
<file path=[Content_Types].xml><?xml version="1.0" encoding="utf-8"?>
<Types xmlns="http://schemas.openxmlformats.org/package/2006/content-types">
  <Default Extension="png" ContentType="image/png"/>
  <Default Extension="jpeg" ContentType="image/jpeg"/>
  <Default Extension="emf" ContentType="image/x-emf"/>
  <Default Extension="xls" ContentType="application/vnd.ms-excel"/>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charts/chart4.xml" ContentType="application/vnd.openxmlformats-officedocument.drawingml.chart+xml"/>
  <Override PartName="/ppt/charts/chart5.xml" ContentType="application/vnd.openxmlformats-officedocument.drawingml.chart+xml"/>
  <Override PartName="/ppt/theme/themeOverride1.xml" ContentType="application/vnd.openxmlformats-officedocument.themeOverride+xml"/>
  <Override PartName="/ppt/charts/chart6.xml" ContentType="application/vnd.openxmlformats-officedocument.drawingml.chart+xml"/>
  <Override PartName="/ppt/theme/themeOverride2.xml" ContentType="application/vnd.openxmlformats-officedocument.themeOverride+xml"/>
  <Override PartName="/ppt/charts/chart7.xml" ContentType="application/vnd.openxmlformats-officedocument.drawingml.chart+xml"/>
  <Override PartName="/ppt/theme/themeOverride3.xml" ContentType="application/vnd.openxmlformats-officedocument.themeOverride+xml"/>
  <Override PartName="/ppt/charts/chart8.xml" ContentType="application/vnd.openxmlformats-officedocument.drawingml.chart+xml"/>
  <Override PartName="/ppt/charts/chart9.xml" ContentType="application/vnd.openxmlformats-officedocument.drawingml.chart+xml"/>
  <Override PartName="/ppt/theme/themeOverride4.xml" ContentType="application/vnd.openxmlformats-officedocument.themeOverride+xml"/>
  <Override PartName="/ppt/charts/chart10.xml" ContentType="application/vnd.openxmlformats-officedocument.drawingml.chart+xml"/>
  <Override PartName="/ppt/theme/themeOverride5.xml" ContentType="application/vnd.openxmlformats-officedocument.themeOverride+xml"/>
  <Override PartName="/ppt/charts/chart11.xml" ContentType="application/vnd.openxmlformats-officedocument.drawingml.chart+xml"/>
  <Override PartName="/ppt/theme/themeOverride6.xml" ContentType="application/vnd.openxmlformats-officedocument.themeOverride+xml"/>
  <Override PartName="/ppt/charts/chart12.xml" ContentType="application/vnd.openxmlformats-officedocument.drawingml.chart+xml"/>
  <Override PartName="/ppt/theme/themeOverride7.xml" ContentType="application/vnd.openxmlformats-officedocument.themeOverride+xml"/>
  <Override PartName="/ppt/charts/chart13.xml" ContentType="application/vnd.openxmlformats-officedocument.drawingml.chart+xml"/>
  <Override PartName="/ppt/theme/themeOverride8.xml" ContentType="application/vnd.openxmlformats-officedocument.themeOverride+xml"/>
  <Override PartName="/ppt/charts/chart14.xml" ContentType="application/vnd.openxmlformats-officedocument.drawingml.chart+xml"/>
  <Override PartName="/ppt/theme/themeOverride9.xml" ContentType="application/vnd.openxmlformats-officedocument.themeOverride+xml"/>
  <Override PartName="/ppt/charts/chart15.xml" ContentType="application/vnd.openxmlformats-officedocument.drawingml.chart+xml"/>
  <Override PartName="/ppt/theme/themeOverride10.xml" ContentType="application/vnd.openxmlformats-officedocument.themeOverride+xml"/>
  <Override PartName="/ppt/charts/chart16.xml" ContentType="application/vnd.openxmlformats-officedocument.drawingml.chart+xml"/>
  <Override PartName="/ppt/theme/themeOverride11.xml" ContentType="application/vnd.openxmlformats-officedocument.themeOverride+xml"/>
  <Override PartName="/ppt/charts/chart17.xml" ContentType="application/vnd.openxmlformats-officedocument.drawingml.chart+xml"/>
  <Override PartName="/ppt/theme/themeOverride12.xml" ContentType="application/vnd.openxmlformats-officedocument.themeOverride+xml"/>
  <Override PartName="/ppt/charts/chart18.xml" ContentType="application/vnd.openxmlformats-officedocument.drawingml.chart+xml"/>
  <Override PartName="/ppt/theme/themeOverride13.xml" ContentType="application/vnd.openxmlformats-officedocument.themeOverride+xml"/>
  <Override PartName="/ppt/charts/chart19.xml" ContentType="application/vnd.openxmlformats-officedocument.drawingml.chart+xml"/>
  <Override PartName="/ppt/theme/themeOverride14.xml" ContentType="application/vnd.openxmlformats-officedocument.themeOverride+xml"/>
  <Override PartName="/ppt/charts/chart20.xml" ContentType="application/vnd.openxmlformats-officedocument.drawingml.chart+xml"/>
  <Override PartName="/ppt/theme/themeOverride15.xml" ContentType="application/vnd.openxmlformats-officedocument.themeOverride+xml"/>
  <Override PartName="/ppt/charts/chart21.xml" ContentType="application/vnd.openxmlformats-officedocument.drawingml.chart+xml"/>
  <Override PartName="/ppt/theme/themeOverride16.xml" ContentType="application/vnd.openxmlformats-officedocument.themeOverride+xml"/>
  <Override PartName="/ppt/charts/chart22.xml" ContentType="application/vnd.openxmlformats-officedocument.drawingml.chart+xml"/>
  <Override PartName="/ppt/theme/themeOverride17.xml" ContentType="application/vnd.openxmlformats-officedocument.themeOverride+xml"/>
  <Override PartName="/ppt/charts/chart23.xml" ContentType="application/vnd.openxmlformats-officedocument.drawingml.chart+xml"/>
  <Override PartName="/ppt/theme/themeOverride18.xml" ContentType="application/vnd.openxmlformats-officedocument.themeOverride+xml"/>
  <Override PartName="/ppt/charts/chart24.xml" ContentType="application/vnd.openxmlformats-officedocument.drawingml.chart+xml"/>
  <Override PartName="/ppt/theme/themeOverride19.xml" ContentType="application/vnd.openxmlformats-officedocument.themeOverride+xml"/>
  <Override PartName="/ppt/charts/chart25.xml" ContentType="application/vnd.openxmlformats-officedocument.drawingml.chart+xml"/>
  <Override PartName="/ppt/theme/themeOverride20.xml" ContentType="application/vnd.openxmlformats-officedocument.themeOverride+xml"/>
  <Override PartName="/ppt/charts/chart26.xml" ContentType="application/vnd.openxmlformats-officedocument.drawingml.chart+xml"/>
  <Override PartName="/ppt/theme/themeOverride21.xml" ContentType="application/vnd.openxmlformats-officedocument.themeOverride+xml"/>
  <Override PartName="/ppt/charts/chart27.xml" ContentType="application/vnd.openxmlformats-officedocument.drawingml.chart+xml"/>
  <Override PartName="/ppt/theme/themeOverride22.xml" ContentType="application/vnd.openxmlformats-officedocument.themeOverr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9" r:id="rId3"/>
    <p:sldId id="260" r:id="rId4"/>
    <p:sldId id="257" r:id="rId5"/>
    <p:sldId id="258" r:id="rId6"/>
    <p:sldId id="261" r:id="rId7"/>
    <p:sldId id="262" r:id="rId8"/>
    <p:sldId id="264" r:id="rId9"/>
    <p:sldId id="265" r:id="rId10"/>
    <p:sldId id="266" r:id="rId11"/>
    <p:sldId id="267" r:id="rId12"/>
    <p:sldId id="268" r:id="rId13"/>
    <p:sldId id="269" r:id="rId14"/>
    <p:sldId id="277" r:id="rId15"/>
    <p:sldId id="270" r:id="rId16"/>
    <p:sldId id="271" r:id="rId17"/>
    <p:sldId id="272" r:id="rId18"/>
    <p:sldId id="273" r:id="rId19"/>
    <p:sldId id="274" r:id="rId20"/>
    <p:sldId id="278" r:id="rId21"/>
    <p:sldId id="275" r:id="rId22"/>
    <p:sldId id="276" r:id="rId23"/>
    <p:sldId id="279" r:id="rId24"/>
    <p:sldId id="281" r:id="rId25"/>
    <p:sldId id="280" r:id="rId26"/>
    <p:sldId id="282" r:id="rId27"/>
    <p:sldId id="283" r:id="rId28"/>
    <p:sldId id="284" r:id="rId29"/>
    <p:sldId id="285" r:id="rId30"/>
    <p:sldId id="286" r:id="rId31"/>
    <p:sldId id="340" r:id="rId32"/>
    <p:sldId id="287" r:id="rId33"/>
    <p:sldId id="288" r:id="rId34"/>
    <p:sldId id="289" r:id="rId35"/>
    <p:sldId id="290" r:id="rId36"/>
    <p:sldId id="291" r:id="rId37"/>
    <p:sldId id="292" r:id="rId38"/>
    <p:sldId id="293" r:id="rId39"/>
    <p:sldId id="294" r:id="rId40"/>
    <p:sldId id="295" r:id="rId41"/>
    <p:sldId id="296" r:id="rId42"/>
    <p:sldId id="297" r:id="rId43"/>
    <p:sldId id="300" r:id="rId44"/>
    <p:sldId id="298" r:id="rId45"/>
    <p:sldId id="299"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2" r:id="rId67"/>
    <p:sldId id="323" r:id="rId68"/>
    <p:sldId id="324" r:id="rId69"/>
    <p:sldId id="325" r:id="rId70"/>
    <p:sldId id="326" r:id="rId71"/>
    <p:sldId id="327" r:id="rId72"/>
    <p:sldId id="328" r:id="rId73"/>
    <p:sldId id="329" r:id="rId74"/>
    <p:sldId id="330" r:id="rId75"/>
    <p:sldId id="331" r:id="rId76"/>
    <p:sldId id="332" r:id="rId77"/>
    <p:sldId id="333" r:id="rId78"/>
    <p:sldId id="334" r:id="rId79"/>
    <p:sldId id="335" r:id="rId80"/>
    <p:sldId id="336" r:id="rId81"/>
    <p:sldId id="337" r:id="rId82"/>
    <p:sldId id="338" r:id="rId83"/>
    <p:sldId id="339" r:id="rId84"/>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33FF"/>
    <a:srgbClr val="DE0000"/>
    <a:srgbClr val="FFA340"/>
    <a:srgbClr val="0000FF"/>
    <a:srgbClr val="00CCFF"/>
    <a:srgbClr val="FF3300"/>
    <a:srgbClr val="FF6600"/>
    <a:srgbClr val="FF00FF"/>
    <a:srgbClr val="FFFF00"/>
    <a:srgbClr val="66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4" autoAdjust="0"/>
    <p:restoredTop sz="94660" autoAdjust="0"/>
  </p:normalViewPr>
  <p:slideViewPr>
    <p:cSldViewPr snapToGrid="0">
      <p:cViewPr varScale="1">
        <p:scale>
          <a:sx n="117" d="100"/>
          <a:sy n="117" d="100"/>
        </p:scale>
        <p:origin x="-1464" y="-102"/>
      </p:cViewPr>
      <p:guideLst>
        <p:guide orient="horz" pos="2160"/>
        <p:guide pos="2880"/>
      </p:guideLst>
    </p:cSldViewPr>
  </p:slideViewPr>
  <p:outlineViewPr>
    <p:cViewPr>
      <p:scale>
        <a:sx n="33" d="100"/>
        <a:sy n="33" d="100"/>
      </p:scale>
      <p:origin x="36"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file:///\\Serverfo\&#1055;&#1086;&#1095;&#1090;&#1072;_&#1060;&#1054;\&#1041;&#1070;&#1044;&#1046;&#1045;&#1058;%20&#1044;&#1051;&#1071;%20&#1043;&#1056;&#1040;&#1046;&#1044;&#1040;&#1053;\&#1090;&#1072;&#1073;&#1083;&#1080;&#1094;&#1099;\&#1055;&#1086;&#1082;&#1072;&#1079;&#1072;&#1090;&#1077;&#1083;&#1080;%20&#1087;&#1088;&#1086;&#1075;&#1085;&#1086;&#1079;&#1072;%20%20&#1089;&#1086;&#1094;&#1080;&#1072;&#1083;&#1100;&#1085;&#1086;-&#1101;&#1082;&#1086;&#1085;&#1086;&#1084;&#1080;&#1095;&#1077;&#1089;&#1082;&#1086;&#1075;&#1086;%20&#1088;&#1072;&#1079;&#1074;&#1080;&#1090;&#1080;&#1103;.xlsx" TargetMode="External"/></Relationships>
</file>

<file path=ppt/charts/_rels/chart10.xml.rels><?xml version="1.0" encoding="UTF-8" standalone="yes"?>
<Relationships xmlns="http://schemas.openxmlformats.org/package/2006/relationships"><Relationship Id="rId2" Type="http://schemas.openxmlformats.org/officeDocument/2006/relationships/package" Target="../embeddings/_____Microsoft_Excel9.xlsx"/><Relationship Id="rId1" Type="http://schemas.openxmlformats.org/officeDocument/2006/relationships/themeOverride" Target="../theme/themeOverride5.xml"/></Relationships>
</file>

<file path=ppt/charts/_rels/chart11.xml.rels><?xml version="1.0" encoding="UTF-8" standalone="yes"?>
<Relationships xmlns="http://schemas.openxmlformats.org/package/2006/relationships"><Relationship Id="rId2" Type="http://schemas.openxmlformats.org/officeDocument/2006/relationships/package" Target="../embeddings/_____Microsoft_Excel10.xlsx"/><Relationship Id="rId1" Type="http://schemas.openxmlformats.org/officeDocument/2006/relationships/themeOverride" Target="../theme/themeOverride6.xml"/></Relationships>
</file>

<file path=ppt/charts/_rels/chart12.xml.rels><?xml version="1.0" encoding="UTF-8" standalone="yes"?>
<Relationships xmlns="http://schemas.openxmlformats.org/package/2006/relationships"><Relationship Id="rId2" Type="http://schemas.openxmlformats.org/officeDocument/2006/relationships/package" Target="../embeddings/_____Microsoft_Excel11.xlsx"/><Relationship Id="rId1" Type="http://schemas.openxmlformats.org/officeDocument/2006/relationships/themeOverride" Target="../theme/themeOverride7.xml"/></Relationships>
</file>

<file path=ppt/charts/_rels/chart13.xml.rels><?xml version="1.0" encoding="UTF-8" standalone="yes"?>
<Relationships xmlns="http://schemas.openxmlformats.org/package/2006/relationships"><Relationship Id="rId2" Type="http://schemas.openxmlformats.org/officeDocument/2006/relationships/package" Target="../embeddings/_____Microsoft_Excel12.xlsx"/><Relationship Id="rId1" Type="http://schemas.openxmlformats.org/officeDocument/2006/relationships/themeOverride" Target="../theme/themeOverride8.xml"/></Relationships>
</file>

<file path=ppt/charts/_rels/chart14.xml.rels><?xml version="1.0" encoding="UTF-8" standalone="yes"?>
<Relationships xmlns="http://schemas.openxmlformats.org/package/2006/relationships"><Relationship Id="rId2" Type="http://schemas.openxmlformats.org/officeDocument/2006/relationships/package" Target="../embeddings/_____Microsoft_Excel13.xlsx"/><Relationship Id="rId1" Type="http://schemas.openxmlformats.org/officeDocument/2006/relationships/themeOverride" Target="../theme/themeOverride9.xml"/></Relationships>
</file>

<file path=ppt/charts/_rels/chart15.xml.rels><?xml version="1.0" encoding="UTF-8" standalone="yes"?>
<Relationships xmlns="http://schemas.openxmlformats.org/package/2006/relationships"><Relationship Id="rId2" Type="http://schemas.openxmlformats.org/officeDocument/2006/relationships/package" Target="../embeddings/_____Microsoft_Excel14.xlsx"/><Relationship Id="rId1" Type="http://schemas.openxmlformats.org/officeDocument/2006/relationships/themeOverride" Target="../theme/themeOverride10.xml"/></Relationships>
</file>

<file path=ppt/charts/_rels/chart16.xml.rels><?xml version="1.0" encoding="UTF-8" standalone="yes"?>
<Relationships xmlns="http://schemas.openxmlformats.org/package/2006/relationships"><Relationship Id="rId2" Type="http://schemas.openxmlformats.org/officeDocument/2006/relationships/package" Target="../embeddings/_____Microsoft_Excel15.xlsx"/><Relationship Id="rId1" Type="http://schemas.openxmlformats.org/officeDocument/2006/relationships/themeOverride" Target="../theme/themeOverride11.xml"/></Relationships>
</file>

<file path=ppt/charts/_rels/chart17.xml.rels><?xml version="1.0" encoding="UTF-8" standalone="yes"?>
<Relationships xmlns="http://schemas.openxmlformats.org/package/2006/relationships"><Relationship Id="rId2" Type="http://schemas.openxmlformats.org/officeDocument/2006/relationships/package" Target="../embeddings/_____Microsoft_Excel16.xlsx"/><Relationship Id="rId1" Type="http://schemas.openxmlformats.org/officeDocument/2006/relationships/themeOverride" Target="../theme/themeOverride12.xml"/></Relationships>
</file>

<file path=ppt/charts/_rels/chart18.xml.rels><?xml version="1.0" encoding="UTF-8" standalone="yes"?>
<Relationships xmlns="http://schemas.openxmlformats.org/package/2006/relationships"><Relationship Id="rId2" Type="http://schemas.openxmlformats.org/officeDocument/2006/relationships/package" Target="../embeddings/_____Microsoft_Excel17.xlsx"/><Relationship Id="rId1" Type="http://schemas.openxmlformats.org/officeDocument/2006/relationships/themeOverride" Target="../theme/themeOverride13.xml"/></Relationships>
</file>

<file path=ppt/charts/_rels/chart19.xml.rels><?xml version="1.0" encoding="UTF-8" standalone="yes"?>
<Relationships xmlns="http://schemas.openxmlformats.org/package/2006/relationships"><Relationship Id="rId2" Type="http://schemas.openxmlformats.org/officeDocument/2006/relationships/package" Target="../embeddings/_____Microsoft_Excel18.xlsx"/><Relationship Id="rId1" Type="http://schemas.openxmlformats.org/officeDocument/2006/relationships/themeOverride" Target="../theme/themeOverride14.xml"/></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Excel1.xlsx"/></Relationships>
</file>

<file path=ppt/charts/_rels/chart20.xml.rels><?xml version="1.0" encoding="UTF-8" standalone="yes"?>
<Relationships xmlns="http://schemas.openxmlformats.org/package/2006/relationships"><Relationship Id="rId2" Type="http://schemas.openxmlformats.org/officeDocument/2006/relationships/package" Target="../embeddings/_____Microsoft_Excel19.xlsx"/><Relationship Id="rId1" Type="http://schemas.openxmlformats.org/officeDocument/2006/relationships/themeOverride" Target="../theme/themeOverride15.xml"/></Relationships>
</file>

<file path=ppt/charts/_rels/chart21.xml.rels><?xml version="1.0" encoding="UTF-8" standalone="yes"?>
<Relationships xmlns="http://schemas.openxmlformats.org/package/2006/relationships"><Relationship Id="rId2" Type="http://schemas.openxmlformats.org/officeDocument/2006/relationships/package" Target="../embeddings/_____Microsoft_Excel20.xlsx"/><Relationship Id="rId1" Type="http://schemas.openxmlformats.org/officeDocument/2006/relationships/themeOverride" Target="../theme/themeOverride16.xml"/></Relationships>
</file>

<file path=ppt/charts/_rels/chart22.xml.rels><?xml version="1.0" encoding="UTF-8" standalone="yes"?>
<Relationships xmlns="http://schemas.openxmlformats.org/package/2006/relationships"><Relationship Id="rId2" Type="http://schemas.openxmlformats.org/officeDocument/2006/relationships/package" Target="../embeddings/_____Microsoft_Excel21.xlsx"/><Relationship Id="rId1" Type="http://schemas.openxmlformats.org/officeDocument/2006/relationships/themeOverride" Target="../theme/themeOverride17.xml"/></Relationships>
</file>

<file path=ppt/charts/_rels/chart23.xml.rels><?xml version="1.0" encoding="UTF-8" standalone="yes"?>
<Relationships xmlns="http://schemas.openxmlformats.org/package/2006/relationships"><Relationship Id="rId2" Type="http://schemas.openxmlformats.org/officeDocument/2006/relationships/package" Target="../embeddings/_____Microsoft_Excel22.xlsx"/><Relationship Id="rId1" Type="http://schemas.openxmlformats.org/officeDocument/2006/relationships/themeOverride" Target="../theme/themeOverride18.xml"/></Relationships>
</file>

<file path=ppt/charts/_rels/chart24.xml.rels><?xml version="1.0" encoding="UTF-8" standalone="yes"?>
<Relationships xmlns="http://schemas.openxmlformats.org/package/2006/relationships"><Relationship Id="rId2" Type="http://schemas.openxmlformats.org/officeDocument/2006/relationships/package" Target="../embeddings/_____Microsoft_Excel23.xlsx"/><Relationship Id="rId1" Type="http://schemas.openxmlformats.org/officeDocument/2006/relationships/themeOverride" Target="../theme/themeOverride19.xml"/></Relationships>
</file>

<file path=ppt/charts/_rels/chart25.xml.rels><?xml version="1.0" encoding="UTF-8" standalone="yes"?>
<Relationships xmlns="http://schemas.openxmlformats.org/package/2006/relationships"><Relationship Id="rId2" Type="http://schemas.openxmlformats.org/officeDocument/2006/relationships/package" Target="../embeddings/_____Microsoft_Excel24.xlsx"/><Relationship Id="rId1" Type="http://schemas.openxmlformats.org/officeDocument/2006/relationships/themeOverride" Target="../theme/themeOverride20.xml"/></Relationships>
</file>

<file path=ppt/charts/_rels/chart26.xml.rels><?xml version="1.0" encoding="UTF-8" standalone="yes"?>
<Relationships xmlns="http://schemas.openxmlformats.org/package/2006/relationships"><Relationship Id="rId2" Type="http://schemas.openxmlformats.org/officeDocument/2006/relationships/package" Target="../embeddings/_____Microsoft_Excel25.xlsx"/><Relationship Id="rId1" Type="http://schemas.openxmlformats.org/officeDocument/2006/relationships/themeOverride" Target="../theme/themeOverride21.xml"/></Relationships>
</file>

<file path=ppt/charts/_rels/chart27.xml.rels><?xml version="1.0" encoding="UTF-8" standalone="yes"?>
<Relationships xmlns="http://schemas.openxmlformats.org/package/2006/relationships"><Relationship Id="rId2" Type="http://schemas.openxmlformats.org/officeDocument/2006/relationships/package" Target="../embeddings/_____Microsoft_Excel26.xlsx"/><Relationship Id="rId1" Type="http://schemas.openxmlformats.org/officeDocument/2006/relationships/themeOverride" Target="../theme/themeOverride22.xml"/></Relationships>
</file>

<file path=ppt/charts/_rels/chart3.xml.rels><?xml version="1.0" encoding="UTF-8" standalone="yes"?>
<Relationships xmlns="http://schemas.openxmlformats.org/package/2006/relationships"><Relationship Id="rId1" Type="http://schemas.openxmlformats.org/officeDocument/2006/relationships/package" Target="../embeddings/_____Microsoft_Excel2.xlsx"/></Relationships>
</file>

<file path=ppt/charts/_rels/chart4.xml.rels><?xml version="1.0" encoding="UTF-8" standalone="yes"?>
<Relationships xmlns="http://schemas.openxmlformats.org/package/2006/relationships"><Relationship Id="rId1" Type="http://schemas.openxmlformats.org/officeDocument/2006/relationships/package" Target="../embeddings/_____Microsoft_Excel3.xlsx"/></Relationships>
</file>

<file path=ppt/charts/_rels/chart5.xml.rels><?xml version="1.0" encoding="UTF-8" standalone="yes"?>
<Relationships xmlns="http://schemas.openxmlformats.org/package/2006/relationships"><Relationship Id="rId2" Type="http://schemas.openxmlformats.org/officeDocument/2006/relationships/package" Target="../embeddings/_____Microsoft_Excel4.xlsx"/><Relationship Id="rId1" Type="http://schemas.openxmlformats.org/officeDocument/2006/relationships/themeOverride" Target="../theme/themeOverride1.xml"/></Relationships>
</file>

<file path=ppt/charts/_rels/chart6.xml.rels><?xml version="1.0" encoding="UTF-8" standalone="yes"?>
<Relationships xmlns="http://schemas.openxmlformats.org/package/2006/relationships"><Relationship Id="rId2" Type="http://schemas.openxmlformats.org/officeDocument/2006/relationships/package" Target="../embeddings/_____Microsoft_Excel5.xlsx"/><Relationship Id="rId1" Type="http://schemas.openxmlformats.org/officeDocument/2006/relationships/themeOverride" Target="../theme/themeOverride2.xml"/></Relationships>
</file>

<file path=ppt/charts/_rels/chart7.xml.rels><?xml version="1.0" encoding="UTF-8" standalone="yes"?>
<Relationships xmlns="http://schemas.openxmlformats.org/package/2006/relationships"><Relationship Id="rId2" Type="http://schemas.openxmlformats.org/officeDocument/2006/relationships/package" Target="../embeddings/_____Microsoft_Excel6.xlsx"/><Relationship Id="rId1" Type="http://schemas.openxmlformats.org/officeDocument/2006/relationships/themeOverride" Target="../theme/themeOverride3.xml"/></Relationships>
</file>

<file path=ppt/charts/_rels/chart8.xml.rels><?xml version="1.0" encoding="UTF-8" standalone="yes"?>
<Relationships xmlns="http://schemas.openxmlformats.org/package/2006/relationships"><Relationship Id="rId1" Type="http://schemas.openxmlformats.org/officeDocument/2006/relationships/package" Target="../embeddings/_____Microsoft_Excel7.xlsx"/></Relationships>
</file>

<file path=ppt/charts/_rels/chart9.xml.rels><?xml version="1.0" encoding="UTF-8" standalone="yes"?>
<Relationships xmlns="http://schemas.openxmlformats.org/package/2006/relationships"><Relationship Id="rId2" Type="http://schemas.openxmlformats.org/officeDocument/2006/relationships/package" Target="../embeddings/_____Microsoft_Excel8.xlsx"/><Relationship Id="rId1" Type="http://schemas.openxmlformats.org/officeDocument/2006/relationships/themeOverride" Target="../theme/themeOverride4.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6"/>
    </mc:Choice>
    <mc:Fallback>
      <c:style val="16"/>
    </mc:Fallback>
  </mc:AlternateContent>
  <c:chart>
    <c:title>
      <c:tx>
        <c:rich>
          <a:bodyPr/>
          <a:lstStyle/>
          <a:p>
            <a:pPr>
              <a:defRPr sz="1400"/>
            </a:pPr>
            <a:r>
              <a:rPr lang="ru-RU" sz="1400" dirty="0"/>
              <a:t>Коэффициент естественного прироста  населения</a:t>
            </a:r>
          </a:p>
          <a:p>
            <a:pPr>
              <a:defRPr sz="1400"/>
            </a:pPr>
            <a:r>
              <a:rPr lang="ru-RU" sz="1400" dirty="0"/>
              <a:t>( на 1 тыс. человек)</a:t>
            </a:r>
          </a:p>
        </c:rich>
      </c:tx>
      <c:layout/>
      <c:overlay val="0"/>
    </c:title>
    <c:autoTitleDeleted val="0"/>
    <c:plotArea>
      <c:layout/>
      <c:lineChart>
        <c:grouping val="stacked"/>
        <c:varyColors val="0"/>
        <c:ser>
          <c:idx val="0"/>
          <c:order val="0"/>
          <c:dLbls>
            <c:dLbl>
              <c:idx val="0"/>
              <c:layout>
                <c:manualLayout>
                  <c:x val="-5.0000038576506423E-2"/>
                  <c:y val="-7.9264193446861642E-2"/>
                </c:manualLayout>
              </c:layout>
              <c:showLegendKey val="0"/>
              <c:showVal val="1"/>
              <c:showCatName val="0"/>
              <c:showSerName val="0"/>
              <c:showPercent val="0"/>
              <c:showBubbleSize val="0"/>
            </c:dLbl>
            <c:dLbl>
              <c:idx val="1"/>
              <c:layout>
                <c:manualLayout>
                  <c:x val="-3.6935461762066898E-2"/>
                  <c:y val="-3.1706578752663798E-2"/>
                </c:manualLayout>
              </c:layout>
              <c:showLegendKey val="0"/>
              <c:showVal val="1"/>
              <c:showCatName val="0"/>
              <c:showSerName val="0"/>
              <c:showPercent val="0"/>
              <c:showBubbleSize val="0"/>
            </c:dLbl>
            <c:dLbl>
              <c:idx val="2"/>
              <c:layout>
                <c:manualLayout>
                  <c:x val="-2.7137029151237151E-2"/>
                  <c:y val="-2.7217361062599716E-2"/>
                </c:manualLayout>
              </c:layout>
              <c:showLegendKey val="0"/>
              <c:showVal val="1"/>
              <c:showCatName val="0"/>
              <c:showSerName val="0"/>
              <c:showPercent val="0"/>
              <c:showBubbleSize val="0"/>
            </c:dLbl>
            <c:dLbl>
              <c:idx val="3"/>
              <c:layout>
                <c:manualLayout>
                  <c:x val="-5.0000000000000114E-2"/>
                  <c:y val="-6.944444444444467E-2"/>
                </c:manualLayout>
              </c:layout>
              <c:showLegendKey val="0"/>
              <c:showVal val="1"/>
              <c:showCatName val="0"/>
              <c:showSerName val="0"/>
              <c:showPercent val="0"/>
              <c:showBubbleSize val="0"/>
            </c:dLbl>
            <c:dLbl>
              <c:idx val="4"/>
              <c:layout>
                <c:manualLayout>
                  <c:x val="-5.8333333333333709E-2"/>
                  <c:y val="-6.9444444444444753E-2"/>
                </c:manualLayout>
              </c:layout>
              <c:showLegendKey val="0"/>
              <c:showVal val="1"/>
              <c:showCatName val="0"/>
              <c:showSerName val="0"/>
              <c:showPercent val="0"/>
              <c:showBubbleSize val="0"/>
            </c:dLbl>
            <c:dLbl>
              <c:idx val="5"/>
              <c:layout>
                <c:manualLayout>
                  <c:x val="-3.2204181847593584E-2"/>
                  <c:y val="-5.9624758037438594E-2"/>
                </c:manualLayout>
              </c:layout>
              <c:showLegendKey val="0"/>
              <c:showVal val="1"/>
              <c:showCatName val="0"/>
              <c:showSerName val="0"/>
              <c:showPercent val="0"/>
              <c:showBubbleSize val="0"/>
            </c:dLbl>
            <c:dLbl>
              <c:idx val="6"/>
              <c:layout>
                <c:manualLayout>
                  <c:x val="-2.6129153628879236E-2"/>
                  <c:y val="2.3848851612069785E-2"/>
                </c:manualLayout>
              </c:layout>
              <c:showLegendKey val="0"/>
              <c:showVal val="1"/>
              <c:showCatName val="0"/>
              <c:showSerName val="0"/>
              <c:showPercent val="0"/>
              <c:showBubbleSize val="0"/>
            </c:dLbl>
            <c:dLbl>
              <c:idx val="7"/>
              <c:layout>
                <c:manualLayout>
                  <c:x val="0"/>
                  <c:y val="2.8618621934483637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numRef>
              <c:f>Лист1!$A$1:$J$1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Лист1!$A$2:$J$2</c:f>
              <c:numCache>
                <c:formatCode>General</c:formatCode>
                <c:ptCount val="10"/>
                <c:pt idx="0">
                  <c:v>-7.2</c:v>
                </c:pt>
                <c:pt idx="1">
                  <c:v>-7.3</c:v>
                </c:pt>
                <c:pt idx="2">
                  <c:v>-7.2700000000000014</c:v>
                </c:pt>
                <c:pt idx="3">
                  <c:v>-9.92</c:v>
                </c:pt>
                <c:pt idx="4">
                  <c:v>-8.3000000000000007</c:v>
                </c:pt>
                <c:pt idx="5">
                  <c:v>-9.7000000000000011</c:v>
                </c:pt>
                <c:pt idx="6">
                  <c:v>-10.3</c:v>
                </c:pt>
                <c:pt idx="7">
                  <c:v>-10</c:v>
                </c:pt>
                <c:pt idx="8">
                  <c:v>-8.9</c:v>
                </c:pt>
                <c:pt idx="9">
                  <c:v>-5.3</c:v>
                </c:pt>
              </c:numCache>
            </c:numRef>
          </c:val>
          <c:smooth val="0"/>
        </c:ser>
        <c:dLbls>
          <c:showLegendKey val="0"/>
          <c:showVal val="1"/>
          <c:showCatName val="0"/>
          <c:showSerName val="0"/>
          <c:showPercent val="0"/>
          <c:showBubbleSize val="0"/>
        </c:dLbls>
        <c:marker val="1"/>
        <c:smooth val="0"/>
        <c:axId val="194425216"/>
        <c:axId val="194426752"/>
      </c:lineChart>
      <c:catAx>
        <c:axId val="194425216"/>
        <c:scaling>
          <c:orientation val="minMax"/>
        </c:scaling>
        <c:delete val="0"/>
        <c:axPos val="b"/>
        <c:numFmt formatCode="General" sourceLinked="1"/>
        <c:majorTickMark val="none"/>
        <c:minorTickMark val="none"/>
        <c:tickLblPos val="nextTo"/>
        <c:crossAx val="194426752"/>
        <c:crosses val="autoZero"/>
        <c:auto val="1"/>
        <c:lblAlgn val="ctr"/>
        <c:lblOffset val="100"/>
        <c:noMultiLvlLbl val="0"/>
      </c:catAx>
      <c:valAx>
        <c:axId val="194426752"/>
        <c:scaling>
          <c:orientation val="minMax"/>
        </c:scaling>
        <c:delete val="0"/>
        <c:axPos val="l"/>
        <c:majorGridlines/>
        <c:numFmt formatCode="General" sourceLinked="1"/>
        <c:majorTickMark val="none"/>
        <c:minorTickMark val="none"/>
        <c:tickLblPos val="nextTo"/>
        <c:crossAx val="194425216"/>
        <c:crosses val="autoZero"/>
        <c:crossBetween val="between"/>
      </c:valAx>
    </c:plotArea>
    <c:plotVisOnly val="1"/>
    <c:dispBlanksAs val="zero"/>
    <c:showDLblsOverMax val="0"/>
  </c:chart>
  <c:txPr>
    <a:bodyPr/>
    <a:lstStyle/>
    <a:p>
      <a:pPr>
        <a:defRPr>
          <a:solidFill>
            <a:schemeClr val="tx1"/>
          </a:solidFill>
          <a:latin typeface="Times New Roman" pitchFamily="18" charset="0"/>
          <a:cs typeface="Times New Roman" pitchFamily="18" charset="0"/>
        </a:defRPr>
      </a:pPr>
      <a:endParaRPr lang="ru-RU"/>
    </a:p>
  </c:txPr>
  <c:externalData r:id="rId1">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3"/>
    </mc:Choice>
    <mc:Fallback>
      <c:style val="2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0421108348938997"/>
          <c:y val="4.4455532167389969E-2"/>
          <c:w val="0.89393448906508388"/>
          <c:h val="0.84090572836811239"/>
        </c:manualLayout>
      </c:layout>
      <c:barChart>
        <c:barDir val="col"/>
        <c:grouping val="clustered"/>
        <c:varyColors val="0"/>
        <c:ser>
          <c:idx val="0"/>
          <c:order val="0"/>
          <c:spPr>
            <a:ln w="6350"/>
          </c:spPr>
          <c:invertIfNegative val="0"/>
          <c:dLbls>
            <c:dLbl>
              <c:idx val="0"/>
              <c:layout>
                <c:manualLayout>
                  <c:x val="0"/>
                  <c:y val="9.4308576330599542E-3"/>
                </c:manualLayout>
              </c:layout>
              <c:dLblPos val="outEnd"/>
              <c:showLegendKey val="0"/>
              <c:showVal val="1"/>
              <c:showCatName val="0"/>
              <c:showSerName val="0"/>
              <c:showPercent val="0"/>
              <c:showBubbleSize val="0"/>
            </c:dLbl>
            <c:dLbl>
              <c:idx val="1"/>
              <c:layout>
                <c:manualLayout>
                  <c:x val="0"/>
                  <c:y val="4.0738248250395036E-2"/>
                </c:manualLayout>
              </c:layout>
              <c:dLblPos val="outEnd"/>
              <c:showLegendKey val="0"/>
              <c:showVal val="1"/>
              <c:showCatName val="0"/>
              <c:showSerName val="0"/>
              <c:showPercent val="0"/>
              <c:showBubbleSize val="0"/>
            </c:dLbl>
            <c:dLbl>
              <c:idx val="2"/>
              <c:layout>
                <c:manualLayout>
                  <c:x val="-5.2375003732210817E-17"/>
                  <c:y val="1.6047803225830307E-3"/>
                </c:manualLayout>
              </c:layout>
              <c:dLblPos val="outEnd"/>
              <c:showLegendKey val="0"/>
              <c:showVal val="1"/>
              <c:showCatName val="0"/>
              <c:showSerName val="0"/>
              <c:showPercent val="0"/>
              <c:showBubbleSize val="0"/>
            </c:dLbl>
            <c:dLbl>
              <c:idx val="3"/>
              <c:layout>
                <c:manualLayout>
                  <c:x val="-1.4284256938015434E-3"/>
                  <c:y val="4.0738248250395036E-2"/>
                </c:manualLayout>
              </c:layout>
              <c:dLblPos val="outEnd"/>
              <c:showLegendKey val="0"/>
              <c:showVal val="1"/>
              <c:showCatName val="0"/>
              <c:showSerName val="0"/>
              <c:showPercent val="0"/>
              <c:showBubbleSize val="0"/>
            </c:dLbl>
            <c:dLbl>
              <c:idx val="4"/>
              <c:layout>
                <c:manualLayout>
                  <c:x val="0"/>
                  <c:y val="2.5084861079270222E-2"/>
                </c:manualLayout>
              </c:layout>
              <c:dLblPos val="outEnd"/>
              <c:showLegendKey val="0"/>
              <c:showVal val="1"/>
              <c:showCatName val="0"/>
              <c:showSerName val="0"/>
              <c:showPercent val="0"/>
              <c:showBubbleSize val="0"/>
            </c:dLbl>
            <c:dLbl>
              <c:idx val="5"/>
              <c:layout>
                <c:manualLayout>
                  <c:x val="0"/>
                  <c:y val="9.4314739081454314E-3"/>
                </c:manualLayout>
              </c:layout>
              <c:dLblPos val="outEnd"/>
              <c:showLegendKey val="0"/>
              <c:showVal val="1"/>
              <c:showCatName val="0"/>
              <c:showSerName val="0"/>
              <c:showPercent val="0"/>
              <c:showBubbleSize val="0"/>
            </c:dLbl>
            <c:dLbl>
              <c:idx val="6"/>
              <c:layout>
                <c:manualLayout>
                  <c:x val="-2.8568513876031918E-3"/>
                  <c:y val="1.6047803225830307E-3"/>
                </c:manualLayout>
              </c:layout>
              <c:dLblPos val="outEnd"/>
              <c:showLegendKey val="0"/>
              <c:showVal val="1"/>
              <c:showCatName val="0"/>
              <c:showSerName val="0"/>
              <c:showPercent val="0"/>
              <c:showBubbleSize val="0"/>
            </c:dLbl>
            <c:dLblPos val="inEnd"/>
            <c:showLegendKey val="0"/>
            <c:showVal val="1"/>
            <c:showCatName val="0"/>
            <c:showSerName val="0"/>
            <c:showPercent val="0"/>
            <c:showBubbleSize val="0"/>
            <c:showLeaderLines val="0"/>
          </c:dLbls>
          <c:cat>
            <c:strRef>
              <c:f>Лист1!$A$4:$G$4</c:f>
              <c:strCache>
                <c:ptCount val="7"/>
                <c:pt idx="0">
                  <c:v>2016(отчет)</c:v>
                </c:pt>
                <c:pt idx="1">
                  <c:v>2017(отчет)</c:v>
                </c:pt>
                <c:pt idx="2">
                  <c:v>2018 (отчет)</c:v>
                </c:pt>
                <c:pt idx="3">
                  <c:v>2019 (оценка)</c:v>
                </c:pt>
                <c:pt idx="4">
                  <c:v>2020 (план)</c:v>
                </c:pt>
                <c:pt idx="5">
                  <c:v>2021 (план)</c:v>
                </c:pt>
                <c:pt idx="6">
                  <c:v>2022(план)</c:v>
                </c:pt>
              </c:strCache>
            </c:strRef>
          </c:cat>
          <c:val>
            <c:numRef>
              <c:f>Лист1!$A$5:$G$5</c:f>
              <c:numCache>
                <c:formatCode>General</c:formatCode>
                <c:ptCount val="7"/>
                <c:pt idx="0">
                  <c:v>298637.90000000002</c:v>
                </c:pt>
                <c:pt idx="1">
                  <c:v>245039.5</c:v>
                </c:pt>
                <c:pt idx="2">
                  <c:v>274037.09999999998</c:v>
                </c:pt>
                <c:pt idx="3">
                  <c:v>419351.5</c:v>
                </c:pt>
                <c:pt idx="4">
                  <c:v>500869.5</c:v>
                </c:pt>
                <c:pt idx="5">
                  <c:v>273298.09999999998</c:v>
                </c:pt>
                <c:pt idx="6">
                  <c:v>278342.09999999998</c:v>
                </c:pt>
              </c:numCache>
            </c:numRef>
          </c:val>
        </c:ser>
        <c:dLbls>
          <c:showLegendKey val="0"/>
          <c:showVal val="0"/>
          <c:showCatName val="0"/>
          <c:showSerName val="0"/>
          <c:showPercent val="0"/>
          <c:showBubbleSize val="0"/>
        </c:dLbls>
        <c:gapWidth val="75"/>
        <c:overlap val="40"/>
        <c:axId val="151544960"/>
        <c:axId val="151546496"/>
      </c:barChart>
      <c:catAx>
        <c:axId val="151544960"/>
        <c:scaling>
          <c:orientation val="minMax"/>
        </c:scaling>
        <c:delete val="0"/>
        <c:axPos val="b"/>
        <c:majorTickMark val="none"/>
        <c:minorTickMark val="none"/>
        <c:tickLblPos val="nextTo"/>
        <c:crossAx val="151546496"/>
        <c:crosses val="autoZero"/>
        <c:auto val="1"/>
        <c:lblAlgn val="ctr"/>
        <c:lblOffset val="100"/>
        <c:noMultiLvlLbl val="0"/>
      </c:catAx>
      <c:valAx>
        <c:axId val="151546496"/>
        <c:scaling>
          <c:orientation val="minMax"/>
        </c:scaling>
        <c:delete val="0"/>
        <c:axPos val="l"/>
        <c:majorGridlines/>
        <c:numFmt formatCode="General" sourceLinked="1"/>
        <c:majorTickMark val="none"/>
        <c:minorTickMark val="none"/>
        <c:tickLblPos val="nextTo"/>
        <c:crossAx val="151544960"/>
        <c:crosses val="autoZero"/>
        <c:crossBetween val="between"/>
      </c:valAx>
    </c:plotArea>
    <c:plotVisOnly val="1"/>
    <c:dispBlanksAs val="gap"/>
    <c:showDLblsOverMax val="0"/>
  </c:chart>
  <c:externalData r:id="rId2">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3"/>
    </mc:Choice>
    <mc:Fallback>
      <c:style val="23"/>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7.7363054970241402E-2"/>
          <c:y val="7.4548702245552642E-2"/>
          <c:w val="0.89258999667295114"/>
          <c:h val="0.8326195683872849"/>
        </c:manualLayout>
      </c:layout>
      <c:barChart>
        <c:barDir val="col"/>
        <c:grouping val="clustered"/>
        <c:varyColors val="0"/>
        <c:ser>
          <c:idx val="0"/>
          <c:order val="0"/>
          <c:invertIfNegative val="0"/>
          <c:dLbls>
            <c:dLbl>
              <c:idx val="0"/>
              <c:layout>
                <c:manualLayout>
                  <c:x val="0"/>
                  <c:y val="-9.7222222222222224E-2"/>
                </c:manualLayout>
              </c:layout>
              <c:dLblPos val="inEnd"/>
              <c:showLegendKey val="0"/>
              <c:showVal val="1"/>
              <c:showCatName val="0"/>
              <c:showSerName val="0"/>
              <c:showPercent val="0"/>
              <c:showBubbleSize val="0"/>
            </c:dLbl>
            <c:dLbl>
              <c:idx val="1"/>
              <c:layout>
                <c:manualLayout>
                  <c:x val="0"/>
                  <c:y val="1.0569700658980143E-2"/>
                </c:manualLayout>
              </c:layout>
              <c:dLblPos val="outEnd"/>
              <c:showLegendKey val="0"/>
              <c:showVal val="1"/>
              <c:showCatName val="0"/>
              <c:showSerName val="0"/>
              <c:showPercent val="0"/>
              <c:showBubbleSize val="0"/>
            </c:dLbl>
            <c:dLbl>
              <c:idx val="2"/>
              <c:layout>
                <c:manualLayout>
                  <c:x val="0"/>
                  <c:y val="-0.1111111111111111"/>
                </c:manualLayout>
              </c:layout>
              <c:dLblPos val="inEnd"/>
              <c:showLegendKey val="0"/>
              <c:showVal val="1"/>
              <c:showCatName val="0"/>
              <c:showSerName val="0"/>
              <c:showPercent val="0"/>
              <c:showBubbleSize val="0"/>
            </c:dLbl>
            <c:dLbl>
              <c:idx val="3"/>
              <c:layout>
                <c:manualLayout>
                  <c:x val="0"/>
                  <c:y val="-9.2592592592592629E-2"/>
                </c:manualLayout>
              </c:layout>
              <c:dLblPos val="inEnd"/>
              <c:showLegendKey val="0"/>
              <c:showVal val="1"/>
              <c:showCatName val="0"/>
              <c:showSerName val="0"/>
              <c:showPercent val="0"/>
              <c:showBubbleSize val="0"/>
            </c:dLbl>
            <c:dLbl>
              <c:idx val="4"/>
              <c:layout>
                <c:manualLayout>
                  <c:x val="0"/>
                  <c:y val="-1.5797570052362851E-2"/>
                </c:manualLayout>
              </c:layout>
              <c:dLblPos val="outEnd"/>
              <c:showLegendKey val="0"/>
              <c:showVal val="1"/>
              <c:showCatName val="0"/>
              <c:showSerName val="0"/>
              <c:showPercent val="0"/>
              <c:showBubbleSize val="0"/>
            </c:dLbl>
            <c:dLbl>
              <c:idx val="5"/>
              <c:layout>
                <c:manualLayout>
                  <c:x val="0"/>
                  <c:y val="-1.5797570052362851E-2"/>
                </c:manualLayout>
              </c:layout>
              <c:dLblPos val="outEnd"/>
              <c:showLegendKey val="0"/>
              <c:showVal val="1"/>
              <c:showCatName val="0"/>
              <c:showSerName val="0"/>
              <c:showPercent val="0"/>
              <c:showBubbleSize val="0"/>
            </c:dLbl>
            <c:dLbl>
              <c:idx val="6"/>
              <c:layout>
                <c:manualLayout>
                  <c:x val="0"/>
                  <c:y val="2.3179494156561172E-2"/>
                </c:manualLayout>
              </c:layout>
              <c:dLblPos val="outEnd"/>
              <c:showLegendKey val="0"/>
              <c:showVal val="1"/>
              <c:showCatName val="0"/>
              <c:showSerName val="0"/>
              <c:showPercent val="0"/>
              <c:showBubbleSize val="0"/>
            </c:dLbl>
            <c:dLblPos val="inEnd"/>
            <c:showLegendKey val="0"/>
            <c:showVal val="1"/>
            <c:showCatName val="0"/>
            <c:showSerName val="0"/>
            <c:showPercent val="0"/>
            <c:showBubbleSize val="0"/>
            <c:showLeaderLines val="0"/>
          </c:dLbls>
          <c:cat>
            <c:strRef>
              <c:f>Лист1!$A$26:$G$26</c:f>
              <c:strCache>
                <c:ptCount val="7"/>
                <c:pt idx="0">
                  <c:v>2016(отчет)</c:v>
                </c:pt>
                <c:pt idx="1">
                  <c:v>2017(отчет)</c:v>
                </c:pt>
                <c:pt idx="2">
                  <c:v>2018 (отчет)</c:v>
                </c:pt>
                <c:pt idx="3">
                  <c:v>2019 (оценка)</c:v>
                </c:pt>
                <c:pt idx="4">
                  <c:v>2020 (план)</c:v>
                </c:pt>
                <c:pt idx="5">
                  <c:v>2021 (план)</c:v>
                </c:pt>
                <c:pt idx="6">
                  <c:v>2022(план)</c:v>
                </c:pt>
              </c:strCache>
            </c:strRef>
          </c:cat>
          <c:val>
            <c:numRef>
              <c:f>Лист1!$A$27:$G$27</c:f>
              <c:numCache>
                <c:formatCode>General</c:formatCode>
                <c:ptCount val="7"/>
                <c:pt idx="0">
                  <c:v>33278.6</c:v>
                </c:pt>
                <c:pt idx="1">
                  <c:v>42444.800000000003</c:v>
                </c:pt>
                <c:pt idx="2">
                  <c:v>50258</c:v>
                </c:pt>
                <c:pt idx="3">
                  <c:v>77662.399999999994</c:v>
                </c:pt>
                <c:pt idx="4">
                  <c:v>86247.2</c:v>
                </c:pt>
                <c:pt idx="5">
                  <c:v>55090</c:v>
                </c:pt>
                <c:pt idx="6">
                  <c:v>50225.599999999999</c:v>
                </c:pt>
              </c:numCache>
            </c:numRef>
          </c:val>
        </c:ser>
        <c:dLbls>
          <c:showLegendKey val="0"/>
          <c:showVal val="0"/>
          <c:showCatName val="0"/>
          <c:showSerName val="0"/>
          <c:showPercent val="0"/>
          <c:showBubbleSize val="0"/>
        </c:dLbls>
        <c:gapWidth val="75"/>
        <c:overlap val="40"/>
        <c:axId val="175597056"/>
        <c:axId val="175598592"/>
      </c:barChart>
      <c:catAx>
        <c:axId val="175597056"/>
        <c:scaling>
          <c:orientation val="minMax"/>
        </c:scaling>
        <c:delete val="0"/>
        <c:axPos val="b"/>
        <c:majorTickMark val="none"/>
        <c:minorTickMark val="none"/>
        <c:tickLblPos val="nextTo"/>
        <c:crossAx val="175598592"/>
        <c:crosses val="autoZero"/>
        <c:auto val="1"/>
        <c:lblAlgn val="ctr"/>
        <c:lblOffset val="100"/>
        <c:noMultiLvlLbl val="0"/>
      </c:catAx>
      <c:valAx>
        <c:axId val="175598592"/>
        <c:scaling>
          <c:orientation val="minMax"/>
        </c:scaling>
        <c:delete val="0"/>
        <c:axPos val="l"/>
        <c:majorGridlines/>
        <c:numFmt formatCode="General" sourceLinked="1"/>
        <c:majorTickMark val="none"/>
        <c:minorTickMark val="none"/>
        <c:tickLblPos val="nextTo"/>
        <c:crossAx val="175597056"/>
        <c:crosses val="autoZero"/>
        <c:crossBetween val="between"/>
      </c:valAx>
    </c:plotArea>
    <c:plotVisOnly val="1"/>
    <c:dispBlanksAs val="gap"/>
    <c:showDLblsOverMax val="0"/>
  </c:chart>
  <c:externalData r:id="rId2">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3"/>
    </mc:Choice>
    <mc:Fallback>
      <c:style val="23"/>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invertIfNegative val="0"/>
          <c:dLbls>
            <c:dLbl>
              <c:idx val="0"/>
              <c:layout>
                <c:manualLayout>
                  <c:x val="-3.9667162487101298E-4"/>
                  <c:y val="3.2554475451093155E-2"/>
                </c:manualLayout>
              </c:layout>
              <c:dLblPos val="outEnd"/>
              <c:showLegendKey val="0"/>
              <c:showVal val="1"/>
              <c:showCatName val="0"/>
              <c:showSerName val="0"/>
              <c:showPercent val="0"/>
              <c:showBubbleSize val="0"/>
            </c:dLbl>
            <c:dLbl>
              <c:idx val="1"/>
              <c:layout>
                <c:manualLayout>
                  <c:x val="-3.7037580225174737E-3"/>
                  <c:y val="3.5798797886830609E-2"/>
                </c:manualLayout>
              </c:layout>
              <c:dLblPos val="outEnd"/>
              <c:showLegendKey val="0"/>
              <c:showVal val="1"/>
              <c:showCatName val="0"/>
              <c:showSerName val="0"/>
              <c:showPercent val="0"/>
              <c:showBubbleSize val="0"/>
            </c:dLbl>
            <c:dLbl>
              <c:idx val="2"/>
              <c:layout>
                <c:manualLayout>
                  <c:x val="0"/>
                  <c:y val="-0.11574074074074076"/>
                </c:manualLayout>
              </c:layout>
              <c:dLblPos val="inEnd"/>
              <c:showLegendKey val="0"/>
              <c:showVal val="1"/>
              <c:showCatName val="0"/>
              <c:showSerName val="0"/>
              <c:showPercent val="0"/>
              <c:showBubbleSize val="0"/>
            </c:dLbl>
            <c:dLbl>
              <c:idx val="3"/>
              <c:layout>
                <c:manualLayout>
                  <c:x val="1.0584784721428128E-3"/>
                  <c:y val="4.1814174592054269E-2"/>
                </c:manualLayout>
              </c:layout>
              <c:dLblPos val="outEnd"/>
              <c:showLegendKey val="0"/>
              <c:showVal val="1"/>
              <c:showCatName val="0"/>
              <c:showSerName val="0"/>
              <c:showPercent val="0"/>
              <c:showBubbleSize val="0"/>
            </c:dLbl>
            <c:dLbl>
              <c:idx val="4"/>
              <c:layout>
                <c:manualLayout>
                  <c:x val="-1.8518518518518524E-3"/>
                  <c:y val="-0.1111111111111111"/>
                </c:manualLayout>
              </c:layout>
              <c:dLblPos val="inEnd"/>
              <c:showLegendKey val="0"/>
              <c:showVal val="1"/>
              <c:showCatName val="0"/>
              <c:showSerName val="0"/>
              <c:showPercent val="0"/>
              <c:showBubbleSize val="0"/>
            </c:dLbl>
            <c:dLbl>
              <c:idx val="5"/>
              <c:layout>
                <c:manualLayout>
                  <c:x val="-1.1457874779636424E-7"/>
                  <c:y val="-1.0260958984427854E-2"/>
                </c:manualLayout>
              </c:layout>
              <c:dLblPos val="outEnd"/>
              <c:showLegendKey val="0"/>
              <c:showVal val="1"/>
              <c:showCatName val="0"/>
              <c:showSerName val="0"/>
              <c:showPercent val="0"/>
              <c:showBubbleSize val="0"/>
            </c:dLbl>
            <c:dLbl>
              <c:idx val="6"/>
              <c:layout>
                <c:manualLayout>
                  <c:x val="1.4551500970138257E-3"/>
                  <c:y val="1.5659343137461249E-3"/>
                </c:manualLayout>
              </c:layout>
              <c:dLblPos val="outEnd"/>
              <c:showLegendKey val="0"/>
              <c:showVal val="1"/>
              <c:showCatName val="0"/>
              <c:showSerName val="0"/>
              <c:showPercent val="0"/>
              <c:showBubbleSize val="0"/>
            </c:dLbl>
            <c:dLblPos val="inEnd"/>
            <c:showLegendKey val="0"/>
            <c:showVal val="1"/>
            <c:showCatName val="0"/>
            <c:showSerName val="0"/>
            <c:showPercent val="0"/>
            <c:showBubbleSize val="0"/>
            <c:showLeaderLines val="0"/>
          </c:dLbls>
          <c:cat>
            <c:strRef>
              <c:f>Лист1!$A$47:$G$47</c:f>
              <c:strCache>
                <c:ptCount val="7"/>
                <c:pt idx="0">
                  <c:v>2016(отчет)</c:v>
                </c:pt>
                <c:pt idx="1">
                  <c:v>2017(отчет)</c:v>
                </c:pt>
                <c:pt idx="2">
                  <c:v>2018 (отчет)</c:v>
                </c:pt>
                <c:pt idx="3">
                  <c:v>2019 (оценка)</c:v>
                </c:pt>
                <c:pt idx="4">
                  <c:v>2020 (план)</c:v>
                </c:pt>
                <c:pt idx="5">
                  <c:v>2021 (план)</c:v>
                </c:pt>
                <c:pt idx="6">
                  <c:v>2022(план)</c:v>
                </c:pt>
              </c:strCache>
            </c:strRef>
          </c:cat>
          <c:val>
            <c:numRef>
              <c:f>Лист1!$A$48:$G$48</c:f>
              <c:numCache>
                <c:formatCode>General</c:formatCode>
                <c:ptCount val="7"/>
                <c:pt idx="0">
                  <c:v>23672.799999999999</c:v>
                </c:pt>
                <c:pt idx="1">
                  <c:v>24899.5</c:v>
                </c:pt>
                <c:pt idx="2">
                  <c:v>27280.400000000001</c:v>
                </c:pt>
                <c:pt idx="3">
                  <c:v>32789.199999999997</c:v>
                </c:pt>
                <c:pt idx="4">
                  <c:v>30747</c:v>
                </c:pt>
                <c:pt idx="5">
                  <c:v>27924.1</c:v>
                </c:pt>
                <c:pt idx="6">
                  <c:v>27939.1</c:v>
                </c:pt>
              </c:numCache>
            </c:numRef>
          </c:val>
        </c:ser>
        <c:dLbls>
          <c:showLegendKey val="0"/>
          <c:showVal val="0"/>
          <c:showCatName val="0"/>
          <c:showSerName val="0"/>
          <c:showPercent val="0"/>
          <c:showBubbleSize val="0"/>
        </c:dLbls>
        <c:gapWidth val="75"/>
        <c:overlap val="40"/>
        <c:axId val="154025344"/>
        <c:axId val="154899584"/>
      </c:barChart>
      <c:catAx>
        <c:axId val="154025344"/>
        <c:scaling>
          <c:orientation val="minMax"/>
        </c:scaling>
        <c:delete val="0"/>
        <c:axPos val="b"/>
        <c:majorTickMark val="none"/>
        <c:minorTickMark val="none"/>
        <c:tickLblPos val="nextTo"/>
        <c:crossAx val="154899584"/>
        <c:crosses val="autoZero"/>
        <c:auto val="1"/>
        <c:lblAlgn val="ctr"/>
        <c:lblOffset val="100"/>
        <c:noMultiLvlLbl val="0"/>
      </c:catAx>
      <c:valAx>
        <c:axId val="154899584"/>
        <c:scaling>
          <c:orientation val="minMax"/>
        </c:scaling>
        <c:delete val="0"/>
        <c:axPos val="l"/>
        <c:majorGridlines/>
        <c:numFmt formatCode="General" sourceLinked="1"/>
        <c:majorTickMark val="none"/>
        <c:minorTickMark val="none"/>
        <c:tickLblPos val="nextTo"/>
        <c:crossAx val="154025344"/>
        <c:crosses val="autoZero"/>
        <c:crossBetween val="between"/>
      </c:valAx>
    </c:plotArea>
    <c:plotVisOnly val="1"/>
    <c:dispBlanksAs val="gap"/>
    <c:showDLblsOverMax val="0"/>
  </c:chart>
  <c:externalData r:id="rId2">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3"/>
    </mc:Choice>
    <mc:Fallback>
      <c:style val="23"/>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invertIfNegative val="0"/>
          <c:dLbls>
            <c:dLbl>
              <c:idx val="0"/>
              <c:layout>
                <c:manualLayout>
                  <c:x val="-1.8492834026814613E-3"/>
                  <c:y val="-9.7222222222222224E-2"/>
                </c:manualLayout>
              </c:layout>
              <c:dLblPos val="inEnd"/>
              <c:showLegendKey val="0"/>
              <c:showVal val="1"/>
              <c:showCatName val="0"/>
              <c:showSerName val="0"/>
              <c:showPercent val="0"/>
              <c:showBubbleSize val="0"/>
            </c:dLbl>
            <c:dLbl>
              <c:idx val="1"/>
              <c:layout>
                <c:manualLayout>
                  <c:x val="3.3903137397223875E-17"/>
                  <c:y val="-0.10648148148148152"/>
                </c:manualLayout>
              </c:layout>
              <c:dLblPos val="inEnd"/>
              <c:showLegendKey val="0"/>
              <c:showVal val="1"/>
              <c:showCatName val="0"/>
              <c:showSerName val="0"/>
              <c:showPercent val="0"/>
              <c:showBubbleSize val="0"/>
            </c:dLbl>
            <c:dLbl>
              <c:idx val="2"/>
              <c:layout>
                <c:manualLayout>
                  <c:x val="1.8492834026814613E-3"/>
                  <c:y val="-9.2592592592592629E-2"/>
                </c:manualLayout>
              </c:layout>
              <c:dLblPos val="inEnd"/>
              <c:showLegendKey val="0"/>
              <c:showVal val="1"/>
              <c:showCatName val="0"/>
              <c:showSerName val="0"/>
              <c:showPercent val="0"/>
              <c:showBubbleSize val="0"/>
            </c:dLbl>
            <c:dLbl>
              <c:idx val="3"/>
              <c:layout>
                <c:manualLayout>
                  <c:x val="0"/>
                  <c:y val="-7.2846675415573048E-2"/>
                </c:manualLayout>
              </c:layout>
              <c:dLblPos val="inEnd"/>
              <c:showLegendKey val="0"/>
              <c:showVal val="1"/>
              <c:showCatName val="0"/>
              <c:showSerName val="0"/>
              <c:showPercent val="0"/>
              <c:showBubbleSize val="0"/>
            </c:dLbl>
            <c:dLbl>
              <c:idx val="4"/>
              <c:layout>
                <c:manualLayout>
                  <c:x val="-5.5478502080443829E-3"/>
                  <c:y val="-9.722222222222221E-2"/>
                </c:manualLayout>
              </c:layout>
              <c:dLblPos val="inEnd"/>
              <c:showLegendKey val="0"/>
              <c:showVal val="1"/>
              <c:showCatName val="0"/>
              <c:showSerName val="0"/>
              <c:showPercent val="0"/>
              <c:showBubbleSize val="0"/>
            </c:dLbl>
            <c:dLbl>
              <c:idx val="5"/>
              <c:layout>
                <c:manualLayout>
                  <c:x val="1.8492834026814613E-3"/>
                  <c:y val="-0.1388888888888889"/>
                </c:manualLayout>
              </c:layout>
              <c:dLblPos val="inEnd"/>
              <c:showLegendKey val="0"/>
              <c:showVal val="1"/>
              <c:showCatName val="0"/>
              <c:showSerName val="0"/>
              <c:showPercent val="0"/>
              <c:showBubbleSize val="0"/>
            </c:dLbl>
            <c:dLbl>
              <c:idx val="6"/>
              <c:layout>
                <c:manualLayout>
                  <c:x val="-5.8228701247790638E-3"/>
                  <c:y val="-1.6132822306649485E-2"/>
                </c:manualLayout>
              </c:layout>
              <c:dLblPos val="outEnd"/>
              <c:showLegendKey val="0"/>
              <c:showVal val="1"/>
              <c:showCatName val="0"/>
              <c:showSerName val="0"/>
              <c:showPercent val="0"/>
              <c:showBubbleSize val="0"/>
            </c:dLbl>
            <c:dLblPos val="inEnd"/>
            <c:showLegendKey val="0"/>
            <c:showVal val="1"/>
            <c:showCatName val="0"/>
            <c:showSerName val="0"/>
            <c:showPercent val="0"/>
            <c:showBubbleSize val="0"/>
            <c:showLeaderLines val="0"/>
          </c:dLbls>
          <c:cat>
            <c:strRef>
              <c:f>Лист1!$A$68:$G$68</c:f>
              <c:strCache>
                <c:ptCount val="7"/>
                <c:pt idx="0">
                  <c:v>2016(отчет)</c:v>
                </c:pt>
                <c:pt idx="1">
                  <c:v>2017(отчет)</c:v>
                </c:pt>
                <c:pt idx="2">
                  <c:v>2018 (отчет)</c:v>
                </c:pt>
                <c:pt idx="3">
                  <c:v>2019 (оценка)</c:v>
                </c:pt>
                <c:pt idx="4">
                  <c:v>2020 (план)</c:v>
                </c:pt>
                <c:pt idx="5">
                  <c:v>2021 (план)</c:v>
                </c:pt>
                <c:pt idx="6">
                  <c:v>2022(план)</c:v>
                </c:pt>
              </c:strCache>
            </c:strRef>
          </c:cat>
          <c:val>
            <c:numRef>
              <c:f>Лист1!$A$69:$G$69</c:f>
              <c:numCache>
                <c:formatCode>General</c:formatCode>
                <c:ptCount val="7"/>
                <c:pt idx="0">
                  <c:v>2202.6999999999998</c:v>
                </c:pt>
                <c:pt idx="1">
                  <c:v>2504.9</c:v>
                </c:pt>
                <c:pt idx="2">
                  <c:v>2214.3000000000002</c:v>
                </c:pt>
                <c:pt idx="3">
                  <c:v>3085.4</c:v>
                </c:pt>
                <c:pt idx="4">
                  <c:v>1912</c:v>
                </c:pt>
                <c:pt idx="5">
                  <c:v>366</c:v>
                </c:pt>
                <c:pt idx="6">
                  <c:v>430</c:v>
                </c:pt>
              </c:numCache>
            </c:numRef>
          </c:val>
        </c:ser>
        <c:dLbls>
          <c:showLegendKey val="0"/>
          <c:showVal val="0"/>
          <c:showCatName val="0"/>
          <c:showSerName val="0"/>
          <c:showPercent val="0"/>
          <c:showBubbleSize val="0"/>
        </c:dLbls>
        <c:gapWidth val="75"/>
        <c:overlap val="40"/>
        <c:axId val="151579264"/>
        <c:axId val="153228800"/>
      </c:barChart>
      <c:catAx>
        <c:axId val="151579264"/>
        <c:scaling>
          <c:orientation val="minMax"/>
        </c:scaling>
        <c:delete val="0"/>
        <c:axPos val="b"/>
        <c:majorTickMark val="none"/>
        <c:minorTickMark val="none"/>
        <c:tickLblPos val="nextTo"/>
        <c:crossAx val="153228800"/>
        <c:crosses val="autoZero"/>
        <c:auto val="1"/>
        <c:lblAlgn val="ctr"/>
        <c:lblOffset val="100"/>
        <c:noMultiLvlLbl val="0"/>
      </c:catAx>
      <c:valAx>
        <c:axId val="153228800"/>
        <c:scaling>
          <c:orientation val="minMax"/>
        </c:scaling>
        <c:delete val="0"/>
        <c:axPos val="l"/>
        <c:majorGridlines/>
        <c:numFmt formatCode="General" sourceLinked="1"/>
        <c:majorTickMark val="none"/>
        <c:minorTickMark val="none"/>
        <c:tickLblPos val="nextTo"/>
        <c:crossAx val="151579264"/>
        <c:crosses val="autoZero"/>
        <c:crossBetween val="between"/>
      </c:valAx>
    </c:plotArea>
    <c:plotVisOnly val="1"/>
    <c:dispBlanksAs val="gap"/>
    <c:showDLblsOverMax val="0"/>
  </c:chart>
  <c:externalData r:id="rId2">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3"/>
    </mc:Choice>
    <mc:Fallback>
      <c:style val="23"/>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invertIfNegative val="0"/>
          <c:dLbls>
            <c:dLbl>
              <c:idx val="0"/>
              <c:layout>
                <c:manualLayout>
                  <c:x val="0"/>
                  <c:y val="5.4202279665926743E-2"/>
                </c:manualLayout>
              </c:layout>
              <c:dLblPos val="outEnd"/>
              <c:showLegendKey val="0"/>
              <c:showVal val="1"/>
              <c:showCatName val="0"/>
              <c:showSerName val="0"/>
              <c:showPercent val="0"/>
              <c:showBubbleSize val="0"/>
            </c:dLbl>
            <c:dLbl>
              <c:idx val="1"/>
              <c:layout>
                <c:manualLayout>
                  <c:x val="-1.03660838641634E-3"/>
                  <c:y val="0.14567748125726615"/>
                </c:manualLayout>
              </c:layout>
              <c:dLblPos val="outEnd"/>
              <c:showLegendKey val="0"/>
              <c:showVal val="1"/>
              <c:showCatName val="0"/>
              <c:showSerName val="0"/>
              <c:showPercent val="0"/>
              <c:showBubbleSize val="0"/>
            </c:dLbl>
            <c:dLbl>
              <c:idx val="2"/>
              <c:layout>
                <c:manualLayout>
                  <c:x val="2.2556798447951006E-3"/>
                  <c:y val="2.716054003736517E-2"/>
                </c:manualLayout>
              </c:layout>
              <c:dLblPos val="outEnd"/>
              <c:showLegendKey val="0"/>
              <c:showVal val="1"/>
              <c:showCatName val="0"/>
              <c:showSerName val="0"/>
              <c:showPercent val="0"/>
              <c:showBubbleSize val="0"/>
            </c:dLbl>
            <c:dLbl>
              <c:idx val="3"/>
              <c:layout>
                <c:manualLayout>
                  <c:x val="-1.4428897969626828E-3"/>
                  <c:y val="-2.4914724090119061E-2"/>
                </c:manualLayout>
              </c:layout>
              <c:dLblPos val="outEnd"/>
              <c:showLegendKey val="0"/>
              <c:showVal val="1"/>
              <c:showCatName val="0"/>
              <c:showSerName val="0"/>
              <c:showPercent val="0"/>
              <c:showBubbleSize val="0"/>
            </c:dLbl>
            <c:dLbl>
              <c:idx val="4"/>
              <c:layout>
                <c:manualLayout>
                  <c:x val="0"/>
                  <c:y val="-2.780624827518267E-2"/>
                </c:manualLayout>
              </c:layout>
              <c:dLblPos val="outEnd"/>
              <c:showLegendKey val="0"/>
              <c:showVal val="1"/>
              <c:showCatName val="0"/>
              <c:showSerName val="0"/>
              <c:showPercent val="0"/>
              <c:showBubbleSize val="0"/>
            </c:dLbl>
            <c:dLbl>
              <c:idx val="5"/>
              <c:layout>
                <c:manualLayout>
                  <c:x val="-1.4430034103324167E-3"/>
                  <c:y val="-3.4584738208996914E-2"/>
                </c:manualLayout>
              </c:layout>
              <c:dLblPos val="outEnd"/>
              <c:showLegendKey val="0"/>
              <c:showVal val="1"/>
              <c:showCatName val="0"/>
              <c:showSerName val="0"/>
              <c:showPercent val="0"/>
              <c:showBubbleSize val="0"/>
            </c:dLbl>
            <c:dLbl>
              <c:idx val="6"/>
              <c:layout>
                <c:manualLayout>
                  <c:x val="-4.3287830042577826E-3"/>
                  <c:y val="-4.4257210158153516E-2"/>
                </c:manualLayout>
              </c:layout>
              <c:dLblPos val="outEnd"/>
              <c:showLegendKey val="0"/>
              <c:showVal val="1"/>
              <c:showCatName val="0"/>
              <c:showSerName val="0"/>
              <c:showPercent val="0"/>
              <c:showBubbleSize val="0"/>
            </c:dLbl>
            <c:dLblPos val="inEnd"/>
            <c:showLegendKey val="0"/>
            <c:showVal val="1"/>
            <c:showCatName val="0"/>
            <c:showSerName val="0"/>
            <c:showPercent val="0"/>
            <c:showBubbleSize val="0"/>
            <c:showLeaderLines val="0"/>
          </c:dLbls>
          <c:cat>
            <c:strRef>
              <c:f>Лист1!$A$89:$G$89</c:f>
              <c:strCache>
                <c:ptCount val="7"/>
                <c:pt idx="0">
                  <c:v>2016(отчет)</c:v>
                </c:pt>
                <c:pt idx="1">
                  <c:v>2017(отчет)</c:v>
                </c:pt>
                <c:pt idx="2">
                  <c:v>2018 (отчет)</c:v>
                </c:pt>
                <c:pt idx="3">
                  <c:v>2019 (оценка)</c:v>
                </c:pt>
                <c:pt idx="4">
                  <c:v>2020 (план)</c:v>
                </c:pt>
                <c:pt idx="5">
                  <c:v>2021 (план)</c:v>
                </c:pt>
                <c:pt idx="6">
                  <c:v>2022(план)</c:v>
                </c:pt>
              </c:strCache>
            </c:strRef>
          </c:cat>
          <c:val>
            <c:numRef>
              <c:f>Лист1!$A$90:$G$90</c:f>
              <c:numCache>
                <c:formatCode>General</c:formatCode>
                <c:ptCount val="7"/>
                <c:pt idx="0">
                  <c:v>158.6</c:v>
                </c:pt>
                <c:pt idx="1">
                  <c:v>180.7</c:v>
                </c:pt>
                <c:pt idx="2">
                  <c:v>47</c:v>
                </c:pt>
                <c:pt idx="3">
                  <c:v>129</c:v>
                </c:pt>
                <c:pt idx="4">
                  <c:v>81</c:v>
                </c:pt>
                <c:pt idx="5">
                  <c:v>79</c:v>
                </c:pt>
                <c:pt idx="6">
                  <c:v>79</c:v>
                </c:pt>
              </c:numCache>
            </c:numRef>
          </c:val>
        </c:ser>
        <c:dLbls>
          <c:showLegendKey val="0"/>
          <c:showVal val="0"/>
          <c:showCatName val="0"/>
          <c:showSerName val="0"/>
          <c:showPercent val="0"/>
          <c:showBubbleSize val="0"/>
        </c:dLbls>
        <c:gapWidth val="75"/>
        <c:overlap val="40"/>
        <c:axId val="329753344"/>
        <c:axId val="329755264"/>
      </c:barChart>
      <c:catAx>
        <c:axId val="329753344"/>
        <c:scaling>
          <c:orientation val="minMax"/>
        </c:scaling>
        <c:delete val="0"/>
        <c:axPos val="b"/>
        <c:majorTickMark val="none"/>
        <c:minorTickMark val="none"/>
        <c:tickLblPos val="nextTo"/>
        <c:crossAx val="329755264"/>
        <c:crosses val="autoZero"/>
        <c:auto val="1"/>
        <c:lblAlgn val="ctr"/>
        <c:lblOffset val="100"/>
        <c:noMultiLvlLbl val="0"/>
      </c:catAx>
      <c:valAx>
        <c:axId val="329755264"/>
        <c:scaling>
          <c:orientation val="minMax"/>
        </c:scaling>
        <c:delete val="0"/>
        <c:axPos val="l"/>
        <c:majorGridlines/>
        <c:numFmt formatCode="General" sourceLinked="1"/>
        <c:majorTickMark val="none"/>
        <c:minorTickMark val="none"/>
        <c:tickLblPos val="nextTo"/>
        <c:crossAx val="329753344"/>
        <c:crosses val="autoZero"/>
        <c:crossBetween val="between"/>
      </c:valAx>
    </c:plotArea>
    <c:plotVisOnly val="1"/>
    <c:dispBlanksAs val="gap"/>
    <c:showDLblsOverMax val="0"/>
  </c:chart>
  <c:externalData r:id="rId2">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3"/>
    </mc:Choice>
    <mc:Fallback>
      <c:style val="23"/>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invertIfNegative val="0"/>
          <c:dLbls>
            <c:dLbl>
              <c:idx val="0"/>
              <c:layout>
                <c:manualLayout>
                  <c:x val="0"/>
                  <c:y val="-8.7962962962962993E-2"/>
                </c:manualLayout>
              </c:layout>
              <c:dLblPos val="inEnd"/>
              <c:showLegendKey val="0"/>
              <c:showVal val="1"/>
              <c:showCatName val="0"/>
              <c:showSerName val="0"/>
              <c:showPercent val="0"/>
              <c:showBubbleSize val="0"/>
            </c:dLbl>
            <c:dLbl>
              <c:idx val="1"/>
              <c:layout>
                <c:manualLayout>
                  <c:x val="0"/>
                  <c:y val="-8.3333333333333343E-2"/>
                </c:manualLayout>
              </c:layout>
              <c:dLblPos val="inEnd"/>
              <c:showLegendKey val="0"/>
              <c:showVal val="1"/>
              <c:showCatName val="0"/>
              <c:showSerName val="0"/>
              <c:showPercent val="0"/>
              <c:showBubbleSize val="0"/>
            </c:dLbl>
            <c:dLbl>
              <c:idx val="2"/>
              <c:layout>
                <c:manualLayout>
                  <c:x val="3.6883356385431082E-3"/>
                  <c:y val="-9.7222222222222265E-2"/>
                </c:manualLayout>
              </c:layout>
              <c:dLblPos val="inEnd"/>
              <c:showLegendKey val="0"/>
              <c:showVal val="1"/>
              <c:showCatName val="0"/>
              <c:showSerName val="0"/>
              <c:showPercent val="0"/>
              <c:showBubbleSize val="0"/>
            </c:dLbl>
            <c:dLbl>
              <c:idx val="3"/>
              <c:layout>
                <c:manualLayout>
                  <c:x val="2.8893531318483498E-3"/>
                  <c:y val="-1.9816829850604342E-2"/>
                </c:manualLayout>
              </c:layout>
              <c:dLblPos val="outEnd"/>
              <c:showLegendKey val="0"/>
              <c:showVal val="1"/>
              <c:showCatName val="0"/>
              <c:showSerName val="0"/>
              <c:showPercent val="0"/>
              <c:showBubbleSize val="0"/>
            </c:dLbl>
            <c:dLbl>
              <c:idx val="4"/>
              <c:layout>
                <c:manualLayout>
                  <c:x val="0"/>
                  <c:y val="-8.3333333333333343E-2"/>
                </c:manualLayout>
              </c:layout>
              <c:dLblPos val="inEnd"/>
              <c:showLegendKey val="0"/>
              <c:showVal val="1"/>
              <c:showCatName val="0"/>
              <c:showSerName val="0"/>
              <c:showPercent val="0"/>
              <c:showBubbleSize val="0"/>
            </c:dLbl>
            <c:dLbl>
              <c:idx val="5"/>
              <c:layout>
                <c:manualLayout>
                  <c:x val="0"/>
                  <c:y val="-0.11111111111111116"/>
                </c:manualLayout>
              </c:layout>
              <c:dLblPos val="inEnd"/>
              <c:showLegendKey val="0"/>
              <c:showVal val="1"/>
              <c:showCatName val="0"/>
              <c:showSerName val="0"/>
              <c:showPercent val="0"/>
              <c:showBubbleSize val="0"/>
            </c:dLbl>
            <c:dLbl>
              <c:idx val="6"/>
              <c:layout>
                <c:manualLayout>
                  <c:x val="-1.0594172431993312E-16"/>
                  <c:y val="2.8062203475597125E-2"/>
                </c:manualLayout>
              </c:layout>
              <c:dLblPos val="outEnd"/>
              <c:showLegendKey val="0"/>
              <c:showVal val="1"/>
              <c:showCatName val="0"/>
              <c:showSerName val="0"/>
              <c:showPercent val="0"/>
              <c:showBubbleSize val="0"/>
            </c:dLbl>
            <c:dLblPos val="inEnd"/>
            <c:showLegendKey val="0"/>
            <c:showVal val="1"/>
            <c:showCatName val="0"/>
            <c:showSerName val="0"/>
            <c:showPercent val="0"/>
            <c:showBubbleSize val="0"/>
            <c:showLeaderLines val="0"/>
          </c:dLbls>
          <c:cat>
            <c:strRef>
              <c:f>Лист1!$A$110:$G$110</c:f>
              <c:strCache>
                <c:ptCount val="7"/>
                <c:pt idx="0">
                  <c:v>2016(отчет)</c:v>
                </c:pt>
                <c:pt idx="1">
                  <c:v>2017(отчет)</c:v>
                </c:pt>
                <c:pt idx="2">
                  <c:v>2018 (отчет)</c:v>
                </c:pt>
                <c:pt idx="3">
                  <c:v>2019 (оценка)</c:v>
                </c:pt>
                <c:pt idx="4">
                  <c:v>2020 (план)</c:v>
                </c:pt>
                <c:pt idx="5">
                  <c:v>2021 (план)</c:v>
                </c:pt>
                <c:pt idx="6">
                  <c:v>2022(план)</c:v>
                </c:pt>
              </c:strCache>
            </c:strRef>
          </c:cat>
          <c:val>
            <c:numRef>
              <c:f>Лист1!$A$111:$G$111</c:f>
              <c:numCache>
                <c:formatCode>General</c:formatCode>
                <c:ptCount val="7"/>
                <c:pt idx="0">
                  <c:v>401</c:v>
                </c:pt>
                <c:pt idx="1">
                  <c:v>737.5</c:v>
                </c:pt>
                <c:pt idx="2">
                  <c:v>401</c:v>
                </c:pt>
                <c:pt idx="3">
                  <c:v>560.20000000000005</c:v>
                </c:pt>
                <c:pt idx="4">
                  <c:v>423</c:v>
                </c:pt>
                <c:pt idx="5">
                  <c:v>319</c:v>
                </c:pt>
                <c:pt idx="6">
                  <c:v>341</c:v>
                </c:pt>
              </c:numCache>
            </c:numRef>
          </c:val>
        </c:ser>
        <c:dLbls>
          <c:showLegendKey val="0"/>
          <c:showVal val="0"/>
          <c:showCatName val="0"/>
          <c:showSerName val="0"/>
          <c:showPercent val="0"/>
          <c:showBubbleSize val="0"/>
        </c:dLbls>
        <c:gapWidth val="75"/>
        <c:overlap val="40"/>
        <c:axId val="154788992"/>
        <c:axId val="154790912"/>
      </c:barChart>
      <c:catAx>
        <c:axId val="154788992"/>
        <c:scaling>
          <c:orientation val="minMax"/>
        </c:scaling>
        <c:delete val="0"/>
        <c:axPos val="b"/>
        <c:majorTickMark val="none"/>
        <c:minorTickMark val="none"/>
        <c:tickLblPos val="nextTo"/>
        <c:crossAx val="154790912"/>
        <c:crosses val="autoZero"/>
        <c:auto val="1"/>
        <c:lblAlgn val="ctr"/>
        <c:lblOffset val="100"/>
        <c:noMultiLvlLbl val="0"/>
      </c:catAx>
      <c:valAx>
        <c:axId val="154790912"/>
        <c:scaling>
          <c:orientation val="minMax"/>
        </c:scaling>
        <c:delete val="0"/>
        <c:axPos val="l"/>
        <c:majorGridlines/>
        <c:numFmt formatCode="General" sourceLinked="1"/>
        <c:majorTickMark val="none"/>
        <c:minorTickMark val="none"/>
        <c:tickLblPos val="nextTo"/>
        <c:crossAx val="154788992"/>
        <c:crosses val="autoZero"/>
        <c:crossBetween val="between"/>
      </c:valAx>
    </c:plotArea>
    <c:plotVisOnly val="1"/>
    <c:dispBlanksAs val="gap"/>
    <c:showDLblsOverMax val="0"/>
  </c:chart>
  <c:externalData r:id="rId2">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3"/>
    </mc:Choice>
    <mc:Fallback>
      <c:style val="23"/>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invertIfNegative val="0"/>
          <c:dLbls>
            <c:dLbl>
              <c:idx val="0"/>
              <c:layout>
                <c:manualLayout>
                  <c:x val="-1.681166579325888E-17"/>
                  <c:y val="-7.407407407407407E-2"/>
                </c:manualLayout>
              </c:layout>
              <c:dLblPos val="inEnd"/>
              <c:showLegendKey val="0"/>
              <c:showVal val="1"/>
              <c:showCatName val="0"/>
              <c:showSerName val="0"/>
              <c:showPercent val="0"/>
              <c:showBubbleSize val="0"/>
            </c:dLbl>
            <c:dLbl>
              <c:idx val="1"/>
              <c:layout>
                <c:manualLayout>
                  <c:x val="0"/>
                  <c:y val="-8.3333333333333343E-2"/>
                </c:manualLayout>
              </c:layout>
              <c:dLblPos val="inEnd"/>
              <c:showLegendKey val="0"/>
              <c:showVal val="1"/>
              <c:showCatName val="0"/>
              <c:showSerName val="0"/>
              <c:showPercent val="0"/>
              <c:showBubbleSize val="0"/>
            </c:dLbl>
            <c:dLbl>
              <c:idx val="2"/>
              <c:layout>
                <c:manualLayout>
                  <c:x val="-1.4322616369847774E-3"/>
                  <c:y val="-1.6154903711786205E-2"/>
                </c:manualLayout>
              </c:layout>
              <c:dLblPos val="outEnd"/>
              <c:showLegendKey val="0"/>
              <c:showVal val="1"/>
              <c:showCatName val="0"/>
              <c:showSerName val="0"/>
              <c:showPercent val="0"/>
              <c:showBubbleSize val="0"/>
            </c:dLbl>
            <c:dLbl>
              <c:idx val="3"/>
              <c:layout>
                <c:manualLayout>
                  <c:x val="0"/>
                  <c:y val="-1.6650034521956604E-2"/>
                </c:manualLayout>
              </c:layout>
              <c:dLblPos val="outEnd"/>
              <c:showLegendKey val="0"/>
              <c:showVal val="1"/>
              <c:showCatName val="0"/>
              <c:showSerName val="0"/>
              <c:showPercent val="0"/>
              <c:showBubbleSize val="0"/>
            </c:dLbl>
            <c:dLbl>
              <c:idx val="4"/>
              <c:layout>
                <c:manualLayout>
                  <c:x val="0"/>
                  <c:y val="2.8977863577136498E-2"/>
                </c:manualLayout>
              </c:layout>
              <c:dLblPos val="outEnd"/>
              <c:showLegendKey val="0"/>
              <c:showVal val="1"/>
              <c:showCatName val="0"/>
              <c:showSerName val="0"/>
              <c:showPercent val="0"/>
              <c:showBubbleSize val="0"/>
            </c:dLbl>
            <c:dLbl>
              <c:idx val="5"/>
              <c:layout>
                <c:manualLayout>
                  <c:x val="1.0503130671493635E-16"/>
                  <c:y val="-1.6650034521956604E-2"/>
                </c:manualLayout>
              </c:layout>
              <c:dLblPos val="outEnd"/>
              <c:showLegendKey val="0"/>
              <c:showVal val="1"/>
              <c:showCatName val="0"/>
              <c:showSerName val="0"/>
              <c:showPercent val="0"/>
              <c:showBubbleSize val="0"/>
            </c:dLbl>
            <c:dLbl>
              <c:idx val="6"/>
              <c:layout>
                <c:manualLayout>
                  <c:x val="-1.4322616369848299E-3"/>
                  <c:y val="-1.9448512246921418E-2"/>
                </c:manualLayout>
              </c:layout>
              <c:dLblPos val="outEnd"/>
              <c:showLegendKey val="0"/>
              <c:showVal val="1"/>
              <c:showCatName val="0"/>
              <c:showSerName val="0"/>
              <c:showPercent val="0"/>
              <c:showBubbleSize val="0"/>
            </c:dLbl>
            <c:dLblPos val="inEnd"/>
            <c:showLegendKey val="0"/>
            <c:showVal val="1"/>
            <c:showCatName val="0"/>
            <c:showSerName val="0"/>
            <c:showPercent val="0"/>
            <c:showBubbleSize val="0"/>
            <c:showLeaderLines val="0"/>
          </c:dLbls>
          <c:cat>
            <c:strRef>
              <c:f>Лист1!$A$132:$G$132</c:f>
              <c:strCache>
                <c:ptCount val="7"/>
                <c:pt idx="0">
                  <c:v>2016(отчет)</c:v>
                </c:pt>
                <c:pt idx="1">
                  <c:v>2017(отчет)</c:v>
                </c:pt>
                <c:pt idx="2">
                  <c:v>2018 (отчет)</c:v>
                </c:pt>
                <c:pt idx="3">
                  <c:v>2019 (оценка)</c:v>
                </c:pt>
                <c:pt idx="4">
                  <c:v>2020 (план)</c:v>
                </c:pt>
                <c:pt idx="5">
                  <c:v>2021 (план)</c:v>
                </c:pt>
                <c:pt idx="6">
                  <c:v>2022(план)</c:v>
                </c:pt>
              </c:strCache>
            </c:strRef>
          </c:cat>
          <c:val>
            <c:numRef>
              <c:f>Лист1!$A$133:$G$133</c:f>
              <c:numCache>
                <c:formatCode>General</c:formatCode>
                <c:ptCount val="7"/>
                <c:pt idx="0">
                  <c:v>93.1</c:v>
                </c:pt>
                <c:pt idx="1">
                  <c:v>111</c:v>
                </c:pt>
                <c:pt idx="2">
                  <c:v>72</c:v>
                </c:pt>
                <c:pt idx="3">
                  <c:v>72</c:v>
                </c:pt>
                <c:pt idx="4">
                  <c:v>131</c:v>
                </c:pt>
                <c:pt idx="5">
                  <c:v>72</c:v>
                </c:pt>
                <c:pt idx="6">
                  <c:v>72</c:v>
                </c:pt>
              </c:numCache>
            </c:numRef>
          </c:val>
        </c:ser>
        <c:dLbls>
          <c:showLegendKey val="0"/>
          <c:showVal val="0"/>
          <c:showCatName val="0"/>
          <c:showSerName val="0"/>
          <c:showPercent val="0"/>
          <c:showBubbleSize val="0"/>
        </c:dLbls>
        <c:gapWidth val="75"/>
        <c:overlap val="40"/>
        <c:axId val="284478464"/>
        <c:axId val="285246592"/>
      </c:barChart>
      <c:catAx>
        <c:axId val="284478464"/>
        <c:scaling>
          <c:orientation val="minMax"/>
        </c:scaling>
        <c:delete val="0"/>
        <c:axPos val="b"/>
        <c:majorTickMark val="none"/>
        <c:minorTickMark val="none"/>
        <c:tickLblPos val="nextTo"/>
        <c:crossAx val="285246592"/>
        <c:crosses val="autoZero"/>
        <c:auto val="1"/>
        <c:lblAlgn val="ctr"/>
        <c:lblOffset val="100"/>
        <c:noMultiLvlLbl val="0"/>
      </c:catAx>
      <c:valAx>
        <c:axId val="285246592"/>
        <c:scaling>
          <c:orientation val="minMax"/>
        </c:scaling>
        <c:delete val="0"/>
        <c:axPos val="l"/>
        <c:majorGridlines/>
        <c:numFmt formatCode="General" sourceLinked="1"/>
        <c:majorTickMark val="none"/>
        <c:minorTickMark val="none"/>
        <c:tickLblPos val="nextTo"/>
        <c:crossAx val="284478464"/>
        <c:crosses val="autoZero"/>
        <c:crossBetween val="between"/>
      </c:valAx>
    </c:plotArea>
    <c:plotVisOnly val="1"/>
    <c:dispBlanksAs val="gap"/>
    <c:showDLblsOverMax val="0"/>
  </c:chart>
  <c:externalData r:id="rId2">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3"/>
    </mc:Choice>
    <mc:Fallback>
      <c:style val="23"/>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invertIfNegative val="0"/>
          <c:dLbls>
            <c:dLbl>
              <c:idx val="0"/>
              <c:layout>
                <c:manualLayout>
                  <c:x val="2.777747964818323E-3"/>
                  <c:y val="7.419164818346949E-3"/>
                </c:manualLayout>
              </c:layout>
              <c:dLblPos val="outEnd"/>
              <c:showLegendKey val="0"/>
              <c:showVal val="1"/>
              <c:showCatName val="0"/>
              <c:showSerName val="0"/>
              <c:showPercent val="0"/>
              <c:showBubbleSize val="0"/>
            </c:dLbl>
            <c:dLbl>
              <c:idx val="1"/>
              <c:layout>
                <c:manualLayout>
                  <c:x val="0"/>
                  <c:y val="-1.505804449983616E-3"/>
                </c:manualLayout>
              </c:layout>
              <c:dLblPos val="outEnd"/>
              <c:showLegendKey val="0"/>
              <c:showVal val="1"/>
              <c:showCatName val="0"/>
              <c:showSerName val="0"/>
              <c:showPercent val="0"/>
              <c:showBubbleSize val="0"/>
            </c:dLbl>
            <c:dLbl>
              <c:idx val="2"/>
              <c:layout>
                <c:manualLayout>
                  <c:x val="-1.1179859795614276E-7"/>
                  <c:y val="4.9992707739456056E-2"/>
                </c:manualLayout>
              </c:layout>
              <c:dLblPos val="outEnd"/>
              <c:showLegendKey val="0"/>
              <c:showVal val="1"/>
              <c:showCatName val="0"/>
              <c:showSerName val="0"/>
              <c:showPercent val="0"/>
              <c:showBubbleSize val="0"/>
            </c:dLbl>
            <c:dLbl>
              <c:idx val="3"/>
              <c:layout>
                <c:manualLayout>
                  <c:x val="0"/>
                  <c:y val="-3.0190590016484928E-2"/>
                </c:manualLayout>
              </c:layout>
              <c:dLblPos val="outEnd"/>
              <c:showLegendKey val="0"/>
              <c:showVal val="1"/>
              <c:showCatName val="0"/>
              <c:showSerName val="0"/>
              <c:showPercent val="0"/>
              <c:showBubbleSize val="0"/>
            </c:dLbl>
            <c:dLbl>
              <c:idx val="4"/>
              <c:layout>
                <c:manualLayout>
                  <c:x val="0"/>
                  <c:y val="4.7844805542875651E-2"/>
                </c:manualLayout>
              </c:layout>
              <c:dLblPos val="outEnd"/>
              <c:showLegendKey val="0"/>
              <c:showVal val="1"/>
              <c:showCatName val="0"/>
              <c:showSerName val="0"/>
              <c:showPercent val="0"/>
              <c:showBubbleSize val="0"/>
            </c:dLbl>
            <c:dLbl>
              <c:idx val="5"/>
              <c:layout>
                <c:manualLayout>
                  <c:x val="0"/>
                  <c:y val="2.0400651315668997E-2"/>
                </c:manualLayout>
              </c:layout>
              <c:dLblPos val="outEnd"/>
              <c:showLegendKey val="0"/>
              <c:showVal val="1"/>
              <c:showCatName val="0"/>
              <c:showSerName val="0"/>
              <c:showPercent val="0"/>
              <c:showBubbleSize val="0"/>
            </c:dLbl>
            <c:dLbl>
              <c:idx val="6"/>
              <c:layout>
                <c:manualLayout>
                  <c:x val="1.4198421940430129E-3"/>
                  <c:y val="9.6624030618655092E-3"/>
                </c:manualLayout>
              </c:layout>
              <c:dLblPos val="outEnd"/>
              <c:showLegendKey val="0"/>
              <c:showVal val="1"/>
              <c:showCatName val="0"/>
              <c:showSerName val="0"/>
              <c:showPercent val="0"/>
              <c:showBubbleSize val="0"/>
            </c:dLbl>
            <c:dLblPos val="inEnd"/>
            <c:showLegendKey val="0"/>
            <c:showVal val="1"/>
            <c:showCatName val="0"/>
            <c:showSerName val="0"/>
            <c:showPercent val="0"/>
            <c:showBubbleSize val="0"/>
            <c:showLeaderLines val="0"/>
          </c:dLbls>
          <c:cat>
            <c:strRef>
              <c:f>Лист1!$A$153:$G$153</c:f>
              <c:strCache>
                <c:ptCount val="7"/>
                <c:pt idx="0">
                  <c:v>2016(отчет)</c:v>
                </c:pt>
                <c:pt idx="1">
                  <c:v>2017(отчет)</c:v>
                </c:pt>
                <c:pt idx="2">
                  <c:v>2018 (отчет)</c:v>
                </c:pt>
                <c:pt idx="3">
                  <c:v>2019 (оценка)</c:v>
                </c:pt>
                <c:pt idx="4">
                  <c:v>2020 (план)</c:v>
                </c:pt>
                <c:pt idx="5">
                  <c:v>2021 (план)</c:v>
                </c:pt>
                <c:pt idx="6">
                  <c:v>2022(план)</c:v>
                </c:pt>
              </c:strCache>
            </c:strRef>
          </c:cat>
          <c:val>
            <c:numRef>
              <c:f>Лист1!$A$154:$G$154</c:f>
              <c:numCache>
                <c:formatCode>General</c:formatCode>
                <c:ptCount val="7"/>
                <c:pt idx="0">
                  <c:v>5538.4</c:v>
                </c:pt>
                <c:pt idx="1">
                  <c:v>7523.5</c:v>
                </c:pt>
                <c:pt idx="2">
                  <c:v>8445</c:v>
                </c:pt>
                <c:pt idx="3">
                  <c:v>6881</c:v>
                </c:pt>
                <c:pt idx="4">
                  <c:v>8396</c:v>
                </c:pt>
                <c:pt idx="5">
                  <c:v>7681</c:v>
                </c:pt>
                <c:pt idx="6">
                  <c:v>8413</c:v>
                </c:pt>
              </c:numCache>
            </c:numRef>
          </c:val>
        </c:ser>
        <c:dLbls>
          <c:showLegendKey val="0"/>
          <c:showVal val="0"/>
          <c:showCatName val="0"/>
          <c:showSerName val="0"/>
          <c:showPercent val="0"/>
          <c:showBubbleSize val="0"/>
        </c:dLbls>
        <c:gapWidth val="75"/>
        <c:overlap val="40"/>
        <c:axId val="155113344"/>
        <c:axId val="175157632"/>
      </c:barChart>
      <c:catAx>
        <c:axId val="155113344"/>
        <c:scaling>
          <c:orientation val="minMax"/>
        </c:scaling>
        <c:delete val="0"/>
        <c:axPos val="b"/>
        <c:majorTickMark val="none"/>
        <c:minorTickMark val="none"/>
        <c:tickLblPos val="nextTo"/>
        <c:crossAx val="175157632"/>
        <c:crosses val="autoZero"/>
        <c:auto val="1"/>
        <c:lblAlgn val="ctr"/>
        <c:lblOffset val="100"/>
        <c:noMultiLvlLbl val="0"/>
      </c:catAx>
      <c:valAx>
        <c:axId val="175157632"/>
        <c:scaling>
          <c:orientation val="minMax"/>
        </c:scaling>
        <c:delete val="0"/>
        <c:axPos val="l"/>
        <c:majorGridlines/>
        <c:numFmt formatCode="General" sourceLinked="1"/>
        <c:majorTickMark val="none"/>
        <c:minorTickMark val="none"/>
        <c:tickLblPos val="nextTo"/>
        <c:crossAx val="155113344"/>
        <c:crosses val="autoZero"/>
        <c:crossBetween val="between"/>
      </c:valAx>
    </c:plotArea>
    <c:plotVisOnly val="1"/>
    <c:dispBlanksAs val="gap"/>
    <c:showDLblsOverMax val="0"/>
  </c:chart>
  <c:externalData r:id="rId2">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3"/>
    </mc:Choice>
    <mc:Fallback>
      <c:style val="23"/>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invertIfNegative val="0"/>
          <c:dLbls>
            <c:dLbl>
              <c:idx val="0"/>
              <c:layout>
                <c:manualLayout>
                  <c:x val="1.2561646354715215E-3"/>
                  <c:y val="4.27963513480265E-2"/>
                </c:manualLayout>
              </c:layout>
              <c:dLblPos val="outEnd"/>
              <c:showLegendKey val="0"/>
              <c:showVal val="1"/>
              <c:showCatName val="0"/>
              <c:showSerName val="0"/>
              <c:showPercent val="0"/>
              <c:showBubbleSize val="0"/>
            </c:dLbl>
            <c:dLbl>
              <c:idx val="1"/>
              <c:layout>
                <c:manualLayout>
                  <c:x val="2.7778056405369711E-3"/>
                  <c:y val="-1.4922267709729499E-2"/>
                </c:manualLayout>
              </c:layout>
              <c:dLblPos val="outEnd"/>
              <c:showLegendKey val="0"/>
              <c:showVal val="1"/>
              <c:showCatName val="0"/>
              <c:showSerName val="0"/>
              <c:showPercent val="0"/>
              <c:showBubbleSize val="0"/>
            </c:dLbl>
            <c:dLbl>
              <c:idx val="2"/>
              <c:layout>
                <c:manualLayout>
                  <c:x val="5.0925337632080008E-17"/>
                  <c:y val="-6.0185185185185168E-2"/>
                </c:manualLayout>
              </c:layout>
              <c:dLblPos val="inEnd"/>
              <c:showLegendKey val="0"/>
              <c:showVal val="1"/>
              <c:showCatName val="0"/>
              <c:showSerName val="0"/>
              <c:showPercent val="0"/>
              <c:showBubbleSize val="0"/>
            </c:dLbl>
            <c:dLbl>
              <c:idx val="3"/>
              <c:layout>
                <c:manualLayout>
                  <c:x val="5.661712668082095E-3"/>
                  <c:y val="-7.2196411895024768E-3"/>
                </c:manualLayout>
              </c:layout>
              <c:dLblPos val="outEnd"/>
              <c:showLegendKey val="0"/>
              <c:showVal val="1"/>
              <c:showCatName val="0"/>
              <c:showSerName val="0"/>
              <c:showPercent val="0"/>
              <c:showBubbleSize val="0"/>
            </c:dLbl>
            <c:dLblPos val="inEnd"/>
            <c:showLegendKey val="0"/>
            <c:showVal val="1"/>
            <c:showCatName val="0"/>
            <c:showSerName val="0"/>
            <c:showPercent val="0"/>
            <c:showBubbleSize val="0"/>
            <c:showLeaderLines val="0"/>
          </c:dLbls>
          <c:cat>
            <c:strRef>
              <c:f>Лист1!$A$175:$G$175</c:f>
              <c:strCache>
                <c:ptCount val="7"/>
                <c:pt idx="0">
                  <c:v>2016(отчет)</c:v>
                </c:pt>
                <c:pt idx="1">
                  <c:v>2017(отчет)</c:v>
                </c:pt>
                <c:pt idx="2">
                  <c:v>2018 (отчет)</c:v>
                </c:pt>
                <c:pt idx="3">
                  <c:v>2019 (оценка)</c:v>
                </c:pt>
                <c:pt idx="4">
                  <c:v>2020 (план)</c:v>
                </c:pt>
                <c:pt idx="5">
                  <c:v>2021 (план)</c:v>
                </c:pt>
                <c:pt idx="6">
                  <c:v>2022(план)</c:v>
                </c:pt>
              </c:strCache>
            </c:strRef>
          </c:cat>
          <c:val>
            <c:numRef>
              <c:f>Лист1!$A$176:$G$176</c:f>
              <c:numCache>
                <c:formatCode>General</c:formatCode>
                <c:ptCount val="7"/>
                <c:pt idx="0">
                  <c:v>62098.9</c:v>
                </c:pt>
                <c:pt idx="1">
                  <c:v>23999.8</c:v>
                </c:pt>
                <c:pt idx="2">
                  <c:v>3952.6</c:v>
                </c:pt>
                <c:pt idx="3">
                  <c:v>15489.2</c:v>
                </c:pt>
                <c:pt idx="4">
                  <c:v>75526.009999999995</c:v>
                </c:pt>
                <c:pt idx="5">
                  <c:v>4396.6000000000004</c:v>
                </c:pt>
                <c:pt idx="6">
                  <c:v>4396.6000000000004</c:v>
                </c:pt>
              </c:numCache>
            </c:numRef>
          </c:val>
        </c:ser>
        <c:dLbls>
          <c:showLegendKey val="0"/>
          <c:showVal val="0"/>
          <c:showCatName val="0"/>
          <c:showSerName val="0"/>
          <c:showPercent val="0"/>
          <c:showBubbleSize val="0"/>
        </c:dLbls>
        <c:gapWidth val="75"/>
        <c:overlap val="40"/>
        <c:axId val="317978112"/>
        <c:axId val="318572800"/>
      </c:barChart>
      <c:catAx>
        <c:axId val="317978112"/>
        <c:scaling>
          <c:orientation val="minMax"/>
        </c:scaling>
        <c:delete val="0"/>
        <c:axPos val="b"/>
        <c:majorTickMark val="none"/>
        <c:minorTickMark val="none"/>
        <c:tickLblPos val="nextTo"/>
        <c:crossAx val="318572800"/>
        <c:crosses val="autoZero"/>
        <c:auto val="1"/>
        <c:lblAlgn val="ctr"/>
        <c:lblOffset val="100"/>
        <c:noMultiLvlLbl val="0"/>
      </c:catAx>
      <c:valAx>
        <c:axId val="318572800"/>
        <c:scaling>
          <c:orientation val="minMax"/>
        </c:scaling>
        <c:delete val="0"/>
        <c:axPos val="l"/>
        <c:majorGridlines/>
        <c:numFmt formatCode="General" sourceLinked="1"/>
        <c:majorTickMark val="none"/>
        <c:minorTickMark val="none"/>
        <c:tickLblPos val="nextTo"/>
        <c:crossAx val="317978112"/>
        <c:crosses val="autoZero"/>
        <c:crossBetween val="between"/>
      </c:valAx>
    </c:plotArea>
    <c:plotVisOnly val="1"/>
    <c:dispBlanksAs val="gap"/>
    <c:showDLblsOverMax val="0"/>
  </c:chart>
  <c:externalData r:id="rId2">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3"/>
    </mc:Choice>
    <mc:Fallback>
      <c:style val="23"/>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invertIfNegative val="0"/>
          <c:dLbls>
            <c:dLbl>
              <c:idx val="0"/>
              <c:layout>
                <c:manualLayout>
                  <c:x val="-1.4274426409712005E-3"/>
                  <c:y val="-1.8094413131922834E-2"/>
                </c:manualLayout>
              </c:layout>
              <c:dLblPos val="outEnd"/>
              <c:showLegendKey val="0"/>
              <c:showVal val="1"/>
              <c:showCatName val="0"/>
              <c:showSerName val="0"/>
              <c:showPercent val="0"/>
              <c:showBubbleSize val="0"/>
            </c:dLbl>
            <c:dLbl>
              <c:idx val="1"/>
              <c:layout>
                <c:manualLayout>
                  <c:x val="0"/>
                  <c:y val="-9.7222222222222224E-2"/>
                </c:manualLayout>
              </c:layout>
              <c:dLblPos val="inEnd"/>
              <c:showLegendKey val="0"/>
              <c:showVal val="1"/>
              <c:showCatName val="0"/>
              <c:showSerName val="0"/>
              <c:showPercent val="0"/>
              <c:showBubbleSize val="0"/>
            </c:dLbl>
            <c:dLbl>
              <c:idx val="2"/>
              <c:layout>
                <c:manualLayout>
                  <c:x val="0"/>
                  <c:y val="-1.16850360986777E-3"/>
                </c:manualLayout>
              </c:layout>
              <c:dLblPos val="outEnd"/>
              <c:showLegendKey val="0"/>
              <c:showVal val="1"/>
              <c:showCatName val="0"/>
              <c:showSerName val="0"/>
              <c:showPercent val="0"/>
              <c:showBubbleSize val="0"/>
            </c:dLbl>
            <c:dLbl>
              <c:idx val="3"/>
              <c:layout>
                <c:manualLayout>
                  <c:x val="0"/>
                  <c:y val="2.9942598791223435E-2"/>
                </c:manualLayout>
              </c:layout>
              <c:dLblPos val="outEnd"/>
              <c:showLegendKey val="0"/>
              <c:showVal val="1"/>
              <c:showCatName val="0"/>
              <c:showSerName val="0"/>
              <c:showPercent val="0"/>
              <c:showBubbleSize val="0"/>
            </c:dLbl>
            <c:dLbl>
              <c:idx val="4"/>
              <c:layout>
                <c:manualLayout>
                  <c:x val="0"/>
                  <c:y val="8.6881795448666185E-2"/>
                </c:manualLayout>
              </c:layout>
              <c:dLblPos val="outEnd"/>
              <c:showLegendKey val="0"/>
              <c:showVal val="1"/>
              <c:showCatName val="0"/>
              <c:showSerName val="0"/>
              <c:showPercent val="0"/>
              <c:showBubbleSize val="0"/>
            </c:dLbl>
            <c:dLbl>
              <c:idx val="5"/>
              <c:layout>
                <c:manualLayout>
                  <c:x val="-1.123970582395111E-7"/>
                  <c:y val="2.5164717364208611E-2"/>
                </c:manualLayout>
              </c:layout>
              <c:dLblPos val="outEnd"/>
              <c:showLegendKey val="0"/>
              <c:showVal val="1"/>
              <c:showCatName val="0"/>
              <c:showSerName val="0"/>
              <c:showPercent val="0"/>
              <c:showBubbleSize val="0"/>
            </c:dLbl>
            <c:dLbl>
              <c:idx val="6"/>
              <c:layout>
                <c:manualLayout>
                  <c:x val="-1.0467791775631627E-16"/>
                  <c:y val="1.9942461608409685E-2"/>
                </c:manualLayout>
              </c:layout>
              <c:dLblPos val="outEnd"/>
              <c:showLegendKey val="0"/>
              <c:showVal val="1"/>
              <c:showCatName val="0"/>
              <c:showSerName val="0"/>
              <c:showPercent val="0"/>
              <c:showBubbleSize val="0"/>
            </c:dLbl>
            <c:dLblPos val="inEnd"/>
            <c:showLegendKey val="0"/>
            <c:showVal val="1"/>
            <c:showCatName val="0"/>
            <c:showSerName val="0"/>
            <c:showPercent val="0"/>
            <c:showBubbleSize val="0"/>
            <c:showLeaderLines val="0"/>
          </c:dLbls>
          <c:cat>
            <c:strRef>
              <c:f>Лист1!$L$4:$R$4</c:f>
              <c:strCache>
                <c:ptCount val="7"/>
                <c:pt idx="0">
                  <c:v>2016(отчет)</c:v>
                </c:pt>
                <c:pt idx="1">
                  <c:v>2017(отчет)</c:v>
                </c:pt>
                <c:pt idx="2">
                  <c:v>2018 (отчет)</c:v>
                </c:pt>
                <c:pt idx="3">
                  <c:v>2019 (оценка)</c:v>
                </c:pt>
                <c:pt idx="4">
                  <c:v>2020 (план)</c:v>
                </c:pt>
                <c:pt idx="5">
                  <c:v>2021 (план)</c:v>
                </c:pt>
                <c:pt idx="6">
                  <c:v>2022(план)</c:v>
                </c:pt>
              </c:strCache>
            </c:strRef>
          </c:cat>
          <c:val>
            <c:numRef>
              <c:f>Лист1!$L$5:$R$5</c:f>
              <c:numCache>
                <c:formatCode>General</c:formatCode>
                <c:ptCount val="7"/>
                <c:pt idx="0">
                  <c:v>2795</c:v>
                </c:pt>
                <c:pt idx="1">
                  <c:v>2698.9</c:v>
                </c:pt>
                <c:pt idx="2">
                  <c:v>2843</c:v>
                </c:pt>
                <c:pt idx="3">
                  <c:v>2622.2</c:v>
                </c:pt>
                <c:pt idx="4">
                  <c:v>3309.9</c:v>
                </c:pt>
                <c:pt idx="5">
                  <c:v>2946.9</c:v>
                </c:pt>
                <c:pt idx="6">
                  <c:v>2946.9</c:v>
                </c:pt>
              </c:numCache>
            </c:numRef>
          </c:val>
        </c:ser>
        <c:dLbls>
          <c:showLegendKey val="0"/>
          <c:showVal val="0"/>
          <c:showCatName val="0"/>
          <c:showSerName val="0"/>
          <c:showPercent val="0"/>
          <c:showBubbleSize val="0"/>
        </c:dLbls>
        <c:gapWidth val="75"/>
        <c:overlap val="40"/>
        <c:axId val="196466944"/>
        <c:axId val="196480000"/>
      </c:barChart>
      <c:catAx>
        <c:axId val="196466944"/>
        <c:scaling>
          <c:orientation val="minMax"/>
        </c:scaling>
        <c:delete val="0"/>
        <c:axPos val="b"/>
        <c:majorTickMark val="none"/>
        <c:minorTickMark val="none"/>
        <c:tickLblPos val="nextTo"/>
        <c:crossAx val="196480000"/>
        <c:crosses val="autoZero"/>
        <c:auto val="1"/>
        <c:lblAlgn val="ctr"/>
        <c:lblOffset val="100"/>
        <c:noMultiLvlLbl val="0"/>
      </c:catAx>
      <c:valAx>
        <c:axId val="196480000"/>
        <c:scaling>
          <c:orientation val="minMax"/>
        </c:scaling>
        <c:delete val="0"/>
        <c:axPos val="l"/>
        <c:majorGridlines/>
        <c:numFmt formatCode="General" sourceLinked="1"/>
        <c:majorTickMark val="none"/>
        <c:minorTickMark val="none"/>
        <c:tickLblPos val="nextTo"/>
        <c:crossAx val="196466944"/>
        <c:crosses val="autoZero"/>
        <c:crossBetween val="between"/>
      </c:valAx>
    </c:plotArea>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6"/>
    </mc:Choice>
    <mc:Fallback>
      <c:style val="16"/>
    </mc:Fallback>
  </mc:AlternateContent>
  <c:chart>
    <c:title>
      <c:tx>
        <c:rich>
          <a:bodyPr/>
          <a:lstStyle/>
          <a:p>
            <a:pPr>
              <a:defRPr sz="1400"/>
            </a:pPr>
            <a:r>
              <a:rPr lang="ru-RU" sz="1400"/>
              <a:t>Коэффициент  миграционого прироста </a:t>
            </a:r>
          </a:p>
          <a:p>
            <a:pPr>
              <a:defRPr sz="1400"/>
            </a:pPr>
            <a:r>
              <a:rPr lang="ru-RU" sz="1400"/>
              <a:t>населения</a:t>
            </a:r>
          </a:p>
          <a:p>
            <a:pPr>
              <a:defRPr sz="1400"/>
            </a:pPr>
            <a:r>
              <a:rPr lang="ru-RU" sz="1400"/>
              <a:t>( на 10 тыс. человек )</a:t>
            </a:r>
          </a:p>
        </c:rich>
      </c:tx>
      <c:layout/>
      <c:overlay val="0"/>
    </c:title>
    <c:autoTitleDeleted val="0"/>
    <c:plotArea>
      <c:layout/>
      <c:lineChart>
        <c:grouping val="stacked"/>
        <c:varyColors val="0"/>
        <c:ser>
          <c:idx val="0"/>
          <c:order val="0"/>
          <c:dLbls>
            <c:dLbl>
              <c:idx val="0"/>
              <c:layout>
                <c:manualLayout>
                  <c:x val="-3.0187336624307656E-3"/>
                  <c:y val="5.0310877139053405E-2"/>
                </c:manualLayout>
              </c:layout>
              <c:showLegendKey val="0"/>
              <c:showVal val="1"/>
              <c:showCatName val="0"/>
              <c:showSerName val="0"/>
              <c:showPercent val="0"/>
              <c:showBubbleSize val="0"/>
            </c:dLbl>
            <c:dLbl>
              <c:idx val="1"/>
              <c:layout>
                <c:manualLayout>
                  <c:x val="-1.6666666666666701E-2"/>
                  <c:y val="4.1666666666666664E-2"/>
                </c:manualLayout>
              </c:layout>
              <c:showLegendKey val="0"/>
              <c:showVal val="1"/>
              <c:showCatName val="0"/>
              <c:showSerName val="0"/>
              <c:showPercent val="0"/>
              <c:showBubbleSize val="0"/>
            </c:dLbl>
            <c:dLbl>
              <c:idx val="2"/>
              <c:layout>
                <c:manualLayout>
                  <c:x val="4.0873719026678594E-4"/>
                  <c:y val="4.0091140735829069E-2"/>
                </c:manualLayout>
              </c:layout>
              <c:showLegendKey val="0"/>
              <c:showVal val="1"/>
              <c:showCatName val="0"/>
              <c:showSerName val="0"/>
              <c:showPercent val="0"/>
              <c:showBubbleSize val="0"/>
            </c:dLbl>
            <c:dLbl>
              <c:idx val="3"/>
              <c:layout>
                <c:manualLayout>
                  <c:x val="-3.0639481754363252E-2"/>
                  <c:y val="-3.3675238504104345E-2"/>
                </c:manualLayout>
              </c:layout>
              <c:showLegendKey val="0"/>
              <c:showVal val="1"/>
              <c:showCatName val="0"/>
              <c:showSerName val="0"/>
              <c:showPercent val="0"/>
              <c:showBubbleSize val="0"/>
            </c:dLbl>
            <c:dLbl>
              <c:idx val="4"/>
              <c:layout>
                <c:manualLayout>
                  <c:x val="-7.3291671747653803E-2"/>
                  <c:y val="6.6428286620956817E-2"/>
                </c:manualLayout>
              </c:layout>
              <c:showLegendKey val="0"/>
              <c:showVal val="1"/>
              <c:showCatName val="0"/>
              <c:showSerName val="0"/>
              <c:showPercent val="0"/>
              <c:showBubbleSize val="0"/>
            </c:dLbl>
            <c:dLbl>
              <c:idx val="5"/>
              <c:layout>
                <c:manualLayout>
                  <c:x val="-6.0293377453865912E-2"/>
                  <c:y val="5.4152934734108031E-2"/>
                </c:manualLayout>
              </c:layout>
              <c:showLegendKey val="0"/>
              <c:showVal val="1"/>
              <c:showCatName val="0"/>
              <c:showSerName val="0"/>
              <c:showPercent val="0"/>
              <c:showBubbleSize val="0"/>
            </c:dLbl>
            <c:dLbl>
              <c:idx val="6"/>
              <c:layout>
                <c:manualLayout>
                  <c:x val="-3.9213678970935792E-2"/>
                  <c:y val="5.8782394854403452E-2"/>
                </c:manualLayout>
              </c:layout>
              <c:showLegendKey val="0"/>
              <c:showVal val="1"/>
              <c:showCatName val="0"/>
              <c:showSerName val="0"/>
              <c:showPercent val="0"/>
              <c:showBubbleSize val="0"/>
            </c:dLbl>
            <c:dLbl>
              <c:idx val="7"/>
              <c:layout>
                <c:manualLayout>
                  <c:x val="-2.0586905455499852E-2"/>
                  <c:y val="2.7643179915240776E-2"/>
                </c:manualLayout>
              </c:layout>
              <c:showLegendKey val="0"/>
              <c:showVal val="1"/>
              <c:showCatName val="0"/>
              <c:showSerName val="0"/>
              <c:showPercent val="0"/>
              <c:showBubbleSize val="0"/>
            </c:dLbl>
            <c:dLbl>
              <c:idx val="8"/>
              <c:layout>
                <c:manualLayout>
                  <c:x val="-3.823913308573245E-2"/>
                  <c:y val="3.0659209209672411E-2"/>
                </c:manualLayout>
              </c:layout>
              <c:showLegendKey val="0"/>
              <c:showVal val="1"/>
              <c:showCatName val="0"/>
              <c:showSerName val="0"/>
              <c:showPercent val="0"/>
              <c:showBubbleSize val="0"/>
            </c:dLbl>
            <c:dLbl>
              <c:idx val="9"/>
              <c:layout>
                <c:manualLayout>
                  <c:x val="-9.559783271433156E-3"/>
                  <c:y val="6.642828662095672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numRef>
              <c:f>Лист1!$A$21:$J$21</c:f>
              <c:numCache>
                <c:formatCode>General</c:formatCode>
                <c:ptCount val="10"/>
                <c:pt idx="0">
                  <c:v>2013</c:v>
                </c:pt>
                <c:pt idx="1">
                  <c:v>2014</c:v>
                </c:pt>
                <c:pt idx="2">
                  <c:v>2015</c:v>
                </c:pt>
                <c:pt idx="3">
                  <c:v>2016</c:v>
                </c:pt>
                <c:pt idx="4">
                  <c:v>2017</c:v>
                </c:pt>
                <c:pt idx="5">
                  <c:v>2018</c:v>
                </c:pt>
                <c:pt idx="6">
                  <c:v>2019</c:v>
                </c:pt>
                <c:pt idx="7">
                  <c:v>2020</c:v>
                </c:pt>
                <c:pt idx="8">
                  <c:v>2021</c:v>
                </c:pt>
                <c:pt idx="9">
                  <c:v>2022</c:v>
                </c:pt>
              </c:numCache>
            </c:numRef>
          </c:cat>
          <c:val>
            <c:numRef>
              <c:f>Лист1!$A$22:$J$22</c:f>
              <c:numCache>
                <c:formatCode>General</c:formatCode>
                <c:ptCount val="10"/>
                <c:pt idx="0">
                  <c:v>-16.64</c:v>
                </c:pt>
                <c:pt idx="1">
                  <c:v>-51</c:v>
                </c:pt>
                <c:pt idx="2">
                  <c:v>-16.64</c:v>
                </c:pt>
                <c:pt idx="3">
                  <c:v>-42.11</c:v>
                </c:pt>
                <c:pt idx="4">
                  <c:v>-53.09</c:v>
                </c:pt>
                <c:pt idx="5">
                  <c:v>-60.67</c:v>
                </c:pt>
                <c:pt idx="6">
                  <c:v>-59.36</c:v>
                </c:pt>
                <c:pt idx="7">
                  <c:v>-50.53</c:v>
                </c:pt>
                <c:pt idx="8">
                  <c:v>-39.370000000000005</c:v>
                </c:pt>
                <c:pt idx="9">
                  <c:v>-39.42</c:v>
                </c:pt>
              </c:numCache>
            </c:numRef>
          </c:val>
          <c:smooth val="0"/>
        </c:ser>
        <c:dLbls>
          <c:showLegendKey val="0"/>
          <c:showVal val="1"/>
          <c:showCatName val="0"/>
          <c:showSerName val="0"/>
          <c:showPercent val="0"/>
          <c:showBubbleSize val="0"/>
        </c:dLbls>
        <c:marker val="1"/>
        <c:smooth val="0"/>
        <c:axId val="195520384"/>
        <c:axId val="195521920"/>
      </c:lineChart>
      <c:catAx>
        <c:axId val="195520384"/>
        <c:scaling>
          <c:orientation val="minMax"/>
        </c:scaling>
        <c:delete val="0"/>
        <c:axPos val="b"/>
        <c:numFmt formatCode="General" sourceLinked="1"/>
        <c:majorTickMark val="none"/>
        <c:minorTickMark val="none"/>
        <c:tickLblPos val="nextTo"/>
        <c:crossAx val="195521920"/>
        <c:crosses val="autoZero"/>
        <c:auto val="1"/>
        <c:lblAlgn val="ctr"/>
        <c:lblOffset val="100"/>
        <c:noMultiLvlLbl val="0"/>
      </c:catAx>
      <c:valAx>
        <c:axId val="195521920"/>
        <c:scaling>
          <c:orientation val="minMax"/>
        </c:scaling>
        <c:delete val="0"/>
        <c:axPos val="l"/>
        <c:majorGridlines/>
        <c:numFmt formatCode="General" sourceLinked="1"/>
        <c:majorTickMark val="none"/>
        <c:minorTickMark val="none"/>
        <c:tickLblPos val="nextTo"/>
        <c:crossAx val="195520384"/>
        <c:crosses val="autoZero"/>
        <c:crossBetween val="between"/>
      </c:valAx>
    </c:plotArea>
    <c:plotVisOnly val="1"/>
    <c:dispBlanksAs val="zero"/>
    <c:showDLblsOverMax val="0"/>
  </c:chart>
  <c:txPr>
    <a:bodyPr/>
    <a:lstStyle/>
    <a:p>
      <a:pPr>
        <a:defRPr>
          <a:solidFill>
            <a:schemeClr val="tx1"/>
          </a:solidFill>
          <a:latin typeface="Times New Roman" pitchFamily="18" charset="0"/>
          <a:cs typeface="Times New Roman" pitchFamily="18" charset="0"/>
        </a:defRPr>
      </a:pPr>
      <a:endParaRPr lang="ru-RU"/>
    </a:p>
  </c:txPr>
  <c:externalData r:id="rId1">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3"/>
    </mc:Choice>
    <mc:Fallback>
      <c:style val="23"/>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invertIfNegative val="0"/>
          <c:dLbls>
            <c:dLbl>
              <c:idx val="0"/>
              <c:layout>
                <c:manualLayout>
                  <c:x val="0"/>
                  <c:y val="-0.12037037037037036"/>
                </c:manualLayout>
              </c:layout>
              <c:dLblPos val="inEnd"/>
              <c:showLegendKey val="0"/>
              <c:showVal val="1"/>
              <c:showCatName val="0"/>
              <c:showSerName val="0"/>
              <c:showPercent val="0"/>
              <c:showBubbleSize val="0"/>
            </c:dLbl>
            <c:dLbl>
              <c:idx val="1"/>
              <c:layout>
                <c:manualLayout>
                  <c:x val="0"/>
                  <c:y val="2.152547014113485E-3"/>
                </c:manualLayout>
              </c:layout>
              <c:dLblPos val="outEnd"/>
              <c:showLegendKey val="0"/>
              <c:showVal val="1"/>
              <c:showCatName val="0"/>
              <c:showSerName val="0"/>
              <c:showPercent val="0"/>
              <c:showBubbleSize val="0"/>
            </c:dLbl>
            <c:dLbl>
              <c:idx val="2"/>
              <c:layout>
                <c:manualLayout>
                  <c:x val="-2.4783147459727399E-3"/>
                  <c:y val="-8.7962962962962993E-2"/>
                </c:manualLayout>
              </c:layout>
              <c:dLblPos val="inEnd"/>
              <c:showLegendKey val="0"/>
              <c:showVal val="1"/>
              <c:showCatName val="0"/>
              <c:showSerName val="0"/>
              <c:showPercent val="0"/>
              <c:showBubbleSize val="0"/>
            </c:dLbl>
            <c:dLbl>
              <c:idx val="3"/>
              <c:layout>
                <c:manualLayout>
                  <c:x val="0"/>
                  <c:y val="-8.7962962962962993E-2"/>
                </c:manualLayout>
              </c:layout>
              <c:dLblPos val="inEnd"/>
              <c:showLegendKey val="0"/>
              <c:showVal val="1"/>
              <c:showCatName val="0"/>
              <c:showSerName val="0"/>
              <c:showPercent val="0"/>
              <c:showBubbleSize val="0"/>
            </c:dLbl>
            <c:dLbl>
              <c:idx val="4"/>
              <c:layout>
                <c:manualLayout>
                  <c:x val="9.0870490942001532E-17"/>
                  <c:y val="-8.7962962962962993E-2"/>
                </c:manualLayout>
              </c:layout>
              <c:dLblPos val="inEnd"/>
              <c:showLegendKey val="0"/>
              <c:showVal val="1"/>
              <c:showCatName val="0"/>
              <c:showSerName val="0"/>
              <c:showPercent val="0"/>
              <c:showBubbleSize val="0"/>
            </c:dLbl>
            <c:dLbl>
              <c:idx val="5"/>
              <c:layout>
                <c:manualLayout>
                  <c:x val="0"/>
                  <c:y val="-9.7222222222222265E-2"/>
                </c:manualLayout>
              </c:layout>
              <c:dLblPos val="inEnd"/>
              <c:showLegendKey val="0"/>
              <c:showVal val="1"/>
              <c:showCatName val="0"/>
              <c:showSerName val="0"/>
              <c:showPercent val="0"/>
              <c:showBubbleSize val="0"/>
            </c:dLbl>
            <c:dLbl>
              <c:idx val="6"/>
              <c:layout>
                <c:manualLayout>
                  <c:x val="-1.136485032570158E-7"/>
                  <c:y val="1.9761839563643899E-2"/>
                </c:manualLayout>
              </c:layout>
              <c:dLblPos val="outEnd"/>
              <c:showLegendKey val="0"/>
              <c:showVal val="1"/>
              <c:showCatName val="0"/>
              <c:showSerName val="0"/>
              <c:showPercent val="0"/>
              <c:showBubbleSize val="0"/>
            </c:dLbl>
            <c:dLblPos val="inEnd"/>
            <c:showLegendKey val="0"/>
            <c:showVal val="1"/>
            <c:showCatName val="0"/>
            <c:showSerName val="0"/>
            <c:showPercent val="0"/>
            <c:showBubbleSize val="0"/>
            <c:showLeaderLines val="0"/>
          </c:dLbls>
          <c:cat>
            <c:strRef>
              <c:f>Лист1!$L$47:$R$47</c:f>
              <c:strCache>
                <c:ptCount val="7"/>
                <c:pt idx="0">
                  <c:v>2016(отчет)</c:v>
                </c:pt>
                <c:pt idx="1">
                  <c:v>2017(отчет)</c:v>
                </c:pt>
                <c:pt idx="2">
                  <c:v>2018 (отчет)</c:v>
                </c:pt>
                <c:pt idx="3">
                  <c:v>2019 (оценка)</c:v>
                </c:pt>
                <c:pt idx="4">
                  <c:v>2020 (план)</c:v>
                </c:pt>
                <c:pt idx="5">
                  <c:v>2021 (план)</c:v>
                </c:pt>
                <c:pt idx="6">
                  <c:v>2022(план)</c:v>
                </c:pt>
              </c:strCache>
            </c:strRef>
          </c:cat>
          <c:val>
            <c:numRef>
              <c:f>Лист1!$L$48:$R$48</c:f>
              <c:numCache>
                <c:formatCode>General</c:formatCode>
                <c:ptCount val="7"/>
                <c:pt idx="0">
                  <c:v>18993</c:v>
                </c:pt>
                <c:pt idx="1">
                  <c:v>23648.7</c:v>
                </c:pt>
                <c:pt idx="2">
                  <c:v>21449.8</c:v>
                </c:pt>
                <c:pt idx="3">
                  <c:v>52337.5</c:v>
                </c:pt>
                <c:pt idx="4">
                  <c:v>22124</c:v>
                </c:pt>
                <c:pt idx="5">
                  <c:v>21944.7</c:v>
                </c:pt>
                <c:pt idx="6">
                  <c:v>23348.1</c:v>
                </c:pt>
              </c:numCache>
            </c:numRef>
          </c:val>
        </c:ser>
        <c:dLbls>
          <c:showLegendKey val="0"/>
          <c:showVal val="0"/>
          <c:showCatName val="0"/>
          <c:showSerName val="0"/>
          <c:showPercent val="0"/>
          <c:showBubbleSize val="0"/>
        </c:dLbls>
        <c:gapWidth val="75"/>
        <c:overlap val="40"/>
        <c:axId val="290673792"/>
        <c:axId val="290675328"/>
      </c:barChart>
      <c:catAx>
        <c:axId val="290673792"/>
        <c:scaling>
          <c:orientation val="minMax"/>
        </c:scaling>
        <c:delete val="0"/>
        <c:axPos val="b"/>
        <c:majorTickMark val="none"/>
        <c:minorTickMark val="none"/>
        <c:tickLblPos val="nextTo"/>
        <c:crossAx val="290675328"/>
        <c:crosses val="autoZero"/>
        <c:auto val="1"/>
        <c:lblAlgn val="ctr"/>
        <c:lblOffset val="100"/>
        <c:noMultiLvlLbl val="0"/>
      </c:catAx>
      <c:valAx>
        <c:axId val="290675328"/>
        <c:scaling>
          <c:orientation val="minMax"/>
        </c:scaling>
        <c:delete val="0"/>
        <c:axPos val="l"/>
        <c:majorGridlines/>
        <c:numFmt formatCode="General" sourceLinked="1"/>
        <c:majorTickMark val="none"/>
        <c:minorTickMark val="none"/>
        <c:tickLblPos val="nextTo"/>
        <c:crossAx val="290673792"/>
        <c:crosses val="autoZero"/>
        <c:crossBetween val="between"/>
      </c:valAx>
    </c:plotArea>
    <c:plotVisOnly val="1"/>
    <c:dispBlanksAs val="gap"/>
    <c:showDLblsOverMax val="0"/>
  </c:chart>
  <c:externalData r:id="rId2">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3"/>
    </mc:Choice>
    <mc:Fallback>
      <c:style val="23"/>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invertIfNegative val="0"/>
          <c:dLbls>
            <c:dLbl>
              <c:idx val="0"/>
              <c:layout>
                <c:manualLayout>
                  <c:x val="0"/>
                  <c:y val="-7.480748074807482E-2"/>
                </c:manualLayout>
              </c:layout>
              <c:dLblPos val="inEnd"/>
              <c:showLegendKey val="0"/>
              <c:showVal val="1"/>
              <c:showCatName val="0"/>
              <c:showSerName val="0"/>
              <c:showPercent val="0"/>
              <c:showBubbleSize val="0"/>
            </c:dLbl>
            <c:dLbl>
              <c:idx val="1"/>
              <c:layout>
                <c:manualLayout>
                  <c:x val="0"/>
                  <c:y val="1.8623553169068781E-3"/>
                </c:manualLayout>
              </c:layout>
              <c:dLblPos val="outEnd"/>
              <c:showLegendKey val="0"/>
              <c:showVal val="1"/>
              <c:showCatName val="0"/>
              <c:showSerName val="0"/>
              <c:showPercent val="0"/>
              <c:showBubbleSize val="0"/>
            </c:dLbl>
            <c:dLbl>
              <c:idx val="2"/>
              <c:layout>
                <c:manualLayout>
                  <c:x val="-2.3432393531453728E-3"/>
                  <c:y val="1.8623553169068781E-3"/>
                </c:manualLayout>
              </c:layout>
              <c:dLblPos val="outEnd"/>
              <c:showLegendKey val="0"/>
              <c:showVal val="1"/>
              <c:showCatName val="0"/>
              <c:showSerName val="0"/>
              <c:showPercent val="0"/>
              <c:showBubbleSize val="0"/>
            </c:dLbl>
            <c:dLbl>
              <c:idx val="3"/>
              <c:layout>
                <c:manualLayout>
                  <c:x val="0"/>
                  <c:y val="-7.9207920792079223E-2"/>
                </c:manualLayout>
              </c:layout>
              <c:dLblPos val="inEnd"/>
              <c:showLegendKey val="0"/>
              <c:showVal val="1"/>
              <c:showCatName val="0"/>
              <c:showSerName val="0"/>
              <c:showPercent val="0"/>
              <c:showBubbleSize val="0"/>
            </c:dLbl>
            <c:dLbl>
              <c:idx val="4"/>
              <c:layout>
                <c:manualLayout>
                  <c:x val="0"/>
                  <c:y val="-7.9207920792079223E-2"/>
                </c:manualLayout>
              </c:layout>
              <c:dLblPos val="inEnd"/>
              <c:showLegendKey val="0"/>
              <c:showVal val="1"/>
              <c:showCatName val="0"/>
              <c:showSerName val="0"/>
              <c:showPercent val="0"/>
              <c:showBubbleSize val="0"/>
            </c:dLbl>
            <c:dLbl>
              <c:idx val="5"/>
              <c:layout>
                <c:manualLayout>
                  <c:x val="-1.1288911456198204E-7"/>
                  <c:y val="1.7403114281276107E-2"/>
                </c:manualLayout>
              </c:layout>
              <c:dLblPos val="outEnd"/>
              <c:showLegendKey val="0"/>
              <c:showVal val="1"/>
              <c:showCatName val="0"/>
              <c:showSerName val="0"/>
              <c:showPercent val="0"/>
              <c:showBubbleSize val="0"/>
            </c:dLbl>
            <c:dLbl>
              <c:idx val="6"/>
              <c:layout>
                <c:manualLayout>
                  <c:x val="-2.8674964016593648E-3"/>
                  <c:y val="2.9193553127086019E-2"/>
                </c:manualLayout>
              </c:layout>
              <c:dLblPos val="outEnd"/>
              <c:showLegendKey val="0"/>
              <c:showVal val="1"/>
              <c:showCatName val="0"/>
              <c:showSerName val="0"/>
              <c:showPercent val="0"/>
              <c:showBubbleSize val="0"/>
            </c:dLbl>
            <c:dLblPos val="inEnd"/>
            <c:showLegendKey val="0"/>
            <c:showVal val="1"/>
            <c:showCatName val="0"/>
            <c:showSerName val="0"/>
            <c:showPercent val="0"/>
            <c:showBubbleSize val="0"/>
            <c:showLeaderLines val="0"/>
          </c:dLbls>
          <c:cat>
            <c:strRef>
              <c:f>Лист1!$L$68:$R$68</c:f>
              <c:strCache>
                <c:ptCount val="7"/>
                <c:pt idx="0">
                  <c:v>2016(отчет)</c:v>
                </c:pt>
                <c:pt idx="1">
                  <c:v>2017(отчет)</c:v>
                </c:pt>
                <c:pt idx="2">
                  <c:v>2018 (отчет)</c:v>
                </c:pt>
                <c:pt idx="3">
                  <c:v>2019 (оценка)</c:v>
                </c:pt>
                <c:pt idx="4">
                  <c:v>2020 (план)</c:v>
                </c:pt>
                <c:pt idx="5">
                  <c:v>2021 (план)</c:v>
                </c:pt>
                <c:pt idx="6">
                  <c:v>2022(план)</c:v>
                </c:pt>
              </c:strCache>
            </c:strRef>
          </c:cat>
          <c:val>
            <c:numRef>
              <c:f>Лист1!$L$69:$R$69</c:f>
              <c:numCache>
                <c:formatCode>General</c:formatCode>
                <c:ptCount val="7"/>
                <c:pt idx="0">
                  <c:v>30329.5</c:v>
                </c:pt>
                <c:pt idx="1">
                  <c:v>54795.6</c:v>
                </c:pt>
                <c:pt idx="2">
                  <c:v>32750</c:v>
                </c:pt>
                <c:pt idx="3">
                  <c:v>147203.6</c:v>
                </c:pt>
                <c:pt idx="4">
                  <c:v>182650.7</c:v>
                </c:pt>
                <c:pt idx="5">
                  <c:v>20140.5</c:v>
                </c:pt>
                <c:pt idx="6">
                  <c:v>21764.1</c:v>
                </c:pt>
              </c:numCache>
            </c:numRef>
          </c:val>
        </c:ser>
        <c:dLbls>
          <c:showLegendKey val="0"/>
          <c:showVal val="0"/>
          <c:showCatName val="0"/>
          <c:showSerName val="0"/>
          <c:showPercent val="0"/>
          <c:showBubbleSize val="0"/>
        </c:dLbls>
        <c:gapWidth val="75"/>
        <c:overlap val="40"/>
        <c:axId val="153754624"/>
        <c:axId val="154015616"/>
      </c:barChart>
      <c:catAx>
        <c:axId val="153754624"/>
        <c:scaling>
          <c:orientation val="minMax"/>
        </c:scaling>
        <c:delete val="0"/>
        <c:axPos val="b"/>
        <c:majorTickMark val="none"/>
        <c:minorTickMark val="none"/>
        <c:tickLblPos val="nextTo"/>
        <c:crossAx val="154015616"/>
        <c:crosses val="autoZero"/>
        <c:auto val="1"/>
        <c:lblAlgn val="ctr"/>
        <c:lblOffset val="100"/>
        <c:noMultiLvlLbl val="0"/>
      </c:catAx>
      <c:valAx>
        <c:axId val="154015616"/>
        <c:scaling>
          <c:orientation val="minMax"/>
        </c:scaling>
        <c:delete val="0"/>
        <c:axPos val="l"/>
        <c:majorGridlines/>
        <c:numFmt formatCode="General" sourceLinked="1"/>
        <c:majorTickMark val="none"/>
        <c:minorTickMark val="none"/>
        <c:tickLblPos val="nextTo"/>
        <c:crossAx val="153754624"/>
        <c:crosses val="autoZero"/>
        <c:crossBetween val="between"/>
      </c:valAx>
    </c:plotArea>
    <c:plotVisOnly val="1"/>
    <c:dispBlanksAs val="gap"/>
    <c:showDLblsOverMax val="0"/>
  </c:chart>
  <c:externalData r:id="rId2">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3"/>
    </mc:Choice>
    <mc:Fallback>
      <c:style val="23"/>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invertIfNegative val="0"/>
          <c:dLbls>
            <c:dLbl>
              <c:idx val="0"/>
              <c:layout>
                <c:manualLayout>
                  <c:x val="1.3147071731432862E-17"/>
                  <c:y val="4.2931057611615741E-3"/>
                </c:manualLayout>
              </c:layout>
              <c:dLblPos val="outEnd"/>
              <c:showLegendKey val="0"/>
              <c:showVal val="1"/>
              <c:showCatName val="0"/>
              <c:showSerName val="0"/>
              <c:showPercent val="0"/>
              <c:showBubbleSize val="0"/>
            </c:dLbl>
            <c:dLbl>
              <c:idx val="1"/>
              <c:layout>
                <c:manualLayout>
                  <c:x val="0"/>
                  <c:y val="-8.6687306501548017E-2"/>
                </c:manualLayout>
              </c:layout>
              <c:dLblPos val="inEnd"/>
              <c:showLegendKey val="0"/>
              <c:showVal val="1"/>
              <c:showCatName val="0"/>
              <c:showSerName val="0"/>
              <c:showPercent val="0"/>
              <c:showBubbleSize val="0"/>
            </c:dLbl>
            <c:dLbl>
              <c:idx val="2"/>
              <c:layout>
                <c:manualLayout>
                  <c:x val="1.434242575366624E-3"/>
                  <c:y val="5.1276271826244842E-3"/>
                </c:manualLayout>
              </c:layout>
              <c:dLblPos val="outEnd"/>
              <c:showLegendKey val="0"/>
              <c:showVal val="1"/>
              <c:showCatName val="0"/>
              <c:showSerName val="0"/>
              <c:showPercent val="0"/>
              <c:showBubbleSize val="0"/>
            </c:dLbl>
            <c:dLbl>
              <c:idx val="3"/>
              <c:layout>
                <c:manualLayout>
                  <c:x val="5.086479180670295E-4"/>
                  <c:y val="1.6677169677703149E-2"/>
                </c:manualLayout>
              </c:layout>
              <c:dLblPos val="outEnd"/>
              <c:showLegendKey val="0"/>
              <c:showVal val="1"/>
              <c:showCatName val="0"/>
              <c:showSerName val="0"/>
              <c:showPercent val="0"/>
              <c:showBubbleSize val="0"/>
            </c:dLbl>
            <c:dLbl>
              <c:idx val="4"/>
              <c:layout>
                <c:manualLayout>
                  <c:x val="4.7197640117994108E-3"/>
                  <c:y val="-9.0815273477812208E-2"/>
                </c:manualLayout>
              </c:layout>
              <c:dLblPos val="inEnd"/>
              <c:showLegendKey val="0"/>
              <c:showVal val="1"/>
              <c:showCatName val="0"/>
              <c:showSerName val="0"/>
              <c:showPercent val="0"/>
              <c:showBubbleSize val="0"/>
            </c:dLbl>
            <c:dLbl>
              <c:idx val="5"/>
              <c:layout>
                <c:manualLayout>
                  <c:x val="1.434242575366624E-3"/>
                  <c:y val="-1.0559425724473784E-2"/>
                </c:manualLayout>
              </c:layout>
              <c:dLblPos val="outEnd"/>
              <c:showLegendKey val="0"/>
              <c:showVal val="1"/>
              <c:showCatName val="0"/>
              <c:showSerName val="0"/>
              <c:showPercent val="0"/>
              <c:showBubbleSize val="0"/>
            </c:dLbl>
            <c:dLblPos val="inEnd"/>
            <c:showLegendKey val="0"/>
            <c:showVal val="1"/>
            <c:showCatName val="0"/>
            <c:showSerName val="0"/>
            <c:showPercent val="0"/>
            <c:showBubbleSize val="0"/>
            <c:showLeaderLines val="0"/>
          </c:dLbls>
          <c:cat>
            <c:strRef>
              <c:f>Лист1!$L$89:$Q$89</c:f>
              <c:strCache>
                <c:ptCount val="6"/>
                <c:pt idx="0">
                  <c:v>2016(отчет)</c:v>
                </c:pt>
                <c:pt idx="1">
                  <c:v>2017(отчет)</c:v>
                </c:pt>
                <c:pt idx="2">
                  <c:v>2018 (отчет)</c:v>
                </c:pt>
                <c:pt idx="3">
                  <c:v>2019 (оценка)</c:v>
                </c:pt>
                <c:pt idx="4">
                  <c:v>2020 (план)</c:v>
                </c:pt>
                <c:pt idx="5">
                  <c:v>2021 (план)</c:v>
                </c:pt>
              </c:strCache>
            </c:strRef>
          </c:cat>
          <c:val>
            <c:numRef>
              <c:f>Лист1!$L$90:$Q$90</c:f>
              <c:numCache>
                <c:formatCode>General</c:formatCode>
                <c:ptCount val="6"/>
                <c:pt idx="0">
                  <c:v>9850</c:v>
                </c:pt>
                <c:pt idx="1">
                  <c:v>10430.299999999999</c:v>
                </c:pt>
                <c:pt idx="2">
                  <c:v>9521.7000000000007</c:v>
                </c:pt>
                <c:pt idx="3">
                  <c:v>17913.599999999999</c:v>
                </c:pt>
                <c:pt idx="4">
                  <c:v>14272.1</c:v>
                </c:pt>
                <c:pt idx="5">
                  <c:v>13277.1</c:v>
                </c:pt>
              </c:numCache>
            </c:numRef>
          </c:val>
        </c:ser>
        <c:dLbls>
          <c:showLegendKey val="0"/>
          <c:showVal val="0"/>
          <c:showCatName val="0"/>
          <c:showSerName val="0"/>
          <c:showPercent val="0"/>
          <c:showBubbleSize val="0"/>
        </c:dLbls>
        <c:gapWidth val="75"/>
        <c:overlap val="40"/>
        <c:axId val="240643456"/>
        <c:axId val="240645632"/>
      </c:barChart>
      <c:catAx>
        <c:axId val="240643456"/>
        <c:scaling>
          <c:orientation val="minMax"/>
        </c:scaling>
        <c:delete val="0"/>
        <c:axPos val="b"/>
        <c:majorTickMark val="none"/>
        <c:minorTickMark val="none"/>
        <c:tickLblPos val="nextTo"/>
        <c:crossAx val="240645632"/>
        <c:crosses val="autoZero"/>
        <c:auto val="1"/>
        <c:lblAlgn val="ctr"/>
        <c:lblOffset val="100"/>
        <c:noMultiLvlLbl val="0"/>
      </c:catAx>
      <c:valAx>
        <c:axId val="240645632"/>
        <c:scaling>
          <c:orientation val="minMax"/>
        </c:scaling>
        <c:delete val="0"/>
        <c:axPos val="l"/>
        <c:majorGridlines/>
        <c:numFmt formatCode="General" sourceLinked="1"/>
        <c:majorTickMark val="none"/>
        <c:minorTickMark val="none"/>
        <c:tickLblPos val="nextTo"/>
        <c:crossAx val="240643456"/>
        <c:crosses val="autoZero"/>
        <c:crossBetween val="between"/>
      </c:valAx>
    </c:plotArea>
    <c:plotVisOnly val="1"/>
    <c:dispBlanksAs val="gap"/>
    <c:showDLblsOverMax val="0"/>
  </c:chart>
  <c:externalData r:id="rId2">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3"/>
    </mc:Choice>
    <mc:Fallback>
      <c:style val="23"/>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invertIfNegative val="0"/>
          <c:dLbls>
            <c:dLbl>
              <c:idx val="0"/>
              <c:layout>
                <c:manualLayout>
                  <c:x val="2.283105022831051E-3"/>
                  <c:y val="-2.614379084967321E-2"/>
                </c:manualLayout>
              </c:layout>
              <c:dLblPos val="inEnd"/>
              <c:showLegendKey val="0"/>
              <c:showVal val="1"/>
              <c:showCatName val="0"/>
              <c:showSerName val="0"/>
              <c:showPercent val="0"/>
              <c:showBubbleSize val="0"/>
            </c:dLbl>
            <c:dLbl>
              <c:idx val="1"/>
              <c:layout>
                <c:manualLayout>
                  <c:x val="2.283105022831051E-3"/>
                  <c:y val="-7.8431372549019607E-2"/>
                </c:manualLayout>
              </c:layout>
              <c:dLblPos val="inEnd"/>
              <c:showLegendKey val="0"/>
              <c:showVal val="1"/>
              <c:showCatName val="0"/>
              <c:showSerName val="0"/>
              <c:showPercent val="0"/>
              <c:showBubbleSize val="0"/>
            </c:dLbl>
            <c:dLbl>
              <c:idx val="2"/>
              <c:layout>
                <c:manualLayout>
                  <c:x val="0"/>
                  <c:y val="-8.7145969498910694E-2"/>
                </c:manualLayout>
              </c:layout>
              <c:dLblPos val="inEnd"/>
              <c:showLegendKey val="0"/>
              <c:showVal val="1"/>
              <c:showCatName val="0"/>
              <c:showSerName val="0"/>
              <c:showPercent val="0"/>
              <c:showBubbleSize val="0"/>
            </c:dLbl>
            <c:dLbl>
              <c:idx val="3"/>
              <c:layout>
                <c:manualLayout>
                  <c:x val="-2.2831050228310501E-3"/>
                  <c:y val="-7.8431372549019523E-2"/>
                </c:manualLayout>
              </c:layout>
              <c:dLblPos val="inEnd"/>
              <c:showLegendKey val="0"/>
              <c:showVal val="1"/>
              <c:showCatName val="0"/>
              <c:showSerName val="0"/>
              <c:showPercent val="0"/>
              <c:showBubbleSize val="0"/>
            </c:dLbl>
            <c:dLbl>
              <c:idx val="4"/>
              <c:layout>
                <c:manualLayout>
                  <c:x val="1.6632010929215318E-3"/>
                  <c:y val="-1.4197187551851264E-2"/>
                </c:manualLayout>
              </c:layout>
              <c:dLblPos val="outEnd"/>
              <c:showLegendKey val="0"/>
              <c:showVal val="1"/>
              <c:showCatName val="0"/>
              <c:showSerName val="0"/>
              <c:showPercent val="0"/>
              <c:showBubbleSize val="0"/>
            </c:dLbl>
            <c:dLbl>
              <c:idx val="5"/>
              <c:layout>
                <c:manualLayout>
                  <c:x val="-2.1167182683415868E-4"/>
                  <c:y val="1.9279946619457835E-2"/>
                </c:manualLayout>
              </c:layout>
              <c:dLblPos val="outEnd"/>
              <c:showLegendKey val="0"/>
              <c:showVal val="1"/>
              <c:showCatName val="0"/>
              <c:showSerName val="0"/>
              <c:showPercent val="0"/>
              <c:showBubbleSize val="0"/>
            </c:dLbl>
            <c:dLbl>
              <c:idx val="6"/>
              <c:layout>
                <c:manualLayout>
                  <c:x val="1.4514149724444807E-3"/>
                  <c:y val="2.9569373697264818E-2"/>
                </c:manualLayout>
              </c:layout>
              <c:dLblPos val="outEnd"/>
              <c:showLegendKey val="0"/>
              <c:showVal val="1"/>
              <c:showCatName val="0"/>
              <c:showSerName val="0"/>
              <c:showPercent val="0"/>
              <c:showBubbleSize val="0"/>
            </c:dLbl>
            <c:dLblPos val="inEnd"/>
            <c:showLegendKey val="0"/>
            <c:showVal val="1"/>
            <c:showCatName val="0"/>
            <c:showSerName val="0"/>
            <c:showPercent val="0"/>
            <c:showBubbleSize val="0"/>
            <c:showLeaderLines val="0"/>
          </c:dLbls>
          <c:cat>
            <c:strRef>
              <c:f>Лист1!$L$111:$R$111</c:f>
              <c:strCache>
                <c:ptCount val="7"/>
                <c:pt idx="0">
                  <c:v>2016(отчет)</c:v>
                </c:pt>
                <c:pt idx="1">
                  <c:v>2017(отчет)</c:v>
                </c:pt>
                <c:pt idx="2">
                  <c:v>2018 (отчет)</c:v>
                </c:pt>
                <c:pt idx="3">
                  <c:v>2019 (оценка)</c:v>
                </c:pt>
                <c:pt idx="4">
                  <c:v>2020 (план)</c:v>
                </c:pt>
                <c:pt idx="5">
                  <c:v>2021 (план)</c:v>
                </c:pt>
                <c:pt idx="6">
                  <c:v>2022(план)</c:v>
                </c:pt>
              </c:strCache>
            </c:strRef>
          </c:cat>
          <c:val>
            <c:numRef>
              <c:f>Лист1!$L$112:$R$112</c:f>
              <c:numCache>
                <c:formatCode>General</c:formatCode>
                <c:ptCount val="7"/>
                <c:pt idx="0">
                  <c:v>177</c:v>
                </c:pt>
                <c:pt idx="1">
                  <c:v>2727</c:v>
                </c:pt>
                <c:pt idx="2">
                  <c:v>606</c:v>
                </c:pt>
                <c:pt idx="3">
                  <c:v>1822</c:v>
                </c:pt>
                <c:pt idx="4">
                  <c:v>375</c:v>
                </c:pt>
                <c:pt idx="5">
                  <c:v>300</c:v>
                </c:pt>
                <c:pt idx="6">
                  <c:v>252</c:v>
                </c:pt>
              </c:numCache>
            </c:numRef>
          </c:val>
        </c:ser>
        <c:dLbls>
          <c:showLegendKey val="0"/>
          <c:showVal val="0"/>
          <c:showCatName val="0"/>
          <c:showSerName val="0"/>
          <c:showPercent val="0"/>
          <c:showBubbleSize val="0"/>
        </c:dLbls>
        <c:gapWidth val="75"/>
        <c:overlap val="40"/>
        <c:axId val="175582592"/>
        <c:axId val="175601920"/>
      </c:barChart>
      <c:catAx>
        <c:axId val="175582592"/>
        <c:scaling>
          <c:orientation val="minMax"/>
        </c:scaling>
        <c:delete val="0"/>
        <c:axPos val="b"/>
        <c:majorTickMark val="none"/>
        <c:minorTickMark val="none"/>
        <c:tickLblPos val="nextTo"/>
        <c:crossAx val="175601920"/>
        <c:crosses val="autoZero"/>
        <c:auto val="1"/>
        <c:lblAlgn val="ctr"/>
        <c:lblOffset val="100"/>
        <c:noMultiLvlLbl val="0"/>
      </c:catAx>
      <c:valAx>
        <c:axId val="175601920"/>
        <c:scaling>
          <c:orientation val="minMax"/>
        </c:scaling>
        <c:delete val="0"/>
        <c:axPos val="l"/>
        <c:majorGridlines/>
        <c:numFmt formatCode="General" sourceLinked="1"/>
        <c:majorTickMark val="none"/>
        <c:minorTickMark val="none"/>
        <c:tickLblPos val="nextTo"/>
        <c:crossAx val="175582592"/>
        <c:crosses val="autoZero"/>
        <c:crossBetween val="between"/>
      </c:valAx>
    </c:plotArea>
    <c:plotVisOnly val="1"/>
    <c:dispBlanksAs val="gap"/>
    <c:showDLblsOverMax val="0"/>
  </c:chart>
  <c:externalData r:id="rId2">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3"/>
    </mc:Choice>
    <mc:Fallback>
      <c:style val="23"/>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invertIfNegative val="0"/>
          <c:dLbls>
            <c:dLbl>
              <c:idx val="0"/>
              <c:layout>
                <c:manualLayout>
                  <c:x val="0"/>
                  <c:y val="9.4535449949785608E-3"/>
                </c:manualLayout>
              </c:layout>
              <c:dLblPos val="outEnd"/>
              <c:showLegendKey val="0"/>
              <c:showVal val="1"/>
              <c:showCatName val="0"/>
              <c:showSerName val="0"/>
              <c:showPercent val="0"/>
              <c:showBubbleSize val="0"/>
            </c:dLbl>
            <c:dLbl>
              <c:idx val="1"/>
              <c:layout>
                <c:manualLayout>
                  <c:x val="0"/>
                  <c:y val="5.166299550176807E-3"/>
                </c:manualLayout>
              </c:layout>
              <c:dLblPos val="outEnd"/>
              <c:showLegendKey val="0"/>
              <c:showVal val="1"/>
              <c:showCatName val="0"/>
              <c:showSerName val="0"/>
              <c:showPercent val="0"/>
              <c:showBubbleSize val="0"/>
            </c:dLbl>
            <c:dLbl>
              <c:idx val="2"/>
              <c:layout>
                <c:manualLayout>
                  <c:x val="0"/>
                  <c:y val="5.1662995501768165E-3"/>
                </c:manualLayout>
              </c:layout>
              <c:dLblPos val="outEnd"/>
              <c:showLegendKey val="0"/>
              <c:showVal val="1"/>
              <c:showCatName val="0"/>
              <c:showSerName val="0"/>
              <c:showPercent val="0"/>
              <c:showBubbleSize val="0"/>
            </c:dLbl>
            <c:dLbl>
              <c:idx val="3"/>
              <c:layout>
                <c:manualLayout>
                  <c:x val="8.4435792965106785E-17"/>
                  <c:y val="-7.7170418006430874E-2"/>
                </c:manualLayout>
              </c:layout>
              <c:dLblPos val="inEnd"/>
              <c:showLegendKey val="0"/>
              <c:showVal val="1"/>
              <c:showCatName val="0"/>
              <c:showSerName val="0"/>
              <c:showPercent val="0"/>
              <c:showBubbleSize val="0"/>
            </c:dLbl>
            <c:dLbl>
              <c:idx val="4"/>
              <c:layout>
                <c:manualLayout>
                  <c:x val="0"/>
                  <c:y val="-8.1457663451232606E-2"/>
                </c:manualLayout>
              </c:layout>
              <c:dLblPos val="inEnd"/>
              <c:showLegendKey val="0"/>
              <c:showVal val="1"/>
              <c:showCatName val="0"/>
              <c:showSerName val="0"/>
              <c:showPercent val="0"/>
              <c:showBubbleSize val="0"/>
            </c:dLbl>
            <c:dLbl>
              <c:idx val="5"/>
              <c:layout>
                <c:manualLayout>
                  <c:x val="-1.4487127730722703E-3"/>
                  <c:y val="2.2315281329383686E-2"/>
                </c:manualLayout>
              </c:layout>
              <c:dLblPos val="outEnd"/>
              <c:showLegendKey val="0"/>
              <c:showVal val="1"/>
              <c:showCatName val="0"/>
              <c:showSerName val="0"/>
              <c:showPercent val="0"/>
              <c:showBubbleSize val="0"/>
            </c:dLbl>
            <c:dLblPos val="inEnd"/>
            <c:showLegendKey val="0"/>
            <c:showVal val="1"/>
            <c:showCatName val="0"/>
            <c:showSerName val="0"/>
            <c:showPercent val="0"/>
            <c:showBubbleSize val="0"/>
            <c:showLeaderLines val="0"/>
          </c:dLbls>
          <c:cat>
            <c:strRef>
              <c:f>Лист1!$M$132:$R$132</c:f>
              <c:strCache>
                <c:ptCount val="6"/>
                <c:pt idx="0">
                  <c:v>2017(отчет)</c:v>
                </c:pt>
                <c:pt idx="1">
                  <c:v>2018 (отчет)</c:v>
                </c:pt>
                <c:pt idx="2">
                  <c:v>2019 (оценка)</c:v>
                </c:pt>
                <c:pt idx="3">
                  <c:v>2020 (план)</c:v>
                </c:pt>
                <c:pt idx="4">
                  <c:v>2021 (план)</c:v>
                </c:pt>
                <c:pt idx="5">
                  <c:v>2022(план)</c:v>
                </c:pt>
              </c:strCache>
            </c:strRef>
          </c:cat>
          <c:val>
            <c:numRef>
              <c:f>Лист1!$M$133:$R$133</c:f>
              <c:numCache>
                <c:formatCode>General</c:formatCode>
                <c:ptCount val="6"/>
                <c:pt idx="0">
                  <c:v>25048.9</c:v>
                </c:pt>
                <c:pt idx="1">
                  <c:v>34337.1</c:v>
                </c:pt>
                <c:pt idx="2">
                  <c:v>39435.599999999999</c:v>
                </c:pt>
                <c:pt idx="3">
                  <c:v>39752.5</c:v>
                </c:pt>
                <c:pt idx="4">
                  <c:v>34653.599999999999</c:v>
                </c:pt>
                <c:pt idx="5">
                  <c:v>35467.699999999997</c:v>
                </c:pt>
              </c:numCache>
            </c:numRef>
          </c:val>
        </c:ser>
        <c:dLbls>
          <c:showLegendKey val="0"/>
          <c:showVal val="0"/>
          <c:showCatName val="0"/>
          <c:showSerName val="0"/>
          <c:showPercent val="0"/>
          <c:showBubbleSize val="0"/>
        </c:dLbls>
        <c:gapWidth val="75"/>
        <c:overlap val="40"/>
        <c:axId val="220388736"/>
        <c:axId val="244057216"/>
      </c:barChart>
      <c:catAx>
        <c:axId val="220388736"/>
        <c:scaling>
          <c:orientation val="minMax"/>
        </c:scaling>
        <c:delete val="0"/>
        <c:axPos val="b"/>
        <c:majorTickMark val="none"/>
        <c:minorTickMark val="none"/>
        <c:tickLblPos val="nextTo"/>
        <c:crossAx val="244057216"/>
        <c:crosses val="autoZero"/>
        <c:auto val="1"/>
        <c:lblAlgn val="ctr"/>
        <c:lblOffset val="100"/>
        <c:noMultiLvlLbl val="0"/>
      </c:catAx>
      <c:valAx>
        <c:axId val="244057216"/>
        <c:scaling>
          <c:orientation val="minMax"/>
        </c:scaling>
        <c:delete val="0"/>
        <c:axPos val="l"/>
        <c:majorGridlines/>
        <c:numFmt formatCode="General" sourceLinked="1"/>
        <c:majorTickMark val="none"/>
        <c:minorTickMark val="none"/>
        <c:tickLblPos val="nextTo"/>
        <c:crossAx val="220388736"/>
        <c:crosses val="autoZero"/>
        <c:crossBetween val="between"/>
      </c:valAx>
    </c:plotArea>
    <c:plotVisOnly val="1"/>
    <c:dispBlanksAs val="gap"/>
    <c:showDLblsOverMax val="0"/>
  </c:chart>
  <c:externalData r:id="rId2">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23"/>
    </mc:Choice>
    <mc:Fallback>
      <c:style val="23"/>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invertIfNegative val="0"/>
          <c:dLbls>
            <c:dLbl>
              <c:idx val="0"/>
              <c:layout>
                <c:manualLayout>
                  <c:x val="0"/>
                  <c:y val="-8.3044982698961961E-2"/>
                </c:manualLayout>
              </c:layout>
              <c:dLblPos val="inEnd"/>
              <c:showLegendKey val="0"/>
              <c:showVal val="1"/>
              <c:showCatName val="0"/>
              <c:showSerName val="0"/>
              <c:showPercent val="0"/>
              <c:showBubbleSize val="0"/>
            </c:dLbl>
            <c:dLbl>
              <c:idx val="1"/>
              <c:layout>
                <c:manualLayout>
                  <c:x val="-4.3644298963447896E-3"/>
                  <c:y val="-7.8431372549019607E-2"/>
                </c:manualLayout>
              </c:layout>
              <c:dLblPos val="inEnd"/>
              <c:showLegendKey val="0"/>
              <c:showVal val="1"/>
              <c:showCatName val="0"/>
              <c:showSerName val="0"/>
              <c:showPercent val="0"/>
              <c:showBubbleSize val="0"/>
            </c:dLbl>
            <c:dLbl>
              <c:idx val="2"/>
              <c:layout>
                <c:manualLayout>
                  <c:x val="0"/>
                  <c:y val="-3.495375275066923E-3"/>
                </c:manualLayout>
              </c:layout>
              <c:dLblPos val="outEnd"/>
              <c:showLegendKey val="0"/>
              <c:showVal val="1"/>
              <c:showCatName val="0"/>
              <c:showSerName val="0"/>
              <c:showPercent val="0"/>
              <c:showBubbleSize val="0"/>
            </c:dLbl>
            <c:dLbl>
              <c:idx val="3"/>
              <c:layout>
                <c:manualLayout>
                  <c:x val="0"/>
                  <c:y val="9.6953733362692262E-3"/>
                </c:manualLayout>
              </c:layout>
              <c:dLblPos val="outEnd"/>
              <c:showLegendKey val="0"/>
              <c:showVal val="1"/>
              <c:showCatName val="0"/>
              <c:showSerName val="0"/>
              <c:showPercent val="0"/>
              <c:showBubbleSize val="0"/>
            </c:dLbl>
            <c:dLbl>
              <c:idx val="4"/>
              <c:layout>
                <c:manualLayout>
                  <c:x val="0"/>
                  <c:y val="-3.495375275066923E-3"/>
                </c:manualLayout>
              </c:layout>
              <c:dLblPos val="outEnd"/>
              <c:showLegendKey val="0"/>
              <c:showVal val="1"/>
              <c:showCatName val="0"/>
              <c:showSerName val="0"/>
              <c:showPercent val="0"/>
              <c:showBubbleSize val="0"/>
            </c:dLbl>
            <c:dLblPos val="inEnd"/>
            <c:showLegendKey val="0"/>
            <c:showVal val="1"/>
            <c:showCatName val="0"/>
            <c:showSerName val="0"/>
            <c:showPercent val="0"/>
            <c:showBubbleSize val="0"/>
            <c:showLeaderLines val="0"/>
          </c:dLbls>
          <c:cat>
            <c:strRef>
              <c:f>Лист1!$N$154:$R$154</c:f>
              <c:strCache>
                <c:ptCount val="5"/>
                <c:pt idx="0">
                  <c:v>2018 (отчет)</c:v>
                </c:pt>
                <c:pt idx="1">
                  <c:v>2019 (оценка)</c:v>
                </c:pt>
                <c:pt idx="2">
                  <c:v>2020 (план)</c:v>
                </c:pt>
                <c:pt idx="3">
                  <c:v>2021 (план)</c:v>
                </c:pt>
                <c:pt idx="4">
                  <c:v>2022(план)</c:v>
                </c:pt>
              </c:strCache>
            </c:strRef>
          </c:cat>
          <c:val>
            <c:numRef>
              <c:f>Лист1!$N$155:$R$155</c:f>
              <c:numCache>
                <c:formatCode>General</c:formatCode>
                <c:ptCount val="5"/>
                <c:pt idx="0">
                  <c:v>18310.599999999999</c:v>
                </c:pt>
                <c:pt idx="1">
                  <c:v>21821.8</c:v>
                </c:pt>
                <c:pt idx="2">
                  <c:v>14963.9</c:v>
                </c:pt>
                <c:pt idx="3">
                  <c:v>16118.8</c:v>
                </c:pt>
                <c:pt idx="4">
                  <c:v>16649.3</c:v>
                </c:pt>
              </c:numCache>
            </c:numRef>
          </c:val>
        </c:ser>
        <c:dLbls>
          <c:showLegendKey val="0"/>
          <c:showVal val="0"/>
          <c:showCatName val="0"/>
          <c:showSerName val="0"/>
          <c:showPercent val="0"/>
          <c:showBubbleSize val="0"/>
        </c:dLbls>
        <c:gapWidth val="75"/>
        <c:overlap val="40"/>
        <c:axId val="154311680"/>
        <c:axId val="154579712"/>
      </c:barChart>
      <c:catAx>
        <c:axId val="154311680"/>
        <c:scaling>
          <c:orientation val="minMax"/>
        </c:scaling>
        <c:delete val="0"/>
        <c:axPos val="b"/>
        <c:majorTickMark val="none"/>
        <c:minorTickMark val="none"/>
        <c:tickLblPos val="nextTo"/>
        <c:crossAx val="154579712"/>
        <c:crosses val="autoZero"/>
        <c:auto val="1"/>
        <c:lblAlgn val="ctr"/>
        <c:lblOffset val="100"/>
        <c:noMultiLvlLbl val="0"/>
      </c:catAx>
      <c:valAx>
        <c:axId val="154579712"/>
        <c:scaling>
          <c:orientation val="minMax"/>
        </c:scaling>
        <c:delete val="0"/>
        <c:axPos val="l"/>
        <c:majorGridlines/>
        <c:numFmt formatCode="General" sourceLinked="1"/>
        <c:majorTickMark val="none"/>
        <c:minorTickMark val="none"/>
        <c:tickLblPos val="nextTo"/>
        <c:crossAx val="154311680"/>
        <c:crosses val="autoZero"/>
        <c:crossBetween val="between"/>
      </c:valAx>
    </c:plotArea>
    <c:plotVisOnly val="1"/>
    <c:dispBlanksAs val="gap"/>
    <c:showDLblsOverMax val="0"/>
  </c:chart>
  <c:externalData r:id="rId2">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7"/>
    </mc:Choice>
    <mc:Fallback>
      <c:style val="7"/>
    </mc:Fallback>
  </mc:AlternateContent>
  <c:clrMapOvr bg1="lt1" tx1="dk1" bg2="lt2" tx2="dk2" accent1="accent1" accent2="accent2" accent3="accent3" accent4="accent4" accent5="accent5" accent6="accent6" hlink="hlink" folHlink="folHlink"/>
  <c:chart>
    <c:autoTitleDeleted val="1"/>
    <c:view3D>
      <c:rotX val="20"/>
      <c:rotY val="30"/>
      <c:depthPercent val="90"/>
      <c:rAngAx val="0"/>
      <c:perspective val="30"/>
    </c:view3D>
    <c:floor>
      <c:thickness val="0"/>
    </c:floor>
    <c:sideWall>
      <c:thickness val="0"/>
    </c:sideWall>
    <c:backWall>
      <c:thickness val="0"/>
    </c:backWall>
    <c:plotArea>
      <c:layout/>
      <c:bar3DChart>
        <c:barDir val="col"/>
        <c:grouping val="clustered"/>
        <c:varyColors val="0"/>
        <c:ser>
          <c:idx val="0"/>
          <c:order val="0"/>
          <c:invertIfNegative val="0"/>
          <c:dLbls>
            <c:dLbl>
              <c:idx val="0"/>
              <c:layout>
                <c:manualLayout>
                  <c:x val="-1.4358972503585483E-3"/>
                  <c:y val="-1.0663619726252287E-2"/>
                </c:manualLayout>
              </c:layout>
              <c:showLegendKey val="0"/>
              <c:showVal val="1"/>
              <c:showCatName val="0"/>
              <c:showSerName val="0"/>
              <c:showPercent val="0"/>
              <c:showBubbleSize val="0"/>
            </c:dLbl>
            <c:dLbl>
              <c:idx val="1"/>
              <c:layout>
                <c:manualLayout>
                  <c:x val="0"/>
                  <c:y val="-1.0663619726252287E-2"/>
                </c:manualLayout>
              </c:layout>
              <c:showLegendKey val="0"/>
              <c:showVal val="1"/>
              <c:showCatName val="0"/>
              <c:showSerName val="0"/>
              <c:showPercent val="0"/>
              <c:showBubbleSize val="0"/>
            </c:dLbl>
            <c:dLbl>
              <c:idx val="2"/>
              <c:layout>
                <c:manualLayout>
                  <c:x val="1.4358972503585221E-3"/>
                  <c:y val="-1.0663619726252287E-2"/>
                </c:manualLayout>
              </c:layout>
              <c:showLegendKey val="0"/>
              <c:showVal val="1"/>
              <c:showCatName val="0"/>
              <c:showSerName val="0"/>
              <c:showPercent val="0"/>
              <c:showBubbleSize val="0"/>
            </c:dLbl>
            <c:dLbl>
              <c:idx val="3"/>
              <c:layout>
                <c:manualLayout>
                  <c:x val="1.4358972503585221E-3"/>
                  <c:y val="-8.5308957810018293E-3"/>
                </c:manualLayout>
              </c:layout>
              <c:showLegendKey val="0"/>
              <c:showVal val="1"/>
              <c:showCatName val="0"/>
              <c:showSerName val="0"/>
              <c:showPercent val="0"/>
              <c:showBubbleSize val="0"/>
            </c:dLbl>
            <c:dLbl>
              <c:idx val="4"/>
              <c:layout>
                <c:manualLayout>
                  <c:x val="9.0580242686986619E-3"/>
                  <c:y val="-1.6105424407027176E-2"/>
                </c:manualLayout>
              </c:layout>
              <c:showLegendKey val="0"/>
              <c:showVal val="1"/>
              <c:showCatName val="0"/>
              <c:showSerName val="0"/>
              <c:showPercent val="0"/>
              <c:showBubbleSize val="0"/>
            </c:dLbl>
            <c:dLbl>
              <c:idx val="5"/>
              <c:layout>
                <c:manualLayout>
                  <c:x val="1.0051280752509655E-2"/>
                  <c:y val="-6.398171835751372E-3"/>
                </c:manualLayout>
              </c:layout>
              <c:showLegendKey val="0"/>
              <c:showVal val="1"/>
              <c:showCatName val="0"/>
              <c:showSerName val="0"/>
              <c:showPercent val="0"/>
              <c:showBubbleSize val="0"/>
            </c:dLbl>
            <c:dLbl>
              <c:idx val="6"/>
              <c:layout>
                <c:manualLayout>
                  <c:x val="1.4358972503585221E-3"/>
                  <c:y val="-1.7061791562003638E-2"/>
                </c:manualLayout>
              </c:layout>
              <c:showLegendKey val="0"/>
              <c:showVal val="1"/>
              <c:showCatName val="0"/>
              <c:showSerName val="0"/>
              <c:showPercent val="0"/>
              <c:showBubbleSize val="0"/>
            </c:dLbl>
            <c:dLbl>
              <c:idx val="7"/>
              <c:layout>
                <c:manualLayout>
                  <c:x val="1.7230767004302264E-2"/>
                  <c:y val="-1.0663619726252287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Лист1!$A$2:$H$2</c:f>
              <c:strCache>
                <c:ptCount val="8"/>
                <c:pt idx="0">
                  <c:v>2015(отчет)</c:v>
                </c:pt>
                <c:pt idx="1">
                  <c:v>2016 (отчет)</c:v>
                </c:pt>
                <c:pt idx="2">
                  <c:v>2017 (отчет)</c:v>
                </c:pt>
                <c:pt idx="3">
                  <c:v>2018 (отчет)</c:v>
                </c:pt>
                <c:pt idx="4">
                  <c:v>2019 (оценка)</c:v>
                </c:pt>
                <c:pt idx="5">
                  <c:v>2020 (план)</c:v>
                </c:pt>
                <c:pt idx="6">
                  <c:v>2021 (план)</c:v>
                </c:pt>
                <c:pt idx="7">
                  <c:v>2022(план)</c:v>
                </c:pt>
              </c:strCache>
            </c:strRef>
          </c:cat>
          <c:val>
            <c:numRef>
              <c:f>Лист1!$A$3:$H$3</c:f>
              <c:numCache>
                <c:formatCode>0.00%</c:formatCode>
                <c:ptCount val="8"/>
                <c:pt idx="0">
                  <c:v>0.48599999999999999</c:v>
                </c:pt>
                <c:pt idx="1">
                  <c:v>0.70199999999999996</c:v>
                </c:pt>
                <c:pt idx="2">
                  <c:v>0.67700000000000005</c:v>
                </c:pt>
                <c:pt idx="3">
                  <c:v>0.7369</c:v>
                </c:pt>
                <c:pt idx="4">
                  <c:v>0.64680000000000004</c:v>
                </c:pt>
                <c:pt idx="5">
                  <c:v>0.64270000000000005</c:v>
                </c:pt>
                <c:pt idx="6">
                  <c:v>0.76129999999999998</c:v>
                </c:pt>
                <c:pt idx="7">
                  <c:v>0.75119999999999998</c:v>
                </c:pt>
              </c:numCache>
            </c:numRef>
          </c:val>
        </c:ser>
        <c:dLbls>
          <c:showLegendKey val="0"/>
          <c:showVal val="1"/>
          <c:showCatName val="0"/>
          <c:showSerName val="0"/>
          <c:showPercent val="0"/>
          <c:showBubbleSize val="0"/>
        </c:dLbls>
        <c:gapWidth val="75"/>
        <c:shape val="box"/>
        <c:axId val="168064896"/>
        <c:axId val="168087936"/>
        <c:axId val="0"/>
      </c:bar3DChart>
      <c:catAx>
        <c:axId val="168064896"/>
        <c:scaling>
          <c:orientation val="minMax"/>
        </c:scaling>
        <c:delete val="0"/>
        <c:axPos val="b"/>
        <c:majorTickMark val="none"/>
        <c:minorTickMark val="none"/>
        <c:tickLblPos val="nextTo"/>
        <c:crossAx val="168087936"/>
        <c:crosses val="autoZero"/>
        <c:auto val="1"/>
        <c:lblAlgn val="ctr"/>
        <c:lblOffset val="100"/>
        <c:noMultiLvlLbl val="0"/>
      </c:catAx>
      <c:valAx>
        <c:axId val="168087936"/>
        <c:scaling>
          <c:orientation val="minMax"/>
        </c:scaling>
        <c:delete val="0"/>
        <c:axPos val="l"/>
        <c:numFmt formatCode="0.00%" sourceLinked="1"/>
        <c:majorTickMark val="none"/>
        <c:minorTickMark val="none"/>
        <c:tickLblPos val="nextTo"/>
        <c:crossAx val="168064896"/>
        <c:crosses val="autoZero"/>
        <c:crossBetween val="between"/>
      </c:valAx>
    </c:plotArea>
    <c:plotVisOnly val="1"/>
    <c:dispBlanksAs val="gap"/>
    <c:showDLblsOverMax val="0"/>
  </c:chart>
  <c:spPr>
    <a:noFill/>
    <a:ln>
      <a:noFill/>
    </a:ln>
    <a:effectLst/>
  </c:spPr>
  <c:externalData r:id="rId2">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rAngAx val="1"/>
    </c:view3D>
    <c:floor>
      <c:thickness val="0"/>
    </c:floor>
    <c:sideWall>
      <c:thickness val="0"/>
    </c:sideWall>
    <c:backWall>
      <c:thickness val="0"/>
    </c:backWall>
    <c:plotArea>
      <c:layout>
        <c:manualLayout>
          <c:layoutTarget val="inner"/>
          <c:xMode val="edge"/>
          <c:yMode val="edge"/>
          <c:x val="9.8523264283223971E-2"/>
          <c:y val="2.5744996686063389E-2"/>
          <c:w val="0.88394093057132894"/>
          <c:h val="0.91616415945603968"/>
        </c:manualLayout>
      </c:layout>
      <c:bar3DChart>
        <c:barDir val="col"/>
        <c:grouping val="clustered"/>
        <c:varyColors val="0"/>
        <c:ser>
          <c:idx val="0"/>
          <c:order val="0"/>
          <c:tx>
            <c:strRef>
              <c:f>Лист1!$C$3</c:f>
              <c:strCache>
                <c:ptCount val="1"/>
                <c:pt idx="0">
                  <c:v>Медногорск</c:v>
                </c:pt>
              </c:strCache>
            </c:strRef>
          </c:tx>
          <c:spPr>
            <a:noFill/>
          </c:spPr>
          <c:invertIfNegative val="0"/>
          <c:dLbls>
            <c:dLbl>
              <c:idx val="0"/>
              <c:layout>
                <c:manualLayout>
                  <c:x val="-3.7961911402760853E-2"/>
                  <c:y val="4.8695696629644306E-2"/>
                </c:manualLayout>
              </c:layout>
              <c:tx>
                <c:rich>
                  <a:bodyPr/>
                  <a:lstStyle/>
                  <a:p>
                    <a:r>
                      <a:rPr lang="en-US" dirty="0"/>
                      <a:t>984 </a:t>
                    </a:r>
                    <a:r>
                      <a:rPr lang="en-US" dirty="0" smtClean="0"/>
                      <a:t>836,8</a:t>
                    </a:r>
                    <a:r>
                      <a:rPr lang="ru-RU" dirty="0" smtClean="0"/>
                      <a:t>1</a:t>
                    </a:r>
                    <a:endParaRPr lang="en-US" dirty="0"/>
                  </a:p>
                </c:rich>
              </c:tx>
              <c:showLegendKey val="0"/>
              <c:showVal val="1"/>
              <c:showCatName val="0"/>
              <c:showSerName val="0"/>
              <c:showPercent val="0"/>
              <c:showBubbleSize val="0"/>
            </c:dLbl>
            <c:dLbl>
              <c:idx val="1"/>
              <c:layout>
                <c:manualLayout>
                  <c:x val="-3.5059298406704111E-2"/>
                  <c:y val="5.3333382022943764E-2"/>
                </c:manualLayout>
              </c:layout>
              <c:tx>
                <c:rich>
                  <a:bodyPr/>
                  <a:lstStyle/>
                  <a:p>
                    <a:r>
                      <a:rPr lang="ru-RU" dirty="0" smtClean="0"/>
                      <a:t>984 836,81</a:t>
                    </a:r>
                    <a:endParaRPr lang="en-US" dirty="0"/>
                  </a:p>
                </c:rich>
              </c:tx>
              <c:showLegendKey val="0"/>
              <c:showVal val="1"/>
              <c:showCatName val="0"/>
              <c:showSerName val="0"/>
              <c:showPercent val="0"/>
              <c:showBubbleSize val="0"/>
            </c:dLbl>
            <c:showLegendKey val="0"/>
            <c:showVal val="1"/>
            <c:showCatName val="0"/>
            <c:showSerName val="0"/>
            <c:showPercent val="0"/>
            <c:showBubbleSize val="0"/>
            <c:showLeaderLines val="0"/>
          </c:dLbls>
          <c:cat>
            <c:strRef>
              <c:f>Лист1!$B$4:$B$6</c:f>
              <c:strCache>
                <c:ptCount val="3"/>
                <c:pt idx="0">
                  <c:v>доходы</c:v>
                </c:pt>
                <c:pt idx="1">
                  <c:v>расходы</c:v>
                </c:pt>
                <c:pt idx="2">
                  <c:v>дефицит</c:v>
                </c:pt>
              </c:strCache>
            </c:strRef>
          </c:cat>
          <c:val>
            <c:numRef>
              <c:f>Лист1!$C$4:$C$6</c:f>
              <c:numCache>
                <c:formatCode>#,##0.0</c:formatCode>
                <c:ptCount val="3"/>
                <c:pt idx="0">
                  <c:v>984836.81</c:v>
                </c:pt>
                <c:pt idx="1">
                  <c:v>984852</c:v>
                </c:pt>
                <c:pt idx="2" formatCode="General">
                  <c:v>0</c:v>
                </c:pt>
              </c:numCache>
            </c:numRef>
          </c:val>
        </c:ser>
        <c:ser>
          <c:idx val="1"/>
          <c:order val="1"/>
          <c:tx>
            <c:strRef>
              <c:f>Лист1!$D$3</c:f>
              <c:strCache>
                <c:ptCount val="1"/>
                <c:pt idx="0">
                  <c:v>Сорочинский городской округ</c:v>
                </c:pt>
              </c:strCache>
            </c:strRef>
          </c:tx>
          <c:spPr>
            <a:noFill/>
          </c:spPr>
          <c:invertIfNegative val="0"/>
          <c:dLbls>
            <c:dLbl>
              <c:idx val="0"/>
              <c:layout>
                <c:manualLayout>
                  <c:x val="-1.6077019465434099E-2"/>
                  <c:y val="5.3333382022943764E-2"/>
                </c:manualLayout>
              </c:layout>
              <c:showLegendKey val="0"/>
              <c:showVal val="1"/>
              <c:showCatName val="0"/>
              <c:showSerName val="0"/>
              <c:showPercent val="0"/>
              <c:showBubbleSize val="0"/>
            </c:dLbl>
            <c:dLbl>
              <c:idx val="1"/>
              <c:layout>
                <c:manualLayout>
                  <c:x val="-5.8576953303439618E-3"/>
                  <c:y val="5.3333382022943764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Лист1!$B$4:$B$6</c:f>
              <c:strCache>
                <c:ptCount val="3"/>
                <c:pt idx="0">
                  <c:v>доходы</c:v>
                </c:pt>
                <c:pt idx="1">
                  <c:v>расходы</c:v>
                </c:pt>
                <c:pt idx="2">
                  <c:v>дефицит</c:v>
                </c:pt>
              </c:strCache>
            </c:strRef>
          </c:cat>
          <c:val>
            <c:numRef>
              <c:f>Лист1!$D$4:$D$6</c:f>
              <c:numCache>
                <c:formatCode>#,##0.00</c:formatCode>
                <c:ptCount val="3"/>
                <c:pt idx="0">
                  <c:v>968852</c:v>
                </c:pt>
                <c:pt idx="1">
                  <c:v>968852</c:v>
                </c:pt>
                <c:pt idx="2" formatCode="General">
                  <c:v>0</c:v>
                </c:pt>
              </c:numCache>
            </c:numRef>
          </c:val>
        </c:ser>
        <c:ser>
          <c:idx val="2"/>
          <c:order val="2"/>
          <c:tx>
            <c:strRef>
              <c:f>Лист1!$E$3</c:f>
              <c:strCache>
                <c:ptCount val="1"/>
                <c:pt idx="0">
                  <c:v>Гайский городской округ</c:v>
                </c:pt>
              </c:strCache>
            </c:strRef>
          </c:tx>
          <c:spPr>
            <a:noFill/>
          </c:spPr>
          <c:invertIfNegative val="0"/>
          <c:dLbls>
            <c:dLbl>
              <c:idx val="0"/>
              <c:layout>
                <c:manualLayout>
                  <c:x val="-2.9524358545080483E-3"/>
                  <c:y val="5.7971067416243222E-2"/>
                </c:manualLayout>
              </c:layout>
              <c:showLegendKey val="0"/>
              <c:showVal val="1"/>
              <c:showCatName val="0"/>
              <c:showSerName val="0"/>
              <c:showPercent val="0"/>
              <c:showBubbleSize val="0"/>
            </c:dLbl>
            <c:dLbl>
              <c:idx val="1"/>
              <c:layout>
                <c:manualLayout>
                  <c:x val="-1.4911187590541252E-3"/>
                  <c:y val="6.0289910112892947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Лист1!$B$4:$B$6</c:f>
              <c:strCache>
                <c:ptCount val="3"/>
                <c:pt idx="0">
                  <c:v>доходы</c:v>
                </c:pt>
                <c:pt idx="1">
                  <c:v>расходы</c:v>
                </c:pt>
                <c:pt idx="2">
                  <c:v>дефицит</c:v>
                </c:pt>
              </c:strCache>
            </c:strRef>
          </c:cat>
          <c:val>
            <c:numRef>
              <c:f>Лист1!$E$4:$E$6</c:f>
              <c:numCache>
                <c:formatCode>#,##0.00</c:formatCode>
                <c:ptCount val="3"/>
                <c:pt idx="0">
                  <c:v>1151031.5</c:v>
                </c:pt>
                <c:pt idx="1">
                  <c:v>1151031.5</c:v>
                </c:pt>
                <c:pt idx="2" formatCode="General">
                  <c:v>0</c:v>
                </c:pt>
              </c:numCache>
            </c:numRef>
          </c:val>
        </c:ser>
        <c:dLbls>
          <c:showLegendKey val="0"/>
          <c:showVal val="1"/>
          <c:showCatName val="0"/>
          <c:showSerName val="0"/>
          <c:showPercent val="0"/>
          <c:showBubbleSize val="0"/>
        </c:dLbls>
        <c:gapWidth val="75"/>
        <c:shape val="cylinder"/>
        <c:axId val="289028736"/>
        <c:axId val="289172096"/>
        <c:axId val="0"/>
      </c:bar3DChart>
      <c:catAx>
        <c:axId val="289028736"/>
        <c:scaling>
          <c:orientation val="minMax"/>
        </c:scaling>
        <c:delete val="0"/>
        <c:axPos val="b"/>
        <c:majorTickMark val="none"/>
        <c:minorTickMark val="none"/>
        <c:tickLblPos val="nextTo"/>
        <c:crossAx val="289172096"/>
        <c:crosses val="autoZero"/>
        <c:auto val="1"/>
        <c:lblAlgn val="ctr"/>
        <c:lblOffset val="100"/>
        <c:noMultiLvlLbl val="0"/>
      </c:catAx>
      <c:valAx>
        <c:axId val="289172096"/>
        <c:scaling>
          <c:orientation val="minMax"/>
        </c:scaling>
        <c:delete val="0"/>
        <c:axPos val="l"/>
        <c:numFmt formatCode="#,##0.00" sourceLinked="1"/>
        <c:majorTickMark val="none"/>
        <c:minorTickMark val="none"/>
        <c:tickLblPos val="nextTo"/>
        <c:crossAx val="289028736"/>
        <c:crosses val="autoZero"/>
        <c:crossBetween val="between"/>
      </c:valAx>
    </c:plotArea>
    <c:plotVisOnly val="1"/>
    <c:dispBlanksAs val="gap"/>
    <c:showDLblsOverMax val="0"/>
  </c:chart>
  <c:txPr>
    <a:bodyPr/>
    <a:lstStyle/>
    <a:p>
      <a:pPr>
        <a:defRPr>
          <a:solidFill>
            <a:sysClr val="windowText" lastClr="000000"/>
          </a:solidFill>
        </a:defRPr>
      </a:pPr>
      <a:endParaRPr lang="ru-RU"/>
    </a:p>
  </c:txPr>
  <c:externalData r:id="rId2">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15"/>
    </mc:Choice>
    <mc:Fallback>
      <c:style val="15"/>
    </mc:Fallback>
  </mc:AlternateContent>
  <c:chart>
    <c:autoTitleDeleted val="0"/>
    <c:view3D>
      <c:rotX val="15"/>
      <c:rotY val="20"/>
      <c:rAngAx val="1"/>
    </c:view3D>
    <c:floor>
      <c:thickness val="0"/>
    </c:floor>
    <c:sideWall>
      <c:thickness val="0"/>
    </c:sideWall>
    <c:backWall>
      <c:thickness val="0"/>
    </c:backWall>
    <c:plotArea>
      <c:layout/>
      <c:bar3DChart>
        <c:barDir val="col"/>
        <c:grouping val="stacked"/>
        <c:varyColors val="0"/>
        <c:ser>
          <c:idx val="0"/>
          <c:order val="0"/>
          <c:tx>
            <c:strRef>
              <c:f>Лист1!$A$2</c:f>
              <c:strCache>
                <c:ptCount val="1"/>
                <c:pt idx="0">
                  <c:v>доходы</c:v>
                </c:pt>
              </c:strCache>
            </c:strRef>
          </c:tx>
          <c:invertIfNegative val="0"/>
          <c:dLbls>
            <c:dLbl>
              <c:idx val="0"/>
              <c:layout>
                <c:manualLayout>
                  <c:x val="1.6666666666666701E-2"/>
                  <c:y val="0"/>
                </c:manualLayout>
              </c:layout>
              <c:tx>
                <c:rich>
                  <a:bodyPr/>
                  <a:lstStyle/>
                  <a:p>
                    <a:r>
                      <a:rPr lang="ru-RU" dirty="0" smtClean="0"/>
                      <a:t>984 836,81</a:t>
                    </a:r>
                    <a:endParaRPr lang="en-US" dirty="0"/>
                  </a:p>
                </c:rich>
              </c:tx>
              <c:showLegendKey val="0"/>
              <c:showVal val="1"/>
              <c:showCatName val="0"/>
              <c:showSerName val="0"/>
              <c:showPercent val="0"/>
              <c:showBubbleSize val="0"/>
            </c:dLbl>
            <c:dLbl>
              <c:idx val="1"/>
              <c:layout>
                <c:manualLayout>
                  <c:x val="1.9444444444444445E-2"/>
                  <c:y val="0"/>
                </c:manualLayout>
              </c:layout>
              <c:tx>
                <c:rich>
                  <a:bodyPr/>
                  <a:lstStyle/>
                  <a:p>
                    <a:r>
                      <a:rPr lang="ru-RU" dirty="0" smtClean="0"/>
                      <a:t>487 596,4</a:t>
                    </a:r>
                    <a:endParaRPr lang="en-US" dirty="0"/>
                  </a:p>
                </c:rich>
              </c:tx>
              <c:showLegendKey val="0"/>
              <c:showVal val="1"/>
              <c:showCatName val="0"/>
              <c:showSerName val="0"/>
              <c:showPercent val="0"/>
              <c:showBubbleSize val="0"/>
            </c:dLbl>
            <c:dLbl>
              <c:idx val="2"/>
              <c:layout>
                <c:manualLayout>
                  <c:x val="1.6666666666666701E-2"/>
                  <c:y val="0"/>
                </c:manualLayout>
              </c:layout>
              <c:tx>
                <c:rich>
                  <a:bodyPr/>
                  <a:lstStyle/>
                  <a:p>
                    <a:r>
                      <a:rPr lang="ru-RU" dirty="0" smtClean="0"/>
                      <a:t>501 293,6</a:t>
                    </a:r>
                    <a:endParaRPr lang="en-US" dirty="0"/>
                  </a:p>
                </c:rich>
              </c:tx>
              <c:showLegendKey val="0"/>
              <c:showVal val="1"/>
              <c:showCatName val="0"/>
              <c:showSerName val="0"/>
              <c:showPercent val="0"/>
              <c:showBubbleSize val="0"/>
            </c:dLbl>
            <c:txPr>
              <a:bodyPr/>
              <a:lstStyle/>
              <a:p>
                <a:pPr>
                  <a:defRPr sz="1000">
                    <a:solidFill>
                      <a:schemeClr val="bg1"/>
                    </a:solidFill>
                    <a:latin typeface="Times New Roman" pitchFamily="18" charset="0"/>
                    <a:cs typeface="Times New Roman" pitchFamily="18" charset="0"/>
                  </a:defRPr>
                </a:pPr>
                <a:endParaRPr lang="ru-RU"/>
              </a:p>
            </c:txPr>
            <c:showLegendKey val="0"/>
            <c:showVal val="1"/>
            <c:showCatName val="0"/>
            <c:showSerName val="0"/>
            <c:showPercent val="0"/>
            <c:showBubbleSize val="0"/>
            <c:showLeaderLines val="0"/>
          </c:dLbls>
          <c:cat>
            <c:numRef>
              <c:f>Лист1!$B$1:$D$1</c:f>
              <c:numCache>
                <c:formatCode>General</c:formatCode>
                <c:ptCount val="3"/>
                <c:pt idx="0">
                  <c:v>2020</c:v>
                </c:pt>
                <c:pt idx="1">
                  <c:v>2021</c:v>
                </c:pt>
                <c:pt idx="2">
                  <c:v>2022</c:v>
                </c:pt>
              </c:numCache>
            </c:numRef>
          </c:cat>
          <c:val>
            <c:numRef>
              <c:f>Лист1!$B$2:$D$2</c:f>
              <c:numCache>
                <c:formatCode>General</c:formatCode>
                <c:ptCount val="3"/>
                <c:pt idx="0">
                  <c:v>812557.5</c:v>
                </c:pt>
                <c:pt idx="1">
                  <c:v>482070.8</c:v>
                </c:pt>
                <c:pt idx="2">
                  <c:v>495478.8</c:v>
                </c:pt>
              </c:numCache>
            </c:numRef>
          </c:val>
        </c:ser>
        <c:ser>
          <c:idx val="1"/>
          <c:order val="1"/>
          <c:tx>
            <c:strRef>
              <c:f>Лист1!$A$3</c:f>
              <c:strCache>
                <c:ptCount val="1"/>
                <c:pt idx="0">
                  <c:v>расходы</c:v>
                </c:pt>
              </c:strCache>
            </c:strRef>
          </c:tx>
          <c:invertIfNegative val="0"/>
          <c:dLbls>
            <c:dLbl>
              <c:idx val="0"/>
              <c:layout>
                <c:manualLayout>
                  <c:x val="1.1111111111111125E-2"/>
                  <c:y val="0"/>
                </c:manualLayout>
              </c:layout>
              <c:tx>
                <c:rich>
                  <a:bodyPr/>
                  <a:lstStyle/>
                  <a:p>
                    <a:r>
                      <a:rPr lang="ru-RU" dirty="0" smtClean="0"/>
                      <a:t>984 836,81</a:t>
                    </a:r>
                    <a:endParaRPr lang="en-US" dirty="0"/>
                  </a:p>
                </c:rich>
              </c:tx>
              <c:showLegendKey val="0"/>
              <c:showVal val="1"/>
              <c:showCatName val="0"/>
              <c:showSerName val="0"/>
              <c:showPercent val="0"/>
              <c:showBubbleSize val="0"/>
            </c:dLbl>
            <c:dLbl>
              <c:idx val="1"/>
              <c:layout>
                <c:manualLayout>
                  <c:x val="2.7777777777777991E-2"/>
                  <c:y val="0"/>
                </c:manualLayout>
              </c:layout>
              <c:tx>
                <c:rich>
                  <a:bodyPr/>
                  <a:lstStyle/>
                  <a:p>
                    <a:r>
                      <a:rPr lang="ru-RU" dirty="0" smtClean="0"/>
                      <a:t>487 596,4</a:t>
                    </a:r>
                    <a:endParaRPr lang="en-US" dirty="0"/>
                  </a:p>
                </c:rich>
              </c:tx>
              <c:showLegendKey val="0"/>
              <c:showVal val="1"/>
              <c:showCatName val="0"/>
              <c:showSerName val="0"/>
              <c:showPercent val="0"/>
              <c:showBubbleSize val="0"/>
            </c:dLbl>
            <c:dLbl>
              <c:idx val="2"/>
              <c:layout>
                <c:manualLayout>
                  <c:x val="2.2222222222222202E-2"/>
                  <c:y val="-4.2437781360067394E-17"/>
                </c:manualLayout>
              </c:layout>
              <c:tx>
                <c:rich>
                  <a:bodyPr/>
                  <a:lstStyle/>
                  <a:p>
                    <a:r>
                      <a:rPr lang="ru-RU" dirty="0" smtClean="0"/>
                      <a:t>501 293,6</a:t>
                    </a:r>
                    <a:endParaRPr lang="en-US" dirty="0"/>
                  </a:p>
                </c:rich>
              </c:tx>
              <c:showLegendKey val="0"/>
              <c:showVal val="1"/>
              <c:showCatName val="0"/>
              <c:showSerName val="0"/>
              <c:showPercent val="0"/>
              <c:showBubbleSize val="0"/>
            </c:dLbl>
            <c:txPr>
              <a:bodyPr/>
              <a:lstStyle/>
              <a:p>
                <a:pPr>
                  <a:defRPr sz="900">
                    <a:solidFill>
                      <a:schemeClr val="bg1"/>
                    </a:solidFill>
                    <a:latin typeface="Times New Roman" pitchFamily="18" charset="0"/>
                    <a:cs typeface="Times New Roman" pitchFamily="18" charset="0"/>
                  </a:defRPr>
                </a:pPr>
                <a:endParaRPr lang="ru-RU"/>
              </a:p>
            </c:txPr>
            <c:showLegendKey val="0"/>
            <c:showVal val="1"/>
            <c:showCatName val="0"/>
            <c:showSerName val="0"/>
            <c:showPercent val="0"/>
            <c:showBubbleSize val="0"/>
            <c:showLeaderLines val="0"/>
          </c:dLbls>
          <c:cat>
            <c:numRef>
              <c:f>Лист1!$B$1:$D$1</c:f>
              <c:numCache>
                <c:formatCode>General</c:formatCode>
                <c:ptCount val="3"/>
                <c:pt idx="0">
                  <c:v>2020</c:v>
                </c:pt>
                <c:pt idx="1">
                  <c:v>2021</c:v>
                </c:pt>
                <c:pt idx="2">
                  <c:v>2022</c:v>
                </c:pt>
              </c:numCache>
            </c:numRef>
          </c:cat>
          <c:val>
            <c:numRef>
              <c:f>Лист1!$B$3:$D$3</c:f>
              <c:numCache>
                <c:formatCode>General</c:formatCode>
                <c:ptCount val="3"/>
                <c:pt idx="0">
                  <c:v>812557.5</c:v>
                </c:pt>
                <c:pt idx="1">
                  <c:v>482070.8</c:v>
                </c:pt>
                <c:pt idx="2">
                  <c:v>495478.8</c:v>
                </c:pt>
              </c:numCache>
            </c:numRef>
          </c:val>
        </c:ser>
        <c:ser>
          <c:idx val="2"/>
          <c:order val="2"/>
          <c:tx>
            <c:strRef>
              <c:f>Лист1!$A$4</c:f>
              <c:strCache>
                <c:ptCount val="1"/>
                <c:pt idx="0">
                  <c:v>дефицит</c:v>
                </c:pt>
              </c:strCache>
            </c:strRef>
          </c:tx>
          <c:invertIfNegative val="0"/>
          <c:dLbls>
            <c:delete val="1"/>
          </c:dLbls>
          <c:cat>
            <c:numRef>
              <c:f>Лист1!$B$1:$D$1</c:f>
              <c:numCache>
                <c:formatCode>General</c:formatCode>
                <c:ptCount val="3"/>
                <c:pt idx="0">
                  <c:v>2020</c:v>
                </c:pt>
                <c:pt idx="1">
                  <c:v>2021</c:v>
                </c:pt>
                <c:pt idx="2">
                  <c:v>2022</c:v>
                </c:pt>
              </c:numCache>
            </c:numRef>
          </c:cat>
          <c:val>
            <c:numRef>
              <c:f>Лист1!$B$4:$D$4</c:f>
              <c:numCache>
                <c:formatCode>General</c:formatCode>
                <c:ptCount val="3"/>
                <c:pt idx="0">
                  <c:v>0</c:v>
                </c:pt>
                <c:pt idx="1">
                  <c:v>0</c:v>
                </c:pt>
                <c:pt idx="2">
                  <c:v>0</c:v>
                </c:pt>
              </c:numCache>
            </c:numRef>
          </c:val>
        </c:ser>
        <c:dLbls>
          <c:showLegendKey val="0"/>
          <c:showVal val="1"/>
          <c:showCatName val="0"/>
          <c:showSerName val="0"/>
          <c:showPercent val="0"/>
          <c:showBubbleSize val="0"/>
        </c:dLbls>
        <c:gapWidth val="75"/>
        <c:shape val="cylinder"/>
        <c:axId val="274771968"/>
        <c:axId val="274773504"/>
        <c:axId val="0"/>
      </c:bar3DChart>
      <c:catAx>
        <c:axId val="274771968"/>
        <c:scaling>
          <c:orientation val="minMax"/>
        </c:scaling>
        <c:delete val="0"/>
        <c:axPos val="b"/>
        <c:numFmt formatCode="General" sourceLinked="1"/>
        <c:majorTickMark val="none"/>
        <c:minorTickMark val="none"/>
        <c:tickLblPos val="nextTo"/>
        <c:txPr>
          <a:bodyPr/>
          <a:lstStyle/>
          <a:p>
            <a:pPr>
              <a:defRPr sz="1000">
                <a:latin typeface="Times New Roman" pitchFamily="18" charset="0"/>
                <a:cs typeface="Times New Roman" pitchFamily="18" charset="0"/>
              </a:defRPr>
            </a:pPr>
            <a:endParaRPr lang="ru-RU"/>
          </a:p>
        </c:txPr>
        <c:crossAx val="274773504"/>
        <c:crosses val="autoZero"/>
        <c:auto val="1"/>
        <c:lblAlgn val="ctr"/>
        <c:lblOffset val="100"/>
        <c:noMultiLvlLbl val="0"/>
      </c:catAx>
      <c:valAx>
        <c:axId val="274773504"/>
        <c:scaling>
          <c:orientation val="minMax"/>
        </c:scaling>
        <c:delete val="0"/>
        <c:axPos val="l"/>
        <c:numFmt formatCode="General" sourceLinked="1"/>
        <c:majorTickMark val="none"/>
        <c:minorTickMark val="none"/>
        <c:tickLblPos val="nextTo"/>
        <c:txPr>
          <a:bodyPr/>
          <a:lstStyle/>
          <a:p>
            <a:pPr>
              <a:defRPr sz="1000">
                <a:latin typeface="Times New Roman" pitchFamily="18" charset="0"/>
                <a:cs typeface="Times New Roman" pitchFamily="18" charset="0"/>
              </a:defRPr>
            </a:pPr>
            <a:endParaRPr lang="ru-RU"/>
          </a:p>
        </c:txPr>
        <c:crossAx val="274771968"/>
        <c:crosses val="autoZero"/>
        <c:crossBetween val="between"/>
      </c:valAx>
    </c:plotArea>
    <c:legend>
      <c:legendPos val="b"/>
      <c:layout/>
      <c:overlay val="0"/>
      <c:txPr>
        <a:bodyPr/>
        <a:lstStyle/>
        <a:p>
          <a:pPr>
            <a:defRPr sz="1000">
              <a:latin typeface="Times New Roman" pitchFamily="18" charset="0"/>
              <a:cs typeface="Times New Roman" pitchFamily="18" charset="0"/>
            </a:defRPr>
          </a:pPr>
          <a:endParaRPr lang="ru-RU"/>
        </a:p>
      </c:txPr>
    </c:legend>
    <c:plotVisOnly val="1"/>
    <c:dispBlanksAs val="gap"/>
    <c:showDLblsOverMax val="0"/>
  </c:chart>
  <c:txPr>
    <a:bodyPr/>
    <a:lstStyle/>
    <a:p>
      <a:pPr>
        <a:defRPr sz="1800"/>
      </a:pPr>
      <a:endParaRPr lang="ru-RU"/>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30"/>
    </mc:Choice>
    <mc:Fallback>
      <c:style val="30"/>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Лист1!$A$23</c:f>
              <c:strCache>
                <c:ptCount val="1"/>
                <c:pt idx="0">
                  <c:v>доходы</c:v>
                </c:pt>
              </c:strCache>
            </c:strRef>
          </c:tx>
          <c:invertIfNegative val="0"/>
          <c:dLbls>
            <c:dLbl>
              <c:idx val="0"/>
              <c:layout>
                <c:manualLayout>
                  <c:x val="-1.3888844068671751E-2"/>
                  <c:y val="-1.7500688142215896E-2"/>
                </c:manualLayout>
              </c:layout>
              <c:showLegendKey val="0"/>
              <c:showVal val="1"/>
              <c:showCatName val="0"/>
              <c:showSerName val="0"/>
              <c:showPercent val="0"/>
              <c:showBubbleSize val="0"/>
            </c:dLbl>
            <c:dLbl>
              <c:idx val="1"/>
              <c:layout>
                <c:manualLayout>
                  <c:x val="0"/>
                  <c:y val="-1.7500688142215896E-2"/>
                </c:manualLayout>
              </c:layout>
              <c:showLegendKey val="0"/>
              <c:showVal val="1"/>
              <c:showCatName val="0"/>
              <c:showSerName val="0"/>
              <c:showPercent val="0"/>
              <c:showBubbleSize val="0"/>
            </c:dLbl>
            <c:dLbl>
              <c:idx val="2"/>
              <c:layout>
                <c:manualLayout>
                  <c:x val="3.415300546448099E-3"/>
                  <c:y val="-2.6251032213323922E-2"/>
                </c:manualLayout>
              </c:layout>
              <c:showLegendKey val="0"/>
              <c:showVal val="1"/>
              <c:showCatName val="0"/>
              <c:showSerName val="0"/>
              <c:showPercent val="0"/>
              <c:showBubbleSize val="0"/>
            </c:dLbl>
            <c:dLbl>
              <c:idx val="3"/>
              <c:layout>
                <c:manualLayout>
                  <c:x val="-3.415300546448099E-3"/>
                  <c:y val="-1.3125516106661871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numRef>
              <c:f>Лист1!$B$22:$E$22</c:f>
              <c:numCache>
                <c:formatCode>General</c:formatCode>
                <c:ptCount val="4"/>
                <c:pt idx="0">
                  <c:v>2016</c:v>
                </c:pt>
                <c:pt idx="1">
                  <c:v>2017</c:v>
                </c:pt>
                <c:pt idx="2">
                  <c:v>2018</c:v>
                </c:pt>
                <c:pt idx="3">
                  <c:v>2019</c:v>
                </c:pt>
              </c:numCache>
            </c:numRef>
          </c:cat>
          <c:val>
            <c:numRef>
              <c:f>Лист1!$B$23:$E$23</c:f>
              <c:numCache>
                <c:formatCode>General</c:formatCode>
                <c:ptCount val="4"/>
                <c:pt idx="0">
                  <c:v>493949.8</c:v>
                </c:pt>
                <c:pt idx="1">
                  <c:v>433905</c:v>
                </c:pt>
                <c:pt idx="2">
                  <c:v>476499.1</c:v>
                </c:pt>
                <c:pt idx="3">
                  <c:v>479197</c:v>
                </c:pt>
              </c:numCache>
            </c:numRef>
          </c:val>
        </c:ser>
        <c:ser>
          <c:idx val="1"/>
          <c:order val="1"/>
          <c:tx>
            <c:strRef>
              <c:f>Лист1!$A$24</c:f>
              <c:strCache>
                <c:ptCount val="1"/>
                <c:pt idx="0">
                  <c:v>расходы</c:v>
                </c:pt>
              </c:strCache>
            </c:strRef>
          </c:tx>
          <c:invertIfNegative val="0"/>
          <c:dLbls>
            <c:dLbl>
              <c:idx val="0"/>
              <c:layout>
                <c:manualLayout>
                  <c:x val="8.3333333333333367E-3"/>
                  <c:y val="-3.2407407407407607E-2"/>
                </c:manualLayout>
              </c:layout>
              <c:showLegendKey val="0"/>
              <c:showVal val="1"/>
              <c:showCatName val="0"/>
              <c:showSerName val="0"/>
              <c:showPercent val="0"/>
              <c:showBubbleSize val="0"/>
            </c:dLbl>
            <c:dLbl>
              <c:idx val="1"/>
              <c:layout>
                <c:manualLayout>
                  <c:x val="1.9262295081967296E-2"/>
                  <c:y val="-2.1875860177769994E-2"/>
                </c:manualLayout>
              </c:layout>
              <c:showLegendKey val="0"/>
              <c:showVal val="1"/>
              <c:showCatName val="0"/>
              <c:showSerName val="0"/>
              <c:showPercent val="0"/>
              <c:showBubbleSize val="0"/>
            </c:dLbl>
            <c:dLbl>
              <c:idx val="2"/>
              <c:layout>
                <c:manualLayout>
                  <c:x val="3.4039117292715616E-2"/>
                  <c:y val="-3.4492547221714208E-2"/>
                </c:manualLayout>
              </c:layout>
              <c:showLegendKey val="0"/>
              <c:showVal val="1"/>
              <c:showCatName val="0"/>
              <c:showSerName val="0"/>
              <c:showPercent val="0"/>
              <c:showBubbleSize val="0"/>
            </c:dLbl>
            <c:dLbl>
              <c:idx val="3"/>
              <c:layout>
                <c:manualLayout>
                  <c:x val="2.9030054644808744E-2"/>
                  <c:y val="-2.1875860177769994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numRef>
              <c:f>Лист1!$B$22:$E$22</c:f>
              <c:numCache>
                <c:formatCode>General</c:formatCode>
                <c:ptCount val="4"/>
                <c:pt idx="0">
                  <c:v>2016</c:v>
                </c:pt>
                <c:pt idx="1">
                  <c:v>2017</c:v>
                </c:pt>
                <c:pt idx="2">
                  <c:v>2018</c:v>
                </c:pt>
                <c:pt idx="3">
                  <c:v>2019</c:v>
                </c:pt>
              </c:numCache>
            </c:numRef>
          </c:cat>
          <c:val>
            <c:numRef>
              <c:f>Лист1!$B$24:$E$24</c:f>
              <c:numCache>
                <c:formatCode>General</c:formatCode>
                <c:ptCount val="4"/>
                <c:pt idx="0">
                  <c:v>529569.69999999681</c:v>
                </c:pt>
                <c:pt idx="1">
                  <c:v>433905</c:v>
                </c:pt>
                <c:pt idx="2">
                  <c:v>476499.1</c:v>
                </c:pt>
                <c:pt idx="3">
                  <c:v>479197</c:v>
                </c:pt>
              </c:numCache>
            </c:numRef>
          </c:val>
        </c:ser>
        <c:ser>
          <c:idx val="2"/>
          <c:order val="2"/>
          <c:tx>
            <c:strRef>
              <c:f>Лист1!$A$25</c:f>
              <c:strCache>
                <c:ptCount val="1"/>
                <c:pt idx="0">
                  <c:v>дефицит</c:v>
                </c:pt>
              </c:strCache>
            </c:strRef>
          </c:tx>
          <c:invertIfNegative val="0"/>
          <c:dLbls>
            <c:dLbl>
              <c:idx val="0"/>
              <c:layout>
                <c:manualLayout>
                  <c:x val="2.7777777777777991E-2"/>
                  <c:y val="-1.3888888888888959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numRef>
              <c:f>Лист1!$B$22:$E$22</c:f>
              <c:numCache>
                <c:formatCode>General</c:formatCode>
                <c:ptCount val="4"/>
                <c:pt idx="0">
                  <c:v>2016</c:v>
                </c:pt>
                <c:pt idx="1">
                  <c:v>2017</c:v>
                </c:pt>
                <c:pt idx="2">
                  <c:v>2018</c:v>
                </c:pt>
                <c:pt idx="3">
                  <c:v>2019</c:v>
                </c:pt>
              </c:numCache>
            </c:numRef>
          </c:cat>
          <c:val>
            <c:numRef>
              <c:f>Лист1!$B$25:$E$25</c:f>
              <c:numCache>
                <c:formatCode>General</c:formatCode>
                <c:ptCount val="4"/>
                <c:pt idx="0">
                  <c:v>35619.9</c:v>
                </c:pt>
                <c:pt idx="1">
                  <c:v>0</c:v>
                </c:pt>
                <c:pt idx="2">
                  <c:v>0</c:v>
                </c:pt>
                <c:pt idx="3">
                  <c:v>0</c:v>
                </c:pt>
              </c:numCache>
            </c:numRef>
          </c:val>
        </c:ser>
        <c:dLbls>
          <c:showLegendKey val="0"/>
          <c:showVal val="1"/>
          <c:showCatName val="0"/>
          <c:showSerName val="0"/>
          <c:showPercent val="0"/>
          <c:showBubbleSize val="0"/>
        </c:dLbls>
        <c:gapWidth val="75"/>
        <c:shape val="cylinder"/>
        <c:axId val="274518400"/>
        <c:axId val="274519936"/>
        <c:axId val="0"/>
      </c:bar3DChart>
      <c:catAx>
        <c:axId val="274518400"/>
        <c:scaling>
          <c:orientation val="minMax"/>
        </c:scaling>
        <c:delete val="0"/>
        <c:axPos val="b"/>
        <c:numFmt formatCode="General" sourceLinked="1"/>
        <c:majorTickMark val="none"/>
        <c:minorTickMark val="none"/>
        <c:tickLblPos val="nextTo"/>
        <c:crossAx val="274519936"/>
        <c:crosses val="autoZero"/>
        <c:auto val="1"/>
        <c:lblAlgn val="ctr"/>
        <c:lblOffset val="100"/>
        <c:noMultiLvlLbl val="0"/>
      </c:catAx>
      <c:valAx>
        <c:axId val="274519936"/>
        <c:scaling>
          <c:orientation val="minMax"/>
        </c:scaling>
        <c:delete val="0"/>
        <c:axPos val="l"/>
        <c:numFmt formatCode="General" sourceLinked="1"/>
        <c:majorTickMark val="none"/>
        <c:minorTickMark val="none"/>
        <c:tickLblPos val="nextTo"/>
        <c:crossAx val="274518400"/>
        <c:crosses val="autoZero"/>
        <c:crossBetween val="between"/>
      </c:valAx>
    </c:plotArea>
    <c:legend>
      <c:legendPos val="b"/>
      <c:layout/>
      <c:overlay val="0"/>
    </c:legend>
    <c:plotVisOnly val="1"/>
    <c:dispBlanksAs val="gap"/>
    <c:showDLblsOverMax val="0"/>
  </c:chart>
  <c:txPr>
    <a:bodyPr/>
    <a:lstStyle/>
    <a:p>
      <a:pPr>
        <a:defRPr sz="1000">
          <a:latin typeface="Times New Roman" pitchFamily="18" charset="0"/>
          <a:cs typeface="Times New Roman" pitchFamily="18" charset="0"/>
        </a:defRPr>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ru-RU"/>
              <a:t>2020</a:t>
            </a:r>
          </a:p>
        </c:rich>
      </c:tx>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explosion val="25"/>
          <c:dLbls>
            <c:dLbl>
              <c:idx val="1"/>
              <c:layout>
                <c:manualLayout>
                  <c:x val="-1.4804461942257232E-2"/>
                  <c:y val="2.1137722368037341E-2"/>
                </c:manualLayout>
              </c:layout>
              <c:showLegendKey val="0"/>
              <c:showVal val="0"/>
              <c:showCatName val="0"/>
              <c:showSerName val="0"/>
              <c:showPercent val="1"/>
              <c:showBubbleSize val="0"/>
            </c:dLbl>
            <c:numFmt formatCode="0.0%" sourceLinked="0"/>
            <c:showLegendKey val="0"/>
            <c:showVal val="0"/>
            <c:showCatName val="0"/>
            <c:showSerName val="0"/>
            <c:showPercent val="1"/>
            <c:showBubbleSize val="0"/>
            <c:showLeaderLines val="1"/>
          </c:dLbls>
          <c:cat>
            <c:strRef>
              <c:f>Лист1!$A$3:$A$5</c:f>
              <c:strCache>
                <c:ptCount val="3"/>
                <c:pt idx="0">
                  <c:v>Налоговые доходы  </c:v>
                </c:pt>
                <c:pt idx="1">
                  <c:v>Неналоговые доходы  </c:v>
                </c:pt>
                <c:pt idx="2">
                  <c:v>Безвозмездные поступления  </c:v>
                </c:pt>
              </c:strCache>
            </c:strRef>
          </c:cat>
          <c:val>
            <c:numRef>
              <c:f>Лист1!$E$3:$E$5</c:f>
              <c:numCache>
                <c:formatCode>General</c:formatCode>
                <c:ptCount val="3"/>
                <c:pt idx="0">
                  <c:v>20.3</c:v>
                </c:pt>
                <c:pt idx="1">
                  <c:v>1.7</c:v>
                </c:pt>
                <c:pt idx="2">
                  <c:v>78</c:v>
                </c:pt>
              </c:numCache>
            </c:numRef>
          </c:val>
        </c:ser>
        <c:dLbls>
          <c:showLegendKey val="0"/>
          <c:showVal val="0"/>
          <c:showCatName val="0"/>
          <c:showSerName val="0"/>
          <c:showPercent val="1"/>
          <c:showBubbleSize val="0"/>
          <c:showLeaderLines val="1"/>
        </c:dLbls>
      </c:pie3DChart>
    </c:plotArea>
    <c:legend>
      <c:legendPos val="r"/>
      <c:layout/>
      <c:overlay val="0"/>
    </c:legend>
    <c:plotVisOnly val="1"/>
    <c:dispBlanksAs val="zero"/>
    <c:showDLblsOverMax val="0"/>
  </c:chart>
  <c:spPr>
    <a:noFill/>
  </c:spPr>
  <c:txPr>
    <a:bodyPr/>
    <a:lstStyle/>
    <a:p>
      <a:pPr>
        <a:defRPr>
          <a:latin typeface="Times New Roman" pitchFamily="18" charset="0"/>
          <a:cs typeface="Times New Roman" pitchFamily="18" charset="0"/>
        </a:defRPr>
      </a:pPr>
      <a:endParaRPr lang="ru-RU"/>
    </a:p>
  </c:txPr>
  <c:externalData r:id="rId2">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ru-RU"/>
              <a:t>2021</a:t>
            </a:r>
          </a:p>
        </c:rich>
      </c:tx>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explosion val="25"/>
          <c:dLbls>
            <c:numFmt formatCode="0.0%" sourceLinked="0"/>
            <c:showLegendKey val="0"/>
            <c:showVal val="0"/>
            <c:showCatName val="0"/>
            <c:showSerName val="0"/>
            <c:showPercent val="1"/>
            <c:showBubbleSize val="0"/>
            <c:showLeaderLines val="1"/>
          </c:dLbls>
          <c:cat>
            <c:strRef>
              <c:f>Лист1!$A$3:$A$5</c:f>
              <c:strCache>
                <c:ptCount val="3"/>
                <c:pt idx="0">
                  <c:v>Налоговые доходы  </c:v>
                </c:pt>
                <c:pt idx="1">
                  <c:v>Неналоговые доходы  </c:v>
                </c:pt>
                <c:pt idx="2">
                  <c:v>Безвозмездные поступления  </c:v>
                </c:pt>
              </c:strCache>
            </c:strRef>
          </c:cat>
          <c:val>
            <c:numRef>
              <c:f>Лист1!$G$3:$G$5</c:f>
              <c:numCache>
                <c:formatCode>General</c:formatCode>
                <c:ptCount val="3"/>
                <c:pt idx="0">
                  <c:v>42.3</c:v>
                </c:pt>
                <c:pt idx="1">
                  <c:v>2.8</c:v>
                </c:pt>
                <c:pt idx="2">
                  <c:v>54.9</c:v>
                </c:pt>
              </c:numCache>
            </c:numRef>
          </c:val>
        </c:ser>
        <c:dLbls>
          <c:showLegendKey val="0"/>
          <c:showVal val="0"/>
          <c:showCatName val="0"/>
          <c:showSerName val="0"/>
          <c:showPercent val="1"/>
          <c:showBubbleSize val="0"/>
          <c:showLeaderLines val="1"/>
        </c:dLbls>
      </c:pie3DChart>
    </c:plotArea>
    <c:legend>
      <c:legendPos val="r"/>
      <c:layout/>
      <c:overlay val="0"/>
    </c:legend>
    <c:plotVisOnly val="1"/>
    <c:dispBlanksAs val="zero"/>
    <c:showDLblsOverMax val="0"/>
  </c:chart>
  <c:spPr>
    <a:noFill/>
  </c:spPr>
  <c:txPr>
    <a:bodyPr/>
    <a:lstStyle/>
    <a:p>
      <a:pPr>
        <a:defRPr>
          <a:latin typeface="Times New Roman" pitchFamily="18" charset="0"/>
          <a:cs typeface="Times New Roman" pitchFamily="18" charset="0"/>
        </a:defRPr>
      </a:pPr>
      <a:endParaRPr lang="ru-RU"/>
    </a:p>
  </c:txPr>
  <c:externalData r:id="rId2">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a:pPr>
            <a:r>
              <a:rPr lang="ru-RU"/>
              <a:t>2022</a:t>
            </a:r>
          </a:p>
        </c:rich>
      </c:tx>
      <c:layout/>
      <c:overlay val="0"/>
    </c:title>
    <c:autoTitleDeleted val="0"/>
    <c:view3D>
      <c:rotX val="30"/>
      <c:rotY val="0"/>
      <c:rAngAx val="0"/>
      <c:perspective val="30"/>
    </c:view3D>
    <c:floor>
      <c:thickness val="0"/>
    </c:floor>
    <c:sideWall>
      <c:thickness val="0"/>
    </c:sideWall>
    <c:backWall>
      <c:thickness val="0"/>
    </c:backWall>
    <c:plotArea>
      <c:layout/>
      <c:pie3DChart>
        <c:varyColors val="1"/>
        <c:ser>
          <c:idx val="0"/>
          <c:order val="0"/>
          <c:explosion val="25"/>
          <c:dLbls>
            <c:dLbl>
              <c:idx val="0"/>
              <c:numFmt formatCode="0.0%" sourceLinked="0"/>
              <c:spPr/>
              <c:txPr>
                <a:bodyPr/>
                <a:lstStyle/>
                <a:p>
                  <a:pPr>
                    <a:defRPr/>
                  </a:pPr>
                  <a:endParaRPr lang="ru-RU"/>
                </a:p>
              </c:txPr>
              <c:showLegendKey val="0"/>
              <c:showVal val="0"/>
              <c:showCatName val="0"/>
              <c:showSerName val="0"/>
              <c:showPercent val="1"/>
              <c:showBubbleSize val="0"/>
            </c:dLbl>
            <c:dLbl>
              <c:idx val="1"/>
              <c:numFmt formatCode="0.0%" sourceLinked="0"/>
              <c:spPr/>
              <c:txPr>
                <a:bodyPr/>
                <a:lstStyle/>
                <a:p>
                  <a:pPr>
                    <a:defRPr/>
                  </a:pPr>
                  <a:endParaRPr lang="ru-RU"/>
                </a:p>
              </c:txPr>
              <c:showLegendKey val="0"/>
              <c:showVal val="0"/>
              <c:showCatName val="0"/>
              <c:showSerName val="0"/>
              <c:showPercent val="1"/>
              <c:showBubbleSize val="0"/>
            </c:dLbl>
            <c:dLbl>
              <c:idx val="2"/>
              <c:numFmt formatCode="0.0%" sourceLinked="0"/>
              <c:spPr/>
              <c:txPr>
                <a:bodyPr/>
                <a:lstStyle/>
                <a:p>
                  <a:pPr>
                    <a:defRPr/>
                  </a:pPr>
                  <a:endParaRPr lang="ru-RU"/>
                </a:p>
              </c:txPr>
              <c:showLegendKey val="0"/>
              <c:showVal val="0"/>
              <c:showCatName val="0"/>
              <c:showSerName val="0"/>
              <c:showPercent val="1"/>
              <c:showBubbleSize val="0"/>
            </c:dLbl>
            <c:showLegendKey val="0"/>
            <c:showVal val="0"/>
            <c:showCatName val="0"/>
            <c:showSerName val="0"/>
            <c:showPercent val="1"/>
            <c:showBubbleSize val="0"/>
            <c:showLeaderLines val="1"/>
          </c:dLbls>
          <c:cat>
            <c:strRef>
              <c:f>Лист1!$A$3:$A$5</c:f>
              <c:strCache>
                <c:ptCount val="3"/>
                <c:pt idx="0">
                  <c:v>Налоговые доходы  </c:v>
                </c:pt>
                <c:pt idx="1">
                  <c:v>Неналоговые доходы  </c:v>
                </c:pt>
                <c:pt idx="2">
                  <c:v>Безвозмездные поступления  </c:v>
                </c:pt>
              </c:strCache>
            </c:strRef>
          </c:cat>
          <c:val>
            <c:numRef>
              <c:f>Лист1!$C$3:$C$5</c:f>
              <c:numCache>
                <c:formatCode>General</c:formatCode>
                <c:ptCount val="3"/>
                <c:pt idx="0">
                  <c:v>43.3</c:v>
                </c:pt>
                <c:pt idx="1">
                  <c:v>2.7</c:v>
                </c:pt>
                <c:pt idx="2">
                  <c:v>54</c:v>
                </c:pt>
              </c:numCache>
            </c:numRef>
          </c:val>
        </c:ser>
        <c:dLbls>
          <c:showLegendKey val="0"/>
          <c:showVal val="0"/>
          <c:showCatName val="0"/>
          <c:showSerName val="0"/>
          <c:showPercent val="1"/>
          <c:showBubbleSize val="0"/>
          <c:showLeaderLines val="1"/>
        </c:dLbls>
      </c:pie3DChart>
    </c:plotArea>
    <c:legend>
      <c:legendPos val="r"/>
      <c:layout/>
      <c:overlay val="0"/>
    </c:legend>
    <c:plotVisOnly val="1"/>
    <c:dispBlanksAs val="zero"/>
    <c:showDLblsOverMax val="0"/>
  </c:chart>
  <c:spPr>
    <a:noFill/>
  </c:spPr>
  <c:txPr>
    <a:bodyPr/>
    <a:lstStyle/>
    <a:p>
      <a:pPr>
        <a:defRPr>
          <a:latin typeface="Times New Roman" pitchFamily="18" charset="0"/>
          <a:cs typeface="Times New Roman" pitchFamily="18" charset="0"/>
        </a:defRPr>
      </a:pPr>
      <a:endParaRPr lang="ru-RU"/>
    </a:p>
  </c:txPr>
  <c:externalData r:id="rId2">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8"/>
    </mc:Choice>
    <mc:Fallback>
      <c:style val="8"/>
    </mc:Fallback>
  </mc:AlternateContent>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Лист1!$A$2</c:f>
              <c:strCache>
                <c:ptCount val="1"/>
                <c:pt idx="0">
                  <c:v>Льготы по налогу на имущество физических лиц</c:v>
                </c:pt>
              </c:strCache>
            </c:strRef>
          </c:tx>
          <c:invertIfNegative val="0"/>
          <c:cat>
            <c:numRef>
              <c:f>Лист1!$B$1:$H$1</c:f>
              <c:numCache>
                <c:formatCode>General</c:formatCode>
                <c:ptCount val="7"/>
                <c:pt idx="0">
                  <c:v>2013</c:v>
                </c:pt>
                <c:pt idx="1">
                  <c:v>2014</c:v>
                </c:pt>
                <c:pt idx="2">
                  <c:v>2015</c:v>
                </c:pt>
                <c:pt idx="3">
                  <c:v>2016</c:v>
                </c:pt>
                <c:pt idx="4">
                  <c:v>2017</c:v>
                </c:pt>
                <c:pt idx="5">
                  <c:v>2018</c:v>
                </c:pt>
                <c:pt idx="6">
                  <c:v>2019</c:v>
                </c:pt>
              </c:numCache>
            </c:numRef>
          </c:cat>
          <c:val>
            <c:numRef>
              <c:f>Лист1!$B$2:$H$2</c:f>
              <c:numCache>
                <c:formatCode>General</c:formatCode>
                <c:ptCount val="7"/>
                <c:pt idx="0">
                  <c:v>0.60000000000000064</c:v>
                </c:pt>
                <c:pt idx="1">
                  <c:v>0.60000000000000064</c:v>
                </c:pt>
                <c:pt idx="2">
                  <c:v>0.60000000000000064</c:v>
                </c:pt>
                <c:pt idx="3">
                  <c:v>0.60000000000000064</c:v>
                </c:pt>
                <c:pt idx="4">
                  <c:v>0.60000000000000064</c:v>
                </c:pt>
                <c:pt idx="5">
                  <c:v>0</c:v>
                </c:pt>
                <c:pt idx="6">
                  <c:v>0</c:v>
                </c:pt>
              </c:numCache>
            </c:numRef>
          </c:val>
        </c:ser>
        <c:ser>
          <c:idx val="1"/>
          <c:order val="1"/>
          <c:tx>
            <c:strRef>
              <c:f>Лист1!$A$3</c:f>
              <c:strCache>
                <c:ptCount val="1"/>
                <c:pt idx="0">
                  <c:v>Льготы по земельному налогу</c:v>
                </c:pt>
              </c:strCache>
            </c:strRef>
          </c:tx>
          <c:invertIfNegative val="0"/>
          <c:cat>
            <c:numRef>
              <c:f>Лист1!$B$1:$H$1</c:f>
              <c:numCache>
                <c:formatCode>General</c:formatCode>
                <c:ptCount val="7"/>
                <c:pt idx="0">
                  <c:v>2013</c:v>
                </c:pt>
                <c:pt idx="1">
                  <c:v>2014</c:v>
                </c:pt>
                <c:pt idx="2">
                  <c:v>2015</c:v>
                </c:pt>
                <c:pt idx="3">
                  <c:v>2016</c:v>
                </c:pt>
                <c:pt idx="4">
                  <c:v>2017</c:v>
                </c:pt>
                <c:pt idx="5">
                  <c:v>2018</c:v>
                </c:pt>
                <c:pt idx="6">
                  <c:v>2019</c:v>
                </c:pt>
              </c:numCache>
            </c:numRef>
          </c:cat>
          <c:val>
            <c:numRef>
              <c:f>Лист1!$B$3:$H$3</c:f>
              <c:numCache>
                <c:formatCode>General</c:formatCode>
                <c:ptCount val="7"/>
                <c:pt idx="0">
                  <c:v>7921.5</c:v>
                </c:pt>
                <c:pt idx="1">
                  <c:v>9187.7000000000007</c:v>
                </c:pt>
                <c:pt idx="2">
                  <c:v>9236.6</c:v>
                </c:pt>
                <c:pt idx="3">
                  <c:v>9140.4</c:v>
                </c:pt>
                <c:pt idx="4">
                  <c:v>9140.4</c:v>
                </c:pt>
                <c:pt idx="5">
                  <c:v>1744</c:v>
                </c:pt>
                <c:pt idx="6">
                  <c:v>0</c:v>
                </c:pt>
              </c:numCache>
            </c:numRef>
          </c:val>
        </c:ser>
        <c:dLbls>
          <c:showLegendKey val="0"/>
          <c:showVal val="1"/>
          <c:showCatName val="0"/>
          <c:showSerName val="0"/>
          <c:showPercent val="0"/>
          <c:showBubbleSize val="0"/>
        </c:dLbls>
        <c:gapWidth val="75"/>
        <c:shape val="cylinder"/>
        <c:axId val="180581504"/>
        <c:axId val="180583040"/>
        <c:axId val="0"/>
      </c:bar3DChart>
      <c:catAx>
        <c:axId val="180581504"/>
        <c:scaling>
          <c:orientation val="minMax"/>
        </c:scaling>
        <c:delete val="0"/>
        <c:axPos val="b"/>
        <c:numFmt formatCode="General" sourceLinked="1"/>
        <c:majorTickMark val="none"/>
        <c:minorTickMark val="none"/>
        <c:tickLblPos val="nextTo"/>
        <c:crossAx val="180583040"/>
        <c:crosses val="autoZero"/>
        <c:auto val="1"/>
        <c:lblAlgn val="ctr"/>
        <c:lblOffset val="100"/>
        <c:noMultiLvlLbl val="0"/>
      </c:catAx>
      <c:valAx>
        <c:axId val="180583040"/>
        <c:scaling>
          <c:orientation val="minMax"/>
        </c:scaling>
        <c:delete val="0"/>
        <c:axPos val="l"/>
        <c:numFmt formatCode="General" sourceLinked="1"/>
        <c:majorTickMark val="none"/>
        <c:minorTickMark val="none"/>
        <c:tickLblPos val="nextTo"/>
        <c:crossAx val="180581504"/>
        <c:crosses val="autoZero"/>
        <c:crossBetween val="between"/>
      </c:valAx>
    </c:plotArea>
    <c:legend>
      <c:legendPos val="b"/>
      <c:layout/>
      <c:overlay val="0"/>
    </c:legend>
    <c:plotVisOnly val="1"/>
    <c:dispBlanksAs val="gap"/>
    <c:showDLblsOverMax val="0"/>
  </c:chart>
  <c:txPr>
    <a:bodyPr/>
    <a:lstStyle/>
    <a:p>
      <a:pPr>
        <a:defRPr>
          <a:latin typeface="Times New Roman" pitchFamily="18" charset="0"/>
          <a:cs typeface="Times New Roman" pitchFamily="18" charset="0"/>
        </a:defRPr>
      </a:pPr>
      <a:endParaRPr lang="ru-RU"/>
    </a:p>
  </c:txPr>
  <c:externalData r:id="rId1">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view3D>
      <c:rotX val="15"/>
      <c:rotY val="20"/>
      <c:rAngAx val="1"/>
    </c:view3D>
    <c:floor>
      <c:thickness val="0"/>
    </c:floor>
    <c:sideWall>
      <c:thickness val="0"/>
    </c:sideWall>
    <c:backWall>
      <c:thickness val="0"/>
    </c:backWall>
    <c:plotArea>
      <c:layout/>
      <c:bar3DChart>
        <c:barDir val="col"/>
        <c:grouping val="clustered"/>
        <c:varyColors val="0"/>
        <c:ser>
          <c:idx val="0"/>
          <c:order val="0"/>
          <c:tx>
            <c:strRef>
              <c:f>Лист1!$A$23</c:f>
              <c:strCache>
                <c:ptCount val="1"/>
                <c:pt idx="0">
                  <c:v>Сумма стандартных налоговых вычетов</c:v>
                </c:pt>
              </c:strCache>
            </c:strRef>
          </c:tx>
          <c:invertIfNegative val="0"/>
          <c:cat>
            <c:strRef>
              <c:f>Лист1!$B$22:$G$22</c:f>
              <c:strCache>
                <c:ptCount val="6"/>
                <c:pt idx="0">
                  <c:v>2013</c:v>
                </c:pt>
                <c:pt idx="1">
                  <c:v>2014</c:v>
                </c:pt>
                <c:pt idx="2">
                  <c:v>2015</c:v>
                </c:pt>
                <c:pt idx="3">
                  <c:v>2016</c:v>
                </c:pt>
                <c:pt idx="4">
                  <c:v>2017</c:v>
                </c:pt>
                <c:pt idx="5">
                  <c:v>2018-2022</c:v>
                </c:pt>
              </c:strCache>
            </c:strRef>
          </c:cat>
          <c:val>
            <c:numRef>
              <c:f>Лист1!$B$23:$G$23</c:f>
              <c:numCache>
                <c:formatCode>General</c:formatCode>
                <c:ptCount val="6"/>
                <c:pt idx="0">
                  <c:v>84737.600000000006</c:v>
                </c:pt>
                <c:pt idx="1">
                  <c:v>84062.6</c:v>
                </c:pt>
                <c:pt idx="2">
                  <c:v>83274.7</c:v>
                </c:pt>
                <c:pt idx="3">
                  <c:v>86815.6</c:v>
                </c:pt>
                <c:pt idx="4">
                  <c:v>88239.3</c:v>
                </c:pt>
                <c:pt idx="5">
                  <c:v>93040.7</c:v>
                </c:pt>
              </c:numCache>
            </c:numRef>
          </c:val>
        </c:ser>
        <c:ser>
          <c:idx val="1"/>
          <c:order val="1"/>
          <c:tx>
            <c:strRef>
              <c:f>Лист1!$A$24</c:f>
              <c:strCache>
                <c:ptCount val="1"/>
                <c:pt idx="0">
                  <c:v>Сумма полагающихся имущественных налоговых вычетов</c:v>
                </c:pt>
              </c:strCache>
            </c:strRef>
          </c:tx>
          <c:invertIfNegative val="0"/>
          <c:dLbls>
            <c:dLbl>
              <c:idx val="0"/>
              <c:layout>
                <c:manualLayout>
                  <c:x val="0"/>
                  <c:y val="-4.3396059432782861E-3"/>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Лист1!$B$22:$G$22</c:f>
              <c:strCache>
                <c:ptCount val="6"/>
                <c:pt idx="0">
                  <c:v>2013</c:v>
                </c:pt>
                <c:pt idx="1">
                  <c:v>2014</c:v>
                </c:pt>
                <c:pt idx="2">
                  <c:v>2015</c:v>
                </c:pt>
                <c:pt idx="3">
                  <c:v>2016</c:v>
                </c:pt>
                <c:pt idx="4">
                  <c:v>2017</c:v>
                </c:pt>
                <c:pt idx="5">
                  <c:v>2018-2022</c:v>
                </c:pt>
              </c:strCache>
            </c:strRef>
          </c:cat>
          <c:val>
            <c:numRef>
              <c:f>Лист1!$B$24:$G$24</c:f>
              <c:numCache>
                <c:formatCode>General</c:formatCode>
                <c:ptCount val="6"/>
                <c:pt idx="0">
                  <c:v>7884.5</c:v>
                </c:pt>
                <c:pt idx="1">
                  <c:v>8536.5</c:v>
                </c:pt>
                <c:pt idx="2">
                  <c:v>9268.9</c:v>
                </c:pt>
                <c:pt idx="3">
                  <c:v>6972.2</c:v>
                </c:pt>
                <c:pt idx="4">
                  <c:v>6896</c:v>
                </c:pt>
                <c:pt idx="5">
                  <c:v>9819.2999999999811</c:v>
                </c:pt>
              </c:numCache>
            </c:numRef>
          </c:val>
        </c:ser>
        <c:ser>
          <c:idx val="2"/>
          <c:order val="2"/>
          <c:tx>
            <c:strRef>
              <c:f>Лист1!$A$25</c:f>
              <c:strCache>
                <c:ptCount val="1"/>
                <c:pt idx="0">
                  <c:v>Сумма предоставленных социальных налоговых вычетов</c:v>
                </c:pt>
              </c:strCache>
            </c:strRef>
          </c:tx>
          <c:invertIfNegative val="0"/>
          <c:dLbls>
            <c:dLbl>
              <c:idx val="0"/>
              <c:layout>
                <c:manualLayout>
                  <c:x val="1.372173733281363E-2"/>
                  <c:y val="8.2452512922287224E-2"/>
                </c:manualLayout>
              </c:layout>
              <c:showLegendKey val="0"/>
              <c:showVal val="1"/>
              <c:showCatName val="0"/>
              <c:showSerName val="0"/>
              <c:showPercent val="0"/>
              <c:showBubbleSize val="0"/>
            </c:dLbl>
            <c:dLbl>
              <c:idx val="1"/>
              <c:layout>
                <c:manualLayout>
                  <c:x val="6.0985499256949512E-3"/>
                  <c:y val="8.2452512922287224E-2"/>
                </c:manualLayout>
              </c:layout>
              <c:showLegendKey val="0"/>
              <c:showVal val="1"/>
              <c:showCatName val="0"/>
              <c:showSerName val="0"/>
              <c:showPercent val="0"/>
              <c:showBubbleSize val="0"/>
            </c:dLbl>
            <c:dLbl>
              <c:idx val="2"/>
              <c:layout>
                <c:manualLayout>
                  <c:x val="1.3721737332813689E-2"/>
                  <c:y val="8.6792118865565482E-2"/>
                </c:manualLayout>
              </c:layout>
              <c:showLegendKey val="0"/>
              <c:showVal val="1"/>
              <c:showCatName val="0"/>
              <c:showSerName val="0"/>
              <c:showPercent val="0"/>
              <c:showBubbleSize val="0"/>
            </c:dLbl>
            <c:dLbl>
              <c:idx val="3"/>
              <c:layout>
                <c:manualLayout>
                  <c:x val="1.372173733281363E-2"/>
                  <c:y val="8.2452512922287224E-2"/>
                </c:manualLayout>
              </c:layout>
              <c:showLegendKey val="0"/>
              <c:showVal val="1"/>
              <c:showCatName val="0"/>
              <c:showSerName val="0"/>
              <c:showPercent val="0"/>
              <c:showBubbleSize val="0"/>
            </c:dLbl>
            <c:dLbl>
              <c:idx val="4"/>
              <c:layout>
                <c:manualLayout>
                  <c:x val="9.1478248885423965E-3"/>
                  <c:y val="8.6792118865565482E-2"/>
                </c:manualLayout>
              </c:layout>
              <c:showLegendKey val="0"/>
              <c:showVal val="1"/>
              <c:showCatName val="0"/>
              <c:showSerName val="0"/>
              <c:showPercent val="0"/>
              <c:showBubbleSize val="0"/>
            </c:dLbl>
            <c:dLbl>
              <c:idx val="5"/>
              <c:layout>
                <c:manualLayout>
                  <c:x val="4.5737923940759422E-3"/>
                  <c:y val="8.6792118865565482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Лист1!$B$22:$G$22</c:f>
              <c:strCache>
                <c:ptCount val="6"/>
                <c:pt idx="0">
                  <c:v>2013</c:v>
                </c:pt>
                <c:pt idx="1">
                  <c:v>2014</c:v>
                </c:pt>
                <c:pt idx="2">
                  <c:v>2015</c:v>
                </c:pt>
                <c:pt idx="3">
                  <c:v>2016</c:v>
                </c:pt>
                <c:pt idx="4">
                  <c:v>2017</c:v>
                </c:pt>
                <c:pt idx="5">
                  <c:v>2018-2022</c:v>
                </c:pt>
              </c:strCache>
            </c:strRef>
          </c:cat>
          <c:val>
            <c:numRef>
              <c:f>Лист1!$B$25:$G$25</c:f>
              <c:numCache>
                <c:formatCode>General</c:formatCode>
                <c:ptCount val="6"/>
                <c:pt idx="0">
                  <c:v>1000.4</c:v>
                </c:pt>
                <c:pt idx="1">
                  <c:v>975.8</c:v>
                </c:pt>
                <c:pt idx="2">
                  <c:v>466.5</c:v>
                </c:pt>
                <c:pt idx="3">
                  <c:v>1092.4000000000001</c:v>
                </c:pt>
                <c:pt idx="4">
                  <c:v>1024.7</c:v>
                </c:pt>
                <c:pt idx="5">
                  <c:v>1538.5</c:v>
                </c:pt>
              </c:numCache>
            </c:numRef>
          </c:val>
        </c:ser>
        <c:ser>
          <c:idx val="3"/>
          <c:order val="3"/>
          <c:tx>
            <c:strRef>
              <c:f>Лист1!$A$26</c:f>
              <c:strCache>
                <c:ptCount val="1"/>
                <c:pt idx="0">
                  <c:v>Сумма налоговых вычетов, предоставленных по отдельным видам доходов</c:v>
                </c:pt>
              </c:strCache>
            </c:strRef>
          </c:tx>
          <c:invertIfNegative val="0"/>
          <c:dLbls>
            <c:dLbl>
              <c:idx val="0"/>
              <c:layout>
                <c:manualLayout>
                  <c:x val="4.5739124442711896E-3"/>
                  <c:y val="-8.6792118865565496E-3"/>
                </c:manualLayout>
              </c:layout>
              <c:showLegendKey val="0"/>
              <c:showVal val="1"/>
              <c:showCatName val="0"/>
              <c:showSerName val="0"/>
              <c:showPercent val="0"/>
              <c:showBubbleSize val="0"/>
            </c:dLbl>
            <c:dLbl>
              <c:idx val="1"/>
              <c:layout>
                <c:manualLayout>
                  <c:x val="4.5739124442712034E-3"/>
                  <c:y val="-4.3396059432782861E-3"/>
                </c:manualLayout>
              </c:layout>
              <c:showLegendKey val="0"/>
              <c:showVal val="1"/>
              <c:showCatName val="0"/>
              <c:showSerName val="0"/>
              <c:showPercent val="0"/>
              <c:showBubbleSize val="0"/>
            </c:dLbl>
            <c:dLbl>
              <c:idx val="2"/>
              <c:layout>
                <c:manualLayout>
                  <c:x val="1.8295649777084793E-2"/>
                  <c:y val="-1.3018817829834816E-2"/>
                </c:manualLayout>
              </c:layout>
              <c:showLegendKey val="0"/>
              <c:showVal val="1"/>
              <c:showCatName val="0"/>
              <c:showSerName val="0"/>
              <c:showPercent val="0"/>
              <c:showBubbleSize val="0"/>
            </c:dLbl>
            <c:dLbl>
              <c:idx val="3"/>
              <c:layout>
                <c:manualLayout>
                  <c:x val="9.1478248885423965E-3"/>
                  <c:y val="-1.3018817829834816E-2"/>
                </c:manualLayout>
              </c:layout>
              <c:showLegendKey val="0"/>
              <c:showVal val="1"/>
              <c:showCatName val="0"/>
              <c:showSerName val="0"/>
              <c:showPercent val="0"/>
              <c:showBubbleSize val="0"/>
            </c:dLbl>
            <c:dLbl>
              <c:idx val="4"/>
              <c:layout>
                <c:manualLayout>
                  <c:x val="1.6771012295661063E-2"/>
                  <c:y val="-8.6792118865565496E-3"/>
                </c:manualLayout>
              </c:layout>
              <c:showLegendKey val="0"/>
              <c:showVal val="1"/>
              <c:showCatName val="0"/>
              <c:showSerName val="0"/>
              <c:showPercent val="0"/>
              <c:showBubbleSize val="0"/>
            </c:dLbl>
            <c:dLbl>
              <c:idx val="5"/>
              <c:layout>
                <c:manualLayout>
                  <c:x val="1.6771012295661063E-2"/>
                  <c:y val="-1.7358423773113099E-2"/>
                </c:manualLayout>
              </c:layout>
              <c:showLegendKey val="0"/>
              <c:showVal val="1"/>
              <c:showCatName val="0"/>
              <c:showSerName val="0"/>
              <c:showPercent val="0"/>
              <c:showBubbleSize val="0"/>
            </c:dLbl>
            <c:showLegendKey val="0"/>
            <c:showVal val="1"/>
            <c:showCatName val="0"/>
            <c:showSerName val="0"/>
            <c:showPercent val="0"/>
            <c:showBubbleSize val="0"/>
            <c:showLeaderLines val="0"/>
          </c:dLbls>
          <c:cat>
            <c:strRef>
              <c:f>Лист1!$B$22:$G$22</c:f>
              <c:strCache>
                <c:ptCount val="6"/>
                <c:pt idx="0">
                  <c:v>2013</c:v>
                </c:pt>
                <c:pt idx="1">
                  <c:v>2014</c:v>
                </c:pt>
                <c:pt idx="2">
                  <c:v>2015</c:v>
                </c:pt>
                <c:pt idx="3">
                  <c:v>2016</c:v>
                </c:pt>
                <c:pt idx="4">
                  <c:v>2017</c:v>
                </c:pt>
                <c:pt idx="5">
                  <c:v>2018-2022</c:v>
                </c:pt>
              </c:strCache>
            </c:strRef>
          </c:cat>
          <c:val>
            <c:numRef>
              <c:f>Лист1!$B$26:$G$26</c:f>
              <c:numCache>
                <c:formatCode>General</c:formatCode>
                <c:ptCount val="6"/>
                <c:pt idx="0">
                  <c:v>6301.8</c:v>
                </c:pt>
                <c:pt idx="1">
                  <c:v>8133.4</c:v>
                </c:pt>
                <c:pt idx="2">
                  <c:v>7430.4</c:v>
                </c:pt>
                <c:pt idx="3">
                  <c:v>5705.3</c:v>
                </c:pt>
                <c:pt idx="4">
                  <c:v>5921.1</c:v>
                </c:pt>
                <c:pt idx="5">
                  <c:v>6840.8</c:v>
                </c:pt>
              </c:numCache>
            </c:numRef>
          </c:val>
        </c:ser>
        <c:dLbls>
          <c:showLegendKey val="0"/>
          <c:showVal val="1"/>
          <c:showCatName val="0"/>
          <c:showSerName val="0"/>
          <c:showPercent val="0"/>
          <c:showBubbleSize val="0"/>
        </c:dLbls>
        <c:gapWidth val="75"/>
        <c:shape val="cylinder"/>
        <c:axId val="181521024"/>
        <c:axId val="181522816"/>
        <c:axId val="0"/>
      </c:bar3DChart>
      <c:catAx>
        <c:axId val="181521024"/>
        <c:scaling>
          <c:orientation val="minMax"/>
        </c:scaling>
        <c:delete val="0"/>
        <c:axPos val="b"/>
        <c:majorTickMark val="none"/>
        <c:minorTickMark val="none"/>
        <c:tickLblPos val="nextTo"/>
        <c:crossAx val="181522816"/>
        <c:crosses val="autoZero"/>
        <c:auto val="1"/>
        <c:lblAlgn val="ctr"/>
        <c:lblOffset val="100"/>
        <c:noMultiLvlLbl val="0"/>
      </c:catAx>
      <c:valAx>
        <c:axId val="181522816"/>
        <c:scaling>
          <c:orientation val="minMax"/>
        </c:scaling>
        <c:delete val="0"/>
        <c:axPos val="l"/>
        <c:numFmt formatCode="General" sourceLinked="1"/>
        <c:majorTickMark val="none"/>
        <c:minorTickMark val="none"/>
        <c:tickLblPos val="nextTo"/>
        <c:crossAx val="181521024"/>
        <c:crosses val="autoZero"/>
        <c:crossBetween val="between"/>
      </c:valAx>
    </c:plotArea>
    <c:legend>
      <c:legendPos val="b"/>
      <c:layout/>
      <c:overlay val="0"/>
    </c:legend>
    <c:plotVisOnly val="1"/>
    <c:dispBlanksAs val="gap"/>
    <c:showDLblsOverMax val="0"/>
  </c:chart>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D2016556-29AD-44B1-8A1C-ABE338D926E3}" type="datetimeFigureOut">
              <a:rPr lang="ru-RU" smtClean="0"/>
              <a:pPr/>
              <a:t>02.02.2020</a:t>
            </a:fld>
            <a:endParaRPr lang="ru-RU"/>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058DFFB4-B522-49A9-895A-71E37BE27F01}" type="slidenum">
              <a:rPr lang="ru-RU" smtClean="0"/>
              <a:pPr/>
              <a:t>‹#›</a:t>
            </a:fld>
            <a:endParaRPr lang="ru-RU"/>
          </a:p>
        </p:txBody>
      </p:sp>
    </p:spTree>
    <p:extLst>
      <p:ext uri="{BB962C8B-B14F-4D97-AF65-F5344CB8AC3E}">
        <p14:creationId xmlns:p14="http://schemas.microsoft.com/office/powerpoint/2010/main" val="421549082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D2016556-29AD-44B1-8A1C-ABE338D926E3}" type="datetimeFigureOut">
              <a:rPr lang="ru-RU" smtClean="0"/>
              <a:pPr/>
              <a:t>02.02.2020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58DFFB4-B522-49A9-895A-71E37BE27F01}" type="slidenum">
              <a:rPr lang="ru-RU" smtClean="0"/>
              <a:pPr/>
              <a:t>‹#›</a:t>
            </a:fld>
            <a:endParaRPr lang="ru-RU"/>
          </a:p>
        </p:txBody>
      </p:sp>
    </p:spTree>
    <p:extLst>
      <p:ext uri="{BB962C8B-B14F-4D97-AF65-F5344CB8AC3E}">
        <p14:creationId xmlns:p14="http://schemas.microsoft.com/office/powerpoint/2010/main" val="210063453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D2016556-29AD-44B1-8A1C-ABE338D926E3}" type="datetimeFigureOut">
              <a:rPr lang="ru-RU" smtClean="0"/>
              <a:pPr/>
              <a:t>02.02.2020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58DFFB4-B522-49A9-895A-71E37BE27F01}" type="slidenum">
              <a:rPr lang="ru-RU" smtClean="0"/>
              <a:pPr/>
              <a:t>‹#›</a:t>
            </a:fld>
            <a:endParaRPr lang="ru-RU"/>
          </a:p>
        </p:txBody>
      </p:sp>
    </p:spTree>
    <p:extLst>
      <p:ext uri="{BB962C8B-B14F-4D97-AF65-F5344CB8AC3E}">
        <p14:creationId xmlns:p14="http://schemas.microsoft.com/office/powerpoint/2010/main" val="331101497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D2016556-29AD-44B1-8A1C-ABE338D926E3}" type="datetimeFigureOut">
              <a:rPr lang="ru-RU" smtClean="0"/>
              <a:pPr/>
              <a:t>02.02.2020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58DFFB4-B522-49A9-895A-71E37BE27F01}" type="slidenum">
              <a:rPr lang="ru-RU" smtClean="0"/>
              <a:pPr/>
              <a:t>‹#›</a:t>
            </a:fld>
            <a:endParaRPr lang="ru-RU"/>
          </a:p>
        </p:txBody>
      </p:sp>
    </p:spTree>
    <p:extLst>
      <p:ext uri="{BB962C8B-B14F-4D97-AF65-F5344CB8AC3E}">
        <p14:creationId xmlns:p14="http://schemas.microsoft.com/office/powerpoint/2010/main" val="316756879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ru-RU" smtClean="0"/>
              <a:t>Образец заголовка</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D2016556-29AD-44B1-8A1C-ABE338D926E3}" type="datetimeFigureOut">
              <a:rPr lang="ru-RU" smtClean="0"/>
              <a:pPr/>
              <a:t>02.02.2020</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58DFFB4-B522-49A9-895A-71E37BE27F01}" type="slidenum">
              <a:rPr lang="ru-RU" smtClean="0"/>
              <a:pPr/>
              <a:t>‹#›</a:t>
            </a:fld>
            <a:endParaRPr lang="ru-RU"/>
          </a:p>
        </p:txBody>
      </p:sp>
    </p:spTree>
    <p:extLst>
      <p:ext uri="{BB962C8B-B14F-4D97-AF65-F5344CB8AC3E}">
        <p14:creationId xmlns:p14="http://schemas.microsoft.com/office/powerpoint/2010/main" val="32375963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D2016556-29AD-44B1-8A1C-ABE338D926E3}" type="datetimeFigureOut">
              <a:rPr lang="ru-RU" smtClean="0"/>
              <a:pPr/>
              <a:t>02.02.2020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58DFFB4-B522-49A9-895A-71E37BE27F01}" type="slidenum">
              <a:rPr lang="ru-RU" smtClean="0"/>
              <a:pPr/>
              <a:t>‹#›</a:t>
            </a:fld>
            <a:endParaRPr lang="ru-RU"/>
          </a:p>
        </p:txBody>
      </p:sp>
    </p:spTree>
    <p:extLst>
      <p:ext uri="{BB962C8B-B14F-4D97-AF65-F5344CB8AC3E}">
        <p14:creationId xmlns:p14="http://schemas.microsoft.com/office/powerpoint/2010/main" val="342201421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29842" y="2505075"/>
            <a:ext cx="3868340"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4629150" y="2505075"/>
            <a:ext cx="3887391"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D2016556-29AD-44B1-8A1C-ABE338D926E3}" type="datetimeFigureOut">
              <a:rPr lang="ru-RU" smtClean="0"/>
              <a:pPr/>
              <a:t>02.02.2020</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058DFFB4-B522-49A9-895A-71E37BE27F01}" type="slidenum">
              <a:rPr lang="ru-RU" smtClean="0"/>
              <a:pPr/>
              <a:t>‹#›</a:t>
            </a:fld>
            <a:endParaRPr lang="ru-RU"/>
          </a:p>
        </p:txBody>
      </p:sp>
    </p:spTree>
    <p:extLst>
      <p:ext uri="{BB962C8B-B14F-4D97-AF65-F5344CB8AC3E}">
        <p14:creationId xmlns:p14="http://schemas.microsoft.com/office/powerpoint/2010/main" val="351877357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D2016556-29AD-44B1-8A1C-ABE338D926E3}" type="datetimeFigureOut">
              <a:rPr lang="ru-RU" smtClean="0"/>
              <a:pPr/>
              <a:t>02.02.2020</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058DFFB4-B522-49A9-895A-71E37BE27F01}" type="slidenum">
              <a:rPr lang="ru-RU" smtClean="0"/>
              <a:pPr/>
              <a:t>‹#›</a:t>
            </a:fld>
            <a:endParaRPr lang="ru-RU"/>
          </a:p>
        </p:txBody>
      </p:sp>
    </p:spTree>
    <p:extLst>
      <p:ext uri="{BB962C8B-B14F-4D97-AF65-F5344CB8AC3E}">
        <p14:creationId xmlns:p14="http://schemas.microsoft.com/office/powerpoint/2010/main" val="255721867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016556-29AD-44B1-8A1C-ABE338D926E3}" type="datetimeFigureOut">
              <a:rPr lang="ru-RU" smtClean="0"/>
              <a:pPr/>
              <a:t>02.02.2020</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058DFFB4-B522-49A9-895A-71E37BE27F01}" type="slidenum">
              <a:rPr lang="ru-RU" smtClean="0"/>
              <a:pPr/>
              <a:t>‹#›</a:t>
            </a:fld>
            <a:endParaRPr lang="ru-RU"/>
          </a:p>
        </p:txBody>
      </p:sp>
    </p:spTree>
    <p:extLst>
      <p:ext uri="{BB962C8B-B14F-4D97-AF65-F5344CB8AC3E}">
        <p14:creationId xmlns:p14="http://schemas.microsoft.com/office/powerpoint/2010/main" val="418996600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D2016556-29AD-44B1-8A1C-ABE338D926E3}" type="datetimeFigureOut">
              <a:rPr lang="ru-RU" smtClean="0"/>
              <a:pPr/>
              <a:t>02.02.2020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58DFFB4-B522-49A9-895A-71E37BE27F01}" type="slidenum">
              <a:rPr lang="ru-RU" smtClean="0"/>
              <a:pPr/>
              <a:t>‹#›</a:t>
            </a:fld>
            <a:endParaRPr lang="ru-RU"/>
          </a:p>
        </p:txBody>
      </p:sp>
    </p:spTree>
    <p:extLst>
      <p:ext uri="{BB962C8B-B14F-4D97-AF65-F5344CB8AC3E}">
        <p14:creationId xmlns:p14="http://schemas.microsoft.com/office/powerpoint/2010/main" val="102714080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D2016556-29AD-44B1-8A1C-ABE338D926E3}" type="datetimeFigureOut">
              <a:rPr lang="ru-RU" smtClean="0"/>
              <a:pPr/>
              <a:t>02.02.2020</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58DFFB4-B522-49A9-895A-71E37BE27F01}" type="slidenum">
              <a:rPr lang="ru-RU" smtClean="0"/>
              <a:pPr/>
              <a:t>‹#›</a:t>
            </a:fld>
            <a:endParaRPr lang="ru-RU"/>
          </a:p>
        </p:txBody>
      </p:sp>
    </p:spTree>
    <p:extLst>
      <p:ext uri="{BB962C8B-B14F-4D97-AF65-F5344CB8AC3E}">
        <p14:creationId xmlns:p14="http://schemas.microsoft.com/office/powerpoint/2010/main" val="403612200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016556-29AD-44B1-8A1C-ABE338D926E3}" type="datetimeFigureOut">
              <a:rPr lang="ru-RU" smtClean="0"/>
              <a:pPr/>
              <a:t>02.02.2020</a:t>
            </a:fld>
            <a:endParaRPr lang="ru-RU"/>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8DFFB4-B522-49A9-895A-71E37BE27F01}" type="slidenum">
              <a:rPr lang="ru-RU" smtClean="0"/>
              <a:pPr/>
              <a:t>‹#›</a:t>
            </a:fld>
            <a:endParaRPr lang="ru-RU"/>
          </a:p>
        </p:txBody>
      </p:sp>
      <p:pic>
        <p:nvPicPr>
          <p:cNvPr id="11" name="Рисунок 10"/>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196152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5.gif"/><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8" Type="http://schemas.openxmlformats.org/officeDocument/2006/relationships/chart" Target="../charts/chart2.xml"/><Relationship Id="rId3" Type="http://schemas.openxmlformats.org/officeDocument/2006/relationships/image" Target="../media/image28.jpeg"/><Relationship Id="rId7" Type="http://schemas.openxmlformats.org/officeDocument/2006/relationships/chart" Target="../charts/chart1.xml"/><Relationship Id="rId2" Type="http://schemas.openxmlformats.org/officeDocument/2006/relationships/slideLayout" Target="../slideLayouts/slideLayout6.xml"/><Relationship Id="rId1" Type="http://schemas.openxmlformats.org/officeDocument/2006/relationships/vmlDrawing" Target="../drawings/vmlDrawing1.vml"/><Relationship Id="rId6" Type="http://schemas.openxmlformats.org/officeDocument/2006/relationships/image" Target="../media/image27.emf"/><Relationship Id="rId5" Type="http://schemas.openxmlformats.org/officeDocument/2006/relationships/oleObject" Target="../embeddings/_____Microsoft_Excel_97-20031.xls"/><Relationship Id="rId4" Type="http://schemas.openxmlformats.org/officeDocument/2006/relationships/image" Target="../media/image29.jpe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4.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gi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6.xml"/><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image" Target="../media/image6.jpeg"/><Relationship Id="rId7" Type="http://schemas.openxmlformats.org/officeDocument/2006/relationships/image" Target="../media/image10.jpeg"/><Relationship Id="rId12" Type="http://schemas.openxmlformats.org/officeDocument/2006/relationships/image" Target="../media/image15.jpeg"/><Relationship Id="rId2" Type="http://schemas.openxmlformats.org/officeDocument/2006/relationships/image" Target="../media/image5.jpeg"/><Relationship Id="rId1" Type="http://schemas.openxmlformats.org/officeDocument/2006/relationships/slideLayout" Target="../slideLayouts/slideLayout2.xml"/><Relationship Id="rId6" Type="http://schemas.openxmlformats.org/officeDocument/2006/relationships/image" Target="../media/image9.jpeg"/><Relationship Id="rId11" Type="http://schemas.openxmlformats.org/officeDocument/2006/relationships/image" Target="../media/image14.jpeg"/><Relationship Id="rId5" Type="http://schemas.openxmlformats.org/officeDocument/2006/relationships/image" Target="../media/image8.jpeg"/><Relationship Id="rId10" Type="http://schemas.openxmlformats.org/officeDocument/2006/relationships/image" Target="../media/image13.jpeg"/><Relationship Id="rId4" Type="http://schemas.openxmlformats.org/officeDocument/2006/relationships/image" Target="../media/image7.jpeg"/><Relationship Id="rId9" Type="http://schemas.openxmlformats.org/officeDocument/2006/relationships/image" Target="../media/image12.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6.xml"/><Relationship Id="rId4" Type="http://schemas.openxmlformats.org/officeDocument/2006/relationships/chart" Target="../charts/chart7.xml"/></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chart" Target="../charts/chart8.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image" Target="../media/image41.png"/><Relationship Id="rId7" Type="http://schemas.openxmlformats.org/officeDocument/2006/relationships/image" Target="../media/image45.png"/><Relationship Id="rId12" Type="http://schemas.openxmlformats.org/officeDocument/2006/relationships/image" Target="../media/image50.png"/><Relationship Id="rId2" Type="http://schemas.openxmlformats.org/officeDocument/2006/relationships/image" Target="../media/image40.png"/><Relationship Id="rId1" Type="http://schemas.openxmlformats.org/officeDocument/2006/relationships/slideLayout" Target="../slideLayouts/slideLayout6.xml"/><Relationship Id="rId6" Type="http://schemas.openxmlformats.org/officeDocument/2006/relationships/image" Target="../media/image44.png"/><Relationship Id="rId11" Type="http://schemas.openxmlformats.org/officeDocument/2006/relationships/image" Target="../media/image49.png"/><Relationship Id="rId5" Type="http://schemas.openxmlformats.org/officeDocument/2006/relationships/image" Target="../media/image43.png"/><Relationship Id="rId10" Type="http://schemas.openxmlformats.org/officeDocument/2006/relationships/image" Target="../media/image48.png"/><Relationship Id="rId4" Type="http://schemas.openxmlformats.org/officeDocument/2006/relationships/image" Target="../media/image42.png"/><Relationship Id="rId9" Type="http://schemas.openxmlformats.org/officeDocument/2006/relationships/image" Target="../media/image47.png"/></Relationships>
</file>

<file path=ppt/slides/_rels/slide46.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chart" Target="../charts/chart12.xml"/><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chart" Target="../charts/chart13.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chart" Target="../charts/chart14.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chart" Target="../charts/chart15.xml"/><Relationship Id="rId1" Type="http://schemas.openxmlformats.org/officeDocument/2006/relationships/slideLayout" Target="../slideLayouts/slideLayout6.xml"/></Relationships>
</file>

<file path=ppt/slides/_rels/slide62.xml.rels><?xml version="1.0" encoding="UTF-8" standalone="yes"?>
<Relationships xmlns="http://schemas.openxmlformats.org/package/2006/relationships"><Relationship Id="rId2" Type="http://schemas.openxmlformats.org/officeDocument/2006/relationships/chart" Target="../charts/chart16.xml"/><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chart" Target="../charts/chart17.xml"/><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chart" Target="../charts/chart18.xml"/><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chart" Target="../charts/chart19.xml"/><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chart" Target="../charts/chart20.xml"/><Relationship Id="rId1" Type="http://schemas.openxmlformats.org/officeDocument/2006/relationships/slideLayout" Target="../slideLayouts/slideLayout6.xml"/></Relationships>
</file>

<file path=ppt/slides/_rels/slide67.xml.rels><?xml version="1.0" encoding="UTF-8" standalone="yes"?>
<Relationships xmlns="http://schemas.openxmlformats.org/package/2006/relationships"><Relationship Id="rId2" Type="http://schemas.openxmlformats.org/officeDocument/2006/relationships/chart" Target="../charts/chart21.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chart" Target="../charts/chart22.xml"/><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chart" Target="../charts/chart2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png"/></Relationships>
</file>

<file path=ppt/slides/_rels/slide70.xml.rels><?xml version="1.0" encoding="UTF-8" standalone="yes"?>
<Relationships xmlns="http://schemas.openxmlformats.org/package/2006/relationships"><Relationship Id="rId2" Type="http://schemas.openxmlformats.org/officeDocument/2006/relationships/chart" Target="../charts/chart24.xml"/><Relationship Id="rId1" Type="http://schemas.openxmlformats.org/officeDocument/2006/relationships/slideLayout" Target="../slideLayouts/slideLayout6.xml"/></Relationships>
</file>

<file path=ppt/slides/_rels/slide71.xml.rels><?xml version="1.0" encoding="UTF-8" standalone="yes"?>
<Relationships xmlns="http://schemas.openxmlformats.org/package/2006/relationships"><Relationship Id="rId2" Type="http://schemas.openxmlformats.org/officeDocument/2006/relationships/chart" Target="../charts/chart25.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chart" Target="../charts/chart26.xml"/><Relationship Id="rId1" Type="http://schemas.openxmlformats.org/officeDocument/2006/relationships/slideLayout" Target="../slideLayouts/slideLayout6.xml"/></Relationships>
</file>

<file path=ppt/slides/_rels/slide7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6.xml"/></Relationships>
</file>

<file path=ppt/slides/_rels/slide75.xml.rels><?xml version="1.0" encoding="UTF-8" standalone="yes"?>
<Relationships xmlns="http://schemas.openxmlformats.org/package/2006/relationships"><Relationship Id="rId3" Type="http://schemas.openxmlformats.org/officeDocument/2006/relationships/image" Target="../media/image58.gif"/><Relationship Id="rId2" Type="http://schemas.openxmlformats.org/officeDocument/2006/relationships/image" Target="../media/image57.gif"/><Relationship Id="rId1" Type="http://schemas.openxmlformats.org/officeDocument/2006/relationships/slideLayout" Target="../slideLayouts/slideLayout6.xml"/><Relationship Id="rId4" Type="http://schemas.openxmlformats.org/officeDocument/2006/relationships/image" Target="../media/image59.gif"/></Relationships>
</file>

<file path=ppt/slides/_rels/slide7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6.xml"/><Relationship Id="rId4" Type="http://schemas.openxmlformats.org/officeDocument/2006/relationships/image" Target="../media/image62.jpeg"/></Relationships>
</file>

<file path=ppt/slides/_rels/slide77.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6.xml"/><Relationship Id="rId5" Type="http://schemas.openxmlformats.org/officeDocument/2006/relationships/image" Target="../media/image66.jpeg"/><Relationship Id="rId4" Type="http://schemas.openxmlformats.org/officeDocument/2006/relationships/image" Target="../media/image65.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chart" Target="../charts/chart27.xml"/><Relationship Id="rId1" Type="http://schemas.openxmlformats.org/officeDocument/2006/relationships/slideLayout" Target="../slideLayouts/slideLayout6.xml"/><Relationship Id="rId5" Type="http://schemas.openxmlformats.org/officeDocument/2006/relationships/image" Target="../media/image69.png"/><Relationship Id="rId4" Type="http://schemas.openxmlformats.org/officeDocument/2006/relationships/image" Target="../media/image68.png"/></Relationships>
</file>

<file path=ppt/slides/_rels/slide82.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hyperlink" Target="mailto:fo@mail56.ru" TargetMode="External"/><Relationship Id="rId1" Type="http://schemas.openxmlformats.org/officeDocument/2006/relationships/slideLayout" Target="../slideLayouts/slideLayout6.xml"/><Relationship Id="rId5" Type="http://schemas.openxmlformats.org/officeDocument/2006/relationships/image" Target="../media/image72.jpeg"/><Relationship Id="rId4" Type="http://schemas.openxmlformats.org/officeDocument/2006/relationships/image" Target="../media/image71.jpeg"/></Relationships>
</file>

<file path=ppt/slides/_rels/slide8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Прямоугольник 21"/>
          <p:cNvSpPr/>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20" name="Рисунок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3" name="Рисунок 22"/>
          <p:cNvPicPr>
            <a:picLocks noChangeAspect="1"/>
          </p:cNvPicPr>
          <p:nvPr/>
        </p:nvPicPr>
        <p:blipFill rotWithShape="1">
          <a:blip r:embed="rId3">
            <a:extLst>
              <a:ext uri="{28A0092B-C50C-407E-A947-70E740481C1C}">
                <a14:useLocalDpi xmlns:a14="http://schemas.microsoft.com/office/drawing/2010/main" val="0"/>
              </a:ext>
            </a:extLst>
          </a:blip>
          <a:srcRect r="6977" b="6977"/>
          <a:stretch/>
        </p:blipFill>
        <p:spPr>
          <a:xfrm>
            <a:off x="0" y="0"/>
            <a:ext cx="9144000" cy="6858000"/>
          </a:xfrm>
          <a:prstGeom prst="rect">
            <a:avLst/>
          </a:prstGeom>
        </p:spPr>
      </p:pic>
      <p:sp>
        <p:nvSpPr>
          <p:cNvPr id="54" name="Заголовок 1"/>
          <p:cNvSpPr>
            <a:spLocks noGrp="1"/>
          </p:cNvSpPr>
          <p:nvPr>
            <p:ph type="ctrTitle"/>
          </p:nvPr>
        </p:nvSpPr>
        <p:spPr>
          <a:xfrm>
            <a:off x="0" y="4148254"/>
            <a:ext cx="9048206" cy="2609597"/>
          </a:xfrm>
          <a:noFill/>
        </p:spPr>
        <p:txBody>
          <a:bodyPr>
            <a:noAutofit/>
          </a:bodyPr>
          <a:lstStyle/>
          <a:p>
            <a:r>
              <a:rPr lang="ru-RU" sz="4400" b="1" dirty="0" smtClean="0">
                <a:ln/>
                <a:pattFill prst="wdUpDiag">
                  <a:fgClr>
                    <a:srgbClr val="7030A0"/>
                  </a:fgClr>
                  <a:bgClr>
                    <a:schemeClr val="tx1">
                      <a:lumMod val="95000"/>
                      <a:lumOff val="5000"/>
                    </a:schemeClr>
                  </a:bgClr>
                </a:pattFill>
                <a:effectLst>
                  <a:outerShdw blurRad="38100" dist="19050" dir="2700000" algn="tl" rotWithShape="0">
                    <a:schemeClr val="dk1">
                      <a:lumMod val="50000"/>
                      <a:alpha val="40000"/>
                    </a:schemeClr>
                  </a:outerShdw>
                </a:effectLst>
                <a:latin typeface="Times New Roman" pitchFamily="18" charset="0"/>
                <a:cs typeface="Times New Roman" pitchFamily="18" charset="0"/>
              </a:rPr>
              <a:t>Б</a:t>
            </a:r>
            <a:r>
              <a:rPr lang="ru-RU" sz="3000" b="1" dirty="0" smtClean="0">
                <a:ln/>
                <a:pattFill prst="wdUpDiag">
                  <a:fgClr>
                    <a:srgbClr val="7030A0"/>
                  </a:fgClr>
                  <a:bgClr>
                    <a:schemeClr val="tx1">
                      <a:lumMod val="95000"/>
                      <a:lumOff val="5000"/>
                    </a:schemeClr>
                  </a:bgClr>
                </a:pattFill>
                <a:effectLst>
                  <a:outerShdw blurRad="38100" dist="19050" dir="2700000" algn="tl" rotWithShape="0">
                    <a:schemeClr val="dk1">
                      <a:lumMod val="50000"/>
                      <a:alpha val="40000"/>
                    </a:schemeClr>
                  </a:outerShdw>
                </a:effectLst>
                <a:latin typeface="Times New Roman" pitchFamily="18" charset="0"/>
                <a:cs typeface="Times New Roman" pitchFamily="18" charset="0"/>
              </a:rPr>
              <a:t>юджет для граждан по решению Медногорского Совета депутатов от 18.12.2019 года № 501 </a:t>
            </a:r>
            <a:br>
              <a:rPr lang="ru-RU" sz="3000" b="1" dirty="0" smtClean="0">
                <a:ln/>
                <a:pattFill prst="wdUpDiag">
                  <a:fgClr>
                    <a:srgbClr val="7030A0"/>
                  </a:fgClr>
                  <a:bgClr>
                    <a:schemeClr val="tx1">
                      <a:lumMod val="95000"/>
                      <a:lumOff val="5000"/>
                    </a:schemeClr>
                  </a:bgClr>
                </a:pattFill>
                <a:effectLst>
                  <a:outerShdw blurRad="38100" dist="19050" dir="2700000" algn="tl" rotWithShape="0">
                    <a:schemeClr val="dk1">
                      <a:lumMod val="50000"/>
                      <a:alpha val="40000"/>
                    </a:schemeClr>
                  </a:outerShdw>
                </a:effectLst>
                <a:latin typeface="Times New Roman" pitchFamily="18" charset="0"/>
                <a:cs typeface="Times New Roman" pitchFamily="18" charset="0"/>
              </a:rPr>
            </a:br>
            <a:r>
              <a:rPr lang="ru-RU" sz="3000" b="1" dirty="0" smtClean="0">
                <a:ln/>
                <a:pattFill prst="wdUpDiag">
                  <a:fgClr>
                    <a:srgbClr val="7030A0"/>
                  </a:fgClr>
                  <a:bgClr>
                    <a:schemeClr val="tx1">
                      <a:lumMod val="95000"/>
                      <a:lumOff val="5000"/>
                    </a:schemeClr>
                  </a:bgClr>
                </a:pattFill>
                <a:effectLst>
                  <a:outerShdw blurRad="38100" dist="19050" dir="2700000" algn="tl" rotWithShape="0">
                    <a:schemeClr val="dk1">
                      <a:lumMod val="50000"/>
                      <a:alpha val="40000"/>
                    </a:schemeClr>
                  </a:outerShdw>
                </a:effectLst>
                <a:latin typeface="Times New Roman" pitchFamily="18" charset="0"/>
                <a:cs typeface="Times New Roman" pitchFamily="18" charset="0"/>
              </a:rPr>
              <a:t>«Об утверждении бюджета муниципального образования город Медногорск на 2020 и плановый период 2021 и 2022 годов»</a:t>
            </a:r>
            <a:endParaRPr lang="ru-RU" sz="3000" b="1" dirty="0">
              <a:ln/>
              <a:pattFill prst="wdUpDiag">
                <a:fgClr>
                  <a:srgbClr val="7030A0"/>
                </a:fgClr>
                <a:bgClr>
                  <a:schemeClr val="tx1">
                    <a:lumMod val="95000"/>
                    <a:lumOff val="5000"/>
                  </a:schemeClr>
                </a:bgClr>
              </a:pattFill>
              <a:effectLst>
                <a:outerShdw blurRad="38100" dist="19050" dir="2700000" algn="tl" rotWithShape="0">
                  <a:schemeClr val="dk1">
                    <a:lumMod val="50000"/>
                    <a:alpha val="40000"/>
                  </a:schemeClr>
                </a:outerShdw>
              </a:effectLst>
              <a:latin typeface="Times New Roman" pitchFamily="18" charset="0"/>
              <a:cs typeface="Times New Roman" pitchFamily="18" charset="0"/>
            </a:endParaRPr>
          </a:p>
        </p:txBody>
      </p:sp>
      <p:sp>
        <p:nvSpPr>
          <p:cNvPr id="6" name="object 10"/>
          <p:cNvSpPr>
            <a:spLocks noChangeArrowheads="1"/>
          </p:cNvSpPr>
          <p:nvPr/>
        </p:nvSpPr>
        <p:spPr bwMode="auto">
          <a:xfrm>
            <a:off x="8440784" y="60960"/>
            <a:ext cx="598488" cy="792162"/>
          </a:xfrm>
          <a:prstGeom prst="rect">
            <a:avLst/>
          </a:prstGeom>
          <a:blipFill dpi="0" rotWithShape="1">
            <a:blip r:embed="rId4" cstate="print"/>
            <a:srcRect/>
            <a:stretch>
              <a:fillRect/>
            </a:stretch>
          </a:blipFill>
          <a:ln w="9525">
            <a:noFill/>
            <a:miter lim="800000"/>
            <a:headEnd/>
            <a:tailEnd/>
          </a:ln>
        </p:spPr>
        <p:txBody>
          <a:bodyPr lIns="0" tIns="0" rIns="0" bIns="0"/>
          <a:lstStyle/>
          <a:p>
            <a:endParaRPr lang="ru-RU"/>
          </a:p>
        </p:txBody>
      </p:sp>
    </p:spTree>
    <p:extLst>
      <p:ext uri="{BB962C8B-B14F-4D97-AF65-F5344CB8AC3E}">
        <p14:creationId xmlns:p14="http://schemas.microsoft.com/office/powerpoint/2010/main" val="3174043167"/>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130961" y="277655"/>
            <a:ext cx="8589640" cy="707578"/>
          </a:xfrm>
        </p:spPr>
        <p:txBody>
          <a:bodyPr>
            <a:noAutofit/>
          </a:bodyPr>
          <a:lstStyle/>
          <a:p>
            <a:pPr eaLnBrk="1" hangingPunct="1">
              <a:defRPr/>
            </a:pPr>
            <a:r>
              <a:rPr lang="ru-RU" sz="2400" b="1" dirty="0" smtClean="0">
                <a:pattFill prst="wdUpDiag">
                  <a:fgClr>
                    <a:srgbClr val="7030A0"/>
                  </a:fgClr>
                  <a:bgClr>
                    <a:schemeClr val="tx1"/>
                  </a:bgClr>
                </a:pattFill>
                <a:latin typeface="Times New Roman" pitchFamily="18" charset="0"/>
                <a:ea typeface="DejaVu Serif Condensed" pitchFamily="18" charset="0"/>
                <a:cs typeface="Times New Roman" pitchFamily="18" charset="0"/>
              </a:rPr>
              <a:t>Основные понятия</a:t>
            </a:r>
            <a:r>
              <a:rPr lang="ru-RU" sz="2400" b="1" dirty="0" smtClean="0">
                <a:pattFill prst="wdUpDiag">
                  <a:fgClr>
                    <a:srgbClr val="7030A0"/>
                  </a:fgClr>
                  <a:bgClr>
                    <a:schemeClr val="tx1"/>
                  </a:bgClr>
                </a:pattFill>
                <a:latin typeface="Times New Roman" pitchFamily="18" charset="0"/>
                <a:cs typeface="Times New Roman" pitchFamily="18" charset="0"/>
              </a:rPr>
              <a:t/>
            </a:r>
            <a:br>
              <a:rPr lang="ru-RU" sz="2400" b="1" dirty="0" smtClean="0">
                <a:pattFill prst="wdUpDiag">
                  <a:fgClr>
                    <a:srgbClr val="7030A0"/>
                  </a:fgClr>
                  <a:bgClr>
                    <a:schemeClr val="tx1"/>
                  </a:bgClr>
                </a:pattFill>
                <a:latin typeface="Times New Roman" pitchFamily="18" charset="0"/>
                <a:cs typeface="Times New Roman" pitchFamily="18" charset="0"/>
              </a:rPr>
            </a:br>
            <a:endParaRPr lang="ru-RU" sz="2400" b="1" dirty="0">
              <a:pattFill prst="wdUpDiag">
                <a:fgClr>
                  <a:srgbClr val="7030A0"/>
                </a:fgClr>
                <a:bgClr>
                  <a:schemeClr val="tx1"/>
                </a:bgClr>
              </a:pattFill>
              <a:latin typeface="Times New Roman" pitchFamily="18" charset="0"/>
              <a:cs typeface="Times New Roman" pitchFamily="18" charset="0"/>
            </a:endParaRPr>
          </a:p>
        </p:txBody>
      </p:sp>
      <p:sp>
        <p:nvSpPr>
          <p:cNvPr id="4" name="Содержимое 2"/>
          <p:cNvSpPr txBox="1">
            <a:spLocks/>
          </p:cNvSpPr>
          <p:nvPr/>
        </p:nvSpPr>
        <p:spPr>
          <a:xfrm>
            <a:off x="3995934" y="1002778"/>
            <a:ext cx="4829175" cy="1709737"/>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None/>
            </a:pPr>
            <a:r>
              <a:rPr lang="ru-RU" sz="2000" b="1" dirty="0" smtClean="0">
                <a:latin typeface="Times New Roman" pitchFamily="18" charset="0"/>
                <a:ea typeface="Sometimes" pitchFamily="50" charset="0"/>
                <a:cs typeface="Times New Roman" pitchFamily="18" charset="0"/>
              </a:rPr>
              <a:t>	</a:t>
            </a:r>
            <a:r>
              <a:rPr lang="ru-RU" sz="1800" dirty="0" smtClean="0">
                <a:latin typeface="Times New Roman" pitchFamily="18" charset="0"/>
                <a:ea typeface="Sometimes" pitchFamily="50" charset="0"/>
                <a:cs typeface="Times New Roman" pitchFamily="18" charset="0"/>
              </a:rPr>
              <a:t>Проект бюджета муниципального образования  город Медногорск составлен на три года</a:t>
            </a:r>
          </a:p>
        </p:txBody>
      </p:sp>
      <p:sp>
        <p:nvSpPr>
          <p:cNvPr id="5" name="TextBox 4"/>
          <p:cNvSpPr txBox="1">
            <a:spLocks noChangeArrowheads="1"/>
          </p:cNvSpPr>
          <p:nvPr/>
        </p:nvSpPr>
        <p:spPr bwMode="auto">
          <a:xfrm>
            <a:off x="253898" y="3102756"/>
            <a:ext cx="4666446" cy="2616200"/>
          </a:xfrm>
          <a:prstGeom prst="rect">
            <a:avLst/>
          </a:prstGeom>
          <a:noFill/>
          <a:ln w="9525">
            <a:noFill/>
            <a:miter lim="800000"/>
            <a:headEnd/>
            <a:tailEnd/>
          </a:ln>
        </p:spPr>
        <p:txBody>
          <a:bodyPr wrap="square">
            <a:spAutoFit/>
          </a:bodyPr>
          <a:lstStyle/>
          <a:p>
            <a:pPr marL="12700"/>
            <a:r>
              <a:rPr lang="ru-RU" sz="1600" dirty="0">
                <a:latin typeface="Times New Roman" pitchFamily="18" charset="0"/>
                <a:ea typeface="Sometimes" pitchFamily="50" charset="0"/>
                <a:cs typeface="Times New Roman" pitchFamily="18" charset="0"/>
              </a:rPr>
              <a:t>Составление проекта бюджета основывается на:</a:t>
            </a:r>
          </a:p>
          <a:p>
            <a:pPr marL="12700" indent="349250">
              <a:spcBef>
                <a:spcPts val="600"/>
              </a:spcBef>
              <a:buClr>
                <a:srgbClr val="3891A7"/>
              </a:buClr>
              <a:buSzPct val="78000"/>
              <a:buFont typeface="Wingdings" pitchFamily="2" charset="2"/>
              <a:buChar char=""/>
            </a:pPr>
            <a:r>
              <a:rPr lang="ru-RU" sz="1600" dirty="0">
                <a:latin typeface="Times New Roman" pitchFamily="18" charset="0"/>
                <a:ea typeface="Sometimes" pitchFamily="50" charset="0"/>
                <a:cs typeface="Times New Roman" pitchFamily="18" charset="0"/>
              </a:rPr>
              <a:t>Бюджетном послании Президента Российской Федерации</a:t>
            </a:r>
          </a:p>
          <a:p>
            <a:pPr marL="12700" indent="349250">
              <a:spcBef>
                <a:spcPts val="600"/>
              </a:spcBef>
              <a:buClr>
                <a:srgbClr val="3891A7"/>
              </a:buClr>
              <a:buSzPct val="78000"/>
              <a:buFont typeface="Wingdings" pitchFamily="2" charset="2"/>
              <a:buChar char=""/>
            </a:pPr>
            <a:r>
              <a:rPr lang="ru-RU" sz="1600" dirty="0">
                <a:latin typeface="Times New Roman" pitchFamily="18" charset="0"/>
                <a:ea typeface="Sometimes" pitchFamily="50" charset="0"/>
                <a:cs typeface="Times New Roman" pitchFamily="18" charset="0"/>
              </a:rPr>
              <a:t>Прогнозе социально-экономического развития муниципального образования</a:t>
            </a:r>
          </a:p>
          <a:p>
            <a:pPr marL="12700"/>
            <a:r>
              <a:rPr lang="ru-RU" sz="1600" dirty="0">
                <a:latin typeface="Times New Roman" pitchFamily="18" charset="0"/>
                <a:ea typeface="Sometimes" pitchFamily="50" charset="0"/>
                <a:cs typeface="Times New Roman" pitchFamily="18" charset="0"/>
              </a:rPr>
              <a:t>город Медногорск</a:t>
            </a:r>
          </a:p>
          <a:p>
            <a:pPr marL="12700" indent="349250">
              <a:spcBef>
                <a:spcPts val="600"/>
              </a:spcBef>
              <a:buClr>
                <a:srgbClr val="3891A7"/>
              </a:buClr>
              <a:buSzPct val="78000"/>
              <a:buFont typeface="Wingdings" pitchFamily="2" charset="2"/>
              <a:buChar char=""/>
            </a:pPr>
            <a:r>
              <a:rPr lang="ru-RU" sz="1600" dirty="0">
                <a:latin typeface="Times New Roman" pitchFamily="18" charset="0"/>
                <a:ea typeface="Sometimes" pitchFamily="50" charset="0"/>
                <a:cs typeface="Times New Roman" pitchFamily="18" charset="0"/>
              </a:rPr>
              <a:t>Основных направлениях бюджетной и налоговой  политики</a:t>
            </a:r>
          </a:p>
          <a:p>
            <a:pPr marL="12700" indent="349250">
              <a:spcBef>
                <a:spcPts val="600"/>
              </a:spcBef>
              <a:buClr>
                <a:srgbClr val="3891A7"/>
              </a:buClr>
              <a:buSzPct val="78000"/>
              <a:buFont typeface="Wingdings" pitchFamily="2" charset="2"/>
              <a:buChar char=""/>
            </a:pPr>
            <a:r>
              <a:rPr lang="ru-RU" sz="1600" dirty="0">
                <a:latin typeface="Times New Roman" pitchFamily="18" charset="0"/>
                <a:ea typeface="Sometimes" pitchFamily="50" charset="0"/>
                <a:cs typeface="Times New Roman" pitchFamily="18" charset="0"/>
              </a:rPr>
              <a:t>Муниципальных программах</a:t>
            </a:r>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845889"/>
            <a:ext cx="3600400" cy="2022224"/>
          </a:xfrm>
          <a:prstGeom prst="rect">
            <a:avLst/>
          </a:prstGeom>
          <a:ln>
            <a:noFill/>
          </a:ln>
          <a:effectLst>
            <a:outerShdw blurRad="292100" dist="139700" dir="2700000" algn="tl" rotWithShape="0">
              <a:srgbClr val="333333">
                <a:alpha val="65000"/>
              </a:srgbClr>
            </a:outerShdw>
          </a:effectLst>
        </p:spPr>
      </p:pic>
      <p:grpSp>
        <p:nvGrpSpPr>
          <p:cNvPr id="13" name="Группа 12"/>
          <p:cNvGrpSpPr/>
          <p:nvPr/>
        </p:nvGrpSpPr>
        <p:grpSpPr>
          <a:xfrm>
            <a:off x="5199017" y="3535680"/>
            <a:ext cx="3718560" cy="2671353"/>
            <a:chOff x="4082634" y="3102756"/>
            <a:chExt cx="5061366" cy="3374244"/>
          </a:xfrm>
          <a:effectLst/>
        </p:grpSpPr>
        <p:pic>
          <p:nvPicPr>
            <p:cNvPr id="8" name="Рисунок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82634" y="3102756"/>
              <a:ext cx="5061366" cy="3374244"/>
            </a:xfrm>
            <a:prstGeom prst="rect">
              <a:avLst/>
            </a:prstGeom>
            <a:ln>
              <a:noFill/>
            </a:ln>
            <a:effectLst>
              <a:outerShdw blurRad="292100" dist="139700" dir="2700000" algn="tl" rotWithShape="0">
                <a:srgbClr val="333333">
                  <a:alpha val="65000"/>
                </a:srgbClr>
              </a:outerShdw>
            </a:effectLst>
          </p:spPr>
        </p:pic>
        <p:sp>
          <p:nvSpPr>
            <p:cNvPr id="9" name="TextBox 8"/>
            <p:cNvSpPr txBox="1"/>
            <p:nvPr/>
          </p:nvSpPr>
          <p:spPr>
            <a:xfrm rot="489657">
              <a:off x="7281879" y="5125368"/>
              <a:ext cx="390989" cy="272132"/>
            </a:xfrm>
            <a:prstGeom prst="rect">
              <a:avLst/>
            </a:prstGeom>
            <a:noFill/>
          </p:spPr>
          <p:txBody>
            <a:bodyPr wrap="none" rtlCol="0">
              <a:spAutoFit/>
            </a:bodyPr>
            <a:lstStyle/>
            <a:p>
              <a:r>
                <a:rPr lang="ru-RU" sz="800" dirty="0" smtClean="0">
                  <a:latin typeface="Times New Roman" pitchFamily="18" charset="0"/>
                  <a:cs typeface="Times New Roman" pitchFamily="18" charset="0"/>
                </a:rPr>
                <a:t>20</a:t>
              </a:r>
              <a:endParaRPr lang="ru-RU" sz="800" dirty="0">
                <a:latin typeface="Times New Roman" pitchFamily="18" charset="0"/>
                <a:cs typeface="Times New Roman" pitchFamily="18" charset="0"/>
              </a:endParaRPr>
            </a:p>
          </p:txBody>
        </p:sp>
        <p:sp>
          <p:nvSpPr>
            <p:cNvPr id="10" name="TextBox 9"/>
            <p:cNvSpPr txBox="1"/>
            <p:nvPr/>
          </p:nvSpPr>
          <p:spPr>
            <a:xfrm rot="489657">
              <a:off x="7598491" y="5168076"/>
              <a:ext cx="390989" cy="272132"/>
            </a:xfrm>
            <a:prstGeom prst="rect">
              <a:avLst/>
            </a:prstGeom>
            <a:noFill/>
          </p:spPr>
          <p:txBody>
            <a:bodyPr wrap="none" rtlCol="0">
              <a:spAutoFit/>
            </a:bodyPr>
            <a:lstStyle/>
            <a:p>
              <a:r>
                <a:rPr lang="ru-RU" sz="800" dirty="0" smtClean="0">
                  <a:latin typeface="Times New Roman" pitchFamily="18" charset="0"/>
                  <a:cs typeface="Times New Roman" pitchFamily="18" charset="0"/>
                </a:rPr>
                <a:t>21</a:t>
              </a:r>
              <a:endParaRPr lang="ru-RU" sz="800" dirty="0">
                <a:latin typeface="Times New Roman" pitchFamily="18" charset="0"/>
                <a:cs typeface="Times New Roman" pitchFamily="18" charset="0"/>
              </a:endParaRPr>
            </a:p>
          </p:txBody>
        </p:sp>
        <p:sp>
          <p:nvSpPr>
            <p:cNvPr id="11" name="TextBox 10"/>
            <p:cNvSpPr txBox="1"/>
            <p:nvPr/>
          </p:nvSpPr>
          <p:spPr>
            <a:xfrm rot="489657">
              <a:off x="7598492" y="5681265"/>
              <a:ext cx="390989" cy="272132"/>
            </a:xfrm>
            <a:prstGeom prst="rect">
              <a:avLst/>
            </a:prstGeom>
            <a:noFill/>
          </p:spPr>
          <p:txBody>
            <a:bodyPr wrap="none" rtlCol="0">
              <a:spAutoFit/>
            </a:bodyPr>
            <a:lstStyle/>
            <a:p>
              <a:r>
                <a:rPr lang="ru-RU" sz="800" dirty="0" smtClean="0">
                  <a:latin typeface="Times New Roman" pitchFamily="18" charset="0"/>
                  <a:cs typeface="Times New Roman" pitchFamily="18" charset="0"/>
                </a:rPr>
                <a:t>20</a:t>
              </a:r>
              <a:endParaRPr lang="ru-RU" sz="800" dirty="0">
                <a:latin typeface="Times New Roman" pitchFamily="18" charset="0"/>
                <a:cs typeface="Times New Roman" pitchFamily="18" charset="0"/>
              </a:endParaRPr>
            </a:p>
          </p:txBody>
        </p:sp>
        <p:sp>
          <p:nvSpPr>
            <p:cNvPr id="12" name="TextBox 11"/>
            <p:cNvSpPr txBox="1"/>
            <p:nvPr/>
          </p:nvSpPr>
          <p:spPr>
            <a:xfrm rot="489657">
              <a:off x="7938810" y="5718497"/>
              <a:ext cx="390989" cy="272132"/>
            </a:xfrm>
            <a:prstGeom prst="rect">
              <a:avLst/>
            </a:prstGeom>
            <a:noFill/>
          </p:spPr>
          <p:txBody>
            <a:bodyPr wrap="none" rtlCol="0">
              <a:spAutoFit/>
            </a:bodyPr>
            <a:lstStyle/>
            <a:p>
              <a:r>
                <a:rPr lang="ru-RU" sz="800" dirty="0" smtClean="0">
                  <a:latin typeface="Times New Roman" pitchFamily="18" charset="0"/>
                  <a:cs typeface="Times New Roman" pitchFamily="18" charset="0"/>
                </a:rPr>
                <a:t>21</a:t>
              </a:r>
              <a:endParaRPr lang="ru-RU" sz="800" dirty="0">
                <a:latin typeface="Times New Roman" pitchFamily="18" charset="0"/>
                <a:cs typeface="Times New Roman" pitchFamily="18" charset="0"/>
              </a:endParaRPr>
            </a:p>
          </p:txBody>
        </p:sp>
      </p:grpSp>
    </p:spTree>
    <p:extLst>
      <p:ext uri="{BB962C8B-B14F-4D97-AF65-F5344CB8AC3E}">
        <p14:creationId xmlns:p14="http://schemas.microsoft.com/office/powerpoint/2010/main" val="273053976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99792" y="2238302"/>
            <a:ext cx="4305300" cy="2809875"/>
          </a:xfrm>
          <a:prstGeom prst="rect">
            <a:avLst/>
          </a:prstGeom>
        </p:spPr>
      </p:pic>
      <p:sp>
        <p:nvSpPr>
          <p:cNvPr id="16" name="AutoShape 7"/>
          <p:cNvSpPr>
            <a:spLocks noChangeArrowheads="1"/>
          </p:cNvSpPr>
          <p:nvPr/>
        </p:nvSpPr>
        <p:spPr bwMode="black">
          <a:xfrm>
            <a:off x="6500813" y="2981310"/>
            <a:ext cx="2514600" cy="1295400"/>
          </a:xfrm>
          <a:prstGeom prst="roundRect">
            <a:avLst>
              <a:gd name="adj" fmla="val 9106"/>
            </a:avLst>
          </a:prstGeom>
          <a:noFill/>
          <a:ln w="25400">
            <a:noFill/>
            <a:round/>
            <a:headEnd/>
            <a:tailEnd/>
          </a:ln>
        </p:spPr>
        <p:txBody>
          <a:bodyPr anchor="ctr"/>
          <a:lstStyle/>
          <a:p>
            <a:pPr algn="ctr"/>
            <a:r>
              <a:rPr lang="ru-RU" b="1" dirty="0">
                <a:latin typeface="Times New Roman" pitchFamily="18" charset="0"/>
                <a:ea typeface="Sometimes" pitchFamily="50" charset="0"/>
                <a:cs typeface="Times New Roman" pitchFamily="18" charset="0"/>
              </a:rPr>
              <a:t>Повышение эффективности налоговой системы</a:t>
            </a:r>
          </a:p>
        </p:txBody>
      </p:sp>
      <p:sp>
        <p:nvSpPr>
          <p:cNvPr id="17" name="AutoShape 4"/>
          <p:cNvSpPr>
            <a:spLocks noChangeArrowheads="1"/>
          </p:cNvSpPr>
          <p:nvPr/>
        </p:nvSpPr>
        <p:spPr bwMode="blackWhite">
          <a:xfrm>
            <a:off x="395537" y="909623"/>
            <a:ext cx="4071688" cy="642937"/>
          </a:xfrm>
          <a:prstGeom prst="roundRect">
            <a:avLst>
              <a:gd name="adj" fmla="val 9106"/>
            </a:avLst>
          </a:prstGeom>
          <a:gradFill flip="none" rotWithShape="1">
            <a:gsLst>
              <a:gs pos="0">
                <a:srgbClr val="00CCFF">
                  <a:tint val="66000"/>
                  <a:satMod val="160000"/>
                </a:srgbClr>
              </a:gs>
              <a:gs pos="50000">
                <a:srgbClr val="00CCFF">
                  <a:tint val="44500"/>
                  <a:satMod val="160000"/>
                </a:srgbClr>
              </a:gs>
              <a:gs pos="100000">
                <a:srgbClr val="00CCFF">
                  <a:tint val="23500"/>
                  <a:satMod val="160000"/>
                </a:srgbClr>
              </a:gs>
            </a:gsLst>
            <a:lin ang="5400000" scaled="1"/>
            <a:tileRect/>
          </a:gradFill>
          <a:ln w="25400">
            <a:solidFill>
              <a:schemeClr val="bg1"/>
            </a:solidFill>
            <a:round/>
            <a:headEnd/>
            <a:tailEnd/>
          </a:ln>
          <a:effectLst/>
        </p:spPr>
        <p:txBody>
          <a:bodyPr wrap="none" anchor="ctr"/>
          <a:lstStyle/>
          <a:p>
            <a:pPr algn="ctr" eaLnBrk="0" hangingPunct="0"/>
            <a:endParaRPr lang="ru-RU" sz="1400" dirty="0">
              <a:latin typeface="Times New Roman" pitchFamily="18" charset="0"/>
              <a:ea typeface="Sometimes" pitchFamily="50" charset="0"/>
              <a:cs typeface="Times New Roman" pitchFamily="18" charset="0"/>
            </a:endParaRPr>
          </a:p>
          <a:p>
            <a:pPr algn="ctr" eaLnBrk="0" hangingPunct="0"/>
            <a:r>
              <a:rPr lang="ru-RU" sz="1400" b="1" dirty="0">
                <a:latin typeface="Times New Roman" pitchFamily="18" charset="0"/>
                <a:ea typeface="Sometimes" pitchFamily="50" charset="0"/>
                <a:cs typeface="Times New Roman" pitchFamily="18" charset="0"/>
              </a:rPr>
              <a:t>Повышение роли имущественных </a:t>
            </a:r>
          </a:p>
          <a:p>
            <a:pPr algn="ctr" eaLnBrk="0" hangingPunct="0"/>
            <a:r>
              <a:rPr lang="ru-RU" sz="1400" b="1" dirty="0">
                <a:latin typeface="Times New Roman" pitchFamily="18" charset="0"/>
                <a:ea typeface="Sometimes" pitchFamily="50" charset="0"/>
                <a:cs typeface="Times New Roman" pitchFamily="18" charset="0"/>
              </a:rPr>
              <a:t>налогов в формировании бюджета города</a:t>
            </a:r>
          </a:p>
          <a:p>
            <a:pPr algn="ctr" eaLnBrk="0" hangingPunct="0"/>
            <a:endParaRPr lang="en-US" dirty="0"/>
          </a:p>
        </p:txBody>
      </p:sp>
      <p:sp>
        <p:nvSpPr>
          <p:cNvPr id="18" name="AutoShape 5"/>
          <p:cNvSpPr>
            <a:spLocks noChangeArrowheads="1"/>
          </p:cNvSpPr>
          <p:nvPr/>
        </p:nvSpPr>
        <p:spPr bwMode="blackWhite">
          <a:xfrm>
            <a:off x="445293" y="1623997"/>
            <a:ext cx="4038600" cy="928687"/>
          </a:xfrm>
          <a:prstGeom prst="roundRect">
            <a:avLst>
              <a:gd name="adj" fmla="val 9106"/>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8100000" scaled="1"/>
            <a:tileRect/>
          </a:gradFill>
          <a:ln w="25400">
            <a:solidFill>
              <a:schemeClr val="bg1"/>
            </a:solidFill>
            <a:round/>
            <a:headEnd/>
            <a:tailEnd/>
          </a:ln>
          <a:effectLst/>
        </p:spPr>
        <p:txBody>
          <a:bodyPr wrap="none" anchor="ctr"/>
          <a:lstStyle/>
          <a:p>
            <a:pPr algn="ctr" eaLnBrk="0" hangingPunct="0"/>
            <a:endParaRPr lang="ru-RU" sz="1600" b="1" dirty="0">
              <a:latin typeface="Times New Roman" pitchFamily="18" charset="0"/>
              <a:ea typeface="Sometimes" pitchFamily="50" charset="0"/>
              <a:cs typeface="Times New Roman" pitchFamily="18" charset="0"/>
            </a:endParaRPr>
          </a:p>
          <a:p>
            <a:pPr eaLnBrk="0" hangingPunct="0"/>
            <a:r>
              <a:rPr lang="ru-RU" sz="1400" b="1" dirty="0">
                <a:latin typeface="Times New Roman" pitchFamily="18" charset="0"/>
                <a:ea typeface="Sometimes" pitchFamily="50" charset="0"/>
                <a:cs typeface="Times New Roman" pitchFamily="18" charset="0"/>
              </a:rPr>
              <a:t>Повышение уровня собираемости налогов </a:t>
            </a:r>
          </a:p>
          <a:p>
            <a:pPr eaLnBrk="0" hangingPunct="0"/>
            <a:r>
              <a:rPr lang="ru-RU" sz="1400" b="1" dirty="0">
                <a:latin typeface="Times New Roman" pitchFamily="18" charset="0"/>
                <a:ea typeface="Sometimes" pitchFamily="50" charset="0"/>
                <a:cs typeface="Times New Roman" pitchFamily="18" charset="0"/>
              </a:rPr>
              <a:t>посредством реализации мероприятий, </a:t>
            </a:r>
          </a:p>
          <a:p>
            <a:pPr eaLnBrk="0" hangingPunct="0"/>
            <a:r>
              <a:rPr lang="ru-RU" sz="1400" b="1" dirty="0">
                <a:latin typeface="Times New Roman" pitchFamily="18" charset="0"/>
                <a:ea typeface="Sometimes" pitchFamily="50" charset="0"/>
                <a:cs typeface="Times New Roman" pitchFamily="18" charset="0"/>
              </a:rPr>
              <a:t>направленных на сокращение </a:t>
            </a:r>
          </a:p>
          <a:p>
            <a:pPr eaLnBrk="0" hangingPunct="0"/>
            <a:r>
              <a:rPr lang="ru-RU" sz="1400" b="1" dirty="0">
                <a:latin typeface="Times New Roman" pitchFamily="18" charset="0"/>
                <a:ea typeface="Sometimes" pitchFamily="50" charset="0"/>
                <a:cs typeface="Times New Roman" pitchFamily="18" charset="0"/>
              </a:rPr>
              <a:t>задолженности по налогам и сборам</a:t>
            </a:r>
          </a:p>
          <a:p>
            <a:pPr algn="ctr" eaLnBrk="0" hangingPunct="0"/>
            <a:endParaRPr lang="en-US" sz="1400" b="1" dirty="0">
              <a:latin typeface="Times New Roman" pitchFamily="18" charset="0"/>
              <a:cs typeface="Times New Roman" pitchFamily="18" charset="0"/>
            </a:endParaRPr>
          </a:p>
        </p:txBody>
      </p:sp>
      <p:sp>
        <p:nvSpPr>
          <p:cNvPr id="19" name="AutoShape 6"/>
          <p:cNvSpPr>
            <a:spLocks noChangeArrowheads="1"/>
          </p:cNvSpPr>
          <p:nvPr/>
        </p:nvSpPr>
        <p:spPr bwMode="blackWhite">
          <a:xfrm>
            <a:off x="428625" y="2606705"/>
            <a:ext cx="4038600" cy="428625"/>
          </a:xfrm>
          <a:prstGeom prst="roundRect">
            <a:avLst>
              <a:gd name="adj" fmla="val 9106"/>
            </a:avLst>
          </a:prstGeom>
          <a:gradFill flip="none" rotWithShape="1">
            <a:gsLst>
              <a:gs pos="0">
                <a:srgbClr val="FFA340">
                  <a:shade val="30000"/>
                  <a:satMod val="115000"/>
                </a:srgbClr>
              </a:gs>
              <a:gs pos="50000">
                <a:srgbClr val="FFA340">
                  <a:shade val="67500"/>
                  <a:satMod val="115000"/>
                </a:srgbClr>
              </a:gs>
              <a:gs pos="100000">
                <a:srgbClr val="FFA340">
                  <a:shade val="100000"/>
                  <a:satMod val="115000"/>
                </a:srgbClr>
              </a:gs>
            </a:gsLst>
            <a:lin ang="13500000" scaled="1"/>
            <a:tileRect/>
          </a:gradFill>
          <a:ln w="25400">
            <a:solidFill>
              <a:schemeClr val="bg1"/>
            </a:solidFill>
            <a:round/>
            <a:headEnd/>
            <a:tailEnd/>
          </a:ln>
          <a:effectLst/>
        </p:spPr>
        <p:txBody>
          <a:bodyPr wrap="none" anchor="ctr"/>
          <a:lstStyle/>
          <a:p>
            <a:r>
              <a:rPr lang="ru-RU" sz="1400" b="1" dirty="0">
                <a:latin typeface="Times New Roman" pitchFamily="18" charset="0"/>
                <a:ea typeface="Sometimes" pitchFamily="50" charset="0"/>
                <a:cs typeface="Times New Roman" pitchFamily="18" charset="0"/>
              </a:rPr>
              <a:t>Соблюдение законодательства Российской </a:t>
            </a:r>
          </a:p>
          <a:p>
            <a:r>
              <a:rPr lang="ru-RU" sz="1400" b="1" dirty="0">
                <a:latin typeface="Times New Roman" pitchFamily="18" charset="0"/>
                <a:ea typeface="Sometimes" pitchFamily="50" charset="0"/>
                <a:cs typeface="Times New Roman" pitchFamily="18" charset="0"/>
              </a:rPr>
              <a:t>Федерации </a:t>
            </a:r>
          </a:p>
        </p:txBody>
      </p:sp>
      <p:sp>
        <p:nvSpPr>
          <p:cNvPr id="20" name="AutoShape 4"/>
          <p:cNvSpPr>
            <a:spLocks noChangeArrowheads="1"/>
          </p:cNvSpPr>
          <p:nvPr/>
        </p:nvSpPr>
        <p:spPr bwMode="blackWhite">
          <a:xfrm>
            <a:off x="428625" y="3124185"/>
            <a:ext cx="4038600" cy="357188"/>
          </a:xfrm>
          <a:prstGeom prst="roundRect">
            <a:avLst>
              <a:gd name="adj" fmla="val 9106"/>
            </a:avLst>
          </a:prstGeom>
          <a:gradFill flip="none" rotWithShape="1">
            <a:gsLst>
              <a:gs pos="0">
                <a:srgbClr val="00CCFF">
                  <a:tint val="66000"/>
                  <a:satMod val="160000"/>
                </a:srgbClr>
              </a:gs>
              <a:gs pos="50000">
                <a:srgbClr val="00CCFF">
                  <a:tint val="44500"/>
                  <a:satMod val="160000"/>
                </a:srgbClr>
              </a:gs>
              <a:gs pos="100000">
                <a:srgbClr val="00CCFF">
                  <a:tint val="23500"/>
                  <a:satMod val="160000"/>
                </a:srgbClr>
              </a:gs>
            </a:gsLst>
            <a:lin ang="0" scaled="1"/>
            <a:tileRect/>
          </a:gradFill>
          <a:ln w="25400">
            <a:solidFill>
              <a:schemeClr val="bg1"/>
            </a:solidFill>
            <a:round/>
            <a:headEnd/>
            <a:tailEnd/>
          </a:ln>
          <a:effectLst/>
        </p:spPr>
        <p:txBody>
          <a:bodyPr wrap="none" anchor="ctr"/>
          <a:lstStyle/>
          <a:p>
            <a:pPr algn="ctr" eaLnBrk="0" hangingPunct="0"/>
            <a:endParaRPr lang="ru-RU" sz="1400" b="1" dirty="0">
              <a:latin typeface="Times New Roman" pitchFamily="18" charset="0"/>
              <a:ea typeface="Sometimes" pitchFamily="50" charset="0"/>
              <a:cs typeface="Times New Roman" pitchFamily="18" charset="0"/>
            </a:endParaRPr>
          </a:p>
          <a:p>
            <a:pPr algn="ctr"/>
            <a:r>
              <a:rPr lang="ru-RU" sz="1400" b="1" dirty="0">
                <a:latin typeface="Times New Roman" pitchFamily="18" charset="0"/>
                <a:ea typeface="Sometimes" pitchFamily="50" charset="0"/>
                <a:cs typeface="Times New Roman" pitchFamily="18" charset="0"/>
              </a:rPr>
              <a:t>Обеспечение сбалансированности бюджета</a:t>
            </a:r>
          </a:p>
          <a:p>
            <a:pPr algn="ctr" eaLnBrk="0" hangingPunct="0"/>
            <a:endParaRPr lang="en-US" b="1" dirty="0">
              <a:latin typeface="Times New Roman" pitchFamily="18" charset="0"/>
              <a:cs typeface="Times New Roman" pitchFamily="18" charset="0"/>
            </a:endParaRPr>
          </a:p>
        </p:txBody>
      </p:sp>
      <p:sp>
        <p:nvSpPr>
          <p:cNvPr id="21" name="AutoShape 5"/>
          <p:cNvSpPr>
            <a:spLocks noChangeArrowheads="1"/>
          </p:cNvSpPr>
          <p:nvPr/>
        </p:nvSpPr>
        <p:spPr bwMode="blackWhite">
          <a:xfrm>
            <a:off x="428625" y="3552810"/>
            <a:ext cx="4038600" cy="500063"/>
          </a:xfrm>
          <a:prstGeom prst="roundRect">
            <a:avLst>
              <a:gd name="adj" fmla="val 9106"/>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0" scaled="1"/>
            <a:tileRect/>
          </a:gradFill>
          <a:ln w="25400">
            <a:solidFill>
              <a:schemeClr val="bg1"/>
            </a:solidFill>
            <a:round/>
            <a:headEnd/>
            <a:tailEnd/>
          </a:ln>
          <a:effectLst/>
        </p:spPr>
        <p:txBody>
          <a:bodyPr wrap="none" anchor="ctr"/>
          <a:lstStyle/>
          <a:p>
            <a:pPr algn="ctr" eaLnBrk="0" hangingPunct="0">
              <a:defRPr/>
            </a:pPr>
            <a:endParaRPr lang="ru-RU" sz="1600" b="1" dirty="0">
              <a:latin typeface="Times New Roman" pitchFamily="18" charset="0"/>
              <a:cs typeface="Times New Roman" pitchFamily="18" charset="0"/>
            </a:endParaRPr>
          </a:p>
          <a:p>
            <a:pPr algn="ctr" eaLnBrk="0" hangingPunct="0">
              <a:defRPr/>
            </a:pPr>
            <a:endParaRPr lang="ru-RU" sz="1400" b="1" dirty="0">
              <a:latin typeface="Times New Roman" pitchFamily="18" charset="0"/>
              <a:cs typeface="Times New Roman" pitchFamily="18" charset="0"/>
            </a:endParaRPr>
          </a:p>
          <a:p>
            <a:pPr algn="ctr" eaLnBrk="0" hangingPunct="0">
              <a:defRPr/>
            </a:pPr>
            <a:endParaRPr lang="en-US" sz="1400" b="1" dirty="0">
              <a:latin typeface="Times New Roman" pitchFamily="18" charset="0"/>
              <a:cs typeface="Times New Roman" pitchFamily="18" charset="0"/>
            </a:endParaRPr>
          </a:p>
        </p:txBody>
      </p:sp>
      <p:sp>
        <p:nvSpPr>
          <p:cNvPr id="22" name="Прямоугольник 51"/>
          <p:cNvSpPr>
            <a:spLocks noChangeArrowheads="1"/>
          </p:cNvSpPr>
          <p:nvPr/>
        </p:nvSpPr>
        <p:spPr bwMode="auto">
          <a:xfrm>
            <a:off x="522515" y="3552810"/>
            <a:ext cx="3978048" cy="738664"/>
          </a:xfrm>
          <a:prstGeom prst="rect">
            <a:avLst/>
          </a:prstGeom>
          <a:noFill/>
          <a:ln w="9525">
            <a:noFill/>
            <a:miter lim="800000"/>
            <a:headEnd/>
            <a:tailEnd/>
          </a:ln>
        </p:spPr>
        <p:txBody>
          <a:bodyPr wrap="square">
            <a:spAutoFit/>
          </a:bodyPr>
          <a:lstStyle/>
          <a:p>
            <a:r>
              <a:rPr lang="ru-RU" sz="1400" b="1" dirty="0">
                <a:latin typeface="Times New Roman" pitchFamily="18" charset="0"/>
                <a:ea typeface="Sometimes" pitchFamily="50" charset="0"/>
                <a:cs typeface="Times New Roman" pitchFamily="18" charset="0"/>
              </a:rPr>
              <a:t>Проведение мероприятий по вовлечению в официальную экономику </a:t>
            </a:r>
            <a:r>
              <a:rPr lang="ru-RU" sz="1400" b="1" dirty="0" err="1">
                <a:latin typeface="Times New Roman" pitchFamily="18" charset="0"/>
                <a:ea typeface="Sometimes" pitchFamily="50" charset="0"/>
                <a:cs typeface="Times New Roman" pitchFamily="18" charset="0"/>
              </a:rPr>
              <a:t>самозанятых</a:t>
            </a:r>
            <a:r>
              <a:rPr lang="ru-RU" sz="1400" b="1" dirty="0">
                <a:latin typeface="Times New Roman" pitchFamily="18" charset="0"/>
                <a:ea typeface="Sometimes" pitchFamily="50" charset="0"/>
                <a:cs typeface="Times New Roman" pitchFamily="18" charset="0"/>
              </a:rPr>
              <a:t> граждан</a:t>
            </a:r>
          </a:p>
        </p:txBody>
      </p:sp>
      <p:sp>
        <p:nvSpPr>
          <p:cNvPr id="23" name="AutoShape 6"/>
          <p:cNvSpPr>
            <a:spLocks noChangeArrowheads="1"/>
          </p:cNvSpPr>
          <p:nvPr/>
        </p:nvSpPr>
        <p:spPr bwMode="blackWhite">
          <a:xfrm>
            <a:off x="428625" y="4124310"/>
            <a:ext cx="4038600" cy="428625"/>
          </a:xfrm>
          <a:prstGeom prst="roundRect">
            <a:avLst>
              <a:gd name="adj" fmla="val 9106"/>
            </a:avLst>
          </a:prstGeom>
          <a:gradFill flip="none" rotWithShape="1">
            <a:gsLst>
              <a:gs pos="0">
                <a:schemeClr val="accent2"/>
              </a:gs>
              <a:gs pos="100000">
                <a:schemeClr val="accent2">
                  <a:gamma/>
                  <a:shade val="46275"/>
                  <a:invGamma/>
                </a:schemeClr>
              </a:gs>
            </a:gsLst>
            <a:lin ang="18900000" scaled="1"/>
            <a:tileRect/>
          </a:gradFill>
          <a:ln w="25400">
            <a:solidFill>
              <a:schemeClr val="bg1"/>
            </a:solidFill>
            <a:round/>
            <a:headEnd/>
            <a:tailEnd/>
          </a:ln>
          <a:effectLst/>
        </p:spPr>
        <p:txBody>
          <a:bodyPr wrap="none" anchor="ctr"/>
          <a:lstStyle/>
          <a:p>
            <a:r>
              <a:rPr lang="ru-RU" sz="1400" b="1" dirty="0">
                <a:latin typeface="Times New Roman" pitchFamily="18" charset="0"/>
                <a:ea typeface="Sometimes" pitchFamily="50" charset="0"/>
                <a:cs typeface="Times New Roman" pitchFamily="18" charset="0"/>
              </a:rPr>
              <a:t>Развитие предпринимательской  </a:t>
            </a:r>
            <a:r>
              <a:rPr lang="ru-RU" sz="1400" b="1" dirty="0" smtClean="0">
                <a:latin typeface="Times New Roman" pitchFamily="18" charset="0"/>
                <a:ea typeface="Sometimes" pitchFamily="50" charset="0"/>
                <a:cs typeface="Times New Roman" pitchFamily="18" charset="0"/>
              </a:rPr>
              <a:t>и </a:t>
            </a:r>
            <a:r>
              <a:rPr lang="ru-RU" sz="1400" b="1" dirty="0" err="1" smtClean="0">
                <a:latin typeface="Times New Roman" pitchFamily="18" charset="0"/>
                <a:ea typeface="Sometimes" pitchFamily="50" charset="0"/>
                <a:cs typeface="Times New Roman" pitchFamily="18" charset="0"/>
              </a:rPr>
              <a:t>инвестицион</a:t>
            </a:r>
            <a:r>
              <a:rPr lang="ru-RU" sz="1400" b="1" dirty="0" smtClean="0">
                <a:latin typeface="Times New Roman" pitchFamily="18" charset="0"/>
                <a:ea typeface="Sometimes" pitchFamily="50" charset="0"/>
                <a:cs typeface="Times New Roman" pitchFamily="18" charset="0"/>
              </a:rPr>
              <a:t>-</a:t>
            </a:r>
          </a:p>
          <a:p>
            <a:r>
              <a:rPr lang="ru-RU" sz="1400" b="1" dirty="0" smtClean="0">
                <a:latin typeface="Times New Roman" pitchFamily="18" charset="0"/>
                <a:ea typeface="Sometimes" pitchFamily="50" charset="0"/>
                <a:cs typeface="Times New Roman" pitchFamily="18" charset="0"/>
              </a:rPr>
              <a:t>ной </a:t>
            </a:r>
            <a:r>
              <a:rPr lang="ru-RU" sz="1400" b="1" dirty="0">
                <a:latin typeface="Times New Roman" pitchFamily="18" charset="0"/>
                <a:ea typeface="Sometimes" pitchFamily="50" charset="0"/>
                <a:cs typeface="Times New Roman" pitchFamily="18" charset="0"/>
              </a:rPr>
              <a:t>активности</a:t>
            </a:r>
          </a:p>
        </p:txBody>
      </p:sp>
      <p:sp>
        <p:nvSpPr>
          <p:cNvPr id="24" name="AutoShape 4"/>
          <p:cNvSpPr>
            <a:spLocks noChangeArrowheads="1"/>
          </p:cNvSpPr>
          <p:nvPr/>
        </p:nvSpPr>
        <p:spPr bwMode="blackWhite">
          <a:xfrm>
            <a:off x="428625" y="4624373"/>
            <a:ext cx="4038600" cy="642937"/>
          </a:xfrm>
          <a:prstGeom prst="roundRect">
            <a:avLst>
              <a:gd name="adj" fmla="val 9106"/>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2700000" scaled="1"/>
            <a:tileRect/>
          </a:gradFill>
          <a:ln w="25400">
            <a:solidFill>
              <a:schemeClr val="bg1"/>
            </a:solidFill>
            <a:round/>
            <a:headEnd/>
            <a:tailEnd/>
          </a:ln>
          <a:effectLst/>
        </p:spPr>
        <p:txBody>
          <a:bodyPr wrap="none" anchor="ctr"/>
          <a:lstStyle/>
          <a:p>
            <a:pPr algn="ctr" eaLnBrk="0" hangingPunct="0"/>
            <a:endParaRPr lang="ru-RU" sz="1400" b="1" dirty="0">
              <a:latin typeface="Times New Roman" pitchFamily="18" charset="0"/>
              <a:ea typeface="Sometimes" pitchFamily="50" charset="0"/>
              <a:cs typeface="Times New Roman" pitchFamily="18" charset="0"/>
            </a:endParaRPr>
          </a:p>
          <a:p>
            <a:r>
              <a:rPr lang="ru-RU" sz="1400" b="1" dirty="0">
                <a:latin typeface="Times New Roman" pitchFamily="18" charset="0"/>
                <a:ea typeface="Sometimes" pitchFamily="50" charset="0"/>
                <a:cs typeface="Times New Roman" pitchFamily="18" charset="0"/>
              </a:rPr>
              <a:t>Соблюдение стабильности налоговых условий, </a:t>
            </a:r>
          </a:p>
          <a:p>
            <a:r>
              <a:rPr lang="ru-RU" sz="1400" b="1" dirty="0">
                <a:latin typeface="Times New Roman" pitchFamily="18" charset="0"/>
                <a:ea typeface="Sometimes" pitchFamily="50" charset="0"/>
                <a:cs typeface="Times New Roman" pitchFamily="18" charset="0"/>
              </a:rPr>
              <a:t>как следствие устойчивости бюджетной </a:t>
            </a:r>
          </a:p>
          <a:p>
            <a:r>
              <a:rPr lang="ru-RU" sz="1400" b="1" dirty="0">
                <a:latin typeface="Times New Roman" pitchFamily="18" charset="0"/>
                <a:ea typeface="Sometimes" pitchFamily="50" charset="0"/>
                <a:cs typeface="Times New Roman" pitchFamily="18" charset="0"/>
              </a:rPr>
              <a:t>конструкции</a:t>
            </a:r>
          </a:p>
          <a:p>
            <a:pPr algn="ctr" eaLnBrk="0" hangingPunct="0"/>
            <a:endParaRPr lang="en-US" b="1" dirty="0">
              <a:latin typeface="Times New Roman" pitchFamily="18" charset="0"/>
              <a:cs typeface="Times New Roman" pitchFamily="18" charset="0"/>
            </a:endParaRPr>
          </a:p>
        </p:txBody>
      </p:sp>
      <p:sp>
        <p:nvSpPr>
          <p:cNvPr id="25" name="AutoShape 5"/>
          <p:cNvSpPr>
            <a:spLocks noChangeArrowheads="1"/>
          </p:cNvSpPr>
          <p:nvPr/>
        </p:nvSpPr>
        <p:spPr bwMode="blackWhite">
          <a:xfrm>
            <a:off x="395536" y="5338748"/>
            <a:ext cx="4105025" cy="1143000"/>
          </a:xfrm>
          <a:prstGeom prst="roundRect">
            <a:avLst>
              <a:gd name="adj" fmla="val 9106"/>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2700000" scaled="1"/>
            <a:tileRect/>
          </a:gradFill>
          <a:ln w="25400">
            <a:solidFill>
              <a:schemeClr val="bg1"/>
            </a:solidFill>
            <a:round/>
            <a:headEnd/>
            <a:tailEnd/>
          </a:ln>
          <a:effectLst/>
        </p:spPr>
        <p:txBody>
          <a:bodyPr wrap="none" anchor="ctr"/>
          <a:lstStyle/>
          <a:p>
            <a:endParaRPr lang="ru-RU" sz="1400" b="1" dirty="0">
              <a:latin typeface="Times New Roman" pitchFamily="18" charset="0"/>
              <a:ea typeface="Sometimes" pitchFamily="50" charset="0"/>
              <a:cs typeface="Times New Roman" pitchFamily="18" charset="0"/>
            </a:endParaRPr>
          </a:p>
          <a:p>
            <a:r>
              <a:rPr lang="ru-RU" sz="1400" b="1" dirty="0">
                <a:latin typeface="Times New Roman" pitchFamily="18" charset="0"/>
                <a:ea typeface="Sometimes" pitchFamily="50" charset="0"/>
                <a:cs typeface="Times New Roman" pitchFamily="18" charset="0"/>
              </a:rPr>
              <a:t>Проведение комплекса мер в области улучшения </a:t>
            </a:r>
          </a:p>
          <a:p>
            <a:r>
              <a:rPr lang="ru-RU" sz="1400" b="1" dirty="0">
                <a:latin typeface="Times New Roman" pitchFamily="18" charset="0"/>
                <a:ea typeface="Sometimes" pitchFamily="50" charset="0"/>
                <a:cs typeface="Times New Roman" pitchFamily="18" charset="0"/>
              </a:rPr>
              <a:t>администрирования доходов бюджета, за счет</a:t>
            </a:r>
          </a:p>
          <a:p>
            <a:r>
              <a:rPr lang="ru-RU" sz="1400" b="1" dirty="0">
                <a:latin typeface="Times New Roman" pitchFamily="18" charset="0"/>
                <a:ea typeface="Sometimes" pitchFamily="50" charset="0"/>
                <a:cs typeface="Times New Roman" pitchFamily="18" charset="0"/>
              </a:rPr>
              <a:t>дальнейшей </a:t>
            </a:r>
            <a:r>
              <a:rPr lang="ru-RU" sz="1400" b="1" dirty="0" err="1">
                <a:latin typeface="Times New Roman" pitchFamily="18" charset="0"/>
                <a:ea typeface="Sometimes" pitchFamily="50" charset="0"/>
                <a:cs typeface="Times New Roman" pitchFamily="18" charset="0"/>
              </a:rPr>
              <a:t>цифровизации</a:t>
            </a:r>
            <a:r>
              <a:rPr lang="ru-RU" sz="1400" b="1" dirty="0">
                <a:latin typeface="Times New Roman" pitchFamily="18" charset="0"/>
                <a:ea typeface="Sometimes" pitchFamily="50" charset="0"/>
                <a:cs typeface="Times New Roman" pitchFamily="18" charset="0"/>
              </a:rPr>
              <a:t> налогового </a:t>
            </a:r>
          </a:p>
          <a:p>
            <a:r>
              <a:rPr lang="ru-RU" sz="1400" b="1" dirty="0">
                <a:latin typeface="Times New Roman" pitchFamily="18" charset="0"/>
                <a:ea typeface="Sometimes" pitchFamily="50" charset="0"/>
                <a:cs typeface="Times New Roman" pitchFamily="18" charset="0"/>
              </a:rPr>
              <a:t>администрирования и интеграции всех </a:t>
            </a:r>
          </a:p>
          <a:p>
            <a:r>
              <a:rPr lang="ru-RU" sz="1400" b="1" dirty="0">
                <a:latin typeface="Times New Roman" pitchFamily="18" charset="0"/>
                <a:ea typeface="Sometimes" pitchFamily="50" charset="0"/>
                <a:cs typeface="Times New Roman" pitchFamily="18" charset="0"/>
              </a:rPr>
              <a:t>источников информации</a:t>
            </a:r>
          </a:p>
          <a:p>
            <a:pPr eaLnBrk="0" hangingPunct="0"/>
            <a:endParaRPr lang="en-US" sz="1400" b="1" dirty="0">
              <a:latin typeface="Times New Roman" pitchFamily="18" charset="0"/>
              <a:cs typeface="Times New Roman" pitchFamily="18" charset="0"/>
            </a:endParaRPr>
          </a:p>
        </p:txBody>
      </p:sp>
      <p:sp>
        <p:nvSpPr>
          <p:cNvPr id="14" name="Прямоугольник 13"/>
          <p:cNvSpPr/>
          <p:nvPr/>
        </p:nvSpPr>
        <p:spPr>
          <a:xfrm>
            <a:off x="170756" y="240722"/>
            <a:ext cx="8572649" cy="461665"/>
          </a:xfrm>
          <a:prstGeom prst="rect">
            <a:avLst/>
          </a:prstGeom>
        </p:spPr>
        <p:txBody>
          <a:bodyPr wrap="square">
            <a:spAutoFit/>
          </a:bodyPr>
          <a:lstStyle/>
          <a:p>
            <a:r>
              <a:rPr lang="ru-RU" sz="2400" b="1" dirty="0">
                <a:pattFill prst="wdUpDiag">
                  <a:fgClr>
                    <a:srgbClr val="7030A0"/>
                  </a:fgClr>
                  <a:bgClr>
                    <a:schemeClr val="tx1"/>
                  </a:bgClr>
                </a:pattFill>
                <a:latin typeface="Times New Roman" pitchFamily="18" charset="0"/>
                <a:cs typeface="Times New Roman" pitchFamily="18" charset="0"/>
              </a:rPr>
              <a:t>Основные направления налоговой политики</a:t>
            </a:r>
          </a:p>
        </p:txBody>
      </p:sp>
    </p:spTree>
    <p:extLst>
      <p:ext uri="{BB962C8B-B14F-4D97-AF65-F5344CB8AC3E}">
        <p14:creationId xmlns:p14="http://schemas.microsoft.com/office/powerpoint/2010/main" val="968190254"/>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xfrm>
            <a:off x="130635" y="326889"/>
            <a:ext cx="9039497" cy="563562"/>
          </a:xfrm>
        </p:spPr>
        <p:txBody>
          <a:bodyPr>
            <a:noAutofit/>
          </a:bodyPr>
          <a:lstStyle/>
          <a:p>
            <a:pPr eaLnBrk="1" hangingPunct="1"/>
            <a:r>
              <a:rPr lang="ru-RU" sz="2400" b="1" dirty="0" smtClean="0">
                <a:pattFill prst="wdUpDiag">
                  <a:fgClr>
                    <a:srgbClr val="7030A0"/>
                  </a:fgClr>
                  <a:bgClr>
                    <a:schemeClr val="tx1"/>
                  </a:bgClr>
                </a:pattFill>
                <a:latin typeface="Times New Roman" pitchFamily="18" charset="0"/>
                <a:ea typeface="Sometimes" pitchFamily="50" charset="0"/>
                <a:cs typeface="Times New Roman" pitchFamily="18" charset="0"/>
              </a:rPr>
              <a:t>Основные направления налоговой политики на 2020 год и на плановый период 2021 и 2022 годов</a:t>
            </a:r>
            <a:r>
              <a:rPr lang="ru-RU" sz="2400" b="1" dirty="0" smtClean="0">
                <a:pattFill prst="wdUpDiag">
                  <a:fgClr>
                    <a:srgbClr val="7030A0"/>
                  </a:fgClr>
                  <a:bgClr>
                    <a:schemeClr val="tx1"/>
                  </a:bgClr>
                </a:pattFill>
                <a:latin typeface="Times New Roman" pitchFamily="18" charset="0"/>
                <a:cs typeface="Times New Roman" pitchFamily="18" charset="0"/>
              </a:rPr>
              <a:t/>
            </a:r>
            <a:br>
              <a:rPr lang="ru-RU" sz="2400" b="1" dirty="0" smtClean="0">
                <a:pattFill prst="wdUpDiag">
                  <a:fgClr>
                    <a:srgbClr val="7030A0"/>
                  </a:fgClr>
                  <a:bgClr>
                    <a:schemeClr val="tx1"/>
                  </a:bgClr>
                </a:pattFill>
                <a:latin typeface="Times New Roman" pitchFamily="18" charset="0"/>
                <a:cs typeface="Times New Roman" pitchFamily="18" charset="0"/>
              </a:rPr>
            </a:br>
            <a:endParaRPr lang="en-US" sz="2400" b="1" dirty="0" smtClean="0">
              <a:pattFill prst="wdUpDiag">
                <a:fgClr>
                  <a:srgbClr val="7030A0"/>
                </a:fgClr>
                <a:bgClr>
                  <a:schemeClr val="tx1"/>
                </a:bgClr>
              </a:pattFill>
              <a:latin typeface="Times New Roman" pitchFamily="18" charset="0"/>
              <a:cs typeface="Times New Roman" pitchFamily="18" charset="0"/>
            </a:endParaRPr>
          </a:p>
        </p:txBody>
      </p:sp>
      <p:sp>
        <p:nvSpPr>
          <p:cNvPr id="4" name="Прямоугольник 12"/>
          <p:cNvSpPr>
            <a:spLocks noChangeArrowheads="1"/>
          </p:cNvSpPr>
          <p:nvPr/>
        </p:nvSpPr>
        <p:spPr bwMode="auto">
          <a:xfrm>
            <a:off x="357158" y="878327"/>
            <a:ext cx="8358187" cy="5262979"/>
          </a:xfrm>
          <a:prstGeom prst="rect">
            <a:avLst/>
          </a:prstGeom>
          <a:noFill/>
          <a:ln w="9525">
            <a:noFill/>
            <a:miter lim="800000"/>
            <a:headEnd/>
            <a:tailEnd/>
          </a:ln>
        </p:spPr>
        <p:txBody>
          <a:bodyPr>
            <a:spAutoFit/>
          </a:bodyPr>
          <a:lstStyle/>
          <a:p>
            <a:pPr marL="285750" indent="-285750" algn="just">
              <a:buFont typeface="Wingdings" pitchFamily="2" charset="2"/>
              <a:buChar char="Ø"/>
            </a:pPr>
            <a:r>
              <a:rPr lang="ru-RU" sz="1400" b="1" dirty="0">
                <a:latin typeface="Times New Roman" pitchFamily="18" charset="0"/>
                <a:ea typeface="Sometimes" pitchFamily="50" charset="0"/>
                <a:cs typeface="Times New Roman" pitchFamily="18" charset="0"/>
              </a:rPr>
              <a:t>Соблюдение законодательства Российской </a:t>
            </a:r>
            <a:r>
              <a:rPr lang="ru-RU" sz="1400" b="1" dirty="0" smtClean="0">
                <a:latin typeface="Times New Roman" pitchFamily="18" charset="0"/>
                <a:ea typeface="Sometimes" pitchFamily="50" charset="0"/>
                <a:cs typeface="Times New Roman" pitchFamily="18" charset="0"/>
              </a:rPr>
              <a:t>Федерации.</a:t>
            </a:r>
            <a:endParaRPr lang="ru-RU" sz="1400" b="1" dirty="0">
              <a:latin typeface="Times New Roman" pitchFamily="18" charset="0"/>
              <a:ea typeface="Sometimes" pitchFamily="50" charset="0"/>
              <a:cs typeface="Times New Roman" pitchFamily="18" charset="0"/>
            </a:endParaRPr>
          </a:p>
          <a:p>
            <a:pPr marL="285750" indent="-285750" algn="just">
              <a:buFont typeface="Wingdings" pitchFamily="2" charset="2"/>
              <a:buChar char="Ø"/>
            </a:pPr>
            <a:r>
              <a:rPr lang="ru-RU" sz="1400" b="1" dirty="0">
                <a:latin typeface="Times New Roman" pitchFamily="18" charset="0"/>
                <a:ea typeface="Sometimes" pitchFamily="50" charset="0"/>
                <a:cs typeface="Times New Roman" pitchFamily="18" charset="0"/>
              </a:rPr>
              <a:t>Повышение эффективности налоговой </a:t>
            </a:r>
            <a:r>
              <a:rPr lang="ru-RU" sz="1400" b="1" dirty="0" smtClean="0">
                <a:latin typeface="Times New Roman" pitchFamily="18" charset="0"/>
                <a:ea typeface="Sometimes" pitchFamily="50" charset="0"/>
                <a:cs typeface="Times New Roman" pitchFamily="18" charset="0"/>
              </a:rPr>
              <a:t>системы.</a:t>
            </a:r>
            <a:endParaRPr lang="ru-RU" sz="1400" b="1" dirty="0">
              <a:latin typeface="Times New Roman" pitchFamily="18" charset="0"/>
              <a:ea typeface="Sometimes" pitchFamily="50" charset="0"/>
              <a:cs typeface="Times New Roman" pitchFamily="18" charset="0"/>
            </a:endParaRPr>
          </a:p>
          <a:p>
            <a:pPr marL="285750" indent="-285750" algn="just">
              <a:buFont typeface="Wingdings" pitchFamily="2" charset="2"/>
              <a:buChar char="Ø"/>
            </a:pPr>
            <a:r>
              <a:rPr lang="ru-RU" sz="1400" b="1" dirty="0">
                <a:latin typeface="Times New Roman" pitchFamily="18" charset="0"/>
                <a:ea typeface="Sometimes" pitchFamily="50" charset="0"/>
                <a:cs typeface="Times New Roman" pitchFamily="18" charset="0"/>
              </a:rPr>
              <a:t>Обеспечение сбалансированности </a:t>
            </a:r>
            <a:r>
              <a:rPr lang="ru-RU" sz="1400" b="1" dirty="0" smtClean="0">
                <a:latin typeface="Times New Roman" pitchFamily="18" charset="0"/>
                <a:ea typeface="Sometimes" pitchFamily="50" charset="0"/>
                <a:cs typeface="Times New Roman" pitchFamily="18" charset="0"/>
              </a:rPr>
              <a:t>бюджета.</a:t>
            </a:r>
            <a:endParaRPr lang="ru-RU" sz="1400" b="1" dirty="0">
              <a:latin typeface="Times New Roman" pitchFamily="18" charset="0"/>
              <a:ea typeface="Sometimes" pitchFamily="50" charset="0"/>
              <a:cs typeface="Times New Roman" pitchFamily="18" charset="0"/>
            </a:endParaRPr>
          </a:p>
          <a:p>
            <a:pPr marL="285750" indent="-285750" algn="just">
              <a:buFont typeface="Wingdings" pitchFamily="2" charset="2"/>
              <a:buChar char="Ø"/>
            </a:pPr>
            <a:r>
              <a:rPr lang="ru-RU" sz="1400" b="1" dirty="0">
                <a:latin typeface="Times New Roman" pitchFamily="18" charset="0"/>
                <a:ea typeface="Sometimes" pitchFamily="50" charset="0"/>
                <a:cs typeface="Times New Roman" pitchFamily="18" charset="0"/>
              </a:rPr>
              <a:t>Совершенствование контроля за полнотой и своевременностью уплаты </a:t>
            </a:r>
            <a:r>
              <a:rPr lang="ru-RU" sz="1400" b="1" dirty="0" smtClean="0">
                <a:latin typeface="Times New Roman" pitchFamily="18" charset="0"/>
                <a:ea typeface="Sometimes" pitchFamily="50" charset="0"/>
                <a:cs typeface="Times New Roman" pitchFamily="18" charset="0"/>
              </a:rPr>
              <a:t>налогов.</a:t>
            </a:r>
            <a:endParaRPr lang="ru-RU" sz="1400" b="1" dirty="0">
              <a:latin typeface="Times New Roman" pitchFamily="18" charset="0"/>
              <a:ea typeface="Sometimes" pitchFamily="50" charset="0"/>
              <a:cs typeface="Times New Roman" pitchFamily="18" charset="0"/>
            </a:endParaRPr>
          </a:p>
          <a:p>
            <a:pPr marL="285750" indent="-285750" algn="just">
              <a:buFont typeface="Wingdings" pitchFamily="2" charset="2"/>
              <a:buChar char="Ø"/>
            </a:pPr>
            <a:r>
              <a:rPr lang="ru-RU" sz="1400" b="1" dirty="0">
                <a:latin typeface="Times New Roman" pitchFamily="18" charset="0"/>
                <a:ea typeface="Sometimes" pitchFamily="50" charset="0"/>
                <a:cs typeface="Times New Roman" pitchFamily="18" charset="0"/>
              </a:rPr>
              <a:t>Развитие предпринимательской и инвестиционной </a:t>
            </a:r>
            <a:r>
              <a:rPr lang="ru-RU" sz="1400" b="1" dirty="0" smtClean="0">
                <a:latin typeface="Times New Roman" pitchFamily="18" charset="0"/>
                <a:ea typeface="Sometimes" pitchFamily="50" charset="0"/>
                <a:cs typeface="Times New Roman" pitchFamily="18" charset="0"/>
              </a:rPr>
              <a:t>активности.</a:t>
            </a:r>
            <a:endParaRPr lang="ru-RU" sz="1400" b="1" dirty="0">
              <a:latin typeface="Times New Roman" pitchFamily="18" charset="0"/>
              <a:ea typeface="Sometimes" pitchFamily="50" charset="0"/>
              <a:cs typeface="Times New Roman" pitchFamily="18" charset="0"/>
            </a:endParaRPr>
          </a:p>
          <a:p>
            <a:pPr marL="285750" indent="-285750" algn="just">
              <a:buFont typeface="Wingdings" pitchFamily="2" charset="2"/>
              <a:buChar char="Ø"/>
            </a:pPr>
            <a:r>
              <a:rPr lang="ru-RU" sz="1400" b="1" dirty="0">
                <a:latin typeface="Times New Roman" pitchFamily="18" charset="0"/>
                <a:ea typeface="Sometimes" pitchFamily="50" charset="0"/>
                <a:cs typeface="Times New Roman" pitchFamily="18" charset="0"/>
              </a:rPr>
              <a:t>Повышение эффективности мер урегулирования налоговой и неналоговой задолженности и снижение рисков образования новой </a:t>
            </a:r>
            <a:r>
              <a:rPr lang="ru-RU" sz="1400" b="1" dirty="0" smtClean="0">
                <a:latin typeface="Times New Roman" pitchFamily="18" charset="0"/>
                <a:ea typeface="Sometimes" pitchFamily="50" charset="0"/>
                <a:cs typeface="Times New Roman" pitchFamily="18" charset="0"/>
              </a:rPr>
              <a:t>задолженности.</a:t>
            </a:r>
            <a:endParaRPr lang="ru-RU" sz="1400" b="1" dirty="0">
              <a:latin typeface="Times New Roman" pitchFamily="18" charset="0"/>
              <a:ea typeface="Sometimes" pitchFamily="50" charset="0"/>
              <a:cs typeface="Times New Roman" pitchFamily="18" charset="0"/>
            </a:endParaRPr>
          </a:p>
          <a:p>
            <a:pPr marL="285750" indent="-285750" algn="just">
              <a:buFont typeface="Wingdings" pitchFamily="2" charset="2"/>
              <a:buChar char="Ø"/>
            </a:pPr>
            <a:r>
              <a:rPr lang="ru-RU" sz="1400" b="1" dirty="0">
                <a:latin typeface="Times New Roman" pitchFamily="18" charset="0"/>
                <a:ea typeface="Sometimes" pitchFamily="50" charset="0"/>
                <a:cs typeface="Times New Roman" pitchFamily="18" charset="0"/>
              </a:rPr>
              <a:t>Развитие принципов совершенствования контроля за полнотой и своевременностью уплаты налога на доходы физических лиц, которые позволят осуществлять мониторинг динамики фонда  заработной платы, а также сумм налоговых </a:t>
            </a:r>
            <a:r>
              <a:rPr lang="ru-RU" sz="1400" b="1" dirty="0" smtClean="0">
                <a:latin typeface="Times New Roman" pitchFamily="18" charset="0"/>
                <a:ea typeface="Sometimes" pitchFamily="50" charset="0"/>
                <a:cs typeface="Times New Roman" pitchFamily="18" charset="0"/>
              </a:rPr>
              <a:t>вычетов.</a:t>
            </a:r>
            <a:endParaRPr lang="ru-RU" sz="1400" b="1" dirty="0">
              <a:latin typeface="Times New Roman" pitchFamily="18" charset="0"/>
              <a:ea typeface="Sometimes" pitchFamily="50" charset="0"/>
              <a:cs typeface="Times New Roman" pitchFamily="18" charset="0"/>
            </a:endParaRPr>
          </a:p>
          <a:p>
            <a:pPr marL="285750" indent="-285750" algn="just">
              <a:buFont typeface="Wingdings" pitchFamily="2" charset="2"/>
              <a:buChar char="Ø"/>
            </a:pPr>
            <a:r>
              <a:rPr lang="ru-RU" sz="1400" b="1" dirty="0">
                <a:latin typeface="Times New Roman" pitchFamily="18" charset="0"/>
                <a:ea typeface="Sometimes" pitchFamily="50" charset="0"/>
                <a:cs typeface="Times New Roman" pitchFamily="18" charset="0"/>
              </a:rPr>
              <a:t>Взаимодействие органов местного самоуправления, органов федеральной налоговой службы и федеральных территориальных органов государственной службы в целях повышения роли имущественных налогов в формировании бюджета города.</a:t>
            </a:r>
          </a:p>
          <a:p>
            <a:pPr marL="285750" indent="-285750" algn="just">
              <a:buFont typeface="Wingdings" pitchFamily="2" charset="2"/>
              <a:buChar char="Ø"/>
            </a:pPr>
            <a:r>
              <a:rPr lang="ru-RU" sz="1400" b="1" dirty="0">
                <a:latin typeface="Times New Roman" pitchFamily="18" charset="0"/>
                <a:ea typeface="Sometimes" pitchFamily="50" charset="0"/>
                <a:cs typeface="Times New Roman" pitchFamily="18" charset="0"/>
              </a:rPr>
              <a:t>Повышение уровня собираемости налогов, легализации налоговой базы, включая легализацию «теневой» заработной платы, поддержки организаций, формирующих налоговый потенциал содействия инвестиционным процессам в экономике, повышения эффективности управления муниципальной собственностью.</a:t>
            </a:r>
          </a:p>
          <a:p>
            <a:pPr marL="285750" indent="-285750" algn="just">
              <a:buFont typeface="Wingdings" pitchFamily="2" charset="2"/>
              <a:buChar char="Ø"/>
            </a:pPr>
            <a:r>
              <a:rPr lang="ru-RU" sz="1400" b="1" dirty="0" smtClean="0">
                <a:latin typeface="Times New Roman" pitchFamily="18" charset="0"/>
                <a:ea typeface="Sometimes" pitchFamily="50" charset="0"/>
                <a:cs typeface="Times New Roman" pitchFamily="18" charset="0"/>
              </a:rPr>
              <a:t>Реализация комплекса мер, направленных на улучшение администрирования доходов бюджета, в том числе за счет дальнейшей </a:t>
            </a:r>
            <a:r>
              <a:rPr lang="ru-RU" sz="1400" b="1" dirty="0" err="1" smtClean="0">
                <a:latin typeface="Times New Roman" pitchFamily="18" charset="0"/>
                <a:ea typeface="Sometimes" pitchFamily="50" charset="0"/>
                <a:cs typeface="Times New Roman" pitchFamily="18" charset="0"/>
              </a:rPr>
              <a:t>цифровизации</a:t>
            </a:r>
            <a:r>
              <a:rPr lang="ru-RU" sz="1400" b="1" dirty="0" smtClean="0">
                <a:latin typeface="Times New Roman" pitchFamily="18" charset="0"/>
                <a:ea typeface="Sometimes" pitchFamily="50" charset="0"/>
                <a:cs typeface="Times New Roman" pitchFamily="18" charset="0"/>
              </a:rPr>
              <a:t> налогового администрирования и интеграции всех источников информации и потоков данных в единое информационное пространство с последующей автоматизацией ее анализа на основе внедрения современных технологий обработки больших массивов. При этом особое внимание будет уделяться повышению собираемости </a:t>
            </a:r>
            <a:r>
              <a:rPr lang="ru-RU" sz="1400" b="1" dirty="0" err="1" smtClean="0">
                <a:latin typeface="Times New Roman" pitchFamily="18" charset="0"/>
                <a:ea typeface="Sometimes" pitchFamily="50" charset="0"/>
                <a:cs typeface="Times New Roman" pitchFamily="18" charset="0"/>
              </a:rPr>
              <a:t>зарплатных</a:t>
            </a:r>
            <a:r>
              <a:rPr lang="ru-RU" sz="1400" b="1" dirty="0" smtClean="0">
                <a:latin typeface="Times New Roman" pitchFamily="18" charset="0"/>
                <a:ea typeface="Sometimes" pitchFamily="50" charset="0"/>
                <a:cs typeface="Times New Roman" pitchFamily="18" charset="0"/>
              </a:rPr>
              <a:t> налогов, а также созданию единой информационной среды налоговых органов.</a:t>
            </a:r>
            <a:endParaRPr lang="ru-RU" sz="1400" b="1" dirty="0">
              <a:latin typeface="Times New Roman" pitchFamily="18" charset="0"/>
              <a:ea typeface="Sometimes" pitchFamily="50" charset="0"/>
              <a:cs typeface="Times New Roman" pitchFamily="18" charset="0"/>
            </a:endParaRPr>
          </a:p>
        </p:txBody>
      </p:sp>
    </p:spTree>
    <p:extLst>
      <p:ext uri="{BB962C8B-B14F-4D97-AF65-F5344CB8AC3E}">
        <p14:creationId xmlns:p14="http://schemas.microsoft.com/office/powerpoint/2010/main" val="426241641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a:spLocks noChangeArrowheads="1"/>
          </p:cNvSpPr>
          <p:nvPr/>
        </p:nvSpPr>
        <p:spPr bwMode="auto">
          <a:xfrm>
            <a:off x="200723" y="535261"/>
            <a:ext cx="8664498" cy="6340197"/>
          </a:xfrm>
          <a:prstGeom prst="rect">
            <a:avLst/>
          </a:prstGeom>
          <a:noFill/>
          <a:ln w="9525">
            <a:noFill/>
            <a:miter lim="800000"/>
            <a:headEnd/>
            <a:tailEnd/>
          </a:ln>
        </p:spPr>
        <p:txBody>
          <a:bodyPr wrap="square">
            <a:spAutoFit/>
          </a:bodyPr>
          <a:lstStyle/>
          <a:p>
            <a:pPr>
              <a:buFont typeface="Wingdings" pitchFamily="2" charset="2"/>
              <a:buChar char="Ø"/>
            </a:pPr>
            <a:r>
              <a:rPr lang="ru-RU" sz="1400" dirty="0">
                <a:latin typeface="Times New Roman" pitchFamily="18" charset="0"/>
                <a:cs typeface="Times New Roman" pitchFamily="18" charset="0"/>
              </a:rPr>
              <a:t> </a:t>
            </a:r>
            <a:r>
              <a:rPr lang="ru-RU" sz="1400" dirty="0" smtClean="0">
                <a:latin typeface="Times New Roman" pitchFamily="18" charset="0"/>
                <a:cs typeface="Times New Roman" pitchFamily="18" charset="0"/>
              </a:rPr>
              <a:t>     </a:t>
            </a:r>
            <a:r>
              <a:rPr lang="ru-RU" sz="1400" dirty="0" smtClean="0">
                <a:latin typeface="Times New Roman" pitchFamily="18" charset="0"/>
                <a:cs typeface="Times New Roman" pitchFamily="18" charset="0"/>
              </a:rPr>
              <a:t>Формирование </a:t>
            </a:r>
            <a:r>
              <a:rPr lang="ru-RU" sz="1400" dirty="0" smtClean="0">
                <a:latin typeface="Times New Roman" pitchFamily="18" charset="0"/>
                <a:cs typeface="Times New Roman" pitchFamily="18" charset="0"/>
              </a:rPr>
              <a:t>бюджетных ассигнований бюджета муниципального образования город Медногорск на 2020 год и на плановый период 2021 и 2022 годов будет осуществляться с учетом необходимости решения задач, поставленных в Указе Президента от 7 мая 2018 года, приоритетного направления бюджетных средств на реализацию национальных проектов.</a:t>
            </a:r>
          </a:p>
          <a:p>
            <a:pPr>
              <a:buFont typeface="Wingdings" pitchFamily="2" charset="2"/>
              <a:buChar char="Ø"/>
            </a:pPr>
            <a:r>
              <a:rPr lang="ru-RU" sz="1400" dirty="0">
                <a:latin typeface="Times New Roman" pitchFamily="18" charset="0"/>
                <a:cs typeface="Times New Roman" pitchFamily="18" charset="0"/>
              </a:rPr>
              <a:t> </a:t>
            </a:r>
            <a:r>
              <a:rPr lang="ru-RU" sz="1400" dirty="0" smtClean="0">
                <a:latin typeface="Times New Roman" pitchFamily="18" charset="0"/>
                <a:cs typeface="Times New Roman" pitchFamily="18" charset="0"/>
              </a:rPr>
              <a:t>     </a:t>
            </a:r>
            <a:r>
              <a:rPr lang="ru-RU" sz="1400" dirty="0" smtClean="0">
                <a:latin typeface="Times New Roman" pitchFamily="18" charset="0"/>
                <a:cs typeface="Times New Roman" pitchFamily="18" charset="0"/>
              </a:rPr>
              <a:t>Безусловным </a:t>
            </a:r>
            <a:r>
              <a:rPr lang="ru-RU" sz="1400" dirty="0" smtClean="0">
                <a:latin typeface="Times New Roman" pitchFamily="18" charset="0"/>
                <a:cs typeface="Times New Roman" pitchFamily="18" charset="0"/>
              </a:rPr>
              <a:t>остается сохранение в 2020–2022 годах уровней соотношений заработной платы отдельных категорий работников бюджетной сферы и средней заработной платы в регионе.</a:t>
            </a:r>
          </a:p>
          <a:p>
            <a:pPr>
              <a:buFont typeface="Wingdings" pitchFamily="2" charset="2"/>
              <a:buChar char="Ø"/>
            </a:pPr>
            <a:r>
              <a:rPr lang="ru-RU" sz="1400" dirty="0" smtClean="0">
                <a:latin typeface="Times New Roman" pitchFamily="18" charset="0"/>
                <a:cs typeface="Times New Roman" pitchFamily="18" charset="0"/>
              </a:rPr>
              <a:t>      Работникам</a:t>
            </a:r>
            <a:r>
              <a:rPr lang="ru-RU" sz="1400" dirty="0" smtClean="0">
                <a:latin typeface="Times New Roman" pitchFamily="18" charset="0"/>
                <a:cs typeface="Times New Roman" pitchFamily="18" charset="0"/>
              </a:rPr>
              <a:t>, не поименованным в указах Президента от 7 мая 2012 года, фонд оплаты труда будет проиндексирован на уровень инфляции с 1 октября 2020 года.</a:t>
            </a:r>
          </a:p>
          <a:p>
            <a:pPr>
              <a:buFont typeface="Wingdings" pitchFamily="2" charset="2"/>
              <a:buChar char="Ø"/>
            </a:pPr>
            <a:r>
              <a:rPr lang="ru-RU" sz="1400" dirty="0">
                <a:latin typeface="Times New Roman" pitchFamily="18" charset="0"/>
                <a:cs typeface="Times New Roman" pitchFamily="18" charset="0"/>
              </a:rPr>
              <a:t> </a:t>
            </a:r>
            <a:r>
              <a:rPr lang="ru-RU" sz="1400" dirty="0" smtClean="0">
                <a:latin typeface="Times New Roman" pitchFamily="18" charset="0"/>
                <a:cs typeface="Times New Roman" pitchFamily="18" charset="0"/>
              </a:rPr>
              <a:t>     </a:t>
            </a:r>
            <a:r>
              <a:rPr lang="ru-RU" sz="1400" dirty="0" smtClean="0">
                <a:latin typeface="Times New Roman" pitchFamily="18" charset="0"/>
                <a:cs typeface="Times New Roman" pitchFamily="18" charset="0"/>
              </a:rPr>
              <a:t>Объем </a:t>
            </a:r>
            <a:r>
              <a:rPr lang="ru-RU" sz="1400" dirty="0" smtClean="0">
                <a:latin typeface="Times New Roman" pitchFamily="18" charset="0"/>
                <a:cs typeface="Times New Roman" pitchFamily="18" charset="0"/>
              </a:rPr>
              <a:t>расходов на оплату труда должен учитывать обеспечение минимального размера оплаты труда в соответствии с решениями, принятыми на федеральном уровне.</a:t>
            </a:r>
          </a:p>
          <a:p>
            <a:pPr>
              <a:buFont typeface="Wingdings" pitchFamily="2" charset="2"/>
              <a:buChar char="Ø"/>
            </a:pPr>
            <a:r>
              <a:rPr lang="ru-RU" sz="1400" dirty="0" smtClean="0">
                <a:latin typeface="Times New Roman" pitchFamily="18" charset="0"/>
                <a:cs typeface="Times New Roman" pitchFamily="18" charset="0"/>
              </a:rPr>
              <a:t>      Расходы </a:t>
            </a:r>
            <a:r>
              <a:rPr lang="ru-RU" sz="1400" dirty="0" smtClean="0">
                <a:latin typeface="Times New Roman" pitchFamily="18" charset="0"/>
                <a:cs typeface="Times New Roman" pitchFamily="18" charset="0"/>
              </a:rPr>
              <a:t>на коммунальные услуги в 2020 году будут предусмотрены с учетом увеличения общего объема расходов на уровень инфляции, а также с учетом расходов на оплату коммунальных услуг по вновь вводимым объектам.</a:t>
            </a:r>
          </a:p>
          <a:p>
            <a:pPr>
              <a:buFont typeface="Wingdings" pitchFamily="2" charset="2"/>
              <a:buChar char="Ø"/>
            </a:pPr>
            <a:r>
              <a:rPr lang="ru-RU" sz="1400" dirty="0">
                <a:latin typeface="Times New Roman" pitchFamily="18" charset="0"/>
                <a:cs typeface="Times New Roman" pitchFamily="18" charset="0"/>
              </a:rPr>
              <a:t> </a:t>
            </a:r>
            <a:r>
              <a:rPr lang="ru-RU" sz="1400" dirty="0" smtClean="0">
                <a:latin typeface="Times New Roman" pitchFamily="18" charset="0"/>
                <a:cs typeface="Times New Roman" pitchFamily="18" charset="0"/>
              </a:rPr>
              <a:t>     </a:t>
            </a:r>
            <a:r>
              <a:rPr lang="ru-RU" sz="1400" dirty="0" smtClean="0">
                <a:latin typeface="Times New Roman" pitchFamily="18" charset="0"/>
                <a:cs typeface="Times New Roman" pitchFamily="18" charset="0"/>
              </a:rPr>
              <a:t>В </a:t>
            </a:r>
            <a:r>
              <a:rPr lang="ru-RU" sz="1400" dirty="0" smtClean="0">
                <a:latin typeface="Times New Roman" pitchFamily="18" charset="0"/>
                <a:cs typeface="Times New Roman" pitchFamily="18" charset="0"/>
              </a:rPr>
              <a:t>местном бюджете на 2020–2022 годы предусматриваются расходы на уплату в полном объеме налогов и сборов в соответствии с законодательством Российской Федерации о налогах и сборах.</a:t>
            </a:r>
          </a:p>
          <a:p>
            <a:pPr>
              <a:buFont typeface="Wingdings" pitchFamily="2" charset="2"/>
              <a:buChar char="Ø"/>
            </a:pPr>
            <a:r>
              <a:rPr lang="ru-RU" sz="1400" dirty="0">
                <a:latin typeface="Times New Roman" pitchFamily="18" charset="0"/>
                <a:cs typeface="Times New Roman" pitchFamily="18" charset="0"/>
              </a:rPr>
              <a:t> </a:t>
            </a:r>
            <a:r>
              <a:rPr lang="ru-RU" sz="1400" dirty="0" smtClean="0">
                <a:latin typeface="Times New Roman" pitchFamily="18" charset="0"/>
                <a:cs typeface="Times New Roman" pitchFamily="18" charset="0"/>
              </a:rPr>
              <a:t>     </a:t>
            </a:r>
            <a:r>
              <a:rPr lang="ru-RU" sz="1400" dirty="0" smtClean="0">
                <a:latin typeface="Times New Roman" pitchFamily="18" charset="0"/>
                <a:cs typeface="Times New Roman" pitchFamily="18" charset="0"/>
              </a:rPr>
              <a:t>В </a:t>
            </a:r>
            <a:r>
              <a:rPr lang="ru-RU" sz="1400" dirty="0" smtClean="0">
                <a:latin typeface="Times New Roman" pitchFamily="18" charset="0"/>
                <a:cs typeface="Times New Roman" pitchFamily="18" charset="0"/>
              </a:rPr>
              <a:t>2020 году и плановом периоде 2021 и 2022 годов участие в государственных программах Оренбургской области будет осуществляться исходя из учета возможностей местного бюджета.</a:t>
            </a:r>
          </a:p>
          <a:p>
            <a:pPr>
              <a:buFont typeface="Wingdings" pitchFamily="2" charset="2"/>
              <a:buChar char="Ø"/>
            </a:pPr>
            <a:r>
              <a:rPr lang="ru-RU" sz="1400" dirty="0">
                <a:latin typeface="Times New Roman" pitchFamily="18" charset="0"/>
                <a:cs typeface="Times New Roman" pitchFamily="18" charset="0"/>
              </a:rPr>
              <a:t> </a:t>
            </a:r>
            <a:r>
              <a:rPr lang="ru-RU" sz="1400" dirty="0" smtClean="0">
                <a:latin typeface="Times New Roman" pitchFamily="18" charset="0"/>
                <a:cs typeface="Times New Roman" pitchFamily="18" charset="0"/>
              </a:rPr>
              <a:t>     </a:t>
            </a:r>
            <a:r>
              <a:rPr lang="ru-RU" sz="1400" dirty="0" smtClean="0">
                <a:latin typeface="Times New Roman" pitchFamily="18" charset="0"/>
                <a:cs typeface="Times New Roman" pitchFamily="18" charset="0"/>
              </a:rPr>
              <a:t>В </a:t>
            </a:r>
            <a:r>
              <a:rPr lang="ru-RU" sz="1400" dirty="0" smtClean="0">
                <a:latin typeface="Times New Roman" pitchFamily="18" charset="0"/>
                <a:cs typeface="Times New Roman" pitchFamily="18" charset="0"/>
              </a:rPr>
              <a:t>соответствии с Указом Президента от 7 мая 2018 года поставлена задача по обеспечению устойчивого сокращения непригодного для проживания жилищного фонда, для этого в период 2019–2024 годов в муниципальном образовании город Медногорск будет обеспечиваться расселение непригодного для проживания жилищного фонда.</a:t>
            </a:r>
          </a:p>
          <a:p>
            <a:pPr>
              <a:buFont typeface="Wingdings" pitchFamily="2" charset="2"/>
              <a:buChar char="Ø"/>
            </a:pPr>
            <a:r>
              <a:rPr lang="ru-RU" sz="1400" dirty="0">
                <a:latin typeface="Times New Roman" pitchFamily="18" charset="0"/>
                <a:cs typeface="Times New Roman" pitchFamily="18" charset="0"/>
              </a:rPr>
              <a:t> </a:t>
            </a:r>
            <a:r>
              <a:rPr lang="ru-RU" sz="1400" dirty="0" smtClean="0">
                <a:latin typeface="Times New Roman" pitchFamily="18" charset="0"/>
                <a:cs typeface="Times New Roman" pitchFamily="18" charset="0"/>
              </a:rPr>
              <a:t>     </a:t>
            </a:r>
            <a:r>
              <a:rPr lang="ru-RU" sz="1400" dirty="0" smtClean="0">
                <a:latin typeface="Times New Roman" pitchFamily="18" charset="0"/>
                <a:cs typeface="Times New Roman" pitchFamily="18" charset="0"/>
              </a:rPr>
              <a:t>В </a:t>
            </a:r>
            <a:r>
              <a:rPr lang="ru-RU" sz="1400" dirty="0" smtClean="0">
                <a:latin typeface="Times New Roman" pitchFamily="18" charset="0"/>
                <a:cs typeface="Times New Roman" pitchFamily="18" charset="0"/>
              </a:rPr>
              <a:t>2020–2022 годах будет продолжена реализация проекта «Формирование комфортной городской среды» на территории муниципального образования город Медногорск, что позволит создать благоприятные условия проживания жителей, сформировать активную гражданскую позицию населения через вовлечение его в работу по благоустройству территорий, повысить уровень и качество жизни граждан.</a:t>
            </a:r>
          </a:p>
          <a:p>
            <a:pPr>
              <a:buFont typeface="Wingdings" pitchFamily="2" charset="2"/>
              <a:buChar char="Ø"/>
            </a:pPr>
            <a:r>
              <a:rPr lang="ru-RU" sz="1400" dirty="0">
                <a:latin typeface="Times New Roman" pitchFamily="18" charset="0"/>
                <a:cs typeface="Times New Roman" pitchFamily="18" charset="0"/>
              </a:rPr>
              <a:t> </a:t>
            </a:r>
            <a:r>
              <a:rPr lang="ru-RU" sz="1400" dirty="0" smtClean="0">
                <a:latin typeface="Times New Roman" pitchFamily="18" charset="0"/>
                <a:cs typeface="Times New Roman" pitchFamily="18" charset="0"/>
              </a:rPr>
              <a:t>     </a:t>
            </a:r>
            <a:r>
              <a:rPr lang="ru-RU" sz="1400" dirty="0" smtClean="0">
                <a:latin typeface="Times New Roman" pitchFamily="18" charset="0"/>
                <a:cs typeface="Times New Roman" pitchFamily="18" charset="0"/>
              </a:rPr>
              <a:t>В </a:t>
            </a:r>
            <a:r>
              <a:rPr lang="ru-RU" sz="1400" dirty="0" smtClean="0">
                <a:latin typeface="Times New Roman" pitchFamily="18" charset="0"/>
                <a:cs typeface="Times New Roman" pitchFamily="18" charset="0"/>
              </a:rPr>
              <a:t>предстоящем периоде продолжится работа по повышению качества и эффективности реализации муниципальных программ как основного инструмента интеграции стратегического бюджетного планирования и операционного управления. </a:t>
            </a:r>
          </a:p>
          <a:p>
            <a:endParaRPr lang="ru-RU" sz="1400" dirty="0">
              <a:latin typeface="Times New Roman" pitchFamily="18" charset="0"/>
              <a:ea typeface="Sometimes" pitchFamily="50" charset="0"/>
              <a:cs typeface="Times New Roman" pitchFamily="18" charset="0"/>
            </a:endParaRPr>
          </a:p>
        </p:txBody>
      </p:sp>
      <p:sp>
        <p:nvSpPr>
          <p:cNvPr id="4" name="Rectangle 2"/>
          <p:cNvSpPr>
            <a:spLocks noGrp="1" noChangeArrowheads="1"/>
          </p:cNvSpPr>
          <p:nvPr>
            <p:ph type="title"/>
          </p:nvPr>
        </p:nvSpPr>
        <p:spPr>
          <a:xfrm>
            <a:off x="156117" y="307937"/>
            <a:ext cx="9011360" cy="361136"/>
          </a:xfrm>
        </p:spPr>
        <p:txBody>
          <a:bodyPr>
            <a:noAutofit/>
          </a:bodyPr>
          <a:lstStyle/>
          <a:p>
            <a:pPr eaLnBrk="1" hangingPunct="1"/>
            <a:r>
              <a:rPr lang="ru-RU" sz="1600" b="1" dirty="0" smtClean="0">
                <a:pattFill prst="wdUpDiag">
                  <a:fgClr>
                    <a:srgbClr val="7030A0"/>
                  </a:fgClr>
                  <a:bgClr>
                    <a:schemeClr val="tx1"/>
                  </a:bgClr>
                </a:pattFill>
                <a:latin typeface="Times New Roman" pitchFamily="18" charset="0"/>
                <a:ea typeface="Sometimes" pitchFamily="50" charset="0"/>
                <a:cs typeface="Times New Roman" pitchFamily="18" charset="0"/>
              </a:rPr>
              <a:t>Основные направления бюджетной политики на 2020 год и на плановый период 2021 и 2022 годов</a:t>
            </a:r>
            <a:r>
              <a:rPr lang="ru-RU" sz="2400" b="1" dirty="0" smtClean="0">
                <a:pattFill prst="wdUpDiag">
                  <a:fgClr>
                    <a:srgbClr val="7030A0"/>
                  </a:fgClr>
                  <a:bgClr>
                    <a:schemeClr val="tx1"/>
                  </a:bgClr>
                </a:pattFill>
                <a:latin typeface="Times New Roman" pitchFamily="18" charset="0"/>
                <a:cs typeface="Times New Roman" pitchFamily="18" charset="0"/>
              </a:rPr>
              <a:t/>
            </a:r>
            <a:br>
              <a:rPr lang="ru-RU" sz="2400" b="1" dirty="0" smtClean="0">
                <a:pattFill prst="wdUpDiag">
                  <a:fgClr>
                    <a:srgbClr val="7030A0"/>
                  </a:fgClr>
                  <a:bgClr>
                    <a:schemeClr val="tx1"/>
                  </a:bgClr>
                </a:pattFill>
                <a:latin typeface="Times New Roman" pitchFamily="18" charset="0"/>
                <a:cs typeface="Times New Roman" pitchFamily="18" charset="0"/>
              </a:rPr>
            </a:br>
            <a:endParaRPr lang="en-US" sz="2400" b="1" dirty="0" smtClean="0">
              <a:pattFill prst="wdUpDiag">
                <a:fgClr>
                  <a:srgbClr val="7030A0"/>
                </a:fgClr>
                <a:bgClr>
                  <a:schemeClr val="tx1"/>
                </a:bgClr>
              </a:pattFill>
              <a:latin typeface="Times New Roman" pitchFamily="18" charset="0"/>
              <a:cs typeface="Times New Roman" pitchFamily="18" charset="0"/>
            </a:endParaRPr>
          </a:p>
        </p:txBody>
      </p:sp>
    </p:spTree>
    <p:extLst>
      <p:ext uri="{BB962C8B-B14F-4D97-AF65-F5344CB8AC3E}">
        <p14:creationId xmlns:p14="http://schemas.microsoft.com/office/powerpoint/2010/main" val="2070816403"/>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139337" y="162875"/>
            <a:ext cx="8686800" cy="900112"/>
          </a:xfrm>
        </p:spPr>
        <p:txBody>
          <a:bodyPr>
            <a:noAutofit/>
          </a:bodyPr>
          <a:lstStyle/>
          <a:p>
            <a:pPr eaLnBrk="1" hangingPunct="1">
              <a:defRPr/>
            </a:pPr>
            <a:r>
              <a:rPr lang="ru-RU" sz="2400" b="1" dirty="0" smtClean="0">
                <a:pattFill prst="wdUpDiag">
                  <a:fgClr>
                    <a:srgbClr val="7030A0"/>
                  </a:fgClr>
                  <a:bgClr>
                    <a:schemeClr val="tx1"/>
                  </a:bgClr>
                </a:pattFill>
                <a:latin typeface="Times New Roman" pitchFamily="18" charset="0"/>
                <a:cs typeface="Times New Roman" pitchFamily="18" charset="0"/>
              </a:rPr>
              <a:t>Основные риски и проблемы в сфере бюджетной политики</a:t>
            </a:r>
            <a:br>
              <a:rPr lang="ru-RU" sz="2400" b="1" dirty="0" smtClean="0">
                <a:pattFill prst="wdUpDiag">
                  <a:fgClr>
                    <a:srgbClr val="7030A0"/>
                  </a:fgClr>
                  <a:bgClr>
                    <a:schemeClr val="tx1"/>
                  </a:bgClr>
                </a:pattFill>
                <a:latin typeface="Times New Roman" pitchFamily="18" charset="0"/>
                <a:cs typeface="Times New Roman" pitchFamily="18" charset="0"/>
              </a:rPr>
            </a:br>
            <a:endParaRPr lang="ru-RU" sz="2400" b="1" dirty="0">
              <a:pattFill prst="wdUpDiag">
                <a:fgClr>
                  <a:srgbClr val="7030A0"/>
                </a:fgClr>
                <a:bgClr>
                  <a:schemeClr val="tx1"/>
                </a:bgClr>
              </a:pattFill>
              <a:latin typeface="Times New Roman" pitchFamily="18" charset="0"/>
              <a:cs typeface="Times New Roman" pitchFamily="18" charset="0"/>
            </a:endParaRPr>
          </a:p>
        </p:txBody>
      </p:sp>
      <p:sp>
        <p:nvSpPr>
          <p:cNvPr id="4" name="Содержимое 2"/>
          <p:cNvSpPr txBox="1">
            <a:spLocks/>
          </p:cNvSpPr>
          <p:nvPr/>
        </p:nvSpPr>
        <p:spPr>
          <a:xfrm>
            <a:off x="-52254" y="848124"/>
            <a:ext cx="9004663" cy="4067188"/>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449263">
              <a:buFont typeface="Wingdings" pitchFamily="2" charset="2"/>
              <a:buNone/>
            </a:pPr>
            <a:r>
              <a:rPr lang="ru-RU" sz="1300" dirty="0" smtClean="0">
                <a:latin typeface="Times New Roman" pitchFamily="18" charset="0"/>
                <a:ea typeface="Sometimes" pitchFamily="50" charset="0"/>
                <a:cs typeface="Times New Roman" pitchFamily="18" charset="0"/>
              </a:rPr>
              <a:t>В рамках существующих тенденций низких темпов экономического роста формирование проекта бюджета муниципального образования город Медногорск на 2020 год и на плановый период 2021 и 2022 годов будет осуществляться исходя из консервативных сценариев прогноза основных параметров местного бюджета.</a:t>
            </a:r>
          </a:p>
          <a:p>
            <a:pPr indent="449263">
              <a:buFont typeface="Wingdings" pitchFamily="2" charset="2"/>
              <a:buNone/>
            </a:pPr>
            <a:r>
              <a:rPr lang="ru-RU" sz="1300" dirty="0" smtClean="0">
                <a:latin typeface="Times New Roman" pitchFamily="18" charset="0"/>
                <a:ea typeface="Sometimes" pitchFamily="50" charset="0"/>
                <a:cs typeface="Times New Roman" pitchFamily="18" charset="0"/>
              </a:rPr>
              <a:t>На первый план выходит решение задач повышения эффективности расходов и переориентации бюджетных ассигнований в рамках существующих бюджетных ограничений на реализацию приоритетных направлений бюджетной политики муниципального образования город Медногорск. Необходимо крайне осмотрительно формировать политику расходов бюджета.</a:t>
            </a:r>
          </a:p>
          <a:p>
            <a:pPr indent="449263">
              <a:buFont typeface="Wingdings" pitchFamily="2" charset="2"/>
              <a:buNone/>
            </a:pPr>
            <a:r>
              <a:rPr lang="ru-RU" sz="1300" dirty="0" smtClean="0">
                <a:latin typeface="Times New Roman" pitchFamily="18" charset="0"/>
                <a:ea typeface="Sometimes" pitchFamily="50" charset="0"/>
                <a:cs typeface="Times New Roman" pitchFamily="18" charset="0"/>
              </a:rPr>
              <a:t>Проект городского бюджета на 2020 и плановый период 2021 и 2022 годов  год сформирован в структуре муниципальных программ. В то же время конечная эффективность "программного" бюджета зависит от качества муниципальных программ, механизмов контроля за их реализацией.</a:t>
            </a:r>
          </a:p>
          <a:p>
            <a:pPr indent="449263">
              <a:buFont typeface="Wingdings" pitchFamily="2" charset="2"/>
              <a:buNone/>
            </a:pPr>
            <a:r>
              <a:rPr lang="ru-RU" sz="1300" dirty="0" smtClean="0">
                <a:latin typeface="Times New Roman" pitchFamily="18" charset="0"/>
                <a:ea typeface="Sometimes" pitchFamily="50" charset="0"/>
                <a:cs typeface="Times New Roman" pitchFamily="18" charset="0"/>
              </a:rPr>
              <a:t>Муниципальные программы должны стать ключевым механизмом, с помощью которого увязываются стратегическое и бюджетное планирование. </a:t>
            </a:r>
          </a:p>
          <a:p>
            <a:pPr indent="449263">
              <a:buFont typeface="Wingdings" pitchFamily="2" charset="2"/>
              <a:buNone/>
            </a:pPr>
            <a:r>
              <a:rPr lang="ru-RU" sz="1300" dirty="0" smtClean="0">
                <a:latin typeface="Times New Roman" pitchFamily="18" charset="0"/>
                <a:ea typeface="Sometimes" pitchFamily="50" charset="0"/>
                <a:cs typeface="Times New Roman" pitchFamily="18" charset="0"/>
              </a:rPr>
              <a:t>Совершенствование системы внутреннего финансового контроля в сфере бюджетных правоотношений и контроля в сфере закупок должно обеспечить снижение потерь средств бюджета муниципального образования город Медногорск, эффективность использования имеющихся финансовых ресурсов, а также предотвращение нарушений законодательства. </a:t>
            </a:r>
          </a:p>
        </p:txBody>
      </p:sp>
      <p:sp>
        <p:nvSpPr>
          <p:cNvPr id="5" name="Прямоугольник 4"/>
          <p:cNvSpPr/>
          <p:nvPr/>
        </p:nvSpPr>
        <p:spPr>
          <a:xfrm>
            <a:off x="0" y="4359460"/>
            <a:ext cx="4572000" cy="461665"/>
          </a:xfrm>
          <a:prstGeom prst="rect">
            <a:avLst/>
          </a:prstGeom>
        </p:spPr>
        <p:txBody>
          <a:bodyPr>
            <a:spAutoFit/>
          </a:bodyPr>
          <a:lstStyle/>
          <a:p>
            <a:pPr indent="449263" eaLnBrk="1" hangingPunct="1"/>
            <a:r>
              <a:rPr lang="ru-RU" sz="1200" b="1" dirty="0" smtClean="0">
                <a:solidFill>
                  <a:srgbClr val="FF0000"/>
                </a:solidFill>
                <a:latin typeface="Times New Roman" pitchFamily="18" charset="0"/>
                <a:ea typeface="Sometimes" pitchFamily="50" charset="0"/>
                <a:cs typeface="Times New Roman" pitchFamily="18" charset="0"/>
              </a:rPr>
              <a:t>Основные проблемы, существующие в бюджетной политике муниципального образования город Медногорск</a:t>
            </a:r>
            <a:endParaRPr lang="ru-RU" sz="1200" b="1" dirty="0" smtClean="0">
              <a:solidFill>
                <a:srgbClr val="FF0000"/>
              </a:solidFill>
              <a:latin typeface="Times New Roman" pitchFamily="18" charset="0"/>
              <a:cs typeface="Times New Roman" pitchFamily="18" charset="0"/>
            </a:endParaRPr>
          </a:p>
        </p:txBody>
      </p:sp>
      <p:sp>
        <p:nvSpPr>
          <p:cNvPr id="6" name="Прямоугольник 5"/>
          <p:cNvSpPr/>
          <p:nvPr/>
        </p:nvSpPr>
        <p:spPr>
          <a:xfrm>
            <a:off x="142844" y="4929341"/>
            <a:ext cx="4572000" cy="646331"/>
          </a:xfrm>
          <a:prstGeom prst="rect">
            <a:avLst/>
          </a:prstGeom>
        </p:spPr>
        <p:txBody>
          <a:bodyPr>
            <a:spAutoFit/>
          </a:bodyPr>
          <a:lstStyle/>
          <a:p>
            <a:pPr eaLnBrk="0" hangingPunct="0"/>
            <a:r>
              <a:rPr lang="ru-RU" sz="1200" b="1" dirty="0" smtClean="0">
                <a:latin typeface="Times New Roman" pitchFamily="18" charset="0"/>
                <a:ea typeface="Sometimes" pitchFamily="50" charset="0"/>
                <a:cs typeface="Times New Roman" pitchFamily="18" charset="0"/>
              </a:rPr>
              <a:t>1. Структура бюджетных расходов не является оптимальной для стимулирования, социально-экономического развития городского округа</a:t>
            </a:r>
            <a:endParaRPr lang="en-US" sz="1200" b="1" dirty="0">
              <a:latin typeface="Times New Roman" pitchFamily="18" charset="0"/>
              <a:ea typeface="Sometimes" pitchFamily="50" charset="0"/>
              <a:cs typeface="Times New Roman" pitchFamily="18" charset="0"/>
            </a:endParaRPr>
          </a:p>
        </p:txBody>
      </p:sp>
      <p:sp>
        <p:nvSpPr>
          <p:cNvPr id="7" name="Прямоугольник 6"/>
          <p:cNvSpPr/>
          <p:nvPr/>
        </p:nvSpPr>
        <p:spPr>
          <a:xfrm>
            <a:off x="142844" y="5746474"/>
            <a:ext cx="4572000" cy="461665"/>
          </a:xfrm>
          <a:prstGeom prst="rect">
            <a:avLst/>
          </a:prstGeom>
        </p:spPr>
        <p:txBody>
          <a:bodyPr>
            <a:spAutoFit/>
          </a:bodyPr>
          <a:lstStyle/>
          <a:p>
            <a:pPr eaLnBrk="0" hangingPunct="0"/>
            <a:r>
              <a:rPr lang="ru-RU" sz="1200" b="1" dirty="0" smtClean="0">
                <a:latin typeface="Times New Roman" pitchFamily="18" charset="0"/>
                <a:ea typeface="Sometimes" pitchFamily="50" charset="0"/>
                <a:cs typeface="Times New Roman" pitchFamily="18" charset="0"/>
              </a:rPr>
              <a:t>2. Низкая степень заинтересованности граждан в обсуждении целей и результатов использования бюджетных средств</a:t>
            </a:r>
            <a:endParaRPr lang="en-US" sz="1200" b="1" dirty="0">
              <a:latin typeface="Times New Roman" pitchFamily="18" charset="0"/>
              <a:ea typeface="Sometimes" pitchFamily="50" charset="0"/>
              <a:cs typeface="Times New Roman" pitchFamily="18" charset="0"/>
            </a:endParaRPr>
          </a:p>
        </p:txBody>
      </p:sp>
      <p:sp>
        <p:nvSpPr>
          <p:cNvPr id="8" name="Прямоугольник 7"/>
          <p:cNvSpPr/>
          <p:nvPr/>
        </p:nvSpPr>
        <p:spPr>
          <a:xfrm>
            <a:off x="4572000" y="4305982"/>
            <a:ext cx="4572000" cy="646331"/>
          </a:xfrm>
          <a:prstGeom prst="rect">
            <a:avLst/>
          </a:prstGeom>
        </p:spPr>
        <p:txBody>
          <a:bodyPr>
            <a:spAutoFit/>
          </a:bodyPr>
          <a:lstStyle/>
          <a:p>
            <a:r>
              <a:rPr lang="ru-RU" sz="1200" b="1" dirty="0" smtClean="0">
                <a:solidFill>
                  <a:srgbClr val="FF0000"/>
                </a:solidFill>
                <a:latin typeface="Times New Roman" pitchFamily="18" charset="0"/>
                <a:cs typeface="Times New Roman" pitchFamily="18" charset="0"/>
              </a:rPr>
              <a:t>Основные риски, которые могут возникнуть в ходе реализации бюджетной политики  муниципального образования город Медногорск</a:t>
            </a:r>
            <a:endParaRPr lang="ru-RU" sz="1200" b="1" dirty="0">
              <a:solidFill>
                <a:srgbClr val="FF0000"/>
              </a:solidFill>
              <a:latin typeface="Times New Roman" pitchFamily="18" charset="0"/>
              <a:cs typeface="Times New Roman" pitchFamily="18" charset="0"/>
            </a:endParaRPr>
          </a:p>
        </p:txBody>
      </p:sp>
      <p:sp>
        <p:nvSpPr>
          <p:cNvPr id="9" name="Прямоугольник 8"/>
          <p:cNvSpPr/>
          <p:nvPr/>
        </p:nvSpPr>
        <p:spPr>
          <a:xfrm>
            <a:off x="4608634" y="4915312"/>
            <a:ext cx="4572000" cy="646331"/>
          </a:xfrm>
          <a:prstGeom prst="rect">
            <a:avLst/>
          </a:prstGeom>
        </p:spPr>
        <p:txBody>
          <a:bodyPr>
            <a:spAutoFit/>
          </a:bodyPr>
          <a:lstStyle/>
          <a:p>
            <a:pPr eaLnBrk="0" hangingPunct="0"/>
            <a:r>
              <a:rPr lang="ru-RU" sz="1200" b="1" dirty="0" smtClean="0">
                <a:latin typeface="Times New Roman" pitchFamily="18" charset="0"/>
                <a:ea typeface="Sometimes" pitchFamily="50" charset="0"/>
                <a:cs typeface="Times New Roman" pitchFamily="18" charset="0"/>
              </a:rPr>
              <a:t>1. Изменения норм федерального, областного законодательства, влекущие за собой снижение доходов местного бюджета</a:t>
            </a:r>
            <a:endParaRPr lang="en-US" sz="1200" b="1" dirty="0">
              <a:latin typeface="Times New Roman" pitchFamily="18" charset="0"/>
              <a:ea typeface="Sometimes" pitchFamily="50" charset="0"/>
              <a:cs typeface="Times New Roman" pitchFamily="18" charset="0"/>
            </a:endParaRPr>
          </a:p>
        </p:txBody>
      </p:sp>
      <p:sp>
        <p:nvSpPr>
          <p:cNvPr id="10" name="Прямоугольник 9"/>
          <p:cNvSpPr/>
          <p:nvPr/>
        </p:nvSpPr>
        <p:spPr>
          <a:xfrm>
            <a:off x="4617311" y="5706450"/>
            <a:ext cx="4572000" cy="646331"/>
          </a:xfrm>
          <a:prstGeom prst="rect">
            <a:avLst/>
          </a:prstGeom>
        </p:spPr>
        <p:txBody>
          <a:bodyPr>
            <a:spAutoFit/>
          </a:bodyPr>
          <a:lstStyle/>
          <a:p>
            <a:pPr eaLnBrk="0" hangingPunct="0"/>
            <a:r>
              <a:rPr lang="ru-RU" sz="1200" b="1" dirty="0" smtClean="0">
                <a:latin typeface="Times New Roman" pitchFamily="18" charset="0"/>
                <a:ea typeface="Sometimes" pitchFamily="50" charset="0"/>
                <a:cs typeface="Times New Roman" pitchFamily="18" charset="0"/>
              </a:rPr>
              <a:t>2. Ухудшение общеэкономической ситуации в Российской Федерации,    приводящее к уменьшению поступлений налоговых и неналоговых доходов местного бюджета</a:t>
            </a:r>
            <a:endParaRPr lang="en-US" sz="1200" b="1" dirty="0">
              <a:latin typeface="Times New Roman" pitchFamily="18" charset="0"/>
              <a:ea typeface="Sometimes" pitchFamily="50" charset="0"/>
              <a:cs typeface="Times New Roman" pitchFamily="18" charset="0"/>
            </a:endParaRPr>
          </a:p>
        </p:txBody>
      </p:sp>
      <p:sp>
        <p:nvSpPr>
          <p:cNvPr id="11" name="Прямоугольник 10"/>
          <p:cNvSpPr/>
          <p:nvPr/>
        </p:nvSpPr>
        <p:spPr>
          <a:xfrm>
            <a:off x="71470" y="6439915"/>
            <a:ext cx="9144000" cy="276999"/>
          </a:xfrm>
          <a:prstGeom prst="rect">
            <a:avLst/>
          </a:prstGeom>
        </p:spPr>
        <p:txBody>
          <a:bodyPr wrap="square">
            <a:spAutoFit/>
          </a:bodyPr>
          <a:lstStyle/>
          <a:p>
            <a:pPr algn="just"/>
            <a:r>
              <a:rPr lang="ru-RU" sz="1200" b="1" dirty="0" smtClean="0">
                <a:solidFill>
                  <a:srgbClr val="FF0000"/>
                </a:solidFill>
                <a:latin typeface="Times New Roman" pitchFamily="18" charset="0"/>
                <a:ea typeface="Sometimes" pitchFamily="50" charset="0"/>
                <a:cs typeface="Times New Roman" pitchFamily="18" charset="0"/>
              </a:rPr>
              <a:t>При наступлении указанных рисков могут потребоваться дополнительные меры по минимизации их негативных последствий.</a:t>
            </a:r>
            <a:endParaRPr lang="ru-RU" sz="1200" b="1" dirty="0">
              <a:solidFill>
                <a:srgbClr val="FF0000"/>
              </a:solidFill>
              <a:latin typeface="Times New Roman" pitchFamily="18" charset="0"/>
              <a:ea typeface="Sometimes" pitchFamily="50" charset="0"/>
              <a:cs typeface="Times New Roman" pitchFamily="18" charset="0"/>
            </a:endParaRPr>
          </a:p>
        </p:txBody>
      </p:sp>
    </p:spTree>
    <p:extLst>
      <p:ext uri="{BB962C8B-B14F-4D97-AF65-F5344CB8AC3E}">
        <p14:creationId xmlns:p14="http://schemas.microsoft.com/office/powerpoint/2010/main" val="360851517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113204" y="208192"/>
            <a:ext cx="8472488" cy="757238"/>
          </a:xfrm>
        </p:spPr>
        <p:txBody>
          <a:bodyPr>
            <a:normAutofit/>
          </a:bodyPr>
          <a:lstStyle/>
          <a:p>
            <a:pPr eaLnBrk="1" hangingPunct="1">
              <a:defRPr/>
            </a:pPr>
            <a:r>
              <a:rPr lang="ru-RU" sz="2400" b="1" dirty="0" smtClean="0">
                <a:pattFill prst="wdUpDiag">
                  <a:fgClr>
                    <a:srgbClr val="7030A0"/>
                  </a:fgClr>
                  <a:bgClr>
                    <a:schemeClr val="tx1"/>
                  </a:bgClr>
                </a:pattFill>
                <a:latin typeface="Times New Roman" pitchFamily="18" charset="0"/>
                <a:cs typeface="Times New Roman" pitchFamily="18" charset="0"/>
              </a:rPr>
              <a:t>Информация по указам Президента РФ от 7 мая 2012 года</a:t>
            </a:r>
            <a:br>
              <a:rPr lang="ru-RU" sz="2400" b="1" dirty="0" smtClean="0">
                <a:pattFill prst="wdUpDiag">
                  <a:fgClr>
                    <a:srgbClr val="7030A0"/>
                  </a:fgClr>
                  <a:bgClr>
                    <a:schemeClr val="tx1"/>
                  </a:bgClr>
                </a:pattFill>
                <a:latin typeface="Times New Roman" pitchFamily="18" charset="0"/>
                <a:cs typeface="Times New Roman" pitchFamily="18" charset="0"/>
              </a:rPr>
            </a:br>
            <a:endParaRPr lang="ru-RU" sz="2400" b="1" dirty="0">
              <a:pattFill prst="wdUpDiag">
                <a:fgClr>
                  <a:srgbClr val="7030A0"/>
                </a:fgClr>
                <a:bgClr>
                  <a:schemeClr val="tx1"/>
                </a:bgClr>
              </a:pattFill>
              <a:latin typeface="Times New Roman" pitchFamily="18" charset="0"/>
              <a:cs typeface="Times New Roman" pitchFamily="18" charset="0"/>
            </a:endParaRPr>
          </a:p>
        </p:txBody>
      </p:sp>
      <p:pic>
        <p:nvPicPr>
          <p:cNvPr id="4" name="Рисунок 3" descr="87b1f13aef785852d3d46dae221df45d.jpg"/>
          <p:cNvPicPr>
            <a:picLocks noChangeAspect="1"/>
          </p:cNvPicPr>
          <p:nvPr/>
        </p:nvPicPr>
        <p:blipFill>
          <a:blip r:embed="rId2" cstate="print"/>
          <a:srcRect/>
          <a:stretch>
            <a:fillRect/>
          </a:stretch>
        </p:blipFill>
        <p:spPr bwMode="auto">
          <a:xfrm>
            <a:off x="6215063" y="735467"/>
            <a:ext cx="2571750" cy="1746250"/>
          </a:xfrm>
          <a:prstGeom prst="rect">
            <a:avLst/>
          </a:prstGeom>
          <a:noFill/>
          <a:ln w="9525">
            <a:noFill/>
            <a:miter lim="800000"/>
            <a:headEnd/>
            <a:tailEnd/>
          </a:ln>
        </p:spPr>
      </p:pic>
      <p:sp>
        <p:nvSpPr>
          <p:cNvPr id="5" name="Прямоугольник 4"/>
          <p:cNvSpPr>
            <a:spLocks noChangeArrowheads="1"/>
          </p:cNvSpPr>
          <p:nvPr/>
        </p:nvSpPr>
        <p:spPr bwMode="auto">
          <a:xfrm>
            <a:off x="142875" y="1024120"/>
            <a:ext cx="5357813" cy="1384995"/>
          </a:xfrm>
          <a:prstGeom prst="rect">
            <a:avLst/>
          </a:prstGeom>
          <a:noFill/>
          <a:ln w="9525">
            <a:noFill/>
            <a:miter lim="800000"/>
            <a:headEnd/>
            <a:tailEnd/>
          </a:ln>
        </p:spPr>
        <p:txBody>
          <a:bodyPr>
            <a:spAutoFit/>
          </a:bodyPr>
          <a:lstStyle/>
          <a:p>
            <a:r>
              <a:rPr lang="ru-RU" altLang="ru-RU" sz="1400" b="1" dirty="0">
                <a:latin typeface="Times New Roman" pitchFamily="18" charset="0"/>
                <a:ea typeface="Sometimes" pitchFamily="50" charset="0"/>
                <a:cs typeface="Times New Roman" pitchFamily="18" charset="0"/>
              </a:rPr>
              <a:t>Заняв президентский пост в 2012 году, Владимир Путин подписал ряд указов об экономической и социальной политике, здравоохранении, образовании и науке, об обеспечении граждан доступным жильем и повышении качества услуг ЖКХ, получивших в публицистике название </a:t>
            </a:r>
            <a:r>
              <a:rPr lang="ru-RU" altLang="ru-RU" sz="1400" b="1" i="1" dirty="0">
                <a:latin typeface="Times New Roman" pitchFamily="18" charset="0"/>
                <a:ea typeface="Sometimes" pitchFamily="50" charset="0"/>
                <a:cs typeface="Times New Roman" pitchFamily="18" charset="0"/>
              </a:rPr>
              <a:t>«Майские указы Президента» :</a:t>
            </a:r>
            <a:endParaRPr lang="ru-RU" sz="1400" b="1" dirty="0">
              <a:latin typeface="Times New Roman" pitchFamily="18" charset="0"/>
              <a:ea typeface="Sometimes" pitchFamily="50" charset="0"/>
              <a:cs typeface="Times New Roman" pitchFamily="18" charset="0"/>
            </a:endParaRPr>
          </a:p>
        </p:txBody>
      </p:sp>
      <p:sp>
        <p:nvSpPr>
          <p:cNvPr id="6" name="Прямоугольник 5"/>
          <p:cNvSpPr>
            <a:spLocks noChangeArrowheads="1"/>
          </p:cNvSpPr>
          <p:nvPr/>
        </p:nvSpPr>
        <p:spPr bwMode="auto">
          <a:xfrm>
            <a:off x="642936" y="2498137"/>
            <a:ext cx="8358187" cy="2032000"/>
          </a:xfrm>
          <a:prstGeom prst="rect">
            <a:avLst/>
          </a:prstGeom>
          <a:noFill/>
          <a:ln w="9525">
            <a:noFill/>
            <a:miter lim="800000"/>
            <a:headEnd/>
            <a:tailEnd/>
          </a:ln>
        </p:spPr>
        <p:txBody>
          <a:bodyPr>
            <a:spAutoFit/>
          </a:bodyPr>
          <a:lstStyle/>
          <a:p>
            <a:pPr marL="284163" indent="-284163">
              <a:buFont typeface="Wingdings" pitchFamily="2" charset="2"/>
              <a:buChar char="Ø"/>
            </a:pPr>
            <a:r>
              <a:rPr lang="ru-RU" sz="1400" b="1" dirty="0">
                <a:latin typeface="Times New Roman" pitchFamily="18" charset="0"/>
                <a:ea typeface="Sometimes" pitchFamily="50" charset="0"/>
                <a:cs typeface="Times New Roman" pitchFamily="18" charset="0"/>
              </a:rPr>
              <a:t>№ 596 «О долгосрочной государственной экономической политике»</a:t>
            </a:r>
          </a:p>
          <a:p>
            <a:pPr marL="284163" indent="-284163">
              <a:buFont typeface="Wingdings" pitchFamily="2" charset="2"/>
              <a:buChar char="Ø"/>
            </a:pPr>
            <a:r>
              <a:rPr lang="ru-RU" sz="1400" b="1" dirty="0">
                <a:latin typeface="Times New Roman" pitchFamily="18" charset="0"/>
                <a:ea typeface="Sometimes" pitchFamily="50" charset="0"/>
                <a:cs typeface="Times New Roman" pitchFamily="18" charset="0"/>
              </a:rPr>
              <a:t>№ 597 «О мероприятиях по реализации государственной социальной политики»</a:t>
            </a:r>
          </a:p>
          <a:p>
            <a:pPr marL="284163" indent="-284163">
              <a:buFont typeface="Wingdings" pitchFamily="2" charset="2"/>
              <a:buChar char="Ø"/>
            </a:pPr>
            <a:r>
              <a:rPr lang="ru-RU" sz="1400" b="1" dirty="0">
                <a:latin typeface="Times New Roman" pitchFamily="18" charset="0"/>
                <a:ea typeface="Sometimes" pitchFamily="50" charset="0"/>
                <a:cs typeface="Times New Roman" pitchFamily="18" charset="0"/>
              </a:rPr>
              <a:t>№ 598 «О совершенствовании государственной политики в сфере здравоохранения»</a:t>
            </a:r>
          </a:p>
          <a:p>
            <a:pPr marL="284163" indent="-284163">
              <a:buFont typeface="Wingdings" pitchFamily="2" charset="2"/>
              <a:buChar char="Ø"/>
            </a:pPr>
            <a:r>
              <a:rPr lang="ru-RU" sz="1400" b="1" dirty="0">
                <a:latin typeface="Times New Roman" pitchFamily="18" charset="0"/>
                <a:ea typeface="Sometimes" pitchFamily="50" charset="0"/>
                <a:cs typeface="Times New Roman" pitchFamily="18" charset="0"/>
              </a:rPr>
              <a:t>№ 599 «О мерах по реализации  государственной политики в области образования и науки»</a:t>
            </a:r>
          </a:p>
          <a:p>
            <a:pPr marL="284163" indent="-284163">
              <a:buFont typeface="Wingdings" pitchFamily="2" charset="2"/>
              <a:buChar char="Ø"/>
            </a:pPr>
            <a:r>
              <a:rPr lang="ru-RU" sz="1400" b="1" dirty="0">
                <a:latin typeface="Times New Roman" pitchFamily="18" charset="0"/>
                <a:ea typeface="Sometimes" pitchFamily="50" charset="0"/>
                <a:cs typeface="Times New Roman" pitchFamily="18" charset="0"/>
              </a:rPr>
              <a:t>№ 600 «О мерах по обеспечению граждан Российской Федерации доступным и комфортным жильем и  повышению качества жилищно-коммунальных услуг»</a:t>
            </a:r>
          </a:p>
          <a:p>
            <a:pPr marL="284163" indent="-284163">
              <a:buFont typeface="Wingdings" pitchFamily="2" charset="2"/>
              <a:buChar char="Ø"/>
            </a:pPr>
            <a:r>
              <a:rPr lang="ru-RU" sz="1400" b="1" dirty="0">
                <a:latin typeface="Times New Roman" pitchFamily="18" charset="0"/>
                <a:ea typeface="Sometimes" pitchFamily="50" charset="0"/>
                <a:cs typeface="Times New Roman" pitchFamily="18" charset="0"/>
              </a:rPr>
              <a:t>№ 601 «Об основных направлениях совершенствования системы государственного управления»</a:t>
            </a:r>
          </a:p>
          <a:p>
            <a:pPr marL="284163" indent="-284163">
              <a:buFont typeface="Wingdings" pitchFamily="2" charset="2"/>
              <a:buChar char="Ø"/>
            </a:pPr>
            <a:r>
              <a:rPr lang="ru-RU" sz="1400" b="1" dirty="0">
                <a:latin typeface="Times New Roman" pitchFamily="18" charset="0"/>
                <a:ea typeface="Sometimes" pitchFamily="50" charset="0"/>
                <a:cs typeface="Times New Roman" pitchFamily="18" charset="0"/>
              </a:rPr>
              <a:t>№ 602 «Об обеспечении межнационального согласия»</a:t>
            </a:r>
          </a:p>
          <a:p>
            <a:pPr marL="284163" indent="-284163">
              <a:buFont typeface="Wingdings" pitchFamily="2" charset="2"/>
              <a:buChar char="Ø"/>
            </a:pPr>
            <a:r>
              <a:rPr lang="ru-RU" sz="1400" b="1" dirty="0">
                <a:latin typeface="Times New Roman" pitchFamily="18" charset="0"/>
                <a:ea typeface="Sometimes" pitchFamily="50" charset="0"/>
                <a:cs typeface="Times New Roman" pitchFamily="18" charset="0"/>
              </a:rPr>
              <a:t>№ 603 «О мерах по реализации демографической политики»</a:t>
            </a:r>
          </a:p>
        </p:txBody>
      </p:sp>
      <p:sp>
        <p:nvSpPr>
          <p:cNvPr id="7" name="Прямоугольник 6"/>
          <p:cNvSpPr>
            <a:spLocks noChangeArrowheads="1"/>
          </p:cNvSpPr>
          <p:nvPr/>
        </p:nvSpPr>
        <p:spPr bwMode="auto">
          <a:xfrm>
            <a:off x="207372" y="4549685"/>
            <a:ext cx="8858250" cy="738188"/>
          </a:xfrm>
          <a:prstGeom prst="rect">
            <a:avLst/>
          </a:prstGeom>
          <a:noFill/>
          <a:ln w="9525">
            <a:noFill/>
            <a:miter lim="800000"/>
            <a:headEnd/>
            <a:tailEnd/>
          </a:ln>
        </p:spPr>
        <p:txBody>
          <a:bodyPr>
            <a:spAutoFit/>
          </a:bodyPr>
          <a:lstStyle/>
          <a:p>
            <a:r>
              <a:rPr lang="ru-RU" altLang="ru-RU" sz="1400" b="1" dirty="0">
                <a:latin typeface="Times New Roman" pitchFamily="18" charset="0"/>
                <a:ea typeface="Sometimes" pitchFamily="50" charset="0"/>
                <a:cs typeface="Times New Roman" pitchFamily="18" charset="0"/>
              </a:rPr>
              <a:t>Владимир Путин неоднократно заявлял, что за неисполнение требований майских указов грозит «публичная политическая персональная  ответственность», администрация президента проводит постоянный мониторинг выполнения указов с июня  2012 главами регионов.</a:t>
            </a:r>
          </a:p>
        </p:txBody>
      </p:sp>
      <p:sp>
        <p:nvSpPr>
          <p:cNvPr id="8" name="Прямоугольник 7"/>
          <p:cNvSpPr>
            <a:spLocks noChangeArrowheads="1"/>
          </p:cNvSpPr>
          <p:nvPr/>
        </p:nvSpPr>
        <p:spPr bwMode="auto">
          <a:xfrm>
            <a:off x="207372" y="5200787"/>
            <a:ext cx="8858250" cy="954087"/>
          </a:xfrm>
          <a:prstGeom prst="rect">
            <a:avLst/>
          </a:prstGeom>
          <a:noFill/>
          <a:ln w="9525">
            <a:noFill/>
            <a:miter lim="800000"/>
            <a:headEnd/>
            <a:tailEnd/>
          </a:ln>
        </p:spPr>
        <p:txBody>
          <a:bodyPr>
            <a:spAutoFit/>
          </a:bodyPr>
          <a:lstStyle/>
          <a:p>
            <a:r>
              <a:rPr lang="ru-RU" altLang="ru-RU" sz="1400" b="1" dirty="0">
                <a:latin typeface="Times New Roman" pitchFamily="18" charset="0"/>
                <a:ea typeface="Sometimes" pitchFamily="50" charset="0"/>
                <a:cs typeface="Times New Roman" pitchFamily="18" charset="0"/>
              </a:rPr>
              <a:t>Согласно указам, уже с 2012 года зарплата учителей должна равняться средней по региону и не опускаться ниже этой планки. К 2018 году зарплата работников культуры и преподавателей колледжей должна достичь того же уровня, а у врачей, вузовских преподавателей и научных сотрудников – превысить среднюю по региону вдвое.</a:t>
            </a:r>
          </a:p>
        </p:txBody>
      </p:sp>
    </p:spTree>
    <p:extLst>
      <p:ext uri="{BB962C8B-B14F-4D97-AF65-F5344CB8AC3E}">
        <p14:creationId xmlns:p14="http://schemas.microsoft.com/office/powerpoint/2010/main" val="4282593105"/>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166514" y="318186"/>
            <a:ext cx="8686800" cy="563562"/>
          </a:xfrm>
        </p:spPr>
        <p:txBody>
          <a:bodyPr>
            <a:normAutofit fontScale="90000"/>
          </a:bodyPr>
          <a:lstStyle/>
          <a:p>
            <a:pPr eaLnBrk="1" hangingPunct="1"/>
            <a:r>
              <a:rPr lang="ru-RU" sz="2000" b="1" dirty="0" smtClean="0">
                <a:pattFill prst="wdUpDiag">
                  <a:fgClr>
                    <a:srgbClr val="7030A0"/>
                  </a:fgClr>
                  <a:bgClr>
                    <a:schemeClr val="tx1"/>
                  </a:bgClr>
                </a:pattFill>
                <a:latin typeface="Times New Roman" pitchFamily="18" charset="0"/>
                <a:cs typeface="Times New Roman" pitchFamily="18" charset="0"/>
              </a:rPr>
              <a:t>   Выполнение </a:t>
            </a:r>
            <a:r>
              <a:rPr lang="ru-RU" sz="2000" b="1" dirty="0" smtClean="0">
                <a:pattFill prst="wdUpDiag">
                  <a:fgClr>
                    <a:srgbClr val="7030A0"/>
                  </a:fgClr>
                  <a:bgClr>
                    <a:schemeClr val="tx1"/>
                  </a:bgClr>
                </a:pattFill>
                <a:latin typeface="Times New Roman" pitchFamily="18" charset="0"/>
                <a:cs typeface="Times New Roman" pitchFamily="18" charset="0"/>
              </a:rPr>
              <a:t>майских Указов Президента Российской Федерации</a:t>
            </a:r>
            <a:br>
              <a:rPr lang="ru-RU" sz="2000" b="1" dirty="0" smtClean="0">
                <a:pattFill prst="wdUpDiag">
                  <a:fgClr>
                    <a:srgbClr val="7030A0"/>
                  </a:fgClr>
                  <a:bgClr>
                    <a:schemeClr val="tx1"/>
                  </a:bgClr>
                </a:pattFill>
                <a:latin typeface="Times New Roman" pitchFamily="18" charset="0"/>
                <a:cs typeface="Times New Roman" pitchFamily="18" charset="0"/>
              </a:rPr>
            </a:br>
            <a:endParaRPr lang="ru-RU" sz="2000" b="1" dirty="0" smtClean="0">
              <a:pattFill prst="wdUpDiag">
                <a:fgClr>
                  <a:srgbClr val="7030A0"/>
                </a:fgClr>
                <a:bgClr>
                  <a:schemeClr val="tx1"/>
                </a:bgClr>
              </a:pattFill>
              <a:latin typeface="Times New Roman" pitchFamily="18" charset="0"/>
              <a:cs typeface="Times New Roman" pitchFamily="18" charset="0"/>
            </a:endParaRPr>
          </a:p>
        </p:txBody>
      </p:sp>
      <p:sp>
        <p:nvSpPr>
          <p:cNvPr id="4" name="Прямоугольник 3"/>
          <p:cNvSpPr>
            <a:spLocks noChangeArrowheads="1"/>
          </p:cNvSpPr>
          <p:nvPr/>
        </p:nvSpPr>
        <p:spPr bwMode="auto">
          <a:xfrm>
            <a:off x="326826" y="684440"/>
            <a:ext cx="8224992" cy="523875"/>
          </a:xfrm>
          <a:prstGeom prst="rect">
            <a:avLst/>
          </a:prstGeom>
          <a:noFill/>
          <a:ln w="9525">
            <a:noFill/>
            <a:miter lim="800000"/>
            <a:headEnd/>
            <a:tailEnd/>
          </a:ln>
        </p:spPr>
        <p:txBody>
          <a:bodyPr wrap="square">
            <a:spAutoFit/>
          </a:bodyPr>
          <a:lstStyle/>
          <a:p>
            <a:pPr algn="ctr"/>
            <a:r>
              <a:rPr lang="ru-RU" sz="1400" b="1" dirty="0">
                <a:latin typeface="Times New Roman" pitchFamily="18" charset="0"/>
                <a:ea typeface="Sometimes" pitchFamily="50" charset="0"/>
                <a:cs typeface="Times New Roman" pitchFamily="18" charset="0"/>
              </a:rPr>
              <a:t>Средняя заработная плата по педагогическим работникам и работникам учреждений культуры по муниципальному образованию город Медногорск предусмотренная в проекте бюджета на </a:t>
            </a:r>
            <a:r>
              <a:rPr lang="ru-RU" sz="1400" b="1" dirty="0" smtClean="0">
                <a:latin typeface="Times New Roman" pitchFamily="18" charset="0"/>
                <a:ea typeface="Sometimes" pitchFamily="50" charset="0"/>
                <a:cs typeface="Times New Roman" pitchFamily="18" charset="0"/>
              </a:rPr>
              <a:t>2020 </a:t>
            </a:r>
            <a:r>
              <a:rPr lang="ru-RU" sz="1400" b="1" dirty="0">
                <a:latin typeface="Times New Roman" pitchFamily="18" charset="0"/>
                <a:ea typeface="Sometimes" pitchFamily="50" charset="0"/>
                <a:cs typeface="Times New Roman" pitchFamily="18" charset="0"/>
              </a:rPr>
              <a:t>год</a:t>
            </a:r>
          </a:p>
        </p:txBody>
      </p:sp>
      <p:grpSp>
        <p:nvGrpSpPr>
          <p:cNvPr id="119" name="Группа 118"/>
          <p:cNvGrpSpPr/>
          <p:nvPr/>
        </p:nvGrpSpPr>
        <p:grpSpPr>
          <a:xfrm>
            <a:off x="4776470" y="1172022"/>
            <a:ext cx="3636016" cy="5318409"/>
            <a:chOff x="4913756" y="1214438"/>
            <a:chExt cx="3908616" cy="5318409"/>
          </a:xfrm>
        </p:grpSpPr>
        <p:grpSp>
          <p:nvGrpSpPr>
            <p:cNvPr id="5" name="组合 49"/>
            <p:cNvGrpSpPr/>
            <p:nvPr/>
          </p:nvGrpSpPr>
          <p:grpSpPr>
            <a:xfrm>
              <a:off x="4913756" y="1576947"/>
              <a:ext cx="3875385" cy="780939"/>
              <a:chOff x="971600" y="2348880"/>
              <a:chExt cx="6408712" cy="2520280"/>
            </a:xfrm>
          </p:grpSpPr>
          <p:sp>
            <p:nvSpPr>
              <p:cNvPr id="6" name="矩形 50"/>
              <p:cNvSpPr/>
              <p:nvPr/>
            </p:nvSpPr>
            <p:spPr>
              <a:xfrm>
                <a:off x="971600" y="2348880"/>
                <a:ext cx="6408712" cy="2520280"/>
              </a:xfrm>
              <a:prstGeom prst="rect">
                <a:avLst/>
              </a:prstGeom>
              <a:gradFill flip="none" rotWithShape="1">
                <a:gsLst>
                  <a:gs pos="95000">
                    <a:srgbClr val="FFC000"/>
                  </a:gs>
                  <a:gs pos="99000">
                    <a:srgbClr val="FFC000"/>
                  </a:gs>
                  <a:gs pos="0">
                    <a:srgbClr val="FFC000"/>
                  </a:gs>
                  <a:gs pos="52000">
                    <a:srgbClr val="FFC000"/>
                  </a:gs>
                  <a:gs pos="19000">
                    <a:srgbClr val="F79646">
                      <a:lumMod val="75000"/>
                    </a:srgbClr>
                  </a:gs>
                  <a:gs pos="78000">
                    <a:srgbClr val="FFFF00"/>
                  </a:gs>
                </a:gsLst>
                <a:lin ang="5400000" scaled="1"/>
                <a:tileRect/>
              </a:gradFill>
              <a:ln w="25400" cap="flat" cmpd="sng" algn="ctr">
                <a:solidFill>
                  <a:srgbClr val="FFC000"/>
                </a:solidFill>
                <a:prstDash val="solid"/>
              </a:ln>
              <a:effectLst>
                <a:outerShdw blurRad="342900" dist="76200" dir="5400000" algn="t" rotWithShape="0">
                  <a:prstClr val="black">
                    <a:alpha val="37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7" name="矩形 51"/>
              <p:cNvSpPr/>
              <p:nvPr/>
            </p:nvSpPr>
            <p:spPr>
              <a:xfrm>
                <a:off x="971600" y="2348880"/>
                <a:ext cx="6408712" cy="1260140"/>
              </a:xfrm>
              <a:prstGeom prst="rect">
                <a:avLst/>
              </a:prstGeom>
              <a:gradFill flip="none" rotWithShape="1">
                <a:gsLst>
                  <a:gs pos="0">
                    <a:srgbClr val="FFC000"/>
                  </a:gs>
                  <a:gs pos="100000">
                    <a:srgbClr val="B2EB4B">
                      <a:shade val="100000"/>
                      <a:satMod val="115000"/>
                      <a:alpha val="40000"/>
                    </a:srgbClr>
                  </a:gs>
                </a:gsLst>
                <a:lin ang="54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8" name="等腰三角形 6"/>
              <p:cNvSpPr/>
              <p:nvPr/>
            </p:nvSpPr>
            <p:spPr>
              <a:xfrm rot="16200000" flipH="1">
                <a:off x="3282231" y="552881"/>
                <a:ext cx="1818202" cy="6038409"/>
              </a:xfrm>
              <a:custGeom>
                <a:avLst/>
                <a:gdLst/>
                <a:ahLst/>
                <a:cxnLst/>
                <a:rect l="l" t="t" r="r" b="b"/>
                <a:pathLst>
                  <a:path w="1818202" h="6038409">
                    <a:moveTo>
                      <a:pt x="0" y="421786"/>
                    </a:moveTo>
                    <a:lnTo>
                      <a:pt x="0" y="5534354"/>
                    </a:lnTo>
                    <a:lnTo>
                      <a:pt x="560140" y="5534354"/>
                    </a:lnTo>
                    <a:lnTo>
                      <a:pt x="909102" y="6038409"/>
                    </a:lnTo>
                    <a:lnTo>
                      <a:pt x="1258063" y="5534354"/>
                    </a:lnTo>
                    <a:lnTo>
                      <a:pt x="1818202" y="5534354"/>
                    </a:lnTo>
                    <a:lnTo>
                      <a:pt x="1818202" y="421786"/>
                    </a:lnTo>
                    <a:lnTo>
                      <a:pt x="1201108" y="421786"/>
                    </a:lnTo>
                    <a:lnTo>
                      <a:pt x="909102" y="0"/>
                    </a:lnTo>
                    <a:lnTo>
                      <a:pt x="617096" y="421786"/>
                    </a:lnTo>
                    <a:close/>
                  </a:path>
                </a:pathLst>
              </a:custGeom>
              <a:gradFill flip="none" rotWithShape="1">
                <a:gsLst>
                  <a:gs pos="0">
                    <a:srgbClr val="D1D1D1"/>
                  </a:gs>
                  <a:gs pos="100000">
                    <a:sysClr val="window" lastClr="FFFFFF">
                      <a:shade val="100000"/>
                      <a:satMod val="115000"/>
                    </a:sysClr>
                  </a:gs>
                </a:gsLst>
                <a:lin ang="10800000" scaled="1"/>
                <a:tileRect/>
              </a:gradFill>
              <a:ln w="25400" cap="flat" cmpd="sng" algn="ctr">
                <a:solidFill>
                  <a:sysClr val="window" lastClr="FFFFFF"/>
                </a:solidFill>
                <a:prstDash val="solid"/>
              </a:ln>
              <a:effectLst>
                <a:outerShdw blurRad="50800" dist="38100" dir="5400000" algn="t" rotWithShape="0">
                  <a:prstClr val="black">
                    <a:alpha val="19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9" name="椭圆 53"/>
            <p:cNvSpPr/>
            <p:nvPr/>
          </p:nvSpPr>
          <p:spPr>
            <a:xfrm>
              <a:off x="5035016" y="1617251"/>
              <a:ext cx="160930" cy="101362"/>
            </a:xfrm>
            <a:prstGeom prst="ellipse">
              <a:avLst/>
            </a:prstGeom>
            <a:solidFill>
              <a:sysClr val="window" lastClr="FFFFFF"/>
            </a:solidFill>
            <a:ln w="25400" cap="flat" cmpd="sng" algn="ctr">
              <a:solidFill>
                <a:srgbClr val="E6AF00"/>
              </a:solid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 name="椭圆 54"/>
            <p:cNvSpPr/>
            <p:nvPr/>
          </p:nvSpPr>
          <p:spPr>
            <a:xfrm>
              <a:off x="5035016" y="2213383"/>
              <a:ext cx="160930" cy="101362"/>
            </a:xfrm>
            <a:prstGeom prst="ellipse">
              <a:avLst/>
            </a:prstGeom>
            <a:solidFill>
              <a:sysClr val="window" lastClr="FFFFFF"/>
            </a:solidFill>
            <a:ln w="25400" cap="flat" cmpd="sng" algn="ctr">
              <a:solidFill>
                <a:srgbClr val="E6AF00"/>
              </a:solid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 name="椭圆 55"/>
            <p:cNvSpPr/>
            <p:nvPr/>
          </p:nvSpPr>
          <p:spPr>
            <a:xfrm>
              <a:off x="8535502" y="1617251"/>
              <a:ext cx="160930" cy="101362"/>
            </a:xfrm>
            <a:prstGeom prst="ellipse">
              <a:avLst/>
            </a:prstGeom>
            <a:solidFill>
              <a:sysClr val="window" lastClr="FFFFFF"/>
            </a:solidFill>
            <a:ln w="25400" cap="flat" cmpd="sng" algn="ctr">
              <a:solidFill>
                <a:srgbClr val="E6AF00"/>
              </a:solid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2" name="椭圆 56"/>
            <p:cNvSpPr/>
            <p:nvPr/>
          </p:nvSpPr>
          <p:spPr>
            <a:xfrm>
              <a:off x="8535502" y="2213383"/>
              <a:ext cx="160930" cy="101362"/>
            </a:xfrm>
            <a:prstGeom prst="ellipse">
              <a:avLst/>
            </a:prstGeom>
            <a:solidFill>
              <a:sysClr val="window" lastClr="FFFFFF"/>
            </a:solidFill>
            <a:ln w="25400" cap="flat" cmpd="sng" algn="ctr">
              <a:solidFill>
                <a:srgbClr val="E6AF00"/>
              </a:solid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nvGrpSpPr>
            <p:cNvPr id="13" name="组合 57"/>
            <p:cNvGrpSpPr/>
            <p:nvPr/>
          </p:nvGrpSpPr>
          <p:grpSpPr>
            <a:xfrm>
              <a:off x="4913756" y="2606469"/>
              <a:ext cx="3875385" cy="780939"/>
              <a:chOff x="971600" y="2348880"/>
              <a:chExt cx="6408712" cy="2520280"/>
            </a:xfrm>
          </p:grpSpPr>
          <p:sp>
            <p:nvSpPr>
              <p:cNvPr id="14" name="矩形 58"/>
              <p:cNvSpPr/>
              <p:nvPr/>
            </p:nvSpPr>
            <p:spPr>
              <a:xfrm>
                <a:off x="971600" y="2348880"/>
                <a:ext cx="6408712" cy="2520280"/>
              </a:xfrm>
              <a:prstGeom prst="rect">
                <a:avLst/>
              </a:prstGeom>
              <a:gradFill flip="none" rotWithShape="1">
                <a:gsLst>
                  <a:gs pos="95000">
                    <a:srgbClr val="FFC000"/>
                  </a:gs>
                  <a:gs pos="99000">
                    <a:srgbClr val="FFC000"/>
                  </a:gs>
                  <a:gs pos="0">
                    <a:srgbClr val="FFC000"/>
                  </a:gs>
                  <a:gs pos="52000">
                    <a:srgbClr val="FFC000"/>
                  </a:gs>
                  <a:gs pos="19000">
                    <a:srgbClr val="F79646">
                      <a:lumMod val="75000"/>
                    </a:srgbClr>
                  </a:gs>
                  <a:gs pos="78000">
                    <a:srgbClr val="FFFF00"/>
                  </a:gs>
                </a:gsLst>
                <a:lin ang="5400000" scaled="1"/>
                <a:tileRect/>
              </a:gradFill>
              <a:ln w="25400" cap="flat" cmpd="sng" algn="ctr">
                <a:solidFill>
                  <a:srgbClr val="FFC000"/>
                </a:solidFill>
                <a:prstDash val="solid"/>
              </a:ln>
              <a:effectLst>
                <a:outerShdw blurRad="342900" dist="76200" dir="5400000" algn="t" rotWithShape="0">
                  <a:prstClr val="black">
                    <a:alpha val="37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5" name="矩形 59"/>
              <p:cNvSpPr/>
              <p:nvPr/>
            </p:nvSpPr>
            <p:spPr>
              <a:xfrm>
                <a:off x="971600" y="2348880"/>
                <a:ext cx="6408712" cy="1260140"/>
              </a:xfrm>
              <a:prstGeom prst="rect">
                <a:avLst/>
              </a:prstGeom>
              <a:gradFill flip="none" rotWithShape="1">
                <a:gsLst>
                  <a:gs pos="0">
                    <a:srgbClr val="FFC000"/>
                  </a:gs>
                  <a:gs pos="100000">
                    <a:srgbClr val="B2EB4B">
                      <a:shade val="100000"/>
                      <a:satMod val="115000"/>
                      <a:alpha val="40000"/>
                    </a:srgbClr>
                  </a:gs>
                </a:gsLst>
                <a:lin ang="54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6" name="等腰三角形 6"/>
              <p:cNvSpPr/>
              <p:nvPr/>
            </p:nvSpPr>
            <p:spPr>
              <a:xfrm rot="16200000" flipH="1">
                <a:off x="3282231" y="552881"/>
                <a:ext cx="1818202" cy="6038409"/>
              </a:xfrm>
              <a:custGeom>
                <a:avLst/>
                <a:gdLst/>
                <a:ahLst/>
                <a:cxnLst/>
                <a:rect l="l" t="t" r="r" b="b"/>
                <a:pathLst>
                  <a:path w="1818202" h="6038409">
                    <a:moveTo>
                      <a:pt x="0" y="421786"/>
                    </a:moveTo>
                    <a:lnTo>
                      <a:pt x="0" y="5534354"/>
                    </a:lnTo>
                    <a:lnTo>
                      <a:pt x="560140" y="5534354"/>
                    </a:lnTo>
                    <a:lnTo>
                      <a:pt x="909102" y="6038409"/>
                    </a:lnTo>
                    <a:lnTo>
                      <a:pt x="1258063" y="5534354"/>
                    </a:lnTo>
                    <a:lnTo>
                      <a:pt x="1818202" y="5534354"/>
                    </a:lnTo>
                    <a:lnTo>
                      <a:pt x="1818202" y="421786"/>
                    </a:lnTo>
                    <a:lnTo>
                      <a:pt x="1201108" y="421786"/>
                    </a:lnTo>
                    <a:lnTo>
                      <a:pt x="909102" y="0"/>
                    </a:lnTo>
                    <a:lnTo>
                      <a:pt x="617096" y="421786"/>
                    </a:lnTo>
                    <a:close/>
                  </a:path>
                </a:pathLst>
              </a:custGeom>
              <a:gradFill flip="none" rotWithShape="1">
                <a:gsLst>
                  <a:gs pos="0">
                    <a:srgbClr val="D1D1D1"/>
                  </a:gs>
                  <a:gs pos="100000">
                    <a:sysClr val="window" lastClr="FFFFFF">
                      <a:shade val="100000"/>
                      <a:satMod val="115000"/>
                    </a:sysClr>
                  </a:gs>
                </a:gsLst>
                <a:lin ang="10800000" scaled="1"/>
                <a:tileRect/>
              </a:gradFill>
              <a:ln w="25400" cap="flat" cmpd="sng" algn="ctr">
                <a:solidFill>
                  <a:sysClr val="window" lastClr="FFFFFF"/>
                </a:solidFill>
                <a:prstDash val="solid"/>
              </a:ln>
              <a:effectLst>
                <a:outerShdw blurRad="50800" dist="38100" dir="5400000" algn="t" rotWithShape="0">
                  <a:prstClr val="black">
                    <a:alpha val="19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17" name="椭圆 61"/>
            <p:cNvSpPr/>
            <p:nvPr/>
          </p:nvSpPr>
          <p:spPr>
            <a:xfrm>
              <a:off x="5035016" y="2646774"/>
              <a:ext cx="160930" cy="101362"/>
            </a:xfrm>
            <a:prstGeom prst="ellipse">
              <a:avLst/>
            </a:prstGeom>
            <a:solidFill>
              <a:sysClr val="window" lastClr="FFFFFF"/>
            </a:solidFill>
            <a:ln w="25400" cap="flat" cmpd="sng" algn="ctr">
              <a:solidFill>
                <a:srgbClr val="E6AF00"/>
              </a:solid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8" name="椭圆 62"/>
            <p:cNvSpPr/>
            <p:nvPr/>
          </p:nvSpPr>
          <p:spPr>
            <a:xfrm>
              <a:off x="5035016" y="3242906"/>
              <a:ext cx="160930" cy="101362"/>
            </a:xfrm>
            <a:prstGeom prst="ellipse">
              <a:avLst/>
            </a:prstGeom>
            <a:solidFill>
              <a:sysClr val="window" lastClr="FFFFFF"/>
            </a:solidFill>
            <a:ln w="25400" cap="flat" cmpd="sng" algn="ctr">
              <a:solidFill>
                <a:srgbClr val="E6AF00"/>
              </a:solid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9" name="椭圆 63"/>
            <p:cNvSpPr/>
            <p:nvPr/>
          </p:nvSpPr>
          <p:spPr>
            <a:xfrm>
              <a:off x="8535502" y="2646774"/>
              <a:ext cx="160930" cy="101362"/>
            </a:xfrm>
            <a:prstGeom prst="ellipse">
              <a:avLst/>
            </a:prstGeom>
            <a:solidFill>
              <a:sysClr val="window" lastClr="FFFFFF"/>
            </a:solidFill>
            <a:ln w="25400" cap="flat" cmpd="sng" algn="ctr">
              <a:solidFill>
                <a:srgbClr val="E6AF00"/>
              </a:solid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0" name="椭圆 64"/>
            <p:cNvSpPr/>
            <p:nvPr/>
          </p:nvSpPr>
          <p:spPr>
            <a:xfrm>
              <a:off x="8535502" y="3242906"/>
              <a:ext cx="160930" cy="101362"/>
            </a:xfrm>
            <a:prstGeom prst="ellipse">
              <a:avLst/>
            </a:prstGeom>
            <a:solidFill>
              <a:sysClr val="window" lastClr="FFFFFF"/>
            </a:solidFill>
            <a:ln w="25400" cap="flat" cmpd="sng" algn="ctr">
              <a:solidFill>
                <a:srgbClr val="E6AF00"/>
              </a:solid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nvGrpSpPr>
            <p:cNvPr id="21" name="组合 65"/>
            <p:cNvGrpSpPr/>
            <p:nvPr/>
          </p:nvGrpSpPr>
          <p:grpSpPr>
            <a:xfrm>
              <a:off x="4913756" y="3635992"/>
              <a:ext cx="3875385" cy="780939"/>
              <a:chOff x="971600" y="2348880"/>
              <a:chExt cx="6408712" cy="2520280"/>
            </a:xfrm>
          </p:grpSpPr>
          <p:sp>
            <p:nvSpPr>
              <p:cNvPr id="22" name="矩形 66"/>
              <p:cNvSpPr/>
              <p:nvPr/>
            </p:nvSpPr>
            <p:spPr>
              <a:xfrm>
                <a:off x="971600" y="2348880"/>
                <a:ext cx="6408712" cy="2520280"/>
              </a:xfrm>
              <a:prstGeom prst="rect">
                <a:avLst/>
              </a:prstGeom>
              <a:gradFill flip="none" rotWithShape="1">
                <a:gsLst>
                  <a:gs pos="95000">
                    <a:srgbClr val="FFC000"/>
                  </a:gs>
                  <a:gs pos="99000">
                    <a:srgbClr val="FFC000"/>
                  </a:gs>
                  <a:gs pos="0">
                    <a:srgbClr val="FFC000"/>
                  </a:gs>
                  <a:gs pos="52000">
                    <a:srgbClr val="FFC000"/>
                  </a:gs>
                  <a:gs pos="19000">
                    <a:srgbClr val="F79646">
                      <a:lumMod val="75000"/>
                    </a:srgbClr>
                  </a:gs>
                  <a:gs pos="78000">
                    <a:srgbClr val="FFFF00"/>
                  </a:gs>
                </a:gsLst>
                <a:lin ang="5400000" scaled="1"/>
                <a:tileRect/>
              </a:gradFill>
              <a:ln w="25400" cap="flat" cmpd="sng" algn="ctr">
                <a:solidFill>
                  <a:srgbClr val="FFC000"/>
                </a:solidFill>
                <a:prstDash val="solid"/>
              </a:ln>
              <a:effectLst>
                <a:outerShdw blurRad="342900" dist="76200" dir="5400000" algn="t" rotWithShape="0">
                  <a:prstClr val="black">
                    <a:alpha val="37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23" name="矩形 67"/>
              <p:cNvSpPr/>
              <p:nvPr/>
            </p:nvSpPr>
            <p:spPr>
              <a:xfrm>
                <a:off x="971600" y="2348880"/>
                <a:ext cx="6408712" cy="1260140"/>
              </a:xfrm>
              <a:prstGeom prst="rect">
                <a:avLst/>
              </a:prstGeom>
              <a:gradFill flip="none" rotWithShape="1">
                <a:gsLst>
                  <a:gs pos="0">
                    <a:srgbClr val="FFC000"/>
                  </a:gs>
                  <a:gs pos="100000">
                    <a:srgbClr val="B2EB4B">
                      <a:shade val="100000"/>
                      <a:satMod val="115000"/>
                      <a:alpha val="40000"/>
                    </a:srgbClr>
                  </a:gs>
                </a:gsLst>
                <a:lin ang="54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24" name="等腰三角形 6"/>
              <p:cNvSpPr/>
              <p:nvPr/>
            </p:nvSpPr>
            <p:spPr>
              <a:xfrm rot="16200000" flipH="1">
                <a:off x="3282231" y="552881"/>
                <a:ext cx="1818202" cy="6038409"/>
              </a:xfrm>
              <a:custGeom>
                <a:avLst/>
                <a:gdLst/>
                <a:ahLst/>
                <a:cxnLst/>
                <a:rect l="l" t="t" r="r" b="b"/>
                <a:pathLst>
                  <a:path w="1818202" h="6038409">
                    <a:moveTo>
                      <a:pt x="0" y="421786"/>
                    </a:moveTo>
                    <a:lnTo>
                      <a:pt x="0" y="5534354"/>
                    </a:lnTo>
                    <a:lnTo>
                      <a:pt x="560140" y="5534354"/>
                    </a:lnTo>
                    <a:lnTo>
                      <a:pt x="909102" y="6038409"/>
                    </a:lnTo>
                    <a:lnTo>
                      <a:pt x="1258063" y="5534354"/>
                    </a:lnTo>
                    <a:lnTo>
                      <a:pt x="1818202" y="5534354"/>
                    </a:lnTo>
                    <a:lnTo>
                      <a:pt x="1818202" y="421786"/>
                    </a:lnTo>
                    <a:lnTo>
                      <a:pt x="1201108" y="421786"/>
                    </a:lnTo>
                    <a:lnTo>
                      <a:pt x="909102" y="0"/>
                    </a:lnTo>
                    <a:lnTo>
                      <a:pt x="617096" y="421786"/>
                    </a:lnTo>
                    <a:close/>
                  </a:path>
                </a:pathLst>
              </a:custGeom>
              <a:gradFill flip="none" rotWithShape="1">
                <a:gsLst>
                  <a:gs pos="0">
                    <a:srgbClr val="D1D1D1"/>
                  </a:gs>
                  <a:gs pos="100000">
                    <a:sysClr val="window" lastClr="FFFFFF">
                      <a:shade val="100000"/>
                      <a:satMod val="115000"/>
                    </a:sysClr>
                  </a:gs>
                </a:gsLst>
                <a:lin ang="10800000" scaled="1"/>
                <a:tileRect/>
              </a:gradFill>
              <a:ln w="25400" cap="flat" cmpd="sng" algn="ctr">
                <a:solidFill>
                  <a:sysClr val="window" lastClr="FFFFFF"/>
                </a:solidFill>
                <a:prstDash val="solid"/>
              </a:ln>
              <a:effectLst>
                <a:outerShdw blurRad="50800" dist="38100" dir="5400000" algn="t" rotWithShape="0">
                  <a:prstClr val="black">
                    <a:alpha val="19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25" name="椭圆 69"/>
            <p:cNvSpPr/>
            <p:nvPr/>
          </p:nvSpPr>
          <p:spPr>
            <a:xfrm>
              <a:off x="5035016" y="3641060"/>
              <a:ext cx="160930" cy="101362"/>
            </a:xfrm>
            <a:prstGeom prst="ellipse">
              <a:avLst/>
            </a:prstGeom>
            <a:solidFill>
              <a:sysClr val="window" lastClr="FFFFFF"/>
            </a:solidFill>
            <a:ln w="25400" cap="flat" cmpd="sng" algn="ctr">
              <a:solidFill>
                <a:srgbClr val="E6AF00"/>
              </a:solid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6" name="椭圆 70"/>
            <p:cNvSpPr/>
            <p:nvPr/>
          </p:nvSpPr>
          <p:spPr>
            <a:xfrm>
              <a:off x="8535502" y="3641060"/>
              <a:ext cx="160930" cy="101362"/>
            </a:xfrm>
            <a:prstGeom prst="ellipse">
              <a:avLst/>
            </a:prstGeom>
            <a:solidFill>
              <a:sysClr val="window" lastClr="FFFFFF"/>
            </a:solidFill>
            <a:ln w="25400" cap="flat" cmpd="sng" algn="ctr">
              <a:solidFill>
                <a:srgbClr val="E6AF00"/>
              </a:solid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27" name="弧形 71"/>
            <p:cNvSpPr/>
            <p:nvPr/>
          </p:nvSpPr>
          <p:spPr>
            <a:xfrm flipH="1">
              <a:off x="5105919" y="2290675"/>
              <a:ext cx="44791" cy="783555"/>
            </a:xfrm>
            <a:prstGeom prst="arc">
              <a:avLst/>
            </a:prstGeom>
            <a:noFill/>
            <a:ln w="38100" cap="flat" cmpd="sng" algn="ctr">
              <a:solidFill>
                <a:sysClr val="window" lastClr="FFFFFF">
                  <a:lumMod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8" name="弧形 72"/>
            <p:cNvSpPr/>
            <p:nvPr/>
          </p:nvSpPr>
          <p:spPr>
            <a:xfrm flipH="1">
              <a:off x="8611390" y="2270608"/>
              <a:ext cx="40337" cy="888930"/>
            </a:xfrm>
            <a:prstGeom prst="arc">
              <a:avLst/>
            </a:prstGeom>
            <a:noFill/>
            <a:ln w="38100" cap="flat" cmpd="sng" algn="ctr">
              <a:solidFill>
                <a:sysClr val="window" lastClr="FFFFFF">
                  <a:lumMod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29" name="弧形 73"/>
            <p:cNvSpPr/>
            <p:nvPr/>
          </p:nvSpPr>
          <p:spPr>
            <a:xfrm flipH="1">
              <a:off x="5105919" y="3317769"/>
              <a:ext cx="44791" cy="783555"/>
            </a:xfrm>
            <a:prstGeom prst="arc">
              <a:avLst/>
            </a:prstGeom>
            <a:noFill/>
            <a:ln w="38100" cap="flat" cmpd="sng" algn="ctr">
              <a:solidFill>
                <a:sysClr val="window" lastClr="FFFFFF">
                  <a:lumMod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0" name="弧形 74"/>
            <p:cNvSpPr/>
            <p:nvPr/>
          </p:nvSpPr>
          <p:spPr>
            <a:xfrm flipH="1">
              <a:off x="8611390" y="3309708"/>
              <a:ext cx="44791" cy="783555"/>
            </a:xfrm>
            <a:prstGeom prst="arc">
              <a:avLst/>
            </a:prstGeom>
            <a:noFill/>
            <a:ln w="38100" cap="flat" cmpd="sng" algn="ctr">
              <a:solidFill>
                <a:sysClr val="window" lastClr="FFFFFF">
                  <a:lumMod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nvGrpSpPr>
            <p:cNvPr id="31" name="组合 75"/>
            <p:cNvGrpSpPr/>
            <p:nvPr/>
          </p:nvGrpSpPr>
          <p:grpSpPr>
            <a:xfrm>
              <a:off x="5105919" y="1214438"/>
              <a:ext cx="3545809" cy="993884"/>
              <a:chOff x="2607901" y="345388"/>
              <a:chExt cx="3619211" cy="1090202"/>
            </a:xfrm>
          </p:grpSpPr>
          <p:sp>
            <p:nvSpPr>
              <p:cNvPr id="32" name="弧形 76"/>
              <p:cNvSpPr/>
              <p:nvPr/>
            </p:nvSpPr>
            <p:spPr>
              <a:xfrm flipH="1">
                <a:off x="2607901" y="358091"/>
                <a:ext cx="41172" cy="1043404"/>
              </a:xfrm>
              <a:prstGeom prst="arc">
                <a:avLst/>
              </a:prstGeom>
              <a:noFill/>
              <a:ln w="38100" cap="flat" cmpd="sng" algn="ctr">
                <a:solidFill>
                  <a:sysClr val="window" lastClr="FFFFFF">
                    <a:lumMod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33" name="弧形 77"/>
              <p:cNvSpPr/>
              <p:nvPr/>
            </p:nvSpPr>
            <p:spPr>
              <a:xfrm flipH="1">
                <a:off x="6185940" y="345388"/>
                <a:ext cx="41172" cy="1090202"/>
              </a:xfrm>
              <a:prstGeom prst="arc">
                <a:avLst/>
              </a:prstGeom>
              <a:noFill/>
              <a:ln w="38100" cap="flat" cmpd="sng" algn="ctr">
                <a:solidFill>
                  <a:sysClr val="window" lastClr="FFFFFF">
                    <a:lumMod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34" name="TextBox 33"/>
            <p:cNvSpPr txBox="1"/>
            <p:nvPr/>
          </p:nvSpPr>
          <p:spPr>
            <a:xfrm>
              <a:off x="5184151" y="1729716"/>
              <a:ext cx="3359047" cy="738664"/>
            </a:xfrm>
            <a:prstGeom prst="rect">
              <a:avLst/>
            </a:prstGeom>
            <a:noFill/>
          </p:spPr>
          <p:txBody>
            <a:bodyPr wrap="square" rtlCol="0">
              <a:spAutoFit/>
            </a:bodyPr>
            <a:lstStyle/>
            <a:p>
              <a:pPr algn="ctr">
                <a:defRPr/>
              </a:pPr>
              <a:r>
                <a:rPr lang="ru-RU" sz="1400" b="1" dirty="0">
                  <a:latin typeface="Times New Roman" pitchFamily="18" charset="0"/>
                  <a:ea typeface="Sometimes" pitchFamily="50" charset="0"/>
                  <a:cs typeface="Times New Roman" pitchFamily="18" charset="0"/>
                </a:rPr>
                <a:t>Размер среднемесячной заработной платы на </a:t>
              </a:r>
              <a:r>
                <a:rPr lang="ru-RU" sz="1400" b="1" dirty="0" smtClean="0">
                  <a:latin typeface="Times New Roman" pitchFamily="18" charset="0"/>
                  <a:ea typeface="Sometimes" pitchFamily="50" charset="0"/>
                  <a:cs typeface="Times New Roman" pitchFamily="18" charset="0"/>
                </a:rPr>
                <a:t>2020 </a:t>
              </a:r>
              <a:r>
                <a:rPr lang="ru-RU" sz="1400" b="1" dirty="0">
                  <a:latin typeface="Times New Roman" pitchFamily="18" charset="0"/>
                  <a:ea typeface="Sometimes" pitchFamily="50" charset="0"/>
                  <a:cs typeface="Times New Roman" pitchFamily="18" charset="0"/>
                </a:rPr>
                <a:t>год, рублей</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zh-CN" sz="1400" b="0" i="0" u="none" strike="noStrike" kern="0" cap="none" spc="0" normalizeH="0" baseline="0" noProof="0" dirty="0" smtClean="0">
                <a:ln>
                  <a:noFill/>
                </a:ln>
                <a:effectLst/>
                <a:uLnTx/>
                <a:uFillTx/>
                <a:latin typeface="Arial" pitchFamily="34" charset="0"/>
                <a:ea typeface="微软雅黑" pitchFamily="34" charset="-122"/>
                <a:cs typeface="Arial" pitchFamily="34" charset="0"/>
              </a:endParaRPr>
            </a:p>
          </p:txBody>
        </p:sp>
        <p:grpSp>
          <p:nvGrpSpPr>
            <p:cNvPr id="36" name="组合 81"/>
            <p:cNvGrpSpPr/>
            <p:nvPr/>
          </p:nvGrpSpPr>
          <p:grpSpPr>
            <a:xfrm>
              <a:off x="4937689" y="4670627"/>
              <a:ext cx="3875385" cy="780939"/>
              <a:chOff x="971600" y="2348880"/>
              <a:chExt cx="6408712" cy="2520280"/>
            </a:xfrm>
          </p:grpSpPr>
          <p:sp>
            <p:nvSpPr>
              <p:cNvPr id="37" name="矩形 82"/>
              <p:cNvSpPr/>
              <p:nvPr/>
            </p:nvSpPr>
            <p:spPr>
              <a:xfrm>
                <a:off x="971600" y="2348880"/>
                <a:ext cx="6408712" cy="2520280"/>
              </a:xfrm>
              <a:prstGeom prst="rect">
                <a:avLst/>
              </a:prstGeom>
              <a:gradFill flip="none" rotWithShape="1">
                <a:gsLst>
                  <a:gs pos="95000">
                    <a:srgbClr val="FFC000"/>
                  </a:gs>
                  <a:gs pos="99000">
                    <a:srgbClr val="FFC000"/>
                  </a:gs>
                  <a:gs pos="0">
                    <a:srgbClr val="FFC000"/>
                  </a:gs>
                  <a:gs pos="52000">
                    <a:srgbClr val="FFC000"/>
                  </a:gs>
                  <a:gs pos="19000">
                    <a:srgbClr val="F79646">
                      <a:lumMod val="75000"/>
                    </a:srgbClr>
                  </a:gs>
                  <a:gs pos="78000">
                    <a:srgbClr val="FFFF00"/>
                  </a:gs>
                </a:gsLst>
                <a:lin ang="5400000" scaled="1"/>
                <a:tileRect/>
              </a:gradFill>
              <a:ln w="25400" cap="flat" cmpd="sng" algn="ctr">
                <a:solidFill>
                  <a:srgbClr val="FFC000"/>
                </a:solidFill>
                <a:prstDash val="solid"/>
              </a:ln>
              <a:effectLst>
                <a:outerShdw blurRad="342900" dist="76200" dir="5400000" algn="t" rotWithShape="0">
                  <a:prstClr val="black">
                    <a:alpha val="37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38" name="矩形 83"/>
              <p:cNvSpPr/>
              <p:nvPr/>
            </p:nvSpPr>
            <p:spPr>
              <a:xfrm>
                <a:off x="971600" y="2348880"/>
                <a:ext cx="6408712" cy="1260140"/>
              </a:xfrm>
              <a:prstGeom prst="rect">
                <a:avLst/>
              </a:prstGeom>
              <a:gradFill flip="none" rotWithShape="1">
                <a:gsLst>
                  <a:gs pos="0">
                    <a:srgbClr val="FFC000"/>
                  </a:gs>
                  <a:gs pos="100000">
                    <a:srgbClr val="B2EB4B">
                      <a:shade val="100000"/>
                      <a:satMod val="115000"/>
                      <a:alpha val="40000"/>
                    </a:srgbClr>
                  </a:gs>
                </a:gsLst>
                <a:lin ang="54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39" name="等腰三角形 6"/>
              <p:cNvSpPr/>
              <p:nvPr/>
            </p:nvSpPr>
            <p:spPr>
              <a:xfrm rot="16200000" flipH="1">
                <a:off x="3282231" y="552881"/>
                <a:ext cx="1818202" cy="6038409"/>
              </a:xfrm>
              <a:custGeom>
                <a:avLst/>
                <a:gdLst/>
                <a:ahLst/>
                <a:cxnLst/>
                <a:rect l="l" t="t" r="r" b="b"/>
                <a:pathLst>
                  <a:path w="1818202" h="6038409">
                    <a:moveTo>
                      <a:pt x="0" y="421786"/>
                    </a:moveTo>
                    <a:lnTo>
                      <a:pt x="0" y="5534354"/>
                    </a:lnTo>
                    <a:lnTo>
                      <a:pt x="560140" y="5534354"/>
                    </a:lnTo>
                    <a:lnTo>
                      <a:pt x="909102" y="6038409"/>
                    </a:lnTo>
                    <a:lnTo>
                      <a:pt x="1258063" y="5534354"/>
                    </a:lnTo>
                    <a:lnTo>
                      <a:pt x="1818202" y="5534354"/>
                    </a:lnTo>
                    <a:lnTo>
                      <a:pt x="1818202" y="421786"/>
                    </a:lnTo>
                    <a:lnTo>
                      <a:pt x="1201108" y="421786"/>
                    </a:lnTo>
                    <a:lnTo>
                      <a:pt x="909102" y="0"/>
                    </a:lnTo>
                    <a:lnTo>
                      <a:pt x="617096" y="421786"/>
                    </a:lnTo>
                    <a:close/>
                  </a:path>
                </a:pathLst>
              </a:custGeom>
              <a:gradFill flip="none" rotWithShape="1">
                <a:gsLst>
                  <a:gs pos="0">
                    <a:srgbClr val="D1D1D1"/>
                  </a:gs>
                  <a:gs pos="100000">
                    <a:sysClr val="window" lastClr="FFFFFF">
                      <a:shade val="100000"/>
                      <a:satMod val="115000"/>
                    </a:sysClr>
                  </a:gs>
                </a:gsLst>
                <a:lin ang="10800000" scaled="1"/>
                <a:tileRect/>
              </a:gradFill>
              <a:ln w="25400" cap="flat" cmpd="sng" algn="ctr">
                <a:solidFill>
                  <a:sysClr val="window" lastClr="FFFFFF"/>
                </a:solidFill>
                <a:prstDash val="solid"/>
              </a:ln>
              <a:effectLst>
                <a:outerShdw blurRad="50800" dist="38100" dir="5400000" algn="t" rotWithShape="0">
                  <a:prstClr val="black">
                    <a:alpha val="19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40" name="TextBox 39"/>
            <p:cNvSpPr txBox="1"/>
            <p:nvPr/>
          </p:nvSpPr>
          <p:spPr>
            <a:xfrm>
              <a:off x="5717142" y="2810757"/>
              <a:ext cx="2664606" cy="307777"/>
            </a:xfrm>
            <a:prstGeom prst="rect">
              <a:avLst/>
            </a:prstGeom>
            <a:noFill/>
          </p:spPr>
          <p:txBody>
            <a:bodyPr wrap="square" rtlCol="0">
              <a:spAutoFit/>
            </a:bodyPr>
            <a:lstStyle/>
            <a:p>
              <a:pPr lvl="0" algn="ctr" fontAlgn="base">
                <a:spcBef>
                  <a:spcPct val="0"/>
                </a:spcBef>
                <a:spcAft>
                  <a:spcPct val="0"/>
                </a:spcAft>
              </a:pPr>
              <a:r>
                <a:rPr lang="ru-RU" sz="1400" b="1" i="1" dirty="0" smtClean="0">
                  <a:latin typeface="Times New Roman" pitchFamily="18" charset="0"/>
                  <a:cs typeface="Times New Roman" pitchFamily="18" charset="0"/>
                </a:rPr>
                <a:t>29 708,0</a:t>
              </a:r>
              <a:endParaRPr lang="ru-RU" sz="1400" b="1" i="1" dirty="0">
                <a:latin typeface="Times New Roman" pitchFamily="18" charset="0"/>
                <a:cs typeface="Times New Roman" pitchFamily="18" charset="0"/>
              </a:endParaRPr>
            </a:p>
          </p:txBody>
        </p:sp>
        <p:sp>
          <p:nvSpPr>
            <p:cNvPr id="42" name="TextBox 41"/>
            <p:cNvSpPr txBox="1"/>
            <p:nvPr/>
          </p:nvSpPr>
          <p:spPr>
            <a:xfrm>
              <a:off x="5726504" y="3826902"/>
              <a:ext cx="2664606" cy="307777"/>
            </a:xfrm>
            <a:prstGeom prst="rect">
              <a:avLst/>
            </a:prstGeom>
            <a:noFill/>
          </p:spPr>
          <p:txBody>
            <a:bodyPr wrap="square" rtlCol="0">
              <a:spAutoFit/>
            </a:bodyPr>
            <a:lstStyle/>
            <a:p>
              <a:pPr lvl="0" algn="ctr" fontAlgn="base">
                <a:spcBef>
                  <a:spcPct val="0"/>
                </a:spcBef>
                <a:spcAft>
                  <a:spcPct val="0"/>
                </a:spcAft>
              </a:pPr>
              <a:r>
                <a:rPr lang="ru-RU" sz="1400" b="1" i="1" dirty="0" smtClean="0">
                  <a:latin typeface="Times New Roman" pitchFamily="18" charset="0"/>
                  <a:cs typeface="Times New Roman" pitchFamily="18" charset="0"/>
                </a:rPr>
                <a:t>25 886,0</a:t>
              </a:r>
              <a:endParaRPr lang="ru-RU" sz="1400" b="1" i="1" dirty="0">
                <a:latin typeface="Times New Roman" pitchFamily="18" charset="0"/>
                <a:cs typeface="Times New Roman" pitchFamily="18" charset="0"/>
              </a:endParaRPr>
            </a:p>
          </p:txBody>
        </p:sp>
        <p:sp>
          <p:nvSpPr>
            <p:cNvPr id="44" name="TextBox 43"/>
            <p:cNvSpPr txBox="1"/>
            <p:nvPr/>
          </p:nvSpPr>
          <p:spPr>
            <a:xfrm>
              <a:off x="5763951" y="4866135"/>
              <a:ext cx="2664606" cy="307777"/>
            </a:xfrm>
            <a:prstGeom prst="rect">
              <a:avLst/>
            </a:prstGeom>
            <a:noFill/>
          </p:spPr>
          <p:txBody>
            <a:bodyPr wrap="square" rtlCol="0">
              <a:spAutoFit/>
            </a:bodyPr>
            <a:lstStyle/>
            <a:p>
              <a:pPr lvl="0" algn="ctr" fontAlgn="base">
                <a:spcBef>
                  <a:spcPct val="0"/>
                </a:spcBef>
                <a:spcAft>
                  <a:spcPct val="0"/>
                </a:spcAft>
              </a:pPr>
              <a:r>
                <a:rPr lang="ru-RU" sz="1400" b="1" i="1" dirty="0" smtClean="0">
                  <a:latin typeface="Times New Roman" pitchFamily="18" charset="0"/>
                  <a:cs typeface="Times New Roman" pitchFamily="18" charset="0"/>
                </a:rPr>
                <a:t>32 300,0</a:t>
              </a:r>
              <a:endParaRPr lang="ru-RU" sz="1400" b="1" i="1" dirty="0">
                <a:latin typeface="Times New Roman" pitchFamily="18" charset="0"/>
                <a:cs typeface="Times New Roman" pitchFamily="18" charset="0"/>
              </a:endParaRPr>
            </a:p>
          </p:txBody>
        </p:sp>
        <p:sp>
          <p:nvSpPr>
            <p:cNvPr id="46" name="椭圆 91"/>
            <p:cNvSpPr/>
            <p:nvPr/>
          </p:nvSpPr>
          <p:spPr>
            <a:xfrm>
              <a:off x="4994801" y="4278246"/>
              <a:ext cx="160930" cy="101362"/>
            </a:xfrm>
            <a:prstGeom prst="ellipse">
              <a:avLst/>
            </a:prstGeom>
            <a:solidFill>
              <a:sysClr val="window" lastClr="FFFFFF"/>
            </a:solidFill>
            <a:ln w="25400" cap="flat" cmpd="sng" algn="ctr">
              <a:solidFill>
                <a:srgbClr val="E6AF00"/>
              </a:solid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7" name="椭圆 92"/>
            <p:cNvSpPr/>
            <p:nvPr/>
          </p:nvSpPr>
          <p:spPr>
            <a:xfrm>
              <a:off x="8495287" y="4278246"/>
              <a:ext cx="160930" cy="101362"/>
            </a:xfrm>
            <a:prstGeom prst="ellipse">
              <a:avLst/>
            </a:prstGeom>
            <a:solidFill>
              <a:sysClr val="window" lastClr="FFFFFF"/>
            </a:solidFill>
            <a:ln w="25400" cap="flat" cmpd="sng" algn="ctr">
              <a:solidFill>
                <a:srgbClr val="E6AF00"/>
              </a:solid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8" name="椭圆 93"/>
            <p:cNvSpPr/>
            <p:nvPr/>
          </p:nvSpPr>
          <p:spPr>
            <a:xfrm>
              <a:off x="4994801" y="4676400"/>
              <a:ext cx="160930" cy="101362"/>
            </a:xfrm>
            <a:prstGeom prst="ellipse">
              <a:avLst/>
            </a:prstGeom>
            <a:solidFill>
              <a:sysClr val="window" lastClr="FFFFFF"/>
            </a:solidFill>
            <a:ln w="25400" cap="flat" cmpd="sng" algn="ctr">
              <a:solidFill>
                <a:srgbClr val="E6AF00"/>
              </a:solid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49" name="椭圆 94"/>
            <p:cNvSpPr/>
            <p:nvPr/>
          </p:nvSpPr>
          <p:spPr>
            <a:xfrm>
              <a:off x="8495287" y="4676400"/>
              <a:ext cx="160930" cy="101362"/>
            </a:xfrm>
            <a:prstGeom prst="ellipse">
              <a:avLst/>
            </a:prstGeom>
            <a:solidFill>
              <a:sysClr val="window" lastClr="FFFFFF"/>
            </a:solidFill>
            <a:ln w="25400" cap="flat" cmpd="sng" algn="ctr">
              <a:solidFill>
                <a:srgbClr val="E6AF00"/>
              </a:solid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0" name="弧形 95"/>
            <p:cNvSpPr/>
            <p:nvPr/>
          </p:nvSpPr>
          <p:spPr>
            <a:xfrm flipH="1">
              <a:off x="8571175" y="4345048"/>
              <a:ext cx="44791" cy="783555"/>
            </a:xfrm>
            <a:prstGeom prst="arc">
              <a:avLst/>
            </a:prstGeom>
            <a:noFill/>
            <a:ln w="38100" cap="flat" cmpd="sng" algn="ctr">
              <a:solidFill>
                <a:sysClr val="window" lastClr="FFFFFF">
                  <a:lumMod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51" name="弧形 96"/>
            <p:cNvSpPr/>
            <p:nvPr/>
          </p:nvSpPr>
          <p:spPr>
            <a:xfrm flipH="1">
              <a:off x="5080399" y="4345047"/>
              <a:ext cx="44791" cy="783555"/>
            </a:xfrm>
            <a:prstGeom prst="arc">
              <a:avLst/>
            </a:prstGeom>
            <a:noFill/>
            <a:ln w="38100" cap="flat" cmpd="sng" algn="ctr">
              <a:solidFill>
                <a:sysClr val="window" lastClr="FFFFFF">
                  <a:lumMod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nvGrpSpPr>
            <p:cNvPr id="53" name="组合 81"/>
            <p:cNvGrpSpPr/>
            <p:nvPr/>
          </p:nvGrpSpPr>
          <p:grpSpPr>
            <a:xfrm>
              <a:off x="4946987" y="5751908"/>
              <a:ext cx="3875385" cy="780939"/>
              <a:chOff x="971600" y="2348880"/>
              <a:chExt cx="6408712" cy="2520280"/>
            </a:xfrm>
          </p:grpSpPr>
          <p:sp>
            <p:nvSpPr>
              <p:cNvPr id="54" name="矩形 82"/>
              <p:cNvSpPr/>
              <p:nvPr/>
            </p:nvSpPr>
            <p:spPr>
              <a:xfrm>
                <a:off x="971600" y="2348880"/>
                <a:ext cx="6408712" cy="2520280"/>
              </a:xfrm>
              <a:prstGeom prst="rect">
                <a:avLst/>
              </a:prstGeom>
              <a:gradFill flip="none" rotWithShape="1">
                <a:gsLst>
                  <a:gs pos="95000">
                    <a:srgbClr val="FFC000"/>
                  </a:gs>
                  <a:gs pos="99000">
                    <a:srgbClr val="FFC000"/>
                  </a:gs>
                  <a:gs pos="0">
                    <a:srgbClr val="FFC000"/>
                  </a:gs>
                  <a:gs pos="52000">
                    <a:srgbClr val="FFC000"/>
                  </a:gs>
                  <a:gs pos="19000">
                    <a:srgbClr val="F79646">
                      <a:lumMod val="75000"/>
                    </a:srgbClr>
                  </a:gs>
                  <a:gs pos="78000">
                    <a:srgbClr val="FFFF00"/>
                  </a:gs>
                </a:gsLst>
                <a:lin ang="5400000" scaled="1"/>
                <a:tileRect/>
              </a:gradFill>
              <a:ln w="25400" cap="flat" cmpd="sng" algn="ctr">
                <a:solidFill>
                  <a:srgbClr val="FFC000"/>
                </a:solidFill>
                <a:prstDash val="solid"/>
              </a:ln>
              <a:effectLst>
                <a:outerShdw blurRad="342900" dist="76200" dir="5400000" algn="t" rotWithShape="0">
                  <a:prstClr val="black">
                    <a:alpha val="37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55" name="矩形 83"/>
              <p:cNvSpPr/>
              <p:nvPr/>
            </p:nvSpPr>
            <p:spPr>
              <a:xfrm>
                <a:off x="971600" y="2348880"/>
                <a:ext cx="6408712" cy="1260140"/>
              </a:xfrm>
              <a:prstGeom prst="rect">
                <a:avLst/>
              </a:prstGeom>
              <a:gradFill flip="none" rotWithShape="1">
                <a:gsLst>
                  <a:gs pos="0">
                    <a:srgbClr val="FFC000"/>
                  </a:gs>
                  <a:gs pos="100000">
                    <a:srgbClr val="B2EB4B">
                      <a:shade val="100000"/>
                      <a:satMod val="115000"/>
                      <a:alpha val="40000"/>
                    </a:srgbClr>
                  </a:gs>
                </a:gsLst>
                <a:lin ang="54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56" name="等腰三角形 6"/>
              <p:cNvSpPr/>
              <p:nvPr/>
            </p:nvSpPr>
            <p:spPr>
              <a:xfrm rot="16200000" flipH="1">
                <a:off x="3282231" y="552881"/>
                <a:ext cx="1818202" cy="6038409"/>
              </a:xfrm>
              <a:custGeom>
                <a:avLst/>
                <a:gdLst/>
                <a:ahLst/>
                <a:cxnLst/>
                <a:rect l="l" t="t" r="r" b="b"/>
                <a:pathLst>
                  <a:path w="1818202" h="6038409">
                    <a:moveTo>
                      <a:pt x="0" y="421786"/>
                    </a:moveTo>
                    <a:lnTo>
                      <a:pt x="0" y="5534354"/>
                    </a:lnTo>
                    <a:lnTo>
                      <a:pt x="560140" y="5534354"/>
                    </a:lnTo>
                    <a:lnTo>
                      <a:pt x="909102" y="6038409"/>
                    </a:lnTo>
                    <a:lnTo>
                      <a:pt x="1258063" y="5534354"/>
                    </a:lnTo>
                    <a:lnTo>
                      <a:pt x="1818202" y="5534354"/>
                    </a:lnTo>
                    <a:lnTo>
                      <a:pt x="1818202" y="421786"/>
                    </a:lnTo>
                    <a:lnTo>
                      <a:pt x="1201108" y="421786"/>
                    </a:lnTo>
                    <a:lnTo>
                      <a:pt x="909102" y="0"/>
                    </a:lnTo>
                    <a:lnTo>
                      <a:pt x="617096" y="421786"/>
                    </a:lnTo>
                    <a:close/>
                  </a:path>
                </a:pathLst>
              </a:custGeom>
              <a:gradFill flip="none" rotWithShape="1">
                <a:gsLst>
                  <a:gs pos="0">
                    <a:srgbClr val="D1D1D1"/>
                  </a:gs>
                  <a:gs pos="100000">
                    <a:sysClr val="window" lastClr="FFFFFF">
                      <a:shade val="100000"/>
                      <a:satMod val="115000"/>
                    </a:sysClr>
                  </a:gs>
                </a:gsLst>
                <a:lin ang="10800000" scaled="1"/>
                <a:tileRect/>
              </a:gradFill>
              <a:ln w="25400" cap="flat" cmpd="sng" algn="ctr">
                <a:solidFill>
                  <a:sysClr val="window" lastClr="FFFFFF"/>
                </a:solidFill>
                <a:prstDash val="solid"/>
              </a:ln>
              <a:effectLst>
                <a:outerShdw blurRad="50800" dist="38100" dir="5400000" algn="t" rotWithShape="0">
                  <a:prstClr val="black">
                    <a:alpha val="19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57" name="TextBox 56"/>
            <p:cNvSpPr txBox="1"/>
            <p:nvPr/>
          </p:nvSpPr>
          <p:spPr>
            <a:xfrm>
              <a:off x="5818607" y="5956125"/>
              <a:ext cx="2664606" cy="307777"/>
            </a:xfrm>
            <a:prstGeom prst="rect">
              <a:avLst/>
            </a:prstGeom>
            <a:noFill/>
          </p:spPr>
          <p:txBody>
            <a:bodyPr wrap="square" rtlCol="0">
              <a:spAutoFit/>
            </a:bodyPr>
            <a:lstStyle/>
            <a:p>
              <a:pPr algn="ctr">
                <a:defRPr/>
              </a:pPr>
              <a:r>
                <a:rPr kumimoji="0" lang="ru-RU" altLang="zh-CN" sz="1400" b="1" i="1" u="none" strike="noStrike" kern="0" cap="none" spc="0" normalizeH="0" noProof="0" dirty="0" smtClean="0">
                  <a:ln>
                    <a:noFill/>
                  </a:ln>
                  <a:effectLst/>
                  <a:uLnTx/>
                  <a:uFillTx/>
                  <a:latin typeface="Times New Roman" pitchFamily="18" charset="0"/>
                  <a:ea typeface="微软雅黑" pitchFamily="34" charset="-122"/>
                  <a:cs typeface="Arial" pitchFamily="34" charset="0"/>
                </a:rPr>
                <a:t>31 800,0</a:t>
              </a:r>
              <a:endParaRPr kumimoji="0" lang="en-US" altLang="zh-CN" sz="1400" b="1" i="1" u="none" strike="noStrike" kern="0" cap="none" spc="0" normalizeH="0" noProof="0" dirty="0" smtClean="0">
                <a:ln>
                  <a:noFill/>
                </a:ln>
                <a:effectLst/>
                <a:uLnTx/>
                <a:uFillTx/>
                <a:latin typeface="Times New Roman" pitchFamily="18" charset="0"/>
                <a:ea typeface="微软雅黑" pitchFamily="34" charset="-122"/>
                <a:cs typeface="Arial" pitchFamily="34" charset="0"/>
              </a:endParaRPr>
            </a:p>
          </p:txBody>
        </p:sp>
        <p:sp>
          <p:nvSpPr>
            <p:cNvPr id="58" name="椭圆 93"/>
            <p:cNvSpPr/>
            <p:nvPr/>
          </p:nvSpPr>
          <p:spPr>
            <a:xfrm>
              <a:off x="5004099" y="5757681"/>
              <a:ext cx="160930" cy="101362"/>
            </a:xfrm>
            <a:prstGeom prst="ellipse">
              <a:avLst/>
            </a:prstGeom>
            <a:solidFill>
              <a:sysClr val="window" lastClr="FFFFFF"/>
            </a:solidFill>
            <a:ln w="25400" cap="flat" cmpd="sng" algn="ctr">
              <a:solidFill>
                <a:srgbClr val="E6AF00"/>
              </a:solid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59" name="椭圆 94"/>
            <p:cNvSpPr/>
            <p:nvPr/>
          </p:nvSpPr>
          <p:spPr>
            <a:xfrm>
              <a:off x="8504585" y="5757681"/>
              <a:ext cx="160930" cy="101362"/>
            </a:xfrm>
            <a:prstGeom prst="ellipse">
              <a:avLst/>
            </a:prstGeom>
            <a:solidFill>
              <a:sysClr val="window" lastClr="FFFFFF"/>
            </a:solidFill>
            <a:ln w="25400" cap="flat" cmpd="sng" algn="ctr">
              <a:solidFill>
                <a:srgbClr val="E6AF00"/>
              </a:solid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0" name="椭圆 91"/>
            <p:cNvSpPr/>
            <p:nvPr/>
          </p:nvSpPr>
          <p:spPr>
            <a:xfrm>
              <a:off x="5020122" y="5331349"/>
              <a:ext cx="160930" cy="101362"/>
            </a:xfrm>
            <a:prstGeom prst="ellipse">
              <a:avLst/>
            </a:prstGeom>
            <a:solidFill>
              <a:sysClr val="window" lastClr="FFFFFF"/>
            </a:solidFill>
            <a:ln w="25400" cap="flat" cmpd="sng" algn="ctr">
              <a:solidFill>
                <a:srgbClr val="E6AF00"/>
              </a:solid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1" name="椭圆 92"/>
            <p:cNvSpPr/>
            <p:nvPr/>
          </p:nvSpPr>
          <p:spPr>
            <a:xfrm>
              <a:off x="8497450" y="5319053"/>
              <a:ext cx="160930" cy="101362"/>
            </a:xfrm>
            <a:prstGeom prst="ellipse">
              <a:avLst/>
            </a:prstGeom>
            <a:solidFill>
              <a:sysClr val="window" lastClr="FFFFFF"/>
            </a:solidFill>
            <a:ln w="25400" cap="flat" cmpd="sng" algn="ctr">
              <a:solidFill>
                <a:srgbClr val="E6AF00"/>
              </a:solid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2" name="弧形 96"/>
            <p:cNvSpPr/>
            <p:nvPr/>
          </p:nvSpPr>
          <p:spPr>
            <a:xfrm flipH="1">
              <a:off x="5093085" y="5420415"/>
              <a:ext cx="44791" cy="783555"/>
            </a:xfrm>
            <a:prstGeom prst="arc">
              <a:avLst/>
            </a:prstGeom>
            <a:noFill/>
            <a:ln w="38100" cap="flat" cmpd="sng" algn="ctr">
              <a:solidFill>
                <a:sysClr val="window" lastClr="FFFFFF">
                  <a:lumMod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63" name="弧形 95"/>
            <p:cNvSpPr/>
            <p:nvPr/>
          </p:nvSpPr>
          <p:spPr>
            <a:xfrm flipH="1">
              <a:off x="8585050" y="5416584"/>
              <a:ext cx="44791" cy="783555"/>
            </a:xfrm>
            <a:prstGeom prst="arc">
              <a:avLst/>
            </a:prstGeom>
            <a:noFill/>
            <a:ln w="38100" cap="flat" cmpd="sng" algn="ctr">
              <a:solidFill>
                <a:sysClr val="window" lastClr="FFFFFF">
                  <a:lumMod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grpSp>
        <p:nvGrpSpPr>
          <p:cNvPr id="118" name="Группа 117"/>
          <p:cNvGrpSpPr/>
          <p:nvPr/>
        </p:nvGrpSpPr>
        <p:grpSpPr>
          <a:xfrm>
            <a:off x="291036" y="1172022"/>
            <a:ext cx="4359341" cy="5318409"/>
            <a:chOff x="3054377" y="1366838"/>
            <a:chExt cx="3908616" cy="5318409"/>
          </a:xfrm>
        </p:grpSpPr>
        <p:grpSp>
          <p:nvGrpSpPr>
            <p:cNvPr id="64" name="组合 49"/>
            <p:cNvGrpSpPr/>
            <p:nvPr/>
          </p:nvGrpSpPr>
          <p:grpSpPr>
            <a:xfrm>
              <a:off x="3054377" y="1729347"/>
              <a:ext cx="3875385" cy="780939"/>
              <a:chOff x="971600" y="2348880"/>
              <a:chExt cx="6408712" cy="2520280"/>
            </a:xfrm>
          </p:grpSpPr>
          <p:sp>
            <p:nvSpPr>
              <p:cNvPr id="65" name="矩形 50"/>
              <p:cNvSpPr/>
              <p:nvPr/>
            </p:nvSpPr>
            <p:spPr>
              <a:xfrm>
                <a:off x="971600" y="2348880"/>
                <a:ext cx="6408712" cy="2520280"/>
              </a:xfrm>
              <a:prstGeom prst="rect">
                <a:avLst/>
              </a:prstGeom>
              <a:gradFill flip="none" rotWithShape="1">
                <a:gsLst>
                  <a:gs pos="95000">
                    <a:srgbClr val="FFC000"/>
                  </a:gs>
                  <a:gs pos="99000">
                    <a:srgbClr val="FFC000"/>
                  </a:gs>
                  <a:gs pos="0">
                    <a:srgbClr val="FFC000"/>
                  </a:gs>
                  <a:gs pos="52000">
                    <a:srgbClr val="FFC000"/>
                  </a:gs>
                  <a:gs pos="19000">
                    <a:srgbClr val="F79646">
                      <a:lumMod val="75000"/>
                    </a:srgbClr>
                  </a:gs>
                  <a:gs pos="78000">
                    <a:srgbClr val="FFFF00"/>
                  </a:gs>
                </a:gsLst>
                <a:lin ang="5400000" scaled="1"/>
                <a:tileRect/>
              </a:gradFill>
              <a:ln w="25400" cap="flat" cmpd="sng" algn="ctr">
                <a:solidFill>
                  <a:srgbClr val="FFC000"/>
                </a:solidFill>
                <a:prstDash val="solid"/>
              </a:ln>
              <a:effectLst>
                <a:outerShdw blurRad="342900" dist="76200" dir="5400000" algn="t" rotWithShape="0">
                  <a:prstClr val="black">
                    <a:alpha val="37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66" name="矩形 51"/>
              <p:cNvSpPr/>
              <p:nvPr/>
            </p:nvSpPr>
            <p:spPr>
              <a:xfrm>
                <a:off x="971600" y="2348880"/>
                <a:ext cx="6408712" cy="1260140"/>
              </a:xfrm>
              <a:prstGeom prst="rect">
                <a:avLst/>
              </a:prstGeom>
              <a:gradFill flip="none" rotWithShape="1">
                <a:gsLst>
                  <a:gs pos="0">
                    <a:srgbClr val="FFC000"/>
                  </a:gs>
                  <a:gs pos="100000">
                    <a:srgbClr val="B2EB4B">
                      <a:shade val="100000"/>
                      <a:satMod val="115000"/>
                      <a:alpha val="40000"/>
                    </a:srgbClr>
                  </a:gs>
                </a:gsLst>
                <a:lin ang="54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67" name="等腰三角形 6"/>
              <p:cNvSpPr/>
              <p:nvPr/>
            </p:nvSpPr>
            <p:spPr>
              <a:xfrm rot="16200000" flipH="1">
                <a:off x="3282231" y="552881"/>
                <a:ext cx="1818202" cy="6038409"/>
              </a:xfrm>
              <a:custGeom>
                <a:avLst/>
                <a:gdLst/>
                <a:ahLst/>
                <a:cxnLst/>
                <a:rect l="l" t="t" r="r" b="b"/>
                <a:pathLst>
                  <a:path w="1818202" h="6038409">
                    <a:moveTo>
                      <a:pt x="0" y="421786"/>
                    </a:moveTo>
                    <a:lnTo>
                      <a:pt x="0" y="5534354"/>
                    </a:lnTo>
                    <a:lnTo>
                      <a:pt x="560140" y="5534354"/>
                    </a:lnTo>
                    <a:lnTo>
                      <a:pt x="909102" y="6038409"/>
                    </a:lnTo>
                    <a:lnTo>
                      <a:pt x="1258063" y="5534354"/>
                    </a:lnTo>
                    <a:lnTo>
                      <a:pt x="1818202" y="5534354"/>
                    </a:lnTo>
                    <a:lnTo>
                      <a:pt x="1818202" y="421786"/>
                    </a:lnTo>
                    <a:lnTo>
                      <a:pt x="1201108" y="421786"/>
                    </a:lnTo>
                    <a:lnTo>
                      <a:pt x="909102" y="0"/>
                    </a:lnTo>
                    <a:lnTo>
                      <a:pt x="617096" y="421786"/>
                    </a:lnTo>
                    <a:close/>
                  </a:path>
                </a:pathLst>
              </a:custGeom>
              <a:gradFill flip="none" rotWithShape="1">
                <a:gsLst>
                  <a:gs pos="0">
                    <a:srgbClr val="D1D1D1"/>
                  </a:gs>
                  <a:gs pos="100000">
                    <a:sysClr val="window" lastClr="FFFFFF">
                      <a:shade val="100000"/>
                      <a:satMod val="115000"/>
                    </a:sysClr>
                  </a:gs>
                </a:gsLst>
                <a:lin ang="10800000" scaled="1"/>
                <a:tileRect/>
              </a:gradFill>
              <a:ln w="25400" cap="flat" cmpd="sng" algn="ctr">
                <a:solidFill>
                  <a:sysClr val="window" lastClr="FFFFFF"/>
                </a:solidFill>
                <a:prstDash val="solid"/>
              </a:ln>
              <a:effectLst>
                <a:outerShdw blurRad="50800" dist="38100" dir="5400000" algn="t" rotWithShape="0">
                  <a:prstClr val="black">
                    <a:alpha val="19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68" name="椭圆 53"/>
            <p:cNvSpPr/>
            <p:nvPr/>
          </p:nvSpPr>
          <p:spPr>
            <a:xfrm>
              <a:off x="3175637" y="1769651"/>
              <a:ext cx="160930" cy="101362"/>
            </a:xfrm>
            <a:prstGeom prst="ellipse">
              <a:avLst/>
            </a:prstGeom>
            <a:solidFill>
              <a:sysClr val="window" lastClr="FFFFFF"/>
            </a:solidFill>
            <a:ln w="25400" cap="flat" cmpd="sng" algn="ctr">
              <a:solidFill>
                <a:srgbClr val="E6AF00"/>
              </a:solid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69" name="椭圆 54"/>
            <p:cNvSpPr/>
            <p:nvPr/>
          </p:nvSpPr>
          <p:spPr>
            <a:xfrm>
              <a:off x="3175637" y="2365783"/>
              <a:ext cx="160930" cy="101362"/>
            </a:xfrm>
            <a:prstGeom prst="ellipse">
              <a:avLst/>
            </a:prstGeom>
            <a:solidFill>
              <a:sysClr val="window" lastClr="FFFFFF"/>
            </a:solidFill>
            <a:ln w="25400" cap="flat" cmpd="sng" algn="ctr">
              <a:solidFill>
                <a:srgbClr val="E6AF00"/>
              </a:solid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0" name="椭圆 55"/>
            <p:cNvSpPr/>
            <p:nvPr/>
          </p:nvSpPr>
          <p:spPr>
            <a:xfrm>
              <a:off x="6676123" y="1769651"/>
              <a:ext cx="160930" cy="101362"/>
            </a:xfrm>
            <a:prstGeom prst="ellipse">
              <a:avLst/>
            </a:prstGeom>
            <a:solidFill>
              <a:sysClr val="window" lastClr="FFFFFF"/>
            </a:solidFill>
            <a:ln w="25400" cap="flat" cmpd="sng" algn="ctr">
              <a:solidFill>
                <a:srgbClr val="E6AF00"/>
              </a:solid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1" name="椭圆 56"/>
            <p:cNvSpPr/>
            <p:nvPr/>
          </p:nvSpPr>
          <p:spPr>
            <a:xfrm>
              <a:off x="6676123" y="2365783"/>
              <a:ext cx="160930" cy="101362"/>
            </a:xfrm>
            <a:prstGeom prst="ellipse">
              <a:avLst/>
            </a:prstGeom>
            <a:solidFill>
              <a:sysClr val="window" lastClr="FFFFFF"/>
            </a:solidFill>
            <a:ln w="25400" cap="flat" cmpd="sng" algn="ctr">
              <a:solidFill>
                <a:srgbClr val="E6AF00"/>
              </a:solid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nvGrpSpPr>
            <p:cNvPr id="72" name="组合 57"/>
            <p:cNvGrpSpPr/>
            <p:nvPr/>
          </p:nvGrpSpPr>
          <p:grpSpPr>
            <a:xfrm>
              <a:off x="3054377" y="2758869"/>
              <a:ext cx="3875385" cy="780939"/>
              <a:chOff x="971600" y="2348880"/>
              <a:chExt cx="6408712" cy="2520280"/>
            </a:xfrm>
          </p:grpSpPr>
          <p:sp>
            <p:nvSpPr>
              <p:cNvPr id="73" name="矩形 58"/>
              <p:cNvSpPr/>
              <p:nvPr/>
            </p:nvSpPr>
            <p:spPr>
              <a:xfrm>
                <a:off x="971600" y="2348880"/>
                <a:ext cx="6408712" cy="2520280"/>
              </a:xfrm>
              <a:prstGeom prst="rect">
                <a:avLst/>
              </a:prstGeom>
              <a:gradFill flip="none" rotWithShape="1">
                <a:gsLst>
                  <a:gs pos="95000">
                    <a:srgbClr val="FFC000"/>
                  </a:gs>
                  <a:gs pos="99000">
                    <a:srgbClr val="FFC000"/>
                  </a:gs>
                  <a:gs pos="0">
                    <a:srgbClr val="FFC000"/>
                  </a:gs>
                  <a:gs pos="52000">
                    <a:srgbClr val="FFC000"/>
                  </a:gs>
                  <a:gs pos="19000">
                    <a:srgbClr val="F79646">
                      <a:lumMod val="75000"/>
                    </a:srgbClr>
                  </a:gs>
                  <a:gs pos="78000">
                    <a:srgbClr val="FFFF00"/>
                  </a:gs>
                </a:gsLst>
                <a:lin ang="5400000" scaled="1"/>
                <a:tileRect/>
              </a:gradFill>
              <a:ln w="25400" cap="flat" cmpd="sng" algn="ctr">
                <a:solidFill>
                  <a:srgbClr val="FFC000"/>
                </a:solidFill>
                <a:prstDash val="solid"/>
              </a:ln>
              <a:effectLst>
                <a:outerShdw blurRad="342900" dist="76200" dir="5400000" algn="t" rotWithShape="0">
                  <a:prstClr val="black">
                    <a:alpha val="37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74" name="矩形 59"/>
              <p:cNvSpPr/>
              <p:nvPr/>
            </p:nvSpPr>
            <p:spPr>
              <a:xfrm>
                <a:off x="971600" y="2348880"/>
                <a:ext cx="6408712" cy="1260140"/>
              </a:xfrm>
              <a:prstGeom prst="rect">
                <a:avLst/>
              </a:prstGeom>
              <a:gradFill flip="none" rotWithShape="1">
                <a:gsLst>
                  <a:gs pos="0">
                    <a:srgbClr val="FFC000"/>
                  </a:gs>
                  <a:gs pos="100000">
                    <a:srgbClr val="B2EB4B">
                      <a:shade val="100000"/>
                      <a:satMod val="115000"/>
                      <a:alpha val="40000"/>
                    </a:srgbClr>
                  </a:gs>
                </a:gsLst>
                <a:lin ang="54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75" name="等腰三角形 6"/>
              <p:cNvSpPr/>
              <p:nvPr/>
            </p:nvSpPr>
            <p:spPr>
              <a:xfrm rot="16200000" flipH="1">
                <a:off x="3282231" y="552881"/>
                <a:ext cx="1818202" cy="6038409"/>
              </a:xfrm>
              <a:custGeom>
                <a:avLst/>
                <a:gdLst/>
                <a:ahLst/>
                <a:cxnLst/>
                <a:rect l="l" t="t" r="r" b="b"/>
                <a:pathLst>
                  <a:path w="1818202" h="6038409">
                    <a:moveTo>
                      <a:pt x="0" y="421786"/>
                    </a:moveTo>
                    <a:lnTo>
                      <a:pt x="0" y="5534354"/>
                    </a:lnTo>
                    <a:lnTo>
                      <a:pt x="560140" y="5534354"/>
                    </a:lnTo>
                    <a:lnTo>
                      <a:pt x="909102" y="6038409"/>
                    </a:lnTo>
                    <a:lnTo>
                      <a:pt x="1258063" y="5534354"/>
                    </a:lnTo>
                    <a:lnTo>
                      <a:pt x="1818202" y="5534354"/>
                    </a:lnTo>
                    <a:lnTo>
                      <a:pt x="1818202" y="421786"/>
                    </a:lnTo>
                    <a:lnTo>
                      <a:pt x="1201108" y="421786"/>
                    </a:lnTo>
                    <a:lnTo>
                      <a:pt x="909102" y="0"/>
                    </a:lnTo>
                    <a:lnTo>
                      <a:pt x="617096" y="421786"/>
                    </a:lnTo>
                    <a:close/>
                  </a:path>
                </a:pathLst>
              </a:custGeom>
              <a:gradFill flip="none" rotWithShape="1">
                <a:gsLst>
                  <a:gs pos="0">
                    <a:srgbClr val="D1D1D1"/>
                  </a:gs>
                  <a:gs pos="100000">
                    <a:sysClr val="window" lastClr="FFFFFF">
                      <a:shade val="100000"/>
                      <a:satMod val="115000"/>
                    </a:sysClr>
                  </a:gs>
                </a:gsLst>
                <a:lin ang="10800000" scaled="1"/>
                <a:tileRect/>
              </a:gradFill>
              <a:ln w="25400" cap="flat" cmpd="sng" algn="ctr">
                <a:solidFill>
                  <a:sysClr val="window" lastClr="FFFFFF"/>
                </a:solidFill>
                <a:prstDash val="solid"/>
              </a:ln>
              <a:effectLst>
                <a:outerShdw blurRad="50800" dist="38100" dir="5400000" algn="t" rotWithShape="0">
                  <a:prstClr val="black">
                    <a:alpha val="19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76" name="椭圆 61"/>
            <p:cNvSpPr/>
            <p:nvPr/>
          </p:nvSpPr>
          <p:spPr>
            <a:xfrm>
              <a:off x="3175637" y="2799174"/>
              <a:ext cx="160930" cy="101362"/>
            </a:xfrm>
            <a:prstGeom prst="ellipse">
              <a:avLst/>
            </a:prstGeom>
            <a:solidFill>
              <a:sysClr val="window" lastClr="FFFFFF"/>
            </a:solidFill>
            <a:ln w="25400" cap="flat" cmpd="sng" algn="ctr">
              <a:solidFill>
                <a:srgbClr val="E6AF00"/>
              </a:solid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7" name="椭圆 62"/>
            <p:cNvSpPr/>
            <p:nvPr/>
          </p:nvSpPr>
          <p:spPr>
            <a:xfrm>
              <a:off x="3175637" y="3395306"/>
              <a:ext cx="160930" cy="101362"/>
            </a:xfrm>
            <a:prstGeom prst="ellipse">
              <a:avLst/>
            </a:prstGeom>
            <a:solidFill>
              <a:sysClr val="window" lastClr="FFFFFF"/>
            </a:solidFill>
            <a:ln w="25400" cap="flat" cmpd="sng" algn="ctr">
              <a:solidFill>
                <a:srgbClr val="E6AF00"/>
              </a:solid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8" name="椭圆 63"/>
            <p:cNvSpPr/>
            <p:nvPr/>
          </p:nvSpPr>
          <p:spPr>
            <a:xfrm>
              <a:off x="6676123" y="2799174"/>
              <a:ext cx="160930" cy="101362"/>
            </a:xfrm>
            <a:prstGeom prst="ellipse">
              <a:avLst/>
            </a:prstGeom>
            <a:solidFill>
              <a:sysClr val="window" lastClr="FFFFFF"/>
            </a:solidFill>
            <a:ln w="25400" cap="flat" cmpd="sng" algn="ctr">
              <a:solidFill>
                <a:srgbClr val="E6AF00"/>
              </a:solid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79" name="椭圆 64"/>
            <p:cNvSpPr/>
            <p:nvPr/>
          </p:nvSpPr>
          <p:spPr>
            <a:xfrm>
              <a:off x="6676123" y="3395306"/>
              <a:ext cx="160930" cy="101362"/>
            </a:xfrm>
            <a:prstGeom prst="ellipse">
              <a:avLst/>
            </a:prstGeom>
            <a:solidFill>
              <a:sysClr val="window" lastClr="FFFFFF"/>
            </a:solidFill>
            <a:ln w="25400" cap="flat" cmpd="sng" algn="ctr">
              <a:solidFill>
                <a:srgbClr val="E6AF00"/>
              </a:solid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grpSp>
          <p:nvGrpSpPr>
            <p:cNvPr id="80" name="组合 65"/>
            <p:cNvGrpSpPr/>
            <p:nvPr/>
          </p:nvGrpSpPr>
          <p:grpSpPr>
            <a:xfrm>
              <a:off x="3054377" y="3788392"/>
              <a:ext cx="3875385" cy="780939"/>
              <a:chOff x="971600" y="2348880"/>
              <a:chExt cx="6408712" cy="2520280"/>
            </a:xfrm>
          </p:grpSpPr>
          <p:sp>
            <p:nvSpPr>
              <p:cNvPr id="81" name="矩形 66"/>
              <p:cNvSpPr/>
              <p:nvPr/>
            </p:nvSpPr>
            <p:spPr>
              <a:xfrm>
                <a:off x="971600" y="2348880"/>
                <a:ext cx="6408712" cy="2520280"/>
              </a:xfrm>
              <a:prstGeom prst="rect">
                <a:avLst/>
              </a:prstGeom>
              <a:gradFill flip="none" rotWithShape="1">
                <a:gsLst>
                  <a:gs pos="95000">
                    <a:srgbClr val="FFC000"/>
                  </a:gs>
                  <a:gs pos="99000">
                    <a:srgbClr val="FFC000"/>
                  </a:gs>
                  <a:gs pos="0">
                    <a:srgbClr val="FFC000"/>
                  </a:gs>
                  <a:gs pos="52000">
                    <a:srgbClr val="FFC000"/>
                  </a:gs>
                  <a:gs pos="19000">
                    <a:srgbClr val="F79646">
                      <a:lumMod val="75000"/>
                    </a:srgbClr>
                  </a:gs>
                  <a:gs pos="78000">
                    <a:srgbClr val="FFFF00"/>
                  </a:gs>
                </a:gsLst>
                <a:lin ang="5400000" scaled="1"/>
                <a:tileRect/>
              </a:gradFill>
              <a:ln w="25400" cap="flat" cmpd="sng" algn="ctr">
                <a:solidFill>
                  <a:srgbClr val="FFC000"/>
                </a:solidFill>
                <a:prstDash val="solid"/>
              </a:ln>
              <a:effectLst>
                <a:outerShdw blurRad="342900" dist="76200" dir="5400000" algn="t" rotWithShape="0">
                  <a:prstClr val="black">
                    <a:alpha val="37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82" name="矩形 67"/>
              <p:cNvSpPr/>
              <p:nvPr/>
            </p:nvSpPr>
            <p:spPr>
              <a:xfrm>
                <a:off x="971600" y="2348880"/>
                <a:ext cx="6408712" cy="1260140"/>
              </a:xfrm>
              <a:prstGeom prst="rect">
                <a:avLst/>
              </a:prstGeom>
              <a:gradFill flip="none" rotWithShape="1">
                <a:gsLst>
                  <a:gs pos="0">
                    <a:srgbClr val="FFC000"/>
                  </a:gs>
                  <a:gs pos="100000">
                    <a:srgbClr val="B2EB4B">
                      <a:shade val="100000"/>
                      <a:satMod val="115000"/>
                      <a:alpha val="40000"/>
                    </a:srgbClr>
                  </a:gs>
                </a:gsLst>
                <a:lin ang="54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83" name="等腰三角形 6"/>
              <p:cNvSpPr/>
              <p:nvPr/>
            </p:nvSpPr>
            <p:spPr>
              <a:xfrm rot="16200000" flipH="1">
                <a:off x="3282231" y="552881"/>
                <a:ext cx="1818202" cy="6038409"/>
              </a:xfrm>
              <a:custGeom>
                <a:avLst/>
                <a:gdLst/>
                <a:ahLst/>
                <a:cxnLst/>
                <a:rect l="l" t="t" r="r" b="b"/>
                <a:pathLst>
                  <a:path w="1818202" h="6038409">
                    <a:moveTo>
                      <a:pt x="0" y="421786"/>
                    </a:moveTo>
                    <a:lnTo>
                      <a:pt x="0" y="5534354"/>
                    </a:lnTo>
                    <a:lnTo>
                      <a:pt x="560140" y="5534354"/>
                    </a:lnTo>
                    <a:lnTo>
                      <a:pt x="909102" y="6038409"/>
                    </a:lnTo>
                    <a:lnTo>
                      <a:pt x="1258063" y="5534354"/>
                    </a:lnTo>
                    <a:lnTo>
                      <a:pt x="1818202" y="5534354"/>
                    </a:lnTo>
                    <a:lnTo>
                      <a:pt x="1818202" y="421786"/>
                    </a:lnTo>
                    <a:lnTo>
                      <a:pt x="1201108" y="421786"/>
                    </a:lnTo>
                    <a:lnTo>
                      <a:pt x="909102" y="0"/>
                    </a:lnTo>
                    <a:lnTo>
                      <a:pt x="617096" y="421786"/>
                    </a:lnTo>
                    <a:close/>
                  </a:path>
                </a:pathLst>
              </a:custGeom>
              <a:gradFill flip="none" rotWithShape="1">
                <a:gsLst>
                  <a:gs pos="0">
                    <a:srgbClr val="D1D1D1"/>
                  </a:gs>
                  <a:gs pos="100000">
                    <a:sysClr val="window" lastClr="FFFFFF">
                      <a:shade val="100000"/>
                      <a:satMod val="115000"/>
                    </a:sysClr>
                  </a:gs>
                </a:gsLst>
                <a:lin ang="10800000" scaled="1"/>
                <a:tileRect/>
              </a:gradFill>
              <a:ln w="25400" cap="flat" cmpd="sng" algn="ctr">
                <a:solidFill>
                  <a:sysClr val="window" lastClr="FFFFFF"/>
                </a:solidFill>
                <a:prstDash val="solid"/>
              </a:ln>
              <a:effectLst>
                <a:outerShdw blurRad="50800" dist="38100" dir="5400000" algn="t" rotWithShape="0">
                  <a:prstClr val="black">
                    <a:alpha val="19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84" name="椭圆 69"/>
            <p:cNvSpPr/>
            <p:nvPr/>
          </p:nvSpPr>
          <p:spPr>
            <a:xfrm>
              <a:off x="3175637" y="3793460"/>
              <a:ext cx="160930" cy="101362"/>
            </a:xfrm>
            <a:prstGeom prst="ellipse">
              <a:avLst/>
            </a:prstGeom>
            <a:solidFill>
              <a:sysClr val="window" lastClr="FFFFFF"/>
            </a:solidFill>
            <a:ln w="25400" cap="flat" cmpd="sng" algn="ctr">
              <a:solidFill>
                <a:srgbClr val="E6AF00"/>
              </a:solid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5" name="椭圆 70"/>
            <p:cNvSpPr/>
            <p:nvPr/>
          </p:nvSpPr>
          <p:spPr>
            <a:xfrm>
              <a:off x="6676123" y="3793460"/>
              <a:ext cx="160930" cy="101362"/>
            </a:xfrm>
            <a:prstGeom prst="ellipse">
              <a:avLst/>
            </a:prstGeom>
            <a:solidFill>
              <a:sysClr val="window" lastClr="FFFFFF"/>
            </a:solidFill>
            <a:ln w="25400" cap="flat" cmpd="sng" algn="ctr">
              <a:solidFill>
                <a:srgbClr val="E6AF00"/>
              </a:solid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86" name="弧形 71"/>
            <p:cNvSpPr/>
            <p:nvPr/>
          </p:nvSpPr>
          <p:spPr>
            <a:xfrm flipH="1">
              <a:off x="3246540" y="2443075"/>
              <a:ext cx="44791" cy="783555"/>
            </a:xfrm>
            <a:prstGeom prst="arc">
              <a:avLst/>
            </a:prstGeom>
            <a:noFill/>
            <a:ln w="38100" cap="flat" cmpd="sng" algn="ctr">
              <a:solidFill>
                <a:sysClr val="window" lastClr="FFFFFF">
                  <a:lumMod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7" name="弧形 72"/>
            <p:cNvSpPr/>
            <p:nvPr/>
          </p:nvSpPr>
          <p:spPr>
            <a:xfrm flipH="1">
              <a:off x="6752011" y="2423008"/>
              <a:ext cx="40337" cy="888930"/>
            </a:xfrm>
            <a:prstGeom prst="arc">
              <a:avLst/>
            </a:prstGeom>
            <a:noFill/>
            <a:ln w="38100" cap="flat" cmpd="sng" algn="ctr">
              <a:solidFill>
                <a:sysClr val="window" lastClr="FFFFFF">
                  <a:lumMod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8" name="弧形 73"/>
            <p:cNvSpPr/>
            <p:nvPr/>
          </p:nvSpPr>
          <p:spPr>
            <a:xfrm flipH="1">
              <a:off x="3246540" y="3470169"/>
              <a:ext cx="44791" cy="783555"/>
            </a:xfrm>
            <a:prstGeom prst="arc">
              <a:avLst/>
            </a:prstGeom>
            <a:noFill/>
            <a:ln w="38100" cap="flat" cmpd="sng" algn="ctr">
              <a:solidFill>
                <a:sysClr val="window" lastClr="FFFFFF">
                  <a:lumMod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89" name="弧形 74"/>
            <p:cNvSpPr/>
            <p:nvPr/>
          </p:nvSpPr>
          <p:spPr>
            <a:xfrm flipH="1">
              <a:off x="6752011" y="3462108"/>
              <a:ext cx="44791" cy="783555"/>
            </a:xfrm>
            <a:prstGeom prst="arc">
              <a:avLst/>
            </a:prstGeom>
            <a:noFill/>
            <a:ln w="38100" cap="flat" cmpd="sng" algn="ctr">
              <a:solidFill>
                <a:sysClr val="window" lastClr="FFFFFF">
                  <a:lumMod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nvGrpSpPr>
            <p:cNvPr id="90" name="组合 75"/>
            <p:cNvGrpSpPr/>
            <p:nvPr/>
          </p:nvGrpSpPr>
          <p:grpSpPr>
            <a:xfrm>
              <a:off x="3246540" y="1366838"/>
              <a:ext cx="3545809" cy="993884"/>
              <a:chOff x="2607901" y="345388"/>
              <a:chExt cx="3619211" cy="1090202"/>
            </a:xfrm>
          </p:grpSpPr>
          <p:sp>
            <p:nvSpPr>
              <p:cNvPr id="91" name="弧形 76"/>
              <p:cNvSpPr/>
              <p:nvPr/>
            </p:nvSpPr>
            <p:spPr>
              <a:xfrm flipH="1">
                <a:off x="2607901" y="358091"/>
                <a:ext cx="41172" cy="1043404"/>
              </a:xfrm>
              <a:prstGeom prst="arc">
                <a:avLst/>
              </a:prstGeom>
              <a:noFill/>
              <a:ln w="38100" cap="flat" cmpd="sng" algn="ctr">
                <a:solidFill>
                  <a:sysClr val="window" lastClr="FFFFFF">
                    <a:lumMod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92" name="弧形 77"/>
              <p:cNvSpPr/>
              <p:nvPr/>
            </p:nvSpPr>
            <p:spPr>
              <a:xfrm flipH="1">
                <a:off x="6185940" y="345388"/>
                <a:ext cx="41172" cy="1090202"/>
              </a:xfrm>
              <a:prstGeom prst="arc">
                <a:avLst/>
              </a:prstGeom>
              <a:noFill/>
              <a:ln w="38100" cap="flat" cmpd="sng" algn="ctr">
                <a:solidFill>
                  <a:sysClr val="window" lastClr="FFFFFF">
                    <a:lumMod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
          <p:nvSpPr>
            <p:cNvPr id="93" name="TextBox 92"/>
            <p:cNvSpPr txBox="1"/>
            <p:nvPr/>
          </p:nvSpPr>
          <p:spPr>
            <a:xfrm>
              <a:off x="3702294" y="1906505"/>
              <a:ext cx="2664606" cy="307777"/>
            </a:xfrm>
            <a:prstGeom prst="rect">
              <a:avLst/>
            </a:prstGeom>
            <a:noFill/>
          </p:spPr>
          <p:txBody>
            <a:bodyPr wrap="square" rtlCol="0">
              <a:spAutoFit/>
            </a:bodyPr>
            <a:lstStyle/>
            <a:p>
              <a:pPr lvl="0" algn="ctr" fontAlgn="base">
                <a:spcBef>
                  <a:spcPct val="0"/>
                </a:spcBef>
                <a:spcAft>
                  <a:spcPct val="0"/>
                </a:spcAft>
              </a:pPr>
              <a:r>
                <a:rPr lang="ru-RU" sz="1400" b="1" dirty="0">
                  <a:latin typeface="Times New Roman" pitchFamily="18" charset="0"/>
                  <a:ea typeface="Sometimes" pitchFamily="50" charset="0"/>
                  <a:cs typeface="Times New Roman" pitchFamily="18" charset="0"/>
                </a:rPr>
                <a:t>Категории работников</a:t>
              </a:r>
            </a:p>
          </p:txBody>
        </p:sp>
        <p:grpSp>
          <p:nvGrpSpPr>
            <p:cNvPr id="94" name="组合 81"/>
            <p:cNvGrpSpPr/>
            <p:nvPr/>
          </p:nvGrpSpPr>
          <p:grpSpPr>
            <a:xfrm>
              <a:off x="3078310" y="4823027"/>
              <a:ext cx="3875385" cy="780939"/>
              <a:chOff x="971600" y="2348880"/>
              <a:chExt cx="6408712" cy="2520280"/>
            </a:xfrm>
          </p:grpSpPr>
          <p:sp>
            <p:nvSpPr>
              <p:cNvPr id="95" name="矩形 82"/>
              <p:cNvSpPr/>
              <p:nvPr/>
            </p:nvSpPr>
            <p:spPr>
              <a:xfrm>
                <a:off x="971600" y="2348880"/>
                <a:ext cx="6408712" cy="2520280"/>
              </a:xfrm>
              <a:prstGeom prst="rect">
                <a:avLst/>
              </a:prstGeom>
              <a:gradFill flip="none" rotWithShape="1">
                <a:gsLst>
                  <a:gs pos="95000">
                    <a:srgbClr val="FFC000"/>
                  </a:gs>
                  <a:gs pos="99000">
                    <a:srgbClr val="FFC000"/>
                  </a:gs>
                  <a:gs pos="0">
                    <a:srgbClr val="FFC000"/>
                  </a:gs>
                  <a:gs pos="52000">
                    <a:srgbClr val="FFC000"/>
                  </a:gs>
                  <a:gs pos="19000">
                    <a:srgbClr val="F79646">
                      <a:lumMod val="75000"/>
                    </a:srgbClr>
                  </a:gs>
                  <a:gs pos="78000">
                    <a:srgbClr val="FFFF00"/>
                  </a:gs>
                </a:gsLst>
                <a:lin ang="5400000" scaled="1"/>
                <a:tileRect/>
              </a:gradFill>
              <a:ln w="25400" cap="flat" cmpd="sng" algn="ctr">
                <a:solidFill>
                  <a:srgbClr val="FFC000"/>
                </a:solidFill>
                <a:prstDash val="solid"/>
              </a:ln>
              <a:effectLst>
                <a:outerShdw blurRad="342900" dist="76200" dir="5400000" algn="t" rotWithShape="0">
                  <a:prstClr val="black">
                    <a:alpha val="37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96" name="矩形 83"/>
              <p:cNvSpPr/>
              <p:nvPr/>
            </p:nvSpPr>
            <p:spPr>
              <a:xfrm>
                <a:off x="971600" y="2348880"/>
                <a:ext cx="6408712" cy="1260140"/>
              </a:xfrm>
              <a:prstGeom prst="rect">
                <a:avLst/>
              </a:prstGeom>
              <a:gradFill flip="none" rotWithShape="1">
                <a:gsLst>
                  <a:gs pos="0">
                    <a:srgbClr val="FFC000"/>
                  </a:gs>
                  <a:gs pos="100000">
                    <a:srgbClr val="B2EB4B">
                      <a:shade val="100000"/>
                      <a:satMod val="115000"/>
                      <a:alpha val="40000"/>
                    </a:srgbClr>
                  </a:gs>
                </a:gsLst>
                <a:lin ang="54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97" name="等腰三角形 6"/>
              <p:cNvSpPr/>
              <p:nvPr/>
            </p:nvSpPr>
            <p:spPr>
              <a:xfrm rot="16200000" flipH="1">
                <a:off x="3282231" y="552881"/>
                <a:ext cx="1818202" cy="6038409"/>
              </a:xfrm>
              <a:custGeom>
                <a:avLst/>
                <a:gdLst/>
                <a:ahLst/>
                <a:cxnLst/>
                <a:rect l="l" t="t" r="r" b="b"/>
                <a:pathLst>
                  <a:path w="1818202" h="6038409">
                    <a:moveTo>
                      <a:pt x="0" y="421786"/>
                    </a:moveTo>
                    <a:lnTo>
                      <a:pt x="0" y="5534354"/>
                    </a:lnTo>
                    <a:lnTo>
                      <a:pt x="560140" y="5534354"/>
                    </a:lnTo>
                    <a:lnTo>
                      <a:pt x="909102" y="6038409"/>
                    </a:lnTo>
                    <a:lnTo>
                      <a:pt x="1258063" y="5534354"/>
                    </a:lnTo>
                    <a:lnTo>
                      <a:pt x="1818202" y="5534354"/>
                    </a:lnTo>
                    <a:lnTo>
                      <a:pt x="1818202" y="421786"/>
                    </a:lnTo>
                    <a:lnTo>
                      <a:pt x="1201108" y="421786"/>
                    </a:lnTo>
                    <a:lnTo>
                      <a:pt x="909102" y="0"/>
                    </a:lnTo>
                    <a:lnTo>
                      <a:pt x="617096" y="421786"/>
                    </a:lnTo>
                    <a:close/>
                  </a:path>
                </a:pathLst>
              </a:custGeom>
              <a:gradFill flip="none" rotWithShape="1">
                <a:gsLst>
                  <a:gs pos="0">
                    <a:srgbClr val="D1D1D1"/>
                  </a:gs>
                  <a:gs pos="100000">
                    <a:sysClr val="window" lastClr="FFFFFF">
                      <a:shade val="100000"/>
                      <a:satMod val="115000"/>
                    </a:sysClr>
                  </a:gs>
                </a:gsLst>
                <a:lin ang="10800000" scaled="1"/>
                <a:tileRect/>
              </a:gradFill>
              <a:ln w="25400" cap="flat" cmpd="sng" algn="ctr">
                <a:solidFill>
                  <a:sysClr val="window" lastClr="FFFFFF"/>
                </a:solidFill>
                <a:prstDash val="solid"/>
              </a:ln>
              <a:effectLst>
                <a:outerShdw blurRad="50800" dist="38100" dir="5400000" algn="t" rotWithShape="0">
                  <a:prstClr val="black">
                    <a:alpha val="19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98" name="TextBox 97"/>
            <p:cNvSpPr txBox="1"/>
            <p:nvPr/>
          </p:nvSpPr>
          <p:spPr>
            <a:xfrm>
              <a:off x="3495911" y="2884776"/>
              <a:ext cx="3157525" cy="738664"/>
            </a:xfrm>
            <a:prstGeom prst="rect">
              <a:avLst/>
            </a:prstGeom>
            <a:noFill/>
          </p:spPr>
          <p:txBody>
            <a:bodyPr wrap="square" rtlCol="0">
              <a:spAutoFit/>
            </a:bodyPr>
            <a:lstStyle/>
            <a:p>
              <a:pPr>
                <a:defRPr/>
              </a:pPr>
              <a:r>
                <a:rPr lang="ru-RU" sz="1400" b="1" i="1" dirty="0">
                  <a:latin typeface="Times New Roman" pitchFamily="18" charset="0"/>
                  <a:ea typeface="Sometimes" pitchFamily="50" charset="0"/>
                  <a:cs typeface="Times New Roman" pitchFamily="18" charset="0"/>
                </a:rPr>
                <a:t>Педагогические работники общеобразовательных учреждений</a:t>
              </a:r>
            </a:p>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400" b="0" i="0" u="none" strike="noStrike" kern="0" cap="none" spc="0" normalizeH="0" baseline="0" noProof="0" dirty="0" smtClean="0">
                <a:ln>
                  <a:noFill/>
                </a:ln>
                <a:effectLst/>
                <a:uLnTx/>
                <a:uFillTx/>
                <a:latin typeface="Arial" pitchFamily="34" charset="0"/>
                <a:ea typeface="微软雅黑" pitchFamily="34" charset="-122"/>
                <a:cs typeface="Arial" pitchFamily="34" charset="0"/>
              </a:endParaRPr>
            </a:p>
          </p:txBody>
        </p:sp>
        <p:sp>
          <p:nvSpPr>
            <p:cNvPr id="99" name="TextBox 98"/>
            <p:cNvSpPr txBox="1"/>
            <p:nvPr/>
          </p:nvSpPr>
          <p:spPr>
            <a:xfrm>
              <a:off x="3495911" y="3894822"/>
              <a:ext cx="2664606" cy="523220"/>
            </a:xfrm>
            <a:prstGeom prst="rect">
              <a:avLst/>
            </a:prstGeom>
            <a:noFill/>
          </p:spPr>
          <p:txBody>
            <a:bodyPr wrap="square" rtlCol="0">
              <a:spAutoFit/>
            </a:bodyPr>
            <a:lstStyle/>
            <a:p>
              <a:pPr lvl="0" fontAlgn="base">
                <a:spcBef>
                  <a:spcPct val="0"/>
                </a:spcBef>
                <a:spcAft>
                  <a:spcPct val="0"/>
                </a:spcAft>
              </a:pPr>
              <a:r>
                <a:rPr lang="ru-RU" sz="1400" b="1" i="1" dirty="0">
                  <a:latin typeface="Times New Roman" pitchFamily="18" charset="0"/>
                  <a:ea typeface="Sometimes" pitchFamily="50" charset="0"/>
                  <a:cs typeface="Times New Roman" pitchFamily="18" charset="0"/>
                </a:rPr>
                <a:t>Педагогические работники дошкольных учреждений</a:t>
              </a:r>
            </a:p>
          </p:txBody>
        </p:sp>
        <p:sp>
          <p:nvSpPr>
            <p:cNvPr id="100" name="TextBox 99"/>
            <p:cNvSpPr txBox="1"/>
            <p:nvPr/>
          </p:nvSpPr>
          <p:spPr>
            <a:xfrm>
              <a:off x="3495911" y="4948233"/>
              <a:ext cx="2664606" cy="523220"/>
            </a:xfrm>
            <a:prstGeom prst="rect">
              <a:avLst/>
            </a:prstGeom>
            <a:noFill/>
          </p:spPr>
          <p:txBody>
            <a:bodyPr wrap="square" rtlCol="0">
              <a:spAutoFit/>
            </a:bodyPr>
            <a:lstStyle/>
            <a:p>
              <a:pPr lvl="0" fontAlgn="base">
                <a:spcBef>
                  <a:spcPct val="0"/>
                </a:spcBef>
                <a:spcAft>
                  <a:spcPct val="0"/>
                </a:spcAft>
              </a:pPr>
              <a:r>
                <a:rPr lang="ru-RU" sz="1400" b="1" i="1" dirty="0">
                  <a:latin typeface="Times New Roman" pitchFamily="18" charset="0"/>
                  <a:ea typeface="Sometimes" pitchFamily="50" charset="0"/>
                  <a:cs typeface="Times New Roman" pitchFamily="18" charset="0"/>
                </a:rPr>
                <a:t>Педагогические работники дополнительного образования</a:t>
              </a:r>
            </a:p>
          </p:txBody>
        </p:sp>
        <p:sp>
          <p:nvSpPr>
            <p:cNvPr id="101" name="椭圆 91"/>
            <p:cNvSpPr/>
            <p:nvPr/>
          </p:nvSpPr>
          <p:spPr>
            <a:xfrm>
              <a:off x="3135422" y="4430646"/>
              <a:ext cx="160930" cy="101362"/>
            </a:xfrm>
            <a:prstGeom prst="ellipse">
              <a:avLst/>
            </a:prstGeom>
            <a:solidFill>
              <a:sysClr val="window" lastClr="FFFFFF"/>
            </a:solidFill>
            <a:ln w="25400" cap="flat" cmpd="sng" algn="ctr">
              <a:solidFill>
                <a:srgbClr val="E6AF00"/>
              </a:solid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2" name="椭圆 92"/>
            <p:cNvSpPr/>
            <p:nvPr/>
          </p:nvSpPr>
          <p:spPr>
            <a:xfrm>
              <a:off x="6635908" y="4430646"/>
              <a:ext cx="160930" cy="101362"/>
            </a:xfrm>
            <a:prstGeom prst="ellipse">
              <a:avLst/>
            </a:prstGeom>
            <a:solidFill>
              <a:sysClr val="window" lastClr="FFFFFF"/>
            </a:solidFill>
            <a:ln w="25400" cap="flat" cmpd="sng" algn="ctr">
              <a:solidFill>
                <a:srgbClr val="E6AF00"/>
              </a:solid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3" name="椭圆 93"/>
            <p:cNvSpPr/>
            <p:nvPr/>
          </p:nvSpPr>
          <p:spPr>
            <a:xfrm>
              <a:off x="3135422" y="4828800"/>
              <a:ext cx="160930" cy="101362"/>
            </a:xfrm>
            <a:prstGeom prst="ellipse">
              <a:avLst/>
            </a:prstGeom>
            <a:solidFill>
              <a:sysClr val="window" lastClr="FFFFFF"/>
            </a:solidFill>
            <a:ln w="25400" cap="flat" cmpd="sng" algn="ctr">
              <a:solidFill>
                <a:srgbClr val="E6AF00"/>
              </a:solid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4" name="椭圆 94"/>
            <p:cNvSpPr/>
            <p:nvPr/>
          </p:nvSpPr>
          <p:spPr>
            <a:xfrm>
              <a:off x="6635908" y="4828800"/>
              <a:ext cx="160930" cy="101362"/>
            </a:xfrm>
            <a:prstGeom prst="ellipse">
              <a:avLst/>
            </a:prstGeom>
            <a:solidFill>
              <a:sysClr val="window" lastClr="FFFFFF"/>
            </a:solidFill>
            <a:ln w="25400" cap="flat" cmpd="sng" algn="ctr">
              <a:solidFill>
                <a:srgbClr val="E6AF00"/>
              </a:solid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05" name="弧形 95"/>
            <p:cNvSpPr/>
            <p:nvPr/>
          </p:nvSpPr>
          <p:spPr>
            <a:xfrm flipH="1">
              <a:off x="6711796" y="4497448"/>
              <a:ext cx="44791" cy="783555"/>
            </a:xfrm>
            <a:prstGeom prst="arc">
              <a:avLst/>
            </a:prstGeom>
            <a:noFill/>
            <a:ln w="38100" cap="flat" cmpd="sng" algn="ctr">
              <a:solidFill>
                <a:sysClr val="window" lastClr="FFFFFF">
                  <a:lumMod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06" name="弧形 96"/>
            <p:cNvSpPr/>
            <p:nvPr/>
          </p:nvSpPr>
          <p:spPr>
            <a:xfrm flipH="1">
              <a:off x="3221020" y="4497447"/>
              <a:ext cx="44791" cy="783555"/>
            </a:xfrm>
            <a:prstGeom prst="arc">
              <a:avLst/>
            </a:prstGeom>
            <a:noFill/>
            <a:ln w="38100" cap="flat" cmpd="sng" algn="ctr">
              <a:solidFill>
                <a:sysClr val="window" lastClr="FFFFFF">
                  <a:lumMod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nvGrpSpPr>
            <p:cNvPr id="107" name="组合 81"/>
            <p:cNvGrpSpPr/>
            <p:nvPr/>
          </p:nvGrpSpPr>
          <p:grpSpPr>
            <a:xfrm>
              <a:off x="3087608" y="5904308"/>
              <a:ext cx="3875385" cy="780939"/>
              <a:chOff x="971600" y="2348880"/>
              <a:chExt cx="6408712" cy="2520280"/>
            </a:xfrm>
          </p:grpSpPr>
          <p:sp>
            <p:nvSpPr>
              <p:cNvPr id="108" name="矩形 82"/>
              <p:cNvSpPr/>
              <p:nvPr/>
            </p:nvSpPr>
            <p:spPr>
              <a:xfrm>
                <a:off x="971600" y="2348880"/>
                <a:ext cx="6408712" cy="2520280"/>
              </a:xfrm>
              <a:prstGeom prst="rect">
                <a:avLst/>
              </a:prstGeom>
              <a:gradFill flip="none" rotWithShape="1">
                <a:gsLst>
                  <a:gs pos="95000">
                    <a:srgbClr val="FFC000"/>
                  </a:gs>
                  <a:gs pos="99000">
                    <a:srgbClr val="FFC000"/>
                  </a:gs>
                  <a:gs pos="0">
                    <a:srgbClr val="FFC000"/>
                  </a:gs>
                  <a:gs pos="52000">
                    <a:srgbClr val="FFC000"/>
                  </a:gs>
                  <a:gs pos="19000">
                    <a:srgbClr val="F79646">
                      <a:lumMod val="75000"/>
                    </a:srgbClr>
                  </a:gs>
                  <a:gs pos="78000">
                    <a:srgbClr val="FFFF00"/>
                  </a:gs>
                </a:gsLst>
                <a:lin ang="5400000" scaled="1"/>
                <a:tileRect/>
              </a:gradFill>
              <a:ln w="25400" cap="flat" cmpd="sng" algn="ctr">
                <a:solidFill>
                  <a:srgbClr val="FFC000"/>
                </a:solidFill>
                <a:prstDash val="solid"/>
              </a:ln>
              <a:effectLst>
                <a:outerShdw blurRad="342900" dist="76200" dir="5400000" algn="t" rotWithShape="0">
                  <a:prstClr val="black">
                    <a:alpha val="37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09" name="矩形 83"/>
              <p:cNvSpPr/>
              <p:nvPr/>
            </p:nvSpPr>
            <p:spPr>
              <a:xfrm>
                <a:off x="971600" y="2348880"/>
                <a:ext cx="6408712" cy="1260140"/>
              </a:xfrm>
              <a:prstGeom prst="rect">
                <a:avLst/>
              </a:prstGeom>
              <a:gradFill flip="none" rotWithShape="1">
                <a:gsLst>
                  <a:gs pos="0">
                    <a:srgbClr val="FFC000"/>
                  </a:gs>
                  <a:gs pos="100000">
                    <a:srgbClr val="B2EB4B">
                      <a:shade val="100000"/>
                      <a:satMod val="115000"/>
                      <a:alpha val="40000"/>
                    </a:srgbClr>
                  </a:gs>
                </a:gsLst>
                <a:lin ang="540000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sp>
            <p:nvSpPr>
              <p:cNvPr id="110" name="等腰三角形 6"/>
              <p:cNvSpPr/>
              <p:nvPr/>
            </p:nvSpPr>
            <p:spPr>
              <a:xfrm rot="16200000" flipH="1">
                <a:off x="3282231" y="552881"/>
                <a:ext cx="1818202" cy="6038409"/>
              </a:xfrm>
              <a:custGeom>
                <a:avLst/>
                <a:gdLst/>
                <a:ahLst/>
                <a:cxnLst/>
                <a:rect l="l" t="t" r="r" b="b"/>
                <a:pathLst>
                  <a:path w="1818202" h="6038409">
                    <a:moveTo>
                      <a:pt x="0" y="421786"/>
                    </a:moveTo>
                    <a:lnTo>
                      <a:pt x="0" y="5534354"/>
                    </a:lnTo>
                    <a:lnTo>
                      <a:pt x="560140" y="5534354"/>
                    </a:lnTo>
                    <a:lnTo>
                      <a:pt x="909102" y="6038409"/>
                    </a:lnTo>
                    <a:lnTo>
                      <a:pt x="1258063" y="5534354"/>
                    </a:lnTo>
                    <a:lnTo>
                      <a:pt x="1818202" y="5534354"/>
                    </a:lnTo>
                    <a:lnTo>
                      <a:pt x="1818202" y="421786"/>
                    </a:lnTo>
                    <a:lnTo>
                      <a:pt x="1201108" y="421786"/>
                    </a:lnTo>
                    <a:lnTo>
                      <a:pt x="909102" y="0"/>
                    </a:lnTo>
                    <a:lnTo>
                      <a:pt x="617096" y="421786"/>
                    </a:lnTo>
                    <a:close/>
                  </a:path>
                </a:pathLst>
              </a:custGeom>
              <a:gradFill flip="none" rotWithShape="1">
                <a:gsLst>
                  <a:gs pos="0">
                    <a:srgbClr val="D1D1D1"/>
                  </a:gs>
                  <a:gs pos="100000">
                    <a:sysClr val="window" lastClr="FFFFFF">
                      <a:shade val="100000"/>
                      <a:satMod val="115000"/>
                    </a:sysClr>
                  </a:gs>
                </a:gsLst>
                <a:lin ang="10800000" scaled="1"/>
                <a:tileRect/>
              </a:gradFill>
              <a:ln w="25400" cap="flat" cmpd="sng" algn="ctr">
                <a:solidFill>
                  <a:sysClr val="window" lastClr="FFFFFF"/>
                </a:solidFill>
                <a:prstDash val="solid"/>
              </a:ln>
              <a:effectLst>
                <a:outerShdw blurRad="50800" dist="38100" dir="5400000" algn="t" rotWithShape="0">
                  <a:prstClr val="black">
                    <a:alpha val="19000"/>
                  </a:prstClr>
                </a:out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 lastClr="FFFFFF"/>
                  </a:solidFill>
                  <a:effectLst/>
                  <a:uLnTx/>
                  <a:uFillTx/>
                  <a:latin typeface="Calibri"/>
                  <a:ea typeface="宋体"/>
                  <a:cs typeface="+mn-cs"/>
                </a:endParaRPr>
              </a:p>
            </p:txBody>
          </p:sp>
        </p:grpSp>
        <p:sp>
          <p:nvSpPr>
            <p:cNvPr id="111" name="TextBox 110"/>
            <p:cNvSpPr txBox="1"/>
            <p:nvPr/>
          </p:nvSpPr>
          <p:spPr>
            <a:xfrm>
              <a:off x="3495910" y="6117548"/>
              <a:ext cx="2664606" cy="307777"/>
            </a:xfrm>
            <a:prstGeom prst="rect">
              <a:avLst/>
            </a:prstGeom>
            <a:noFill/>
          </p:spPr>
          <p:txBody>
            <a:bodyPr wrap="square" rtlCol="0">
              <a:spAutoFit/>
            </a:bodyPr>
            <a:lstStyle/>
            <a:p>
              <a:pPr lvl="0" algn="ctr" fontAlgn="base">
                <a:spcBef>
                  <a:spcPct val="0"/>
                </a:spcBef>
                <a:spcAft>
                  <a:spcPct val="0"/>
                </a:spcAft>
              </a:pPr>
              <a:r>
                <a:rPr lang="ru-RU" sz="1400" b="1" i="1" dirty="0">
                  <a:latin typeface="Times New Roman" pitchFamily="18" charset="0"/>
                  <a:ea typeface="Sometimes" pitchFamily="50" charset="0"/>
                  <a:cs typeface="Times New Roman" pitchFamily="18" charset="0"/>
                </a:rPr>
                <a:t>Работники учреждений культуры</a:t>
              </a:r>
            </a:p>
          </p:txBody>
        </p:sp>
        <p:sp>
          <p:nvSpPr>
            <p:cNvPr id="112" name="椭圆 93"/>
            <p:cNvSpPr/>
            <p:nvPr/>
          </p:nvSpPr>
          <p:spPr>
            <a:xfrm>
              <a:off x="3144720" y="5910081"/>
              <a:ext cx="160930" cy="101362"/>
            </a:xfrm>
            <a:prstGeom prst="ellipse">
              <a:avLst/>
            </a:prstGeom>
            <a:solidFill>
              <a:sysClr val="window" lastClr="FFFFFF"/>
            </a:solidFill>
            <a:ln w="25400" cap="flat" cmpd="sng" algn="ctr">
              <a:solidFill>
                <a:srgbClr val="E6AF00"/>
              </a:solid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3" name="椭圆 94"/>
            <p:cNvSpPr/>
            <p:nvPr/>
          </p:nvSpPr>
          <p:spPr>
            <a:xfrm>
              <a:off x="6645206" y="5910081"/>
              <a:ext cx="160930" cy="101362"/>
            </a:xfrm>
            <a:prstGeom prst="ellipse">
              <a:avLst/>
            </a:prstGeom>
            <a:solidFill>
              <a:sysClr val="window" lastClr="FFFFFF"/>
            </a:solidFill>
            <a:ln w="25400" cap="flat" cmpd="sng" algn="ctr">
              <a:solidFill>
                <a:srgbClr val="E6AF00"/>
              </a:solid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4" name="椭圆 91"/>
            <p:cNvSpPr/>
            <p:nvPr/>
          </p:nvSpPr>
          <p:spPr>
            <a:xfrm>
              <a:off x="3160743" y="5483749"/>
              <a:ext cx="160930" cy="101362"/>
            </a:xfrm>
            <a:prstGeom prst="ellipse">
              <a:avLst/>
            </a:prstGeom>
            <a:solidFill>
              <a:sysClr val="window" lastClr="FFFFFF"/>
            </a:solidFill>
            <a:ln w="25400" cap="flat" cmpd="sng" algn="ctr">
              <a:solidFill>
                <a:srgbClr val="E6AF00"/>
              </a:solid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5" name="椭圆 92"/>
            <p:cNvSpPr/>
            <p:nvPr/>
          </p:nvSpPr>
          <p:spPr>
            <a:xfrm>
              <a:off x="6638071" y="5471453"/>
              <a:ext cx="160930" cy="101362"/>
            </a:xfrm>
            <a:prstGeom prst="ellipse">
              <a:avLst/>
            </a:prstGeom>
            <a:solidFill>
              <a:sysClr val="window" lastClr="FFFFFF"/>
            </a:solidFill>
            <a:ln w="25400" cap="flat" cmpd="sng" algn="ctr">
              <a:solidFill>
                <a:srgbClr val="E6AF00"/>
              </a:solidFill>
              <a:prstDash val="solid"/>
            </a:ln>
            <a:effectLst>
              <a:innerShdw blurRad="63500" dist="50800" dir="135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 lastClr="FFFFFF"/>
                </a:solidFill>
                <a:effectLst/>
                <a:uLnTx/>
                <a:uFillTx/>
                <a:latin typeface="Calibri"/>
                <a:ea typeface="+mn-ea"/>
                <a:cs typeface="+mn-cs"/>
              </a:endParaRPr>
            </a:p>
          </p:txBody>
        </p:sp>
        <p:sp>
          <p:nvSpPr>
            <p:cNvPr id="116" name="弧形 96"/>
            <p:cNvSpPr/>
            <p:nvPr/>
          </p:nvSpPr>
          <p:spPr>
            <a:xfrm flipH="1">
              <a:off x="3233706" y="5572815"/>
              <a:ext cx="44791" cy="783555"/>
            </a:xfrm>
            <a:prstGeom prst="arc">
              <a:avLst/>
            </a:prstGeom>
            <a:noFill/>
            <a:ln w="38100" cap="flat" cmpd="sng" algn="ctr">
              <a:solidFill>
                <a:sysClr val="window" lastClr="FFFFFF">
                  <a:lumMod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117" name="弧形 95"/>
            <p:cNvSpPr/>
            <p:nvPr/>
          </p:nvSpPr>
          <p:spPr>
            <a:xfrm flipH="1">
              <a:off x="6725671" y="5568984"/>
              <a:ext cx="44791" cy="783555"/>
            </a:xfrm>
            <a:prstGeom prst="arc">
              <a:avLst/>
            </a:prstGeom>
            <a:noFill/>
            <a:ln w="38100" cap="flat" cmpd="sng" algn="ctr">
              <a:solidFill>
                <a:sysClr val="window" lastClr="FFFFFF">
                  <a:lumMod val="50000"/>
                </a:sysClr>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grpSp>
    </p:spTree>
    <p:extLst>
      <p:ext uri="{BB962C8B-B14F-4D97-AF65-F5344CB8AC3E}">
        <p14:creationId xmlns:p14="http://schemas.microsoft.com/office/powerpoint/2010/main" val="263213219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81910" y="363504"/>
            <a:ext cx="8229600" cy="563563"/>
          </a:xfrm>
        </p:spPr>
        <p:txBody>
          <a:bodyPr>
            <a:noAutofit/>
          </a:bodyPr>
          <a:lstStyle/>
          <a:p>
            <a:pPr eaLnBrk="1" hangingPunct="1">
              <a:defRPr/>
            </a:pPr>
            <a:r>
              <a:rPr lang="ru-RU" sz="2800" b="1" spc="-5" dirty="0" smtClean="0">
                <a:pattFill prst="wdUpDiag">
                  <a:fgClr>
                    <a:srgbClr val="7030A0"/>
                  </a:fgClr>
                  <a:bgClr>
                    <a:schemeClr val="tx1"/>
                  </a:bgClr>
                </a:pattFill>
                <a:latin typeface="Times New Roman" pitchFamily="18" charset="0"/>
                <a:cs typeface="Times New Roman" pitchFamily="18" charset="0"/>
              </a:rPr>
              <a:t>Показатели социально-экономического</a:t>
            </a:r>
            <a:r>
              <a:rPr lang="ru-RU" sz="2800" b="1" spc="-75" dirty="0" smtClean="0">
                <a:pattFill prst="wdUpDiag">
                  <a:fgClr>
                    <a:srgbClr val="7030A0"/>
                  </a:fgClr>
                  <a:bgClr>
                    <a:schemeClr val="tx1"/>
                  </a:bgClr>
                </a:pattFill>
                <a:latin typeface="Times New Roman" pitchFamily="18" charset="0"/>
                <a:cs typeface="Times New Roman" pitchFamily="18" charset="0"/>
              </a:rPr>
              <a:t> </a:t>
            </a:r>
            <a:r>
              <a:rPr lang="ru-RU" sz="2800" b="1" dirty="0" smtClean="0">
                <a:pattFill prst="wdUpDiag">
                  <a:fgClr>
                    <a:srgbClr val="7030A0"/>
                  </a:fgClr>
                  <a:bgClr>
                    <a:schemeClr val="tx1"/>
                  </a:bgClr>
                </a:pattFill>
                <a:latin typeface="Times New Roman" pitchFamily="18" charset="0"/>
                <a:cs typeface="Times New Roman" pitchFamily="18" charset="0"/>
              </a:rPr>
              <a:t>развития</a:t>
            </a:r>
            <a:br>
              <a:rPr lang="ru-RU" sz="2800" b="1" dirty="0" smtClean="0">
                <a:pattFill prst="wdUpDiag">
                  <a:fgClr>
                    <a:srgbClr val="7030A0"/>
                  </a:fgClr>
                  <a:bgClr>
                    <a:schemeClr val="tx1"/>
                  </a:bgClr>
                </a:pattFill>
                <a:latin typeface="Times New Roman" pitchFamily="18" charset="0"/>
                <a:cs typeface="Times New Roman" pitchFamily="18" charset="0"/>
              </a:rPr>
            </a:br>
            <a:endParaRPr lang="ru-RU" sz="2800" b="1" dirty="0">
              <a:pattFill prst="wdUpDiag">
                <a:fgClr>
                  <a:srgbClr val="7030A0"/>
                </a:fgClr>
                <a:bgClr>
                  <a:schemeClr val="tx1"/>
                </a:bgClr>
              </a:pattFill>
              <a:latin typeface="Times New Roman" pitchFamily="18" charset="0"/>
              <a:cs typeface="Times New Roman" pitchFamily="18" charset="0"/>
            </a:endParaRPr>
          </a:p>
        </p:txBody>
      </p:sp>
      <p:graphicFrame>
        <p:nvGraphicFramePr>
          <p:cNvPr id="4" name="object 42"/>
          <p:cNvGraphicFramePr>
            <a:graphicFrameLocks noGrp="1"/>
          </p:cNvGraphicFramePr>
          <p:nvPr>
            <p:extLst>
              <p:ext uri="{D42A27DB-BD31-4B8C-83A1-F6EECF244321}">
                <p14:modId xmlns:p14="http://schemas.microsoft.com/office/powerpoint/2010/main" val="3493650218"/>
              </p:ext>
            </p:extLst>
          </p:nvPr>
        </p:nvGraphicFramePr>
        <p:xfrm>
          <a:off x="177710" y="1022169"/>
          <a:ext cx="8786873" cy="4833504"/>
        </p:xfrm>
        <a:graphic>
          <a:graphicData uri="http://schemas.openxmlformats.org/drawingml/2006/table">
            <a:tbl>
              <a:tblPr>
                <a:tableStyleId>{E8B1032C-EA38-4F05-BA0D-38AFFFC7BED3}</a:tableStyleId>
              </a:tblPr>
              <a:tblGrid>
                <a:gridCol w="2571767"/>
                <a:gridCol w="1256466"/>
                <a:gridCol w="784876"/>
                <a:gridCol w="805463"/>
                <a:gridCol w="939409"/>
                <a:gridCol w="785818"/>
                <a:gridCol w="857256"/>
                <a:gridCol w="785818"/>
              </a:tblGrid>
              <a:tr h="712558">
                <a:tc>
                  <a:txBody>
                    <a:bodyPr/>
                    <a:lstStyle/>
                    <a:p>
                      <a:pPr marL="88900" marR="0" lvl="0" indent="0" algn="ctr" defTabSz="914400" rtl="0" eaLnBrk="1" fontAlgn="base" latinLnBrk="0" hangingPunct="1">
                        <a:lnSpc>
                          <a:spcPct val="100000"/>
                        </a:lnSpc>
                        <a:spcBef>
                          <a:spcPct val="0"/>
                        </a:spcBef>
                        <a:spcAft>
                          <a:spcPct val="0"/>
                        </a:spcAft>
                        <a:buClrTx/>
                        <a:buSzTx/>
                        <a:buFontTx/>
                        <a:buNone/>
                        <a:tabLst/>
                      </a:pPr>
                      <a:r>
                        <a:rPr kumimoji="0" lang="ru-RU" sz="1100" b="1" u="none" strike="noStrike" cap="none" normalizeH="0" baseline="0" dirty="0" smtClean="0">
                          <a:ln>
                            <a:noFill/>
                          </a:ln>
                          <a:solidFill>
                            <a:schemeClr val="tx1"/>
                          </a:solidFill>
                          <a:effectLst/>
                          <a:latin typeface="Times New Roman" pitchFamily="18" charset="0"/>
                          <a:cs typeface="Times New Roman" pitchFamily="18" charset="0"/>
                        </a:rPr>
                        <a:t>Наименование</a:t>
                      </a:r>
                      <a:endParaRPr kumimoji="0" lang="ru-RU" sz="11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marL="85725" marR="0" lvl="0" indent="0" algn="ctr" defTabSz="914400" rtl="0" eaLnBrk="1" fontAlgn="base" latinLnBrk="0" hangingPunct="1">
                        <a:lnSpc>
                          <a:spcPct val="100000"/>
                        </a:lnSpc>
                        <a:spcBef>
                          <a:spcPct val="0"/>
                        </a:spcBef>
                        <a:spcAft>
                          <a:spcPct val="0"/>
                        </a:spcAft>
                        <a:buClrTx/>
                        <a:buSzTx/>
                        <a:buFontTx/>
                        <a:buNone/>
                        <a:tabLst/>
                      </a:pPr>
                      <a:r>
                        <a:rPr kumimoji="0" lang="ru-RU" sz="1100" b="1" u="none" strike="noStrike" cap="none" normalizeH="0" baseline="0" dirty="0" smtClean="0">
                          <a:ln>
                            <a:noFill/>
                          </a:ln>
                          <a:solidFill>
                            <a:schemeClr val="tx1"/>
                          </a:solidFill>
                          <a:effectLst/>
                          <a:latin typeface="Times New Roman" pitchFamily="18" charset="0"/>
                          <a:cs typeface="Times New Roman" pitchFamily="18" charset="0"/>
                        </a:rPr>
                        <a:t>Ед. </a:t>
                      </a:r>
                      <a:r>
                        <a:rPr kumimoji="0" lang="ru-RU" sz="1100" b="1" u="none" strike="noStrike" cap="none" normalizeH="0" baseline="0" dirty="0" err="1" smtClean="0">
                          <a:ln>
                            <a:noFill/>
                          </a:ln>
                          <a:solidFill>
                            <a:schemeClr val="tx1"/>
                          </a:solidFill>
                          <a:effectLst/>
                          <a:latin typeface="Times New Roman" pitchFamily="18" charset="0"/>
                          <a:cs typeface="Times New Roman" pitchFamily="18" charset="0"/>
                        </a:rPr>
                        <a:t>изм</a:t>
                      </a:r>
                      <a:r>
                        <a:rPr kumimoji="0" lang="ru-RU" sz="1100" b="1" u="none" strike="noStrike" cap="none" normalizeH="0" baseline="0" dirty="0" smtClean="0">
                          <a:ln>
                            <a:noFill/>
                          </a:ln>
                          <a:solidFill>
                            <a:schemeClr val="tx1"/>
                          </a:solidFill>
                          <a:effectLst/>
                          <a:latin typeface="Times New Roman" pitchFamily="18" charset="0"/>
                          <a:cs typeface="Times New Roman" pitchFamily="18" charset="0"/>
                        </a:rPr>
                        <a:t>.</a:t>
                      </a:r>
                      <a:endParaRPr kumimoji="0" lang="ru-RU" sz="11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marL="85725" marR="0" lvl="0" indent="0" algn="ctr" defTabSz="914400" rtl="0" eaLnBrk="1" fontAlgn="base" latinLnBrk="0" hangingPunct="1">
                        <a:lnSpc>
                          <a:spcPct val="100000"/>
                        </a:lnSpc>
                        <a:spcBef>
                          <a:spcPts val="1225"/>
                        </a:spcBef>
                        <a:spcAft>
                          <a:spcPct val="0"/>
                        </a:spcAft>
                        <a:buClrTx/>
                        <a:buSzTx/>
                        <a:buFontTx/>
                        <a:buNone/>
                        <a:tabLst/>
                      </a:pPr>
                      <a:r>
                        <a:rPr kumimoji="0" lang="ru-RU" sz="1100" b="1" u="none" strike="noStrike" cap="none" normalizeH="0" baseline="0" dirty="0" smtClean="0">
                          <a:ln>
                            <a:noFill/>
                          </a:ln>
                          <a:solidFill>
                            <a:schemeClr val="tx1"/>
                          </a:solidFill>
                          <a:effectLst/>
                          <a:latin typeface="Times New Roman" pitchFamily="18" charset="0"/>
                          <a:cs typeface="Times New Roman" pitchFamily="18" charset="0"/>
                        </a:rPr>
                        <a:t>2017 год  отчет</a:t>
                      </a:r>
                      <a:endParaRPr kumimoji="0" lang="ru-RU" sz="11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marL="215900" marR="0" lvl="0" indent="-30163" algn="ctr" defTabSz="914400" rtl="0" eaLnBrk="1" fontAlgn="base" latinLnBrk="0" hangingPunct="1">
                        <a:lnSpc>
                          <a:spcPct val="100000"/>
                        </a:lnSpc>
                        <a:spcBef>
                          <a:spcPct val="0"/>
                        </a:spcBef>
                        <a:spcAft>
                          <a:spcPct val="0"/>
                        </a:spcAft>
                        <a:buClrTx/>
                        <a:buSzTx/>
                        <a:buFontTx/>
                        <a:buNone/>
                        <a:tabLst/>
                      </a:pPr>
                      <a:r>
                        <a:rPr kumimoji="0" lang="ru-RU" sz="1100" b="1" u="none" strike="noStrike" cap="none" normalizeH="0" baseline="0" dirty="0" smtClean="0">
                          <a:ln>
                            <a:noFill/>
                          </a:ln>
                          <a:solidFill>
                            <a:schemeClr val="tx1"/>
                          </a:solidFill>
                          <a:effectLst/>
                          <a:latin typeface="Times New Roman" pitchFamily="18" charset="0"/>
                          <a:cs typeface="Times New Roman" pitchFamily="18" charset="0"/>
                        </a:rPr>
                        <a:t>2018 год  отчет</a:t>
                      </a:r>
                      <a:endParaRPr kumimoji="0" lang="ru-RU" sz="11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marL="212725" marR="0" lvl="0" indent="-30163" algn="ctr" defTabSz="914400" rtl="0" eaLnBrk="1" fontAlgn="base" latinLnBrk="0" hangingPunct="1">
                        <a:lnSpc>
                          <a:spcPct val="100000"/>
                        </a:lnSpc>
                        <a:spcBef>
                          <a:spcPct val="0"/>
                        </a:spcBef>
                        <a:spcAft>
                          <a:spcPct val="0"/>
                        </a:spcAft>
                        <a:buClrTx/>
                        <a:buSzTx/>
                        <a:buFontTx/>
                        <a:buNone/>
                        <a:tabLst/>
                      </a:pPr>
                      <a:r>
                        <a:rPr kumimoji="0" lang="ru-RU" sz="1100" b="1" u="none" strike="noStrike" cap="none" normalizeH="0" baseline="0" dirty="0" smtClean="0">
                          <a:ln>
                            <a:noFill/>
                          </a:ln>
                          <a:solidFill>
                            <a:schemeClr val="tx1"/>
                          </a:solidFill>
                          <a:effectLst/>
                          <a:latin typeface="Times New Roman" pitchFamily="18" charset="0"/>
                          <a:cs typeface="Times New Roman" pitchFamily="18" charset="0"/>
                        </a:rPr>
                        <a:t>2019 год прогноз</a:t>
                      </a:r>
                      <a:endParaRPr kumimoji="0" lang="ru-RU" sz="11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marL="212725" marR="0" lvl="0" indent="-30163" algn="ctr" defTabSz="914400" rtl="0" eaLnBrk="1" fontAlgn="base" latinLnBrk="0" hangingPunct="1">
                        <a:lnSpc>
                          <a:spcPct val="100000"/>
                        </a:lnSpc>
                        <a:spcBef>
                          <a:spcPct val="0"/>
                        </a:spcBef>
                        <a:spcAft>
                          <a:spcPct val="0"/>
                        </a:spcAft>
                        <a:buClrTx/>
                        <a:buSzTx/>
                        <a:buFontTx/>
                        <a:buNone/>
                        <a:tabLst/>
                      </a:pPr>
                      <a:r>
                        <a:rPr kumimoji="0" lang="ru-RU" sz="1100" b="1" u="none" strike="noStrike" cap="none" normalizeH="0" baseline="0" dirty="0" smtClean="0">
                          <a:ln>
                            <a:noFill/>
                          </a:ln>
                          <a:solidFill>
                            <a:schemeClr val="tx1"/>
                          </a:solidFill>
                          <a:effectLst/>
                          <a:latin typeface="Times New Roman" pitchFamily="18" charset="0"/>
                          <a:cs typeface="Times New Roman" pitchFamily="18" charset="0"/>
                        </a:rPr>
                        <a:t>2020 год  прогноз</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marL="212725" marR="0" lvl="0" indent="-30163" algn="ctr" defTabSz="914400" rtl="0" eaLnBrk="1" fontAlgn="base" latinLnBrk="0" hangingPunct="1">
                        <a:lnSpc>
                          <a:spcPct val="100000"/>
                        </a:lnSpc>
                        <a:spcBef>
                          <a:spcPct val="0"/>
                        </a:spcBef>
                        <a:spcAft>
                          <a:spcPct val="0"/>
                        </a:spcAft>
                        <a:buClrTx/>
                        <a:buSzTx/>
                        <a:buFontTx/>
                        <a:buNone/>
                        <a:tabLst/>
                      </a:pPr>
                      <a:r>
                        <a:rPr kumimoji="0" lang="ru-RU" sz="1100" b="1" u="none" strike="noStrike" cap="none" normalizeH="0" baseline="0" dirty="0" smtClean="0">
                          <a:ln>
                            <a:noFill/>
                          </a:ln>
                          <a:solidFill>
                            <a:schemeClr val="tx1"/>
                          </a:solidFill>
                          <a:effectLst/>
                          <a:latin typeface="Times New Roman" pitchFamily="18" charset="0"/>
                          <a:cs typeface="Times New Roman" pitchFamily="18" charset="0"/>
                        </a:rPr>
                        <a:t>2021 год  прогноз</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marL="212725" marR="0" lvl="0" indent="-30163" algn="ctr" defTabSz="914400" rtl="0" eaLnBrk="1" fontAlgn="base" latinLnBrk="0" hangingPunct="1">
                        <a:lnSpc>
                          <a:spcPct val="100000"/>
                        </a:lnSpc>
                        <a:spcBef>
                          <a:spcPct val="0"/>
                        </a:spcBef>
                        <a:spcAft>
                          <a:spcPct val="0"/>
                        </a:spcAft>
                        <a:buClrTx/>
                        <a:buSzTx/>
                        <a:buFontTx/>
                        <a:buNone/>
                        <a:tabLst/>
                      </a:pPr>
                      <a:endParaRPr kumimoji="0" lang="ru-RU" sz="1100" b="1" u="none" strike="noStrike" cap="none" normalizeH="0" baseline="0" dirty="0" smtClean="0">
                        <a:ln>
                          <a:noFill/>
                        </a:ln>
                        <a:solidFill>
                          <a:schemeClr val="tx1"/>
                        </a:solidFill>
                        <a:effectLst/>
                        <a:latin typeface="Times New Roman" pitchFamily="18" charset="0"/>
                        <a:cs typeface="Times New Roman" pitchFamily="18" charset="0"/>
                      </a:endParaRPr>
                    </a:p>
                    <a:p>
                      <a:pPr marL="212725" marR="0" lvl="0" indent="-30163" algn="ctr" defTabSz="914400" rtl="0" eaLnBrk="1" fontAlgn="base" latinLnBrk="0" hangingPunct="1">
                        <a:lnSpc>
                          <a:spcPct val="100000"/>
                        </a:lnSpc>
                        <a:spcBef>
                          <a:spcPct val="0"/>
                        </a:spcBef>
                        <a:spcAft>
                          <a:spcPct val="0"/>
                        </a:spcAft>
                        <a:buClrTx/>
                        <a:buSzTx/>
                        <a:buFontTx/>
                        <a:buNone/>
                        <a:tabLst/>
                      </a:pPr>
                      <a:r>
                        <a:rPr kumimoji="0" lang="ru-RU" sz="1100" b="1" u="none" strike="noStrike" cap="none" normalizeH="0" baseline="0" dirty="0" smtClean="0">
                          <a:ln>
                            <a:noFill/>
                          </a:ln>
                          <a:solidFill>
                            <a:schemeClr val="tx1"/>
                          </a:solidFill>
                          <a:effectLst/>
                          <a:latin typeface="Times New Roman" pitchFamily="18" charset="0"/>
                          <a:cs typeface="Times New Roman" pitchFamily="18" charset="0"/>
                        </a:rPr>
                        <a:t>2022 год  прогноз</a:t>
                      </a:r>
                    </a:p>
                    <a:p>
                      <a:pPr marL="212725" marR="0" lvl="0" indent="-30163" algn="ctr" defTabSz="914400" rtl="0" eaLnBrk="1" fontAlgn="base" latinLnBrk="0" hangingPunct="1">
                        <a:lnSpc>
                          <a:spcPct val="100000"/>
                        </a:lnSpc>
                        <a:spcBef>
                          <a:spcPct val="0"/>
                        </a:spcBef>
                        <a:spcAft>
                          <a:spcPct val="0"/>
                        </a:spcAft>
                        <a:buClrTx/>
                        <a:buSzTx/>
                        <a:buFontTx/>
                        <a:buNone/>
                        <a:tabLst/>
                      </a:pPr>
                      <a:endParaRPr kumimoji="0" lang="ru-RU" sz="11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r>
              <a:tr h="440664">
                <a:tc>
                  <a:txBody>
                    <a:bodyPr/>
                    <a:lstStyle/>
                    <a:p>
                      <a:pPr marL="88900" marR="0" lvl="0" indent="0" algn="l" defTabSz="914400" rtl="0" eaLnBrk="1" fontAlgn="base" latinLnBrk="0" hangingPunct="1">
                        <a:lnSpc>
                          <a:spcPct val="100000"/>
                        </a:lnSpc>
                        <a:spcBef>
                          <a:spcPct val="0"/>
                        </a:spcBef>
                        <a:spcAft>
                          <a:spcPct val="0"/>
                        </a:spcAft>
                        <a:buClrTx/>
                        <a:buSzTx/>
                        <a:buFontTx/>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Среднегодовая  численность  населения</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marL="92075" marR="0" lvl="0" indent="152400" algn="ctr" defTabSz="914400" rtl="0" eaLnBrk="1" fontAlgn="base" latinLnBrk="0" hangingPunct="1">
                        <a:lnSpc>
                          <a:spcPct val="100000"/>
                        </a:lnSpc>
                        <a:spcBef>
                          <a:spcPts val="863"/>
                        </a:spcBef>
                        <a:spcAft>
                          <a:spcPct val="0"/>
                        </a:spcAft>
                        <a:buClrTx/>
                        <a:buSzTx/>
                        <a:buFontTx/>
                        <a:buNone/>
                        <a:tabLst/>
                      </a:pPr>
                      <a:r>
                        <a:rPr kumimoji="0" lang="ru-RU" sz="1200" u="none" strike="noStrike" cap="none" normalizeH="0" baseline="0" dirty="0" smtClean="0">
                          <a:ln>
                            <a:noFill/>
                          </a:ln>
                          <a:solidFill>
                            <a:schemeClr val="tx1"/>
                          </a:solidFill>
                          <a:effectLst/>
                          <a:latin typeface="Times New Roman" pitchFamily="18" charset="0"/>
                          <a:cs typeface="Times New Roman" pitchFamily="18" charset="0"/>
                        </a:rPr>
                        <a:t>тыс.  человек</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marL="17463"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26,934</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marL="17463"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26,538</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marL="17463"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26,113</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marL="17463"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25,727</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marL="17463"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25,4</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marL="17463"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25,365</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r>
              <a:tr h="566568">
                <a:tc>
                  <a:txBody>
                    <a:bodyPr/>
                    <a:lstStyle/>
                    <a:p>
                      <a:pPr marL="88900" marR="0" lvl="0" indent="0" algn="l" defTabSz="914400" rtl="0" eaLnBrk="1" fontAlgn="base" latinLnBrk="0" hangingPunct="1">
                        <a:lnSpc>
                          <a:spcPct val="100000"/>
                        </a:lnSpc>
                        <a:spcBef>
                          <a:spcPct val="0"/>
                        </a:spcBef>
                        <a:spcAft>
                          <a:spcPct val="0"/>
                        </a:spcAft>
                        <a:buClrTx/>
                        <a:buSzTx/>
                        <a:buFontTx/>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Среднемесячная  начисленная  заработная плата  на 1 работника</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marL="130175" marR="0" lvl="0" indent="0" algn="ctr" defTabSz="914400" rtl="0" eaLnBrk="1" fontAlgn="base" latinLnBrk="0" hangingPunct="1">
                        <a:lnSpc>
                          <a:spcPct val="100000"/>
                        </a:lnSpc>
                        <a:spcBef>
                          <a:spcPct val="0"/>
                        </a:spcBef>
                        <a:spcAft>
                          <a:spcPct val="0"/>
                        </a:spcAft>
                        <a:buClrTx/>
                        <a:buSzTx/>
                        <a:buFontTx/>
                        <a:buNone/>
                        <a:tabLst/>
                      </a:pPr>
                      <a:r>
                        <a:rPr kumimoji="0" lang="ru-RU" sz="1200" u="none" strike="noStrike" cap="none" normalizeH="0" baseline="0" dirty="0" smtClean="0">
                          <a:ln>
                            <a:noFill/>
                          </a:ln>
                          <a:solidFill>
                            <a:schemeClr val="tx1"/>
                          </a:solidFill>
                          <a:effectLst/>
                          <a:latin typeface="Times New Roman" pitchFamily="18" charset="0"/>
                          <a:cs typeface="Times New Roman" pitchFamily="18" charset="0"/>
                        </a:rPr>
                        <a:t>рублей</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25 619</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27 241</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29 367</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31 275</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33 624</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36 144</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r>
              <a:tr h="479834">
                <a:tc>
                  <a:txBody>
                    <a:bodyPr/>
                    <a:lstStyle/>
                    <a:p>
                      <a:pPr marL="88900" marR="0" lvl="0" indent="0" algn="l" defTabSz="914400" rtl="0" eaLnBrk="1" fontAlgn="base" latinLnBrk="0" hangingPunct="1">
                        <a:lnSpc>
                          <a:spcPct val="100000"/>
                        </a:lnSpc>
                        <a:spcBef>
                          <a:spcPts val="1050"/>
                        </a:spcBef>
                        <a:spcAft>
                          <a:spcPct val="0"/>
                        </a:spcAft>
                        <a:buClrTx/>
                        <a:buSzTx/>
                        <a:buFontTx/>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Уровень  зарегистрированной безработицы  (на конец года)</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marL="57150" marR="0" lvl="0" indent="0" algn="ctr" defTabSz="914400" rtl="0" eaLnBrk="1" fontAlgn="base" latinLnBrk="0" hangingPunct="1">
                        <a:lnSpc>
                          <a:spcPct val="100000"/>
                        </a:lnSpc>
                        <a:spcBef>
                          <a:spcPct val="0"/>
                        </a:spcBef>
                        <a:spcAft>
                          <a:spcPct val="0"/>
                        </a:spcAft>
                        <a:buClrTx/>
                        <a:buSzTx/>
                        <a:buFontTx/>
                        <a:buNone/>
                        <a:tabLst/>
                      </a:pPr>
                      <a:r>
                        <a:rPr kumimoji="0" lang="ru-RU" sz="1200" u="none" strike="noStrike" cap="none" normalizeH="0" baseline="0" dirty="0" smtClean="0">
                          <a:ln>
                            <a:noFill/>
                          </a:ln>
                          <a:solidFill>
                            <a:schemeClr val="tx1"/>
                          </a:solidFill>
                          <a:effectLst/>
                          <a:latin typeface="Times New Roman" pitchFamily="18" charset="0"/>
                          <a:cs typeface="Times New Roman" pitchFamily="18" charset="0"/>
                        </a:rPr>
                        <a:t>%</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1,07</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marL="34925"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marL="34925"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marL="34925"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marL="34925"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r>
              <a:tr h="355369">
                <a:tc>
                  <a:txBody>
                    <a:bodyPr/>
                    <a:lstStyle/>
                    <a:p>
                      <a:pPr marL="88900" marR="0" lvl="0" indent="0" algn="l" defTabSz="914400" rtl="0" eaLnBrk="1" fontAlgn="base" latinLnBrk="0" hangingPunct="1">
                        <a:lnSpc>
                          <a:spcPct val="100000"/>
                        </a:lnSpc>
                        <a:spcBef>
                          <a:spcPct val="0"/>
                        </a:spcBef>
                        <a:spcAft>
                          <a:spcPct val="0"/>
                        </a:spcAft>
                        <a:buClrTx/>
                        <a:buSzTx/>
                        <a:buFontTx/>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Объем валового продукта</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marL="130175" marR="0" lvl="0" indent="0" algn="ctr" defTabSz="914400" rtl="0" eaLnBrk="1" fontAlgn="base" latinLnBrk="0" hangingPunct="1">
                        <a:lnSpc>
                          <a:spcPct val="100000"/>
                        </a:lnSpc>
                        <a:spcBef>
                          <a:spcPts val="850"/>
                        </a:spcBef>
                        <a:spcAft>
                          <a:spcPct val="0"/>
                        </a:spcAft>
                        <a:buClrTx/>
                        <a:buSzTx/>
                        <a:buFontTx/>
                        <a:buNone/>
                        <a:tabLst/>
                      </a:pPr>
                      <a:r>
                        <a:rPr kumimoji="0" lang="ru-RU" sz="1200" u="none" strike="noStrike" cap="none" normalizeH="0" baseline="0" dirty="0" smtClean="0">
                          <a:ln>
                            <a:noFill/>
                          </a:ln>
                          <a:solidFill>
                            <a:schemeClr val="tx1"/>
                          </a:solidFill>
                          <a:effectLst/>
                          <a:latin typeface="Times New Roman" pitchFamily="18" charset="0"/>
                          <a:cs typeface="Times New Roman" pitchFamily="18" charset="0"/>
                        </a:rPr>
                        <a:t>млн.руб.</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ts val="85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7 492,6</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marL="1588" marR="0" lvl="0" indent="0" algn="ctr" defTabSz="914400" rtl="0" eaLnBrk="1" fontAlgn="base" latinLnBrk="0" hangingPunct="1">
                        <a:lnSpc>
                          <a:spcPct val="100000"/>
                        </a:lnSpc>
                        <a:spcBef>
                          <a:spcPts val="85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7 822,7</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ts val="85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8 050,7</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ts val="85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7 473,2</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ts val="85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8 098,7</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ts val="85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8 648,8</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r>
              <a:tr h="990659">
                <a:tc>
                  <a:txBody>
                    <a:bodyPr/>
                    <a:lstStyle/>
                    <a:p>
                      <a:pPr marL="88900" marR="0" lvl="0" indent="0" algn="l" defTabSz="914400" rtl="0" eaLnBrk="1" fontAlgn="base" latinLnBrk="0" hangingPunct="1">
                        <a:lnSpc>
                          <a:spcPct val="100000"/>
                        </a:lnSpc>
                        <a:spcBef>
                          <a:spcPct val="0"/>
                        </a:spcBef>
                        <a:spcAft>
                          <a:spcPct val="0"/>
                        </a:spcAft>
                        <a:buClrTx/>
                        <a:buSzTx/>
                        <a:buFontTx/>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Индекс потребительских цен</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ts val="850"/>
                        </a:spcBef>
                        <a:spcAft>
                          <a:spcPct val="0"/>
                        </a:spcAft>
                        <a:buClrTx/>
                        <a:buSzTx/>
                        <a:buFontTx/>
                        <a:buNone/>
                        <a:tabLst/>
                      </a:pPr>
                      <a:r>
                        <a:rPr kumimoji="0" lang="ru-RU" sz="1200" u="none" strike="noStrike" cap="none" normalizeH="0" baseline="0" dirty="0" smtClean="0">
                          <a:ln>
                            <a:noFill/>
                          </a:ln>
                          <a:solidFill>
                            <a:schemeClr val="tx1"/>
                          </a:solidFill>
                          <a:effectLst/>
                          <a:latin typeface="Times New Roman" pitchFamily="18" charset="0"/>
                          <a:cs typeface="Times New Roman" pitchFamily="18" charset="0"/>
                        </a:rPr>
                        <a:t>К соответствующему периоду предыдущего года, %</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ts val="85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103,1</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marL="1588" marR="0" lvl="0" indent="0" algn="ctr" defTabSz="914400" rtl="0" eaLnBrk="1" fontAlgn="base" latinLnBrk="0" hangingPunct="1">
                        <a:lnSpc>
                          <a:spcPct val="100000"/>
                        </a:lnSpc>
                        <a:spcBef>
                          <a:spcPts val="85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102,4</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ts val="85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105,0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ts val="85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103,7</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ts val="85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104,0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ts val="85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104,0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r>
              <a:tr h="642942">
                <a:tc>
                  <a:txBody>
                    <a:bodyPr/>
                    <a:lstStyle/>
                    <a:p>
                      <a:pPr marL="88900" marR="0" lvl="0" indent="0" algn="l" defTabSz="914400" rtl="0" eaLnBrk="1" fontAlgn="base" latinLnBrk="0" hangingPunct="1">
                        <a:lnSpc>
                          <a:spcPct val="100000"/>
                        </a:lnSpc>
                        <a:spcBef>
                          <a:spcPct val="0"/>
                        </a:spcBef>
                        <a:spcAft>
                          <a:spcPct val="0"/>
                        </a:spcAft>
                        <a:buClrTx/>
                        <a:buSzTx/>
                        <a:buFontTx/>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Прожиточный минимум = МРОТ с 01.01.2019</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marL="130175" marR="0" lvl="0" indent="0" algn="ctr" defTabSz="914400" rtl="0" eaLnBrk="1" fontAlgn="base" latinLnBrk="0" hangingPunct="1">
                        <a:lnSpc>
                          <a:spcPct val="100000"/>
                        </a:lnSpc>
                        <a:spcBef>
                          <a:spcPts val="850"/>
                        </a:spcBef>
                        <a:spcAft>
                          <a:spcPct val="0"/>
                        </a:spcAft>
                        <a:buClrTx/>
                        <a:buSzTx/>
                        <a:buFontTx/>
                        <a:buNone/>
                        <a:tabLst/>
                      </a:pPr>
                      <a:r>
                        <a:rPr kumimoji="0" lang="ru-RU" sz="1200" u="none" strike="noStrike" cap="none" normalizeH="0" baseline="0" dirty="0" smtClean="0">
                          <a:ln>
                            <a:noFill/>
                          </a:ln>
                          <a:solidFill>
                            <a:schemeClr val="tx1"/>
                          </a:solidFill>
                          <a:effectLst/>
                          <a:latin typeface="Times New Roman" pitchFamily="18" charset="0"/>
                          <a:cs typeface="Times New Roman" pitchFamily="18" charset="0"/>
                        </a:rPr>
                        <a:t>рублей/ на душу населения</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ts val="85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8 234,0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marL="1588" marR="0" lvl="0" indent="0" algn="ctr" defTabSz="914400" rtl="0" eaLnBrk="1" fontAlgn="base" latinLnBrk="0" hangingPunct="1">
                        <a:lnSpc>
                          <a:spcPct val="100000"/>
                        </a:lnSpc>
                        <a:spcBef>
                          <a:spcPts val="85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8 642</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ts val="85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11 280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ts val="85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12 130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ts val="850"/>
                        </a:spcBef>
                        <a:spcAft>
                          <a:spcPct val="0"/>
                        </a:spcAft>
                        <a:buClrTx/>
                        <a:buSzTx/>
                        <a:buFontTx/>
                        <a:buNone/>
                        <a:tabLst/>
                      </a:pP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ts val="850"/>
                        </a:spcBef>
                        <a:spcAft>
                          <a:spcPct val="0"/>
                        </a:spcAft>
                        <a:buClrTx/>
                        <a:buSzTx/>
                        <a:buFontTx/>
                        <a:buNone/>
                        <a:tabLst/>
                      </a:pP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r>
              <a:tr h="644910">
                <a:tc>
                  <a:txBody>
                    <a:bodyPr/>
                    <a:lstStyle/>
                    <a:p>
                      <a:pPr marL="88900" marR="0" lvl="0" indent="0" algn="l" defTabSz="914400" rtl="0" eaLnBrk="1" fontAlgn="base" latinLnBrk="0" hangingPunct="1">
                        <a:lnSpc>
                          <a:spcPct val="100000"/>
                        </a:lnSpc>
                        <a:spcBef>
                          <a:spcPts val="1050"/>
                        </a:spcBef>
                        <a:spcAft>
                          <a:spcPct val="0"/>
                        </a:spcAft>
                        <a:buClrTx/>
                        <a:buSzTx/>
                        <a:buFontTx/>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Прогноз объемов жилищного строительства</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u="none" strike="noStrike" cap="none" normalizeH="0" baseline="0" dirty="0" smtClean="0">
                          <a:ln>
                            <a:noFill/>
                          </a:ln>
                          <a:solidFill>
                            <a:schemeClr val="tx1"/>
                          </a:solidFill>
                          <a:effectLst/>
                          <a:latin typeface="Times New Roman" pitchFamily="18" charset="0"/>
                          <a:cs typeface="Times New Roman" pitchFamily="18" charset="0"/>
                        </a:rPr>
                        <a:t>   тыс.кв.м. в общей площади</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4,759</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0,63</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1,50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1,01</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1,01</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1,59</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1081196595"/>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95799" y="518491"/>
            <a:ext cx="8786944" cy="563562"/>
          </a:xfrm>
        </p:spPr>
        <p:txBody>
          <a:bodyPr>
            <a:noAutofit/>
          </a:bodyPr>
          <a:lstStyle/>
          <a:p>
            <a:pPr eaLnBrk="1" hangingPunct="1"/>
            <a:r>
              <a:rPr lang="ru-RU" sz="2800" b="1" dirty="0" smtClean="0">
                <a:pattFill prst="wdUpDiag">
                  <a:fgClr>
                    <a:srgbClr val="7030A0"/>
                  </a:fgClr>
                  <a:bgClr>
                    <a:schemeClr val="tx1"/>
                  </a:bgClr>
                </a:pattFill>
                <a:latin typeface="Times New Roman" pitchFamily="18" charset="0"/>
                <a:cs typeface="Times New Roman" pitchFamily="18" charset="0"/>
              </a:rPr>
              <a:t>Показатели прогноза  социально-экономического развития</a:t>
            </a:r>
            <a:br>
              <a:rPr lang="ru-RU" sz="2800" b="1" dirty="0" smtClean="0">
                <a:pattFill prst="wdUpDiag">
                  <a:fgClr>
                    <a:srgbClr val="7030A0"/>
                  </a:fgClr>
                  <a:bgClr>
                    <a:schemeClr val="tx1"/>
                  </a:bgClr>
                </a:pattFill>
                <a:latin typeface="Times New Roman" pitchFamily="18" charset="0"/>
                <a:cs typeface="Times New Roman" pitchFamily="18" charset="0"/>
              </a:rPr>
            </a:br>
            <a:endParaRPr lang="ru-RU" sz="2800" b="1" dirty="0" smtClean="0">
              <a:pattFill prst="wdUpDiag">
                <a:fgClr>
                  <a:srgbClr val="7030A0"/>
                </a:fgClr>
                <a:bgClr>
                  <a:schemeClr val="tx1"/>
                </a:bgClr>
              </a:pattFill>
              <a:latin typeface="Times New Roman" pitchFamily="18" charset="0"/>
              <a:cs typeface="Times New Roman" pitchFamily="18" charset="0"/>
            </a:endParaRPr>
          </a:p>
        </p:txBody>
      </p:sp>
      <p:sp>
        <p:nvSpPr>
          <p:cNvPr id="4" name="Прямоугольник 3"/>
          <p:cNvSpPr>
            <a:spLocks noChangeArrowheads="1"/>
          </p:cNvSpPr>
          <p:nvPr/>
        </p:nvSpPr>
        <p:spPr bwMode="auto">
          <a:xfrm>
            <a:off x="2286000" y="3105150"/>
            <a:ext cx="4572000" cy="307975"/>
          </a:xfrm>
          <a:prstGeom prst="rect">
            <a:avLst/>
          </a:prstGeom>
          <a:noFill/>
          <a:ln w="9525">
            <a:noFill/>
            <a:miter lim="800000"/>
            <a:headEnd/>
            <a:tailEnd/>
          </a:ln>
        </p:spPr>
        <p:txBody>
          <a:bodyPr>
            <a:spAutoFit/>
          </a:bodyPr>
          <a:lstStyle/>
          <a:p>
            <a:pPr algn="ctr"/>
            <a:endParaRPr lang="ru-RU" sz="1400" b="1">
              <a:latin typeface="Sometimes" pitchFamily="50" charset="0"/>
              <a:ea typeface="Sometimes" pitchFamily="50" charset="0"/>
              <a:cs typeface="Sometimes" pitchFamily="50" charset="0"/>
            </a:endParaRPr>
          </a:p>
        </p:txBody>
      </p:sp>
      <p:sp>
        <p:nvSpPr>
          <p:cNvPr id="5" name="Прямоугольник 4"/>
          <p:cNvSpPr>
            <a:spLocks noChangeArrowheads="1"/>
          </p:cNvSpPr>
          <p:nvPr/>
        </p:nvSpPr>
        <p:spPr bwMode="auto">
          <a:xfrm>
            <a:off x="81749" y="991722"/>
            <a:ext cx="8715375" cy="584775"/>
          </a:xfrm>
          <a:prstGeom prst="rect">
            <a:avLst/>
          </a:prstGeom>
          <a:noFill/>
          <a:ln w="9525">
            <a:noFill/>
            <a:miter lim="800000"/>
            <a:headEnd/>
            <a:tailEnd/>
          </a:ln>
        </p:spPr>
        <p:txBody>
          <a:bodyPr>
            <a:spAutoFit/>
          </a:bodyPr>
          <a:lstStyle/>
          <a:p>
            <a:pPr marL="12700" indent="269875" algn="ctr"/>
            <a:r>
              <a:rPr lang="ru-RU" sz="1600" b="1" dirty="0" smtClean="0">
                <a:latin typeface="Times New Roman" pitchFamily="18" charset="0"/>
                <a:ea typeface="Sometimes" pitchFamily="50" charset="0"/>
                <a:cs typeface="Times New Roman" pitchFamily="18" charset="0"/>
              </a:rPr>
              <a:t>Среднегодовая численность </a:t>
            </a:r>
            <a:r>
              <a:rPr lang="ru-RU" sz="1600" b="1" dirty="0">
                <a:latin typeface="Times New Roman" pitchFamily="18" charset="0"/>
                <a:ea typeface="Sometimes" pitchFamily="50" charset="0"/>
                <a:cs typeface="Times New Roman" pitchFamily="18" charset="0"/>
              </a:rPr>
              <a:t>населения города  </a:t>
            </a:r>
            <a:r>
              <a:rPr lang="ru-RU" sz="1600" b="1" dirty="0" smtClean="0">
                <a:latin typeface="Times New Roman" pitchFamily="18" charset="0"/>
                <a:ea typeface="Sometimes" pitchFamily="50" charset="0"/>
                <a:cs typeface="Times New Roman" pitchFamily="18" charset="0"/>
              </a:rPr>
              <a:t>Медногорска за 2018 год  26,538 тыс. </a:t>
            </a:r>
            <a:r>
              <a:rPr lang="ru-RU" sz="1600" b="1" dirty="0">
                <a:latin typeface="Times New Roman" pitchFamily="18" charset="0"/>
                <a:ea typeface="Sometimes" pitchFamily="50" charset="0"/>
                <a:cs typeface="Times New Roman" pitchFamily="18" charset="0"/>
              </a:rPr>
              <a:t>человек</a:t>
            </a:r>
          </a:p>
        </p:txBody>
      </p:sp>
      <p:sp>
        <p:nvSpPr>
          <p:cNvPr id="6" name="Прямоугольник 5"/>
          <p:cNvSpPr>
            <a:spLocks noChangeArrowheads="1"/>
          </p:cNvSpPr>
          <p:nvPr/>
        </p:nvSpPr>
        <p:spPr bwMode="auto">
          <a:xfrm>
            <a:off x="456384" y="1541661"/>
            <a:ext cx="3797300" cy="369888"/>
          </a:xfrm>
          <a:prstGeom prst="rect">
            <a:avLst/>
          </a:prstGeom>
          <a:noFill/>
          <a:ln w="9525">
            <a:noFill/>
            <a:miter lim="800000"/>
            <a:headEnd/>
            <a:tailEnd/>
          </a:ln>
        </p:spPr>
        <p:txBody>
          <a:bodyPr wrap="none">
            <a:spAutoFit/>
          </a:bodyPr>
          <a:lstStyle/>
          <a:p>
            <a:pPr marL="12700"/>
            <a:r>
              <a:rPr lang="ru-RU" sz="1600" b="1" dirty="0">
                <a:latin typeface="Times New Roman" pitchFamily="18" charset="0"/>
                <a:ea typeface="Sometimes" pitchFamily="50" charset="0"/>
                <a:cs typeface="Times New Roman" pitchFamily="18" charset="0"/>
              </a:rPr>
              <a:t>Основные предприятия-работодатели</a:t>
            </a:r>
            <a:r>
              <a:rPr lang="ru-RU" b="1" dirty="0">
                <a:latin typeface="Times New Roman" pitchFamily="18" charset="0"/>
                <a:cs typeface="Times New Roman" pitchFamily="18" charset="0"/>
              </a:rPr>
              <a:t>:</a:t>
            </a:r>
          </a:p>
        </p:txBody>
      </p:sp>
      <p:sp>
        <p:nvSpPr>
          <p:cNvPr id="7" name="Прямоугольник 6"/>
          <p:cNvSpPr>
            <a:spLocks noChangeArrowheads="1"/>
          </p:cNvSpPr>
          <p:nvPr/>
        </p:nvSpPr>
        <p:spPr bwMode="auto">
          <a:xfrm>
            <a:off x="90621" y="1859141"/>
            <a:ext cx="2786063" cy="369887"/>
          </a:xfrm>
          <a:prstGeom prst="rect">
            <a:avLst/>
          </a:prstGeom>
          <a:noFill/>
          <a:ln w="9525">
            <a:noFill/>
            <a:miter lim="800000"/>
            <a:headEnd/>
            <a:tailEnd/>
          </a:ln>
        </p:spPr>
        <p:txBody>
          <a:bodyPr>
            <a:spAutoFit/>
          </a:bodyPr>
          <a:lstStyle/>
          <a:p>
            <a:pPr marL="117475" indent="-104775">
              <a:buFont typeface="Arial" charset="0"/>
              <a:buChar char="•"/>
              <a:tabLst>
                <a:tab pos="117475" algn="l"/>
              </a:tabLst>
            </a:pPr>
            <a:r>
              <a:rPr lang="ru-RU" dirty="0">
                <a:latin typeface="Times New Roman" pitchFamily="18" charset="0"/>
                <a:ea typeface="Sometimes" pitchFamily="50" charset="0"/>
                <a:cs typeface="Times New Roman" pitchFamily="18" charset="0"/>
              </a:rPr>
              <a:t>ОАО «</a:t>
            </a:r>
            <a:r>
              <a:rPr lang="ru-RU" dirty="0" err="1">
                <a:latin typeface="Times New Roman" pitchFamily="18" charset="0"/>
                <a:ea typeface="Sometimes" pitchFamily="50" charset="0"/>
                <a:cs typeface="Times New Roman" pitchFamily="18" charset="0"/>
              </a:rPr>
              <a:t>Уралэлектро</a:t>
            </a:r>
            <a:r>
              <a:rPr lang="ru-RU" dirty="0">
                <a:latin typeface="Times New Roman" pitchFamily="18" charset="0"/>
                <a:ea typeface="Sometimes" pitchFamily="50" charset="0"/>
                <a:cs typeface="Times New Roman" pitchFamily="18" charset="0"/>
              </a:rPr>
              <a:t>»</a:t>
            </a:r>
            <a:endParaRPr lang="ru-RU" sz="1600" dirty="0">
              <a:latin typeface="Times New Roman" pitchFamily="18" charset="0"/>
              <a:ea typeface="Sometimes" pitchFamily="50" charset="0"/>
              <a:cs typeface="Times New Roman" pitchFamily="18" charset="0"/>
            </a:endParaRPr>
          </a:p>
        </p:txBody>
      </p:sp>
      <p:pic>
        <p:nvPicPr>
          <p:cNvPr id="8" name="Рисунок 9" descr="8f53295a73878494e9bc8dd6c3c7104f.jpg"/>
          <p:cNvPicPr>
            <a:picLocks noChangeAspect="1"/>
          </p:cNvPicPr>
          <p:nvPr/>
        </p:nvPicPr>
        <p:blipFill>
          <a:blip r:embed="rId3" cstate="print"/>
          <a:srcRect/>
          <a:stretch>
            <a:fillRect/>
          </a:stretch>
        </p:blipFill>
        <p:spPr bwMode="auto">
          <a:xfrm>
            <a:off x="142875" y="2286000"/>
            <a:ext cx="2286000" cy="1222375"/>
          </a:xfrm>
          <a:prstGeom prst="rect">
            <a:avLst/>
          </a:prstGeom>
          <a:noFill/>
          <a:ln w="9525">
            <a:noFill/>
            <a:miter lim="800000"/>
            <a:headEnd/>
            <a:tailEnd/>
          </a:ln>
        </p:spPr>
      </p:pic>
      <p:sp>
        <p:nvSpPr>
          <p:cNvPr id="9" name="Прямоугольник 10"/>
          <p:cNvSpPr>
            <a:spLocks noChangeArrowheads="1"/>
          </p:cNvSpPr>
          <p:nvPr/>
        </p:nvSpPr>
        <p:spPr bwMode="auto">
          <a:xfrm>
            <a:off x="2738987" y="1850432"/>
            <a:ext cx="1810111" cy="369332"/>
          </a:xfrm>
          <a:prstGeom prst="rect">
            <a:avLst/>
          </a:prstGeom>
          <a:noFill/>
          <a:ln w="9525">
            <a:noFill/>
            <a:miter lim="800000"/>
            <a:headEnd/>
            <a:tailEnd/>
          </a:ln>
        </p:spPr>
        <p:txBody>
          <a:bodyPr wrap="none">
            <a:spAutoFit/>
          </a:bodyPr>
          <a:lstStyle/>
          <a:p>
            <a:pPr marL="117475" indent="-104775">
              <a:buFont typeface="Arial" charset="0"/>
              <a:buChar char="•"/>
              <a:tabLst>
                <a:tab pos="117475" algn="l"/>
              </a:tabLst>
            </a:pPr>
            <a:r>
              <a:rPr lang="ru-RU" dirty="0">
                <a:latin typeface="Times New Roman" pitchFamily="18" charset="0"/>
                <a:ea typeface="Sometimes" pitchFamily="50" charset="0"/>
                <a:cs typeface="Times New Roman" pitchFamily="18" charset="0"/>
              </a:rPr>
              <a:t>ООО «ММСК»</a:t>
            </a:r>
          </a:p>
        </p:txBody>
      </p:sp>
      <p:pic>
        <p:nvPicPr>
          <p:cNvPr id="10" name="Рисунок 12" descr="6iV8Vauwqm4.jpg"/>
          <p:cNvPicPr>
            <a:picLocks noChangeAspect="1"/>
          </p:cNvPicPr>
          <p:nvPr/>
        </p:nvPicPr>
        <p:blipFill>
          <a:blip r:embed="rId4" cstate="print"/>
          <a:srcRect/>
          <a:stretch>
            <a:fillRect/>
          </a:stretch>
        </p:blipFill>
        <p:spPr bwMode="auto">
          <a:xfrm>
            <a:off x="2571750" y="2286000"/>
            <a:ext cx="2428875" cy="1214438"/>
          </a:xfrm>
          <a:prstGeom prst="rect">
            <a:avLst/>
          </a:prstGeom>
          <a:noFill/>
          <a:ln w="9525">
            <a:noFill/>
            <a:miter lim="800000"/>
            <a:headEnd/>
            <a:tailEnd/>
          </a:ln>
        </p:spPr>
      </p:pic>
      <p:graphicFrame>
        <p:nvGraphicFramePr>
          <p:cNvPr id="13" name="Диаграмма 42"/>
          <p:cNvGraphicFramePr>
            <a:graphicFrameLocks/>
          </p:cNvGraphicFramePr>
          <p:nvPr>
            <p:extLst>
              <p:ext uri="{D42A27DB-BD31-4B8C-83A1-F6EECF244321}">
                <p14:modId xmlns:p14="http://schemas.microsoft.com/office/powerpoint/2010/main" val="1247976697"/>
              </p:ext>
            </p:extLst>
          </p:nvPr>
        </p:nvGraphicFramePr>
        <p:xfrm>
          <a:off x="543608" y="4507002"/>
          <a:ext cx="4175125" cy="2314575"/>
        </p:xfrm>
        <a:graphic>
          <a:graphicData uri="http://schemas.openxmlformats.org/presentationml/2006/ole">
            <mc:AlternateContent xmlns:mc="http://schemas.openxmlformats.org/markup-compatibility/2006">
              <mc:Choice xmlns:v="urn:schemas-microsoft-com:vml" Requires="v">
                <p:oleObj spid="_x0000_s5530" name="Лист" r:id="rId5" imgW="4171854" imgH="2314614" progId="Excel.Sheet.8">
                  <p:embed/>
                </p:oleObj>
              </mc:Choice>
              <mc:Fallback>
                <p:oleObj name="Лист" r:id="rId5" imgW="4171854" imgH="2314614" progId="Excel.Sheet.8">
                  <p:embed/>
                  <p:pic>
                    <p:nvPicPr>
                      <p:cNvPr id="0" name="Picture 374"/>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43608" y="4507002"/>
                        <a:ext cx="4175125" cy="23145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14" name="TextBox 43"/>
          <p:cNvSpPr txBox="1">
            <a:spLocks noChangeArrowheads="1"/>
          </p:cNvSpPr>
          <p:nvPr/>
        </p:nvSpPr>
        <p:spPr bwMode="auto">
          <a:xfrm>
            <a:off x="738737" y="3657329"/>
            <a:ext cx="3779837" cy="584200"/>
          </a:xfrm>
          <a:prstGeom prst="rect">
            <a:avLst/>
          </a:prstGeom>
          <a:noFill/>
          <a:ln w="9525">
            <a:noFill/>
            <a:miter lim="800000"/>
            <a:headEnd/>
            <a:tailEnd/>
          </a:ln>
        </p:spPr>
        <p:txBody>
          <a:bodyPr>
            <a:spAutoFit/>
          </a:bodyPr>
          <a:lstStyle/>
          <a:p>
            <a:pPr algn="ctr"/>
            <a:r>
              <a:rPr lang="ru-RU" sz="1600" b="1" dirty="0">
                <a:latin typeface="Times New Roman" pitchFamily="18" charset="0"/>
                <a:ea typeface="Sometimes" pitchFamily="50" charset="0"/>
                <a:cs typeface="Times New Roman" pitchFamily="18" charset="0"/>
              </a:rPr>
              <a:t>Структура населения</a:t>
            </a:r>
          </a:p>
          <a:p>
            <a:pPr algn="ctr"/>
            <a:r>
              <a:rPr lang="ru-RU" sz="1600" b="1" dirty="0">
                <a:latin typeface="Times New Roman" pitchFamily="18" charset="0"/>
                <a:ea typeface="Sometimes" pitchFamily="50" charset="0"/>
                <a:cs typeface="Times New Roman" pitchFamily="18" charset="0"/>
              </a:rPr>
              <a:t>по возрастным категориям в </a:t>
            </a:r>
            <a:r>
              <a:rPr lang="ru-RU" sz="1600" b="1" dirty="0" smtClean="0">
                <a:latin typeface="Times New Roman" pitchFamily="18" charset="0"/>
                <a:ea typeface="Sometimes" pitchFamily="50" charset="0"/>
                <a:cs typeface="Times New Roman" pitchFamily="18" charset="0"/>
              </a:rPr>
              <a:t>2018 </a:t>
            </a:r>
            <a:r>
              <a:rPr lang="ru-RU" sz="1600" b="1" dirty="0">
                <a:latin typeface="Times New Roman" pitchFamily="18" charset="0"/>
                <a:ea typeface="Sometimes" pitchFamily="50" charset="0"/>
                <a:cs typeface="Times New Roman" pitchFamily="18" charset="0"/>
              </a:rPr>
              <a:t>году</a:t>
            </a:r>
          </a:p>
        </p:txBody>
      </p:sp>
      <p:sp>
        <p:nvSpPr>
          <p:cNvPr id="15" name="TextBox 44"/>
          <p:cNvSpPr txBox="1">
            <a:spLocks noChangeArrowheads="1"/>
          </p:cNvSpPr>
          <p:nvPr/>
        </p:nvSpPr>
        <p:spPr bwMode="auto">
          <a:xfrm>
            <a:off x="3643304" y="4484600"/>
            <a:ext cx="1592263" cy="800219"/>
          </a:xfrm>
          <a:prstGeom prst="rect">
            <a:avLst/>
          </a:prstGeom>
          <a:noFill/>
          <a:ln w="9525">
            <a:noFill/>
            <a:miter lim="800000"/>
            <a:headEnd/>
            <a:tailEnd/>
          </a:ln>
        </p:spPr>
        <p:txBody>
          <a:bodyPr>
            <a:spAutoFit/>
          </a:bodyPr>
          <a:lstStyle/>
          <a:p>
            <a:r>
              <a:rPr lang="ru-RU" sz="1400" b="1" dirty="0">
                <a:latin typeface="Times New Roman" pitchFamily="18" charset="0"/>
                <a:ea typeface="Sometimes" pitchFamily="50" charset="0"/>
                <a:cs typeface="Times New Roman" pitchFamily="18" charset="0"/>
              </a:rPr>
              <a:t>трудоспособное </a:t>
            </a:r>
          </a:p>
          <a:p>
            <a:r>
              <a:rPr lang="ru-RU" sz="1400" b="1" dirty="0">
                <a:latin typeface="Times New Roman" pitchFamily="18" charset="0"/>
                <a:ea typeface="Sometimes" pitchFamily="50" charset="0"/>
                <a:cs typeface="Times New Roman" pitchFamily="18" charset="0"/>
              </a:rPr>
              <a:t>население  </a:t>
            </a:r>
            <a:r>
              <a:rPr lang="ru-RU" sz="1400" b="1" dirty="0" smtClean="0">
                <a:latin typeface="Times New Roman" pitchFamily="18" charset="0"/>
                <a:ea typeface="Sometimes" pitchFamily="50" charset="0"/>
                <a:cs typeface="Times New Roman" pitchFamily="18" charset="0"/>
              </a:rPr>
              <a:t>50,9%</a:t>
            </a:r>
            <a:endParaRPr lang="ru-RU" sz="1400" dirty="0">
              <a:latin typeface="Times New Roman" pitchFamily="18" charset="0"/>
              <a:ea typeface="Sometimes" pitchFamily="50" charset="0"/>
              <a:cs typeface="Times New Roman" pitchFamily="18" charset="0"/>
            </a:endParaRPr>
          </a:p>
          <a:p>
            <a:endParaRPr lang="ru-RU" dirty="0"/>
          </a:p>
        </p:txBody>
      </p:sp>
      <p:sp>
        <p:nvSpPr>
          <p:cNvPr id="16" name="object 8"/>
          <p:cNvSpPr txBox="1">
            <a:spLocks noChangeArrowheads="1"/>
          </p:cNvSpPr>
          <p:nvPr/>
        </p:nvSpPr>
        <p:spPr bwMode="auto">
          <a:xfrm>
            <a:off x="0" y="6124076"/>
            <a:ext cx="1714500" cy="620712"/>
          </a:xfrm>
          <a:prstGeom prst="rect">
            <a:avLst/>
          </a:prstGeom>
          <a:noFill/>
          <a:ln w="9525">
            <a:noFill/>
            <a:miter lim="800000"/>
            <a:headEnd/>
            <a:tailEnd/>
          </a:ln>
        </p:spPr>
        <p:txBody>
          <a:bodyPr lIns="0" tIns="0" rIns="0" bIns="0">
            <a:spAutoFit/>
          </a:bodyPr>
          <a:lstStyle/>
          <a:p>
            <a:pPr marL="12700" indent="-3175" algn="ctr">
              <a:lnSpc>
                <a:spcPct val="96000"/>
              </a:lnSpc>
            </a:pPr>
            <a:r>
              <a:rPr lang="ru-RU" sz="1400" b="1" dirty="0">
                <a:latin typeface="Times New Roman" pitchFamily="18" charset="0"/>
                <a:ea typeface="Sometimes" pitchFamily="50" charset="0"/>
                <a:cs typeface="Times New Roman" pitchFamily="18" charset="0"/>
              </a:rPr>
              <a:t>моложе  трудоспособного  </a:t>
            </a:r>
            <a:r>
              <a:rPr lang="ru-RU" sz="1400" b="1" dirty="0" smtClean="0">
                <a:latin typeface="Times New Roman" pitchFamily="18" charset="0"/>
                <a:ea typeface="Sometimes" pitchFamily="50" charset="0"/>
                <a:cs typeface="Times New Roman" pitchFamily="18" charset="0"/>
              </a:rPr>
              <a:t>18,9%</a:t>
            </a:r>
            <a:endParaRPr lang="ru-RU" sz="1400" dirty="0">
              <a:latin typeface="Times New Roman" pitchFamily="18" charset="0"/>
              <a:ea typeface="Sometimes" pitchFamily="50" charset="0"/>
              <a:cs typeface="Times New Roman" pitchFamily="18" charset="0"/>
            </a:endParaRPr>
          </a:p>
        </p:txBody>
      </p:sp>
      <p:sp>
        <p:nvSpPr>
          <p:cNvPr id="17" name="object 9"/>
          <p:cNvSpPr txBox="1">
            <a:spLocks noChangeArrowheads="1"/>
          </p:cNvSpPr>
          <p:nvPr/>
        </p:nvSpPr>
        <p:spPr bwMode="auto">
          <a:xfrm>
            <a:off x="90621" y="4408969"/>
            <a:ext cx="1595438" cy="620554"/>
          </a:xfrm>
          <a:prstGeom prst="rect">
            <a:avLst/>
          </a:prstGeom>
          <a:noFill/>
          <a:ln w="9525">
            <a:noFill/>
            <a:miter lim="800000"/>
            <a:headEnd/>
            <a:tailEnd/>
          </a:ln>
        </p:spPr>
        <p:txBody>
          <a:bodyPr lIns="0" tIns="0" rIns="0" bIns="0">
            <a:spAutoFit/>
          </a:bodyPr>
          <a:lstStyle/>
          <a:p>
            <a:pPr marL="12700" algn="ctr">
              <a:lnSpc>
                <a:spcPct val="96000"/>
              </a:lnSpc>
            </a:pPr>
            <a:r>
              <a:rPr lang="ru-RU" sz="1400" b="1" dirty="0">
                <a:latin typeface="Times New Roman" pitchFamily="18" charset="0"/>
                <a:ea typeface="Sometimes" pitchFamily="50" charset="0"/>
                <a:cs typeface="Times New Roman" pitchFamily="18" charset="0"/>
              </a:rPr>
              <a:t>старше  трудоспособного  </a:t>
            </a:r>
            <a:r>
              <a:rPr lang="ru-RU" sz="1400" b="1" dirty="0" smtClean="0">
                <a:latin typeface="Times New Roman" pitchFamily="18" charset="0"/>
                <a:ea typeface="Sometimes" pitchFamily="50" charset="0"/>
                <a:cs typeface="Times New Roman" pitchFamily="18" charset="0"/>
              </a:rPr>
              <a:t>30,2%</a:t>
            </a:r>
            <a:endParaRPr lang="ru-RU" sz="1400" b="1" dirty="0">
              <a:latin typeface="Times New Roman" pitchFamily="18" charset="0"/>
              <a:ea typeface="Sometimes" pitchFamily="50" charset="0"/>
              <a:cs typeface="Times New Roman" pitchFamily="18" charset="0"/>
            </a:endParaRPr>
          </a:p>
        </p:txBody>
      </p:sp>
      <p:graphicFrame>
        <p:nvGraphicFramePr>
          <p:cNvPr id="18" name="Диаграмма 17"/>
          <p:cNvGraphicFramePr>
            <a:graphicFrameLocks/>
          </p:cNvGraphicFramePr>
          <p:nvPr>
            <p:extLst>
              <p:ext uri="{D42A27DB-BD31-4B8C-83A1-F6EECF244321}">
                <p14:modId xmlns:p14="http://schemas.microsoft.com/office/powerpoint/2010/main" val="1886315685"/>
              </p:ext>
            </p:extLst>
          </p:nvPr>
        </p:nvGraphicFramePr>
        <p:xfrm>
          <a:off x="5148481" y="1463286"/>
          <a:ext cx="3888377" cy="2662602"/>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9" name="Диаграмма 18"/>
          <p:cNvGraphicFramePr>
            <a:graphicFrameLocks/>
          </p:cNvGraphicFramePr>
          <p:nvPr>
            <p:extLst>
              <p:ext uri="{D42A27DB-BD31-4B8C-83A1-F6EECF244321}">
                <p14:modId xmlns:p14="http://schemas.microsoft.com/office/powerpoint/2010/main" val="2391273659"/>
              </p:ext>
            </p:extLst>
          </p:nvPr>
        </p:nvGraphicFramePr>
        <p:xfrm>
          <a:off x="5054052" y="4259400"/>
          <a:ext cx="3985446" cy="2485387"/>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337978353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59185" y="571496"/>
            <a:ext cx="9144001" cy="563563"/>
          </a:xfrm>
        </p:spPr>
        <p:txBody>
          <a:bodyPr>
            <a:noAutofit/>
          </a:bodyPr>
          <a:lstStyle/>
          <a:p>
            <a:pPr algn="ctr" eaLnBrk="1" hangingPunct="1"/>
            <a:r>
              <a:rPr lang="ru-RU" sz="2200" b="1" dirty="0" smtClean="0">
                <a:pattFill prst="wdUpDiag">
                  <a:fgClr>
                    <a:srgbClr val="7030A0"/>
                  </a:fgClr>
                  <a:bgClr>
                    <a:schemeClr val="tx1"/>
                  </a:bgClr>
                </a:pattFill>
                <a:latin typeface="Times New Roman" pitchFamily="18" charset="0"/>
                <a:cs typeface="Times New Roman" pitchFamily="18" charset="0"/>
              </a:rPr>
              <a:t>Сведения о расходах бюджета на 2020 год и плановый период 2021 и 2022 годов в разрезе целевых групп с указанием численности целевой группы, меры поддержки за счет средств бюджета </a:t>
            </a:r>
            <a:br>
              <a:rPr lang="ru-RU" sz="2200" b="1" dirty="0" smtClean="0">
                <a:pattFill prst="wdUpDiag">
                  <a:fgClr>
                    <a:srgbClr val="7030A0"/>
                  </a:fgClr>
                  <a:bgClr>
                    <a:schemeClr val="tx1"/>
                  </a:bgClr>
                </a:pattFill>
                <a:latin typeface="Times New Roman" pitchFamily="18" charset="0"/>
                <a:cs typeface="Times New Roman" pitchFamily="18" charset="0"/>
              </a:rPr>
            </a:br>
            <a:endParaRPr lang="ru-RU" sz="2200" b="1" dirty="0" smtClean="0">
              <a:pattFill prst="wdUpDiag">
                <a:fgClr>
                  <a:srgbClr val="7030A0"/>
                </a:fgClr>
                <a:bgClr>
                  <a:schemeClr val="tx1"/>
                </a:bgClr>
              </a:pattFill>
              <a:latin typeface="Times New Roman" pitchFamily="18" charset="0"/>
              <a:cs typeface="Times New Roman" pitchFamily="18"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2173252375"/>
              </p:ext>
            </p:extLst>
          </p:nvPr>
        </p:nvGraphicFramePr>
        <p:xfrm>
          <a:off x="125458" y="1275396"/>
          <a:ext cx="8858312" cy="5338209"/>
        </p:xfrm>
        <a:graphic>
          <a:graphicData uri="http://schemas.openxmlformats.org/drawingml/2006/table">
            <a:tbl>
              <a:tblPr/>
              <a:tblGrid>
                <a:gridCol w="1643513"/>
                <a:gridCol w="2345130"/>
                <a:gridCol w="1011986"/>
                <a:gridCol w="857256"/>
                <a:gridCol w="1000132"/>
                <a:gridCol w="1000132"/>
                <a:gridCol w="1000163"/>
              </a:tblGrid>
              <a:tr h="714380">
                <a:tc>
                  <a:txBody>
                    <a:bodyPr/>
                    <a:lstStyle/>
                    <a:p>
                      <a:pPr algn="ctr" fontAlgn="t"/>
                      <a:r>
                        <a:rPr lang="ru-RU" sz="1100" b="1" i="0" u="none" strike="noStrike" dirty="0">
                          <a:solidFill>
                            <a:schemeClr val="tx1"/>
                          </a:solidFill>
                          <a:latin typeface="Times New Roman" pitchFamily="18" charset="0"/>
                          <a:cs typeface="Times New Roman" pitchFamily="18" charset="0"/>
                        </a:rPr>
                        <a:t>Виды социальной поддержки</a:t>
                      </a:r>
                    </a:p>
                  </a:txBody>
                  <a:tcPr marL="5806" marR="5806" marT="5806"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t"/>
                      <a:r>
                        <a:rPr lang="ru-RU" sz="1100" b="1" i="0" u="none" strike="noStrike" dirty="0">
                          <a:solidFill>
                            <a:schemeClr val="tx1"/>
                          </a:solidFill>
                          <a:latin typeface="Times New Roman" pitchFamily="18" charset="0"/>
                          <a:cs typeface="Times New Roman" pitchFamily="18" charset="0"/>
                        </a:rPr>
                        <a:t>Нормативно-правовой акт</a:t>
                      </a:r>
                    </a:p>
                  </a:txBody>
                  <a:tcPr marL="5806" marR="5806" marT="5806"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t"/>
                      <a:r>
                        <a:rPr lang="ru-RU" sz="1100" b="1" i="0" u="none" strike="noStrike" dirty="0">
                          <a:solidFill>
                            <a:schemeClr val="tx1"/>
                          </a:solidFill>
                          <a:latin typeface="Times New Roman" pitchFamily="18" charset="0"/>
                          <a:cs typeface="Times New Roman" pitchFamily="18" charset="0"/>
                        </a:rPr>
                        <a:t>Размер выплат</a:t>
                      </a:r>
                    </a:p>
                  </a:txBody>
                  <a:tcPr marL="5806" marR="5806" marT="5806"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t"/>
                      <a:r>
                        <a:rPr lang="ru-RU" sz="1100" b="1" i="0" u="none" strike="noStrike" dirty="0">
                          <a:solidFill>
                            <a:schemeClr val="tx1"/>
                          </a:solidFill>
                          <a:latin typeface="Times New Roman" pitchFamily="18" charset="0"/>
                          <a:cs typeface="Times New Roman" pitchFamily="18" charset="0"/>
                        </a:rPr>
                        <a:t>Численность получателей</a:t>
                      </a:r>
                    </a:p>
                  </a:txBody>
                  <a:tcPr marL="5806" marR="5806" marT="5806"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t"/>
                      <a:r>
                        <a:rPr lang="ru-RU" sz="1100" b="1" i="0" u="none" strike="noStrike" dirty="0">
                          <a:solidFill>
                            <a:schemeClr val="tx1"/>
                          </a:solidFill>
                          <a:latin typeface="Times New Roman" pitchFamily="18" charset="0"/>
                          <a:cs typeface="Times New Roman" pitchFamily="18" charset="0"/>
                        </a:rPr>
                        <a:t>Объем бюджетных ассигнований на </a:t>
                      </a:r>
                      <a:r>
                        <a:rPr lang="ru-RU" sz="1100" b="1" i="0" u="none" strike="noStrike" dirty="0" smtClean="0">
                          <a:solidFill>
                            <a:schemeClr val="tx1"/>
                          </a:solidFill>
                          <a:latin typeface="Times New Roman" pitchFamily="18" charset="0"/>
                          <a:cs typeface="Times New Roman" pitchFamily="18" charset="0"/>
                        </a:rPr>
                        <a:t>2020 </a:t>
                      </a:r>
                      <a:r>
                        <a:rPr lang="ru-RU" sz="1100" b="1" i="0" u="none" strike="noStrike" dirty="0">
                          <a:solidFill>
                            <a:schemeClr val="tx1"/>
                          </a:solidFill>
                          <a:latin typeface="Times New Roman" pitchFamily="18" charset="0"/>
                          <a:cs typeface="Times New Roman" pitchFamily="18" charset="0"/>
                        </a:rPr>
                        <a:t>год</a:t>
                      </a:r>
                    </a:p>
                  </a:txBody>
                  <a:tcPr marL="5806" marR="5806" marT="5806"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t"/>
                      <a:r>
                        <a:rPr lang="ru-RU" sz="1100" b="1" i="0" u="none" strike="noStrike" dirty="0">
                          <a:solidFill>
                            <a:schemeClr val="tx1"/>
                          </a:solidFill>
                          <a:latin typeface="Times New Roman" pitchFamily="18" charset="0"/>
                          <a:cs typeface="Times New Roman" pitchFamily="18" charset="0"/>
                        </a:rPr>
                        <a:t>Объем бюджетных ассигнований на </a:t>
                      </a:r>
                      <a:r>
                        <a:rPr lang="ru-RU" sz="1100" b="1" i="0" u="none" strike="noStrike" dirty="0" smtClean="0">
                          <a:solidFill>
                            <a:schemeClr val="tx1"/>
                          </a:solidFill>
                          <a:latin typeface="Times New Roman" pitchFamily="18" charset="0"/>
                          <a:cs typeface="Times New Roman" pitchFamily="18" charset="0"/>
                        </a:rPr>
                        <a:t>2021 </a:t>
                      </a:r>
                      <a:r>
                        <a:rPr lang="ru-RU" sz="1100" b="1" i="0" u="none" strike="noStrike" dirty="0">
                          <a:solidFill>
                            <a:schemeClr val="tx1"/>
                          </a:solidFill>
                          <a:latin typeface="Times New Roman" pitchFamily="18" charset="0"/>
                          <a:cs typeface="Times New Roman" pitchFamily="18" charset="0"/>
                        </a:rPr>
                        <a:t>год</a:t>
                      </a:r>
                    </a:p>
                  </a:txBody>
                  <a:tcPr marL="5806" marR="5806" marT="5806"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t"/>
                      <a:r>
                        <a:rPr lang="ru-RU" sz="1100" b="1" i="0" u="none" strike="noStrike" dirty="0">
                          <a:solidFill>
                            <a:schemeClr val="tx1"/>
                          </a:solidFill>
                          <a:latin typeface="Times New Roman" pitchFamily="18" charset="0"/>
                          <a:cs typeface="Times New Roman" pitchFamily="18" charset="0"/>
                        </a:rPr>
                        <a:t>Объем бюджетных ассигнований на </a:t>
                      </a:r>
                      <a:r>
                        <a:rPr lang="ru-RU" sz="1100" b="1" i="0" u="none" strike="noStrike" dirty="0" smtClean="0">
                          <a:solidFill>
                            <a:schemeClr val="tx1"/>
                          </a:solidFill>
                          <a:latin typeface="Times New Roman" pitchFamily="18" charset="0"/>
                          <a:cs typeface="Times New Roman" pitchFamily="18" charset="0"/>
                        </a:rPr>
                        <a:t>2022 </a:t>
                      </a:r>
                      <a:r>
                        <a:rPr lang="ru-RU" sz="1100" b="1" i="0" u="none" strike="noStrike" dirty="0">
                          <a:solidFill>
                            <a:schemeClr val="tx1"/>
                          </a:solidFill>
                          <a:latin typeface="Times New Roman" pitchFamily="18" charset="0"/>
                          <a:cs typeface="Times New Roman" pitchFamily="18" charset="0"/>
                        </a:rPr>
                        <a:t>год</a:t>
                      </a:r>
                    </a:p>
                  </a:txBody>
                  <a:tcPr marL="5806" marR="5806" marT="5806"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138793">
                <a:tc gridSpan="7">
                  <a:txBody>
                    <a:bodyPr/>
                    <a:lstStyle/>
                    <a:p>
                      <a:pPr algn="ctr" fontAlgn="b"/>
                      <a:r>
                        <a:rPr lang="ru-RU" sz="1100" b="1" i="0" u="none" strike="noStrike" dirty="0">
                          <a:solidFill>
                            <a:schemeClr val="tx1"/>
                          </a:solidFill>
                          <a:latin typeface="Times New Roman" pitchFamily="18" charset="0"/>
                          <a:cs typeface="Times New Roman" pitchFamily="18" charset="0"/>
                        </a:rPr>
                        <a:t>Дети-сироты</a:t>
                      </a:r>
                    </a:p>
                  </a:txBody>
                  <a:tcPr marL="5806" marR="5806" marT="5806"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159247">
                <a:tc>
                  <a:txBody>
                    <a:bodyPr/>
                    <a:lstStyle/>
                    <a:p>
                      <a:pPr algn="ctr" fontAlgn="t"/>
                      <a:r>
                        <a:rPr lang="ru-RU" sz="1200" b="0" i="0" u="none" strike="noStrike" dirty="0">
                          <a:solidFill>
                            <a:schemeClr val="tx1"/>
                          </a:solidFill>
                          <a:latin typeface="Times New Roman" pitchFamily="18" charset="0"/>
                          <a:cs typeface="Times New Roman" pitchFamily="18" charset="0"/>
                        </a:rPr>
                        <a:t>Обеспечение жильем детей-сирот</a:t>
                      </a:r>
                    </a:p>
                  </a:txBody>
                  <a:tcPr marL="5806" marR="5806" marT="5806"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t"/>
                      <a:r>
                        <a:rPr lang="ru-RU" sz="900" b="0" i="0" u="none" strike="noStrike" dirty="0">
                          <a:solidFill>
                            <a:schemeClr val="tx1"/>
                          </a:solidFill>
                          <a:latin typeface="Times New Roman" pitchFamily="18" charset="0"/>
                          <a:cs typeface="Times New Roman" pitchFamily="18" charset="0"/>
                        </a:rPr>
                        <a:t>Закон Оренбургской области от 18 марта 2013 г. №1420/408-V-ОЗ "Об обеспечении жилыми помещениями детей-сирот и детей, оставшихся без попечения родителей, лиц из числа детей-сирот и детей, оставшихся без попечения родителей, и о внесении изменений в отдельные законодательные акты Оренбургской </a:t>
                      </a:r>
                      <a:r>
                        <a:rPr lang="ru-RU" sz="900" b="0" i="0" u="none" strike="noStrike" dirty="0" smtClean="0">
                          <a:solidFill>
                            <a:schemeClr val="tx1"/>
                          </a:solidFill>
                          <a:latin typeface="Times New Roman" pitchFamily="18" charset="0"/>
                          <a:cs typeface="Times New Roman" pitchFamily="18" charset="0"/>
                        </a:rPr>
                        <a:t>области«</a:t>
                      </a:r>
                      <a:endParaRPr lang="ru-RU" sz="900" b="0" i="0" u="none" strike="noStrike" dirty="0">
                        <a:solidFill>
                          <a:schemeClr val="tx1"/>
                        </a:solidFill>
                        <a:latin typeface="Times New Roman" pitchFamily="18" charset="0"/>
                        <a:cs typeface="Times New Roman" pitchFamily="18" charset="0"/>
                      </a:endParaRPr>
                    </a:p>
                  </a:txBody>
                  <a:tcPr marL="5806" marR="5806" marT="5806"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t"/>
                      <a:r>
                        <a:rPr lang="ru-RU" sz="900" b="0" i="0" u="none" strike="noStrike" dirty="0">
                          <a:solidFill>
                            <a:schemeClr val="tx1"/>
                          </a:solidFill>
                          <a:latin typeface="Times New Roman" pitchFamily="18" charset="0"/>
                          <a:cs typeface="Times New Roman" pitchFamily="18" charset="0"/>
                        </a:rPr>
                        <a:t>33 кв.м на человека</a:t>
                      </a:r>
                    </a:p>
                  </a:txBody>
                  <a:tcPr marL="5806" marR="5806" marT="5806"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t"/>
                      <a:r>
                        <a:rPr lang="ru-RU" sz="900" b="1" i="0" u="none" strike="noStrike" dirty="0" smtClean="0">
                          <a:solidFill>
                            <a:schemeClr val="tx1"/>
                          </a:solidFill>
                          <a:latin typeface="Times New Roman" pitchFamily="18" charset="0"/>
                          <a:cs typeface="Times New Roman" pitchFamily="18" charset="0"/>
                        </a:rPr>
                        <a:t>7</a:t>
                      </a:r>
                      <a:endParaRPr lang="ru-RU" sz="900" b="1" i="0" u="none" strike="noStrike" dirty="0">
                        <a:solidFill>
                          <a:schemeClr val="tx1"/>
                        </a:solidFill>
                        <a:latin typeface="Times New Roman" pitchFamily="18" charset="0"/>
                        <a:cs typeface="Times New Roman" pitchFamily="18" charset="0"/>
                      </a:endParaRPr>
                    </a:p>
                  </a:txBody>
                  <a:tcPr marL="5806" marR="5806" marT="5806"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t"/>
                      <a:r>
                        <a:rPr lang="ru-RU" sz="900" b="1" i="0" u="none" strike="noStrike" dirty="0" smtClean="0">
                          <a:solidFill>
                            <a:schemeClr val="tx1"/>
                          </a:solidFill>
                          <a:latin typeface="Times New Roman" pitchFamily="18" charset="0"/>
                          <a:cs typeface="Times New Roman" pitchFamily="18" charset="0"/>
                        </a:rPr>
                        <a:t>7948,7</a:t>
                      </a:r>
                    </a:p>
                    <a:p>
                      <a:pPr algn="ctr" fontAlgn="t"/>
                      <a:r>
                        <a:rPr lang="ru-RU" sz="900" b="1" i="0" u="none" strike="noStrike" dirty="0" smtClean="0">
                          <a:solidFill>
                            <a:schemeClr val="tx1"/>
                          </a:solidFill>
                          <a:latin typeface="Times New Roman" pitchFamily="18" charset="0"/>
                          <a:cs typeface="Times New Roman" pitchFamily="18" charset="0"/>
                        </a:rPr>
                        <a:t>тыс.рублей</a:t>
                      </a:r>
                      <a:endParaRPr lang="ru-RU" sz="900" b="1" i="0" u="none" strike="noStrike" dirty="0">
                        <a:solidFill>
                          <a:schemeClr val="tx1"/>
                        </a:solidFill>
                        <a:latin typeface="Times New Roman" pitchFamily="18" charset="0"/>
                        <a:cs typeface="Times New Roman" pitchFamily="18" charset="0"/>
                      </a:endParaRPr>
                    </a:p>
                  </a:txBody>
                  <a:tcPr marL="5806" marR="5806" marT="5806"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t"/>
                      <a:r>
                        <a:rPr lang="ru-RU" sz="900" b="1" i="0" u="none" strike="noStrike" dirty="0">
                          <a:solidFill>
                            <a:schemeClr val="tx1"/>
                          </a:solidFill>
                          <a:latin typeface="Times New Roman" pitchFamily="18" charset="0"/>
                          <a:cs typeface="Times New Roman" pitchFamily="18" charset="0"/>
                        </a:rPr>
                        <a:t> </a:t>
                      </a:r>
                      <a:r>
                        <a:rPr lang="ru-RU" sz="900" b="1" i="0" u="none" strike="noStrike" dirty="0" smtClean="0">
                          <a:solidFill>
                            <a:schemeClr val="tx1"/>
                          </a:solidFill>
                          <a:latin typeface="Times New Roman" pitchFamily="18" charset="0"/>
                          <a:cs typeface="Times New Roman" pitchFamily="18" charset="0"/>
                        </a:rPr>
                        <a:t>7948,7</a:t>
                      </a:r>
                    </a:p>
                    <a:p>
                      <a:pPr algn="ctr" fontAlgn="t"/>
                      <a:r>
                        <a:rPr lang="ru-RU" sz="900" b="1" i="0" u="none" strike="noStrike" dirty="0" smtClean="0">
                          <a:solidFill>
                            <a:schemeClr val="tx1"/>
                          </a:solidFill>
                          <a:latin typeface="Times New Roman" pitchFamily="18" charset="0"/>
                          <a:cs typeface="Times New Roman" pitchFamily="18" charset="0"/>
                        </a:rPr>
                        <a:t>тыс.рублей</a:t>
                      </a:r>
                      <a:endParaRPr lang="ru-RU" sz="900" b="1" i="0" u="none" strike="noStrike" dirty="0">
                        <a:solidFill>
                          <a:schemeClr val="tx1"/>
                        </a:solidFill>
                        <a:latin typeface="Times New Roman" pitchFamily="18" charset="0"/>
                        <a:cs typeface="Times New Roman" pitchFamily="18" charset="0"/>
                      </a:endParaRPr>
                    </a:p>
                  </a:txBody>
                  <a:tcPr marL="5806" marR="5806" marT="5806"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t"/>
                      <a:r>
                        <a:rPr lang="ru-RU" sz="900" b="1" i="0" u="none" strike="noStrike" dirty="0" smtClean="0">
                          <a:solidFill>
                            <a:schemeClr val="tx1"/>
                          </a:solidFill>
                          <a:latin typeface="Times New Roman" pitchFamily="18" charset="0"/>
                          <a:cs typeface="Times New Roman" pitchFamily="18" charset="0"/>
                        </a:rPr>
                        <a:t> 7948,7</a:t>
                      </a:r>
                    </a:p>
                    <a:p>
                      <a:pPr algn="ctr" fontAlgn="t"/>
                      <a:r>
                        <a:rPr lang="ru-RU" sz="900" b="1" i="0" u="none" strike="noStrike" dirty="0" err="1" smtClean="0">
                          <a:solidFill>
                            <a:schemeClr val="tx1"/>
                          </a:solidFill>
                          <a:latin typeface="Times New Roman" pitchFamily="18" charset="0"/>
                          <a:cs typeface="Times New Roman" pitchFamily="18" charset="0"/>
                        </a:rPr>
                        <a:t>тыс.рубл</a:t>
                      </a:r>
                      <a:endParaRPr lang="ru-RU" sz="900" b="1" i="0" u="none" strike="noStrike" dirty="0">
                        <a:solidFill>
                          <a:schemeClr val="tx1"/>
                        </a:solidFill>
                        <a:latin typeface="Times New Roman" pitchFamily="18" charset="0"/>
                        <a:cs typeface="Times New Roman" pitchFamily="18" charset="0"/>
                      </a:endParaRPr>
                    </a:p>
                  </a:txBody>
                  <a:tcPr marL="5806" marR="5806" marT="5806"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138793">
                <a:tc gridSpan="7">
                  <a:txBody>
                    <a:bodyPr/>
                    <a:lstStyle/>
                    <a:p>
                      <a:pPr algn="ctr" fontAlgn="b"/>
                      <a:r>
                        <a:rPr lang="ru-RU" sz="1100" b="1" i="0" u="none" strike="noStrike" dirty="0">
                          <a:solidFill>
                            <a:schemeClr val="tx1"/>
                          </a:solidFill>
                          <a:latin typeface="Times New Roman" pitchFamily="18" charset="0"/>
                          <a:cs typeface="Times New Roman" pitchFamily="18" charset="0"/>
                        </a:rPr>
                        <a:t>Отдельные категории граждан установленные областным законодательством</a:t>
                      </a:r>
                    </a:p>
                  </a:txBody>
                  <a:tcPr marL="5806" marR="5806" marT="5806"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292518">
                <a:tc>
                  <a:txBody>
                    <a:bodyPr/>
                    <a:lstStyle/>
                    <a:p>
                      <a:pPr algn="ctr" fontAlgn="t"/>
                      <a:r>
                        <a:rPr lang="ru-RU" sz="1200" b="0" i="0" u="none" strike="noStrike" dirty="0">
                          <a:solidFill>
                            <a:schemeClr val="tx1"/>
                          </a:solidFill>
                          <a:latin typeface="Times New Roman" pitchFamily="18" charset="0"/>
                          <a:cs typeface="Times New Roman" pitchFamily="18" charset="0"/>
                        </a:rPr>
                        <a:t>Обеспечение жильем социального найма отдельных категорий граждан</a:t>
                      </a:r>
                    </a:p>
                  </a:txBody>
                  <a:tcPr marL="5806" marR="5806" marT="5806"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t"/>
                      <a:r>
                        <a:rPr lang="ru-RU" sz="900" b="0" i="0" u="none" strike="noStrike" dirty="0">
                          <a:solidFill>
                            <a:schemeClr val="tx1"/>
                          </a:solidFill>
                          <a:latin typeface="Times New Roman" pitchFamily="18" charset="0"/>
                          <a:cs typeface="Times New Roman" pitchFamily="18" charset="0"/>
                        </a:rPr>
                        <a:t>Закон Оренбургской области от 29.12.2007 года №1853/389-03 «О наделении органов местного самоуправления Оренбургской области отдельными государственными полномочиями Оренбургской области обеспечению жильем по договору социального найма и договору найма специализированного жилого помещения отдельных категорий граждан» </a:t>
                      </a:r>
                    </a:p>
                  </a:txBody>
                  <a:tcPr marL="5806" marR="5806" marT="5806"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t"/>
                      <a:r>
                        <a:rPr lang="ru-RU" sz="900" b="0" i="0" u="none" strike="noStrike" dirty="0">
                          <a:solidFill>
                            <a:schemeClr val="tx1"/>
                          </a:solidFill>
                          <a:latin typeface="Times New Roman" pitchFamily="18" charset="0"/>
                          <a:cs typeface="Times New Roman" pitchFamily="18" charset="0"/>
                        </a:rPr>
                        <a:t>18 кв.м на человека</a:t>
                      </a:r>
                    </a:p>
                  </a:txBody>
                  <a:tcPr marL="5806" marR="5806" marT="5806"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t"/>
                      <a:r>
                        <a:rPr lang="ru-RU" sz="900" b="1" i="0" u="none" strike="noStrike" dirty="0" smtClean="0">
                          <a:solidFill>
                            <a:schemeClr val="tx1"/>
                          </a:solidFill>
                          <a:latin typeface="Times New Roman" pitchFamily="18" charset="0"/>
                          <a:cs typeface="Times New Roman" pitchFamily="18" charset="0"/>
                        </a:rPr>
                        <a:t>2</a:t>
                      </a:r>
                      <a:endParaRPr lang="ru-RU" sz="900" b="1" i="0" u="none" strike="noStrike" dirty="0">
                        <a:solidFill>
                          <a:schemeClr val="tx1"/>
                        </a:solidFill>
                        <a:latin typeface="Times New Roman" pitchFamily="18" charset="0"/>
                        <a:cs typeface="Times New Roman" pitchFamily="18" charset="0"/>
                      </a:endParaRPr>
                    </a:p>
                  </a:txBody>
                  <a:tcPr marL="5806" marR="5806" marT="5806"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t"/>
                      <a:r>
                        <a:rPr lang="ru-RU" sz="900" b="1" i="0" u="none" strike="noStrike" dirty="0">
                          <a:solidFill>
                            <a:schemeClr val="tx1"/>
                          </a:solidFill>
                          <a:latin typeface="Times New Roman" pitchFamily="18" charset="0"/>
                          <a:cs typeface="Times New Roman" pitchFamily="18" charset="0"/>
                        </a:rPr>
                        <a:t>1 300,7 </a:t>
                      </a:r>
                      <a:endParaRPr lang="ru-RU" sz="900" b="1" i="0" u="none" strike="noStrike" dirty="0" smtClean="0">
                        <a:solidFill>
                          <a:schemeClr val="tx1"/>
                        </a:solidFill>
                        <a:latin typeface="Times New Roman" pitchFamily="18" charset="0"/>
                        <a:cs typeface="Times New Roman" pitchFamily="18" charset="0"/>
                      </a:endParaRPr>
                    </a:p>
                    <a:p>
                      <a:pPr algn="ctr" fontAlgn="t"/>
                      <a:r>
                        <a:rPr lang="ru-RU" sz="900" b="1" i="0" u="none" strike="noStrike" dirty="0" smtClean="0">
                          <a:solidFill>
                            <a:schemeClr val="tx1"/>
                          </a:solidFill>
                          <a:latin typeface="Times New Roman" pitchFamily="18" charset="0"/>
                          <a:cs typeface="Times New Roman" pitchFamily="18" charset="0"/>
                        </a:rPr>
                        <a:t>тыс.рублей</a:t>
                      </a:r>
                      <a:endParaRPr lang="ru-RU" sz="900" b="1" i="0" u="none" strike="noStrike" dirty="0">
                        <a:solidFill>
                          <a:schemeClr val="tx1"/>
                        </a:solidFill>
                        <a:latin typeface="Times New Roman" pitchFamily="18" charset="0"/>
                        <a:cs typeface="Times New Roman" pitchFamily="18" charset="0"/>
                      </a:endParaRPr>
                    </a:p>
                  </a:txBody>
                  <a:tcPr marL="5806" marR="5806" marT="5806"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t"/>
                      <a:r>
                        <a:rPr lang="ru-RU" sz="900" b="1" i="0" u="none" strike="noStrike" dirty="0">
                          <a:solidFill>
                            <a:schemeClr val="tx1"/>
                          </a:solidFill>
                          <a:latin typeface="Times New Roman" pitchFamily="18" charset="0"/>
                          <a:cs typeface="Times New Roman" pitchFamily="18" charset="0"/>
                        </a:rPr>
                        <a:t>1 300,7 </a:t>
                      </a:r>
                      <a:endParaRPr lang="ru-RU" sz="900" b="1" i="0" u="none" strike="noStrike" dirty="0" smtClean="0">
                        <a:solidFill>
                          <a:schemeClr val="tx1"/>
                        </a:solidFill>
                        <a:latin typeface="Times New Roman" pitchFamily="18" charset="0"/>
                        <a:cs typeface="Times New Roman" pitchFamily="18" charset="0"/>
                      </a:endParaRPr>
                    </a:p>
                    <a:p>
                      <a:pPr algn="ctr" fontAlgn="t"/>
                      <a:r>
                        <a:rPr lang="ru-RU" sz="900" b="1" i="0" u="none" strike="noStrike" dirty="0" smtClean="0">
                          <a:solidFill>
                            <a:schemeClr val="tx1"/>
                          </a:solidFill>
                          <a:latin typeface="Times New Roman" pitchFamily="18" charset="0"/>
                          <a:cs typeface="Times New Roman" pitchFamily="18" charset="0"/>
                        </a:rPr>
                        <a:t>тыс.рублей</a:t>
                      </a:r>
                      <a:endParaRPr lang="ru-RU" sz="900" b="1" i="0" u="none" strike="noStrike" dirty="0">
                        <a:solidFill>
                          <a:schemeClr val="tx1"/>
                        </a:solidFill>
                        <a:latin typeface="Times New Roman" pitchFamily="18" charset="0"/>
                        <a:cs typeface="Times New Roman" pitchFamily="18" charset="0"/>
                      </a:endParaRPr>
                    </a:p>
                  </a:txBody>
                  <a:tcPr marL="5806" marR="5806" marT="5806"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t"/>
                      <a:r>
                        <a:rPr lang="ru-RU" sz="900" b="1" i="0" u="none" strike="noStrike" dirty="0">
                          <a:solidFill>
                            <a:schemeClr val="tx1"/>
                          </a:solidFill>
                          <a:latin typeface="Times New Roman" pitchFamily="18" charset="0"/>
                          <a:cs typeface="Times New Roman" pitchFamily="18" charset="0"/>
                        </a:rPr>
                        <a:t>1 </a:t>
                      </a:r>
                      <a:r>
                        <a:rPr lang="ru-RU" sz="900" b="1" i="0" u="none" strike="noStrike" dirty="0" smtClean="0">
                          <a:solidFill>
                            <a:schemeClr val="tx1"/>
                          </a:solidFill>
                          <a:latin typeface="Times New Roman" pitchFamily="18" charset="0"/>
                          <a:cs typeface="Times New Roman" pitchFamily="18" charset="0"/>
                        </a:rPr>
                        <a:t>300,7</a:t>
                      </a:r>
                    </a:p>
                    <a:p>
                      <a:pPr algn="ctr" fontAlgn="t"/>
                      <a:r>
                        <a:rPr lang="ru-RU" sz="900" b="1" i="0" u="none" strike="noStrike" dirty="0" smtClean="0">
                          <a:solidFill>
                            <a:schemeClr val="tx1"/>
                          </a:solidFill>
                          <a:latin typeface="Times New Roman" pitchFamily="18" charset="0"/>
                          <a:cs typeface="Times New Roman" pitchFamily="18" charset="0"/>
                        </a:rPr>
                        <a:t> </a:t>
                      </a:r>
                      <a:r>
                        <a:rPr lang="ru-RU" sz="900" b="1" i="0" u="none" strike="noStrike" dirty="0">
                          <a:solidFill>
                            <a:schemeClr val="tx1"/>
                          </a:solidFill>
                          <a:latin typeface="Times New Roman" pitchFamily="18" charset="0"/>
                          <a:cs typeface="Times New Roman" pitchFamily="18" charset="0"/>
                        </a:rPr>
                        <a:t>тыс.рублей</a:t>
                      </a:r>
                    </a:p>
                  </a:txBody>
                  <a:tcPr marL="5806" marR="5806" marT="5806"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138793">
                <a:tc gridSpan="7">
                  <a:txBody>
                    <a:bodyPr/>
                    <a:lstStyle/>
                    <a:p>
                      <a:pPr algn="ctr" fontAlgn="b"/>
                      <a:r>
                        <a:rPr lang="ru-RU" sz="1100" b="1" i="0" u="none" strike="noStrike" dirty="0">
                          <a:solidFill>
                            <a:schemeClr val="tx1"/>
                          </a:solidFill>
                          <a:latin typeface="Times New Roman" pitchFamily="18" charset="0"/>
                          <a:cs typeface="Times New Roman" pitchFamily="18" charset="0"/>
                        </a:rPr>
                        <a:t>Молодые семьи</a:t>
                      </a:r>
                    </a:p>
                  </a:txBody>
                  <a:tcPr marL="5806" marR="5806" marT="5806"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396613">
                <a:tc>
                  <a:txBody>
                    <a:bodyPr/>
                    <a:lstStyle/>
                    <a:p>
                      <a:pPr algn="ctr" fontAlgn="t"/>
                      <a:r>
                        <a:rPr lang="ru-RU" sz="1200" b="0" i="0" u="none" strike="noStrike" dirty="0">
                          <a:solidFill>
                            <a:schemeClr val="tx1"/>
                          </a:solidFill>
                          <a:latin typeface="Times New Roman" pitchFamily="18" charset="0"/>
                          <a:cs typeface="Times New Roman" pitchFamily="18" charset="0"/>
                        </a:rPr>
                        <a:t>Обеспечение жильем молодых семей</a:t>
                      </a:r>
                    </a:p>
                  </a:txBody>
                  <a:tcPr marL="5806" marR="5806" marT="5806"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t"/>
                      <a:r>
                        <a:rPr lang="ru-RU" sz="900" b="0" i="0" u="none" strike="noStrike" dirty="0">
                          <a:solidFill>
                            <a:schemeClr val="tx1"/>
                          </a:solidFill>
                          <a:latin typeface="Times New Roman" pitchFamily="18" charset="0"/>
                          <a:cs typeface="Times New Roman" pitchFamily="18" charset="0"/>
                        </a:rPr>
                        <a:t>Постановление Правительства Оренбургской области от 30.04.2015 № 286-п "Об утверждении правил постановки молодых семей на учет в качестве участниц подпрограммы "Обеспечение жильем молодых семей в Оренбургской области на 2014–2020 годы" государственной программы "Стимулирование развития жилищного строительства в Оренбургской области в 2014–2020 годах" ( в ред. от 23.12.16 №987-п)</a:t>
                      </a:r>
                    </a:p>
                  </a:txBody>
                  <a:tcPr marL="5806" marR="5806" marT="5806"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t"/>
                      <a:r>
                        <a:rPr lang="ru-RU" sz="900" b="0" i="0" u="none" strike="noStrike" dirty="0">
                          <a:solidFill>
                            <a:schemeClr val="tx1"/>
                          </a:solidFill>
                          <a:latin typeface="Times New Roman" pitchFamily="18" charset="0"/>
                          <a:cs typeface="Times New Roman" pitchFamily="18" charset="0"/>
                        </a:rPr>
                        <a:t>35 % от расчетной стоимости жилья. Расчетная стоимость жилья определяется в соответствии с Постановлением Правительства Оренбургской области от 30.08.2013 г. №737-пп </a:t>
                      </a:r>
                    </a:p>
                  </a:txBody>
                  <a:tcPr marL="5806" marR="5806" marT="5806"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t"/>
                      <a:r>
                        <a:rPr lang="ru-RU" sz="900" b="1" i="0" u="none" strike="noStrike" dirty="0" smtClean="0">
                          <a:solidFill>
                            <a:schemeClr val="tx1"/>
                          </a:solidFill>
                          <a:latin typeface="Times New Roman" pitchFamily="18" charset="0"/>
                          <a:cs typeface="Times New Roman" pitchFamily="18" charset="0"/>
                        </a:rPr>
                        <a:t>5</a:t>
                      </a:r>
                      <a:endParaRPr lang="ru-RU" sz="900" b="1" i="0" u="none" strike="noStrike" dirty="0">
                        <a:solidFill>
                          <a:schemeClr val="tx1"/>
                        </a:solidFill>
                        <a:latin typeface="Times New Roman" pitchFamily="18" charset="0"/>
                        <a:cs typeface="Times New Roman" pitchFamily="18" charset="0"/>
                      </a:endParaRPr>
                    </a:p>
                  </a:txBody>
                  <a:tcPr marL="5806" marR="5806" marT="5806"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t"/>
                      <a:r>
                        <a:rPr lang="ru-RU" sz="900" b="1" i="0" u="none" strike="noStrike" dirty="0" smtClean="0">
                          <a:solidFill>
                            <a:schemeClr val="tx1"/>
                          </a:solidFill>
                          <a:latin typeface="Times New Roman" pitchFamily="18" charset="0"/>
                          <a:cs typeface="Times New Roman" pitchFamily="18" charset="0"/>
                        </a:rPr>
                        <a:t>4396,6</a:t>
                      </a:r>
                    </a:p>
                    <a:p>
                      <a:pPr algn="ctr" fontAlgn="t"/>
                      <a:r>
                        <a:rPr lang="ru-RU" sz="900" b="1" i="0" u="none" strike="noStrike" dirty="0" smtClean="0">
                          <a:solidFill>
                            <a:schemeClr val="tx1"/>
                          </a:solidFill>
                          <a:latin typeface="Times New Roman" pitchFamily="18" charset="0"/>
                          <a:cs typeface="Times New Roman" pitchFamily="18" charset="0"/>
                        </a:rPr>
                        <a:t> тыс</a:t>
                      </a:r>
                      <a:r>
                        <a:rPr lang="ru-RU" sz="900" b="1" i="0" u="none" strike="noStrike" dirty="0">
                          <a:solidFill>
                            <a:schemeClr val="tx1"/>
                          </a:solidFill>
                          <a:latin typeface="Times New Roman" pitchFamily="18" charset="0"/>
                          <a:cs typeface="Times New Roman" pitchFamily="18" charset="0"/>
                        </a:rPr>
                        <a:t>. рублей</a:t>
                      </a:r>
                    </a:p>
                  </a:txBody>
                  <a:tcPr marL="5806" marR="5806" marT="5806"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t"/>
                      <a:r>
                        <a:rPr lang="ru-RU" sz="900" b="1" i="0" u="none" strike="noStrike" dirty="0" smtClean="0">
                          <a:solidFill>
                            <a:schemeClr val="tx1"/>
                          </a:solidFill>
                          <a:latin typeface="Times New Roman" pitchFamily="18" charset="0"/>
                          <a:cs typeface="Times New Roman" pitchFamily="18" charset="0"/>
                        </a:rPr>
                        <a:t>4396,6 </a:t>
                      </a:r>
                    </a:p>
                    <a:p>
                      <a:pPr algn="ctr" fontAlgn="t"/>
                      <a:r>
                        <a:rPr lang="ru-RU" sz="900" b="1" i="0" u="none" strike="noStrike" dirty="0" smtClean="0">
                          <a:solidFill>
                            <a:schemeClr val="tx1"/>
                          </a:solidFill>
                          <a:latin typeface="Times New Roman" pitchFamily="18" charset="0"/>
                          <a:cs typeface="Times New Roman" pitchFamily="18" charset="0"/>
                        </a:rPr>
                        <a:t>тыс</a:t>
                      </a:r>
                      <a:r>
                        <a:rPr lang="ru-RU" sz="900" b="1" i="0" u="none" strike="noStrike" dirty="0">
                          <a:solidFill>
                            <a:schemeClr val="tx1"/>
                          </a:solidFill>
                          <a:latin typeface="Times New Roman" pitchFamily="18" charset="0"/>
                          <a:cs typeface="Times New Roman" pitchFamily="18" charset="0"/>
                        </a:rPr>
                        <a:t>. рублей</a:t>
                      </a:r>
                    </a:p>
                  </a:txBody>
                  <a:tcPr marL="5806" marR="5806" marT="5806"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t"/>
                      <a:r>
                        <a:rPr lang="ru-RU" sz="900" b="1" i="0" u="none" strike="noStrike" dirty="0" smtClean="0">
                          <a:solidFill>
                            <a:schemeClr val="tx1"/>
                          </a:solidFill>
                          <a:latin typeface="Times New Roman" pitchFamily="18" charset="0"/>
                          <a:cs typeface="Times New Roman" pitchFamily="18" charset="0"/>
                        </a:rPr>
                        <a:t>4396,6 </a:t>
                      </a:r>
                    </a:p>
                    <a:p>
                      <a:pPr algn="ctr" fontAlgn="t"/>
                      <a:r>
                        <a:rPr lang="ru-RU" sz="900" b="1" i="0" u="none" strike="noStrike" dirty="0" smtClean="0">
                          <a:solidFill>
                            <a:schemeClr val="tx1"/>
                          </a:solidFill>
                          <a:latin typeface="Times New Roman" pitchFamily="18" charset="0"/>
                          <a:cs typeface="Times New Roman" pitchFamily="18" charset="0"/>
                        </a:rPr>
                        <a:t>тыс</a:t>
                      </a:r>
                      <a:r>
                        <a:rPr lang="ru-RU" sz="900" b="1" i="0" u="none" strike="noStrike" dirty="0">
                          <a:solidFill>
                            <a:schemeClr val="tx1"/>
                          </a:solidFill>
                          <a:latin typeface="Times New Roman" pitchFamily="18" charset="0"/>
                          <a:cs typeface="Times New Roman" pitchFamily="18" charset="0"/>
                        </a:rPr>
                        <a:t>. рублей</a:t>
                      </a:r>
                    </a:p>
                  </a:txBody>
                  <a:tcPr marL="5806" marR="5806" marT="5806"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bl>
          </a:graphicData>
        </a:graphic>
      </p:graphicFrame>
    </p:spTree>
    <p:extLst>
      <p:ext uri="{BB962C8B-B14F-4D97-AF65-F5344CB8AC3E}">
        <p14:creationId xmlns:p14="http://schemas.microsoft.com/office/powerpoint/2010/main" val="2721313898"/>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69666" y="52701"/>
            <a:ext cx="8900160" cy="1200329"/>
          </a:xfrm>
          <a:prstGeom prst="rect">
            <a:avLst/>
          </a:prstGeom>
        </p:spPr>
        <p:txBody>
          <a:bodyPr wrap="square">
            <a:spAutoFit/>
          </a:bodyPr>
          <a:lstStyle/>
          <a:p>
            <a:r>
              <a:rPr lang="ru-RU" b="1" dirty="0">
                <a:pattFill prst="wdUpDiag">
                  <a:fgClr>
                    <a:srgbClr val="7030A0"/>
                  </a:fgClr>
                  <a:bgClr>
                    <a:schemeClr val="tx1">
                      <a:lumMod val="95000"/>
                      <a:lumOff val="5000"/>
                    </a:schemeClr>
                  </a:bgClr>
                </a:pattFill>
                <a:latin typeface="Times New Roman" pitchFamily="18" charset="0"/>
                <a:cs typeface="Times New Roman" pitchFamily="18" charset="0"/>
              </a:rPr>
              <a:t>«Бюджет для граждан» познакомит вас с основными положениями  проекта бюджета муниципального образования город Медногорск  на </a:t>
            </a:r>
            <a:r>
              <a:rPr lang="ru-RU" b="1" dirty="0" smtClean="0">
                <a:pattFill prst="wdUpDiag">
                  <a:fgClr>
                    <a:srgbClr val="7030A0"/>
                  </a:fgClr>
                  <a:bgClr>
                    <a:schemeClr val="tx1">
                      <a:lumMod val="95000"/>
                      <a:lumOff val="5000"/>
                    </a:schemeClr>
                  </a:bgClr>
                </a:pattFill>
                <a:latin typeface="Times New Roman" pitchFamily="18" charset="0"/>
                <a:cs typeface="Times New Roman" pitchFamily="18" charset="0"/>
              </a:rPr>
              <a:t>2020 </a:t>
            </a:r>
            <a:r>
              <a:rPr lang="ru-RU" b="1" dirty="0">
                <a:pattFill prst="wdUpDiag">
                  <a:fgClr>
                    <a:srgbClr val="7030A0"/>
                  </a:fgClr>
                  <a:bgClr>
                    <a:schemeClr val="tx1">
                      <a:lumMod val="95000"/>
                      <a:lumOff val="5000"/>
                    </a:schemeClr>
                  </a:bgClr>
                </a:pattFill>
                <a:latin typeface="Times New Roman" pitchFamily="18" charset="0"/>
                <a:cs typeface="Times New Roman" pitchFamily="18" charset="0"/>
              </a:rPr>
              <a:t>год и плановый период </a:t>
            </a:r>
            <a:r>
              <a:rPr lang="ru-RU" b="1" dirty="0" smtClean="0">
                <a:pattFill prst="wdUpDiag">
                  <a:fgClr>
                    <a:srgbClr val="7030A0"/>
                  </a:fgClr>
                  <a:bgClr>
                    <a:schemeClr val="tx1">
                      <a:lumMod val="95000"/>
                      <a:lumOff val="5000"/>
                    </a:schemeClr>
                  </a:bgClr>
                </a:pattFill>
                <a:latin typeface="Times New Roman" pitchFamily="18" charset="0"/>
                <a:cs typeface="Times New Roman" pitchFamily="18" charset="0"/>
              </a:rPr>
              <a:t>2021 </a:t>
            </a:r>
            <a:r>
              <a:rPr lang="ru-RU" b="1" dirty="0">
                <a:pattFill prst="wdUpDiag">
                  <a:fgClr>
                    <a:srgbClr val="7030A0"/>
                  </a:fgClr>
                  <a:bgClr>
                    <a:schemeClr val="tx1">
                      <a:lumMod val="95000"/>
                      <a:lumOff val="5000"/>
                    </a:schemeClr>
                  </a:bgClr>
                </a:pattFill>
                <a:latin typeface="Times New Roman" pitchFamily="18" charset="0"/>
                <a:cs typeface="Times New Roman" pitchFamily="18" charset="0"/>
              </a:rPr>
              <a:t>и </a:t>
            </a:r>
            <a:r>
              <a:rPr lang="ru-RU" b="1" dirty="0" smtClean="0">
                <a:pattFill prst="wdUpDiag">
                  <a:fgClr>
                    <a:srgbClr val="7030A0"/>
                  </a:fgClr>
                  <a:bgClr>
                    <a:schemeClr val="tx1">
                      <a:lumMod val="95000"/>
                      <a:lumOff val="5000"/>
                    </a:schemeClr>
                  </a:bgClr>
                </a:pattFill>
                <a:latin typeface="Times New Roman" pitchFamily="18" charset="0"/>
                <a:cs typeface="Times New Roman" pitchFamily="18" charset="0"/>
              </a:rPr>
              <a:t>2022 </a:t>
            </a:r>
            <a:r>
              <a:rPr lang="ru-RU" b="1" dirty="0">
                <a:pattFill prst="wdUpDiag">
                  <a:fgClr>
                    <a:srgbClr val="7030A0"/>
                  </a:fgClr>
                  <a:bgClr>
                    <a:schemeClr val="tx1">
                      <a:lumMod val="95000"/>
                      <a:lumOff val="5000"/>
                    </a:schemeClr>
                  </a:bgClr>
                </a:pattFill>
                <a:latin typeface="Times New Roman" pitchFamily="18" charset="0"/>
                <a:cs typeface="Times New Roman" pitchFamily="18" charset="0"/>
              </a:rPr>
              <a:t>годов</a:t>
            </a:r>
            <a:br>
              <a:rPr lang="ru-RU" b="1" dirty="0">
                <a:pattFill prst="wdUpDiag">
                  <a:fgClr>
                    <a:srgbClr val="7030A0"/>
                  </a:fgClr>
                  <a:bgClr>
                    <a:schemeClr val="tx1">
                      <a:lumMod val="95000"/>
                      <a:lumOff val="5000"/>
                    </a:schemeClr>
                  </a:bgClr>
                </a:pattFill>
                <a:latin typeface="Times New Roman" pitchFamily="18" charset="0"/>
                <a:cs typeface="Times New Roman" pitchFamily="18" charset="0"/>
              </a:rPr>
            </a:br>
            <a:endParaRPr lang="ru-RU" b="1" dirty="0">
              <a:pattFill prst="wdUpDiag">
                <a:fgClr>
                  <a:srgbClr val="7030A0"/>
                </a:fgClr>
                <a:bgClr>
                  <a:schemeClr val="tx1">
                    <a:lumMod val="95000"/>
                    <a:lumOff val="5000"/>
                  </a:schemeClr>
                </a:bgClr>
              </a:pattFill>
              <a:latin typeface="Times New Roman" pitchFamily="18" charset="0"/>
              <a:cs typeface="Times New Roman" pitchFamily="18" charset="0"/>
            </a:endParaRPr>
          </a:p>
        </p:txBody>
      </p:sp>
      <p:sp>
        <p:nvSpPr>
          <p:cNvPr id="5" name="Прямоугольник 4"/>
          <p:cNvSpPr/>
          <p:nvPr/>
        </p:nvSpPr>
        <p:spPr>
          <a:xfrm>
            <a:off x="5747657" y="1992707"/>
            <a:ext cx="3335383" cy="3416320"/>
          </a:xfrm>
          <a:prstGeom prst="rect">
            <a:avLst/>
          </a:prstGeom>
        </p:spPr>
        <p:txBody>
          <a:bodyPr wrap="square">
            <a:spAutoFit/>
          </a:bodyPr>
          <a:lstStyle/>
          <a:p>
            <a:pPr algn="ctr"/>
            <a:r>
              <a:rPr lang="ru-RU" dirty="0">
                <a:latin typeface="Times New Roman" pitchFamily="18" charset="0"/>
                <a:cs typeface="Times New Roman" pitchFamily="18" charset="0"/>
              </a:rPr>
              <a:t>Граждане – </a:t>
            </a:r>
            <a:r>
              <a:rPr lang="ru-RU" dirty="0" smtClean="0">
                <a:latin typeface="Times New Roman" pitchFamily="18" charset="0"/>
                <a:cs typeface="Times New Roman" pitchFamily="18" charset="0"/>
              </a:rPr>
              <a:t>как налогоплательщики </a:t>
            </a:r>
            <a:r>
              <a:rPr lang="ru-RU" dirty="0">
                <a:latin typeface="Times New Roman" pitchFamily="18" charset="0"/>
                <a:cs typeface="Times New Roman" pitchFamily="18" charset="0"/>
              </a:rPr>
              <a:t>и </a:t>
            </a:r>
            <a:r>
              <a:rPr lang="ru-RU" dirty="0" smtClean="0">
                <a:latin typeface="Times New Roman" pitchFamily="18" charset="0"/>
                <a:cs typeface="Times New Roman" pitchFamily="18" charset="0"/>
              </a:rPr>
              <a:t>как потребители  </a:t>
            </a:r>
            <a:r>
              <a:rPr lang="ru-RU" dirty="0">
                <a:latin typeface="Times New Roman" pitchFamily="18" charset="0"/>
                <a:cs typeface="Times New Roman" pitchFamily="18" charset="0"/>
              </a:rPr>
              <a:t>муниципальных </a:t>
            </a:r>
            <a:r>
              <a:rPr lang="ru-RU" dirty="0" smtClean="0">
                <a:latin typeface="Times New Roman" pitchFamily="18" charset="0"/>
                <a:cs typeface="Times New Roman" pitchFamily="18" charset="0"/>
              </a:rPr>
              <a:t>услуг </a:t>
            </a:r>
            <a:r>
              <a:rPr lang="ru-RU" dirty="0">
                <a:latin typeface="Times New Roman" pitchFamily="18" charset="0"/>
                <a:cs typeface="Times New Roman" pitchFamily="18" charset="0"/>
              </a:rPr>
              <a:t>–  должны быть уверены в  том, что передаваемые  ими в распоряжение  государства средства  используется прозрачно и  эффективно, приносят  конкретные результаты,  как для общества в целом,  так и для каждой семьи,  для каждого человека.</a:t>
            </a:r>
          </a:p>
        </p:txBody>
      </p:sp>
      <p:pic>
        <p:nvPicPr>
          <p:cNvPr id="6" name="Рисунок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0852" y="696184"/>
            <a:ext cx="6551023" cy="6161816"/>
          </a:xfrm>
          <a:prstGeom prst="rect">
            <a:avLst/>
          </a:prstGeom>
        </p:spPr>
      </p:pic>
    </p:spTree>
    <p:extLst>
      <p:ext uri="{BB962C8B-B14F-4D97-AF65-F5344CB8AC3E}">
        <p14:creationId xmlns:p14="http://schemas.microsoft.com/office/powerpoint/2010/main" val="325371194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5"/>
          <p:cNvSpPr>
            <a:spLocks noChangeArrowheads="1"/>
          </p:cNvSpPr>
          <p:nvPr/>
        </p:nvSpPr>
        <p:spPr bwMode="auto">
          <a:xfrm>
            <a:off x="52254" y="45989"/>
            <a:ext cx="9144000" cy="1107996"/>
          </a:xfrm>
          <a:prstGeom prst="rect">
            <a:avLst/>
          </a:prstGeom>
          <a:noFill/>
          <a:ln w="9525">
            <a:noFill/>
            <a:miter lim="800000"/>
            <a:headEnd/>
            <a:tailEnd/>
          </a:ln>
        </p:spPr>
        <p:txBody>
          <a:bodyPr>
            <a:spAutoFit/>
          </a:bodyPr>
          <a:lstStyle/>
          <a:p>
            <a:pPr algn="ctr"/>
            <a:r>
              <a:rPr lang="ru-RU" sz="2200" b="1" dirty="0">
                <a:pattFill prst="wdUpDiag">
                  <a:fgClr>
                    <a:srgbClr val="7030A0"/>
                  </a:fgClr>
                  <a:bgClr>
                    <a:schemeClr val="tx1"/>
                  </a:bgClr>
                </a:pattFill>
                <a:latin typeface="Times New Roman" pitchFamily="18" charset="0"/>
                <a:cs typeface="Times New Roman" pitchFamily="18" charset="0"/>
              </a:rPr>
              <a:t>Сведения о расходах бюджета на </a:t>
            </a:r>
            <a:r>
              <a:rPr lang="ru-RU" sz="2200" b="1" dirty="0" smtClean="0">
                <a:pattFill prst="wdUpDiag">
                  <a:fgClr>
                    <a:srgbClr val="7030A0"/>
                  </a:fgClr>
                  <a:bgClr>
                    <a:schemeClr val="tx1"/>
                  </a:bgClr>
                </a:pattFill>
                <a:latin typeface="Times New Roman" pitchFamily="18" charset="0"/>
                <a:cs typeface="Times New Roman" pitchFamily="18" charset="0"/>
              </a:rPr>
              <a:t>2020 </a:t>
            </a:r>
            <a:r>
              <a:rPr lang="ru-RU" sz="2200" b="1" dirty="0">
                <a:pattFill prst="wdUpDiag">
                  <a:fgClr>
                    <a:srgbClr val="7030A0"/>
                  </a:fgClr>
                  <a:bgClr>
                    <a:schemeClr val="tx1"/>
                  </a:bgClr>
                </a:pattFill>
                <a:latin typeface="Times New Roman" pitchFamily="18" charset="0"/>
                <a:cs typeface="Times New Roman" pitchFamily="18" charset="0"/>
              </a:rPr>
              <a:t>год и плановый период </a:t>
            </a:r>
            <a:r>
              <a:rPr lang="ru-RU" sz="2200" b="1" dirty="0" smtClean="0">
                <a:pattFill prst="wdUpDiag">
                  <a:fgClr>
                    <a:srgbClr val="7030A0"/>
                  </a:fgClr>
                  <a:bgClr>
                    <a:schemeClr val="tx1"/>
                  </a:bgClr>
                </a:pattFill>
                <a:latin typeface="Times New Roman" pitchFamily="18" charset="0"/>
                <a:cs typeface="Times New Roman" pitchFamily="18" charset="0"/>
              </a:rPr>
              <a:t>2021 </a:t>
            </a:r>
            <a:r>
              <a:rPr lang="ru-RU" sz="2200" b="1" dirty="0">
                <a:pattFill prst="wdUpDiag">
                  <a:fgClr>
                    <a:srgbClr val="7030A0"/>
                  </a:fgClr>
                  <a:bgClr>
                    <a:schemeClr val="tx1"/>
                  </a:bgClr>
                </a:pattFill>
                <a:latin typeface="Times New Roman" pitchFamily="18" charset="0"/>
                <a:cs typeface="Times New Roman" pitchFamily="18" charset="0"/>
              </a:rPr>
              <a:t>и </a:t>
            </a:r>
            <a:r>
              <a:rPr lang="ru-RU" sz="2200" b="1" dirty="0" smtClean="0">
                <a:pattFill prst="wdUpDiag">
                  <a:fgClr>
                    <a:srgbClr val="7030A0"/>
                  </a:fgClr>
                  <a:bgClr>
                    <a:schemeClr val="tx1"/>
                  </a:bgClr>
                </a:pattFill>
                <a:latin typeface="Times New Roman" pitchFamily="18" charset="0"/>
                <a:cs typeface="Times New Roman" pitchFamily="18" charset="0"/>
              </a:rPr>
              <a:t>2022 годов </a:t>
            </a:r>
            <a:r>
              <a:rPr lang="ru-RU" sz="2200" b="1" dirty="0">
                <a:pattFill prst="wdUpDiag">
                  <a:fgClr>
                    <a:srgbClr val="7030A0"/>
                  </a:fgClr>
                  <a:bgClr>
                    <a:schemeClr val="tx1"/>
                  </a:bgClr>
                </a:pattFill>
                <a:latin typeface="Times New Roman" pitchFamily="18" charset="0"/>
                <a:cs typeface="Times New Roman" pitchFamily="18" charset="0"/>
              </a:rPr>
              <a:t>в разрезе целевых групп с указанием численности целевой группы, </a:t>
            </a:r>
            <a:r>
              <a:rPr lang="ru-RU" sz="2200" b="1" dirty="0" smtClean="0">
                <a:pattFill prst="wdUpDiag">
                  <a:fgClr>
                    <a:srgbClr val="7030A0"/>
                  </a:fgClr>
                  <a:bgClr>
                    <a:schemeClr val="tx1"/>
                  </a:bgClr>
                </a:pattFill>
                <a:latin typeface="Times New Roman" pitchFamily="18" charset="0"/>
                <a:cs typeface="Times New Roman" pitchFamily="18" charset="0"/>
              </a:rPr>
              <a:t>меры </a:t>
            </a:r>
            <a:r>
              <a:rPr lang="ru-RU" sz="2200" b="1" dirty="0">
                <a:pattFill prst="wdUpDiag">
                  <a:fgClr>
                    <a:srgbClr val="7030A0"/>
                  </a:fgClr>
                  <a:bgClr>
                    <a:schemeClr val="tx1"/>
                  </a:bgClr>
                </a:pattFill>
                <a:latin typeface="Times New Roman" pitchFamily="18" charset="0"/>
                <a:cs typeface="Times New Roman" pitchFamily="18" charset="0"/>
              </a:rPr>
              <a:t>поддержки за счет средств бюджета </a:t>
            </a:r>
          </a:p>
        </p:txBody>
      </p:sp>
      <p:graphicFrame>
        <p:nvGraphicFramePr>
          <p:cNvPr id="5" name="Таблица 4"/>
          <p:cNvGraphicFramePr>
            <a:graphicFrameLocks noGrp="1"/>
          </p:cNvGraphicFramePr>
          <p:nvPr>
            <p:extLst>
              <p:ext uri="{D42A27DB-BD31-4B8C-83A1-F6EECF244321}">
                <p14:modId xmlns:p14="http://schemas.microsoft.com/office/powerpoint/2010/main" val="9111503"/>
              </p:ext>
            </p:extLst>
          </p:nvPr>
        </p:nvGraphicFramePr>
        <p:xfrm>
          <a:off x="80147" y="1951266"/>
          <a:ext cx="8858312" cy="2538451"/>
        </p:xfrm>
        <a:graphic>
          <a:graphicData uri="http://schemas.openxmlformats.org/drawingml/2006/table">
            <a:tbl>
              <a:tblPr/>
              <a:tblGrid>
                <a:gridCol w="1461782"/>
                <a:gridCol w="2541068"/>
                <a:gridCol w="1233074"/>
                <a:gridCol w="860611"/>
                <a:gridCol w="904357"/>
                <a:gridCol w="928694"/>
                <a:gridCol w="928726"/>
              </a:tblGrid>
              <a:tr h="199523">
                <a:tc gridSpan="7">
                  <a:txBody>
                    <a:bodyPr/>
                    <a:lstStyle/>
                    <a:p>
                      <a:pPr algn="ctr" fontAlgn="b"/>
                      <a:r>
                        <a:rPr lang="ru-RU" sz="1100" b="1" i="0" u="none" strike="noStrike" dirty="0" smtClean="0">
                          <a:solidFill>
                            <a:schemeClr val="tx1"/>
                          </a:solidFill>
                          <a:latin typeface="Times New Roman"/>
                        </a:rPr>
                        <a:t>Граждане </a:t>
                      </a:r>
                      <a:r>
                        <a:rPr lang="ru-RU" sz="1100" b="1" i="0" u="none" strike="noStrike" dirty="0">
                          <a:solidFill>
                            <a:schemeClr val="tx1"/>
                          </a:solidFill>
                          <a:latin typeface="Times New Roman"/>
                        </a:rPr>
                        <a:t>имеющие детей</a:t>
                      </a:r>
                    </a:p>
                  </a:txBody>
                  <a:tcPr marL="6167" marR="6167" marT="6167"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636894">
                <a:tc rowSpan="3">
                  <a:txBody>
                    <a:bodyPr/>
                    <a:lstStyle/>
                    <a:p>
                      <a:pPr algn="ctr" fontAlgn="t"/>
                      <a:r>
                        <a:rPr lang="ru-RU" sz="900" b="0" i="0" u="none" strike="noStrike" dirty="0">
                          <a:solidFill>
                            <a:schemeClr val="tx1"/>
                          </a:solidFill>
                          <a:latin typeface="Times New Roman"/>
                        </a:rPr>
                        <a:t>Компенсация части родительской платы за содержание детей в дошкольных образовательных учреждениях</a:t>
                      </a:r>
                    </a:p>
                  </a:txBody>
                  <a:tcPr marL="6167" marR="6167" marT="6167"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rowSpan="3">
                  <a:txBody>
                    <a:bodyPr/>
                    <a:lstStyle/>
                    <a:p>
                      <a:pPr algn="ctr" fontAlgn="t"/>
                      <a:r>
                        <a:rPr lang="ru-RU" sz="900" b="0" i="0" u="none" strike="noStrike" dirty="0">
                          <a:solidFill>
                            <a:schemeClr val="tx1"/>
                          </a:solidFill>
                          <a:latin typeface="Times New Roman"/>
                        </a:rPr>
                        <a:t>Законом Оренбургской области от 24.12.2010 № 4167/975-IV-ОЗ «О наделении городских округов и муниципальных районов государственными полномочиями Оренбургской области по выплате компенсации части платы, взимаемой с родителей (законных представителей) за присмотр и уход за детьми, посещающими образовательные организации, реализующие образовательную программу дошкольного образования» Постановление Оренбургской области от 19.01.2007г. №11-п «О порядке обращения и выплаты компенсации части родительской платы за содержание ребенка в образовательных организациях, реализующих основную общеобразовательную программу дошкольного образования»</a:t>
                      </a:r>
                    </a:p>
                  </a:txBody>
                  <a:tcPr marL="6167" marR="6167" marT="6167"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t"/>
                      <a:r>
                        <a:rPr lang="ru-RU" sz="900" b="0" i="0" u="none" strike="noStrike" dirty="0">
                          <a:solidFill>
                            <a:schemeClr val="tx1"/>
                          </a:solidFill>
                          <a:latin typeface="Times New Roman"/>
                        </a:rPr>
                        <a:t>20% среднего размера платы взимаемой с родителей - на первого ребенка;          </a:t>
                      </a:r>
                    </a:p>
                  </a:txBody>
                  <a:tcPr marL="6167" marR="6167" marT="6167"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t"/>
                      <a:r>
                        <a:rPr lang="ru-RU" sz="900" b="1" i="0" u="none" strike="noStrike" dirty="0" smtClean="0">
                          <a:solidFill>
                            <a:schemeClr val="tx1"/>
                          </a:solidFill>
                          <a:latin typeface="Times New Roman"/>
                        </a:rPr>
                        <a:t>370</a:t>
                      </a:r>
                      <a:endParaRPr lang="ru-RU" sz="900" b="1" i="0" u="none" strike="noStrike" dirty="0">
                        <a:solidFill>
                          <a:schemeClr val="tx1"/>
                        </a:solidFill>
                        <a:latin typeface="Times New Roman"/>
                      </a:endParaRPr>
                    </a:p>
                  </a:txBody>
                  <a:tcPr marL="6167" marR="6167" marT="6167"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rowSpan="3">
                  <a:txBody>
                    <a:bodyPr/>
                    <a:lstStyle/>
                    <a:p>
                      <a:pPr algn="ctr" fontAlgn="t"/>
                      <a:r>
                        <a:rPr lang="ru-RU" sz="900" b="1" i="0" u="none" strike="noStrike" dirty="0">
                          <a:solidFill>
                            <a:schemeClr val="tx1"/>
                          </a:solidFill>
                          <a:latin typeface="Times New Roman"/>
                        </a:rPr>
                        <a:t>2 </a:t>
                      </a:r>
                      <a:r>
                        <a:rPr lang="ru-RU" sz="900" b="1" i="0" u="none" strike="noStrike" dirty="0" smtClean="0">
                          <a:solidFill>
                            <a:schemeClr val="tx1"/>
                          </a:solidFill>
                          <a:latin typeface="Times New Roman"/>
                        </a:rPr>
                        <a:t>566,9 </a:t>
                      </a:r>
                      <a:r>
                        <a:rPr lang="ru-RU" sz="900" b="1" i="0" u="none" strike="noStrike" dirty="0">
                          <a:solidFill>
                            <a:schemeClr val="tx1"/>
                          </a:solidFill>
                          <a:latin typeface="Times New Roman"/>
                        </a:rPr>
                        <a:t>тыс.рублей</a:t>
                      </a:r>
                    </a:p>
                  </a:txBody>
                  <a:tcPr marL="6167" marR="6167" marT="6167"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rowSpan="3">
                  <a:txBody>
                    <a:bodyPr/>
                    <a:lstStyle/>
                    <a:p>
                      <a:pPr algn="ctr" fontAlgn="t"/>
                      <a:r>
                        <a:rPr lang="ru-RU" sz="900" b="1" i="0" u="none" strike="noStrike" dirty="0" smtClean="0">
                          <a:solidFill>
                            <a:schemeClr val="tx1"/>
                          </a:solidFill>
                          <a:latin typeface="Times New Roman"/>
                        </a:rPr>
                        <a:t>2 566,9 тыс.рублей</a:t>
                      </a:r>
                      <a:endParaRPr lang="ru-RU" sz="900" b="1" i="0" u="none" strike="noStrike" dirty="0">
                        <a:solidFill>
                          <a:schemeClr val="tx1"/>
                        </a:solidFill>
                        <a:latin typeface="Times New Roman"/>
                      </a:endParaRPr>
                    </a:p>
                  </a:txBody>
                  <a:tcPr marL="6167" marR="6167" marT="6167"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rowSpan="3">
                  <a:txBody>
                    <a:bodyPr/>
                    <a:lstStyle/>
                    <a:p>
                      <a:pPr algn="ctr" fontAlgn="t"/>
                      <a:r>
                        <a:rPr lang="ru-RU" sz="900" b="1" i="0" u="none" strike="noStrike" dirty="0" smtClean="0">
                          <a:solidFill>
                            <a:schemeClr val="tx1"/>
                          </a:solidFill>
                          <a:latin typeface="Times New Roman"/>
                        </a:rPr>
                        <a:t>2 566,9 тыс.рублей</a:t>
                      </a:r>
                      <a:endParaRPr lang="ru-RU" sz="900" b="1" i="0" u="none" strike="noStrike" dirty="0">
                        <a:solidFill>
                          <a:schemeClr val="tx1"/>
                        </a:solidFill>
                        <a:latin typeface="Times New Roman"/>
                      </a:endParaRPr>
                    </a:p>
                  </a:txBody>
                  <a:tcPr marL="6167" marR="6167" marT="6167"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636894">
                <a:tc vMerge="1">
                  <a:txBody>
                    <a:bodyPr/>
                    <a:lstStyle/>
                    <a:p>
                      <a:endParaRPr lang="ru-RU"/>
                    </a:p>
                  </a:txBody>
                  <a:tcPr/>
                </a:tc>
                <a:tc vMerge="1">
                  <a:txBody>
                    <a:bodyPr/>
                    <a:lstStyle/>
                    <a:p>
                      <a:endParaRPr lang="ru-RU"/>
                    </a:p>
                  </a:txBody>
                  <a:tcPr/>
                </a:tc>
                <a:tc>
                  <a:txBody>
                    <a:bodyPr/>
                    <a:lstStyle/>
                    <a:p>
                      <a:pPr algn="ctr" fontAlgn="t"/>
                      <a:r>
                        <a:rPr lang="ru-RU" sz="900" b="0" i="0" u="none" strike="noStrike" dirty="0">
                          <a:solidFill>
                            <a:schemeClr val="tx1"/>
                          </a:solidFill>
                          <a:latin typeface="Times New Roman"/>
                        </a:rPr>
                        <a:t>50% среднего размера платы взимаемой с родителей - на второго ребенка;  </a:t>
                      </a:r>
                    </a:p>
                  </a:txBody>
                  <a:tcPr marL="6167" marR="6167" marT="6167"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t"/>
                      <a:r>
                        <a:rPr lang="ru-RU" sz="900" b="1" i="0" u="none" strike="noStrike" dirty="0" smtClean="0">
                          <a:solidFill>
                            <a:schemeClr val="tx1"/>
                          </a:solidFill>
                          <a:latin typeface="Times New Roman"/>
                        </a:rPr>
                        <a:t>300</a:t>
                      </a:r>
                      <a:endParaRPr lang="ru-RU" sz="900" b="1" i="0" u="none" strike="noStrike" dirty="0">
                        <a:solidFill>
                          <a:schemeClr val="tx1"/>
                        </a:solidFill>
                        <a:latin typeface="Times New Roman"/>
                      </a:endParaRPr>
                    </a:p>
                  </a:txBody>
                  <a:tcPr marL="6167" marR="6167" marT="6167"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vMerge="1">
                  <a:txBody>
                    <a:bodyPr/>
                    <a:lstStyle/>
                    <a:p>
                      <a:endParaRPr lang="ru-RU"/>
                    </a:p>
                  </a:txBody>
                  <a:tcPr/>
                </a:tc>
                <a:tc vMerge="1">
                  <a:txBody>
                    <a:bodyPr/>
                    <a:lstStyle/>
                    <a:p>
                      <a:endParaRPr lang="ru-RU"/>
                    </a:p>
                  </a:txBody>
                  <a:tcPr/>
                </a:tc>
                <a:tc vMerge="1">
                  <a:txBody>
                    <a:bodyPr/>
                    <a:lstStyle/>
                    <a:p>
                      <a:endParaRPr lang="ru-RU"/>
                    </a:p>
                  </a:txBody>
                  <a:tcPr/>
                </a:tc>
              </a:tr>
              <a:tr h="1065140">
                <a:tc vMerge="1">
                  <a:txBody>
                    <a:bodyPr/>
                    <a:lstStyle/>
                    <a:p>
                      <a:endParaRPr lang="ru-RU"/>
                    </a:p>
                  </a:txBody>
                  <a:tcPr/>
                </a:tc>
                <a:tc vMerge="1">
                  <a:txBody>
                    <a:bodyPr/>
                    <a:lstStyle/>
                    <a:p>
                      <a:endParaRPr lang="ru-RU"/>
                    </a:p>
                  </a:txBody>
                  <a:tcPr/>
                </a:tc>
                <a:tc>
                  <a:txBody>
                    <a:bodyPr/>
                    <a:lstStyle/>
                    <a:p>
                      <a:pPr algn="ctr" fontAlgn="t"/>
                      <a:r>
                        <a:rPr lang="ru-RU" sz="900" b="0" i="0" u="none" strike="noStrike" dirty="0">
                          <a:solidFill>
                            <a:schemeClr val="tx1"/>
                          </a:solidFill>
                          <a:latin typeface="Times New Roman"/>
                        </a:rPr>
                        <a:t>70% среднего размера платы, взимаемой с родителей - на третьего ребенка.</a:t>
                      </a:r>
                    </a:p>
                  </a:txBody>
                  <a:tcPr marL="6167" marR="6167" marT="6167"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t"/>
                      <a:r>
                        <a:rPr lang="ru-RU" sz="900" b="1" i="0" u="none" strike="noStrike" dirty="0" smtClean="0">
                          <a:solidFill>
                            <a:schemeClr val="tx1"/>
                          </a:solidFill>
                          <a:latin typeface="Times New Roman"/>
                        </a:rPr>
                        <a:t>60</a:t>
                      </a:r>
                      <a:endParaRPr lang="ru-RU" sz="900" b="1" i="0" u="none" strike="noStrike" dirty="0">
                        <a:solidFill>
                          <a:schemeClr val="tx1"/>
                        </a:solidFill>
                        <a:latin typeface="Times New Roman"/>
                      </a:endParaRPr>
                    </a:p>
                  </a:txBody>
                  <a:tcPr marL="6167" marR="6167" marT="6167"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vMerge="1">
                  <a:txBody>
                    <a:bodyPr/>
                    <a:lstStyle/>
                    <a:p>
                      <a:endParaRPr lang="ru-RU"/>
                    </a:p>
                  </a:txBody>
                  <a:tcPr/>
                </a:tc>
                <a:tc vMerge="1">
                  <a:txBody>
                    <a:bodyPr/>
                    <a:lstStyle/>
                    <a:p>
                      <a:endParaRPr lang="ru-RU"/>
                    </a:p>
                  </a:txBody>
                  <a:tcPr/>
                </a:tc>
                <a:tc vMerge="1">
                  <a:txBody>
                    <a:bodyPr/>
                    <a:lstStyle/>
                    <a:p>
                      <a:endParaRPr lang="ru-RU"/>
                    </a:p>
                  </a:txBody>
                  <a:tcPr/>
                </a:tc>
              </a:tr>
            </a:tbl>
          </a:graphicData>
        </a:graphic>
      </p:graphicFrame>
      <p:graphicFrame>
        <p:nvGraphicFramePr>
          <p:cNvPr id="6" name="Таблица 5"/>
          <p:cNvGraphicFramePr>
            <a:graphicFrameLocks noGrp="1"/>
          </p:cNvGraphicFramePr>
          <p:nvPr>
            <p:extLst>
              <p:ext uri="{D42A27DB-BD31-4B8C-83A1-F6EECF244321}">
                <p14:modId xmlns:p14="http://schemas.microsoft.com/office/powerpoint/2010/main" val="1420779736"/>
              </p:ext>
            </p:extLst>
          </p:nvPr>
        </p:nvGraphicFramePr>
        <p:xfrm>
          <a:off x="69672" y="1246854"/>
          <a:ext cx="8858312" cy="714380"/>
        </p:xfrm>
        <a:graphic>
          <a:graphicData uri="http://schemas.openxmlformats.org/drawingml/2006/table">
            <a:tbl>
              <a:tblPr/>
              <a:tblGrid>
                <a:gridCol w="1481222"/>
                <a:gridCol w="2507421"/>
                <a:gridCol w="1248791"/>
                <a:gridCol w="869576"/>
                <a:gridCol w="354912"/>
                <a:gridCol w="538970"/>
                <a:gridCol w="928694"/>
                <a:gridCol w="928726"/>
              </a:tblGrid>
              <a:tr h="714380">
                <a:tc>
                  <a:txBody>
                    <a:bodyPr/>
                    <a:lstStyle/>
                    <a:p>
                      <a:pPr algn="ctr" fontAlgn="t"/>
                      <a:r>
                        <a:rPr lang="ru-RU" sz="1100" b="1" i="0" u="none" strike="noStrike" dirty="0">
                          <a:solidFill>
                            <a:schemeClr val="tx1"/>
                          </a:solidFill>
                          <a:latin typeface="Times New Roman" pitchFamily="18" charset="0"/>
                          <a:cs typeface="Times New Roman" pitchFamily="18" charset="0"/>
                        </a:rPr>
                        <a:t>Виды социальной поддержки</a:t>
                      </a:r>
                    </a:p>
                  </a:txBody>
                  <a:tcPr marL="5806" marR="5806" marT="5806"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noFill/>
                  </a:tcPr>
                </a:tc>
                <a:tc>
                  <a:txBody>
                    <a:bodyPr/>
                    <a:lstStyle/>
                    <a:p>
                      <a:pPr algn="ctr" fontAlgn="t"/>
                      <a:r>
                        <a:rPr lang="ru-RU" sz="1100" b="1" i="0" u="none" strike="noStrike" dirty="0">
                          <a:solidFill>
                            <a:schemeClr val="tx1"/>
                          </a:solidFill>
                          <a:latin typeface="Times New Roman" pitchFamily="18" charset="0"/>
                          <a:cs typeface="Times New Roman" pitchFamily="18" charset="0"/>
                        </a:rPr>
                        <a:t>Нормативно-правовой акт</a:t>
                      </a:r>
                    </a:p>
                  </a:txBody>
                  <a:tcPr marL="5806" marR="5806" marT="5806"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noFill/>
                  </a:tcPr>
                </a:tc>
                <a:tc>
                  <a:txBody>
                    <a:bodyPr/>
                    <a:lstStyle/>
                    <a:p>
                      <a:pPr algn="ctr" fontAlgn="t"/>
                      <a:r>
                        <a:rPr lang="ru-RU" sz="1100" b="1" i="0" u="none" strike="noStrike" dirty="0">
                          <a:solidFill>
                            <a:schemeClr val="tx1"/>
                          </a:solidFill>
                          <a:latin typeface="Times New Roman" pitchFamily="18" charset="0"/>
                          <a:cs typeface="Times New Roman" pitchFamily="18" charset="0"/>
                        </a:rPr>
                        <a:t>Размер выплат</a:t>
                      </a:r>
                    </a:p>
                  </a:txBody>
                  <a:tcPr marL="5806" marR="5806" marT="5806"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noFill/>
                  </a:tcPr>
                </a:tc>
                <a:tc>
                  <a:txBody>
                    <a:bodyPr/>
                    <a:lstStyle/>
                    <a:p>
                      <a:pPr algn="ctr" fontAlgn="t"/>
                      <a:r>
                        <a:rPr lang="ru-RU" sz="1100" b="1" i="0" u="none" strike="noStrike" dirty="0">
                          <a:solidFill>
                            <a:schemeClr val="tx1"/>
                          </a:solidFill>
                          <a:latin typeface="Times New Roman" pitchFamily="18" charset="0"/>
                          <a:cs typeface="Times New Roman" pitchFamily="18" charset="0"/>
                        </a:rPr>
                        <a:t>Численность получателей</a:t>
                      </a:r>
                    </a:p>
                  </a:txBody>
                  <a:tcPr marL="5806" marR="5806" marT="5806"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noFill/>
                  </a:tcPr>
                </a:tc>
                <a:tc gridSpan="2">
                  <a:txBody>
                    <a:bodyPr/>
                    <a:lstStyle/>
                    <a:p>
                      <a:pPr algn="ctr" fontAlgn="t"/>
                      <a:r>
                        <a:rPr lang="ru-RU" sz="1100" b="1" i="0" u="none" strike="noStrike" dirty="0">
                          <a:solidFill>
                            <a:schemeClr val="tx1"/>
                          </a:solidFill>
                          <a:latin typeface="Times New Roman" pitchFamily="18" charset="0"/>
                          <a:cs typeface="Times New Roman" pitchFamily="18" charset="0"/>
                        </a:rPr>
                        <a:t>Объем бюджетных ассигнований на </a:t>
                      </a:r>
                      <a:r>
                        <a:rPr lang="ru-RU" sz="1100" b="1" i="0" u="none" strike="noStrike" dirty="0" smtClean="0">
                          <a:solidFill>
                            <a:schemeClr val="tx1"/>
                          </a:solidFill>
                          <a:latin typeface="Times New Roman" pitchFamily="18" charset="0"/>
                          <a:cs typeface="Times New Roman" pitchFamily="18" charset="0"/>
                        </a:rPr>
                        <a:t>2020 </a:t>
                      </a:r>
                      <a:r>
                        <a:rPr lang="ru-RU" sz="1100" b="1" i="0" u="none" strike="noStrike" dirty="0">
                          <a:solidFill>
                            <a:schemeClr val="tx1"/>
                          </a:solidFill>
                          <a:latin typeface="Times New Roman" pitchFamily="18" charset="0"/>
                          <a:cs typeface="Times New Roman" pitchFamily="18" charset="0"/>
                        </a:rPr>
                        <a:t>год</a:t>
                      </a:r>
                    </a:p>
                  </a:txBody>
                  <a:tcPr marL="5806" marR="5806" marT="5806"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noFill/>
                  </a:tcPr>
                </a:tc>
                <a:tc hMerge="1">
                  <a:txBody>
                    <a:bodyPr/>
                    <a:lstStyle/>
                    <a:p>
                      <a:pPr algn="ctr" fontAlgn="t"/>
                      <a:endParaRPr lang="ru-RU" sz="1100" b="1" i="0" u="none" strike="noStrike" dirty="0">
                        <a:latin typeface="Century Gothic" pitchFamily="34" charset="0"/>
                      </a:endParaRPr>
                    </a:p>
                  </a:txBody>
                  <a:tcPr marL="5806" marR="5806" marT="580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100" b="1" i="0" u="none" strike="noStrike" dirty="0">
                          <a:solidFill>
                            <a:schemeClr val="tx1"/>
                          </a:solidFill>
                          <a:latin typeface="Times New Roman" pitchFamily="18" charset="0"/>
                          <a:cs typeface="Times New Roman" pitchFamily="18" charset="0"/>
                        </a:rPr>
                        <a:t>Объем бюджетных ассигнований на </a:t>
                      </a:r>
                      <a:r>
                        <a:rPr lang="ru-RU" sz="1100" b="1" i="0" u="none" strike="noStrike" dirty="0" smtClean="0">
                          <a:solidFill>
                            <a:schemeClr val="tx1"/>
                          </a:solidFill>
                          <a:latin typeface="Times New Roman" pitchFamily="18" charset="0"/>
                          <a:cs typeface="Times New Roman" pitchFamily="18" charset="0"/>
                        </a:rPr>
                        <a:t>2021 </a:t>
                      </a:r>
                      <a:r>
                        <a:rPr lang="ru-RU" sz="1100" b="1" i="0" u="none" strike="noStrike" dirty="0">
                          <a:solidFill>
                            <a:schemeClr val="tx1"/>
                          </a:solidFill>
                          <a:latin typeface="Times New Roman" pitchFamily="18" charset="0"/>
                          <a:cs typeface="Times New Roman" pitchFamily="18" charset="0"/>
                        </a:rPr>
                        <a:t>год</a:t>
                      </a:r>
                    </a:p>
                  </a:txBody>
                  <a:tcPr marL="5806" marR="5806" marT="5806"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noFill/>
                  </a:tcPr>
                </a:tc>
                <a:tc>
                  <a:txBody>
                    <a:bodyPr/>
                    <a:lstStyle/>
                    <a:p>
                      <a:pPr algn="ctr" fontAlgn="t"/>
                      <a:r>
                        <a:rPr lang="ru-RU" sz="1100" b="1" i="0" u="none" strike="noStrike" dirty="0">
                          <a:solidFill>
                            <a:schemeClr val="tx1"/>
                          </a:solidFill>
                          <a:latin typeface="Times New Roman" pitchFamily="18" charset="0"/>
                          <a:cs typeface="Times New Roman" pitchFamily="18" charset="0"/>
                        </a:rPr>
                        <a:t>Объем бюджетных ассигнований на </a:t>
                      </a:r>
                      <a:r>
                        <a:rPr lang="ru-RU" sz="1100" b="1" i="0" u="none" strike="noStrike" dirty="0" smtClean="0">
                          <a:solidFill>
                            <a:schemeClr val="tx1"/>
                          </a:solidFill>
                          <a:latin typeface="Times New Roman" pitchFamily="18" charset="0"/>
                          <a:cs typeface="Times New Roman" pitchFamily="18" charset="0"/>
                        </a:rPr>
                        <a:t>2022 </a:t>
                      </a:r>
                      <a:r>
                        <a:rPr lang="ru-RU" sz="1100" b="1" i="0" u="none" strike="noStrike" dirty="0">
                          <a:solidFill>
                            <a:schemeClr val="tx1"/>
                          </a:solidFill>
                          <a:latin typeface="Times New Roman" pitchFamily="18" charset="0"/>
                          <a:cs typeface="Times New Roman" pitchFamily="18" charset="0"/>
                        </a:rPr>
                        <a:t>год</a:t>
                      </a:r>
                    </a:p>
                  </a:txBody>
                  <a:tcPr marL="5806" marR="5806" marT="5806"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noFill/>
                  </a:tcPr>
                </a:tc>
              </a:tr>
            </a:tbl>
          </a:graphicData>
        </a:graphic>
      </p:graphicFrame>
      <p:graphicFrame>
        <p:nvGraphicFramePr>
          <p:cNvPr id="7" name="Таблица 6"/>
          <p:cNvGraphicFramePr>
            <a:graphicFrameLocks noGrp="1"/>
          </p:cNvGraphicFramePr>
          <p:nvPr>
            <p:extLst>
              <p:ext uri="{D42A27DB-BD31-4B8C-83A1-F6EECF244321}">
                <p14:modId xmlns:p14="http://schemas.microsoft.com/office/powerpoint/2010/main" val="2076208522"/>
              </p:ext>
            </p:extLst>
          </p:nvPr>
        </p:nvGraphicFramePr>
        <p:xfrm>
          <a:off x="85727" y="4500517"/>
          <a:ext cx="8858312" cy="2310474"/>
        </p:xfrm>
        <a:graphic>
          <a:graphicData uri="http://schemas.openxmlformats.org/drawingml/2006/table">
            <a:tbl>
              <a:tblPr/>
              <a:tblGrid>
                <a:gridCol w="1449159"/>
                <a:gridCol w="2563585"/>
                <a:gridCol w="1224643"/>
                <a:gridCol w="857250"/>
                <a:gridCol w="925288"/>
                <a:gridCol w="932329"/>
                <a:gridCol w="906058"/>
              </a:tblGrid>
              <a:tr h="1114969">
                <a:tc rowSpan="2">
                  <a:txBody>
                    <a:bodyPr/>
                    <a:lstStyle/>
                    <a:p>
                      <a:pPr algn="ctr" fontAlgn="t"/>
                      <a:r>
                        <a:rPr lang="ru-RU" sz="900" b="0" i="0" u="none" strike="noStrike" dirty="0">
                          <a:solidFill>
                            <a:schemeClr val="tx1"/>
                          </a:solidFill>
                          <a:latin typeface="Times New Roman"/>
                        </a:rPr>
                        <a:t>Дополнительное финансовое обеспечение питанием учащихся общеобразовательных учреждений</a:t>
                      </a:r>
                    </a:p>
                  </a:txBody>
                  <a:tcPr marL="6167" marR="6167" marT="6167"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rowSpan="2">
                  <a:txBody>
                    <a:bodyPr/>
                    <a:lstStyle/>
                    <a:p>
                      <a:pPr algn="ctr" fontAlgn="t"/>
                      <a:r>
                        <a:rPr lang="ru-RU" sz="900" b="0" i="0" u="none" strike="noStrike" dirty="0">
                          <a:solidFill>
                            <a:schemeClr val="tx1"/>
                          </a:solidFill>
                          <a:latin typeface="Times New Roman"/>
                        </a:rPr>
                        <a:t>Постановление Правительства Оренбургской области от 26.02.2014 №104-п "Об установлении дополнительного финансового обеспечения мероприятий по организации питания обучающихся в муниципальных общеобразовательных организациях Оренбургской области и обучающихся в частных общеобразовательных организациях по имеющим государственную аккредитацию основным общеобразовательным программам" Постановление администрации муниципального образования город Медногорск Оренбургской области от 01.03.2016 №276 "О питании обучающихся в муниципальных общеобразовательных организациях города Медногорска"</a:t>
                      </a:r>
                    </a:p>
                  </a:txBody>
                  <a:tcPr marL="6167" marR="6167" marT="6167"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t"/>
                      <a:r>
                        <a:rPr lang="ru-RU" sz="900" b="0" i="0" u="none" strike="noStrike" dirty="0">
                          <a:solidFill>
                            <a:schemeClr val="tx1"/>
                          </a:solidFill>
                          <a:latin typeface="Times New Roman"/>
                        </a:rPr>
                        <a:t>8 рублей в день за счет средств областного бюджета</a:t>
                      </a:r>
                    </a:p>
                  </a:txBody>
                  <a:tcPr marL="6167" marR="6167" marT="6167"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rowSpan="2">
                  <a:txBody>
                    <a:bodyPr/>
                    <a:lstStyle/>
                    <a:p>
                      <a:pPr algn="ctr" fontAlgn="ctr"/>
                      <a:r>
                        <a:rPr lang="ru-RU" sz="900" b="1" i="0" u="none" strike="noStrike" dirty="0">
                          <a:solidFill>
                            <a:schemeClr val="tx1"/>
                          </a:solidFill>
                          <a:latin typeface="Times New Roman"/>
                        </a:rPr>
                        <a:t>2 837</a:t>
                      </a:r>
                    </a:p>
                  </a:txBody>
                  <a:tcPr marL="6167" marR="6167" marT="6167"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rowSpan="2">
                  <a:txBody>
                    <a:bodyPr/>
                    <a:lstStyle/>
                    <a:p>
                      <a:pPr algn="ctr" fontAlgn="t"/>
                      <a:r>
                        <a:rPr lang="ru-RU" sz="900" b="1" i="0" u="none" strike="noStrike" dirty="0" smtClean="0">
                          <a:solidFill>
                            <a:schemeClr val="tx1"/>
                          </a:solidFill>
                          <a:latin typeface="Times New Roman"/>
                        </a:rPr>
                        <a:t>6</a:t>
                      </a:r>
                      <a:r>
                        <a:rPr lang="ru-RU" sz="900" b="1" i="0" u="none" strike="noStrike" baseline="0" dirty="0" smtClean="0">
                          <a:solidFill>
                            <a:schemeClr val="tx1"/>
                          </a:solidFill>
                          <a:latin typeface="Times New Roman"/>
                        </a:rPr>
                        <a:t> 109,3</a:t>
                      </a:r>
                      <a:r>
                        <a:rPr lang="ru-RU" sz="900" b="1" i="0" u="none" strike="noStrike" dirty="0" smtClean="0">
                          <a:solidFill>
                            <a:schemeClr val="tx1"/>
                          </a:solidFill>
                          <a:latin typeface="Times New Roman"/>
                        </a:rPr>
                        <a:t> </a:t>
                      </a:r>
                      <a:r>
                        <a:rPr lang="ru-RU" sz="900" b="1" i="0" u="none" strike="noStrike" dirty="0">
                          <a:solidFill>
                            <a:schemeClr val="tx1"/>
                          </a:solidFill>
                          <a:latin typeface="Times New Roman"/>
                        </a:rPr>
                        <a:t>тыс.рублей</a:t>
                      </a:r>
                    </a:p>
                  </a:txBody>
                  <a:tcPr marL="6167" marR="6167" marT="6167"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rowSpan="2">
                  <a:txBody>
                    <a:bodyPr/>
                    <a:lstStyle/>
                    <a:p>
                      <a:pPr algn="ctr" fontAlgn="t"/>
                      <a:r>
                        <a:rPr lang="ru-RU" sz="900" b="1" i="0" u="none" strike="noStrike" dirty="0" smtClean="0">
                          <a:solidFill>
                            <a:schemeClr val="tx1"/>
                          </a:solidFill>
                          <a:latin typeface="Times New Roman"/>
                        </a:rPr>
                        <a:t>6</a:t>
                      </a:r>
                      <a:r>
                        <a:rPr lang="ru-RU" sz="900" b="1" i="0" u="none" strike="noStrike" baseline="0" dirty="0" smtClean="0">
                          <a:solidFill>
                            <a:schemeClr val="tx1"/>
                          </a:solidFill>
                          <a:latin typeface="Times New Roman"/>
                        </a:rPr>
                        <a:t> 109,3 </a:t>
                      </a:r>
                      <a:r>
                        <a:rPr lang="ru-RU" sz="900" b="1" i="0" u="none" strike="noStrike" dirty="0" smtClean="0">
                          <a:solidFill>
                            <a:schemeClr val="tx1"/>
                          </a:solidFill>
                          <a:latin typeface="Times New Roman"/>
                        </a:rPr>
                        <a:t>тыс.рублей</a:t>
                      </a:r>
                      <a:endParaRPr lang="ru-RU" sz="900" b="1" i="0" u="none" strike="noStrike" dirty="0">
                        <a:solidFill>
                          <a:schemeClr val="tx1"/>
                        </a:solidFill>
                        <a:latin typeface="Times New Roman"/>
                      </a:endParaRPr>
                    </a:p>
                  </a:txBody>
                  <a:tcPr marL="6167" marR="6167" marT="6167"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rowSpan="2">
                  <a:txBody>
                    <a:bodyPr/>
                    <a:lstStyle/>
                    <a:p>
                      <a:pPr algn="ctr" fontAlgn="t"/>
                      <a:r>
                        <a:rPr lang="ru-RU" sz="900" b="1" i="0" u="none" strike="noStrike" dirty="0" smtClean="0">
                          <a:solidFill>
                            <a:schemeClr val="tx1"/>
                          </a:solidFill>
                          <a:latin typeface="Times New Roman"/>
                        </a:rPr>
                        <a:t>6</a:t>
                      </a:r>
                      <a:r>
                        <a:rPr lang="ru-RU" sz="900" b="1" i="0" u="none" strike="noStrike" baseline="0" dirty="0" smtClean="0">
                          <a:solidFill>
                            <a:schemeClr val="tx1"/>
                          </a:solidFill>
                          <a:latin typeface="Times New Roman"/>
                        </a:rPr>
                        <a:t> 109,3 </a:t>
                      </a:r>
                      <a:r>
                        <a:rPr lang="ru-RU" sz="900" b="1" i="0" u="none" strike="noStrike" dirty="0" smtClean="0">
                          <a:solidFill>
                            <a:schemeClr val="tx1"/>
                          </a:solidFill>
                          <a:latin typeface="Times New Roman"/>
                        </a:rPr>
                        <a:t>тыс.рублей</a:t>
                      </a:r>
                      <a:endParaRPr lang="ru-RU" sz="900" b="1" i="0" u="none" strike="noStrike" dirty="0">
                        <a:solidFill>
                          <a:schemeClr val="tx1"/>
                        </a:solidFill>
                        <a:latin typeface="Times New Roman"/>
                      </a:endParaRPr>
                    </a:p>
                  </a:txBody>
                  <a:tcPr marL="6167" marR="6167" marT="6167"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1195505">
                <a:tc vMerge="1">
                  <a:txBody>
                    <a:bodyPr/>
                    <a:lstStyle/>
                    <a:p>
                      <a:endParaRPr lang="ru-RU"/>
                    </a:p>
                  </a:txBody>
                  <a:tcPr/>
                </a:tc>
                <a:tc vMerge="1">
                  <a:txBody>
                    <a:bodyPr/>
                    <a:lstStyle/>
                    <a:p>
                      <a:endParaRPr lang="ru-RU"/>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900" b="0" i="0" u="none" strike="noStrike" dirty="0" smtClean="0">
                          <a:solidFill>
                            <a:schemeClr val="tx1"/>
                          </a:solidFill>
                          <a:latin typeface="Times New Roman"/>
                        </a:rPr>
                        <a:t>4 руб. 50 </a:t>
                      </a:r>
                      <a:r>
                        <a:rPr lang="ru-RU" sz="900" b="0" i="0" u="none" strike="noStrike" dirty="0" err="1" smtClean="0">
                          <a:solidFill>
                            <a:schemeClr val="tx1"/>
                          </a:solidFill>
                          <a:latin typeface="Times New Roman"/>
                        </a:rPr>
                        <a:t>коп.в</a:t>
                      </a:r>
                      <a:r>
                        <a:rPr lang="ru-RU" sz="900" b="0" i="0" u="none" strike="noStrike" dirty="0" smtClean="0">
                          <a:solidFill>
                            <a:schemeClr val="tx1"/>
                          </a:solidFill>
                          <a:latin typeface="Times New Roman"/>
                        </a:rPr>
                        <a:t> день за счет средств областного бюджета</a:t>
                      </a:r>
                    </a:p>
                    <a:p>
                      <a:endParaRPr lang="ru-RU" dirty="0">
                        <a:solidFill>
                          <a:schemeClr val="tx1"/>
                        </a:solidFill>
                      </a:endParaRPr>
                    </a:p>
                  </a:txBody>
                  <a:tcPr marL="6167" marR="6167" marT="6167"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vMerge="1">
                  <a:txBody>
                    <a:bodyPr/>
                    <a:lstStyle/>
                    <a:p>
                      <a:endParaRPr lang="ru-RU"/>
                    </a:p>
                  </a:txBody>
                  <a:tcPr/>
                </a:tc>
                <a:tc vMerge="1">
                  <a:txBody>
                    <a:bodyPr/>
                    <a:lstStyle/>
                    <a:p>
                      <a:endParaRPr lang="ru-RU"/>
                    </a:p>
                  </a:txBody>
                  <a:tcPr/>
                </a:tc>
                <a:tc vMerge="1">
                  <a:txBody>
                    <a:bodyPr/>
                    <a:lstStyle/>
                    <a:p>
                      <a:endParaRPr lang="ru-RU"/>
                    </a:p>
                  </a:txBody>
                  <a:tcPr/>
                </a:tc>
                <a:tc vMerge="1">
                  <a:txBody>
                    <a:bodyPr/>
                    <a:lstStyle/>
                    <a:p>
                      <a:endParaRPr lang="ru-RU"/>
                    </a:p>
                  </a:txBody>
                  <a:tcPr/>
                </a:tc>
              </a:tr>
            </a:tbl>
          </a:graphicData>
        </a:graphic>
      </p:graphicFrame>
    </p:spTree>
    <p:extLst>
      <p:ext uri="{BB962C8B-B14F-4D97-AF65-F5344CB8AC3E}">
        <p14:creationId xmlns:p14="http://schemas.microsoft.com/office/powerpoint/2010/main" val="340358685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5"/>
          <p:cNvSpPr>
            <a:spLocks noChangeArrowheads="1"/>
          </p:cNvSpPr>
          <p:nvPr/>
        </p:nvSpPr>
        <p:spPr bwMode="auto">
          <a:xfrm>
            <a:off x="69672" y="89534"/>
            <a:ext cx="9144000" cy="1107996"/>
          </a:xfrm>
          <a:prstGeom prst="rect">
            <a:avLst/>
          </a:prstGeom>
          <a:noFill/>
          <a:ln w="9525">
            <a:noFill/>
            <a:miter lim="800000"/>
            <a:headEnd/>
            <a:tailEnd/>
          </a:ln>
        </p:spPr>
        <p:txBody>
          <a:bodyPr>
            <a:spAutoFit/>
          </a:bodyPr>
          <a:lstStyle/>
          <a:p>
            <a:pPr algn="ctr"/>
            <a:r>
              <a:rPr lang="ru-RU" sz="2200" b="1" dirty="0">
                <a:pattFill prst="wdUpDiag">
                  <a:fgClr>
                    <a:srgbClr val="7030A0"/>
                  </a:fgClr>
                  <a:bgClr>
                    <a:schemeClr val="tx1"/>
                  </a:bgClr>
                </a:pattFill>
                <a:latin typeface="Times New Roman" pitchFamily="18" charset="0"/>
                <a:cs typeface="Times New Roman" pitchFamily="18" charset="0"/>
              </a:rPr>
              <a:t>Сведения о расходах бюджета на </a:t>
            </a:r>
            <a:r>
              <a:rPr lang="ru-RU" sz="2200" b="1" dirty="0" smtClean="0">
                <a:pattFill prst="wdUpDiag">
                  <a:fgClr>
                    <a:srgbClr val="7030A0"/>
                  </a:fgClr>
                  <a:bgClr>
                    <a:schemeClr val="tx1"/>
                  </a:bgClr>
                </a:pattFill>
                <a:latin typeface="Times New Roman" pitchFamily="18" charset="0"/>
                <a:cs typeface="Times New Roman" pitchFamily="18" charset="0"/>
              </a:rPr>
              <a:t>2020 </a:t>
            </a:r>
            <a:r>
              <a:rPr lang="ru-RU" sz="2200" b="1" dirty="0">
                <a:pattFill prst="wdUpDiag">
                  <a:fgClr>
                    <a:srgbClr val="7030A0"/>
                  </a:fgClr>
                  <a:bgClr>
                    <a:schemeClr val="tx1"/>
                  </a:bgClr>
                </a:pattFill>
                <a:latin typeface="Times New Roman" pitchFamily="18" charset="0"/>
                <a:cs typeface="Times New Roman" pitchFamily="18" charset="0"/>
              </a:rPr>
              <a:t>год и плановый период </a:t>
            </a:r>
            <a:r>
              <a:rPr lang="ru-RU" sz="2200" b="1" dirty="0" smtClean="0">
                <a:pattFill prst="wdUpDiag">
                  <a:fgClr>
                    <a:srgbClr val="7030A0"/>
                  </a:fgClr>
                  <a:bgClr>
                    <a:schemeClr val="tx1"/>
                  </a:bgClr>
                </a:pattFill>
                <a:latin typeface="Times New Roman" pitchFamily="18" charset="0"/>
                <a:cs typeface="Times New Roman" pitchFamily="18" charset="0"/>
              </a:rPr>
              <a:t>2021 </a:t>
            </a:r>
            <a:r>
              <a:rPr lang="ru-RU" sz="2200" b="1" dirty="0">
                <a:pattFill prst="wdUpDiag">
                  <a:fgClr>
                    <a:srgbClr val="7030A0"/>
                  </a:fgClr>
                  <a:bgClr>
                    <a:schemeClr val="tx1"/>
                  </a:bgClr>
                </a:pattFill>
                <a:latin typeface="Times New Roman" pitchFamily="18" charset="0"/>
                <a:cs typeface="Times New Roman" pitchFamily="18" charset="0"/>
              </a:rPr>
              <a:t>и </a:t>
            </a:r>
            <a:r>
              <a:rPr lang="ru-RU" sz="2200" b="1" dirty="0" smtClean="0">
                <a:pattFill prst="wdUpDiag">
                  <a:fgClr>
                    <a:srgbClr val="7030A0"/>
                  </a:fgClr>
                  <a:bgClr>
                    <a:schemeClr val="tx1"/>
                  </a:bgClr>
                </a:pattFill>
                <a:latin typeface="Times New Roman" pitchFamily="18" charset="0"/>
                <a:cs typeface="Times New Roman" pitchFamily="18" charset="0"/>
              </a:rPr>
              <a:t>2022 годов </a:t>
            </a:r>
            <a:r>
              <a:rPr lang="ru-RU" sz="2200" b="1" dirty="0">
                <a:pattFill prst="wdUpDiag">
                  <a:fgClr>
                    <a:srgbClr val="7030A0"/>
                  </a:fgClr>
                  <a:bgClr>
                    <a:schemeClr val="tx1"/>
                  </a:bgClr>
                </a:pattFill>
                <a:latin typeface="Times New Roman" pitchFamily="18" charset="0"/>
                <a:cs typeface="Times New Roman" pitchFamily="18" charset="0"/>
              </a:rPr>
              <a:t>в разрезе целевых групп с указанием численности целевой группы, </a:t>
            </a:r>
            <a:r>
              <a:rPr lang="ru-RU" sz="2200" b="1" dirty="0" smtClean="0">
                <a:pattFill prst="wdUpDiag">
                  <a:fgClr>
                    <a:srgbClr val="7030A0"/>
                  </a:fgClr>
                  <a:bgClr>
                    <a:schemeClr val="tx1"/>
                  </a:bgClr>
                </a:pattFill>
                <a:latin typeface="Times New Roman" pitchFamily="18" charset="0"/>
                <a:cs typeface="Times New Roman" pitchFamily="18" charset="0"/>
              </a:rPr>
              <a:t>меры </a:t>
            </a:r>
            <a:r>
              <a:rPr lang="ru-RU" sz="2200" b="1" dirty="0">
                <a:pattFill prst="wdUpDiag">
                  <a:fgClr>
                    <a:srgbClr val="7030A0"/>
                  </a:fgClr>
                  <a:bgClr>
                    <a:schemeClr val="tx1"/>
                  </a:bgClr>
                </a:pattFill>
                <a:latin typeface="Times New Roman" pitchFamily="18" charset="0"/>
                <a:cs typeface="Times New Roman" pitchFamily="18" charset="0"/>
              </a:rPr>
              <a:t>поддержки за счет средств бюджета </a:t>
            </a:r>
          </a:p>
        </p:txBody>
      </p:sp>
      <p:graphicFrame>
        <p:nvGraphicFramePr>
          <p:cNvPr id="5" name="Таблица 4"/>
          <p:cNvGraphicFramePr>
            <a:graphicFrameLocks noGrp="1"/>
          </p:cNvGraphicFramePr>
          <p:nvPr>
            <p:extLst>
              <p:ext uri="{D42A27DB-BD31-4B8C-83A1-F6EECF244321}">
                <p14:modId xmlns:p14="http://schemas.microsoft.com/office/powerpoint/2010/main" val="30915612"/>
              </p:ext>
            </p:extLst>
          </p:nvPr>
        </p:nvGraphicFramePr>
        <p:xfrm>
          <a:off x="142875" y="1295578"/>
          <a:ext cx="8858312" cy="714380"/>
        </p:xfrm>
        <a:graphic>
          <a:graphicData uri="http://schemas.openxmlformats.org/drawingml/2006/table">
            <a:tbl>
              <a:tblPr/>
              <a:tblGrid>
                <a:gridCol w="1210796"/>
                <a:gridCol w="2492188"/>
                <a:gridCol w="1532965"/>
                <a:gridCol w="878541"/>
                <a:gridCol w="347432"/>
                <a:gridCol w="558003"/>
                <a:gridCol w="923365"/>
                <a:gridCol w="915022"/>
              </a:tblGrid>
              <a:tr h="714380">
                <a:tc>
                  <a:txBody>
                    <a:bodyPr/>
                    <a:lstStyle/>
                    <a:p>
                      <a:pPr algn="ctr" fontAlgn="t"/>
                      <a:r>
                        <a:rPr lang="ru-RU" sz="1100" b="1" i="0" u="none" strike="noStrike" dirty="0">
                          <a:solidFill>
                            <a:schemeClr val="tx1"/>
                          </a:solidFill>
                          <a:latin typeface="Times New Roman" pitchFamily="18" charset="0"/>
                          <a:cs typeface="Times New Roman" pitchFamily="18" charset="0"/>
                        </a:rPr>
                        <a:t>Виды социальной поддержки</a:t>
                      </a:r>
                    </a:p>
                  </a:txBody>
                  <a:tcPr marL="5806" marR="5806" marT="5806"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t"/>
                      <a:r>
                        <a:rPr lang="ru-RU" sz="1100" b="1" i="0" u="none" strike="noStrike" dirty="0">
                          <a:solidFill>
                            <a:schemeClr val="tx1"/>
                          </a:solidFill>
                          <a:latin typeface="Times New Roman" pitchFamily="18" charset="0"/>
                          <a:cs typeface="Times New Roman" pitchFamily="18" charset="0"/>
                        </a:rPr>
                        <a:t>Нормативно-правовой акт</a:t>
                      </a:r>
                    </a:p>
                  </a:txBody>
                  <a:tcPr marL="5806" marR="5806" marT="5806"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t"/>
                      <a:r>
                        <a:rPr lang="ru-RU" sz="1100" b="1" i="0" u="none" strike="noStrike" dirty="0">
                          <a:solidFill>
                            <a:schemeClr val="tx1"/>
                          </a:solidFill>
                          <a:latin typeface="Times New Roman" pitchFamily="18" charset="0"/>
                          <a:cs typeface="Times New Roman" pitchFamily="18" charset="0"/>
                        </a:rPr>
                        <a:t>Размер выплат</a:t>
                      </a:r>
                    </a:p>
                  </a:txBody>
                  <a:tcPr marL="5806" marR="5806" marT="5806"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t"/>
                      <a:r>
                        <a:rPr lang="ru-RU" sz="1100" b="1" i="0" u="none" strike="noStrike" dirty="0">
                          <a:solidFill>
                            <a:schemeClr val="tx1"/>
                          </a:solidFill>
                          <a:latin typeface="Times New Roman" pitchFamily="18" charset="0"/>
                          <a:cs typeface="Times New Roman" pitchFamily="18" charset="0"/>
                        </a:rPr>
                        <a:t>Численность получателей</a:t>
                      </a:r>
                    </a:p>
                  </a:txBody>
                  <a:tcPr marL="5806" marR="5806" marT="5806"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gridSpan="2">
                  <a:txBody>
                    <a:bodyPr/>
                    <a:lstStyle/>
                    <a:p>
                      <a:pPr algn="ctr" fontAlgn="t"/>
                      <a:r>
                        <a:rPr lang="ru-RU" sz="1100" b="1" i="0" u="none" strike="noStrike" dirty="0">
                          <a:solidFill>
                            <a:schemeClr val="tx1"/>
                          </a:solidFill>
                          <a:latin typeface="Times New Roman" pitchFamily="18" charset="0"/>
                          <a:cs typeface="Times New Roman" pitchFamily="18" charset="0"/>
                        </a:rPr>
                        <a:t>Объем бюджетных ассигнований на </a:t>
                      </a:r>
                      <a:r>
                        <a:rPr lang="ru-RU" sz="1100" b="1" i="0" u="none" strike="noStrike" dirty="0" smtClean="0">
                          <a:solidFill>
                            <a:schemeClr val="tx1"/>
                          </a:solidFill>
                          <a:latin typeface="Times New Roman" pitchFamily="18" charset="0"/>
                          <a:cs typeface="Times New Roman" pitchFamily="18" charset="0"/>
                        </a:rPr>
                        <a:t>2020 </a:t>
                      </a:r>
                      <a:r>
                        <a:rPr lang="ru-RU" sz="1100" b="1" i="0" u="none" strike="noStrike" dirty="0">
                          <a:solidFill>
                            <a:schemeClr val="tx1"/>
                          </a:solidFill>
                          <a:latin typeface="Times New Roman" pitchFamily="18" charset="0"/>
                          <a:cs typeface="Times New Roman" pitchFamily="18" charset="0"/>
                        </a:rPr>
                        <a:t>год</a:t>
                      </a:r>
                    </a:p>
                  </a:txBody>
                  <a:tcPr marL="5806" marR="5806" marT="5806"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hMerge="1">
                  <a:txBody>
                    <a:bodyPr/>
                    <a:lstStyle/>
                    <a:p>
                      <a:pPr algn="ctr" fontAlgn="t"/>
                      <a:endParaRPr lang="ru-RU" sz="1100" b="1" i="0" u="none" strike="noStrike" dirty="0">
                        <a:latin typeface="Century Gothic" pitchFamily="34" charset="0"/>
                      </a:endParaRPr>
                    </a:p>
                  </a:txBody>
                  <a:tcPr marL="5806" marR="5806" marT="580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100" b="1" i="0" u="none" strike="noStrike" dirty="0">
                          <a:solidFill>
                            <a:schemeClr val="tx1"/>
                          </a:solidFill>
                          <a:latin typeface="Times New Roman" pitchFamily="18" charset="0"/>
                          <a:cs typeface="Times New Roman" pitchFamily="18" charset="0"/>
                        </a:rPr>
                        <a:t>Объем бюджетных ассигнований на </a:t>
                      </a:r>
                      <a:r>
                        <a:rPr lang="ru-RU" sz="1100" b="1" i="0" u="none" strike="noStrike" dirty="0" smtClean="0">
                          <a:solidFill>
                            <a:schemeClr val="tx1"/>
                          </a:solidFill>
                          <a:latin typeface="Times New Roman" pitchFamily="18" charset="0"/>
                          <a:cs typeface="Times New Roman" pitchFamily="18" charset="0"/>
                        </a:rPr>
                        <a:t>2021 </a:t>
                      </a:r>
                      <a:r>
                        <a:rPr lang="ru-RU" sz="1100" b="1" i="0" u="none" strike="noStrike" dirty="0">
                          <a:solidFill>
                            <a:schemeClr val="tx1"/>
                          </a:solidFill>
                          <a:latin typeface="Times New Roman" pitchFamily="18" charset="0"/>
                          <a:cs typeface="Times New Roman" pitchFamily="18" charset="0"/>
                        </a:rPr>
                        <a:t>год</a:t>
                      </a:r>
                    </a:p>
                  </a:txBody>
                  <a:tcPr marL="5806" marR="5806" marT="5806"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t"/>
                      <a:r>
                        <a:rPr lang="ru-RU" sz="1100" b="1" i="0" u="none" strike="noStrike" dirty="0">
                          <a:solidFill>
                            <a:schemeClr val="tx1"/>
                          </a:solidFill>
                          <a:latin typeface="Times New Roman" pitchFamily="18" charset="0"/>
                          <a:cs typeface="Times New Roman" pitchFamily="18" charset="0"/>
                        </a:rPr>
                        <a:t>Объем бюджетных ассигнований на </a:t>
                      </a:r>
                      <a:r>
                        <a:rPr lang="ru-RU" sz="1100" b="1" i="0" u="none" strike="noStrike" dirty="0" smtClean="0">
                          <a:solidFill>
                            <a:schemeClr val="tx1"/>
                          </a:solidFill>
                          <a:latin typeface="Times New Roman" pitchFamily="18" charset="0"/>
                          <a:cs typeface="Times New Roman" pitchFamily="18" charset="0"/>
                        </a:rPr>
                        <a:t>2022 </a:t>
                      </a:r>
                      <a:r>
                        <a:rPr lang="ru-RU" sz="1100" b="1" i="0" u="none" strike="noStrike" dirty="0">
                          <a:solidFill>
                            <a:schemeClr val="tx1"/>
                          </a:solidFill>
                          <a:latin typeface="Times New Roman" pitchFamily="18" charset="0"/>
                          <a:cs typeface="Times New Roman" pitchFamily="18" charset="0"/>
                        </a:rPr>
                        <a:t>год</a:t>
                      </a:r>
                    </a:p>
                  </a:txBody>
                  <a:tcPr marL="5806" marR="5806" marT="5806"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bl>
          </a:graphicData>
        </a:graphic>
      </p:graphicFrame>
      <p:graphicFrame>
        <p:nvGraphicFramePr>
          <p:cNvPr id="6" name="Таблица 5"/>
          <p:cNvGraphicFramePr>
            <a:graphicFrameLocks noGrp="1"/>
          </p:cNvGraphicFramePr>
          <p:nvPr>
            <p:extLst>
              <p:ext uri="{D42A27DB-BD31-4B8C-83A1-F6EECF244321}">
                <p14:modId xmlns:p14="http://schemas.microsoft.com/office/powerpoint/2010/main" val="983899835"/>
              </p:ext>
            </p:extLst>
          </p:nvPr>
        </p:nvGraphicFramePr>
        <p:xfrm>
          <a:off x="142875" y="2010463"/>
          <a:ext cx="8858312" cy="2478816"/>
        </p:xfrm>
        <a:graphic>
          <a:graphicData uri="http://schemas.openxmlformats.org/drawingml/2006/table">
            <a:tbl>
              <a:tblPr/>
              <a:tblGrid>
                <a:gridCol w="1201831"/>
                <a:gridCol w="2510118"/>
                <a:gridCol w="1541929"/>
                <a:gridCol w="869576"/>
                <a:gridCol w="905436"/>
                <a:gridCol w="932329"/>
                <a:gridCol w="897093"/>
              </a:tblGrid>
              <a:tr h="1064004">
                <a:tc rowSpan="2">
                  <a:txBody>
                    <a:bodyPr/>
                    <a:lstStyle/>
                    <a:p>
                      <a:pPr algn="ctr" fontAlgn="t"/>
                      <a:r>
                        <a:rPr lang="ru-RU" sz="900" b="0" i="0" u="none" strike="noStrike" dirty="0">
                          <a:solidFill>
                            <a:schemeClr val="tx1"/>
                          </a:solidFill>
                          <a:latin typeface="Times New Roman"/>
                        </a:rPr>
                        <a:t>Единовременное пособие при всех формах устройства детей лишенных родительского попечения в семью</a:t>
                      </a:r>
                    </a:p>
                  </a:txBody>
                  <a:tcPr marL="4968" marR="4968" marT="4968"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rowSpan="2">
                  <a:txBody>
                    <a:bodyPr/>
                    <a:lstStyle/>
                    <a:p>
                      <a:pPr algn="ctr" fontAlgn="t"/>
                      <a:r>
                        <a:rPr lang="ru-RU" sz="900" b="0" i="0" u="none" strike="noStrike" dirty="0">
                          <a:solidFill>
                            <a:schemeClr val="tx1"/>
                          </a:solidFill>
                          <a:latin typeface="Times New Roman"/>
                        </a:rPr>
                        <a:t>Федеральный закон от 19 мая 1995 года №81-ФЗ "О государственных пособиях гражданам, имеющим детей"</a:t>
                      </a:r>
                    </a:p>
                  </a:txBody>
                  <a:tcPr marL="4968" marR="4968" marT="4968"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t"/>
                      <a:r>
                        <a:rPr lang="ru-RU" sz="900" b="0" i="0" u="none" strike="noStrike" dirty="0">
                          <a:solidFill>
                            <a:schemeClr val="tx1"/>
                          </a:solidFill>
                          <a:latin typeface="Times New Roman"/>
                        </a:rPr>
                        <a:t>Единовременное пособие при передаче ребенка на воспитание в семью, выделяемого на одного ребенка, за исключением случаев усыновления детей-инвалидов, детей в возрасте старше 7лет </a:t>
                      </a:r>
                      <a:r>
                        <a:rPr lang="ru-RU" sz="900" b="0" i="0" u="none" strike="noStrike" dirty="0" smtClean="0">
                          <a:solidFill>
                            <a:schemeClr val="tx1"/>
                          </a:solidFill>
                          <a:latin typeface="Times New Roman"/>
                        </a:rPr>
                        <a:t>-20 704руб.</a:t>
                      </a:r>
                      <a:endParaRPr lang="ru-RU" sz="900" b="0" i="0" u="none" strike="noStrike" dirty="0">
                        <a:solidFill>
                          <a:schemeClr val="tx1"/>
                        </a:solidFill>
                        <a:latin typeface="Times New Roman"/>
                      </a:endParaRPr>
                    </a:p>
                  </a:txBody>
                  <a:tcPr marL="4968" marR="4968" marT="4968"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t"/>
                      <a:r>
                        <a:rPr lang="ru-RU" sz="900" b="1" i="0" u="none" strike="noStrike" dirty="0" smtClean="0">
                          <a:solidFill>
                            <a:schemeClr val="tx1"/>
                          </a:solidFill>
                          <a:latin typeface="Times New Roman"/>
                        </a:rPr>
                        <a:t>21</a:t>
                      </a:r>
                      <a:endParaRPr lang="ru-RU" sz="900" b="1" i="0" u="none" strike="noStrike" dirty="0">
                        <a:solidFill>
                          <a:schemeClr val="tx1"/>
                        </a:solidFill>
                        <a:latin typeface="Times New Roman"/>
                      </a:endParaRPr>
                    </a:p>
                  </a:txBody>
                  <a:tcPr marL="4968" marR="4968" marT="4968"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rowSpan="2">
                  <a:txBody>
                    <a:bodyPr/>
                    <a:lstStyle/>
                    <a:p>
                      <a:pPr algn="ctr" fontAlgn="t"/>
                      <a:r>
                        <a:rPr lang="ru-RU" sz="900" b="1" i="0" u="none" strike="noStrike" dirty="0" smtClean="0">
                          <a:solidFill>
                            <a:schemeClr val="tx1"/>
                          </a:solidFill>
                          <a:latin typeface="Times New Roman"/>
                        </a:rPr>
                        <a:t>442,5</a:t>
                      </a:r>
                    </a:p>
                    <a:p>
                      <a:pPr algn="ctr" fontAlgn="t"/>
                      <a:r>
                        <a:rPr lang="ru-RU" sz="900" b="1" i="0" u="none" strike="noStrike" dirty="0" smtClean="0">
                          <a:solidFill>
                            <a:schemeClr val="tx1"/>
                          </a:solidFill>
                          <a:latin typeface="Times New Roman"/>
                        </a:rPr>
                        <a:t> тыс.рублей</a:t>
                      </a:r>
                      <a:endParaRPr lang="ru-RU" sz="900" b="1" i="0" u="none" strike="noStrike" dirty="0">
                        <a:solidFill>
                          <a:schemeClr val="tx1"/>
                        </a:solidFill>
                        <a:latin typeface="Times New Roman"/>
                      </a:endParaRPr>
                    </a:p>
                  </a:txBody>
                  <a:tcPr marL="4968" marR="4968" marT="4968"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rowSpan="2">
                  <a:txBody>
                    <a:bodyPr/>
                    <a:lstStyle/>
                    <a:p>
                      <a:pPr algn="ctr" fontAlgn="t"/>
                      <a:r>
                        <a:rPr lang="ru-RU" sz="900" b="1" i="0" u="none" strike="noStrike" dirty="0" smtClean="0">
                          <a:solidFill>
                            <a:schemeClr val="tx1"/>
                          </a:solidFill>
                          <a:latin typeface="Times New Roman"/>
                        </a:rPr>
                        <a:t>460,2 тыс.рублей</a:t>
                      </a:r>
                      <a:endParaRPr lang="ru-RU" sz="900" b="1" i="0" u="none" strike="noStrike" dirty="0">
                        <a:solidFill>
                          <a:schemeClr val="tx1"/>
                        </a:solidFill>
                        <a:latin typeface="Times New Roman"/>
                      </a:endParaRPr>
                    </a:p>
                  </a:txBody>
                  <a:tcPr marL="4968" marR="4968" marT="4968"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rowSpan="2">
                  <a:txBody>
                    <a:bodyPr/>
                    <a:lstStyle/>
                    <a:p>
                      <a:pPr algn="ctr" fontAlgn="t"/>
                      <a:r>
                        <a:rPr lang="ru-RU" sz="900" b="1" i="0" u="none" strike="noStrike" dirty="0" smtClean="0">
                          <a:solidFill>
                            <a:schemeClr val="tx1"/>
                          </a:solidFill>
                          <a:latin typeface="Times New Roman"/>
                        </a:rPr>
                        <a:t>478,6 </a:t>
                      </a:r>
                      <a:r>
                        <a:rPr lang="ru-RU" sz="900" b="1" i="0" u="none" strike="noStrike" dirty="0" err="1" smtClean="0">
                          <a:solidFill>
                            <a:schemeClr val="tx1"/>
                          </a:solidFill>
                          <a:latin typeface="Times New Roman"/>
                        </a:rPr>
                        <a:t>тыс.рублей</a:t>
                      </a:r>
                      <a:endParaRPr lang="ru-RU" sz="900" b="1" i="0" u="none" strike="noStrike" dirty="0" smtClean="0">
                        <a:solidFill>
                          <a:schemeClr val="tx1"/>
                        </a:solidFill>
                        <a:latin typeface="Times New Roman"/>
                      </a:endParaRPr>
                    </a:p>
                    <a:p>
                      <a:pPr algn="ctr" fontAlgn="t"/>
                      <a:endParaRPr lang="ru-RU" sz="900" b="1" i="0" u="none" strike="noStrike" dirty="0">
                        <a:solidFill>
                          <a:schemeClr val="tx1"/>
                        </a:solidFill>
                        <a:latin typeface="Times New Roman"/>
                      </a:endParaRPr>
                    </a:p>
                  </a:txBody>
                  <a:tcPr marL="4968" marR="4968" marT="4968"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1239910">
                <a:tc vMerge="1">
                  <a:txBody>
                    <a:bodyPr/>
                    <a:lstStyle/>
                    <a:p>
                      <a:endParaRPr lang="ru-RU"/>
                    </a:p>
                  </a:txBody>
                  <a:tcPr/>
                </a:tc>
                <a:tc vMerge="1">
                  <a:txBody>
                    <a:bodyPr/>
                    <a:lstStyle/>
                    <a:p>
                      <a:endParaRPr lang="ru-RU"/>
                    </a:p>
                  </a:txBody>
                  <a:tcPr/>
                </a:tc>
                <a:tc>
                  <a:txBody>
                    <a:bodyPr/>
                    <a:lstStyle/>
                    <a:p>
                      <a:pPr algn="ctr" fontAlgn="t"/>
                      <a:r>
                        <a:rPr lang="ru-RU" sz="900" b="0" i="0" u="none" strike="noStrike" dirty="0">
                          <a:solidFill>
                            <a:schemeClr val="tx1"/>
                          </a:solidFill>
                          <a:latin typeface="Times New Roman"/>
                        </a:rPr>
                        <a:t>Единовременное пособие при передаче ребенка на воспитание в семью, выделяемого на одного ребенка, за исключением случаев усыновления детей-инвалидов, детей в возрасте старше 7лет, а также детей, являющихся братьями, сестрами </a:t>
                      </a:r>
                      <a:r>
                        <a:rPr lang="ru-RU" sz="900" b="0" i="0" u="none" strike="noStrike" dirty="0" smtClean="0">
                          <a:solidFill>
                            <a:schemeClr val="tx1"/>
                          </a:solidFill>
                          <a:latin typeface="Times New Roman"/>
                        </a:rPr>
                        <a:t>-158 201руб</a:t>
                      </a:r>
                      <a:r>
                        <a:rPr lang="ru-RU" sz="900" b="0" i="0" u="none" strike="noStrike" dirty="0">
                          <a:solidFill>
                            <a:schemeClr val="tx1"/>
                          </a:solidFill>
                          <a:latin typeface="Times New Roman"/>
                        </a:rPr>
                        <a:t>.</a:t>
                      </a:r>
                    </a:p>
                  </a:txBody>
                  <a:tcPr marL="4968" marR="4968" marT="4968"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t"/>
                      <a:r>
                        <a:rPr lang="ru-RU" sz="900" b="1" i="0" u="none" strike="noStrike" dirty="0">
                          <a:solidFill>
                            <a:schemeClr val="tx1"/>
                          </a:solidFill>
                          <a:latin typeface="Times New Roman"/>
                        </a:rPr>
                        <a:t>1</a:t>
                      </a:r>
                    </a:p>
                  </a:txBody>
                  <a:tcPr marL="4968" marR="4968" marT="4968"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vMerge="1">
                  <a:txBody>
                    <a:bodyPr/>
                    <a:lstStyle/>
                    <a:p>
                      <a:pPr algn="ctr" fontAlgn="t"/>
                      <a:endParaRPr lang="ru-RU" sz="900" b="1" i="0" u="none" strike="noStrike" dirty="0">
                        <a:solidFill>
                          <a:schemeClr val="tx1"/>
                        </a:solidFill>
                        <a:latin typeface="Times New Roman"/>
                      </a:endParaRPr>
                    </a:p>
                  </a:txBody>
                  <a:tcPr marL="4968" marR="4968" marT="4968"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vMerge="1">
                  <a:txBody>
                    <a:bodyPr/>
                    <a:lstStyle/>
                    <a:p>
                      <a:pPr algn="ctr" fontAlgn="t"/>
                      <a:endParaRPr lang="ru-RU" sz="900" b="1" i="0" u="none" strike="noStrike" dirty="0">
                        <a:solidFill>
                          <a:schemeClr val="tx1"/>
                        </a:solidFill>
                        <a:latin typeface="Times New Roman"/>
                      </a:endParaRPr>
                    </a:p>
                  </a:txBody>
                  <a:tcPr marL="4968" marR="4968" marT="4968"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vMerge="1">
                  <a:txBody>
                    <a:bodyPr/>
                    <a:lstStyle/>
                    <a:p>
                      <a:pPr algn="ctr" fontAlgn="t"/>
                      <a:endParaRPr lang="ru-RU" sz="900" b="1" i="0" u="none" strike="noStrike" dirty="0">
                        <a:solidFill>
                          <a:schemeClr val="tx1"/>
                        </a:solidFill>
                        <a:latin typeface="Times New Roman"/>
                      </a:endParaRPr>
                    </a:p>
                  </a:txBody>
                  <a:tcPr marL="4968" marR="4968" marT="4968"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bl>
          </a:graphicData>
        </a:graphic>
      </p:graphicFrame>
      <p:graphicFrame>
        <p:nvGraphicFramePr>
          <p:cNvPr id="2" name="Таблица 1"/>
          <p:cNvGraphicFramePr>
            <a:graphicFrameLocks noGrp="1"/>
          </p:cNvGraphicFramePr>
          <p:nvPr>
            <p:extLst>
              <p:ext uri="{D42A27DB-BD31-4B8C-83A1-F6EECF244321}">
                <p14:modId xmlns:p14="http://schemas.microsoft.com/office/powerpoint/2010/main" val="657082446"/>
              </p:ext>
            </p:extLst>
          </p:nvPr>
        </p:nvGraphicFramePr>
        <p:xfrm>
          <a:off x="146957" y="4495346"/>
          <a:ext cx="8858280" cy="685765"/>
        </p:xfrm>
        <a:graphic>
          <a:graphicData uri="http://schemas.openxmlformats.org/drawingml/2006/table">
            <a:tbl>
              <a:tblPr/>
              <a:tblGrid>
                <a:gridCol w="1208314"/>
                <a:gridCol w="2514600"/>
                <a:gridCol w="1548613"/>
                <a:gridCol w="851647"/>
                <a:gridCol w="914400"/>
                <a:gridCol w="896470"/>
                <a:gridCol w="924236"/>
              </a:tblGrid>
              <a:tr h="685765">
                <a:tc>
                  <a:txBody>
                    <a:bodyPr/>
                    <a:lstStyle/>
                    <a:p>
                      <a:pPr algn="ctr" fontAlgn="t"/>
                      <a:r>
                        <a:rPr lang="ru-RU" sz="900" b="0" i="0" u="none" strike="noStrike" dirty="0">
                          <a:solidFill>
                            <a:schemeClr val="tx1"/>
                          </a:solidFill>
                          <a:latin typeface="Times New Roman"/>
                        </a:rPr>
                        <a:t>Выплаты на содержание ребенка в семье опекуна</a:t>
                      </a:r>
                    </a:p>
                  </a:txBody>
                  <a:tcPr marL="4968" marR="4968" marT="4968"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t"/>
                      <a:r>
                        <a:rPr lang="ru-RU" sz="900" b="0" i="0" u="none" strike="noStrike" dirty="0">
                          <a:solidFill>
                            <a:schemeClr val="tx1"/>
                          </a:solidFill>
                          <a:latin typeface="Times New Roman"/>
                        </a:rPr>
                        <a:t>Закон Оренбургской области от 09.11.2004 г. № 1533/259-III-ОЗ " О порядке и размерах выплат денежных средств опекунам (попечителям) на содержание ребенка"</a:t>
                      </a:r>
                    </a:p>
                  </a:txBody>
                  <a:tcPr marL="4968" marR="4968" marT="4968"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t"/>
                      <a:r>
                        <a:rPr lang="ru-RU" sz="900" b="0" i="0" u="none" strike="noStrike" dirty="0">
                          <a:solidFill>
                            <a:schemeClr val="tx1"/>
                          </a:solidFill>
                          <a:latin typeface="Times New Roman"/>
                        </a:rPr>
                        <a:t>6 </a:t>
                      </a:r>
                      <a:r>
                        <a:rPr lang="ru-RU" sz="900" b="0" i="0" u="none" strike="noStrike" dirty="0" smtClean="0">
                          <a:solidFill>
                            <a:schemeClr val="tx1"/>
                          </a:solidFill>
                          <a:latin typeface="Times New Roman"/>
                        </a:rPr>
                        <a:t>416</a:t>
                      </a:r>
                      <a:r>
                        <a:rPr lang="ru-RU" sz="900" b="0" i="0" u="none" strike="noStrike" baseline="0" dirty="0" smtClean="0">
                          <a:solidFill>
                            <a:schemeClr val="tx1"/>
                          </a:solidFill>
                          <a:latin typeface="Times New Roman"/>
                        </a:rPr>
                        <a:t> </a:t>
                      </a:r>
                      <a:r>
                        <a:rPr lang="ru-RU" sz="900" b="0" i="0" u="none" strike="noStrike" dirty="0" smtClean="0">
                          <a:solidFill>
                            <a:schemeClr val="tx1"/>
                          </a:solidFill>
                          <a:latin typeface="Times New Roman"/>
                        </a:rPr>
                        <a:t>,0 </a:t>
                      </a:r>
                      <a:r>
                        <a:rPr lang="ru-RU" sz="900" b="0" i="0" u="none" strike="noStrike" dirty="0">
                          <a:solidFill>
                            <a:schemeClr val="tx1"/>
                          </a:solidFill>
                          <a:latin typeface="Times New Roman"/>
                        </a:rPr>
                        <a:t>рублей на содержание одного ребенка</a:t>
                      </a:r>
                    </a:p>
                  </a:txBody>
                  <a:tcPr marL="4968" marR="4968" marT="4968"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t"/>
                      <a:r>
                        <a:rPr lang="ru-RU" sz="900" b="1" i="0" u="none" strike="noStrike" dirty="0" smtClean="0">
                          <a:solidFill>
                            <a:schemeClr val="tx1"/>
                          </a:solidFill>
                          <a:latin typeface="Times New Roman"/>
                        </a:rPr>
                        <a:t>87</a:t>
                      </a:r>
                      <a:endParaRPr lang="ru-RU" sz="900" b="1" i="0" u="none" strike="noStrike" dirty="0">
                        <a:solidFill>
                          <a:schemeClr val="tx1"/>
                        </a:solidFill>
                        <a:latin typeface="Times New Roman"/>
                      </a:endParaRPr>
                    </a:p>
                  </a:txBody>
                  <a:tcPr marL="4968" marR="4968" marT="4968"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t"/>
                      <a:r>
                        <a:rPr lang="ru-RU" sz="900" b="1" i="0" u="none" strike="noStrike" dirty="0" smtClean="0">
                          <a:solidFill>
                            <a:schemeClr val="tx1"/>
                          </a:solidFill>
                          <a:latin typeface="Times New Roman"/>
                        </a:rPr>
                        <a:t>6</a:t>
                      </a:r>
                      <a:r>
                        <a:rPr lang="ru-RU" sz="900" b="1" i="0" u="none" strike="noStrike" baseline="0" dirty="0" smtClean="0">
                          <a:solidFill>
                            <a:schemeClr val="tx1"/>
                          </a:solidFill>
                          <a:latin typeface="Times New Roman"/>
                        </a:rPr>
                        <a:t> 816,7</a:t>
                      </a:r>
                      <a:r>
                        <a:rPr lang="ru-RU" sz="900" b="1" i="0" u="none" strike="noStrike" dirty="0" smtClean="0">
                          <a:solidFill>
                            <a:schemeClr val="tx1"/>
                          </a:solidFill>
                          <a:latin typeface="Times New Roman"/>
                        </a:rPr>
                        <a:t> </a:t>
                      </a:r>
                      <a:r>
                        <a:rPr lang="ru-RU" sz="900" b="1" i="0" u="none" strike="noStrike" dirty="0">
                          <a:solidFill>
                            <a:schemeClr val="tx1"/>
                          </a:solidFill>
                          <a:latin typeface="Times New Roman"/>
                        </a:rPr>
                        <a:t>тыс.рублей</a:t>
                      </a:r>
                    </a:p>
                  </a:txBody>
                  <a:tcPr marL="4968" marR="4968" marT="4968"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t"/>
                      <a:r>
                        <a:rPr lang="ru-RU" sz="900" b="1" i="0" u="none" strike="noStrike" dirty="0">
                          <a:solidFill>
                            <a:schemeClr val="tx1"/>
                          </a:solidFill>
                          <a:latin typeface="Times New Roman"/>
                        </a:rPr>
                        <a:t>6 </a:t>
                      </a:r>
                      <a:r>
                        <a:rPr lang="ru-RU" sz="900" b="1" i="0" u="none" strike="noStrike" dirty="0" smtClean="0">
                          <a:solidFill>
                            <a:schemeClr val="tx1"/>
                          </a:solidFill>
                          <a:latin typeface="Times New Roman"/>
                        </a:rPr>
                        <a:t>816,7 </a:t>
                      </a:r>
                      <a:r>
                        <a:rPr lang="ru-RU" sz="900" b="1" i="0" u="none" strike="noStrike" dirty="0">
                          <a:solidFill>
                            <a:schemeClr val="tx1"/>
                          </a:solidFill>
                          <a:latin typeface="Times New Roman"/>
                        </a:rPr>
                        <a:t>тыс.рублей</a:t>
                      </a:r>
                    </a:p>
                  </a:txBody>
                  <a:tcPr marL="4968" marR="4968" marT="4968"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t"/>
                      <a:r>
                        <a:rPr lang="ru-RU" sz="900" b="1" i="0" u="none" strike="noStrike" dirty="0" smtClean="0">
                          <a:solidFill>
                            <a:schemeClr val="tx1"/>
                          </a:solidFill>
                          <a:latin typeface="Times New Roman"/>
                        </a:rPr>
                        <a:t>6816,7</a:t>
                      </a:r>
                      <a:r>
                        <a:rPr lang="ru-RU" sz="900" b="1" i="0" u="none" strike="noStrike" baseline="0" dirty="0" smtClean="0">
                          <a:solidFill>
                            <a:schemeClr val="tx1"/>
                          </a:solidFill>
                          <a:latin typeface="Times New Roman"/>
                        </a:rPr>
                        <a:t> </a:t>
                      </a:r>
                      <a:r>
                        <a:rPr lang="ru-RU" sz="900" b="1" i="0" u="none" strike="noStrike" dirty="0" err="1" smtClean="0">
                          <a:solidFill>
                            <a:schemeClr val="tx1"/>
                          </a:solidFill>
                          <a:latin typeface="Times New Roman"/>
                        </a:rPr>
                        <a:t>тыс.рублей</a:t>
                      </a:r>
                      <a:endParaRPr lang="ru-RU" sz="900" b="1" i="0" u="none" strike="noStrike" dirty="0" smtClean="0">
                        <a:solidFill>
                          <a:schemeClr val="tx1"/>
                        </a:solidFill>
                        <a:latin typeface="Times New Roman"/>
                      </a:endParaRPr>
                    </a:p>
                    <a:p>
                      <a:pPr algn="ctr" fontAlgn="t"/>
                      <a:endParaRPr lang="ru-RU" sz="900" b="1" i="0" u="none" strike="noStrike" dirty="0" smtClean="0">
                        <a:solidFill>
                          <a:schemeClr val="tx1"/>
                        </a:solidFill>
                        <a:latin typeface="Times New Roman"/>
                      </a:endParaRPr>
                    </a:p>
                    <a:p>
                      <a:pPr algn="ctr" fontAlgn="t"/>
                      <a:endParaRPr lang="ru-RU" sz="900" b="1" i="0" u="none" strike="noStrike" dirty="0" smtClean="0">
                        <a:solidFill>
                          <a:schemeClr val="tx1"/>
                        </a:solidFill>
                        <a:latin typeface="Times New Roman"/>
                      </a:endParaRPr>
                    </a:p>
                  </a:txBody>
                  <a:tcPr marL="4968" marR="4968" marT="4968"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bl>
          </a:graphicData>
        </a:graphic>
      </p:graphicFrame>
      <p:graphicFrame>
        <p:nvGraphicFramePr>
          <p:cNvPr id="7" name="Таблица 6"/>
          <p:cNvGraphicFramePr>
            <a:graphicFrameLocks noGrp="1"/>
          </p:cNvGraphicFramePr>
          <p:nvPr>
            <p:extLst>
              <p:ext uri="{D42A27DB-BD31-4B8C-83A1-F6EECF244321}">
                <p14:modId xmlns:p14="http://schemas.microsoft.com/office/powerpoint/2010/main" val="3597296280"/>
              </p:ext>
            </p:extLst>
          </p:nvPr>
        </p:nvGraphicFramePr>
        <p:xfrm>
          <a:off x="144235" y="5186589"/>
          <a:ext cx="8858280" cy="1226502"/>
        </p:xfrm>
        <a:graphic>
          <a:graphicData uri="http://schemas.openxmlformats.org/drawingml/2006/table">
            <a:tbl>
              <a:tblPr/>
              <a:tblGrid>
                <a:gridCol w="1202872"/>
                <a:gridCol w="2539093"/>
                <a:gridCol w="1529562"/>
                <a:gridCol w="851647"/>
                <a:gridCol w="914400"/>
                <a:gridCol w="896470"/>
                <a:gridCol w="924236"/>
              </a:tblGrid>
              <a:tr h="1226502">
                <a:tc>
                  <a:txBody>
                    <a:bodyPr/>
                    <a:lstStyle/>
                    <a:p>
                      <a:pPr algn="ctr" fontAlgn="t"/>
                      <a:r>
                        <a:rPr lang="ru-RU" sz="900" b="0" i="0" u="none" strike="noStrike" dirty="0">
                          <a:solidFill>
                            <a:schemeClr val="tx1"/>
                          </a:solidFill>
                          <a:latin typeface="Times New Roman"/>
                        </a:rPr>
                        <a:t>Выплаты на содержание ребенка в приемной семье</a:t>
                      </a:r>
                    </a:p>
                  </a:txBody>
                  <a:tcPr marL="4968" marR="4968" marT="4968"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t"/>
                      <a:r>
                        <a:rPr lang="ru-RU" sz="900" b="0" i="0" u="none" strike="noStrike" dirty="0">
                          <a:solidFill>
                            <a:schemeClr val="tx1"/>
                          </a:solidFill>
                          <a:latin typeface="Times New Roman"/>
                        </a:rPr>
                        <a:t>Закон Оренбургской области от 08.07.1997 № 104/26-ОЗ "Об оплате труда приемных родителей и льготах, предоставляемых приемной семье в Оренбургской области" Постановление Правительства Оренбургской области от 18.06.2007 №208-п "Об утверждении порядка выплаты денежных средств на содержание ребенка (детей) в приемной семье"</a:t>
                      </a:r>
                    </a:p>
                  </a:txBody>
                  <a:tcPr marL="4968" marR="4968" marT="4968"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t"/>
                      <a:r>
                        <a:rPr lang="ru-RU" sz="900" b="0" i="0" u="none" strike="noStrike" dirty="0" smtClean="0">
                          <a:solidFill>
                            <a:schemeClr val="tx1"/>
                          </a:solidFill>
                          <a:latin typeface="Times New Roman"/>
                        </a:rPr>
                        <a:t>6416,0 </a:t>
                      </a:r>
                      <a:r>
                        <a:rPr lang="ru-RU" sz="900" b="0" i="0" u="none" strike="noStrike" dirty="0">
                          <a:solidFill>
                            <a:schemeClr val="tx1"/>
                          </a:solidFill>
                          <a:latin typeface="Times New Roman"/>
                        </a:rPr>
                        <a:t>руб. на содержание одного ребенка</a:t>
                      </a:r>
                    </a:p>
                  </a:txBody>
                  <a:tcPr marL="4968" marR="4968" marT="4968"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t"/>
                      <a:r>
                        <a:rPr lang="ru-RU" sz="900" b="1" i="0" u="none" strike="noStrike" dirty="0" smtClean="0">
                          <a:solidFill>
                            <a:schemeClr val="tx1"/>
                          </a:solidFill>
                          <a:latin typeface="Times New Roman"/>
                        </a:rPr>
                        <a:t>67</a:t>
                      </a:r>
                      <a:endParaRPr lang="ru-RU" sz="900" b="1" i="0" u="none" strike="noStrike" dirty="0">
                        <a:solidFill>
                          <a:schemeClr val="tx1"/>
                        </a:solidFill>
                        <a:latin typeface="Times New Roman"/>
                      </a:endParaRPr>
                    </a:p>
                  </a:txBody>
                  <a:tcPr marL="4968" marR="4968" marT="4968"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t"/>
                      <a:r>
                        <a:rPr lang="ru-RU" sz="900" b="1" i="0" u="none" strike="noStrike" dirty="0" smtClean="0">
                          <a:solidFill>
                            <a:schemeClr val="tx1"/>
                          </a:solidFill>
                          <a:latin typeface="Times New Roman"/>
                        </a:rPr>
                        <a:t>5 158,5 тыс.рублей</a:t>
                      </a:r>
                      <a:endParaRPr lang="ru-RU" sz="900" b="1" i="0" u="none" strike="noStrike" dirty="0">
                        <a:solidFill>
                          <a:schemeClr val="tx1"/>
                        </a:solidFill>
                        <a:latin typeface="Times New Roman"/>
                      </a:endParaRPr>
                    </a:p>
                  </a:txBody>
                  <a:tcPr marL="4968" marR="4968" marT="4968"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t"/>
                      <a:r>
                        <a:rPr lang="ru-RU" sz="900" b="1" i="0" u="none" strike="noStrike" dirty="0" smtClean="0">
                          <a:solidFill>
                            <a:schemeClr val="tx1"/>
                          </a:solidFill>
                          <a:latin typeface="Times New Roman"/>
                        </a:rPr>
                        <a:t>5158,5 тыс.рублей</a:t>
                      </a:r>
                      <a:endParaRPr lang="ru-RU" sz="900" b="1" i="0" u="none" strike="noStrike" dirty="0">
                        <a:solidFill>
                          <a:schemeClr val="tx1"/>
                        </a:solidFill>
                        <a:latin typeface="Times New Roman"/>
                      </a:endParaRPr>
                    </a:p>
                  </a:txBody>
                  <a:tcPr marL="4968" marR="4968" marT="4968"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t"/>
                      <a:r>
                        <a:rPr lang="ru-RU" sz="900" b="1" i="0" u="none" strike="noStrike" dirty="0" smtClean="0">
                          <a:solidFill>
                            <a:schemeClr val="tx1"/>
                          </a:solidFill>
                          <a:latin typeface="Times New Roman"/>
                        </a:rPr>
                        <a:t>5158,5 тыс.рублей</a:t>
                      </a:r>
                      <a:endParaRPr lang="ru-RU" sz="900" b="1" i="0" u="none" strike="noStrike" dirty="0">
                        <a:solidFill>
                          <a:schemeClr val="tx1"/>
                        </a:solidFill>
                        <a:latin typeface="Times New Roman"/>
                      </a:endParaRPr>
                    </a:p>
                  </a:txBody>
                  <a:tcPr marL="4968" marR="4968" marT="4968"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bl>
          </a:graphicData>
        </a:graphic>
      </p:graphicFrame>
    </p:spTree>
    <p:extLst>
      <p:ext uri="{BB962C8B-B14F-4D97-AF65-F5344CB8AC3E}">
        <p14:creationId xmlns:p14="http://schemas.microsoft.com/office/powerpoint/2010/main" val="4036075032"/>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43541" y="343993"/>
            <a:ext cx="8686800" cy="563563"/>
          </a:xfrm>
        </p:spPr>
        <p:txBody>
          <a:bodyPr>
            <a:noAutofit/>
          </a:bodyPr>
          <a:lstStyle/>
          <a:p>
            <a:pPr algn="ctr" eaLnBrk="1" hangingPunct="1"/>
            <a:r>
              <a:rPr lang="ru-RU" sz="2200" b="1" dirty="0" smtClean="0">
                <a:pattFill prst="wdUpDiag">
                  <a:fgClr>
                    <a:srgbClr val="7030A0"/>
                  </a:fgClr>
                  <a:bgClr>
                    <a:schemeClr val="tx1"/>
                  </a:bgClr>
                </a:pattFill>
                <a:latin typeface="Times New Roman" pitchFamily="18" charset="0"/>
                <a:cs typeface="Times New Roman" pitchFamily="18" charset="0"/>
              </a:rPr>
              <a:t>Сведения о расходах бюджета на 2020 год и плановый период 2021 и 2022 годов в разрезе целевых групп с указанием численности целевой группы, меры поддержки за счет средств бюджета</a:t>
            </a:r>
          </a:p>
        </p:txBody>
      </p:sp>
      <p:graphicFrame>
        <p:nvGraphicFramePr>
          <p:cNvPr id="4" name="Таблица 3"/>
          <p:cNvGraphicFramePr>
            <a:graphicFrameLocks noGrp="1"/>
          </p:cNvGraphicFramePr>
          <p:nvPr>
            <p:extLst>
              <p:ext uri="{D42A27DB-BD31-4B8C-83A1-F6EECF244321}">
                <p14:modId xmlns:p14="http://schemas.microsoft.com/office/powerpoint/2010/main" val="2183285021"/>
              </p:ext>
            </p:extLst>
          </p:nvPr>
        </p:nvGraphicFramePr>
        <p:xfrm>
          <a:off x="144913" y="2730715"/>
          <a:ext cx="8858280" cy="3291840"/>
        </p:xfrm>
        <a:graphic>
          <a:graphicData uri="http://schemas.openxmlformats.org/drawingml/2006/table">
            <a:tbl>
              <a:tblPr/>
              <a:tblGrid>
                <a:gridCol w="1414466"/>
                <a:gridCol w="2024742"/>
                <a:gridCol w="1118508"/>
                <a:gridCol w="1053192"/>
                <a:gridCol w="1102179"/>
                <a:gridCol w="1077686"/>
                <a:gridCol w="1067507"/>
              </a:tblGrid>
              <a:tr h="305189">
                <a:tc rowSpan="3">
                  <a:txBody>
                    <a:bodyPr/>
                    <a:lstStyle/>
                    <a:p>
                      <a:pPr algn="ctr" fontAlgn="t"/>
                      <a:r>
                        <a:rPr lang="ru-RU" sz="900" b="0" i="0" u="none" strike="noStrike" dirty="0">
                          <a:solidFill>
                            <a:schemeClr val="tx1"/>
                          </a:solidFill>
                          <a:latin typeface="Times New Roman"/>
                        </a:rPr>
                        <a:t>Выплата вознаграждения приемному родителю</a:t>
                      </a:r>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rowSpan="3">
                  <a:txBody>
                    <a:bodyPr/>
                    <a:lstStyle/>
                    <a:p>
                      <a:pPr algn="ctr" fontAlgn="t"/>
                      <a:r>
                        <a:rPr lang="ru-RU" sz="900" b="0" i="0" u="none" strike="noStrike" dirty="0">
                          <a:solidFill>
                            <a:schemeClr val="tx1"/>
                          </a:solidFill>
                          <a:latin typeface="Times New Roman"/>
                        </a:rPr>
                        <a:t>Закон Оренбургской области от 08.07.1997 № 104/26-ОЗ "Об оплате труда приемных родителей и льготах, предоставляемых приемной семье в Оренбургской области" Постановление Правительства Оренбургской области от 18.06.2007 №208-п "Об утверждении порядка выплаты денежных средств на содержание ребенка (детей) в приемной семье"</a:t>
                      </a:r>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l" fontAlgn="t"/>
                      <a:r>
                        <a:rPr lang="ru-RU" sz="900" b="0" i="0" u="none" strike="noStrike" dirty="0">
                          <a:solidFill>
                            <a:schemeClr val="tx1"/>
                          </a:solidFill>
                          <a:latin typeface="Times New Roman"/>
                        </a:rPr>
                        <a:t>6040,00 рублей на одного приемного родителя, </a:t>
                      </a:r>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ctr"/>
                      <a:r>
                        <a:rPr lang="ru-RU" sz="900" b="1" i="0" u="none" strike="noStrike">
                          <a:solidFill>
                            <a:schemeClr val="tx1"/>
                          </a:solidFill>
                          <a:latin typeface="Times New Roman"/>
                        </a:rPr>
                        <a:t>41</a:t>
                      </a:r>
                    </a:p>
                  </a:txBody>
                  <a:tcPr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rowSpan="3">
                  <a:txBody>
                    <a:bodyPr/>
                    <a:lstStyle/>
                    <a:p>
                      <a:pPr algn="ctr" fontAlgn="ctr"/>
                      <a:r>
                        <a:rPr lang="ru-RU" sz="900" b="1" i="0" u="none" strike="noStrike" dirty="0" smtClean="0">
                          <a:solidFill>
                            <a:schemeClr val="tx1"/>
                          </a:solidFill>
                          <a:latin typeface="Times New Roman"/>
                        </a:rPr>
                        <a:t>6 972,6 тыс.рублей</a:t>
                      </a:r>
                      <a:endParaRPr lang="ru-RU" sz="900" b="1" i="0" u="none" strike="noStrike" dirty="0">
                        <a:solidFill>
                          <a:schemeClr val="tx1"/>
                        </a:solidFill>
                        <a:latin typeface="Times New Roman"/>
                      </a:endParaRPr>
                    </a:p>
                  </a:txBody>
                  <a:tcPr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rowSpan="3">
                  <a:txBody>
                    <a:bodyPr/>
                    <a:lstStyle/>
                    <a:p>
                      <a:pPr algn="ctr" fontAlgn="ctr"/>
                      <a:r>
                        <a:rPr lang="ru-RU" sz="900" b="1" i="0" u="none" strike="noStrike" dirty="0" smtClean="0">
                          <a:solidFill>
                            <a:schemeClr val="tx1"/>
                          </a:solidFill>
                          <a:latin typeface="Times New Roman"/>
                        </a:rPr>
                        <a:t>6 972,6 тыс.рублей</a:t>
                      </a:r>
                      <a:endParaRPr lang="ru-RU" sz="900" b="1" i="0" u="none" strike="noStrike" dirty="0">
                        <a:solidFill>
                          <a:schemeClr val="tx1"/>
                        </a:solidFill>
                        <a:latin typeface="Times New Roman"/>
                      </a:endParaRPr>
                    </a:p>
                  </a:txBody>
                  <a:tcPr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rowSpan="3">
                  <a:txBody>
                    <a:bodyPr/>
                    <a:lstStyle/>
                    <a:p>
                      <a:pPr algn="ctr" fontAlgn="ctr"/>
                      <a:r>
                        <a:rPr lang="ru-RU" sz="900" b="1" i="0" u="none" strike="noStrike" dirty="0" smtClean="0">
                          <a:solidFill>
                            <a:schemeClr val="tx1"/>
                          </a:solidFill>
                          <a:latin typeface="Times New Roman"/>
                        </a:rPr>
                        <a:t>6 972,6 тыс.рублей</a:t>
                      </a:r>
                      <a:endParaRPr lang="ru-RU" sz="900" b="1" i="0" u="none" strike="noStrike" dirty="0">
                        <a:solidFill>
                          <a:schemeClr val="tx1"/>
                        </a:solidFill>
                        <a:latin typeface="Times New Roman"/>
                      </a:endParaRPr>
                    </a:p>
                  </a:txBody>
                  <a:tcPr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604282">
                <a:tc vMerge="1">
                  <a:txBody>
                    <a:bodyPr/>
                    <a:lstStyle/>
                    <a:p>
                      <a:endParaRPr lang="ru-RU"/>
                    </a:p>
                  </a:txBody>
                  <a:tcPr/>
                </a:tc>
                <a:tc vMerge="1">
                  <a:txBody>
                    <a:bodyPr/>
                    <a:lstStyle/>
                    <a:p>
                      <a:endParaRPr lang="ru-RU"/>
                    </a:p>
                  </a:txBody>
                  <a:tcPr/>
                </a:tc>
                <a:tc>
                  <a:txBody>
                    <a:bodyPr/>
                    <a:lstStyle/>
                    <a:p>
                      <a:pPr algn="l" fontAlgn="b"/>
                      <a:r>
                        <a:rPr lang="ru-RU" sz="900" b="0" i="0" u="none" strike="noStrike" dirty="0">
                          <a:solidFill>
                            <a:schemeClr val="tx1"/>
                          </a:solidFill>
                          <a:latin typeface="Times New Roman"/>
                        </a:rPr>
                        <a:t>при наличии единственного родителя (отсутствие второго родителя) - в двукратном размере, </a:t>
                      </a:r>
                    </a:p>
                  </a:txBody>
                  <a:tcPr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ctr"/>
                      <a:r>
                        <a:rPr lang="ru-RU" sz="900" b="1" i="0" u="none" strike="noStrike" dirty="0">
                          <a:solidFill>
                            <a:schemeClr val="tx1"/>
                          </a:solidFill>
                          <a:latin typeface="Times New Roman"/>
                        </a:rPr>
                        <a:t>13</a:t>
                      </a:r>
                    </a:p>
                  </a:txBody>
                  <a:tcPr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vMerge="1">
                  <a:txBody>
                    <a:bodyPr/>
                    <a:lstStyle/>
                    <a:p>
                      <a:endParaRPr lang="ru-RU"/>
                    </a:p>
                  </a:txBody>
                  <a:tcPr/>
                </a:tc>
                <a:tc vMerge="1">
                  <a:txBody>
                    <a:bodyPr/>
                    <a:lstStyle/>
                    <a:p>
                      <a:endParaRPr lang="ru-RU"/>
                    </a:p>
                  </a:txBody>
                  <a:tcPr/>
                </a:tc>
                <a:tc vMerge="1">
                  <a:txBody>
                    <a:bodyPr/>
                    <a:lstStyle/>
                    <a:p>
                      <a:endParaRPr lang="ru-RU"/>
                    </a:p>
                  </a:txBody>
                  <a:tcPr/>
                </a:tc>
              </a:tr>
              <a:tr h="1332071">
                <a:tc vMerge="1">
                  <a:txBody>
                    <a:bodyPr/>
                    <a:lstStyle/>
                    <a:p>
                      <a:endParaRPr lang="ru-RU"/>
                    </a:p>
                  </a:txBody>
                  <a:tcPr/>
                </a:tc>
                <a:tc vMerge="1">
                  <a:txBody>
                    <a:bodyPr/>
                    <a:lstStyle/>
                    <a:p>
                      <a:endParaRPr lang="ru-RU"/>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900" b="0" i="0" u="none" strike="noStrike" dirty="0" smtClean="0">
                          <a:solidFill>
                            <a:schemeClr val="tx1"/>
                          </a:solidFill>
                          <a:latin typeface="Times New Roman"/>
                        </a:rPr>
                        <a:t>604,00 рублей- доплата за каждого ребенка до 3-х лет, третьего и каждого последующего ребенка, ребенка с ограниченными возможностями здоровья, ребенка-инвалида  </a:t>
                      </a:r>
                      <a:endParaRPr lang="ru-RU" sz="900" dirty="0">
                        <a:solidFill>
                          <a:schemeClr val="tx1"/>
                        </a:solidFill>
                      </a:endParaRPr>
                    </a:p>
                  </a:txBody>
                  <a:tcPr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r>
                        <a:rPr lang="ru-RU" sz="900" b="1" dirty="0" smtClean="0">
                          <a:solidFill>
                            <a:schemeClr val="tx1"/>
                          </a:solidFill>
                          <a:latin typeface="Times New Roman" pitchFamily="18" charset="0"/>
                          <a:cs typeface="Times New Roman" pitchFamily="18" charset="0"/>
                        </a:rPr>
                        <a:t>26</a:t>
                      </a:r>
                      <a:endParaRPr lang="ru-RU" sz="900" b="1" dirty="0">
                        <a:solidFill>
                          <a:schemeClr val="tx1"/>
                        </a:solidFill>
                        <a:latin typeface="Times New Roman" pitchFamily="18" charset="0"/>
                        <a:cs typeface="Times New Roman" pitchFamily="18" charset="0"/>
                      </a:endParaRPr>
                    </a:p>
                  </a:txBody>
                  <a:tcPr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vMerge="1">
                  <a:txBody>
                    <a:bodyPr/>
                    <a:lstStyle/>
                    <a:p>
                      <a:endParaRPr lang="ru-RU"/>
                    </a:p>
                  </a:txBody>
                  <a:tcPr/>
                </a:tc>
                <a:tc vMerge="1">
                  <a:txBody>
                    <a:bodyPr/>
                    <a:lstStyle/>
                    <a:p>
                      <a:endParaRPr lang="ru-RU"/>
                    </a:p>
                  </a:txBody>
                  <a:tcPr/>
                </a:tc>
                <a:tc vMerge="1">
                  <a:txBody>
                    <a:bodyPr/>
                    <a:lstStyle/>
                    <a:p>
                      <a:endParaRPr lang="ru-RU"/>
                    </a:p>
                  </a:txBody>
                  <a:tcPr/>
                </a:tc>
              </a:tr>
            </a:tbl>
          </a:graphicData>
        </a:graphic>
      </p:graphicFrame>
      <p:graphicFrame>
        <p:nvGraphicFramePr>
          <p:cNvPr id="5" name="Таблица 4"/>
          <p:cNvGraphicFramePr>
            <a:graphicFrameLocks noGrp="1"/>
          </p:cNvGraphicFramePr>
          <p:nvPr>
            <p:extLst>
              <p:ext uri="{D42A27DB-BD31-4B8C-83A1-F6EECF244321}">
                <p14:modId xmlns:p14="http://schemas.microsoft.com/office/powerpoint/2010/main" val="579725067"/>
              </p:ext>
            </p:extLst>
          </p:nvPr>
        </p:nvGraphicFramePr>
        <p:xfrm>
          <a:off x="153081" y="1203325"/>
          <a:ext cx="8858312" cy="1515382"/>
        </p:xfrm>
        <a:graphic>
          <a:graphicData uri="http://schemas.openxmlformats.org/drawingml/2006/table">
            <a:tbl>
              <a:tblPr/>
              <a:tblGrid>
                <a:gridCol w="1406298"/>
                <a:gridCol w="2008414"/>
                <a:gridCol w="1126671"/>
                <a:gridCol w="1045029"/>
                <a:gridCol w="875510"/>
                <a:gridCol w="218504"/>
                <a:gridCol w="1094014"/>
                <a:gridCol w="1083872"/>
              </a:tblGrid>
              <a:tr h="1515382">
                <a:tc>
                  <a:txBody>
                    <a:bodyPr/>
                    <a:lstStyle/>
                    <a:p>
                      <a:pPr algn="ctr" fontAlgn="t"/>
                      <a:r>
                        <a:rPr lang="ru-RU" sz="1100" b="1" i="0" u="none" strike="noStrike" dirty="0">
                          <a:solidFill>
                            <a:schemeClr val="tx1"/>
                          </a:solidFill>
                          <a:latin typeface="Times New Roman" pitchFamily="18" charset="0"/>
                          <a:cs typeface="Times New Roman" pitchFamily="18" charset="0"/>
                        </a:rPr>
                        <a:t>Виды социальной поддержки</a:t>
                      </a:r>
                    </a:p>
                  </a:txBody>
                  <a:tcPr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algn="ctr" fontAlgn="t"/>
                      <a:r>
                        <a:rPr lang="ru-RU" sz="1100" b="1" i="0" u="none" strike="noStrike" dirty="0">
                          <a:solidFill>
                            <a:schemeClr val="tx1"/>
                          </a:solidFill>
                          <a:latin typeface="Times New Roman" pitchFamily="18" charset="0"/>
                          <a:cs typeface="Times New Roman" pitchFamily="18" charset="0"/>
                        </a:rPr>
                        <a:t>Нормативно-правовой акт</a:t>
                      </a:r>
                    </a:p>
                  </a:txBody>
                  <a:tcPr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algn="ctr" fontAlgn="t"/>
                      <a:r>
                        <a:rPr lang="ru-RU" sz="1100" b="1" i="0" u="none" strike="noStrike" dirty="0">
                          <a:solidFill>
                            <a:schemeClr val="tx1"/>
                          </a:solidFill>
                          <a:latin typeface="Times New Roman" pitchFamily="18" charset="0"/>
                          <a:cs typeface="Times New Roman" pitchFamily="18" charset="0"/>
                        </a:rPr>
                        <a:t>Размер выплат</a:t>
                      </a:r>
                    </a:p>
                  </a:txBody>
                  <a:tcPr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algn="ctr" fontAlgn="t"/>
                      <a:r>
                        <a:rPr lang="ru-RU" sz="1100" b="1" i="0" u="none" strike="noStrike" dirty="0">
                          <a:solidFill>
                            <a:schemeClr val="tx1"/>
                          </a:solidFill>
                          <a:latin typeface="Times New Roman" pitchFamily="18" charset="0"/>
                          <a:cs typeface="Times New Roman" pitchFamily="18" charset="0"/>
                        </a:rPr>
                        <a:t>Численность получателей</a:t>
                      </a:r>
                    </a:p>
                  </a:txBody>
                  <a:tcPr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gridSpan="2">
                  <a:txBody>
                    <a:bodyPr/>
                    <a:lstStyle/>
                    <a:p>
                      <a:pPr algn="ctr" fontAlgn="t"/>
                      <a:r>
                        <a:rPr lang="ru-RU" sz="1100" b="1" i="0" u="none" strike="noStrike" dirty="0">
                          <a:solidFill>
                            <a:schemeClr val="tx1"/>
                          </a:solidFill>
                          <a:latin typeface="Times New Roman" pitchFamily="18" charset="0"/>
                          <a:cs typeface="Times New Roman" pitchFamily="18" charset="0"/>
                        </a:rPr>
                        <a:t>Объем бюджетных ассигнований на </a:t>
                      </a:r>
                      <a:r>
                        <a:rPr lang="ru-RU" sz="1100" b="1" i="0" u="none" strike="noStrike" dirty="0" smtClean="0">
                          <a:solidFill>
                            <a:schemeClr val="tx1"/>
                          </a:solidFill>
                          <a:latin typeface="Times New Roman" pitchFamily="18" charset="0"/>
                          <a:cs typeface="Times New Roman" pitchFamily="18" charset="0"/>
                        </a:rPr>
                        <a:t>2020 </a:t>
                      </a:r>
                      <a:r>
                        <a:rPr lang="ru-RU" sz="1100" b="1" i="0" u="none" strike="noStrike" dirty="0">
                          <a:solidFill>
                            <a:schemeClr val="tx1"/>
                          </a:solidFill>
                          <a:latin typeface="Times New Roman" pitchFamily="18" charset="0"/>
                          <a:cs typeface="Times New Roman" pitchFamily="18" charset="0"/>
                        </a:rPr>
                        <a:t>год</a:t>
                      </a:r>
                    </a:p>
                  </a:txBody>
                  <a:tcPr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hMerge="1">
                  <a:txBody>
                    <a:bodyPr/>
                    <a:lstStyle/>
                    <a:p>
                      <a:pPr algn="ctr" fontAlgn="t"/>
                      <a:endParaRPr lang="ru-RU" sz="1100" b="1" i="0" u="none" strike="noStrike" dirty="0">
                        <a:latin typeface="Century Gothic" pitchFamily="34" charset="0"/>
                      </a:endParaRPr>
                    </a:p>
                  </a:txBody>
                  <a:tcPr marL="5806" marR="5806" marT="5806"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t"/>
                      <a:r>
                        <a:rPr lang="ru-RU" sz="1100" b="1" i="0" u="none" strike="noStrike" dirty="0">
                          <a:solidFill>
                            <a:schemeClr val="tx1"/>
                          </a:solidFill>
                          <a:latin typeface="Times New Roman" pitchFamily="18" charset="0"/>
                          <a:cs typeface="Times New Roman" pitchFamily="18" charset="0"/>
                        </a:rPr>
                        <a:t>Объем бюджетных ассигнований на </a:t>
                      </a:r>
                      <a:r>
                        <a:rPr lang="ru-RU" sz="1100" b="1" i="0" u="none" strike="noStrike" dirty="0" smtClean="0">
                          <a:solidFill>
                            <a:schemeClr val="tx1"/>
                          </a:solidFill>
                          <a:latin typeface="Times New Roman" pitchFamily="18" charset="0"/>
                          <a:cs typeface="Times New Roman" pitchFamily="18" charset="0"/>
                        </a:rPr>
                        <a:t>2021 </a:t>
                      </a:r>
                      <a:r>
                        <a:rPr lang="ru-RU" sz="1100" b="1" i="0" u="none" strike="noStrike" dirty="0">
                          <a:solidFill>
                            <a:schemeClr val="tx1"/>
                          </a:solidFill>
                          <a:latin typeface="Times New Roman" pitchFamily="18" charset="0"/>
                          <a:cs typeface="Times New Roman" pitchFamily="18" charset="0"/>
                        </a:rPr>
                        <a:t>год</a:t>
                      </a:r>
                    </a:p>
                  </a:txBody>
                  <a:tcPr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c>
                  <a:txBody>
                    <a:bodyPr/>
                    <a:lstStyle/>
                    <a:p>
                      <a:pPr algn="ctr" fontAlgn="t"/>
                      <a:r>
                        <a:rPr lang="ru-RU" sz="1100" b="1" i="0" u="none" strike="noStrike" dirty="0">
                          <a:solidFill>
                            <a:schemeClr val="tx1"/>
                          </a:solidFill>
                          <a:latin typeface="Times New Roman" pitchFamily="18" charset="0"/>
                          <a:cs typeface="Times New Roman" pitchFamily="18" charset="0"/>
                        </a:rPr>
                        <a:t>Объем бюджетных ассигнований на </a:t>
                      </a:r>
                      <a:r>
                        <a:rPr lang="ru-RU" sz="1100" b="1" i="0" u="none" strike="noStrike" dirty="0" smtClean="0">
                          <a:solidFill>
                            <a:schemeClr val="tx1"/>
                          </a:solidFill>
                          <a:latin typeface="Times New Roman" pitchFamily="18" charset="0"/>
                          <a:cs typeface="Times New Roman" pitchFamily="18" charset="0"/>
                        </a:rPr>
                        <a:t>2022 </a:t>
                      </a:r>
                      <a:r>
                        <a:rPr lang="ru-RU" sz="1100" b="1" i="0" u="none" strike="noStrike" dirty="0">
                          <a:solidFill>
                            <a:schemeClr val="tx1"/>
                          </a:solidFill>
                          <a:latin typeface="Times New Roman" pitchFamily="18" charset="0"/>
                          <a:cs typeface="Times New Roman" pitchFamily="18" charset="0"/>
                        </a:rPr>
                        <a:t>год</a:t>
                      </a:r>
                    </a:p>
                  </a:txBody>
                  <a:tcPr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3487814117"/>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95795" y="291739"/>
            <a:ext cx="8686800" cy="563563"/>
          </a:xfrm>
        </p:spPr>
        <p:txBody>
          <a:bodyPr>
            <a:noAutofit/>
          </a:bodyPr>
          <a:lstStyle/>
          <a:p>
            <a:pPr algn="ctr" eaLnBrk="1" hangingPunct="1"/>
            <a:r>
              <a:rPr lang="ru-RU" sz="2200" b="1" dirty="0" smtClean="0">
                <a:pattFill prst="wdUpDiag">
                  <a:fgClr>
                    <a:srgbClr val="7030A0"/>
                  </a:fgClr>
                  <a:bgClr>
                    <a:schemeClr val="tx1"/>
                  </a:bgClr>
                </a:pattFill>
                <a:latin typeface="Times New Roman" pitchFamily="18" charset="0"/>
                <a:cs typeface="Times New Roman" pitchFamily="18" charset="0"/>
              </a:rPr>
              <a:t>Сведения о расходах бюджета на 2020 год и плановый период 2021 и 2022 годов в разрезе целевых групп с указанием численности целевой группы, меры поддержки за счет средств бюджета</a:t>
            </a:r>
          </a:p>
        </p:txBody>
      </p:sp>
      <p:graphicFrame>
        <p:nvGraphicFramePr>
          <p:cNvPr id="4" name="Таблица 3"/>
          <p:cNvGraphicFramePr>
            <a:graphicFrameLocks noGrp="1"/>
          </p:cNvGraphicFramePr>
          <p:nvPr>
            <p:extLst>
              <p:ext uri="{D42A27DB-BD31-4B8C-83A1-F6EECF244321}">
                <p14:modId xmlns:p14="http://schemas.microsoft.com/office/powerpoint/2010/main" val="1253314956"/>
              </p:ext>
            </p:extLst>
          </p:nvPr>
        </p:nvGraphicFramePr>
        <p:xfrm>
          <a:off x="214313" y="1285875"/>
          <a:ext cx="8786875" cy="4116287"/>
        </p:xfrm>
        <a:graphic>
          <a:graphicData uri="http://schemas.openxmlformats.org/drawingml/2006/table">
            <a:tbl>
              <a:tblPr/>
              <a:tblGrid>
                <a:gridCol w="1465018"/>
                <a:gridCol w="1784838"/>
                <a:gridCol w="1793631"/>
                <a:gridCol w="905608"/>
                <a:gridCol w="949569"/>
                <a:gridCol w="905608"/>
                <a:gridCol w="982603"/>
              </a:tblGrid>
              <a:tr h="833071">
                <a:tc>
                  <a:txBody>
                    <a:bodyPr/>
                    <a:lstStyle/>
                    <a:p>
                      <a:pPr algn="ctr" fontAlgn="t"/>
                      <a:r>
                        <a:rPr lang="ru-RU" sz="1100" b="1" i="0" u="none" strike="noStrike" dirty="0">
                          <a:solidFill>
                            <a:schemeClr val="tx1"/>
                          </a:solidFill>
                          <a:latin typeface="Times New Roman" pitchFamily="18" charset="0"/>
                          <a:cs typeface="Times New Roman" pitchFamily="18" charset="0"/>
                        </a:rPr>
                        <a:t>Виды социальной поддержки</a:t>
                      </a:r>
                    </a:p>
                  </a:txBody>
                  <a:tcPr marL="6616" marR="6616" marT="6616"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t"/>
                      <a:r>
                        <a:rPr lang="ru-RU" sz="1100" b="1" i="0" u="none" strike="noStrike" dirty="0">
                          <a:solidFill>
                            <a:schemeClr val="tx1"/>
                          </a:solidFill>
                          <a:latin typeface="Times New Roman" pitchFamily="18" charset="0"/>
                          <a:cs typeface="Times New Roman" pitchFamily="18" charset="0"/>
                        </a:rPr>
                        <a:t>Нормативно-правовой акт</a:t>
                      </a:r>
                    </a:p>
                  </a:txBody>
                  <a:tcPr marL="6616" marR="6616" marT="6616"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t"/>
                      <a:r>
                        <a:rPr lang="ru-RU" sz="1100" b="1" i="0" u="none" strike="noStrike" dirty="0">
                          <a:solidFill>
                            <a:schemeClr val="tx1"/>
                          </a:solidFill>
                          <a:latin typeface="Times New Roman" pitchFamily="18" charset="0"/>
                          <a:cs typeface="Times New Roman" pitchFamily="18" charset="0"/>
                        </a:rPr>
                        <a:t>Размер выплат</a:t>
                      </a:r>
                    </a:p>
                  </a:txBody>
                  <a:tcPr marL="6616" marR="6616" marT="6616"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t"/>
                      <a:r>
                        <a:rPr lang="ru-RU" sz="1100" b="1" i="0" u="none" strike="noStrike" dirty="0">
                          <a:solidFill>
                            <a:schemeClr val="tx1"/>
                          </a:solidFill>
                          <a:latin typeface="Times New Roman" pitchFamily="18" charset="0"/>
                          <a:cs typeface="Times New Roman" pitchFamily="18" charset="0"/>
                        </a:rPr>
                        <a:t>Численность получателей</a:t>
                      </a:r>
                    </a:p>
                  </a:txBody>
                  <a:tcPr marL="6616" marR="6616" marT="6616"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t"/>
                      <a:r>
                        <a:rPr lang="ru-RU" sz="1100" b="1" i="0" u="none" strike="noStrike" dirty="0">
                          <a:solidFill>
                            <a:schemeClr val="tx1"/>
                          </a:solidFill>
                          <a:latin typeface="Times New Roman" pitchFamily="18" charset="0"/>
                          <a:cs typeface="Times New Roman" pitchFamily="18" charset="0"/>
                        </a:rPr>
                        <a:t>Объем бюджетных ассигнований на </a:t>
                      </a:r>
                      <a:r>
                        <a:rPr lang="ru-RU" sz="1100" b="1" i="0" u="none" strike="noStrike" dirty="0" smtClean="0">
                          <a:solidFill>
                            <a:schemeClr val="tx1"/>
                          </a:solidFill>
                          <a:latin typeface="Times New Roman" pitchFamily="18" charset="0"/>
                          <a:cs typeface="Times New Roman" pitchFamily="18" charset="0"/>
                        </a:rPr>
                        <a:t>2020 </a:t>
                      </a:r>
                      <a:r>
                        <a:rPr lang="ru-RU" sz="1100" b="1" i="0" u="none" strike="noStrike" dirty="0">
                          <a:solidFill>
                            <a:schemeClr val="tx1"/>
                          </a:solidFill>
                          <a:latin typeface="Times New Roman" pitchFamily="18" charset="0"/>
                          <a:cs typeface="Times New Roman" pitchFamily="18" charset="0"/>
                        </a:rPr>
                        <a:t>год</a:t>
                      </a:r>
                    </a:p>
                  </a:txBody>
                  <a:tcPr marL="6616" marR="6616" marT="6616"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t"/>
                      <a:r>
                        <a:rPr lang="ru-RU" sz="1100" b="1" i="0" u="none" strike="noStrike" dirty="0">
                          <a:solidFill>
                            <a:schemeClr val="tx1"/>
                          </a:solidFill>
                          <a:latin typeface="Times New Roman" pitchFamily="18" charset="0"/>
                          <a:cs typeface="Times New Roman" pitchFamily="18" charset="0"/>
                        </a:rPr>
                        <a:t>Объем бюджетных ассигнований на </a:t>
                      </a:r>
                      <a:r>
                        <a:rPr lang="ru-RU" sz="1100" b="1" i="0" u="none" strike="noStrike" dirty="0" smtClean="0">
                          <a:solidFill>
                            <a:schemeClr val="tx1"/>
                          </a:solidFill>
                          <a:latin typeface="Times New Roman" pitchFamily="18" charset="0"/>
                          <a:cs typeface="Times New Roman" pitchFamily="18" charset="0"/>
                        </a:rPr>
                        <a:t>2021 </a:t>
                      </a:r>
                      <a:r>
                        <a:rPr lang="ru-RU" sz="1100" b="1" i="0" u="none" strike="noStrike" dirty="0">
                          <a:solidFill>
                            <a:schemeClr val="tx1"/>
                          </a:solidFill>
                          <a:latin typeface="Times New Roman" pitchFamily="18" charset="0"/>
                          <a:cs typeface="Times New Roman" pitchFamily="18" charset="0"/>
                        </a:rPr>
                        <a:t>год</a:t>
                      </a:r>
                    </a:p>
                  </a:txBody>
                  <a:tcPr marL="6616" marR="6616" marT="6616"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t"/>
                      <a:r>
                        <a:rPr lang="ru-RU" sz="1100" b="1" i="0" u="none" strike="noStrike" dirty="0">
                          <a:solidFill>
                            <a:schemeClr val="tx1"/>
                          </a:solidFill>
                          <a:latin typeface="Times New Roman" pitchFamily="18" charset="0"/>
                          <a:cs typeface="Times New Roman" pitchFamily="18" charset="0"/>
                        </a:rPr>
                        <a:t>Объем бюджетных ассигнований на </a:t>
                      </a:r>
                      <a:r>
                        <a:rPr lang="ru-RU" sz="1100" b="1" i="0" u="none" strike="noStrike" dirty="0" smtClean="0">
                          <a:solidFill>
                            <a:schemeClr val="tx1"/>
                          </a:solidFill>
                          <a:latin typeface="Times New Roman" pitchFamily="18" charset="0"/>
                          <a:cs typeface="Times New Roman" pitchFamily="18" charset="0"/>
                        </a:rPr>
                        <a:t>2022 </a:t>
                      </a:r>
                      <a:r>
                        <a:rPr lang="ru-RU" sz="1100" b="1" i="0" u="none" strike="noStrike" dirty="0">
                          <a:solidFill>
                            <a:schemeClr val="tx1"/>
                          </a:solidFill>
                          <a:latin typeface="Times New Roman" pitchFamily="18" charset="0"/>
                          <a:cs typeface="Times New Roman" pitchFamily="18" charset="0"/>
                        </a:rPr>
                        <a:t>год</a:t>
                      </a:r>
                    </a:p>
                  </a:txBody>
                  <a:tcPr marL="6616" marR="6616" marT="6616"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163901">
                <a:tc gridSpan="7">
                  <a:txBody>
                    <a:bodyPr/>
                    <a:lstStyle/>
                    <a:p>
                      <a:pPr algn="ctr" fontAlgn="ctr"/>
                      <a:r>
                        <a:rPr lang="ru-RU" sz="1100" b="1" i="0" u="none" strike="noStrike" dirty="0">
                          <a:solidFill>
                            <a:schemeClr val="tx1"/>
                          </a:solidFill>
                          <a:latin typeface="Times New Roman" pitchFamily="18" charset="0"/>
                          <a:cs typeface="Times New Roman" pitchFamily="18" charset="0"/>
                        </a:rPr>
                        <a:t>Пенсионеры</a:t>
                      </a:r>
                    </a:p>
                  </a:txBody>
                  <a:tcPr marL="6616" marR="6616" marT="6616"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678325">
                <a:tc>
                  <a:txBody>
                    <a:bodyPr/>
                    <a:lstStyle/>
                    <a:p>
                      <a:pPr algn="ctr" fontAlgn="t"/>
                      <a:r>
                        <a:rPr lang="ru-RU" sz="900" b="0" i="0" u="none" strike="noStrike" dirty="0">
                          <a:solidFill>
                            <a:schemeClr val="tx1"/>
                          </a:solidFill>
                          <a:latin typeface="Times New Roman" pitchFamily="18" charset="0"/>
                          <a:cs typeface="Times New Roman" pitchFamily="18" charset="0"/>
                        </a:rPr>
                        <a:t>Доплата к пенсиям муниципальных служащих</a:t>
                      </a:r>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t"/>
                      <a:r>
                        <a:rPr lang="ru-RU" sz="900" b="0" i="0" u="none" strike="noStrike" dirty="0">
                          <a:solidFill>
                            <a:schemeClr val="tx1"/>
                          </a:solidFill>
                          <a:latin typeface="Times New Roman" pitchFamily="18" charset="0"/>
                          <a:cs typeface="Times New Roman" pitchFamily="18" charset="0"/>
                        </a:rPr>
                        <a:t>Решение </a:t>
                      </a:r>
                      <a:r>
                        <a:rPr lang="ru-RU" sz="900" b="0" i="0" u="none" strike="noStrike" dirty="0" err="1">
                          <a:solidFill>
                            <a:schemeClr val="tx1"/>
                          </a:solidFill>
                          <a:latin typeface="Times New Roman" pitchFamily="18" charset="0"/>
                          <a:cs typeface="Times New Roman" pitchFamily="18" charset="0"/>
                        </a:rPr>
                        <a:t>Медногорского</a:t>
                      </a:r>
                      <a:r>
                        <a:rPr lang="ru-RU" sz="900" b="0" i="0" u="none" strike="noStrike" dirty="0">
                          <a:solidFill>
                            <a:schemeClr val="tx1"/>
                          </a:solidFill>
                          <a:latin typeface="Times New Roman" pitchFamily="18" charset="0"/>
                          <a:cs typeface="Times New Roman" pitchFamily="18" charset="0"/>
                        </a:rPr>
                        <a:t> городского Совета депутатов от 21.01.2010  «Об утверждении Положения об установлении пенсии за выслугу лет лицам, замещающим муниципальные должности муниципальной службы органов местного самоуправления города Медногорска»</a:t>
                      </a:r>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t"/>
                      <a:r>
                        <a:rPr lang="ru-RU" sz="900" b="0" i="0" u="none" strike="noStrike" dirty="0">
                          <a:solidFill>
                            <a:schemeClr val="tx1"/>
                          </a:solidFill>
                          <a:latin typeface="Times New Roman" pitchFamily="18" charset="0"/>
                          <a:cs typeface="Times New Roman" pitchFamily="18" charset="0"/>
                        </a:rPr>
                        <a:t>Пенсия за выслугу лет устанавливается в таком размере, чтобы сумма страховой части трудовой пенсии по старости (трудовой пенсии по инвалидности) и пенсии за выслугу лет составляла 45 процентов среднемесячного заработка муниципального служащего. За каждый полный год стажа муниципальной службы свыше требуемой, размер пенсии за выслугу лет увеличивается на 3% среднемесячного заработка муниципального служащего, однако сумма страховой части трудовой пенсии по старости (трудовой пенсии по инвалидности) и пенсии за выслугу лет не может превышать 75 </a:t>
                      </a:r>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ctr"/>
                      <a:r>
                        <a:rPr lang="ru-RU" sz="900" b="1" i="0" u="none" strike="noStrike" dirty="0" smtClean="0">
                          <a:solidFill>
                            <a:schemeClr val="tx1"/>
                          </a:solidFill>
                          <a:latin typeface="Times New Roman" pitchFamily="18" charset="0"/>
                          <a:cs typeface="Times New Roman" pitchFamily="18" charset="0"/>
                        </a:rPr>
                        <a:t>21</a:t>
                      </a:r>
                      <a:endParaRPr lang="ru-RU" sz="900" b="1" i="0" u="none" strike="noStrike" dirty="0">
                        <a:solidFill>
                          <a:schemeClr val="tx1"/>
                        </a:solidFill>
                        <a:latin typeface="Times New Roman" pitchFamily="18" charset="0"/>
                        <a:cs typeface="Times New Roman" pitchFamily="18" charset="0"/>
                      </a:endParaRPr>
                    </a:p>
                  </a:txBody>
                  <a:tcPr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t"/>
                      <a:r>
                        <a:rPr lang="ru-RU" sz="900" b="1" i="0" u="none" strike="noStrike" dirty="0" smtClean="0">
                          <a:solidFill>
                            <a:schemeClr val="tx1"/>
                          </a:solidFill>
                          <a:latin typeface="Times New Roman" pitchFamily="18" charset="0"/>
                          <a:cs typeface="Times New Roman" pitchFamily="18" charset="0"/>
                        </a:rPr>
                        <a:t>1356 </a:t>
                      </a:r>
                      <a:r>
                        <a:rPr lang="ru-RU" sz="900" b="1" i="0" u="none" strike="noStrike" dirty="0">
                          <a:solidFill>
                            <a:schemeClr val="tx1"/>
                          </a:solidFill>
                          <a:latin typeface="Times New Roman" pitchFamily="18" charset="0"/>
                          <a:cs typeface="Times New Roman" pitchFamily="18" charset="0"/>
                        </a:rPr>
                        <a:t>тыс.рублей</a:t>
                      </a:r>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t"/>
                      <a:r>
                        <a:rPr lang="ru-RU" sz="900" b="1" i="0" u="none" strike="noStrike" dirty="0" smtClean="0">
                          <a:solidFill>
                            <a:schemeClr val="tx1"/>
                          </a:solidFill>
                          <a:latin typeface="Times New Roman" pitchFamily="18" charset="0"/>
                          <a:cs typeface="Times New Roman" pitchFamily="18" charset="0"/>
                        </a:rPr>
                        <a:t>1446 </a:t>
                      </a:r>
                      <a:r>
                        <a:rPr lang="ru-RU" sz="900" b="1" i="0" u="none" strike="noStrike" dirty="0">
                          <a:solidFill>
                            <a:schemeClr val="tx1"/>
                          </a:solidFill>
                          <a:latin typeface="Times New Roman" pitchFamily="18" charset="0"/>
                          <a:cs typeface="Times New Roman" pitchFamily="18" charset="0"/>
                        </a:rPr>
                        <a:t>тыс.рублей</a:t>
                      </a:r>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t"/>
                      <a:r>
                        <a:rPr lang="ru-RU" sz="900" b="1" i="0" u="none" strike="noStrike" dirty="0" smtClean="0">
                          <a:solidFill>
                            <a:schemeClr val="tx1"/>
                          </a:solidFill>
                          <a:latin typeface="Times New Roman" pitchFamily="18" charset="0"/>
                          <a:cs typeface="Times New Roman" pitchFamily="18" charset="0"/>
                        </a:rPr>
                        <a:t>1541 </a:t>
                      </a:r>
                      <a:r>
                        <a:rPr lang="ru-RU" sz="900" b="1" i="0" u="none" strike="noStrike" dirty="0">
                          <a:solidFill>
                            <a:schemeClr val="tx1"/>
                          </a:solidFill>
                          <a:latin typeface="Times New Roman" pitchFamily="18" charset="0"/>
                          <a:cs typeface="Times New Roman" pitchFamily="18" charset="0"/>
                        </a:rPr>
                        <a:t>тыс.рублей</a:t>
                      </a:r>
                    </a:p>
                  </a:txBody>
                  <a:tcP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bl>
          </a:graphicData>
        </a:graphic>
      </p:graphicFrame>
    </p:spTree>
    <p:extLst>
      <p:ext uri="{BB962C8B-B14F-4D97-AF65-F5344CB8AC3E}">
        <p14:creationId xmlns:p14="http://schemas.microsoft.com/office/powerpoint/2010/main" val="797068854"/>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Прямоугольник 2"/>
          <p:cNvSpPr/>
          <p:nvPr/>
        </p:nvSpPr>
        <p:spPr>
          <a:xfrm>
            <a:off x="262702" y="209783"/>
            <a:ext cx="3368761" cy="461665"/>
          </a:xfrm>
          <a:prstGeom prst="rect">
            <a:avLst/>
          </a:prstGeom>
        </p:spPr>
        <p:txBody>
          <a:bodyPr wrap="square">
            <a:spAutoFit/>
          </a:bodyPr>
          <a:lstStyle/>
          <a:p>
            <a:r>
              <a:rPr lang="ru-RU" sz="2400" b="1" dirty="0" smtClean="0">
                <a:pattFill prst="wdUpDiag">
                  <a:fgClr>
                    <a:srgbClr val="7030A0"/>
                  </a:fgClr>
                  <a:bgClr>
                    <a:schemeClr val="tx1"/>
                  </a:bgClr>
                </a:pattFill>
                <a:latin typeface="Times New Roman" pitchFamily="18" charset="0"/>
                <a:cs typeface="Times New Roman" pitchFamily="18" charset="0"/>
              </a:rPr>
              <a:t>Основные понятия</a:t>
            </a:r>
            <a:endParaRPr lang="ru-RU" sz="2400" b="1" dirty="0">
              <a:pattFill prst="wdUpDiag">
                <a:fgClr>
                  <a:srgbClr val="7030A0"/>
                </a:fgClr>
                <a:bgClr>
                  <a:schemeClr val="tx1"/>
                </a:bgClr>
              </a:pattFill>
              <a:latin typeface="Times New Roman" pitchFamily="18" charset="0"/>
              <a:cs typeface="Times New Roman" pitchFamily="18" charset="0"/>
            </a:endParaRP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95323" y="1585054"/>
            <a:ext cx="3035890" cy="1539498"/>
          </a:xfrm>
          <a:prstGeom prst="rect">
            <a:avLst/>
          </a:prstGeom>
        </p:spPr>
      </p:pic>
      <p:sp>
        <p:nvSpPr>
          <p:cNvPr id="6" name="Прямоугольник 5"/>
          <p:cNvSpPr/>
          <p:nvPr/>
        </p:nvSpPr>
        <p:spPr>
          <a:xfrm>
            <a:off x="352697" y="619194"/>
            <a:ext cx="7955280" cy="369332"/>
          </a:xfrm>
          <a:prstGeom prst="rect">
            <a:avLst/>
          </a:prstGeom>
        </p:spPr>
        <p:txBody>
          <a:bodyPr wrap="square">
            <a:spAutoFit/>
          </a:bodyPr>
          <a:lstStyle/>
          <a:p>
            <a:pPr algn="ctr"/>
            <a:r>
              <a:rPr lang="ru-RU" dirty="0">
                <a:latin typeface="Times New Roman" pitchFamily="18" charset="0"/>
                <a:ea typeface="Sometimes" pitchFamily="50" charset="0"/>
                <a:cs typeface="Times New Roman" pitchFamily="18" charset="0"/>
              </a:rPr>
              <a:t>Доходы бюджета </a:t>
            </a:r>
            <a:r>
              <a:rPr lang="ru-RU" dirty="0" smtClean="0">
                <a:latin typeface="Times New Roman" pitchFamily="18" charset="0"/>
                <a:ea typeface="Sometimes" pitchFamily="50" charset="0"/>
                <a:cs typeface="Times New Roman" pitchFamily="18" charset="0"/>
              </a:rPr>
              <a:t>– поступающие в бюджет денежные </a:t>
            </a:r>
            <a:r>
              <a:rPr lang="ru-RU" dirty="0">
                <a:latin typeface="Times New Roman" pitchFamily="18" charset="0"/>
                <a:ea typeface="Sometimes" pitchFamily="50" charset="0"/>
                <a:cs typeface="Times New Roman" pitchFamily="18" charset="0"/>
              </a:rPr>
              <a:t>средства</a:t>
            </a:r>
          </a:p>
        </p:txBody>
      </p:sp>
      <p:sp>
        <p:nvSpPr>
          <p:cNvPr id="7" name="Прямоугольник 6"/>
          <p:cNvSpPr/>
          <p:nvPr/>
        </p:nvSpPr>
        <p:spPr>
          <a:xfrm>
            <a:off x="445591" y="991533"/>
            <a:ext cx="7955281" cy="369332"/>
          </a:xfrm>
          <a:prstGeom prst="rect">
            <a:avLst/>
          </a:prstGeom>
        </p:spPr>
        <p:txBody>
          <a:bodyPr wrap="square">
            <a:spAutoFit/>
          </a:bodyPr>
          <a:lstStyle/>
          <a:p>
            <a:pPr algn="ctr"/>
            <a:r>
              <a:rPr lang="ru-RU" dirty="0">
                <a:latin typeface="Times New Roman" pitchFamily="18" charset="0"/>
                <a:ea typeface="Sometimes" pitchFamily="50" charset="0"/>
                <a:cs typeface="Times New Roman" pitchFamily="18" charset="0"/>
              </a:rPr>
              <a:t>Расходы бюджета </a:t>
            </a:r>
            <a:r>
              <a:rPr lang="ru-RU" dirty="0" smtClean="0">
                <a:latin typeface="Times New Roman" pitchFamily="18" charset="0"/>
                <a:ea typeface="Sometimes" pitchFamily="50" charset="0"/>
                <a:cs typeface="Times New Roman" pitchFamily="18" charset="0"/>
              </a:rPr>
              <a:t>– выплачиваемые из бюджета денежные </a:t>
            </a:r>
            <a:r>
              <a:rPr lang="ru-RU" dirty="0">
                <a:latin typeface="Times New Roman" pitchFamily="18" charset="0"/>
                <a:ea typeface="Sometimes" pitchFamily="50" charset="0"/>
                <a:cs typeface="Times New Roman" pitchFamily="18" charset="0"/>
              </a:rPr>
              <a:t>средства</a:t>
            </a:r>
          </a:p>
        </p:txBody>
      </p:sp>
      <p:sp>
        <p:nvSpPr>
          <p:cNvPr id="8" name="Прямоугольник 7"/>
          <p:cNvSpPr/>
          <p:nvPr/>
        </p:nvSpPr>
        <p:spPr>
          <a:xfrm>
            <a:off x="5934643" y="3185512"/>
            <a:ext cx="2634592" cy="1200329"/>
          </a:xfrm>
          <a:prstGeom prst="rect">
            <a:avLst/>
          </a:prstGeom>
        </p:spPr>
        <p:txBody>
          <a:bodyPr wrap="square">
            <a:spAutoFit/>
          </a:bodyPr>
          <a:lstStyle/>
          <a:p>
            <a:pPr algn="ctr"/>
            <a:r>
              <a:rPr lang="ru-RU" dirty="0">
                <a:latin typeface="Times New Roman" pitchFamily="18" charset="0"/>
                <a:ea typeface="Sometimes" pitchFamily="50" charset="0"/>
                <a:cs typeface="Times New Roman" pitchFamily="18" charset="0"/>
              </a:rPr>
              <a:t>Дефицит бюджета – превышение расходов бюджета над его </a:t>
            </a:r>
            <a:r>
              <a:rPr lang="ru-RU" dirty="0" smtClean="0">
                <a:latin typeface="Times New Roman" pitchFamily="18" charset="0"/>
                <a:ea typeface="Sometimes" pitchFamily="50" charset="0"/>
                <a:cs typeface="Times New Roman" pitchFamily="18" charset="0"/>
              </a:rPr>
              <a:t>доходами</a:t>
            </a:r>
            <a:endParaRPr lang="ru-RU" dirty="0">
              <a:latin typeface="Times New Roman" pitchFamily="18" charset="0"/>
              <a:ea typeface="Sometimes" pitchFamily="50" charset="0"/>
              <a:cs typeface="Times New Roman" pitchFamily="18" charset="0"/>
            </a:endParaRPr>
          </a:p>
        </p:txBody>
      </p:sp>
      <p:pic>
        <p:nvPicPr>
          <p:cNvPr id="9" name="Рисунок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5591" y="4527144"/>
            <a:ext cx="2649732" cy="1725611"/>
          </a:xfrm>
          <a:prstGeom prst="rect">
            <a:avLst/>
          </a:prstGeom>
        </p:spPr>
      </p:pic>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997305" y="4374744"/>
            <a:ext cx="2649732" cy="1725611"/>
          </a:xfrm>
          <a:prstGeom prst="rect">
            <a:avLst/>
          </a:prstGeom>
        </p:spPr>
      </p:pic>
      <p:sp>
        <p:nvSpPr>
          <p:cNvPr id="11" name="TextBox 10"/>
          <p:cNvSpPr txBox="1"/>
          <p:nvPr/>
        </p:nvSpPr>
        <p:spPr>
          <a:xfrm>
            <a:off x="698862" y="6100354"/>
            <a:ext cx="2238498" cy="646331"/>
          </a:xfrm>
          <a:prstGeom prst="rect">
            <a:avLst/>
          </a:prstGeom>
          <a:noFill/>
        </p:spPr>
        <p:txBody>
          <a:bodyPr wrap="none" rtlCol="0">
            <a:spAutoFit/>
          </a:bodyPr>
          <a:lstStyle/>
          <a:p>
            <a:r>
              <a:rPr lang="ru-RU" dirty="0" smtClean="0">
                <a:latin typeface="Times New Roman" pitchFamily="18" charset="0"/>
                <a:cs typeface="Times New Roman" pitchFamily="18" charset="0"/>
              </a:rPr>
              <a:t>Доходы   -    Расходы</a:t>
            </a:r>
            <a:endParaRPr lang="ru-RU" dirty="0">
              <a:latin typeface="Times New Roman" pitchFamily="18" charset="0"/>
              <a:cs typeface="Times New Roman" pitchFamily="18" charset="0"/>
            </a:endParaRPr>
          </a:p>
          <a:p>
            <a:endParaRPr lang="ru-RU" dirty="0">
              <a:latin typeface="Times New Roman" pitchFamily="18" charset="0"/>
              <a:cs typeface="Times New Roman" pitchFamily="18" charset="0"/>
            </a:endParaRPr>
          </a:p>
        </p:txBody>
      </p:sp>
      <p:sp>
        <p:nvSpPr>
          <p:cNvPr id="13" name="Прямоугольник 12"/>
          <p:cNvSpPr/>
          <p:nvPr/>
        </p:nvSpPr>
        <p:spPr>
          <a:xfrm>
            <a:off x="352697" y="3185512"/>
            <a:ext cx="2381794" cy="1200329"/>
          </a:xfrm>
          <a:prstGeom prst="rect">
            <a:avLst/>
          </a:prstGeom>
        </p:spPr>
        <p:txBody>
          <a:bodyPr wrap="square">
            <a:spAutoFit/>
          </a:bodyPr>
          <a:lstStyle/>
          <a:p>
            <a:pPr algn="ctr"/>
            <a:r>
              <a:rPr lang="ru-RU" dirty="0">
                <a:latin typeface="Times New Roman" pitchFamily="18" charset="0"/>
                <a:ea typeface="Sometimes" pitchFamily="50" charset="0"/>
                <a:cs typeface="Times New Roman" pitchFamily="18" charset="0"/>
              </a:rPr>
              <a:t>Профицит бюджета – превышение доходов бюджета над его расходами</a:t>
            </a:r>
          </a:p>
        </p:txBody>
      </p:sp>
      <p:sp>
        <p:nvSpPr>
          <p:cNvPr id="14" name="TextBox 13"/>
          <p:cNvSpPr txBox="1"/>
          <p:nvPr/>
        </p:nvSpPr>
        <p:spPr>
          <a:xfrm>
            <a:off x="6292736" y="5929589"/>
            <a:ext cx="2180790" cy="646331"/>
          </a:xfrm>
          <a:prstGeom prst="rect">
            <a:avLst/>
          </a:prstGeom>
          <a:noFill/>
        </p:spPr>
        <p:txBody>
          <a:bodyPr wrap="none" rtlCol="0">
            <a:spAutoFit/>
          </a:bodyPr>
          <a:lstStyle/>
          <a:p>
            <a:r>
              <a:rPr lang="ru-RU" dirty="0" smtClean="0">
                <a:latin typeface="Times New Roman" pitchFamily="18" charset="0"/>
                <a:cs typeface="Times New Roman" pitchFamily="18" charset="0"/>
              </a:rPr>
              <a:t>Доходы   -   Расходы</a:t>
            </a:r>
            <a:endParaRPr lang="ru-RU" dirty="0">
              <a:latin typeface="Times New Roman" pitchFamily="18" charset="0"/>
              <a:cs typeface="Times New Roman" pitchFamily="18" charset="0"/>
            </a:endParaRPr>
          </a:p>
          <a:p>
            <a:endParaRPr lang="ru-RU" dirty="0">
              <a:latin typeface="Times New Roman" pitchFamily="18" charset="0"/>
              <a:cs typeface="Times New Roman" pitchFamily="18" charset="0"/>
            </a:endParaRPr>
          </a:p>
        </p:txBody>
      </p:sp>
    </p:spTree>
    <p:extLst>
      <p:ext uri="{BB962C8B-B14F-4D97-AF65-F5344CB8AC3E}">
        <p14:creationId xmlns:p14="http://schemas.microsoft.com/office/powerpoint/2010/main" val="67177728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121917" y="267694"/>
            <a:ext cx="8858250" cy="563563"/>
          </a:xfrm>
        </p:spPr>
        <p:txBody>
          <a:bodyPr>
            <a:noAutofit/>
          </a:bodyPr>
          <a:lstStyle/>
          <a:p>
            <a:pPr eaLnBrk="1" hangingPunct="1"/>
            <a:r>
              <a:rPr lang="ru-RU" sz="2400" b="1" dirty="0" smtClean="0">
                <a:pattFill prst="wdUpDiag">
                  <a:fgClr>
                    <a:srgbClr val="7030A0"/>
                  </a:fgClr>
                  <a:bgClr>
                    <a:schemeClr val="tx1"/>
                  </a:bgClr>
                </a:pattFill>
                <a:latin typeface="Times New Roman" pitchFamily="18" charset="0"/>
                <a:cs typeface="Times New Roman" pitchFamily="18" charset="0"/>
              </a:rPr>
              <a:t>Основные характеристики бюджета на 2020 год и плановый  </a:t>
            </a:r>
            <a:br>
              <a:rPr lang="ru-RU" sz="2400" b="1" dirty="0" smtClean="0">
                <a:pattFill prst="wdUpDiag">
                  <a:fgClr>
                    <a:srgbClr val="7030A0"/>
                  </a:fgClr>
                  <a:bgClr>
                    <a:schemeClr val="tx1"/>
                  </a:bgClr>
                </a:pattFill>
                <a:latin typeface="Times New Roman" pitchFamily="18" charset="0"/>
                <a:cs typeface="Times New Roman" pitchFamily="18" charset="0"/>
              </a:rPr>
            </a:br>
            <a:r>
              <a:rPr lang="ru-RU" sz="2400" b="1" dirty="0" smtClean="0">
                <a:pattFill prst="wdUpDiag">
                  <a:fgClr>
                    <a:srgbClr val="7030A0"/>
                  </a:fgClr>
                  <a:bgClr>
                    <a:schemeClr val="tx1"/>
                  </a:bgClr>
                </a:pattFill>
                <a:latin typeface="Times New Roman" pitchFamily="18" charset="0"/>
                <a:cs typeface="Times New Roman" pitchFamily="18" charset="0"/>
              </a:rPr>
              <a:t>период 2021 и 2022 годов</a:t>
            </a:r>
            <a:br>
              <a:rPr lang="ru-RU" sz="2400" b="1" dirty="0" smtClean="0">
                <a:pattFill prst="wdUpDiag">
                  <a:fgClr>
                    <a:srgbClr val="7030A0"/>
                  </a:fgClr>
                  <a:bgClr>
                    <a:schemeClr val="tx1"/>
                  </a:bgClr>
                </a:pattFill>
                <a:latin typeface="Times New Roman" pitchFamily="18" charset="0"/>
                <a:cs typeface="Times New Roman" pitchFamily="18" charset="0"/>
              </a:rPr>
            </a:br>
            <a:endParaRPr lang="ru-RU" sz="2400" b="1" dirty="0" smtClean="0">
              <a:pattFill prst="wdUpDiag">
                <a:fgClr>
                  <a:srgbClr val="7030A0"/>
                </a:fgClr>
                <a:bgClr>
                  <a:schemeClr val="tx1"/>
                </a:bgClr>
              </a:pattFill>
              <a:latin typeface="Times New Roman" pitchFamily="18" charset="0"/>
              <a:cs typeface="Times New Roman" pitchFamily="18" charset="0"/>
            </a:endParaRPr>
          </a:p>
        </p:txBody>
      </p:sp>
      <p:sp>
        <p:nvSpPr>
          <p:cNvPr id="5" name="Прямоугольник 17"/>
          <p:cNvSpPr>
            <a:spLocks noChangeArrowheads="1"/>
          </p:cNvSpPr>
          <p:nvPr/>
        </p:nvSpPr>
        <p:spPr bwMode="auto">
          <a:xfrm>
            <a:off x="933994" y="3617119"/>
            <a:ext cx="7643813" cy="338138"/>
          </a:xfrm>
          <a:prstGeom prst="rect">
            <a:avLst/>
          </a:prstGeom>
          <a:noFill/>
          <a:ln w="9525">
            <a:noFill/>
            <a:miter lim="800000"/>
            <a:headEnd/>
            <a:tailEnd/>
          </a:ln>
        </p:spPr>
        <p:txBody>
          <a:bodyPr>
            <a:spAutoFit/>
          </a:bodyPr>
          <a:lstStyle/>
          <a:p>
            <a:pPr algn="ctr"/>
            <a:r>
              <a:rPr lang="ru-RU" sz="1600" b="1" dirty="0">
                <a:latin typeface="Times New Roman" pitchFamily="18" charset="0"/>
                <a:ea typeface="Sometimes" pitchFamily="50" charset="0"/>
                <a:cs typeface="Times New Roman" pitchFamily="18" charset="0"/>
              </a:rPr>
              <a:t>Основные характеристики бюджета в предшествующие годы</a:t>
            </a:r>
          </a:p>
        </p:txBody>
      </p:sp>
      <p:graphicFrame>
        <p:nvGraphicFramePr>
          <p:cNvPr id="7" name="Диаграмма 6"/>
          <p:cNvGraphicFramePr>
            <a:graphicFrameLocks/>
          </p:cNvGraphicFramePr>
          <p:nvPr>
            <p:extLst>
              <p:ext uri="{D42A27DB-BD31-4B8C-83A1-F6EECF244321}">
                <p14:modId xmlns:p14="http://schemas.microsoft.com/office/powerpoint/2010/main" val="4119628240"/>
              </p:ext>
            </p:extLst>
          </p:nvPr>
        </p:nvGraphicFramePr>
        <p:xfrm>
          <a:off x="1191440" y="278674"/>
          <a:ext cx="6794320" cy="341532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Диаграмма 7"/>
          <p:cNvGraphicFramePr>
            <a:graphicFrameLocks/>
          </p:cNvGraphicFramePr>
          <p:nvPr>
            <p:extLst>
              <p:ext uri="{D42A27DB-BD31-4B8C-83A1-F6EECF244321}">
                <p14:modId xmlns:p14="http://schemas.microsoft.com/office/powerpoint/2010/main" val="176157891"/>
              </p:ext>
            </p:extLst>
          </p:nvPr>
        </p:nvGraphicFramePr>
        <p:xfrm>
          <a:off x="1062446" y="3955256"/>
          <a:ext cx="7437120" cy="2902743"/>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71203410"/>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156754" y="362482"/>
            <a:ext cx="8686800" cy="563562"/>
          </a:xfrm>
        </p:spPr>
        <p:txBody>
          <a:bodyPr>
            <a:noAutofit/>
          </a:bodyPr>
          <a:lstStyle/>
          <a:p>
            <a:pPr eaLnBrk="1" hangingPunct="1">
              <a:defRPr/>
            </a:pPr>
            <a:r>
              <a:rPr lang="ru-RU" sz="2400" b="1" dirty="0" smtClean="0">
                <a:pattFill prst="wdUpDiag">
                  <a:fgClr>
                    <a:srgbClr val="7030A0"/>
                  </a:fgClr>
                  <a:bgClr>
                    <a:schemeClr val="tx1"/>
                  </a:bgClr>
                </a:pattFill>
                <a:latin typeface="Times New Roman" pitchFamily="18" charset="0"/>
                <a:cs typeface="Times New Roman" pitchFamily="18" charset="0"/>
              </a:rPr>
              <a:t>Динамика муниципального долга за 2017-2022 годы </a:t>
            </a:r>
            <a:br>
              <a:rPr lang="ru-RU" sz="2400" b="1" dirty="0" smtClean="0">
                <a:pattFill prst="wdUpDiag">
                  <a:fgClr>
                    <a:srgbClr val="7030A0"/>
                  </a:fgClr>
                  <a:bgClr>
                    <a:schemeClr val="tx1"/>
                  </a:bgClr>
                </a:pattFill>
                <a:latin typeface="Times New Roman" pitchFamily="18" charset="0"/>
                <a:cs typeface="Times New Roman" pitchFamily="18" charset="0"/>
              </a:rPr>
            </a:br>
            <a:endParaRPr lang="ru-RU" sz="2400" b="1" dirty="0">
              <a:pattFill prst="wdUpDiag">
                <a:fgClr>
                  <a:srgbClr val="7030A0"/>
                </a:fgClr>
                <a:bgClr>
                  <a:schemeClr val="tx1"/>
                </a:bgClr>
              </a:pattFill>
              <a:latin typeface="Times New Roman" pitchFamily="18" charset="0"/>
              <a:cs typeface="Times New Roman" pitchFamily="18" charset="0"/>
            </a:endParaRPr>
          </a:p>
        </p:txBody>
      </p:sp>
      <p:sp>
        <p:nvSpPr>
          <p:cNvPr id="4" name="Прямоугольник 3"/>
          <p:cNvSpPr>
            <a:spLocks noChangeArrowheads="1"/>
          </p:cNvSpPr>
          <p:nvPr/>
        </p:nvSpPr>
        <p:spPr bwMode="auto">
          <a:xfrm>
            <a:off x="270102" y="737235"/>
            <a:ext cx="8501062" cy="2308324"/>
          </a:xfrm>
          <a:prstGeom prst="rect">
            <a:avLst/>
          </a:prstGeom>
          <a:noFill/>
          <a:ln w="9525">
            <a:noFill/>
            <a:miter lim="800000"/>
            <a:headEnd/>
            <a:tailEnd/>
          </a:ln>
        </p:spPr>
        <p:txBody>
          <a:bodyPr>
            <a:spAutoFit/>
          </a:bodyPr>
          <a:lstStyle/>
          <a:p>
            <a:pPr algn="just"/>
            <a:r>
              <a:rPr lang="ru-RU" sz="1600" b="1" dirty="0">
                <a:latin typeface="Times New Roman" pitchFamily="18" charset="0"/>
                <a:ea typeface="Sometimes" pitchFamily="50" charset="0"/>
                <a:cs typeface="Times New Roman" pitchFamily="18" charset="0"/>
              </a:rPr>
              <a:t>Отсутствие долговых обязательств муниципального образования город Медногорск за ряд последних лет свидетельствует о проведении сбалансированной бюджетной  политики:</a:t>
            </a:r>
          </a:p>
          <a:p>
            <a:pPr algn="just"/>
            <a:r>
              <a:rPr lang="ru-RU" sz="1600" b="1" dirty="0">
                <a:latin typeface="Times New Roman" pitchFamily="18" charset="0"/>
                <a:ea typeface="Sometimes" pitchFamily="50" charset="0"/>
                <a:cs typeface="Times New Roman" pitchFamily="18" charset="0"/>
              </a:rPr>
              <a:t>Муниципальный долг в </a:t>
            </a:r>
            <a:r>
              <a:rPr lang="ru-RU" sz="1600" b="1" dirty="0" smtClean="0">
                <a:latin typeface="Times New Roman" pitchFamily="18" charset="0"/>
                <a:ea typeface="Sometimes" pitchFamily="50" charset="0"/>
                <a:cs typeface="Times New Roman" pitchFamily="18" charset="0"/>
              </a:rPr>
              <a:t>2017 </a:t>
            </a:r>
            <a:r>
              <a:rPr lang="ru-RU" sz="1600" b="1" dirty="0">
                <a:latin typeface="Times New Roman" pitchFamily="18" charset="0"/>
                <a:ea typeface="Sometimes" pitchFamily="50" charset="0"/>
                <a:cs typeface="Times New Roman" pitchFamily="18" charset="0"/>
              </a:rPr>
              <a:t>году(отчет) – 0,00 тысяч рублей;</a:t>
            </a:r>
          </a:p>
          <a:p>
            <a:pPr algn="just"/>
            <a:r>
              <a:rPr lang="ru-RU" sz="1600" b="1" dirty="0">
                <a:latin typeface="Times New Roman" pitchFamily="18" charset="0"/>
                <a:ea typeface="Sometimes" pitchFamily="50" charset="0"/>
                <a:cs typeface="Times New Roman" pitchFamily="18" charset="0"/>
              </a:rPr>
              <a:t>Муниципальный долг в </a:t>
            </a:r>
            <a:r>
              <a:rPr lang="ru-RU" sz="1600" b="1" dirty="0" smtClean="0">
                <a:latin typeface="Times New Roman" pitchFamily="18" charset="0"/>
                <a:ea typeface="Sometimes" pitchFamily="50" charset="0"/>
                <a:cs typeface="Times New Roman" pitchFamily="18" charset="0"/>
              </a:rPr>
              <a:t>2018 </a:t>
            </a:r>
            <a:r>
              <a:rPr lang="ru-RU" sz="1600" b="1" dirty="0">
                <a:latin typeface="Times New Roman" pitchFamily="18" charset="0"/>
                <a:ea typeface="Sometimes" pitchFamily="50" charset="0"/>
                <a:cs typeface="Times New Roman" pitchFamily="18" charset="0"/>
              </a:rPr>
              <a:t>году(отчет) – 0,00 тысяч рублей;</a:t>
            </a:r>
          </a:p>
          <a:p>
            <a:pPr algn="just"/>
            <a:r>
              <a:rPr lang="ru-RU" sz="1600" b="1" dirty="0">
                <a:latin typeface="Times New Roman" pitchFamily="18" charset="0"/>
                <a:ea typeface="Sometimes" pitchFamily="50" charset="0"/>
                <a:cs typeface="Times New Roman" pitchFamily="18" charset="0"/>
              </a:rPr>
              <a:t>Муниципальный долг в </a:t>
            </a:r>
            <a:r>
              <a:rPr lang="ru-RU" sz="1600" b="1" dirty="0" smtClean="0">
                <a:latin typeface="Times New Roman" pitchFamily="18" charset="0"/>
                <a:ea typeface="Sometimes" pitchFamily="50" charset="0"/>
                <a:cs typeface="Times New Roman" pitchFamily="18" charset="0"/>
              </a:rPr>
              <a:t>2019 </a:t>
            </a:r>
            <a:r>
              <a:rPr lang="ru-RU" sz="1600" b="1" dirty="0">
                <a:latin typeface="Times New Roman" pitchFamily="18" charset="0"/>
                <a:ea typeface="Sometimes" pitchFamily="50" charset="0"/>
                <a:cs typeface="Times New Roman" pitchFamily="18" charset="0"/>
              </a:rPr>
              <a:t>году (оценка) – 0,00 тысяч рублей;</a:t>
            </a:r>
          </a:p>
          <a:p>
            <a:pPr algn="just"/>
            <a:r>
              <a:rPr lang="ru-RU" sz="1600" b="1" dirty="0">
                <a:latin typeface="Times New Roman" pitchFamily="18" charset="0"/>
                <a:ea typeface="Sometimes" pitchFamily="50" charset="0"/>
                <a:cs typeface="Times New Roman" pitchFamily="18" charset="0"/>
              </a:rPr>
              <a:t>Муниципальный долг в </a:t>
            </a:r>
            <a:r>
              <a:rPr lang="ru-RU" sz="1600" b="1" dirty="0" smtClean="0">
                <a:latin typeface="Times New Roman" pitchFamily="18" charset="0"/>
                <a:ea typeface="Sometimes" pitchFamily="50" charset="0"/>
                <a:cs typeface="Times New Roman" pitchFamily="18" charset="0"/>
              </a:rPr>
              <a:t>2020 году(план) </a:t>
            </a:r>
            <a:r>
              <a:rPr lang="ru-RU" sz="1600" b="1" dirty="0">
                <a:latin typeface="Times New Roman" pitchFamily="18" charset="0"/>
                <a:ea typeface="Sometimes" pitchFamily="50" charset="0"/>
                <a:cs typeface="Times New Roman" pitchFamily="18" charset="0"/>
              </a:rPr>
              <a:t>– 0,00 тысяч рублей;</a:t>
            </a:r>
          </a:p>
          <a:p>
            <a:pPr algn="just"/>
            <a:r>
              <a:rPr lang="ru-RU" sz="1600" b="1" dirty="0">
                <a:latin typeface="Times New Roman" pitchFamily="18" charset="0"/>
                <a:ea typeface="Sometimes" pitchFamily="50" charset="0"/>
                <a:cs typeface="Times New Roman" pitchFamily="18" charset="0"/>
              </a:rPr>
              <a:t>Муниципальный долг в </a:t>
            </a:r>
            <a:r>
              <a:rPr lang="ru-RU" sz="1600" b="1" dirty="0" smtClean="0">
                <a:latin typeface="Times New Roman" pitchFamily="18" charset="0"/>
                <a:ea typeface="Sometimes" pitchFamily="50" charset="0"/>
                <a:cs typeface="Times New Roman" pitchFamily="18" charset="0"/>
              </a:rPr>
              <a:t>2021 году(план) </a:t>
            </a:r>
            <a:r>
              <a:rPr lang="ru-RU" sz="1600" b="1" dirty="0">
                <a:latin typeface="Times New Roman" pitchFamily="18" charset="0"/>
                <a:ea typeface="Sometimes" pitchFamily="50" charset="0"/>
                <a:cs typeface="Times New Roman" pitchFamily="18" charset="0"/>
              </a:rPr>
              <a:t>– 0,00 тысяч рублей;</a:t>
            </a:r>
          </a:p>
          <a:p>
            <a:pPr algn="just"/>
            <a:r>
              <a:rPr lang="ru-RU" sz="1600" b="1" dirty="0">
                <a:latin typeface="Times New Roman" pitchFamily="18" charset="0"/>
                <a:ea typeface="Sometimes" pitchFamily="50" charset="0"/>
                <a:cs typeface="Times New Roman" pitchFamily="18" charset="0"/>
              </a:rPr>
              <a:t>Муниципальный долг в </a:t>
            </a:r>
            <a:r>
              <a:rPr lang="ru-RU" sz="1600" b="1" dirty="0" smtClean="0">
                <a:latin typeface="Times New Roman" pitchFamily="18" charset="0"/>
                <a:ea typeface="Sometimes" pitchFamily="50" charset="0"/>
                <a:cs typeface="Times New Roman" pitchFamily="18" charset="0"/>
              </a:rPr>
              <a:t>2022 </a:t>
            </a:r>
            <a:r>
              <a:rPr lang="ru-RU" sz="1600" b="1" dirty="0">
                <a:latin typeface="Times New Roman" pitchFamily="18" charset="0"/>
                <a:ea typeface="Sometimes" pitchFamily="50" charset="0"/>
                <a:cs typeface="Times New Roman" pitchFamily="18" charset="0"/>
              </a:rPr>
              <a:t>году </a:t>
            </a:r>
            <a:r>
              <a:rPr lang="ru-RU" sz="1600" b="1" dirty="0" smtClean="0">
                <a:latin typeface="Times New Roman" pitchFamily="18" charset="0"/>
                <a:ea typeface="Sometimes" pitchFamily="50" charset="0"/>
                <a:cs typeface="Times New Roman" pitchFamily="18" charset="0"/>
              </a:rPr>
              <a:t>(план) </a:t>
            </a:r>
            <a:r>
              <a:rPr lang="ru-RU" sz="1600" b="1" dirty="0">
                <a:latin typeface="Times New Roman" pitchFamily="18" charset="0"/>
                <a:ea typeface="Sometimes" pitchFamily="50" charset="0"/>
                <a:cs typeface="Times New Roman" pitchFamily="18" charset="0"/>
              </a:rPr>
              <a:t>– 0,00 тысяч рублей.</a:t>
            </a:r>
          </a:p>
        </p:txBody>
      </p:sp>
      <p:pic>
        <p:nvPicPr>
          <p:cNvPr id="6" name="Рисунок 5"/>
          <p:cNvPicPr>
            <a:picLocks noChangeAspect="1"/>
          </p:cNvPicPr>
          <p:nvPr/>
        </p:nvPicPr>
        <p:blipFill rotWithShape="1">
          <a:blip r:embed="rId2" cstate="print">
            <a:extLst>
              <a:ext uri="{28A0092B-C50C-407E-A947-70E740481C1C}">
                <a14:useLocalDpi xmlns:a14="http://schemas.microsoft.com/office/drawing/2010/main" val="0"/>
              </a:ext>
            </a:extLst>
          </a:blip>
          <a:srcRect l="1383"/>
          <a:stretch/>
        </p:blipFill>
        <p:spPr>
          <a:xfrm>
            <a:off x="2351314" y="3295105"/>
            <a:ext cx="4598126" cy="2914106"/>
          </a:xfrm>
          <a:prstGeom prst="rect">
            <a:avLst/>
          </a:prstGeom>
          <a:effectLst>
            <a:softEdge rad="127000"/>
          </a:effectLst>
        </p:spPr>
      </p:pic>
    </p:spTree>
    <p:extLst>
      <p:ext uri="{BB962C8B-B14F-4D97-AF65-F5344CB8AC3E}">
        <p14:creationId xmlns:p14="http://schemas.microsoft.com/office/powerpoint/2010/main" val="298466666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221206" y="311238"/>
            <a:ext cx="8372506" cy="563563"/>
          </a:xfrm>
        </p:spPr>
        <p:txBody>
          <a:bodyPr>
            <a:normAutofit fontScale="90000"/>
          </a:bodyPr>
          <a:lstStyle/>
          <a:p>
            <a:pPr eaLnBrk="1" hangingPunct="1">
              <a:defRPr/>
            </a:pPr>
            <a:r>
              <a:rPr lang="ru-RU" sz="2800" b="1" dirty="0" smtClean="0">
                <a:pattFill prst="wdUpDiag">
                  <a:fgClr>
                    <a:srgbClr val="7030A0"/>
                  </a:fgClr>
                  <a:bgClr>
                    <a:schemeClr val="tx1"/>
                  </a:bgClr>
                </a:pattFill>
                <a:latin typeface="Times New Roman" pitchFamily="18" charset="0"/>
                <a:cs typeface="Times New Roman" pitchFamily="18" charset="0"/>
              </a:rPr>
              <a:t>Доходы бюджета</a:t>
            </a:r>
            <a:br>
              <a:rPr lang="ru-RU" sz="2800" b="1" dirty="0" smtClean="0">
                <a:pattFill prst="wdUpDiag">
                  <a:fgClr>
                    <a:srgbClr val="7030A0"/>
                  </a:fgClr>
                  <a:bgClr>
                    <a:schemeClr val="tx1"/>
                  </a:bgClr>
                </a:pattFill>
                <a:latin typeface="Times New Roman" pitchFamily="18" charset="0"/>
                <a:cs typeface="Times New Roman" pitchFamily="18" charset="0"/>
              </a:rPr>
            </a:br>
            <a:endParaRPr lang="ru-RU" sz="2800" b="1" dirty="0">
              <a:pattFill prst="wdUpDiag">
                <a:fgClr>
                  <a:srgbClr val="7030A0"/>
                </a:fgClr>
                <a:bgClr>
                  <a:schemeClr val="tx1"/>
                </a:bgClr>
              </a:pattFill>
              <a:latin typeface="Times New Roman" pitchFamily="18" charset="0"/>
              <a:cs typeface="Times New Roman" pitchFamily="18" charset="0"/>
            </a:endParaRPr>
          </a:p>
        </p:txBody>
      </p:sp>
      <p:sp>
        <p:nvSpPr>
          <p:cNvPr id="4" name="Прямоугольник 26"/>
          <p:cNvSpPr>
            <a:spLocks noChangeArrowheads="1"/>
          </p:cNvSpPr>
          <p:nvPr/>
        </p:nvSpPr>
        <p:spPr bwMode="auto">
          <a:xfrm rot="16200000">
            <a:off x="-1729169" y="3237128"/>
            <a:ext cx="5595887" cy="646331"/>
          </a:xfrm>
          <a:prstGeom prst="rect">
            <a:avLst/>
          </a:prstGeom>
          <a:noFill/>
          <a:ln w="9525">
            <a:noFill/>
            <a:miter lim="800000"/>
            <a:headEnd/>
            <a:tailEnd/>
          </a:ln>
        </p:spPr>
        <p:txBody>
          <a:bodyPr wrap="square">
            <a:spAutoFit/>
          </a:bodyPr>
          <a:lstStyle/>
          <a:p>
            <a:pPr marL="12700" algn="ctr"/>
            <a:r>
              <a:rPr lang="ru-RU" b="1" dirty="0">
                <a:latin typeface="Times New Roman" pitchFamily="18" charset="0"/>
                <a:ea typeface="Sometimes" pitchFamily="50" charset="0"/>
                <a:cs typeface="Times New Roman" pitchFamily="18" charset="0"/>
              </a:rPr>
              <a:t>Доходы бюджета – поступающие в бюджет денежные средства</a:t>
            </a:r>
            <a:endParaRPr lang="ru-RU" dirty="0">
              <a:latin typeface="Times New Roman" pitchFamily="18" charset="0"/>
              <a:ea typeface="Sometimes" pitchFamily="50" charset="0"/>
              <a:cs typeface="Times New Roman" pitchFamily="18" charset="0"/>
            </a:endParaRPr>
          </a:p>
        </p:txBody>
      </p:sp>
      <p:sp>
        <p:nvSpPr>
          <p:cNvPr id="5" name="矩形 15"/>
          <p:cNvSpPr/>
          <p:nvPr/>
        </p:nvSpPr>
        <p:spPr>
          <a:xfrm>
            <a:off x="4237286" y="4803698"/>
            <a:ext cx="4906714" cy="1405152"/>
          </a:xfrm>
          <a:prstGeom prst="rect">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Calibri"/>
              <a:ea typeface="+mn-ea"/>
              <a:cs typeface="+mn-cs"/>
            </a:endParaRPr>
          </a:p>
        </p:txBody>
      </p:sp>
      <p:sp>
        <p:nvSpPr>
          <p:cNvPr id="6" name="矩形 16"/>
          <p:cNvSpPr/>
          <p:nvPr/>
        </p:nvSpPr>
        <p:spPr>
          <a:xfrm>
            <a:off x="4237286" y="3133591"/>
            <a:ext cx="4906714" cy="1405152"/>
          </a:xfrm>
          <a:prstGeom prst="rect">
            <a:avLst/>
          </a:prstGeom>
          <a:gradFill flip="none" rotWithShape="1">
            <a:gsLst>
              <a:gs pos="0">
                <a:srgbClr val="F79646">
                  <a:lumMod val="75000"/>
                </a:srgbClr>
              </a:gs>
              <a:gs pos="70000">
                <a:srgbClr val="FFC000">
                  <a:shade val="67500"/>
                  <a:satMod val="115000"/>
                </a:srgbClr>
              </a:gs>
              <a:gs pos="100000">
                <a:srgbClr val="FFC000">
                  <a:shade val="100000"/>
                  <a:satMod val="115000"/>
                </a:srgbClr>
              </a:gs>
            </a:gsLst>
            <a:lin ang="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Calibri"/>
              <a:ea typeface="+mn-ea"/>
              <a:cs typeface="+mn-cs"/>
            </a:endParaRPr>
          </a:p>
        </p:txBody>
      </p:sp>
      <p:sp>
        <p:nvSpPr>
          <p:cNvPr id="7" name="矩形 17"/>
          <p:cNvSpPr/>
          <p:nvPr/>
        </p:nvSpPr>
        <p:spPr>
          <a:xfrm>
            <a:off x="4237286" y="1372186"/>
            <a:ext cx="4906714" cy="1405152"/>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0" scaled="1"/>
            <a:tileRect/>
          </a:gra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Calibri"/>
              <a:ea typeface="+mn-ea"/>
              <a:cs typeface="+mn-cs"/>
            </a:endParaRPr>
          </a:p>
        </p:txBody>
      </p:sp>
      <p:grpSp>
        <p:nvGrpSpPr>
          <p:cNvPr id="8" name="组合 18"/>
          <p:cNvGrpSpPr/>
          <p:nvPr/>
        </p:nvGrpSpPr>
        <p:grpSpPr>
          <a:xfrm>
            <a:off x="2411760" y="1202633"/>
            <a:ext cx="2573531" cy="5118133"/>
            <a:chOff x="1763688" y="132812"/>
            <a:chExt cx="3250540" cy="6464540"/>
          </a:xfrm>
        </p:grpSpPr>
        <p:pic>
          <p:nvPicPr>
            <p:cNvPr id="9" name="图片 1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3688" y="132812"/>
              <a:ext cx="3250540" cy="2230337"/>
            </a:xfrm>
            <a:prstGeom prst="rect">
              <a:avLst/>
            </a:prstGeom>
          </p:spPr>
        </p:pic>
        <p:pic>
          <p:nvPicPr>
            <p:cNvPr id="10" name="图片 2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1367" y="2376531"/>
              <a:ext cx="3152861" cy="2165218"/>
            </a:xfrm>
            <a:prstGeom prst="rect">
              <a:avLst/>
            </a:prstGeom>
          </p:spPr>
        </p:pic>
        <p:pic>
          <p:nvPicPr>
            <p:cNvPr id="11" name="图片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61366" y="4539837"/>
              <a:ext cx="2998665" cy="2057515"/>
            </a:xfrm>
            <a:prstGeom prst="rect">
              <a:avLst/>
            </a:prstGeom>
          </p:spPr>
        </p:pic>
      </p:grpSp>
      <p:sp>
        <p:nvSpPr>
          <p:cNvPr id="12" name="TextBox 11"/>
          <p:cNvSpPr txBox="1"/>
          <p:nvPr/>
        </p:nvSpPr>
        <p:spPr>
          <a:xfrm flipH="1">
            <a:off x="2992327" y="1511167"/>
            <a:ext cx="1803378" cy="584775"/>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marL="12700" algn="ctr"/>
            <a:r>
              <a:rPr lang="ru-RU" sz="2000" dirty="0">
                <a:solidFill>
                  <a:schemeClr val="bg1"/>
                </a:solidFill>
                <a:latin typeface="Times New Roman" pitchFamily="18" charset="0"/>
                <a:ea typeface="Sometimes" pitchFamily="50" charset="0"/>
                <a:cs typeface="Times New Roman" pitchFamily="18" charset="0"/>
              </a:rPr>
              <a:t>Налоговые </a:t>
            </a:r>
          </a:p>
          <a:p>
            <a:pPr marL="12700" algn="ctr"/>
            <a:r>
              <a:rPr lang="ru-RU" sz="2000" dirty="0">
                <a:solidFill>
                  <a:schemeClr val="bg1"/>
                </a:solidFill>
                <a:latin typeface="Times New Roman" pitchFamily="18" charset="0"/>
                <a:ea typeface="Sometimes" pitchFamily="50" charset="0"/>
                <a:cs typeface="Times New Roman" pitchFamily="18" charset="0"/>
              </a:rPr>
              <a:t>доходы</a:t>
            </a:r>
          </a:p>
        </p:txBody>
      </p:sp>
      <p:sp>
        <p:nvSpPr>
          <p:cNvPr id="13" name="TextBox 12"/>
          <p:cNvSpPr txBox="1"/>
          <p:nvPr/>
        </p:nvSpPr>
        <p:spPr>
          <a:xfrm flipH="1">
            <a:off x="2824386" y="3244189"/>
            <a:ext cx="2062636" cy="584775"/>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marL="12700" algn="ctr"/>
            <a:r>
              <a:rPr lang="ru-RU" sz="2000" dirty="0">
                <a:solidFill>
                  <a:schemeClr val="bg1"/>
                </a:solidFill>
                <a:latin typeface="Times New Roman" pitchFamily="18" charset="0"/>
                <a:ea typeface="Sometimes" pitchFamily="50" charset="0"/>
                <a:cs typeface="Times New Roman" pitchFamily="18" charset="0"/>
              </a:rPr>
              <a:t>Неналоговые </a:t>
            </a:r>
          </a:p>
          <a:p>
            <a:pPr marL="12700" algn="ctr"/>
            <a:r>
              <a:rPr lang="ru-RU" sz="2000" dirty="0">
                <a:solidFill>
                  <a:schemeClr val="bg1"/>
                </a:solidFill>
                <a:latin typeface="Times New Roman" pitchFamily="18" charset="0"/>
                <a:ea typeface="Sometimes" pitchFamily="50" charset="0"/>
                <a:cs typeface="Times New Roman" pitchFamily="18" charset="0"/>
              </a:rPr>
              <a:t>доходы</a:t>
            </a:r>
          </a:p>
        </p:txBody>
      </p:sp>
      <p:sp>
        <p:nvSpPr>
          <p:cNvPr id="14" name="TextBox 13"/>
          <p:cNvSpPr txBox="1"/>
          <p:nvPr/>
        </p:nvSpPr>
        <p:spPr>
          <a:xfrm flipH="1">
            <a:off x="2746003" y="4934655"/>
            <a:ext cx="2056242" cy="584775"/>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marL="165100" indent="-152400" algn="ctr"/>
            <a:r>
              <a:rPr lang="ru-RU" sz="2000" dirty="0">
                <a:solidFill>
                  <a:schemeClr val="bg1"/>
                </a:solidFill>
                <a:latin typeface="Times New Roman" pitchFamily="18" charset="0"/>
                <a:ea typeface="SimHei" pitchFamily="49" charset="-122"/>
                <a:cs typeface="Times New Roman" pitchFamily="18" charset="0"/>
              </a:rPr>
              <a:t>Безвозмездные  </a:t>
            </a:r>
          </a:p>
          <a:p>
            <a:pPr marL="165100" indent="-152400" algn="ctr"/>
            <a:r>
              <a:rPr lang="ru-RU" sz="2000" dirty="0" smtClean="0">
                <a:solidFill>
                  <a:schemeClr val="bg1"/>
                </a:solidFill>
                <a:latin typeface="Times New Roman" pitchFamily="18" charset="0"/>
                <a:ea typeface="SimHei" pitchFamily="49" charset="-122"/>
                <a:cs typeface="Times New Roman" pitchFamily="18" charset="0"/>
              </a:rPr>
              <a:t>      поступления</a:t>
            </a:r>
            <a:endParaRPr lang="ru-RU" sz="2000" dirty="0">
              <a:solidFill>
                <a:schemeClr val="bg1"/>
              </a:solidFill>
              <a:latin typeface="Times New Roman" pitchFamily="18" charset="0"/>
              <a:ea typeface="SimHei" pitchFamily="49" charset="-122"/>
              <a:cs typeface="Times New Roman" pitchFamily="18" charset="0"/>
            </a:endParaRPr>
          </a:p>
        </p:txBody>
      </p:sp>
      <p:sp>
        <p:nvSpPr>
          <p:cNvPr id="15" name="TextBox 14"/>
          <p:cNvSpPr txBox="1"/>
          <p:nvPr/>
        </p:nvSpPr>
        <p:spPr>
          <a:xfrm flipH="1">
            <a:off x="4985289" y="1382473"/>
            <a:ext cx="4158710" cy="1384995"/>
          </a:xfrm>
          <a:prstGeom prst="rect">
            <a:avLst/>
          </a:prstGeom>
          <a:noFill/>
        </p:spPr>
        <p:txBody>
          <a:bodyPr wrap="square" rtlCol="0">
            <a:spAutoFit/>
          </a:bodyPr>
          <a:lstStyle/>
          <a:p>
            <a:pPr marL="12700"/>
            <a:r>
              <a:rPr lang="ru-RU" sz="1400" dirty="0">
                <a:solidFill>
                  <a:schemeClr val="bg1"/>
                </a:solidFill>
                <a:latin typeface="Times New Roman" pitchFamily="18" charset="0"/>
                <a:ea typeface="Sometimes" pitchFamily="50" charset="0"/>
                <a:cs typeface="Times New Roman" pitchFamily="18" charset="0"/>
              </a:rPr>
              <a:t>Поступление от </a:t>
            </a:r>
            <a:r>
              <a:rPr lang="ru-RU" sz="1400" dirty="0" smtClean="0">
                <a:solidFill>
                  <a:schemeClr val="bg1"/>
                </a:solidFill>
                <a:latin typeface="Times New Roman" pitchFamily="18" charset="0"/>
                <a:ea typeface="Sometimes" pitchFamily="50" charset="0"/>
                <a:cs typeface="Times New Roman" pitchFamily="18" charset="0"/>
              </a:rPr>
              <a:t>уплаты федеральных, региональных и местных </a:t>
            </a:r>
            <a:r>
              <a:rPr lang="ru-RU" sz="1400" dirty="0">
                <a:solidFill>
                  <a:schemeClr val="bg1"/>
                </a:solidFill>
                <a:latin typeface="Times New Roman" pitchFamily="18" charset="0"/>
                <a:ea typeface="Sometimes" pitchFamily="50" charset="0"/>
                <a:cs typeface="Times New Roman" pitchFamily="18" charset="0"/>
              </a:rPr>
              <a:t>налогов и  сборов, </a:t>
            </a:r>
            <a:r>
              <a:rPr lang="ru-RU" sz="1400" dirty="0" smtClean="0">
                <a:solidFill>
                  <a:schemeClr val="bg1"/>
                </a:solidFill>
                <a:latin typeface="Times New Roman" pitchFamily="18" charset="0"/>
                <a:ea typeface="Sometimes" pitchFamily="50" charset="0"/>
                <a:cs typeface="Times New Roman" pitchFamily="18" charset="0"/>
              </a:rPr>
              <a:t>предусмотренных Налоговым </a:t>
            </a:r>
            <a:r>
              <a:rPr lang="ru-RU" sz="1400" dirty="0">
                <a:solidFill>
                  <a:schemeClr val="bg1"/>
                </a:solidFill>
                <a:latin typeface="Times New Roman" pitchFamily="18" charset="0"/>
                <a:ea typeface="Sometimes" pitchFamily="50" charset="0"/>
                <a:cs typeface="Times New Roman" pitchFamily="18" charset="0"/>
              </a:rPr>
              <a:t>Кодексом </a:t>
            </a:r>
            <a:r>
              <a:rPr lang="ru-RU" sz="1400" dirty="0" smtClean="0">
                <a:solidFill>
                  <a:schemeClr val="bg1"/>
                </a:solidFill>
                <a:latin typeface="Times New Roman" pitchFamily="18" charset="0"/>
                <a:ea typeface="Sometimes" pitchFamily="50" charset="0"/>
                <a:cs typeface="Times New Roman" pitchFamily="18" charset="0"/>
              </a:rPr>
              <a:t>Российской </a:t>
            </a:r>
            <a:r>
              <a:rPr lang="ru-RU" sz="1400" dirty="0">
                <a:solidFill>
                  <a:schemeClr val="bg1"/>
                </a:solidFill>
                <a:latin typeface="Times New Roman" pitchFamily="18" charset="0"/>
                <a:ea typeface="Sometimes" pitchFamily="50" charset="0"/>
                <a:cs typeface="Times New Roman" pitchFamily="18" charset="0"/>
              </a:rPr>
              <a:t>Федерации, </a:t>
            </a:r>
            <a:r>
              <a:rPr lang="ru-RU" sz="1400" dirty="0" smtClean="0">
                <a:solidFill>
                  <a:schemeClr val="bg1"/>
                </a:solidFill>
                <a:latin typeface="Times New Roman" pitchFamily="18" charset="0"/>
                <a:ea typeface="Sometimes" pitchFamily="50" charset="0"/>
                <a:cs typeface="Times New Roman" pitchFamily="18" charset="0"/>
              </a:rPr>
              <a:t>законодательством Оренбургской области и решениями </a:t>
            </a:r>
            <a:r>
              <a:rPr lang="ru-RU" sz="1400" dirty="0" err="1" smtClean="0">
                <a:solidFill>
                  <a:schemeClr val="bg1"/>
                </a:solidFill>
                <a:latin typeface="Times New Roman" pitchFamily="18" charset="0"/>
                <a:ea typeface="Sometimes" pitchFamily="50" charset="0"/>
                <a:cs typeface="Times New Roman" pitchFamily="18" charset="0"/>
              </a:rPr>
              <a:t>Медногорского</a:t>
            </a:r>
            <a:r>
              <a:rPr lang="ru-RU" sz="1400" dirty="0">
                <a:solidFill>
                  <a:schemeClr val="bg1"/>
                </a:solidFill>
                <a:latin typeface="Times New Roman" pitchFamily="18" charset="0"/>
                <a:ea typeface="Sometimes" pitchFamily="50" charset="0"/>
                <a:cs typeface="Times New Roman" pitchFamily="18" charset="0"/>
              </a:rPr>
              <a:t> </a:t>
            </a:r>
            <a:r>
              <a:rPr lang="ru-RU" sz="1400" dirty="0" smtClean="0">
                <a:solidFill>
                  <a:schemeClr val="bg1"/>
                </a:solidFill>
                <a:latin typeface="Times New Roman" pitchFamily="18" charset="0"/>
                <a:ea typeface="Sometimes" pitchFamily="50" charset="0"/>
                <a:cs typeface="Times New Roman" pitchFamily="18" charset="0"/>
              </a:rPr>
              <a:t>городского совета депутатов</a:t>
            </a:r>
            <a:endParaRPr lang="ru-RU" sz="1400" dirty="0">
              <a:solidFill>
                <a:schemeClr val="bg1"/>
              </a:solidFill>
              <a:latin typeface="Times New Roman" pitchFamily="18" charset="0"/>
              <a:ea typeface="Sometimes" pitchFamily="50" charset="0"/>
              <a:cs typeface="Times New Roman" pitchFamily="18" charset="0"/>
            </a:endParaRPr>
          </a:p>
        </p:txBody>
      </p:sp>
      <p:sp>
        <p:nvSpPr>
          <p:cNvPr id="16" name="TextBox 15"/>
          <p:cNvSpPr txBox="1"/>
          <p:nvPr/>
        </p:nvSpPr>
        <p:spPr>
          <a:xfrm flipH="1">
            <a:off x="4887022" y="3105621"/>
            <a:ext cx="4256975" cy="1384995"/>
          </a:xfrm>
          <a:prstGeom prst="rect">
            <a:avLst/>
          </a:prstGeom>
          <a:noFill/>
        </p:spPr>
        <p:txBody>
          <a:bodyPr wrap="square" rtlCol="0">
            <a:spAutoFit/>
          </a:bodyPr>
          <a:lstStyle/>
          <a:p>
            <a:pPr marL="12700" algn="just"/>
            <a:r>
              <a:rPr lang="ru-RU" sz="1400" dirty="0">
                <a:solidFill>
                  <a:schemeClr val="bg1"/>
                </a:solidFill>
                <a:latin typeface="Times New Roman" pitchFamily="18" charset="0"/>
                <a:ea typeface="Sometimes" pitchFamily="50" charset="0"/>
                <a:cs typeface="Times New Roman" pitchFamily="18" charset="0"/>
              </a:rPr>
              <a:t>Платежи, которые  включают </a:t>
            </a:r>
            <a:r>
              <a:rPr lang="ru-RU" sz="1400" dirty="0" smtClean="0">
                <a:solidFill>
                  <a:schemeClr val="bg1"/>
                </a:solidFill>
                <a:latin typeface="Times New Roman" pitchFamily="18" charset="0"/>
                <a:ea typeface="Sometimes" pitchFamily="50" charset="0"/>
                <a:cs typeface="Times New Roman" pitchFamily="18" charset="0"/>
              </a:rPr>
              <a:t>в себя: </a:t>
            </a:r>
          </a:p>
          <a:p>
            <a:pPr marL="298450" indent="-285750">
              <a:buFontTx/>
              <a:buChar char="-"/>
            </a:pPr>
            <a:r>
              <a:rPr lang="ru-RU" sz="1400" dirty="0" smtClean="0">
                <a:solidFill>
                  <a:schemeClr val="bg1"/>
                </a:solidFill>
                <a:latin typeface="Times New Roman" pitchFamily="18" charset="0"/>
                <a:ea typeface="Sometimes" pitchFamily="50" charset="0"/>
                <a:cs typeface="Times New Roman" pitchFamily="18" charset="0"/>
              </a:rPr>
              <a:t>Доходы от  </a:t>
            </a:r>
            <a:r>
              <a:rPr lang="ru-RU" sz="1400" dirty="0">
                <a:solidFill>
                  <a:schemeClr val="bg1"/>
                </a:solidFill>
                <a:latin typeface="Times New Roman" pitchFamily="18" charset="0"/>
                <a:ea typeface="Sometimes" pitchFamily="50" charset="0"/>
                <a:cs typeface="Times New Roman" pitchFamily="18" charset="0"/>
              </a:rPr>
              <a:t>использования и </a:t>
            </a:r>
            <a:r>
              <a:rPr lang="ru-RU" sz="1400" dirty="0" smtClean="0">
                <a:solidFill>
                  <a:schemeClr val="bg1"/>
                </a:solidFill>
                <a:latin typeface="Times New Roman" pitchFamily="18" charset="0"/>
                <a:ea typeface="Sometimes" pitchFamily="50" charset="0"/>
                <a:cs typeface="Times New Roman" pitchFamily="18" charset="0"/>
              </a:rPr>
              <a:t>продажи имущества;</a:t>
            </a:r>
          </a:p>
          <a:p>
            <a:pPr marL="298450" indent="-285750">
              <a:buFontTx/>
              <a:buChar char="-"/>
            </a:pPr>
            <a:r>
              <a:rPr lang="ru-RU" sz="1400" dirty="0" smtClean="0">
                <a:solidFill>
                  <a:schemeClr val="bg1"/>
                </a:solidFill>
                <a:latin typeface="Times New Roman" pitchFamily="18" charset="0"/>
                <a:ea typeface="Sometimes" pitchFamily="50" charset="0"/>
                <a:cs typeface="Times New Roman" pitchFamily="18" charset="0"/>
              </a:rPr>
              <a:t>плату </a:t>
            </a:r>
            <a:r>
              <a:rPr lang="ru-RU" sz="1400" dirty="0">
                <a:solidFill>
                  <a:schemeClr val="bg1"/>
                </a:solidFill>
                <a:latin typeface="Times New Roman" pitchFamily="18" charset="0"/>
                <a:ea typeface="Sometimes" pitchFamily="50" charset="0"/>
                <a:cs typeface="Times New Roman" pitchFamily="18" charset="0"/>
              </a:rPr>
              <a:t>за негативное  воздействие  на </a:t>
            </a:r>
            <a:r>
              <a:rPr lang="ru-RU" sz="1400" dirty="0" smtClean="0">
                <a:solidFill>
                  <a:schemeClr val="bg1"/>
                </a:solidFill>
                <a:latin typeface="Times New Roman" pitchFamily="18" charset="0"/>
                <a:ea typeface="Sometimes" pitchFamily="50" charset="0"/>
                <a:cs typeface="Times New Roman" pitchFamily="18" charset="0"/>
              </a:rPr>
              <a:t>окружающую </a:t>
            </a:r>
            <a:r>
              <a:rPr lang="ru-RU" sz="1400" dirty="0">
                <a:solidFill>
                  <a:schemeClr val="bg1"/>
                </a:solidFill>
                <a:latin typeface="Times New Roman" pitchFamily="18" charset="0"/>
                <a:ea typeface="Sometimes" pitchFamily="50" charset="0"/>
                <a:cs typeface="Times New Roman" pitchFamily="18" charset="0"/>
              </a:rPr>
              <a:t>среду</a:t>
            </a:r>
            <a:r>
              <a:rPr lang="ru-RU" sz="1400" dirty="0" smtClean="0">
                <a:solidFill>
                  <a:schemeClr val="bg1"/>
                </a:solidFill>
                <a:latin typeface="Times New Roman" pitchFamily="18" charset="0"/>
                <a:ea typeface="Sometimes" pitchFamily="50" charset="0"/>
                <a:cs typeface="Times New Roman" pitchFamily="18" charset="0"/>
              </a:rPr>
              <a:t>;</a:t>
            </a:r>
          </a:p>
          <a:p>
            <a:pPr marL="298450" indent="-285750" algn="just">
              <a:buFontTx/>
              <a:buChar char="-"/>
            </a:pPr>
            <a:r>
              <a:rPr lang="ru-RU" sz="1400" dirty="0" smtClean="0">
                <a:solidFill>
                  <a:schemeClr val="bg1"/>
                </a:solidFill>
                <a:latin typeface="Times New Roman" pitchFamily="18" charset="0"/>
                <a:ea typeface="Sometimes" pitchFamily="50" charset="0"/>
                <a:cs typeface="Times New Roman" pitchFamily="18" charset="0"/>
              </a:rPr>
              <a:t>штрафы </a:t>
            </a:r>
            <a:r>
              <a:rPr lang="ru-RU" sz="1400" dirty="0">
                <a:solidFill>
                  <a:schemeClr val="bg1"/>
                </a:solidFill>
                <a:latin typeface="Times New Roman" pitchFamily="18" charset="0"/>
                <a:ea typeface="Sometimes" pitchFamily="50" charset="0"/>
                <a:cs typeface="Times New Roman" pitchFamily="18" charset="0"/>
              </a:rPr>
              <a:t>за нарушение </a:t>
            </a:r>
            <a:r>
              <a:rPr lang="ru-RU" sz="1400" dirty="0" smtClean="0">
                <a:solidFill>
                  <a:schemeClr val="bg1"/>
                </a:solidFill>
                <a:latin typeface="Times New Roman" pitchFamily="18" charset="0"/>
                <a:ea typeface="Sometimes" pitchFamily="50" charset="0"/>
                <a:cs typeface="Times New Roman" pitchFamily="18" charset="0"/>
              </a:rPr>
              <a:t>законодательства;</a:t>
            </a:r>
          </a:p>
          <a:p>
            <a:pPr marL="298450" indent="-285750" algn="just">
              <a:buFontTx/>
              <a:buChar char="-"/>
            </a:pPr>
            <a:r>
              <a:rPr lang="ru-RU" sz="1400" dirty="0" smtClean="0">
                <a:solidFill>
                  <a:schemeClr val="bg1"/>
                </a:solidFill>
                <a:latin typeface="Times New Roman" pitchFamily="18" charset="0"/>
                <a:ea typeface="Sometimes" pitchFamily="50" charset="0"/>
                <a:cs typeface="Times New Roman" pitchFamily="18" charset="0"/>
              </a:rPr>
              <a:t>иные </a:t>
            </a:r>
            <a:r>
              <a:rPr lang="ru-RU" sz="1400" dirty="0">
                <a:solidFill>
                  <a:schemeClr val="bg1"/>
                </a:solidFill>
                <a:latin typeface="Times New Roman" pitchFamily="18" charset="0"/>
                <a:ea typeface="Sometimes" pitchFamily="50" charset="0"/>
                <a:cs typeface="Times New Roman" pitchFamily="18" charset="0"/>
              </a:rPr>
              <a:t>неналоговые доходы</a:t>
            </a:r>
          </a:p>
        </p:txBody>
      </p:sp>
      <p:sp>
        <p:nvSpPr>
          <p:cNvPr id="17" name="TextBox 16"/>
          <p:cNvSpPr txBox="1"/>
          <p:nvPr/>
        </p:nvSpPr>
        <p:spPr>
          <a:xfrm flipH="1">
            <a:off x="4887021" y="4808143"/>
            <a:ext cx="4169891" cy="1384995"/>
          </a:xfrm>
          <a:prstGeom prst="rect">
            <a:avLst/>
          </a:prstGeom>
          <a:noFill/>
        </p:spPr>
        <p:txBody>
          <a:bodyPr wrap="square" rtlCol="0">
            <a:spAutoFit/>
          </a:bodyPr>
          <a:lstStyle/>
          <a:p>
            <a:pPr marL="87313"/>
            <a:r>
              <a:rPr lang="ru-RU" sz="1400" dirty="0">
                <a:latin typeface="Times New Roman" pitchFamily="18" charset="0"/>
                <a:ea typeface="SimHei" pitchFamily="49" charset="-122"/>
                <a:cs typeface="Times New Roman" pitchFamily="18" charset="0"/>
              </a:rPr>
              <a:t> </a:t>
            </a:r>
            <a:r>
              <a:rPr lang="ru-RU" sz="1400" dirty="0">
                <a:solidFill>
                  <a:schemeClr val="bg1"/>
                </a:solidFill>
                <a:latin typeface="Times New Roman" pitchFamily="18" charset="0"/>
                <a:ea typeface="SimHei" pitchFamily="49" charset="-122"/>
                <a:cs typeface="Times New Roman" pitchFamily="18" charset="0"/>
              </a:rPr>
              <a:t>Поступления в  </a:t>
            </a:r>
            <a:r>
              <a:rPr lang="ru-RU" sz="1400" dirty="0" smtClean="0">
                <a:solidFill>
                  <a:schemeClr val="bg1"/>
                </a:solidFill>
                <a:latin typeface="Times New Roman" pitchFamily="18" charset="0"/>
                <a:ea typeface="SimHei" pitchFamily="49" charset="-122"/>
                <a:cs typeface="Times New Roman" pitchFamily="18" charset="0"/>
              </a:rPr>
              <a:t>местный бюджет </a:t>
            </a:r>
            <a:r>
              <a:rPr lang="ru-RU" sz="1400" dirty="0">
                <a:solidFill>
                  <a:schemeClr val="bg1"/>
                </a:solidFill>
                <a:latin typeface="Times New Roman" pitchFamily="18" charset="0"/>
                <a:ea typeface="SimHei" pitchFamily="49" charset="-122"/>
                <a:cs typeface="Times New Roman" pitchFamily="18" charset="0"/>
              </a:rPr>
              <a:t>из  </a:t>
            </a:r>
            <a:r>
              <a:rPr lang="ru-RU" sz="1400" dirty="0" smtClean="0">
                <a:solidFill>
                  <a:schemeClr val="bg1"/>
                </a:solidFill>
                <a:latin typeface="Times New Roman" pitchFamily="18" charset="0"/>
                <a:ea typeface="SimHei" pitchFamily="49" charset="-122"/>
                <a:cs typeface="Times New Roman" pitchFamily="18" charset="0"/>
              </a:rPr>
              <a:t>областного бюджета  </a:t>
            </a:r>
            <a:r>
              <a:rPr lang="ru-RU" sz="1400" dirty="0">
                <a:solidFill>
                  <a:schemeClr val="bg1"/>
                </a:solidFill>
                <a:latin typeface="Times New Roman" pitchFamily="18" charset="0"/>
                <a:ea typeface="SimHei" pitchFamily="49" charset="-122"/>
                <a:cs typeface="Times New Roman" pitchFamily="18" charset="0"/>
              </a:rPr>
              <a:t>межбюджетных  трансфертов в </a:t>
            </a:r>
            <a:r>
              <a:rPr lang="ru-RU" sz="1400" dirty="0" smtClean="0">
                <a:solidFill>
                  <a:schemeClr val="bg1"/>
                </a:solidFill>
                <a:latin typeface="Times New Roman" pitchFamily="18" charset="0"/>
                <a:ea typeface="SimHei" pitchFamily="49" charset="-122"/>
                <a:cs typeface="Times New Roman" pitchFamily="18" charset="0"/>
              </a:rPr>
              <a:t>виде дотаций</a:t>
            </a:r>
            <a:r>
              <a:rPr lang="ru-RU" sz="1400" dirty="0">
                <a:solidFill>
                  <a:schemeClr val="bg1"/>
                </a:solidFill>
                <a:latin typeface="Times New Roman" pitchFamily="18" charset="0"/>
                <a:ea typeface="SimHei" pitchFamily="49" charset="-122"/>
                <a:cs typeface="Times New Roman" pitchFamily="18" charset="0"/>
              </a:rPr>
              <a:t>, субсидий,  субвенций и </a:t>
            </a:r>
            <a:r>
              <a:rPr lang="ru-RU" sz="1400" dirty="0" smtClean="0">
                <a:solidFill>
                  <a:schemeClr val="bg1"/>
                </a:solidFill>
                <a:latin typeface="Times New Roman" pitchFamily="18" charset="0"/>
                <a:ea typeface="SimHei" pitchFamily="49" charset="-122"/>
                <a:cs typeface="Times New Roman" pitchFamily="18" charset="0"/>
              </a:rPr>
              <a:t>иных межбюджетных  </a:t>
            </a:r>
            <a:r>
              <a:rPr lang="ru-RU" sz="1400" dirty="0">
                <a:solidFill>
                  <a:schemeClr val="bg1"/>
                </a:solidFill>
                <a:latin typeface="Times New Roman" pitchFamily="18" charset="0"/>
                <a:ea typeface="SimHei" pitchFamily="49" charset="-122"/>
                <a:cs typeface="Times New Roman" pitchFamily="18" charset="0"/>
              </a:rPr>
              <a:t>трансфертов, а так же </a:t>
            </a:r>
            <a:r>
              <a:rPr lang="ru-RU" sz="1400" dirty="0" smtClean="0">
                <a:solidFill>
                  <a:schemeClr val="bg1"/>
                </a:solidFill>
                <a:latin typeface="Times New Roman" pitchFamily="18" charset="0"/>
                <a:ea typeface="SimHei" pitchFamily="49" charset="-122"/>
                <a:cs typeface="Times New Roman" pitchFamily="18" charset="0"/>
              </a:rPr>
              <a:t>поступления </a:t>
            </a:r>
            <a:r>
              <a:rPr lang="ru-RU" sz="1400" dirty="0">
                <a:solidFill>
                  <a:schemeClr val="bg1"/>
                </a:solidFill>
                <a:latin typeface="Times New Roman" pitchFamily="18" charset="0"/>
                <a:ea typeface="SimHei" pitchFamily="49" charset="-122"/>
                <a:cs typeface="Times New Roman" pitchFamily="18" charset="0"/>
              </a:rPr>
              <a:t>от  физических и  </a:t>
            </a:r>
            <a:r>
              <a:rPr lang="ru-RU" sz="1400" dirty="0" smtClean="0">
                <a:solidFill>
                  <a:schemeClr val="bg1"/>
                </a:solidFill>
                <a:latin typeface="Times New Roman" pitchFamily="18" charset="0"/>
                <a:ea typeface="SimHei" pitchFamily="49" charset="-122"/>
                <a:cs typeface="Times New Roman" pitchFamily="18" charset="0"/>
              </a:rPr>
              <a:t>юридических </a:t>
            </a:r>
            <a:r>
              <a:rPr lang="ru-RU" sz="1400" dirty="0">
                <a:solidFill>
                  <a:schemeClr val="bg1"/>
                </a:solidFill>
                <a:latin typeface="Times New Roman" pitchFamily="18" charset="0"/>
                <a:ea typeface="SimHei" pitchFamily="49" charset="-122"/>
                <a:cs typeface="Times New Roman" pitchFamily="18" charset="0"/>
              </a:rPr>
              <a:t>лиц  (кроме </a:t>
            </a:r>
            <a:r>
              <a:rPr lang="ru-RU" sz="1400" dirty="0" smtClean="0">
                <a:solidFill>
                  <a:schemeClr val="bg1"/>
                </a:solidFill>
                <a:latin typeface="Times New Roman" pitchFamily="18" charset="0"/>
                <a:ea typeface="SimHei" pitchFamily="49" charset="-122"/>
                <a:cs typeface="Times New Roman" pitchFamily="18" charset="0"/>
              </a:rPr>
              <a:t>налоговых </a:t>
            </a:r>
            <a:r>
              <a:rPr lang="ru-RU" sz="1400" dirty="0">
                <a:solidFill>
                  <a:schemeClr val="bg1"/>
                </a:solidFill>
                <a:latin typeface="Times New Roman" pitchFamily="18" charset="0"/>
                <a:ea typeface="SimHei" pitchFamily="49" charset="-122"/>
                <a:cs typeface="Times New Roman" pitchFamily="18" charset="0"/>
              </a:rPr>
              <a:t>и  неналоговых </a:t>
            </a:r>
            <a:r>
              <a:rPr lang="ru-RU" sz="1400" dirty="0" smtClean="0">
                <a:solidFill>
                  <a:schemeClr val="bg1"/>
                </a:solidFill>
                <a:latin typeface="Times New Roman" pitchFamily="18" charset="0"/>
                <a:ea typeface="SimHei" pitchFamily="49" charset="-122"/>
                <a:cs typeface="Times New Roman" pitchFamily="18" charset="0"/>
              </a:rPr>
              <a:t>доходов</a:t>
            </a:r>
            <a:r>
              <a:rPr lang="ru-RU" sz="1400" dirty="0">
                <a:solidFill>
                  <a:schemeClr val="bg1"/>
                </a:solidFill>
                <a:latin typeface="Times New Roman" pitchFamily="18" charset="0"/>
                <a:ea typeface="SimHei" pitchFamily="49" charset="-122"/>
                <a:cs typeface="Times New Roman" pitchFamily="18" charset="0"/>
              </a:rPr>
              <a:t>)</a:t>
            </a:r>
            <a:endParaRPr kumimoji="0" lang="en-US" altLang="zh-CN" sz="1400" b="0" i="0" u="none" strike="noStrike" kern="0" cap="none" spc="0" normalizeH="0" baseline="0" noProof="0" dirty="0">
              <a:ln>
                <a:noFill/>
              </a:ln>
              <a:solidFill>
                <a:schemeClr val="bg1"/>
              </a:solidFill>
              <a:effectLst/>
              <a:uLnTx/>
              <a:uFillTx/>
              <a:latin typeface="Arial" pitchFamily="34" charset="0"/>
              <a:ea typeface="微软雅黑" pitchFamily="34" charset="-122"/>
              <a:cs typeface="Arial" pitchFamily="34" charset="0"/>
            </a:endParaRPr>
          </a:p>
        </p:txBody>
      </p:sp>
    </p:spTree>
    <p:extLst>
      <p:ext uri="{BB962C8B-B14F-4D97-AF65-F5344CB8AC3E}">
        <p14:creationId xmlns:p14="http://schemas.microsoft.com/office/powerpoint/2010/main" val="2955190326"/>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228141" y="328660"/>
            <a:ext cx="6155223" cy="563562"/>
          </a:xfrm>
        </p:spPr>
        <p:txBody>
          <a:bodyPr>
            <a:noAutofit/>
          </a:bodyPr>
          <a:lstStyle/>
          <a:p>
            <a:pPr eaLnBrk="1" hangingPunct="1"/>
            <a:r>
              <a:rPr lang="ru-RU" sz="2400" b="1" dirty="0" smtClean="0">
                <a:pattFill prst="wdUpDiag">
                  <a:fgClr>
                    <a:srgbClr val="7030A0"/>
                  </a:fgClr>
                  <a:bgClr>
                    <a:schemeClr val="tx1"/>
                  </a:bgClr>
                </a:pattFill>
                <a:latin typeface="Times New Roman" pitchFamily="18" charset="0"/>
                <a:cs typeface="Times New Roman" pitchFamily="18" charset="0"/>
              </a:rPr>
              <a:t>Межбюджетные трансферты</a:t>
            </a:r>
            <a:br>
              <a:rPr lang="ru-RU" sz="2400" b="1" dirty="0" smtClean="0">
                <a:pattFill prst="wdUpDiag">
                  <a:fgClr>
                    <a:srgbClr val="7030A0"/>
                  </a:fgClr>
                  <a:bgClr>
                    <a:schemeClr val="tx1"/>
                  </a:bgClr>
                </a:pattFill>
                <a:latin typeface="Times New Roman" pitchFamily="18" charset="0"/>
                <a:cs typeface="Times New Roman" pitchFamily="18" charset="0"/>
              </a:rPr>
            </a:br>
            <a:endParaRPr lang="ru-RU" sz="2400" b="1" dirty="0" smtClean="0">
              <a:pattFill prst="wdUpDiag">
                <a:fgClr>
                  <a:srgbClr val="7030A0"/>
                </a:fgClr>
                <a:bgClr>
                  <a:schemeClr val="tx1"/>
                </a:bgClr>
              </a:pattFill>
              <a:latin typeface="Times New Roman" pitchFamily="18" charset="0"/>
              <a:cs typeface="Times New Roman" pitchFamily="18" charset="0"/>
            </a:endParaRPr>
          </a:p>
        </p:txBody>
      </p:sp>
      <p:sp>
        <p:nvSpPr>
          <p:cNvPr id="4" name="Прямоугольник 3"/>
          <p:cNvSpPr>
            <a:spLocks noChangeArrowheads="1"/>
          </p:cNvSpPr>
          <p:nvPr/>
        </p:nvSpPr>
        <p:spPr bwMode="auto">
          <a:xfrm>
            <a:off x="200434" y="866095"/>
            <a:ext cx="8358187" cy="2767424"/>
          </a:xfrm>
          <a:prstGeom prst="rect">
            <a:avLst/>
          </a:prstGeom>
          <a:noFill/>
          <a:ln w="9525">
            <a:noFill/>
            <a:miter lim="800000"/>
            <a:headEnd/>
            <a:tailEnd/>
          </a:ln>
        </p:spPr>
        <p:txBody>
          <a:bodyPr>
            <a:spAutoFit/>
          </a:bodyPr>
          <a:lstStyle/>
          <a:p>
            <a:pPr marL="942975" indent="-942975" algn="ctr"/>
            <a:r>
              <a:rPr lang="ru-RU" sz="1400" b="1" dirty="0">
                <a:latin typeface="Times New Roman" pitchFamily="18" charset="0"/>
                <a:ea typeface="Sometimes" pitchFamily="50" charset="0"/>
                <a:cs typeface="Times New Roman" pitchFamily="18" charset="0"/>
              </a:rPr>
              <a:t>Межбюджетные трансферты - средства, предоставляемые одним бюджетом  бюджетной системы Российской Федерации другому бюджету</a:t>
            </a:r>
          </a:p>
          <a:p>
            <a:pPr marL="942975" indent="-781050"/>
            <a:endParaRPr lang="ru-RU" sz="1400" b="1" dirty="0">
              <a:latin typeface="Times New Roman" pitchFamily="18" charset="0"/>
              <a:ea typeface="Sometimes" pitchFamily="50" charset="0"/>
              <a:cs typeface="Times New Roman" pitchFamily="18" charset="0"/>
            </a:endParaRPr>
          </a:p>
          <a:p>
            <a:pPr marL="942975" indent="-781050" algn="ctr">
              <a:lnSpc>
                <a:spcPts val="2050"/>
              </a:lnSpc>
            </a:pPr>
            <a:r>
              <a:rPr lang="ru-RU" sz="1400" b="1" dirty="0">
                <a:latin typeface="Times New Roman" pitchFamily="18" charset="0"/>
                <a:ea typeface="Sometimes" pitchFamily="50" charset="0"/>
                <a:cs typeface="Times New Roman" pitchFamily="18" charset="0"/>
              </a:rPr>
              <a:t>Из областного бюджета в бюджет города перечисляются</a:t>
            </a:r>
          </a:p>
          <a:p>
            <a:pPr marL="942975" indent="-781050" algn="ctr">
              <a:lnSpc>
                <a:spcPts val="2050"/>
              </a:lnSpc>
            </a:pPr>
            <a:r>
              <a:rPr lang="ru-RU" sz="1400" b="1" dirty="0">
                <a:latin typeface="Times New Roman" pitchFamily="18" charset="0"/>
                <a:ea typeface="Sometimes" pitchFamily="50" charset="0"/>
                <a:cs typeface="Times New Roman" pitchFamily="18" charset="0"/>
              </a:rPr>
              <a:t>межбюджетные трансферты в форме:</a:t>
            </a:r>
          </a:p>
          <a:p>
            <a:pPr marL="942975" indent="-781050">
              <a:buClr>
                <a:srgbClr val="3891A7"/>
              </a:buClr>
              <a:buSzPct val="78000"/>
              <a:buFont typeface="Wingdings" pitchFamily="2" charset="2"/>
              <a:buChar char=""/>
            </a:pPr>
            <a:endParaRPr lang="ru-RU" sz="1400" b="1" dirty="0" smtClean="0">
              <a:latin typeface="Times New Roman" pitchFamily="18" charset="0"/>
              <a:ea typeface="Sometimes" pitchFamily="50" charset="0"/>
              <a:cs typeface="Times New Roman" pitchFamily="18" charset="0"/>
            </a:endParaRPr>
          </a:p>
          <a:p>
            <a:pPr marL="942975" indent="-781050">
              <a:buClr>
                <a:srgbClr val="3891A7"/>
              </a:buClr>
              <a:buSzPct val="78000"/>
              <a:buFont typeface="Wingdings" pitchFamily="2" charset="2"/>
              <a:buChar char=""/>
            </a:pPr>
            <a:r>
              <a:rPr lang="ru-RU" sz="1400" b="1" dirty="0" smtClean="0">
                <a:latin typeface="Times New Roman" pitchFamily="18" charset="0"/>
                <a:ea typeface="Sometimes" pitchFamily="50" charset="0"/>
                <a:cs typeface="Times New Roman" pitchFamily="18" charset="0"/>
              </a:rPr>
              <a:t>Дотаций </a:t>
            </a:r>
            <a:r>
              <a:rPr lang="ru-RU" sz="1400" b="1" dirty="0">
                <a:latin typeface="Times New Roman" pitchFamily="18" charset="0"/>
                <a:ea typeface="Sometimes" pitchFamily="50" charset="0"/>
                <a:cs typeface="Times New Roman" pitchFamily="18" charset="0"/>
              </a:rPr>
              <a:t>– без определения конкретной цели их использования</a:t>
            </a:r>
            <a:endParaRPr lang="en-US" sz="1400" b="1" dirty="0">
              <a:latin typeface="Times New Roman" pitchFamily="18" charset="0"/>
              <a:ea typeface="Sometimes" pitchFamily="50" charset="0"/>
              <a:cs typeface="Times New Roman" pitchFamily="18" charset="0"/>
            </a:endParaRPr>
          </a:p>
          <a:p>
            <a:pPr marL="942975" indent="-781050">
              <a:buClr>
                <a:srgbClr val="3891A7"/>
              </a:buClr>
              <a:buSzPct val="78000"/>
              <a:buFont typeface="Wingdings" pitchFamily="2" charset="2"/>
              <a:buChar char=""/>
            </a:pPr>
            <a:r>
              <a:rPr lang="ru-RU" sz="1400" b="1" dirty="0">
                <a:latin typeface="Times New Roman" pitchFamily="18" charset="0"/>
                <a:ea typeface="Sometimes" pitchFamily="50" charset="0"/>
                <a:cs typeface="Times New Roman" pitchFamily="18" charset="0"/>
              </a:rPr>
              <a:t>Субсидий – в целях </a:t>
            </a:r>
            <a:r>
              <a:rPr lang="ru-RU" sz="1400" b="1" dirty="0" err="1">
                <a:latin typeface="Times New Roman" pitchFamily="18" charset="0"/>
                <a:ea typeface="Sometimes" pitchFamily="50" charset="0"/>
                <a:cs typeface="Times New Roman" pitchFamily="18" charset="0"/>
              </a:rPr>
              <a:t>софинансирования</a:t>
            </a:r>
            <a:r>
              <a:rPr lang="ru-RU" sz="1400" b="1" dirty="0">
                <a:latin typeface="Times New Roman" pitchFamily="18" charset="0"/>
                <a:ea typeface="Sometimes" pitchFamily="50" charset="0"/>
                <a:cs typeface="Times New Roman" pitchFamily="18" charset="0"/>
              </a:rPr>
              <a:t> расходных обязательств муниципального образования по вопросам местного значения</a:t>
            </a:r>
            <a:endParaRPr lang="en-US" sz="1400" b="1" dirty="0">
              <a:latin typeface="Times New Roman" pitchFamily="18" charset="0"/>
              <a:ea typeface="Sometimes" pitchFamily="50" charset="0"/>
              <a:cs typeface="Times New Roman" pitchFamily="18" charset="0"/>
            </a:endParaRPr>
          </a:p>
          <a:p>
            <a:pPr marL="942975" indent="-781050">
              <a:lnSpc>
                <a:spcPts val="1938"/>
              </a:lnSpc>
              <a:spcBef>
                <a:spcPts val="1100"/>
              </a:spcBef>
              <a:buClr>
                <a:srgbClr val="3891A7"/>
              </a:buClr>
              <a:buSzPct val="81000"/>
              <a:buFont typeface="Wingdings" pitchFamily="2" charset="2"/>
              <a:buChar char=""/>
            </a:pPr>
            <a:r>
              <a:rPr lang="ru-RU" sz="1400" b="1" dirty="0">
                <a:latin typeface="Times New Roman" pitchFamily="18" charset="0"/>
                <a:ea typeface="Sometimes" pitchFamily="50" charset="0"/>
                <a:cs typeface="Times New Roman" pitchFamily="18" charset="0"/>
              </a:rPr>
              <a:t>Субвенций – на выполнение переданных государственных  полномочий Российской Федерации и Оренбургской области</a:t>
            </a:r>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16189" y="3772856"/>
            <a:ext cx="3640184" cy="2730138"/>
          </a:xfrm>
          <a:prstGeom prst="rect">
            <a:avLst/>
          </a:prstGeom>
          <a:effectLst>
            <a:softEdge rad="127000"/>
          </a:effectLst>
        </p:spPr>
      </p:pic>
    </p:spTree>
    <p:extLst>
      <p:ext uri="{BB962C8B-B14F-4D97-AF65-F5344CB8AC3E}">
        <p14:creationId xmlns:p14="http://schemas.microsoft.com/office/powerpoint/2010/main" val="229886297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266556" y="372186"/>
            <a:ext cx="8229600" cy="563562"/>
          </a:xfrm>
        </p:spPr>
        <p:txBody>
          <a:bodyPr>
            <a:noAutofit/>
          </a:bodyPr>
          <a:lstStyle/>
          <a:p>
            <a:pPr eaLnBrk="1" hangingPunct="1"/>
            <a:r>
              <a:rPr lang="ru-RU" sz="2400" b="1" dirty="0" smtClean="0">
                <a:pattFill prst="wdUpDiag">
                  <a:fgClr>
                    <a:srgbClr val="7030A0"/>
                  </a:fgClr>
                  <a:bgClr>
                    <a:schemeClr val="tx1"/>
                  </a:bgClr>
                </a:pattFill>
                <a:latin typeface="Times New Roman" pitchFamily="18" charset="0"/>
                <a:cs typeface="Times New Roman" pitchFamily="18" charset="0"/>
              </a:rPr>
              <a:t>Межбюджетные отношения</a:t>
            </a:r>
            <a:br>
              <a:rPr lang="ru-RU" sz="2400" b="1" dirty="0" smtClean="0">
                <a:pattFill prst="wdUpDiag">
                  <a:fgClr>
                    <a:srgbClr val="7030A0"/>
                  </a:fgClr>
                  <a:bgClr>
                    <a:schemeClr val="tx1"/>
                  </a:bgClr>
                </a:pattFill>
                <a:latin typeface="Times New Roman" pitchFamily="18" charset="0"/>
                <a:cs typeface="Times New Roman" pitchFamily="18" charset="0"/>
              </a:rPr>
            </a:br>
            <a:endParaRPr lang="ru-RU" sz="2400" b="1" dirty="0" smtClean="0">
              <a:pattFill prst="wdUpDiag">
                <a:fgClr>
                  <a:srgbClr val="7030A0"/>
                </a:fgClr>
                <a:bgClr>
                  <a:schemeClr val="tx1"/>
                </a:bgClr>
              </a:pattFill>
              <a:latin typeface="Times New Roman" pitchFamily="18" charset="0"/>
              <a:cs typeface="Times New Roman" pitchFamily="18" charset="0"/>
            </a:endParaRPr>
          </a:p>
        </p:txBody>
      </p:sp>
      <p:sp>
        <p:nvSpPr>
          <p:cNvPr id="4" name="Прямоугольник 3"/>
          <p:cNvSpPr>
            <a:spLocks noChangeArrowheads="1"/>
          </p:cNvSpPr>
          <p:nvPr/>
        </p:nvSpPr>
        <p:spPr bwMode="auto">
          <a:xfrm>
            <a:off x="362358" y="826089"/>
            <a:ext cx="8643937" cy="1384995"/>
          </a:xfrm>
          <a:prstGeom prst="rect">
            <a:avLst/>
          </a:prstGeom>
          <a:noFill/>
          <a:ln w="9525">
            <a:noFill/>
            <a:miter lim="800000"/>
            <a:headEnd/>
            <a:tailEnd/>
          </a:ln>
        </p:spPr>
        <p:txBody>
          <a:bodyPr>
            <a:spAutoFit/>
          </a:bodyPr>
          <a:lstStyle/>
          <a:p>
            <a:pPr marL="12700"/>
            <a:r>
              <a:rPr lang="ru-RU" sz="1400" dirty="0">
                <a:latin typeface="Times New Roman" pitchFamily="18" charset="0"/>
                <a:ea typeface="Sometimes" pitchFamily="50" charset="0"/>
                <a:cs typeface="Times New Roman" pitchFamily="18" charset="0"/>
              </a:rPr>
              <a:t>Межбюджетные отношения </a:t>
            </a:r>
            <a:r>
              <a:rPr lang="ru-RU" sz="1400" dirty="0" smtClean="0">
                <a:latin typeface="Times New Roman" pitchFamily="18" charset="0"/>
                <a:ea typeface="Sometimes" pitchFamily="50" charset="0"/>
                <a:cs typeface="Times New Roman" pitchFamily="18" charset="0"/>
              </a:rPr>
              <a:t>– взаимоотношения </a:t>
            </a:r>
            <a:r>
              <a:rPr lang="ru-RU" sz="1400" dirty="0">
                <a:latin typeface="Times New Roman" pitchFamily="18" charset="0"/>
                <a:ea typeface="Sometimes" pitchFamily="50" charset="0"/>
                <a:cs typeface="Times New Roman" pitchFamily="18" charset="0"/>
              </a:rPr>
              <a:t>между  публично-правовыми  образованиями по вопросам  </a:t>
            </a:r>
            <a:r>
              <a:rPr lang="ru-RU" sz="1400" dirty="0" smtClean="0">
                <a:latin typeface="Times New Roman" pitchFamily="18" charset="0"/>
                <a:ea typeface="Sometimes" pitchFamily="50" charset="0"/>
                <a:cs typeface="Times New Roman" pitchFamily="18" charset="0"/>
              </a:rPr>
              <a:t>регулирования </a:t>
            </a:r>
            <a:r>
              <a:rPr lang="ru-RU" sz="1400" dirty="0">
                <a:latin typeface="Times New Roman" pitchFamily="18" charset="0"/>
                <a:ea typeface="Sometimes" pitchFamily="50" charset="0"/>
                <a:cs typeface="Times New Roman" pitchFamily="18" charset="0"/>
              </a:rPr>
              <a:t>бюджетных  правоотношений, организации и  осуществления </a:t>
            </a:r>
            <a:r>
              <a:rPr lang="ru-RU" sz="1400" dirty="0" smtClean="0">
                <a:latin typeface="Times New Roman" pitchFamily="18" charset="0"/>
                <a:ea typeface="Sometimes" pitchFamily="50" charset="0"/>
                <a:cs typeface="Times New Roman" pitchFamily="18" charset="0"/>
              </a:rPr>
              <a:t>бюджетного процесса</a:t>
            </a:r>
            <a:r>
              <a:rPr lang="ru-RU" sz="1400" dirty="0">
                <a:latin typeface="Times New Roman" pitchFamily="18" charset="0"/>
                <a:ea typeface="Sometimes" pitchFamily="50" charset="0"/>
                <a:cs typeface="Times New Roman" pitchFamily="18" charset="0"/>
              </a:rPr>
              <a:t>.</a:t>
            </a:r>
          </a:p>
          <a:p>
            <a:pPr marL="12700">
              <a:spcBef>
                <a:spcPts val="38"/>
              </a:spcBef>
            </a:pPr>
            <a:endParaRPr lang="ru-RU" sz="1400" dirty="0">
              <a:latin typeface="Times New Roman" pitchFamily="18" charset="0"/>
              <a:ea typeface="Sometimes" pitchFamily="50" charset="0"/>
              <a:cs typeface="Times New Roman" pitchFamily="18" charset="0"/>
            </a:endParaRPr>
          </a:p>
          <a:p>
            <a:pPr marL="12700"/>
            <a:r>
              <a:rPr lang="ru-RU" sz="1400" dirty="0">
                <a:latin typeface="Times New Roman" pitchFamily="18" charset="0"/>
                <a:ea typeface="Sometimes" pitchFamily="50" charset="0"/>
                <a:cs typeface="Times New Roman" pitchFamily="18" charset="0"/>
              </a:rPr>
              <a:t>Основополагающим документом  регулирующим межбюджетные  отношения в Оренбургской  области, является Закон  Оренбургской области от 30  ноября 2005 года № 2738/499-III-  ОЗ «О межбюджетных  отношениях в Оренбургской  области»</a:t>
            </a:r>
          </a:p>
        </p:txBody>
      </p:sp>
      <p:pic>
        <p:nvPicPr>
          <p:cNvPr id="5" name="Рисунок 4" descr="1480927503_Krymu-i-Chechne-urezayut-.jpg"/>
          <p:cNvPicPr>
            <a:picLocks noChangeAspect="1"/>
          </p:cNvPicPr>
          <p:nvPr/>
        </p:nvPicPr>
        <p:blipFill>
          <a:blip r:embed="rId2" cstate="print"/>
          <a:stretch>
            <a:fillRect/>
          </a:stretch>
        </p:blipFill>
        <p:spPr>
          <a:xfrm>
            <a:off x="3117783" y="2952206"/>
            <a:ext cx="2597225" cy="2465632"/>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264753986"/>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178230" y="205048"/>
            <a:ext cx="3368761" cy="461665"/>
          </a:xfrm>
          <a:prstGeom prst="rect">
            <a:avLst/>
          </a:prstGeom>
        </p:spPr>
        <p:txBody>
          <a:bodyPr wrap="square">
            <a:spAutoFit/>
          </a:bodyPr>
          <a:lstStyle/>
          <a:p>
            <a:r>
              <a:rPr lang="ru-RU" sz="2400" b="1" dirty="0" smtClean="0">
                <a:pattFill prst="wdUpDiag">
                  <a:fgClr>
                    <a:srgbClr val="7030A0"/>
                  </a:fgClr>
                  <a:bgClr>
                    <a:schemeClr val="tx1"/>
                  </a:bgClr>
                </a:pattFill>
                <a:latin typeface="Times New Roman" pitchFamily="18" charset="0"/>
                <a:cs typeface="Times New Roman" pitchFamily="18" charset="0"/>
              </a:rPr>
              <a:t>Основные понятия</a:t>
            </a:r>
            <a:endParaRPr lang="ru-RU" sz="2400" b="1" dirty="0">
              <a:pattFill prst="wdUpDiag">
                <a:fgClr>
                  <a:srgbClr val="7030A0"/>
                </a:fgClr>
                <a:bgClr>
                  <a:schemeClr val="tx1"/>
                </a:bgClr>
              </a:pattFill>
              <a:latin typeface="Times New Roman" pitchFamily="18" charset="0"/>
              <a:cs typeface="Times New Roman" pitchFamily="18" charset="0"/>
            </a:endParaRPr>
          </a:p>
        </p:txBody>
      </p:sp>
      <p:sp>
        <p:nvSpPr>
          <p:cNvPr id="6" name="Содержимое 2"/>
          <p:cNvSpPr>
            <a:spLocks noGrp="1"/>
          </p:cNvSpPr>
          <p:nvPr>
            <p:ph idx="1"/>
          </p:nvPr>
        </p:nvSpPr>
        <p:spPr>
          <a:xfrm>
            <a:off x="181182" y="666707"/>
            <a:ext cx="8858250" cy="5890847"/>
          </a:xfrm>
        </p:spPr>
        <p:txBody>
          <a:bodyPr/>
          <a:lstStyle/>
          <a:p>
            <a:pPr algn="ctr" eaLnBrk="1" hangingPunct="1">
              <a:buFont typeface="Wingdings" pitchFamily="2" charset="2"/>
              <a:buNone/>
            </a:pPr>
            <a:r>
              <a:rPr lang="ru-RU" sz="2000" dirty="0" smtClean="0">
                <a:latin typeface="Sometimes" pitchFamily="50" charset="0"/>
                <a:ea typeface="Sometimes" pitchFamily="50" charset="0"/>
                <a:cs typeface="Sometimes" pitchFamily="50" charset="0"/>
              </a:rPr>
              <a:t>	</a:t>
            </a:r>
            <a:r>
              <a:rPr lang="ru-RU" sz="1600" dirty="0" smtClean="0">
                <a:latin typeface="Times New Roman" pitchFamily="18" charset="0"/>
                <a:ea typeface="Sometimes" pitchFamily="50" charset="0"/>
                <a:cs typeface="Times New Roman" pitchFamily="18" charset="0"/>
              </a:rPr>
              <a:t>Бюджет - форма образования и расходования денежных средств, предназначенных для финансового обеспечения задач и функций</a:t>
            </a:r>
          </a:p>
          <a:p>
            <a:pPr eaLnBrk="1" hangingPunct="1"/>
            <a:endParaRPr lang="ru-RU" sz="1600" dirty="0" smtClean="0">
              <a:latin typeface="Times New Roman" pitchFamily="18" charset="0"/>
              <a:cs typeface="Times New Roman" pitchFamily="18" charset="0"/>
            </a:endParaRPr>
          </a:p>
          <a:p>
            <a:pPr eaLnBrk="1" hangingPunct="1"/>
            <a:endParaRPr lang="ru-RU" sz="1600" dirty="0" smtClean="0">
              <a:latin typeface="Times New Roman" pitchFamily="18" charset="0"/>
              <a:cs typeface="Times New Roman" pitchFamily="18" charset="0"/>
            </a:endParaRPr>
          </a:p>
          <a:p>
            <a:pPr eaLnBrk="1" hangingPunct="1">
              <a:buFont typeface="Wingdings" pitchFamily="2" charset="2"/>
              <a:buNone/>
            </a:pPr>
            <a:endParaRPr lang="ru-RU" sz="1600" dirty="0" smtClean="0">
              <a:latin typeface="Times New Roman" pitchFamily="18" charset="0"/>
              <a:cs typeface="Times New Roman" pitchFamily="18" charset="0"/>
            </a:endParaRPr>
          </a:p>
          <a:p>
            <a:pPr eaLnBrk="1" hangingPunct="1">
              <a:buFont typeface="Wingdings" pitchFamily="2" charset="2"/>
              <a:buNone/>
            </a:pPr>
            <a:endParaRPr lang="ru-RU" sz="1600" dirty="0" smtClean="0">
              <a:latin typeface="Times New Roman" pitchFamily="18" charset="0"/>
              <a:cs typeface="Times New Roman" pitchFamily="18" charset="0"/>
            </a:endParaRPr>
          </a:p>
          <a:p>
            <a:pPr eaLnBrk="1" hangingPunct="1">
              <a:spcBef>
                <a:spcPct val="0"/>
              </a:spcBef>
              <a:buFont typeface="Wingdings" pitchFamily="2" charset="2"/>
              <a:buNone/>
            </a:pPr>
            <a:endParaRPr lang="ru-RU" sz="1600" b="1" dirty="0" smtClean="0">
              <a:latin typeface="Times New Roman" pitchFamily="18" charset="0"/>
              <a:ea typeface="Sometimes" pitchFamily="50" charset="0"/>
              <a:cs typeface="Times New Roman" pitchFamily="18" charset="0"/>
            </a:endParaRPr>
          </a:p>
          <a:p>
            <a:pPr eaLnBrk="1" hangingPunct="1">
              <a:spcBef>
                <a:spcPct val="0"/>
              </a:spcBef>
              <a:buFont typeface="Wingdings" pitchFamily="2" charset="2"/>
              <a:buNone/>
            </a:pPr>
            <a:endParaRPr lang="ru-RU" sz="1600" b="1" dirty="0" smtClean="0">
              <a:latin typeface="Times New Roman" pitchFamily="18" charset="0"/>
              <a:ea typeface="Sometimes" pitchFamily="50" charset="0"/>
              <a:cs typeface="Times New Roman" pitchFamily="18" charset="0"/>
            </a:endParaRPr>
          </a:p>
          <a:p>
            <a:pPr eaLnBrk="1" hangingPunct="1">
              <a:spcBef>
                <a:spcPct val="0"/>
              </a:spcBef>
              <a:buFont typeface="Wingdings" pitchFamily="2" charset="2"/>
              <a:buNone/>
            </a:pPr>
            <a:endParaRPr lang="ru-RU" sz="1600" b="1" dirty="0" smtClean="0">
              <a:latin typeface="Times New Roman" pitchFamily="18" charset="0"/>
              <a:ea typeface="Sometimes" pitchFamily="50" charset="0"/>
              <a:cs typeface="Times New Roman" pitchFamily="18" charset="0"/>
            </a:endParaRPr>
          </a:p>
          <a:p>
            <a:pPr eaLnBrk="1" hangingPunct="1">
              <a:spcBef>
                <a:spcPct val="0"/>
              </a:spcBef>
              <a:buFont typeface="Wingdings" pitchFamily="2" charset="2"/>
              <a:buNone/>
            </a:pPr>
            <a:endParaRPr lang="ru-RU" sz="1600" b="1" dirty="0" smtClean="0">
              <a:latin typeface="Times New Roman" pitchFamily="18" charset="0"/>
              <a:ea typeface="Sometimes" pitchFamily="50" charset="0"/>
              <a:cs typeface="Times New Roman" pitchFamily="18" charset="0"/>
            </a:endParaRPr>
          </a:p>
          <a:p>
            <a:pPr eaLnBrk="1" hangingPunct="1">
              <a:spcBef>
                <a:spcPct val="0"/>
              </a:spcBef>
              <a:buFont typeface="Wingdings" pitchFamily="2" charset="2"/>
              <a:buNone/>
            </a:pPr>
            <a:endParaRPr lang="ru-RU" sz="1600" b="1" dirty="0" smtClean="0">
              <a:latin typeface="Times New Roman" pitchFamily="18" charset="0"/>
              <a:ea typeface="Sometimes" pitchFamily="50" charset="0"/>
              <a:cs typeface="Times New Roman" pitchFamily="18" charset="0"/>
            </a:endParaRPr>
          </a:p>
          <a:p>
            <a:pPr eaLnBrk="1" hangingPunct="1">
              <a:spcBef>
                <a:spcPct val="0"/>
              </a:spcBef>
              <a:buFont typeface="Wingdings" pitchFamily="2" charset="2"/>
              <a:buNone/>
            </a:pPr>
            <a:endParaRPr lang="ru-RU" sz="1600" b="1" dirty="0" smtClean="0">
              <a:latin typeface="Times New Roman" pitchFamily="18" charset="0"/>
              <a:ea typeface="Sometimes" pitchFamily="50" charset="0"/>
              <a:cs typeface="Times New Roman" pitchFamily="18" charset="0"/>
            </a:endParaRPr>
          </a:p>
          <a:p>
            <a:pPr eaLnBrk="1" hangingPunct="1">
              <a:spcBef>
                <a:spcPct val="0"/>
              </a:spcBef>
              <a:buFont typeface="Wingdings" pitchFamily="2" charset="2"/>
              <a:buNone/>
            </a:pPr>
            <a:endParaRPr lang="ru-RU" sz="1600" b="1" dirty="0">
              <a:latin typeface="Times New Roman" pitchFamily="18" charset="0"/>
              <a:ea typeface="Sometimes" pitchFamily="50" charset="0"/>
              <a:cs typeface="Times New Roman" pitchFamily="18" charset="0"/>
            </a:endParaRPr>
          </a:p>
          <a:p>
            <a:pPr eaLnBrk="1" hangingPunct="1">
              <a:spcBef>
                <a:spcPct val="0"/>
              </a:spcBef>
              <a:buFont typeface="Wingdings" pitchFamily="2" charset="2"/>
              <a:buNone/>
            </a:pPr>
            <a:endParaRPr lang="ru-RU" sz="1600" b="1" dirty="0" smtClean="0">
              <a:latin typeface="Times New Roman" pitchFamily="18" charset="0"/>
              <a:ea typeface="Sometimes" pitchFamily="50" charset="0"/>
              <a:cs typeface="Times New Roman" pitchFamily="18" charset="0"/>
            </a:endParaRPr>
          </a:p>
          <a:p>
            <a:pPr eaLnBrk="1" hangingPunct="1">
              <a:spcBef>
                <a:spcPct val="0"/>
              </a:spcBef>
              <a:buFont typeface="Wingdings" pitchFamily="2" charset="2"/>
              <a:buNone/>
            </a:pPr>
            <a:endParaRPr lang="ru-RU" sz="1600" b="1" dirty="0">
              <a:latin typeface="Times New Roman" pitchFamily="18" charset="0"/>
              <a:ea typeface="Sometimes" pitchFamily="50" charset="0"/>
              <a:cs typeface="Times New Roman" pitchFamily="18" charset="0"/>
            </a:endParaRPr>
          </a:p>
          <a:p>
            <a:pPr eaLnBrk="1" hangingPunct="1">
              <a:spcBef>
                <a:spcPct val="0"/>
              </a:spcBef>
              <a:buFont typeface="Wingdings" pitchFamily="2" charset="2"/>
              <a:buNone/>
            </a:pPr>
            <a:endParaRPr lang="ru-RU" sz="1600" b="1" dirty="0" smtClean="0">
              <a:latin typeface="Times New Roman" pitchFamily="18" charset="0"/>
              <a:ea typeface="Sometimes" pitchFamily="50" charset="0"/>
              <a:cs typeface="Times New Roman" pitchFamily="18" charset="0"/>
            </a:endParaRPr>
          </a:p>
          <a:p>
            <a:pPr eaLnBrk="1" hangingPunct="1">
              <a:spcBef>
                <a:spcPct val="0"/>
              </a:spcBef>
              <a:buFont typeface="Wingdings" pitchFamily="2" charset="2"/>
              <a:buNone/>
            </a:pPr>
            <a:endParaRPr lang="ru-RU" sz="1600" b="1" dirty="0" smtClean="0">
              <a:latin typeface="Times New Roman" pitchFamily="18" charset="0"/>
              <a:ea typeface="Sometimes" pitchFamily="50" charset="0"/>
              <a:cs typeface="Times New Roman" pitchFamily="18" charset="0"/>
            </a:endParaRPr>
          </a:p>
          <a:p>
            <a:pPr eaLnBrk="1" hangingPunct="1">
              <a:spcBef>
                <a:spcPct val="0"/>
              </a:spcBef>
              <a:buFont typeface="Wingdings" pitchFamily="2" charset="2"/>
              <a:buNone/>
            </a:pPr>
            <a:endParaRPr lang="ru-RU" sz="1600" b="1" dirty="0" smtClean="0">
              <a:latin typeface="Times New Roman" pitchFamily="18" charset="0"/>
              <a:ea typeface="Sometimes" pitchFamily="50" charset="0"/>
              <a:cs typeface="Times New Roman" pitchFamily="18" charset="0"/>
            </a:endParaRPr>
          </a:p>
          <a:p>
            <a:pPr marL="0" indent="444500" algn="ctr" eaLnBrk="1" hangingPunct="1">
              <a:spcBef>
                <a:spcPct val="0"/>
              </a:spcBef>
              <a:buFont typeface="Wingdings" pitchFamily="2" charset="2"/>
              <a:buNone/>
            </a:pPr>
            <a:r>
              <a:rPr lang="ru-RU" sz="1600" dirty="0" smtClean="0">
                <a:latin typeface="Times New Roman" pitchFamily="18" charset="0"/>
                <a:ea typeface="Sometimes" pitchFamily="50" charset="0"/>
                <a:cs typeface="Times New Roman" pitchFamily="18" charset="0"/>
              </a:rPr>
              <a:t>За каждым расходованием денежных средств – организация предоставления </a:t>
            </a:r>
          </a:p>
          <a:p>
            <a:pPr marL="0" indent="444500" algn="ctr" eaLnBrk="1" hangingPunct="1">
              <a:spcBef>
                <a:spcPct val="0"/>
              </a:spcBef>
              <a:buFont typeface="Wingdings" pitchFamily="2" charset="2"/>
              <a:buNone/>
            </a:pPr>
            <a:r>
              <a:rPr lang="ru-RU" sz="1600" dirty="0" smtClean="0">
                <a:latin typeface="Times New Roman" pitchFamily="18" charset="0"/>
                <a:ea typeface="Sometimes" pitchFamily="50" charset="0"/>
                <a:cs typeface="Times New Roman" pitchFamily="18" charset="0"/>
              </a:rPr>
              <a:t>общедоступного и бесплатного образования, организация отдыха детей в </a:t>
            </a:r>
          </a:p>
          <a:p>
            <a:pPr marL="0" indent="444500" algn="ctr" eaLnBrk="1" hangingPunct="1">
              <a:spcBef>
                <a:spcPct val="0"/>
              </a:spcBef>
              <a:buFont typeface="Wingdings" pitchFamily="2" charset="2"/>
              <a:buNone/>
            </a:pPr>
            <a:r>
              <a:rPr lang="ru-RU" sz="1600" dirty="0" smtClean="0">
                <a:latin typeface="Times New Roman" pitchFamily="18" charset="0"/>
                <a:ea typeface="Sometimes" pitchFamily="50" charset="0"/>
                <a:cs typeface="Times New Roman" pitchFamily="18" charset="0"/>
              </a:rPr>
              <a:t>каникулярное время, создание условий для обеспечения населения услугами </a:t>
            </a:r>
          </a:p>
          <a:p>
            <a:pPr marL="0" indent="444500" algn="ctr" eaLnBrk="1" hangingPunct="1">
              <a:spcBef>
                <a:spcPct val="0"/>
              </a:spcBef>
              <a:buFont typeface="Wingdings" pitchFamily="2" charset="2"/>
              <a:buNone/>
            </a:pPr>
            <a:r>
              <a:rPr lang="ru-RU" sz="1600" dirty="0" smtClean="0">
                <a:latin typeface="Times New Roman" pitchFamily="18" charset="0"/>
                <a:ea typeface="Sometimes" pitchFamily="50" charset="0"/>
                <a:cs typeface="Times New Roman" pitchFamily="18" charset="0"/>
              </a:rPr>
              <a:t>организаций культуры и спорта, социальные выплаты гражданам, и еще</a:t>
            </a:r>
          </a:p>
          <a:p>
            <a:pPr marL="0" indent="444500" algn="ctr" eaLnBrk="1" hangingPunct="1">
              <a:spcBef>
                <a:spcPct val="0"/>
              </a:spcBef>
              <a:buFont typeface="Wingdings" pitchFamily="2" charset="2"/>
              <a:buNone/>
            </a:pPr>
            <a:r>
              <a:rPr lang="ru-RU" sz="1600" dirty="0" smtClean="0">
                <a:latin typeface="Times New Roman" pitchFamily="18" charset="0"/>
                <a:ea typeface="Sometimes" pitchFamily="50" charset="0"/>
                <a:cs typeface="Times New Roman" pitchFamily="18" charset="0"/>
              </a:rPr>
              <a:t>многое  другое…  </a:t>
            </a:r>
          </a:p>
          <a:p>
            <a:pPr eaLnBrk="1" hangingPunct="1"/>
            <a:endParaRPr lang="ru-RU" dirty="0" smtClean="0"/>
          </a:p>
        </p:txBody>
      </p:sp>
      <p:pic>
        <p:nvPicPr>
          <p:cNvPr id="8" name="Рисунок 3" descr="_.jpg"/>
          <p:cNvPicPr>
            <a:picLocks noChangeAspect="1"/>
          </p:cNvPicPr>
          <p:nvPr/>
        </p:nvPicPr>
        <p:blipFill>
          <a:blip r:embed="rId2" cstate="print"/>
          <a:srcRect/>
          <a:stretch>
            <a:fillRect/>
          </a:stretch>
        </p:blipFill>
        <p:spPr bwMode="auto">
          <a:xfrm>
            <a:off x="38307" y="1393031"/>
            <a:ext cx="1785937" cy="1189038"/>
          </a:xfrm>
          <a:prstGeom prst="rect">
            <a:avLst/>
          </a:prstGeom>
          <a:noFill/>
          <a:ln w="9525">
            <a:noFill/>
            <a:miter lim="800000"/>
            <a:headEnd/>
            <a:tailEnd/>
          </a:ln>
        </p:spPr>
      </p:pic>
      <p:pic>
        <p:nvPicPr>
          <p:cNvPr id="9" name="Рисунок 8" descr="28f81ae8409f725338e40d39d888af9a.jpg"/>
          <p:cNvPicPr>
            <a:picLocks noChangeAspect="1"/>
          </p:cNvPicPr>
          <p:nvPr/>
        </p:nvPicPr>
        <p:blipFill>
          <a:blip r:embed="rId3" cstate="print"/>
          <a:stretch>
            <a:fillRect/>
          </a:stretch>
        </p:blipFill>
        <p:spPr>
          <a:xfrm>
            <a:off x="1895682" y="1393031"/>
            <a:ext cx="1619250" cy="1214438"/>
          </a:xfrm>
          <a:prstGeom prst="rect">
            <a:avLst/>
          </a:prstGeom>
          <a:ln>
            <a:noFill/>
          </a:ln>
          <a:effectLst>
            <a:outerShdw blurRad="292100" dist="139700" dir="2700000" algn="tl" rotWithShape="0">
              <a:srgbClr val="333333">
                <a:alpha val="65000"/>
              </a:srgbClr>
            </a:outerShdw>
          </a:effectLst>
        </p:spPr>
      </p:pic>
      <p:pic>
        <p:nvPicPr>
          <p:cNvPr id="10" name="Рисунок 5" descr="skripka.jpg"/>
          <p:cNvPicPr>
            <a:picLocks noChangeAspect="1"/>
          </p:cNvPicPr>
          <p:nvPr/>
        </p:nvPicPr>
        <p:blipFill>
          <a:blip r:embed="rId4" cstate="print"/>
          <a:srcRect/>
          <a:stretch>
            <a:fillRect/>
          </a:stretch>
        </p:blipFill>
        <p:spPr bwMode="auto">
          <a:xfrm>
            <a:off x="3610182" y="1393031"/>
            <a:ext cx="1857375" cy="1214438"/>
          </a:xfrm>
          <a:prstGeom prst="rect">
            <a:avLst/>
          </a:prstGeom>
          <a:noFill/>
          <a:ln w="9525">
            <a:noFill/>
            <a:miter lim="800000"/>
            <a:headEnd/>
            <a:tailEnd/>
          </a:ln>
        </p:spPr>
      </p:pic>
      <p:pic>
        <p:nvPicPr>
          <p:cNvPr id="11" name="Рисунок 6" descr="sports-collage1.jpg"/>
          <p:cNvPicPr>
            <a:picLocks noChangeAspect="1"/>
          </p:cNvPicPr>
          <p:nvPr/>
        </p:nvPicPr>
        <p:blipFill>
          <a:blip r:embed="rId5" cstate="print"/>
          <a:srcRect/>
          <a:stretch>
            <a:fillRect/>
          </a:stretch>
        </p:blipFill>
        <p:spPr bwMode="auto">
          <a:xfrm>
            <a:off x="5610432" y="1393031"/>
            <a:ext cx="1714500" cy="1214438"/>
          </a:xfrm>
          <a:prstGeom prst="rect">
            <a:avLst/>
          </a:prstGeom>
          <a:noFill/>
          <a:ln w="9525">
            <a:noFill/>
            <a:miter lim="800000"/>
            <a:headEnd/>
            <a:tailEnd/>
          </a:ln>
        </p:spPr>
      </p:pic>
      <p:pic>
        <p:nvPicPr>
          <p:cNvPr id="12" name="Рисунок 11"/>
          <p:cNvPicPr>
            <a:picLocks noChangeAspect="1"/>
          </p:cNvPicPr>
          <p:nvPr/>
        </p:nvPicPr>
        <p:blipFill>
          <a:blip r:embed="rId6" cstate="print"/>
          <a:stretch>
            <a:fillRect/>
          </a:stretch>
        </p:blipFill>
        <p:spPr>
          <a:xfrm>
            <a:off x="7396369" y="1393031"/>
            <a:ext cx="1643063" cy="1214438"/>
          </a:xfrm>
          <a:prstGeom prst="rect">
            <a:avLst/>
          </a:prstGeom>
          <a:ln>
            <a:noFill/>
          </a:ln>
          <a:effectLst>
            <a:outerShdw blurRad="292100" dist="139700" dir="2700000" algn="tl" rotWithShape="0">
              <a:srgbClr val="333333">
                <a:alpha val="65000"/>
              </a:srgbClr>
            </a:outerShdw>
          </a:effectLst>
        </p:spPr>
      </p:pic>
      <p:pic>
        <p:nvPicPr>
          <p:cNvPr id="13" name="Рисунок 8" descr="254b456ac576b1af62f8cbe3f32bb6e3.jpg"/>
          <p:cNvPicPr>
            <a:picLocks noChangeAspect="1"/>
          </p:cNvPicPr>
          <p:nvPr/>
        </p:nvPicPr>
        <p:blipFill>
          <a:blip r:embed="rId7" cstate="print"/>
          <a:srcRect/>
          <a:stretch>
            <a:fillRect/>
          </a:stretch>
        </p:blipFill>
        <p:spPr bwMode="auto">
          <a:xfrm>
            <a:off x="7253494" y="3059906"/>
            <a:ext cx="1785938" cy="1190625"/>
          </a:xfrm>
          <a:prstGeom prst="rect">
            <a:avLst/>
          </a:prstGeom>
          <a:noFill/>
          <a:ln w="9525">
            <a:noFill/>
            <a:miter lim="800000"/>
            <a:headEnd/>
            <a:tailEnd/>
          </a:ln>
        </p:spPr>
      </p:pic>
      <p:pic>
        <p:nvPicPr>
          <p:cNvPr id="14" name="Рисунок 11" descr="fc9963db070b88d3705abe077fef9bb2_XL.jpg"/>
          <p:cNvPicPr>
            <a:picLocks noChangeAspect="1"/>
          </p:cNvPicPr>
          <p:nvPr/>
        </p:nvPicPr>
        <p:blipFill>
          <a:blip r:embed="rId8" cstate="print"/>
          <a:srcRect/>
          <a:stretch>
            <a:fillRect/>
          </a:stretch>
        </p:blipFill>
        <p:spPr bwMode="auto">
          <a:xfrm>
            <a:off x="1752807" y="3036094"/>
            <a:ext cx="1714500" cy="1214437"/>
          </a:xfrm>
          <a:prstGeom prst="rect">
            <a:avLst/>
          </a:prstGeom>
          <a:noFill/>
          <a:ln w="9525">
            <a:noFill/>
            <a:miter lim="800000"/>
            <a:headEnd/>
            <a:tailEnd/>
          </a:ln>
        </p:spPr>
      </p:pic>
      <p:pic>
        <p:nvPicPr>
          <p:cNvPr id="15" name="Рисунок 12" descr="gesn2017-gr.jpg"/>
          <p:cNvPicPr>
            <a:picLocks noChangeAspect="1"/>
          </p:cNvPicPr>
          <p:nvPr/>
        </p:nvPicPr>
        <p:blipFill>
          <a:blip r:embed="rId9" cstate="print"/>
          <a:srcRect/>
          <a:stretch>
            <a:fillRect/>
          </a:stretch>
        </p:blipFill>
        <p:spPr bwMode="auto">
          <a:xfrm>
            <a:off x="3538744" y="3036094"/>
            <a:ext cx="1785938" cy="1214437"/>
          </a:xfrm>
          <a:prstGeom prst="rect">
            <a:avLst/>
          </a:prstGeom>
          <a:noFill/>
          <a:ln w="9525">
            <a:noFill/>
            <a:miter lim="800000"/>
            <a:headEnd/>
            <a:tailEnd/>
          </a:ln>
        </p:spPr>
      </p:pic>
      <p:pic>
        <p:nvPicPr>
          <p:cNvPr id="16" name="Рисунок 13" descr="obshhestvennyj_transport.jpg"/>
          <p:cNvPicPr>
            <a:picLocks noChangeAspect="1"/>
          </p:cNvPicPr>
          <p:nvPr/>
        </p:nvPicPr>
        <p:blipFill>
          <a:blip r:embed="rId10" cstate="print"/>
          <a:srcRect/>
          <a:stretch>
            <a:fillRect/>
          </a:stretch>
        </p:blipFill>
        <p:spPr bwMode="auto">
          <a:xfrm>
            <a:off x="38307" y="3018631"/>
            <a:ext cx="1643062" cy="1231900"/>
          </a:xfrm>
          <a:prstGeom prst="rect">
            <a:avLst/>
          </a:prstGeom>
          <a:noFill/>
          <a:ln w="9525">
            <a:noFill/>
            <a:miter lim="800000"/>
            <a:headEnd/>
            <a:tailEnd/>
          </a:ln>
        </p:spPr>
      </p:pic>
      <p:pic>
        <p:nvPicPr>
          <p:cNvPr id="17" name="Рисунок 14" descr="s-demografiej-ne-shutyat.jpg"/>
          <p:cNvPicPr>
            <a:picLocks noChangeAspect="1"/>
          </p:cNvPicPr>
          <p:nvPr/>
        </p:nvPicPr>
        <p:blipFill>
          <a:blip r:embed="rId11" cstate="print"/>
          <a:srcRect/>
          <a:stretch>
            <a:fillRect/>
          </a:stretch>
        </p:blipFill>
        <p:spPr bwMode="auto">
          <a:xfrm>
            <a:off x="5396119" y="3036094"/>
            <a:ext cx="1785938" cy="1220787"/>
          </a:xfrm>
          <a:prstGeom prst="rect">
            <a:avLst/>
          </a:prstGeom>
          <a:noFill/>
          <a:ln w="9525">
            <a:noFill/>
            <a:miter lim="800000"/>
            <a:headEnd/>
            <a:tailEnd/>
          </a:ln>
        </p:spPr>
      </p:pic>
      <p:sp>
        <p:nvSpPr>
          <p:cNvPr id="18" name="TextBox 15"/>
          <p:cNvSpPr txBox="1">
            <a:spLocks noChangeArrowheads="1"/>
          </p:cNvSpPr>
          <p:nvPr/>
        </p:nvSpPr>
        <p:spPr bwMode="auto">
          <a:xfrm>
            <a:off x="181182" y="2607469"/>
            <a:ext cx="1233928" cy="307777"/>
          </a:xfrm>
          <a:prstGeom prst="rect">
            <a:avLst/>
          </a:prstGeom>
          <a:noFill/>
          <a:ln w="9525">
            <a:noFill/>
            <a:miter lim="800000"/>
            <a:headEnd/>
            <a:tailEnd/>
          </a:ln>
        </p:spPr>
        <p:txBody>
          <a:bodyPr wrap="none">
            <a:spAutoFit/>
          </a:bodyPr>
          <a:lstStyle/>
          <a:p>
            <a:r>
              <a:rPr lang="ru-RU" sz="1400" b="1" dirty="0">
                <a:blipFill>
                  <a:blip r:embed="rId12"/>
                  <a:tile tx="0" ty="0" sx="100000" sy="100000" flip="none" algn="tl"/>
                </a:blipFill>
                <a:latin typeface="Times New Roman" pitchFamily="18" charset="0"/>
                <a:ea typeface="Sometimes" pitchFamily="50" charset="0"/>
                <a:cs typeface="Times New Roman" pitchFamily="18" charset="0"/>
              </a:rPr>
              <a:t>Образование</a:t>
            </a:r>
          </a:p>
        </p:txBody>
      </p:sp>
      <p:sp>
        <p:nvSpPr>
          <p:cNvPr id="19" name="TextBox 16"/>
          <p:cNvSpPr txBox="1">
            <a:spLocks noChangeArrowheads="1"/>
          </p:cNvSpPr>
          <p:nvPr/>
        </p:nvSpPr>
        <p:spPr bwMode="auto">
          <a:xfrm>
            <a:off x="1895682" y="2607469"/>
            <a:ext cx="1552989" cy="307777"/>
          </a:xfrm>
          <a:prstGeom prst="rect">
            <a:avLst/>
          </a:prstGeom>
          <a:noFill/>
          <a:ln w="9525">
            <a:noFill/>
            <a:miter lim="800000"/>
            <a:headEnd/>
            <a:tailEnd/>
          </a:ln>
        </p:spPr>
        <p:txBody>
          <a:bodyPr wrap="none">
            <a:spAutoFit/>
          </a:bodyPr>
          <a:lstStyle/>
          <a:p>
            <a:r>
              <a:rPr lang="ru-RU" sz="1400" b="1" dirty="0">
                <a:blipFill>
                  <a:blip r:embed="rId12"/>
                  <a:tile tx="0" ty="0" sx="100000" sy="100000" flip="none" algn="tl"/>
                </a:blipFill>
                <a:latin typeface="Times New Roman" pitchFamily="18" charset="0"/>
                <a:ea typeface="Sometimes" pitchFamily="50" charset="0"/>
                <a:cs typeface="Times New Roman" pitchFamily="18" charset="0"/>
              </a:rPr>
              <a:t>Благоустройство</a:t>
            </a:r>
          </a:p>
        </p:txBody>
      </p:sp>
      <p:sp>
        <p:nvSpPr>
          <p:cNvPr id="20" name="TextBox 17"/>
          <p:cNvSpPr txBox="1">
            <a:spLocks noChangeArrowheads="1"/>
          </p:cNvSpPr>
          <p:nvPr/>
        </p:nvSpPr>
        <p:spPr bwMode="auto">
          <a:xfrm>
            <a:off x="4038807" y="2607469"/>
            <a:ext cx="948721" cy="307777"/>
          </a:xfrm>
          <a:prstGeom prst="rect">
            <a:avLst/>
          </a:prstGeom>
          <a:noFill/>
          <a:ln w="9525">
            <a:noFill/>
            <a:miter lim="800000"/>
            <a:headEnd/>
            <a:tailEnd/>
          </a:ln>
        </p:spPr>
        <p:txBody>
          <a:bodyPr wrap="none">
            <a:spAutoFit/>
          </a:bodyPr>
          <a:lstStyle/>
          <a:p>
            <a:r>
              <a:rPr lang="ru-RU" sz="1400" b="1" dirty="0">
                <a:blipFill>
                  <a:blip r:embed="rId12"/>
                  <a:tile tx="0" ty="0" sx="100000" sy="100000" flip="none" algn="tl"/>
                </a:blipFill>
                <a:latin typeface="Times New Roman" pitchFamily="18" charset="0"/>
                <a:ea typeface="Sometimes" pitchFamily="50" charset="0"/>
                <a:cs typeface="Times New Roman" pitchFamily="18" charset="0"/>
              </a:rPr>
              <a:t>Культура</a:t>
            </a:r>
          </a:p>
        </p:txBody>
      </p:sp>
      <p:sp>
        <p:nvSpPr>
          <p:cNvPr id="21" name="TextBox 18"/>
          <p:cNvSpPr txBox="1">
            <a:spLocks noChangeArrowheads="1"/>
          </p:cNvSpPr>
          <p:nvPr/>
        </p:nvSpPr>
        <p:spPr bwMode="auto">
          <a:xfrm>
            <a:off x="6110494" y="2607469"/>
            <a:ext cx="693651" cy="307777"/>
          </a:xfrm>
          <a:prstGeom prst="rect">
            <a:avLst/>
          </a:prstGeom>
          <a:noFill/>
          <a:ln w="9525">
            <a:noFill/>
            <a:miter lim="800000"/>
            <a:headEnd/>
            <a:tailEnd/>
          </a:ln>
        </p:spPr>
        <p:txBody>
          <a:bodyPr wrap="none">
            <a:spAutoFit/>
          </a:bodyPr>
          <a:lstStyle/>
          <a:p>
            <a:r>
              <a:rPr lang="ru-RU" sz="1400" b="1" dirty="0">
                <a:blipFill>
                  <a:blip r:embed="rId12"/>
                  <a:tile tx="0" ty="0" sx="100000" sy="100000" flip="none" algn="tl"/>
                </a:blipFill>
                <a:latin typeface="Times New Roman" pitchFamily="18" charset="0"/>
                <a:ea typeface="Sometimes" pitchFamily="50" charset="0"/>
                <a:cs typeface="Times New Roman" pitchFamily="18" charset="0"/>
              </a:rPr>
              <a:t>Спорт</a:t>
            </a:r>
          </a:p>
        </p:txBody>
      </p:sp>
      <p:sp>
        <p:nvSpPr>
          <p:cNvPr id="22" name="TextBox 19"/>
          <p:cNvSpPr txBox="1">
            <a:spLocks noChangeArrowheads="1"/>
          </p:cNvSpPr>
          <p:nvPr/>
        </p:nvSpPr>
        <p:spPr bwMode="auto">
          <a:xfrm>
            <a:off x="7539244" y="2607469"/>
            <a:ext cx="1374479" cy="307777"/>
          </a:xfrm>
          <a:prstGeom prst="rect">
            <a:avLst/>
          </a:prstGeom>
          <a:noFill/>
          <a:ln w="9525">
            <a:noFill/>
            <a:miter lim="800000"/>
            <a:headEnd/>
            <a:tailEnd/>
          </a:ln>
        </p:spPr>
        <p:txBody>
          <a:bodyPr wrap="none">
            <a:spAutoFit/>
          </a:bodyPr>
          <a:lstStyle/>
          <a:p>
            <a:r>
              <a:rPr lang="ru-RU" sz="1400" b="1" dirty="0">
                <a:blipFill>
                  <a:blip r:embed="rId12"/>
                  <a:tile tx="0" ty="0" sx="100000" sy="100000" flip="none" algn="tl"/>
                </a:blipFill>
                <a:latin typeface="Times New Roman" pitchFamily="18" charset="0"/>
                <a:ea typeface="Sometimes" pitchFamily="50" charset="0"/>
                <a:cs typeface="Times New Roman" pitchFamily="18" charset="0"/>
              </a:rPr>
              <a:t>Правопорядок</a:t>
            </a:r>
          </a:p>
        </p:txBody>
      </p:sp>
      <p:sp>
        <p:nvSpPr>
          <p:cNvPr id="23" name="TextBox 20"/>
          <p:cNvSpPr txBox="1">
            <a:spLocks noChangeArrowheads="1"/>
          </p:cNvSpPr>
          <p:nvPr/>
        </p:nvSpPr>
        <p:spPr bwMode="auto">
          <a:xfrm>
            <a:off x="252619" y="4239704"/>
            <a:ext cx="1050672" cy="307777"/>
          </a:xfrm>
          <a:prstGeom prst="rect">
            <a:avLst/>
          </a:prstGeom>
          <a:noFill/>
          <a:ln w="9525">
            <a:noFill/>
            <a:miter lim="800000"/>
            <a:headEnd/>
            <a:tailEnd/>
          </a:ln>
        </p:spPr>
        <p:txBody>
          <a:bodyPr wrap="none">
            <a:spAutoFit/>
          </a:bodyPr>
          <a:lstStyle/>
          <a:p>
            <a:r>
              <a:rPr lang="ru-RU" sz="1400" b="1" dirty="0">
                <a:blipFill>
                  <a:blip r:embed="rId12"/>
                  <a:tile tx="0" ty="0" sx="100000" sy="100000" flip="none" algn="tl"/>
                </a:blipFill>
                <a:latin typeface="Times New Roman" pitchFamily="18" charset="0"/>
                <a:ea typeface="Sometimes" pitchFamily="50" charset="0"/>
                <a:cs typeface="Times New Roman" pitchFamily="18" charset="0"/>
              </a:rPr>
              <a:t>Транспорт</a:t>
            </a:r>
          </a:p>
        </p:txBody>
      </p:sp>
      <p:sp>
        <p:nvSpPr>
          <p:cNvPr id="24" name="TextBox 21"/>
          <p:cNvSpPr txBox="1">
            <a:spLocks noChangeArrowheads="1"/>
          </p:cNvSpPr>
          <p:nvPr/>
        </p:nvSpPr>
        <p:spPr bwMode="auto">
          <a:xfrm>
            <a:off x="1967119" y="4179094"/>
            <a:ext cx="1236237" cy="523220"/>
          </a:xfrm>
          <a:prstGeom prst="rect">
            <a:avLst/>
          </a:prstGeom>
          <a:noFill/>
          <a:ln w="9525">
            <a:noFill/>
            <a:miter lim="800000"/>
            <a:headEnd/>
            <a:tailEnd/>
          </a:ln>
        </p:spPr>
        <p:txBody>
          <a:bodyPr wrap="none">
            <a:spAutoFit/>
          </a:bodyPr>
          <a:lstStyle/>
          <a:p>
            <a:pPr algn="ctr"/>
            <a:r>
              <a:rPr lang="ru-RU" sz="1400" b="1" dirty="0">
                <a:blipFill>
                  <a:blip r:embed="rId12"/>
                  <a:tile tx="0" ty="0" sx="100000" sy="100000" flip="none" algn="tl"/>
                </a:blipFill>
                <a:latin typeface="Times New Roman" pitchFamily="18" charset="0"/>
                <a:ea typeface="Sometimes" pitchFamily="50" charset="0"/>
                <a:cs typeface="Times New Roman" pitchFamily="18" charset="0"/>
              </a:rPr>
              <a:t>Социальная </a:t>
            </a:r>
          </a:p>
          <a:p>
            <a:pPr algn="ctr"/>
            <a:r>
              <a:rPr lang="ru-RU" sz="1400" b="1" dirty="0">
                <a:blipFill>
                  <a:blip r:embed="rId12"/>
                  <a:tile tx="0" ty="0" sx="100000" sy="100000" flip="none" algn="tl"/>
                </a:blipFill>
                <a:latin typeface="Times New Roman" pitchFamily="18" charset="0"/>
                <a:ea typeface="Sometimes" pitchFamily="50" charset="0"/>
                <a:cs typeface="Times New Roman" pitchFamily="18" charset="0"/>
              </a:rPr>
              <a:t>политика</a:t>
            </a:r>
          </a:p>
        </p:txBody>
      </p:sp>
      <p:sp>
        <p:nvSpPr>
          <p:cNvPr id="25" name="TextBox 22"/>
          <p:cNvSpPr txBox="1">
            <a:spLocks noChangeArrowheads="1"/>
          </p:cNvSpPr>
          <p:nvPr/>
        </p:nvSpPr>
        <p:spPr bwMode="auto">
          <a:xfrm>
            <a:off x="3753057" y="4195491"/>
            <a:ext cx="1365438" cy="523220"/>
          </a:xfrm>
          <a:prstGeom prst="rect">
            <a:avLst/>
          </a:prstGeom>
          <a:noFill/>
          <a:ln w="9525">
            <a:noFill/>
            <a:miter lim="800000"/>
            <a:headEnd/>
            <a:tailEnd/>
          </a:ln>
        </p:spPr>
        <p:txBody>
          <a:bodyPr wrap="none">
            <a:spAutoFit/>
          </a:bodyPr>
          <a:lstStyle/>
          <a:p>
            <a:pPr algn="ctr"/>
            <a:r>
              <a:rPr lang="ru-RU" sz="1400" b="1" dirty="0">
                <a:blipFill>
                  <a:blip r:embed="rId12"/>
                  <a:tile tx="0" ty="0" sx="100000" sy="100000" flip="none" algn="tl"/>
                </a:blipFill>
                <a:latin typeface="Times New Roman" pitchFamily="18" charset="0"/>
                <a:ea typeface="Sometimes" pitchFamily="50" charset="0"/>
                <a:cs typeface="Times New Roman" pitchFamily="18" charset="0"/>
              </a:rPr>
              <a:t>Капитальное</a:t>
            </a:r>
          </a:p>
          <a:p>
            <a:pPr algn="ctr"/>
            <a:r>
              <a:rPr lang="ru-RU" sz="1400" b="1" dirty="0">
                <a:blipFill>
                  <a:blip r:embed="rId12"/>
                  <a:tile tx="0" ty="0" sx="100000" sy="100000" flip="none" algn="tl"/>
                </a:blipFill>
                <a:latin typeface="Times New Roman" pitchFamily="18" charset="0"/>
                <a:ea typeface="Sometimes" pitchFamily="50" charset="0"/>
                <a:cs typeface="Times New Roman" pitchFamily="18" charset="0"/>
              </a:rPr>
              <a:t>строительство</a:t>
            </a:r>
          </a:p>
        </p:txBody>
      </p:sp>
      <p:sp>
        <p:nvSpPr>
          <p:cNvPr id="26" name="TextBox 23"/>
          <p:cNvSpPr txBox="1">
            <a:spLocks noChangeArrowheads="1"/>
          </p:cNvSpPr>
          <p:nvPr/>
        </p:nvSpPr>
        <p:spPr bwMode="auto">
          <a:xfrm>
            <a:off x="5610432" y="4179094"/>
            <a:ext cx="1389098" cy="523220"/>
          </a:xfrm>
          <a:prstGeom prst="rect">
            <a:avLst/>
          </a:prstGeom>
          <a:noFill/>
          <a:ln w="9525">
            <a:noFill/>
            <a:miter lim="800000"/>
            <a:headEnd/>
            <a:tailEnd/>
          </a:ln>
        </p:spPr>
        <p:txBody>
          <a:bodyPr wrap="none">
            <a:spAutoFit/>
          </a:bodyPr>
          <a:lstStyle/>
          <a:p>
            <a:pPr algn="ctr"/>
            <a:r>
              <a:rPr lang="ru-RU" sz="1400" b="1" dirty="0">
                <a:blipFill>
                  <a:blip r:embed="rId12"/>
                  <a:tile tx="0" ty="0" sx="100000" sy="100000" flip="none" algn="tl"/>
                </a:blipFill>
                <a:latin typeface="Times New Roman" pitchFamily="18" charset="0"/>
                <a:ea typeface="Sometimes" pitchFamily="50" charset="0"/>
                <a:cs typeface="Times New Roman" pitchFamily="18" charset="0"/>
              </a:rPr>
              <a:t>Общественная</a:t>
            </a:r>
          </a:p>
          <a:p>
            <a:pPr algn="ctr"/>
            <a:r>
              <a:rPr lang="ru-RU" sz="1400" b="1" dirty="0">
                <a:blipFill>
                  <a:blip r:embed="rId12"/>
                  <a:tile tx="0" ty="0" sx="100000" sy="100000" flip="none" algn="tl"/>
                </a:blipFill>
                <a:latin typeface="Times New Roman" pitchFamily="18" charset="0"/>
                <a:ea typeface="Sometimes" pitchFamily="50" charset="0"/>
                <a:cs typeface="Times New Roman" pitchFamily="18" charset="0"/>
              </a:rPr>
              <a:t>жизнь</a:t>
            </a:r>
          </a:p>
        </p:txBody>
      </p:sp>
      <p:sp>
        <p:nvSpPr>
          <p:cNvPr id="27" name="TextBox 24"/>
          <p:cNvSpPr txBox="1">
            <a:spLocks noChangeArrowheads="1"/>
          </p:cNvSpPr>
          <p:nvPr/>
        </p:nvSpPr>
        <p:spPr bwMode="auto">
          <a:xfrm>
            <a:off x="7110619" y="4179094"/>
            <a:ext cx="1993111" cy="523220"/>
          </a:xfrm>
          <a:prstGeom prst="rect">
            <a:avLst/>
          </a:prstGeom>
          <a:noFill/>
          <a:ln w="9525">
            <a:noFill/>
            <a:miter lim="800000"/>
            <a:headEnd/>
            <a:tailEnd/>
          </a:ln>
        </p:spPr>
        <p:txBody>
          <a:bodyPr wrap="none">
            <a:spAutoFit/>
          </a:bodyPr>
          <a:lstStyle/>
          <a:p>
            <a:pPr algn="ctr"/>
            <a:r>
              <a:rPr lang="ru-RU" sz="1400" b="1" dirty="0">
                <a:blipFill>
                  <a:blip r:embed="rId12"/>
                  <a:tile tx="0" ty="0" sx="100000" sy="100000" flip="none" algn="tl"/>
                </a:blipFill>
                <a:latin typeface="Times New Roman" pitchFamily="18" charset="0"/>
                <a:ea typeface="Sometimes" pitchFamily="50" charset="0"/>
                <a:cs typeface="Times New Roman" pitchFamily="18" charset="0"/>
              </a:rPr>
              <a:t>Дороги</a:t>
            </a:r>
          </a:p>
          <a:p>
            <a:pPr algn="ctr"/>
            <a:r>
              <a:rPr lang="ru-RU" sz="1400" b="1" dirty="0">
                <a:blipFill>
                  <a:blip r:embed="rId12"/>
                  <a:tile tx="0" ty="0" sx="100000" sy="100000" flip="none" algn="tl"/>
                </a:blipFill>
                <a:latin typeface="Times New Roman" pitchFamily="18" charset="0"/>
                <a:ea typeface="Sometimes" pitchFamily="50" charset="0"/>
                <a:cs typeface="Times New Roman" pitchFamily="18" charset="0"/>
              </a:rPr>
              <a:t> и дорожное хозяйство</a:t>
            </a:r>
          </a:p>
        </p:txBody>
      </p:sp>
    </p:spTree>
    <p:extLst>
      <p:ext uri="{BB962C8B-B14F-4D97-AF65-F5344CB8AC3E}">
        <p14:creationId xmlns:p14="http://schemas.microsoft.com/office/powerpoint/2010/main" val="3036465920"/>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225527" y="319998"/>
            <a:ext cx="8472487" cy="563562"/>
          </a:xfrm>
        </p:spPr>
        <p:txBody>
          <a:bodyPr>
            <a:noAutofit/>
          </a:bodyPr>
          <a:lstStyle/>
          <a:p>
            <a:pPr eaLnBrk="1" hangingPunct="1"/>
            <a:r>
              <a:rPr lang="ru-RU" sz="2400" b="1" dirty="0" smtClean="0">
                <a:pattFill prst="wdUpDiag">
                  <a:fgClr>
                    <a:srgbClr val="7030A0"/>
                  </a:fgClr>
                  <a:bgClr>
                    <a:schemeClr val="tx1"/>
                  </a:bgClr>
                </a:pattFill>
                <a:latin typeface="Times New Roman" pitchFamily="18" charset="0"/>
                <a:cs typeface="Times New Roman" pitchFamily="18" charset="0"/>
              </a:rPr>
              <a:t>Межбюджетные отношения</a:t>
            </a:r>
            <a:br>
              <a:rPr lang="ru-RU" sz="2400" b="1" dirty="0" smtClean="0">
                <a:pattFill prst="wdUpDiag">
                  <a:fgClr>
                    <a:srgbClr val="7030A0"/>
                  </a:fgClr>
                  <a:bgClr>
                    <a:schemeClr val="tx1"/>
                  </a:bgClr>
                </a:pattFill>
                <a:latin typeface="Times New Roman" pitchFamily="18" charset="0"/>
                <a:cs typeface="Times New Roman" pitchFamily="18" charset="0"/>
              </a:rPr>
            </a:br>
            <a:endParaRPr lang="ru-RU" sz="2400" b="1" dirty="0" smtClean="0">
              <a:pattFill prst="wdUpDiag">
                <a:fgClr>
                  <a:srgbClr val="7030A0"/>
                </a:fgClr>
                <a:bgClr>
                  <a:schemeClr val="tx1"/>
                </a:bgClr>
              </a:pattFill>
              <a:latin typeface="Times New Roman" pitchFamily="18" charset="0"/>
              <a:cs typeface="Times New Roman" pitchFamily="18"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998067054"/>
              </p:ext>
            </p:extLst>
          </p:nvPr>
        </p:nvGraphicFramePr>
        <p:xfrm>
          <a:off x="205796" y="723044"/>
          <a:ext cx="8675498" cy="5880571"/>
        </p:xfrm>
        <a:graphic>
          <a:graphicData uri="http://schemas.openxmlformats.org/drawingml/2006/table">
            <a:tbl>
              <a:tblPr>
                <a:tableStyleId>{5940675A-B579-460E-94D1-54222C63F5DA}</a:tableStyleId>
              </a:tblPr>
              <a:tblGrid>
                <a:gridCol w="5786502"/>
                <a:gridCol w="934584"/>
                <a:gridCol w="934584"/>
                <a:gridCol w="1019828"/>
              </a:tblGrid>
              <a:tr h="434093">
                <a:tc>
                  <a:txBody>
                    <a:bodyPr/>
                    <a:lstStyle/>
                    <a:p>
                      <a:pPr algn="just">
                        <a:spcAft>
                          <a:spcPts val="0"/>
                        </a:spcAft>
                      </a:pPr>
                      <a:r>
                        <a:rPr lang="ru-RU" sz="1400" b="1" dirty="0">
                          <a:solidFill>
                            <a:schemeClr val="tx1"/>
                          </a:solidFill>
                          <a:latin typeface="Times New Roman" pitchFamily="18" charset="0"/>
                          <a:cs typeface="Times New Roman" pitchFamily="18" charset="0"/>
                        </a:rPr>
                        <a:t>Межбюджетные трансферты, планируемые к получению из федерального и областного бюджетов</a:t>
                      </a:r>
                      <a:endParaRPr lang="ru-RU" sz="1400" b="1"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b="1" dirty="0" smtClean="0">
                          <a:solidFill>
                            <a:schemeClr val="tx1"/>
                          </a:solidFill>
                          <a:latin typeface="Times New Roman" pitchFamily="18" charset="0"/>
                          <a:cs typeface="Times New Roman" pitchFamily="18" charset="0"/>
                        </a:rPr>
                        <a:t>2020 г.</a:t>
                      </a:r>
                      <a:endParaRPr lang="ru-RU" sz="1400" b="1"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b="1" dirty="0" smtClean="0">
                          <a:solidFill>
                            <a:schemeClr val="tx1"/>
                          </a:solidFill>
                          <a:latin typeface="Times New Roman" pitchFamily="18" charset="0"/>
                          <a:cs typeface="Times New Roman" pitchFamily="18" charset="0"/>
                        </a:rPr>
                        <a:t>2021 г.</a:t>
                      </a:r>
                      <a:endParaRPr lang="ru-RU" sz="1400" b="1"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b="1" dirty="0" smtClean="0">
                          <a:solidFill>
                            <a:schemeClr val="tx1"/>
                          </a:solidFill>
                          <a:latin typeface="Times New Roman" pitchFamily="18" charset="0"/>
                          <a:cs typeface="Times New Roman" pitchFamily="18" charset="0"/>
                        </a:rPr>
                        <a:t>2022 г.</a:t>
                      </a:r>
                      <a:endParaRPr lang="ru-RU" sz="1400" b="1"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223711">
                <a:tc>
                  <a:txBody>
                    <a:bodyPr/>
                    <a:lstStyle/>
                    <a:p>
                      <a:pPr algn="just">
                        <a:spcAft>
                          <a:spcPts val="0"/>
                        </a:spcAft>
                      </a:pPr>
                      <a:r>
                        <a:rPr lang="ru-RU" sz="1400" b="1" dirty="0">
                          <a:solidFill>
                            <a:schemeClr val="tx1"/>
                          </a:solidFill>
                          <a:latin typeface="Times New Roman" pitchFamily="18" charset="0"/>
                          <a:cs typeface="Times New Roman" pitchFamily="18" charset="0"/>
                        </a:rPr>
                        <a:t>Межбюджетные трансферты, ВСЕГО:</a:t>
                      </a:r>
                      <a:endParaRPr lang="ru-RU" sz="1400" b="1"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b="1" dirty="0" smtClean="0">
                          <a:solidFill>
                            <a:schemeClr val="tx1"/>
                          </a:solidFill>
                          <a:latin typeface="Times New Roman" pitchFamily="18" charset="0"/>
                          <a:ea typeface="Times New Roman"/>
                          <a:cs typeface="Times New Roman" pitchFamily="18" charset="0"/>
                        </a:rPr>
                        <a:t>767 503,81</a:t>
                      </a:r>
                      <a:endParaRPr lang="ru-RU" sz="1400" b="1"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b="1" dirty="0" smtClean="0">
                          <a:solidFill>
                            <a:schemeClr val="tx1"/>
                          </a:solidFill>
                          <a:latin typeface="Times New Roman" pitchFamily="18" charset="0"/>
                          <a:ea typeface="Times New Roman"/>
                          <a:cs typeface="Times New Roman" pitchFamily="18" charset="0"/>
                        </a:rPr>
                        <a:t>267 561,60</a:t>
                      </a:r>
                      <a:endParaRPr lang="ru-RU" sz="1400" b="1"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b="1" dirty="0" smtClean="0">
                          <a:solidFill>
                            <a:schemeClr val="tx1"/>
                          </a:solidFill>
                          <a:latin typeface="Times New Roman" pitchFamily="18" charset="0"/>
                          <a:ea typeface="Times New Roman"/>
                          <a:cs typeface="Times New Roman" pitchFamily="18" charset="0"/>
                        </a:rPr>
                        <a:t>270 821,60</a:t>
                      </a:r>
                      <a:endParaRPr lang="ru-RU" sz="1400" b="1"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221837">
                <a:tc>
                  <a:txBody>
                    <a:bodyPr/>
                    <a:lstStyle/>
                    <a:p>
                      <a:pPr algn="just">
                        <a:spcAft>
                          <a:spcPts val="0"/>
                        </a:spcAft>
                      </a:pPr>
                      <a:r>
                        <a:rPr lang="ru-RU" sz="1200" i="1" dirty="0">
                          <a:solidFill>
                            <a:schemeClr val="tx1"/>
                          </a:solidFill>
                          <a:latin typeface="Times New Roman" pitchFamily="18" charset="0"/>
                          <a:cs typeface="Times New Roman" pitchFamily="18" charset="0"/>
                        </a:rPr>
                        <a:t>1.Дотации </a:t>
                      </a:r>
                      <a:endParaRPr lang="ru-RU" sz="1200" i="1"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1" i="1" dirty="0" smtClean="0">
                          <a:solidFill>
                            <a:schemeClr val="tx1"/>
                          </a:solidFill>
                          <a:latin typeface="Times New Roman" pitchFamily="18" charset="0"/>
                          <a:ea typeface="Times New Roman"/>
                          <a:cs typeface="Times New Roman" pitchFamily="18" charset="0"/>
                        </a:rPr>
                        <a:t>152 720,00</a:t>
                      </a:r>
                    </a:p>
                    <a:p>
                      <a:pPr algn="r">
                        <a:spcAft>
                          <a:spcPts val="0"/>
                        </a:spcAft>
                      </a:pPr>
                      <a:endParaRPr lang="ru-RU" sz="1200" b="1" i="1"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1" i="1" dirty="0" smtClean="0">
                          <a:solidFill>
                            <a:schemeClr val="tx1"/>
                          </a:solidFill>
                          <a:latin typeface="Times New Roman" pitchFamily="18" charset="0"/>
                          <a:ea typeface="Times New Roman"/>
                          <a:cs typeface="Times New Roman" pitchFamily="18" charset="0"/>
                        </a:rPr>
                        <a:t>45 875,00</a:t>
                      </a:r>
                      <a:endParaRPr lang="ru-RU" sz="1200" b="1" i="1"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1" i="1" dirty="0" smtClean="0">
                          <a:solidFill>
                            <a:schemeClr val="tx1"/>
                          </a:solidFill>
                          <a:latin typeface="Times New Roman" pitchFamily="18" charset="0"/>
                          <a:ea typeface="Times New Roman"/>
                          <a:cs typeface="Times New Roman" pitchFamily="18" charset="0"/>
                        </a:rPr>
                        <a:t>46 677,00</a:t>
                      </a:r>
                      <a:endParaRPr lang="ru-RU" sz="1200" b="1" i="1"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333812">
                <a:tc>
                  <a:txBody>
                    <a:bodyPr/>
                    <a:lstStyle/>
                    <a:p>
                      <a:pPr algn="just">
                        <a:spcAft>
                          <a:spcPts val="0"/>
                        </a:spcAft>
                      </a:pPr>
                      <a:r>
                        <a:rPr lang="ru-RU" sz="1200" dirty="0">
                          <a:solidFill>
                            <a:schemeClr val="tx1"/>
                          </a:solidFill>
                          <a:latin typeface="Times New Roman" pitchFamily="18" charset="0"/>
                          <a:cs typeface="Times New Roman" pitchFamily="18" charset="0"/>
                        </a:rPr>
                        <a:t>Дотации бюджетам городских округов на выравнивание бюджетной обеспеченности</a:t>
                      </a:r>
                      <a:endParaRPr lang="ru-RU" sz="120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0" dirty="0" smtClean="0">
                          <a:solidFill>
                            <a:schemeClr val="tx1"/>
                          </a:solidFill>
                          <a:latin typeface="Times New Roman" pitchFamily="18" charset="0"/>
                          <a:ea typeface="Times New Roman"/>
                          <a:cs typeface="Times New Roman" pitchFamily="18" charset="0"/>
                        </a:rPr>
                        <a:t>101 985,00</a:t>
                      </a:r>
                      <a:endParaRPr lang="ru-RU" sz="1200" b="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0" dirty="0" smtClean="0">
                          <a:solidFill>
                            <a:schemeClr val="tx1"/>
                          </a:solidFill>
                          <a:latin typeface="Times New Roman" pitchFamily="18" charset="0"/>
                          <a:ea typeface="Times New Roman"/>
                          <a:cs typeface="Times New Roman" pitchFamily="18" charset="0"/>
                        </a:rPr>
                        <a:t>45 875,00</a:t>
                      </a:r>
                      <a:endParaRPr lang="ru-RU" sz="1200" b="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0" dirty="0" smtClean="0">
                          <a:solidFill>
                            <a:schemeClr val="tx1"/>
                          </a:solidFill>
                          <a:latin typeface="Times New Roman" pitchFamily="18" charset="0"/>
                          <a:ea typeface="Times New Roman"/>
                          <a:cs typeface="Times New Roman" pitchFamily="18" charset="0"/>
                        </a:rPr>
                        <a:t>46 677,00</a:t>
                      </a:r>
                      <a:endParaRPr lang="ru-RU" sz="1200" b="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256912">
                <a:tc>
                  <a:txBody>
                    <a:bodyPr/>
                    <a:lstStyle/>
                    <a:p>
                      <a:pPr algn="just">
                        <a:spcAft>
                          <a:spcPts val="0"/>
                        </a:spcAft>
                      </a:pPr>
                      <a:r>
                        <a:rPr lang="ru-RU" sz="1200" dirty="0">
                          <a:solidFill>
                            <a:schemeClr val="tx1"/>
                          </a:solidFill>
                          <a:latin typeface="Times New Roman" pitchFamily="18" charset="0"/>
                          <a:cs typeface="Times New Roman" pitchFamily="18" charset="0"/>
                        </a:rPr>
                        <a:t>Дотации бюджетам на поддержку мер по обеспечению сбалансированности бюджетов</a:t>
                      </a:r>
                      <a:endParaRPr lang="ru-RU" sz="120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0" dirty="0" smtClean="0">
                          <a:solidFill>
                            <a:schemeClr val="tx1"/>
                          </a:solidFill>
                          <a:latin typeface="Times New Roman" pitchFamily="18" charset="0"/>
                          <a:ea typeface="Times New Roman"/>
                          <a:cs typeface="Times New Roman" pitchFamily="18" charset="0"/>
                        </a:rPr>
                        <a:t>50 735,00</a:t>
                      </a:r>
                      <a:endParaRPr lang="ru-RU" sz="1200" b="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0" dirty="0" smtClean="0">
                          <a:solidFill>
                            <a:schemeClr val="tx1"/>
                          </a:solidFill>
                          <a:latin typeface="Times New Roman" pitchFamily="18" charset="0"/>
                          <a:ea typeface="Times New Roman"/>
                          <a:cs typeface="Times New Roman" pitchFamily="18" charset="0"/>
                        </a:rPr>
                        <a:t>0,00</a:t>
                      </a:r>
                      <a:endParaRPr lang="ru-RU" sz="1200" b="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0" dirty="0" smtClean="0">
                          <a:solidFill>
                            <a:schemeClr val="tx1"/>
                          </a:solidFill>
                          <a:latin typeface="Times New Roman" pitchFamily="18" charset="0"/>
                          <a:ea typeface="Times New Roman"/>
                          <a:cs typeface="Times New Roman" pitchFamily="18" charset="0"/>
                        </a:rPr>
                        <a:t>0,00</a:t>
                      </a:r>
                      <a:endParaRPr lang="ru-RU" sz="1200" b="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229335">
                <a:tc>
                  <a:txBody>
                    <a:bodyPr/>
                    <a:lstStyle/>
                    <a:p>
                      <a:pPr algn="just">
                        <a:spcAft>
                          <a:spcPts val="0"/>
                        </a:spcAft>
                      </a:pPr>
                      <a:r>
                        <a:rPr lang="ru-RU" sz="1200" i="1" dirty="0">
                          <a:solidFill>
                            <a:schemeClr val="tx1"/>
                          </a:solidFill>
                          <a:latin typeface="Times New Roman" pitchFamily="18" charset="0"/>
                          <a:cs typeface="Times New Roman" pitchFamily="18" charset="0"/>
                        </a:rPr>
                        <a:t>2. Субсидии </a:t>
                      </a:r>
                      <a:endParaRPr lang="ru-RU" sz="1200" i="1"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1" i="1" dirty="0" smtClean="0">
                          <a:solidFill>
                            <a:schemeClr val="tx1"/>
                          </a:solidFill>
                          <a:latin typeface="Times New Roman" pitchFamily="18" charset="0"/>
                          <a:ea typeface="Times New Roman"/>
                          <a:cs typeface="Times New Roman" pitchFamily="18" charset="0"/>
                        </a:rPr>
                        <a:t>404 740,51</a:t>
                      </a:r>
                      <a:endParaRPr lang="ru-RU" sz="1200" b="1" i="1"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1" i="1" dirty="0" smtClean="0">
                          <a:solidFill>
                            <a:schemeClr val="tx1"/>
                          </a:solidFill>
                          <a:latin typeface="Times New Roman" pitchFamily="18" charset="0"/>
                          <a:ea typeface="Times New Roman"/>
                          <a:cs typeface="Times New Roman" pitchFamily="18" charset="0"/>
                        </a:rPr>
                        <a:t>34 133,60</a:t>
                      </a:r>
                      <a:endParaRPr lang="ru-RU" sz="1200" b="1" i="1"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1" i="1" dirty="0" smtClean="0">
                          <a:solidFill>
                            <a:schemeClr val="tx1"/>
                          </a:solidFill>
                          <a:latin typeface="Times New Roman" pitchFamily="18" charset="0"/>
                          <a:ea typeface="Times New Roman"/>
                          <a:cs typeface="Times New Roman" pitchFamily="18" charset="0"/>
                        </a:rPr>
                        <a:t>36 137,50</a:t>
                      </a:r>
                      <a:endParaRPr lang="ru-RU" sz="1200" b="1" i="1"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435093">
                <a:tc>
                  <a:txBody>
                    <a:bodyPr/>
                    <a:lstStyle/>
                    <a:p>
                      <a:pPr algn="just">
                        <a:spcAft>
                          <a:spcPts val="0"/>
                        </a:spcAft>
                      </a:pPr>
                      <a:r>
                        <a:rPr lang="ru-RU" sz="1200" dirty="0" smtClean="0">
                          <a:solidFill>
                            <a:schemeClr val="tx1"/>
                          </a:solidFill>
                          <a:latin typeface="Times New Roman" pitchFamily="18" charset="0"/>
                          <a:cs typeface="Times New Roman" pitchFamily="18" charset="0"/>
                        </a:rPr>
                        <a:t>Субсидии бюджетам городских округов на </a:t>
                      </a:r>
                      <a:r>
                        <a:rPr lang="ru-RU" sz="1200" dirty="0" err="1" smtClean="0">
                          <a:solidFill>
                            <a:schemeClr val="tx1"/>
                          </a:solidFill>
                          <a:latin typeface="Times New Roman" pitchFamily="18" charset="0"/>
                          <a:cs typeface="Times New Roman" pitchFamily="18" charset="0"/>
                        </a:rPr>
                        <a:t>софинансирование</a:t>
                      </a:r>
                      <a:r>
                        <a:rPr lang="ru-RU" sz="1200" dirty="0" smtClean="0">
                          <a:solidFill>
                            <a:schemeClr val="tx1"/>
                          </a:solidFill>
                          <a:latin typeface="Times New Roman" pitchFamily="18" charset="0"/>
                          <a:cs typeface="Times New Roman" pitchFamily="18" charset="0"/>
                        </a:rPr>
                        <a:t> капитальных вложений в объекты муниципальной собственности</a:t>
                      </a:r>
                      <a:endParaRPr lang="ru-RU" sz="120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0" dirty="0" smtClean="0">
                          <a:solidFill>
                            <a:schemeClr val="tx1"/>
                          </a:solidFill>
                          <a:latin typeface="Times New Roman" pitchFamily="18" charset="0"/>
                          <a:ea typeface="Times New Roman"/>
                          <a:cs typeface="Times New Roman" pitchFamily="18" charset="0"/>
                        </a:rPr>
                        <a:t>164 530,20</a:t>
                      </a:r>
                      <a:endParaRPr lang="ru-RU" sz="1200" b="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0" dirty="0" smtClean="0">
                          <a:solidFill>
                            <a:schemeClr val="tx1"/>
                          </a:solidFill>
                          <a:latin typeface="Times New Roman" pitchFamily="18" charset="0"/>
                          <a:ea typeface="Times New Roman"/>
                          <a:cs typeface="Times New Roman" pitchFamily="18" charset="0"/>
                        </a:rPr>
                        <a:t>0,00</a:t>
                      </a:r>
                      <a:endParaRPr lang="ru-RU" sz="1200" b="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0" dirty="0" smtClean="0">
                          <a:solidFill>
                            <a:schemeClr val="tx1"/>
                          </a:solidFill>
                          <a:latin typeface="Times New Roman" pitchFamily="18" charset="0"/>
                          <a:ea typeface="Times New Roman"/>
                          <a:cs typeface="Times New Roman" pitchFamily="18" charset="0"/>
                        </a:rPr>
                        <a:t>0,00</a:t>
                      </a:r>
                      <a:endParaRPr lang="ru-RU" sz="1200" b="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435093">
                <a:tc>
                  <a:txBody>
                    <a:bodyPr/>
                    <a:lstStyle/>
                    <a:p>
                      <a:pPr algn="just">
                        <a:spcAft>
                          <a:spcPts val="0"/>
                        </a:spcAft>
                      </a:pPr>
                      <a:r>
                        <a:rPr lang="ru-RU" sz="1200" dirty="0" smtClean="0">
                          <a:solidFill>
                            <a:schemeClr val="tx1"/>
                          </a:solidFill>
                          <a:latin typeface="Times New Roman" pitchFamily="18" charset="0"/>
                          <a:ea typeface="Times New Roman"/>
                          <a:cs typeface="Times New Roman" pitchFamily="18" charset="0"/>
                        </a:rPr>
                        <a:t>Субсидии бюджетам городских округов на осуществление дорожной деятельности в отношении автомобильных дорог общего пользования, а также капитального ремонта и ремонта дворовых территорий многоквартирных домов, проездов к дворовым территориям многоквартирных домов населенных пунктов</a:t>
                      </a:r>
                      <a:endParaRPr lang="ru-RU" sz="120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0" dirty="0" smtClean="0">
                          <a:solidFill>
                            <a:schemeClr val="tx1"/>
                          </a:solidFill>
                          <a:latin typeface="Times New Roman" pitchFamily="18" charset="0"/>
                          <a:ea typeface="Times New Roman"/>
                          <a:cs typeface="Times New Roman" pitchFamily="18" charset="0"/>
                        </a:rPr>
                        <a:t>9 262,00</a:t>
                      </a:r>
                      <a:endParaRPr lang="ru-RU" sz="1200" b="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0" dirty="0" smtClean="0">
                          <a:solidFill>
                            <a:schemeClr val="tx1"/>
                          </a:solidFill>
                          <a:latin typeface="Times New Roman" pitchFamily="18" charset="0"/>
                          <a:ea typeface="Times New Roman"/>
                          <a:cs typeface="Times New Roman" pitchFamily="18" charset="0"/>
                        </a:rPr>
                        <a:t>9 262,00</a:t>
                      </a:r>
                      <a:endParaRPr lang="ru-RU" sz="1200" b="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0" dirty="0" smtClean="0">
                          <a:solidFill>
                            <a:schemeClr val="tx1"/>
                          </a:solidFill>
                          <a:latin typeface="Times New Roman" pitchFamily="18" charset="0"/>
                          <a:ea typeface="Times New Roman"/>
                          <a:cs typeface="Times New Roman" pitchFamily="18" charset="0"/>
                        </a:rPr>
                        <a:t>9 262,00</a:t>
                      </a:r>
                      <a:endParaRPr lang="ru-RU" sz="1200" b="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620134">
                <a:tc>
                  <a:txBody>
                    <a:bodyPr/>
                    <a:lstStyle/>
                    <a:p>
                      <a:pPr algn="just">
                        <a:spcAft>
                          <a:spcPts val="0"/>
                        </a:spcAft>
                      </a:pPr>
                      <a:r>
                        <a:rPr lang="ru-RU" sz="1200" dirty="0" smtClean="0">
                          <a:solidFill>
                            <a:schemeClr val="tx1"/>
                          </a:solidFill>
                          <a:latin typeface="Times New Roman" pitchFamily="18" charset="0"/>
                          <a:ea typeface="Times New Roman"/>
                          <a:cs typeface="Times New Roman" pitchFamily="18" charset="0"/>
                        </a:rPr>
                        <a:t>Субсидии бюджетам городских округов на обеспечение мероприятий по переселению граждан  из аварийного жилищного фонда, за счет средств, поступивших от </a:t>
                      </a:r>
                      <a:r>
                        <a:rPr lang="ru-RU" sz="1200" dirty="0" err="1" smtClean="0">
                          <a:solidFill>
                            <a:schemeClr val="tx1"/>
                          </a:solidFill>
                          <a:latin typeface="Times New Roman" pitchFamily="18" charset="0"/>
                          <a:ea typeface="Times New Roman"/>
                          <a:cs typeface="Times New Roman" pitchFamily="18" charset="0"/>
                        </a:rPr>
                        <a:t>гос</a:t>
                      </a:r>
                      <a:r>
                        <a:rPr lang="ru-RU" sz="1200" dirty="0" smtClean="0">
                          <a:solidFill>
                            <a:schemeClr val="tx1"/>
                          </a:solidFill>
                          <a:latin typeface="Times New Roman" pitchFamily="18" charset="0"/>
                          <a:ea typeface="Times New Roman"/>
                          <a:cs typeface="Times New Roman" pitchFamily="18" charset="0"/>
                        </a:rPr>
                        <a:t>. Корпорации – Фонда содействия реформированию ЖКХ</a:t>
                      </a:r>
                      <a:endParaRPr lang="ru-RU" sz="120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0" dirty="0" smtClean="0">
                          <a:solidFill>
                            <a:schemeClr val="tx1"/>
                          </a:solidFill>
                          <a:latin typeface="Times New Roman" pitchFamily="18" charset="0"/>
                          <a:ea typeface="Times New Roman"/>
                          <a:cs typeface="Times New Roman" pitchFamily="18" charset="0"/>
                        </a:rPr>
                        <a:t>34 929,00</a:t>
                      </a:r>
                      <a:endParaRPr lang="ru-RU" sz="1200" b="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0" dirty="0" smtClean="0">
                          <a:solidFill>
                            <a:schemeClr val="tx1"/>
                          </a:solidFill>
                          <a:latin typeface="Times New Roman" pitchFamily="18" charset="0"/>
                          <a:ea typeface="Times New Roman"/>
                          <a:cs typeface="Times New Roman" pitchFamily="18" charset="0"/>
                        </a:rPr>
                        <a:t>0,00</a:t>
                      </a:r>
                      <a:endParaRPr lang="ru-RU" sz="1200" b="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0" dirty="0" smtClean="0">
                          <a:solidFill>
                            <a:schemeClr val="tx1"/>
                          </a:solidFill>
                          <a:latin typeface="Times New Roman" pitchFamily="18" charset="0"/>
                          <a:ea typeface="Times New Roman"/>
                          <a:cs typeface="Times New Roman" pitchFamily="18" charset="0"/>
                        </a:rPr>
                        <a:t>0,00</a:t>
                      </a:r>
                      <a:endParaRPr lang="ru-RU" sz="1200" b="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478389">
                <a:tc>
                  <a:txBody>
                    <a:bodyPr/>
                    <a:lstStyle/>
                    <a:p>
                      <a:pPr algn="just">
                        <a:spcAft>
                          <a:spcPts val="0"/>
                        </a:spcAft>
                      </a:pPr>
                      <a:r>
                        <a:rPr lang="ru-RU" sz="1200" dirty="0" smtClean="0">
                          <a:solidFill>
                            <a:schemeClr val="tx1"/>
                          </a:solidFill>
                          <a:latin typeface="Times New Roman" pitchFamily="18" charset="0"/>
                          <a:ea typeface="Times New Roman"/>
                          <a:cs typeface="Times New Roman" pitchFamily="18" charset="0"/>
                        </a:rPr>
                        <a:t>Субсидии бюджетам городских округов на обеспечение мероприятий по переселению граждан из аварийного жилищного фонда, за счет средств бюджетов</a:t>
                      </a:r>
                      <a:endParaRPr lang="ru-RU" sz="120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0" dirty="0" smtClean="0">
                          <a:solidFill>
                            <a:schemeClr val="tx1"/>
                          </a:solidFill>
                          <a:latin typeface="Times New Roman" pitchFamily="18" charset="0"/>
                          <a:ea typeface="Times New Roman"/>
                          <a:cs typeface="Times New Roman" pitchFamily="18" charset="0"/>
                        </a:rPr>
                        <a:t>1 805,51</a:t>
                      </a:r>
                      <a:endParaRPr lang="ru-RU" sz="1200" b="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0" dirty="0" smtClean="0">
                          <a:solidFill>
                            <a:schemeClr val="tx1"/>
                          </a:solidFill>
                          <a:latin typeface="Times New Roman" pitchFamily="18" charset="0"/>
                          <a:ea typeface="Times New Roman"/>
                          <a:cs typeface="Times New Roman" pitchFamily="18" charset="0"/>
                        </a:rPr>
                        <a:t>0,00</a:t>
                      </a:r>
                      <a:endParaRPr lang="ru-RU" sz="1200" b="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0" dirty="0" smtClean="0">
                          <a:solidFill>
                            <a:schemeClr val="tx1"/>
                          </a:solidFill>
                          <a:latin typeface="Times New Roman" pitchFamily="18" charset="0"/>
                          <a:ea typeface="Times New Roman"/>
                          <a:cs typeface="Times New Roman" pitchFamily="18" charset="0"/>
                        </a:rPr>
                        <a:t>0,00</a:t>
                      </a:r>
                      <a:endParaRPr lang="ru-RU" sz="1200" b="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460671">
                <a:tc>
                  <a:txBody>
                    <a:bodyPr/>
                    <a:lstStyle/>
                    <a:p>
                      <a:pPr algn="just">
                        <a:spcAft>
                          <a:spcPts val="0"/>
                        </a:spcAft>
                      </a:pPr>
                      <a:r>
                        <a:rPr lang="ru-RU" sz="1200" dirty="0" smtClean="0">
                          <a:solidFill>
                            <a:schemeClr val="tx1"/>
                          </a:solidFill>
                          <a:latin typeface="Times New Roman" pitchFamily="18" charset="0"/>
                          <a:cs typeface="Times New Roman" pitchFamily="18" charset="0"/>
                        </a:rPr>
                        <a:t>Субсидии бюджетам городских округов на реализацию мероприятий государственной программы Российской Федерации "Доступная среда» </a:t>
                      </a:r>
                      <a:endParaRPr lang="ru-RU" sz="120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0" dirty="0" smtClean="0">
                          <a:solidFill>
                            <a:schemeClr val="tx1"/>
                          </a:solidFill>
                          <a:latin typeface="Times New Roman" pitchFamily="18" charset="0"/>
                          <a:ea typeface="Times New Roman"/>
                          <a:cs typeface="Times New Roman" pitchFamily="18" charset="0"/>
                        </a:rPr>
                        <a:t>178,20</a:t>
                      </a:r>
                      <a:endParaRPr lang="ru-RU" sz="1200" b="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0" dirty="0" smtClean="0">
                          <a:solidFill>
                            <a:schemeClr val="tx1"/>
                          </a:solidFill>
                          <a:latin typeface="Times New Roman" pitchFamily="18" charset="0"/>
                          <a:ea typeface="Times New Roman"/>
                          <a:cs typeface="Times New Roman" pitchFamily="18" charset="0"/>
                        </a:rPr>
                        <a:t>0,00</a:t>
                      </a:r>
                      <a:endParaRPr lang="ru-RU" sz="1200" b="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0" dirty="0" smtClean="0">
                          <a:solidFill>
                            <a:schemeClr val="tx1"/>
                          </a:solidFill>
                          <a:latin typeface="Times New Roman" pitchFamily="18" charset="0"/>
                          <a:ea typeface="Times New Roman"/>
                          <a:cs typeface="Times New Roman" pitchFamily="18" charset="0"/>
                        </a:rPr>
                        <a:t>0,00</a:t>
                      </a:r>
                      <a:endParaRPr lang="ru-RU" sz="1200" b="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478389">
                <a:tc>
                  <a:txBody>
                    <a:bodyPr/>
                    <a:lstStyle/>
                    <a:p>
                      <a:pPr algn="just">
                        <a:spcAft>
                          <a:spcPts val="0"/>
                        </a:spcAft>
                      </a:pPr>
                      <a:r>
                        <a:rPr lang="ru-RU" sz="1200" dirty="0">
                          <a:solidFill>
                            <a:schemeClr val="tx1"/>
                          </a:solidFill>
                          <a:latin typeface="Times New Roman" pitchFamily="18" charset="0"/>
                          <a:cs typeface="Times New Roman" pitchFamily="18" charset="0"/>
                        </a:rPr>
                        <a:t>Субсидии бюджетам городских округов на реализацию мероприятий по обеспечению жильем молодых семей</a:t>
                      </a:r>
                      <a:endParaRPr lang="ru-RU" sz="120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0" dirty="0" smtClean="0">
                          <a:solidFill>
                            <a:schemeClr val="tx1"/>
                          </a:solidFill>
                          <a:latin typeface="Times New Roman" pitchFamily="18" charset="0"/>
                          <a:ea typeface="Times New Roman"/>
                          <a:cs typeface="Times New Roman" pitchFamily="18" charset="0"/>
                        </a:rPr>
                        <a:t>2 363,60</a:t>
                      </a:r>
                      <a:endParaRPr lang="ru-RU" sz="1200" b="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0" dirty="0" smtClean="0">
                          <a:solidFill>
                            <a:schemeClr val="tx1"/>
                          </a:solidFill>
                          <a:latin typeface="Times New Roman" pitchFamily="18" charset="0"/>
                          <a:ea typeface="Times New Roman"/>
                          <a:cs typeface="Times New Roman" pitchFamily="18" charset="0"/>
                        </a:rPr>
                        <a:t>3 326,70</a:t>
                      </a:r>
                      <a:endParaRPr lang="ru-RU" sz="1200" b="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0" dirty="0" smtClean="0">
                          <a:solidFill>
                            <a:schemeClr val="tx1"/>
                          </a:solidFill>
                          <a:latin typeface="Times New Roman" pitchFamily="18" charset="0"/>
                          <a:ea typeface="Times New Roman"/>
                          <a:cs typeface="Times New Roman" pitchFamily="18" charset="0"/>
                        </a:rPr>
                        <a:t>3 326,70</a:t>
                      </a:r>
                      <a:endParaRPr lang="ru-RU" sz="1200" b="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416376">
                <a:tc>
                  <a:txBody>
                    <a:bodyPr/>
                    <a:lstStyle/>
                    <a:p>
                      <a:pPr algn="just">
                        <a:spcAft>
                          <a:spcPts val="0"/>
                        </a:spcAft>
                      </a:pPr>
                      <a:r>
                        <a:rPr lang="ru-RU" sz="1200" dirty="0" smtClean="0">
                          <a:solidFill>
                            <a:schemeClr val="tx1"/>
                          </a:solidFill>
                          <a:latin typeface="Times New Roman" pitchFamily="18" charset="0"/>
                          <a:ea typeface="Times New Roman"/>
                          <a:cs typeface="Times New Roman" pitchFamily="18" charset="0"/>
                        </a:rPr>
                        <a:t>Субсидии бюджетам городских округов на поддержку отрасли культуры</a:t>
                      </a:r>
                      <a:endParaRPr lang="ru-RU" sz="120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0" dirty="0" smtClean="0">
                          <a:solidFill>
                            <a:schemeClr val="tx1"/>
                          </a:solidFill>
                          <a:latin typeface="Times New Roman" pitchFamily="18" charset="0"/>
                          <a:ea typeface="Times New Roman"/>
                          <a:cs typeface="Times New Roman" pitchFamily="18" charset="0"/>
                        </a:rPr>
                        <a:t>39,50</a:t>
                      </a:r>
                      <a:endParaRPr lang="ru-RU" sz="1200" b="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0" dirty="0" smtClean="0">
                          <a:solidFill>
                            <a:schemeClr val="tx1"/>
                          </a:solidFill>
                          <a:latin typeface="Times New Roman" pitchFamily="18" charset="0"/>
                          <a:ea typeface="Times New Roman"/>
                          <a:cs typeface="Times New Roman" pitchFamily="18" charset="0"/>
                        </a:rPr>
                        <a:t>0,00</a:t>
                      </a:r>
                      <a:endParaRPr lang="ru-RU" sz="1200" b="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0" dirty="0" smtClean="0">
                          <a:solidFill>
                            <a:schemeClr val="tx1"/>
                          </a:solidFill>
                          <a:latin typeface="Times New Roman" pitchFamily="18" charset="0"/>
                          <a:ea typeface="Times New Roman"/>
                          <a:cs typeface="Times New Roman" pitchFamily="18" charset="0"/>
                        </a:rPr>
                        <a:t>0,00</a:t>
                      </a:r>
                      <a:endParaRPr lang="ru-RU" sz="1200" b="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416376">
                <a:tc>
                  <a:txBody>
                    <a:bodyPr/>
                    <a:lstStyle/>
                    <a:p>
                      <a:pPr algn="just">
                        <a:spcAft>
                          <a:spcPts val="0"/>
                        </a:spcAft>
                      </a:pPr>
                      <a:r>
                        <a:rPr lang="ru-RU" sz="1200" dirty="0" smtClean="0">
                          <a:solidFill>
                            <a:schemeClr val="tx1"/>
                          </a:solidFill>
                          <a:latin typeface="Times New Roman" pitchFamily="18" charset="0"/>
                          <a:ea typeface="Times New Roman"/>
                          <a:cs typeface="Times New Roman" pitchFamily="18" charset="0"/>
                        </a:rPr>
                        <a:t>Субсидии бюджетам городских округов  на реализацию программ формирования  современной городской среды</a:t>
                      </a:r>
                      <a:endParaRPr lang="ru-RU" sz="120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0" dirty="0" smtClean="0">
                          <a:solidFill>
                            <a:schemeClr val="tx1"/>
                          </a:solidFill>
                          <a:latin typeface="Times New Roman" pitchFamily="18" charset="0"/>
                          <a:ea typeface="Times New Roman"/>
                          <a:cs typeface="Times New Roman" pitchFamily="18" charset="0"/>
                        </a:rPr>
                        <a:t>14 215,70</a:t>
                      </a:r>
                      <a:endParaRPr lang="ru-RU" sz="1200" b="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0" dirty="0" smtClean="0">
                          <a:solidFill>
                            <a:schemeClr val="tx1"/>
                          </a:solidFill>
                          <a:latin typeface="Times New Roman" pitchFamily="18" charset="0"/>
                          <a:ea typeface="Times New Roman"/>
                          <a:cs typeface="Times New Roman" pitchFamily="18" charset="0"/>
                        </a:rPr>
                        <a:t>12 323,90</a:t>
                      </a:r>
                      <a:endParaRPr lang="ru-RU" sz="1200" b="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0" dirty="0" smtClean="0">
                          <a:solidFill>
                            <a:schemeClr val="tx1"/>
                          </a:solidFill>
                          <a:latin typeface="Times New Roman" pitchFamily="18" charset="0"/>
                          <a:ea typeface="Times New Roman"/>
                          <a:cs typeface="Times New Roman" pitchFamily="18" charset="0"/>
                        </a:rPr>
                        <a:t>12 848,80</a:t>
                      </a:r>
                      <a:endParaRPr lang="ru-RU" sz="1200" b="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bl>
          </a:graphicData>
        </a:graphic>
      </p:graphicFrame>
    </p:spTree>
    <p:extLst>
      <p:ext uri="{BB962C8B-B14F-4D97-AF65-F5344CB8AC3E}">
        <p14:creationId xmlns:p14="http://schemas.microsoft.com/office/powerpoint/2010/main" val="365922255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Таблица 2"/>
          <p:cNvGraphicFramePr>
            <a:graphicFrameLocks noGrp="1"/>
          </p:cNvGraphicFramePr>
          <p:nvPr>
            <p:extLst>
              <p:ext uri="{D42A27DB-BD31-4B8C-83A1-F6EECF244321}">
                <p14:modId xmlns:p14="http://schemas.microsoft.com/office/powerpoint/2010/main" val="1977226744"/>
              </p:ext>
            </p:extLst>
          </p:nvPr>
        </p:nvGraphicFramePr>
        <p:xfrm>
          <a:off x="109545" y="671235"/>
          <a:ext cx="8755780" cy="6061259"/>
        </p:xfrm>
        <a:graphic>
          <a:graphicData uri="http://schemas.openxmlformats.org/drawingml/2006/table">
            <a:tbl>
              <a:tblPr>
                <a:tableStyleId>{5940675A-B579-460E-94D1-54222C63F5DA}</a:tableStyleId>
              </a:tblPr>
              <a:tblGrid>
                <a:gridCol w="6178044"/>
                <a:gridCol w="888274"/>
                <a:gridCol w="888274"/>
                <a:gridCol w="801188"/>
              </a:tblGrid>
              <a:tr h="548900">
                <a:tc>
                  <a:txBody>
                    <a:bodyPr/>
                    <a:lstStyle/>
                    <a:p>
                      <a:pPr algn="just">
                        <a:spcAft>
                          <a:spcPts val="0"/>
                        </a:spcAft>
                      </a:pPr>
                      <a:r>
                        <a:rPr lang="ru-RU" sz="1400" b="1" dirty="0">
                          <a:solidFill>
                            <a:schemeClr val="tx1"/>
                          </a:solidFill>
                          <a:latin typeface="Times New Roman" pitchFamily="18" charset="0"/>
                          <a:cs typeface="Times New Roman" pitchFamily="18" charset="0"/>
                        </a:rPr>
                        <a:t>Межбюджетные трансферты, планируемые к получению из федерального и областного бюджетов</a:t>
                      </a:r>
                      <a:endParaRPr lang="ru-RU" sz="1400" b="1"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b="1" dirty="0" smtClean="0">
                          <a:solidFill>
                            <a:schemeClr val="tx1"/>
                          </a:solidFill>
                          <a:latin typeface="Times New Roman" pitchFamily="18" charset="0"/>
                          <a:cs typeface="Times New Roman" pitchFamily="18" charset="0"/>
                        </a:rPr>
                        <a:t>2020 г.</a:t>
                      </a:r>
                      <a:endParaRPr lang="ru-RU" sz="1400" b="1"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b="1" dirty="0" smtClean="0">
                          <a:solidFill>
                            <a:schemeClr val="tx1"/>
                          </a:solidFill>
                          <a:latin typeface="Times New Roman" pitchFamily="18" charset="0"/>
                          <a:cs typeface="Times New Roman" pitchFamily="18" charset="0"/>
                        </a:rPr>
                        <a:t>2021 г.</a:t>
                      </a:r>
                      <a:endParaRPr lang="ru-RU" sz="1400" b="1"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b="1" dirty="0" smtClean="0">
                          <a:solidFill>
                            <a:schemeClr val="tx1"/>
                          </a:solidFill>
                          <a:latin typeface="Times New Roman" pitchFamily="18" charset="0"/>
                          <a:cs typeface="Times New Roman" pitchFamily="18" charset="0"/>
                        </a:rPr>
                        <a:t>2022 г.</a:t>
                      </a:r>
                      <a:endParaRPr lang="ru-RU" sz="1400" b="1"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225488">
                <a:tc>
                  <a:txBody>
                    <a:bodyPr/>
                    <a:lstStyle/>
                    <a:p>
                      <a:pPr algn="just">
                        <a:spcAft>
                          <a:spcPts val="0"/>
                        </a:spcAft>
                      </a:pPr>
                      <a:r>
                        <a:rPr lang="ru-RU" sz="1200" dirty="0">
                          <a:solidFill>
                            <a:schemeClr val="tx1"/>
                          </a:solidFill>
                          <a:latin typeface="Times New Roman" pitchFamily="18" charset="0"/>
                          <a:cs typeface="Times New Roman" pitchFamily="18" charset="0"/>
                        </a:rPr>
                        <a:t>Прочие субсидии бюджетам городских округов</a:t>
                      </a:r>
                      <a:endParaRPr lang="ru-RU" sz="120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0" dirty="0" smtClean="0">
                          <a:solidFill>
                            <a:schemeClr val="tx1"/>
                          </a:solidFill>
                          <a:latin typeface="Times New Roman" pitchFamily="18" charset="0"/>
                          <a:ea typeface="Times New Roman"/>
                          <a:cs typeface="Times New Roman" pitchFamily="18" charset="0"/>
                        </a:rPr>
                        <a:t>177 416,80</a:t>
                      </a:r>
                      <a:endParaRPr lang="ru-RU" sz="1200" b="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0" dirty="0" smtClean="0">
                          <a:solidFill>
                            <a:schemeClr val="tx1"/>
                          </a:solidFill>
                          <a:latin typeface="Times New Roman" pitchFamily="18" charset="0"/>
                          <a:ea typeface="Times New Roman"/>
                          <a:cs typeface="Times New Roman" pitchFamily="18" charset="0"/>
                        </a:rPr>
                        <a:t>9 221,00</a:t>
                      </a:r>
                      <a:endParaRPr lang="ru-RU" sz="1200" b="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indent="0" algn="l">
                        <a:spcAft>
                          <a:spcPts val="0"/>
                        </a:spcAft>
                      </a:pPr>
                      <a:r>
                        <a:rPr lang="ru-RU" sz="1200" b="0" dirty="0" smtClean="0">
                          <a:solidFill>
                            <a:schemeClr val="tx1"/>
                          </a:solidFill>
                          <a:latin typeface="Times New Roman" pitchFamily="18" charset="0"/>
                          <a:ea typeface="Times New Roman"/>
                          <a:cs typeface="Times New Roman" pitchFamily="18" charset="0"/>
                        </a:rPr>
                        <a:t>10 700,00</a:t>
                      </a:r>
                      <a:endParaRPr lang="ru-RU" sz="1200" b="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268770">
                <a:tc>
                  <a:txBody>
                    <a:bodyPr/>
                    <a:lstStyle/>
                    <a:p>
                      <a:pPr algn="just">
                        <a:spcAft>
                          <a:spcPts val="0"/>
                        </a:spcAft>
                      </a:pPr>
                      <a:r>
                        <a:rPr lang="ru-RU" sz="1200" i="1" dirty="0">
                          <a:solidFill>
                            <a:schemeClr val="tx1"/>
                          </a:solidFill>
                          <a:latin typeface="Times New Roman" pitchFamily="18" charset="0"/>
                          <a:cs typeface="Times New Roman" pitchFamily="18" charset="0"/>
                        </a:rPr>
                        <a:t>3. Субвенции </a:t>
                      </a:r>
                      <a:endParaRPr lang="ru-RU" sz="1200" i="1"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1" i="1" dirty="0" smtClean="0">
                          <a:solidFill>
                            <a:schemeClr val="tx1"/>
                          </a:solidFill>
                          <a:latin typeface="Times New Roman" pitchFamily="18" charset="0"/>
                          <a:ea typeface="Times New Roman"/>
                          <a:cs typeface="Times New Roman" pitchFamily="18" charset="0"/>
                        </a:rPr>
                        <a:t>187  176,90</a:t>
                      </a:r>
                      <a:endParaRPr lang="ru-RU" sz="1200" b="1" i="1"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1" i="1" dirty="0" smtClean="0">
                          <a:solidFill>
                            <a:schemeClr val="tx1"/>
                          </a:solidFill>
                          <a:latin typeface="Times New Roman" pitchFamily="18" charset="0"/>
                          <a:ea typeface="Times New Roman"/>
                          <a:cs typeface="Times New Roman" pitchFamily="18" charset="0"/>
                        </a:rPr>
                        <a:t>187  553,00</a:t>
                      </a:r>
                      <a:endParaRPr lang="ru-RU" sz="1200" b="1" i="1"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1" i="1" dirty="0" smtClean="0">
                          <a:solidFill>
                            <a:schemeClr val="tx1"/>
                          </a:solidFill>
                          <a:latin typeface="Times New Roman" pitchFamily="18" charset="0"/>
                          <a:ea typeface="Times New Roman"/>
                          <a:cs typeface="Times New Roman" pitchFamily="18" charset="0"/>
                        </a:rPr>
                        <a:t>188 007,10</a:t>
                      </a:r>
                      <a:endParaRPr lang="ru-RU" sz="1200" b="1" i="1"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390691">
                <a:tc>
                  <a:txBody>
                    <a:bodyPr/>
                    <a:lstStyle/>
                    <a:p>
                      <a:pPr algn="just">
                        <a:spcAft>
                          <a:spcPts val="0"/>
                        </a:spcAft>
                      </a:pPr>
                      <a:r>
                        <a:rPr lang="ru-RU" sz="1200" dirty="0">
                          <a:solidFill>
                            <a:schemeClr val="tx1"/>
                          </a:solidFill>
                          <a:latin typeface="Times New Roman" pitchFamily="18" charset="0"/>
                          <a:cs typeface="Times New Roman" pitchFamily="18" charset="0"/>
                        </a:rPr>
                        <a:t>Субвенции бюджетам городских округов на выполнение передаваемых полномочий субъектов Российской Федерации</a:t>
                      </a:r>
                      <a:endParaRPr lang="ru-RU" sz="120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0" dirty="0" smtClean="0">
                          <a:solidFill>
                            <a:schemeClr val="tx1"/>
                          </a:solidFill>
                          <a:latin typeface="Times New Roman" pitchFamily="18" charset="0"/>
                          <a:ea typeface="Times New Roman"/>
                          <a:cs typeface="Times New Roman" pitchFamily="18" charset="0"/>
                        </a:rPr>
                        <a:t>178 974,70</a:t>
                      </a:r>
                      <a:endParaRPr lang="ru-RU" sz="1200" b="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0" dirty="0" smtClean="0">
                          <a:solidFill>
                            <a:schemeClr val="tx1"/>
                          </a:solidFill>
                          <a:latin typeface="Times New Roman" pitchFamily="18" charset="0"/>
                          <a:ea typeface="Times New Roman"/>
                          <a:cs typeface="Times New Roman" pitchFamily="18" charset="0"/>
                        </a:rPr>
                        <a:t>179 111,00</a:t>
                      </a:r>
                      <a:endParaRPr lang="ru-RU" sz="1200" b="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0" dirty="0" smtClean="0">
                          <a:solidFill>
                            <a:schemeClr val="tx1"/>
                          </a:solidFill>
                          <a:latin typeface="Times New Roman" pitchFamily="18" charset="0"/>
                          <a:ea typeface="Times New Roman"/>
                          <a:cs typeface="Times New Roman" pitchFamily="18" charset="0"/>
                        </a:rPr>
                        <a:t>179 426,00</a:t>
                      </a:r>
                      <a:endParaRPr lang="ru-RU" sz="1200" b="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731520">
                <a:tc>
                  <a:txBody>
                    <a:bodyPr/>
                    <a:lstStyle/>
                    <a:p>
                      <a:pPr algn="l">
                        <a:spcAft>
                          <a:spcPts val="0"/>
                        </a:spcAft>
                      </a:pPr>
                      <a:r>
                        <a:rPr lang="ru-RU" sz="1200" dirty="0">
                          <a:solidFill>
                            <a:schemeClr val="tx1"/>
                          </a:solidFill>
                          <a:latin typeface="Times New Roman" pitchFamily="18" charset="0"/>
                          <a:cs typeface="Times New Roman" pitchFamily="18" charset="0"/>
                        </a:rPr>
                        <a:t>Субвенции бюджетам городских округов на компенсацию части платы, взимаемой с родителей (законных представителей) за присмотр и уход за детьми, посещающими образовательные организации, реализующие образовательные программы дошкольного </a:t>
                      </a:r>
                      <a:r>
                        <a:rPr lang="ru-RU" sz="1200" dirty="0" smtClean="0">
                          <a:solidFill>
                            <a:schemeClr val="tx1"/>
                          </a:solidFill>
                          <a:latin typeface="Times New Roman" pitchFamily="18" charset="0"/>
                          <a:cs typeface="Times New Roman" pitchFamily="18" charset="0"/>
                        </a:rPr>
                        <a:t>образования</a:t>
                      </a:r>
                      <a:endParaRPr lang="ru-RU" sz="120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0" dirty="0" smtClean="0">
                          <a:solidFill>
                            <a:schemeClr val="tx1"/>
                          </a:solidFill>
                          <a:latin typeface="Times New Roman" pitchFamily="18" charset="0"/>
                          <a:ea typeface="Times New Roman"/>
                          <a:cs typeface="Times New Roman" pitchFamily="18" charset="0"/>
                        </a:rPr>
                        <a:t>2 566,90</a:t>
                      </a:r>
                      <a:endParaRPr lang="ru-RU" sz="1200" b="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0" dirty="0" smtClean="0">
                          <a:solidFill>
                            <a:schemeClr val="tx1"/>
                          </a:solidFill>
                          <a:latin typeface="Times New Roman" pitchFamily="18" charset="0"/>
                          <a:ea typeface="Times New Roman"/>
                          <a:cs typeface="Times New Roman" pitchFamily="18" charset="0"/>
                        </a:rPr>
                        <a:t>2 566,90</a:t>
                      </a:r>
                      <a:endParaRPr lang="ru-RU" sz="1200" b="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0" dirty="0" smtClean="0">
                          <a:solidFill>
                            <a:schemeClr val="tx1"/>
                          </a:solidFill>
                          <a:latin typeface="Times New Roman" pitchFamily="18" charset="0"/>
                          <a:ea typeface="Times New Roman"/>
                          <a:cs typeface="Times New Roman" pitchFamily="18" charset="0"/>
                        </a:rPr>
                        <a:t>2 566,90</a:t>
                      </a:r>
                      <a:endParaRPr lang="ru-RU" sz="1200" b="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636898">
                <a:tc>
                  <a:txBody>
                    <a:bodyPr/>
                    <a:lstStyle/>
                    <a:p>
                      <a:pPr algn="just">
                        <a:spcAft>
                          <a:spcPts val="0"/>
                        </a:spcAft>
                      </a:pPr>
                      <a:r>
                        <a:rPr lang="ru-RU" sz="1200" dirty="0" smtClean="0">
                          <a:solidFill>
                            <a:schemeClr val="tx1"/>
                          </a:solidFill>
                          <a:latin typeface="Times New Roman" pitchFamily="18" charset="0"/>
                          <a:ea typeface="Times New Roman"/>
                          <a:cs typeface="Times New Roman" pitchFamily="18" charset="0"/>
                        </a:rPr>
                        <a:t>Субвенции бюджетам городских округов на предоставление жилых помещений детям – сиротам и детям, оставшимся без попечения родителей, лицам из их числа  по договорам найма специализированных жилых помещений</a:t>
                      </a:r>
                      <a:endParaRPr lang="ru-RU" sz="120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0" dirty="0" smtClean="0">
                          <a:solidFill>
                            <a:schemeClr val="tx1"/>
                          </a:solidFill>
                          <a:latin typeface="Times New Roman" pitchFamily="18" charset="0"/>
                          <a:ea typeface="Times New Roman"/>
                          <a:cs typeface="Times New Roman" pitchFamily="18" charset="0"/>
                        </a:rPr>
                        <a:t>1 413,20</a:t>
                      </a:r>
                      <a:endParaRPr lang="ru-RU" sz="1200" b="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0" dirty="0" smtClean="0">
                          <a:solidFill>
                            <a:schemeClr val="tx1"/>
                          </a:solidFill>
                          <a:latin typeface="Times New Roman" pitchFamily="18" charset="0"/>
                          <a:ea typeface="Times New Roman"/>
                          <a:cs typeface="Times New Roman" pitchFamily="18" charset="0"/>
                        </a:rPr>
                        <a:t>1 590,30</a:t>
                      </a:r>
                      <a:endParaRPr lang="ru-RU" sz="1200" b="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0" dirty="0" smtClean="0">
                          <a:solidFill>
                            <a:schemeClr val="tx1"/>
                          </a:solidFill>
                          <a:latin typeface="Times New Roman" pitchFamily="18" charset="0"/>
                          <a:ea typeface="Times New Roman"/>
                          <a:cs typeface="Times New Roman" pitchFamily="18" charset="0"/>
                        </a:rPr>
                        <a:t>1 600,90</a:t>
                      </a:r>
                      <a:endParaRPr lang="ru-RU" sz="1200" b="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548900">
                <a:tc>
                  <a:txBody>
                    <a:bodyPr/>
                    <a:lstStyle/>
                    <a:p>
                      <a:pPr algn="just">
                        <a:spcAft>
                          <a:spcPts val="0"/>
                        </a:spcAft>
                      </a:pPr>
                      <a:r>
                        <a:rPr lang="ru-RU" sz="1200" dirty="0">
                          <a:solidFill>
                            <a:schemeClr val="tx1"/>
                          </a:solidFill>
                          <a:latin typeface="Times New Roman" pitchFamily="18" charset="0"/>
                          <a:cs typeface="Times New Roman" pitchFamily="18" charset="0"/>
                        </a:rPr>
                        <a:t>Субвенции бюджетам городских округов на осуществление первичного воинского учета на территориях, где отсутствуют военные комиссариаты</a:t>
                      </a:r>
                      <a:endParaRPr lang="ru-RU" sz="120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0" dirty="0" smtClean="0">
                          <a:solidFill>
                            <a:schemeClr val="tx1"/>
                          </a:solidFill>
                          <a:latin typeface="Times New Roman" pitchFamily="18" charset="0"/>
                          <a:ea typeface="Times New Roman"/>
                          <a:cs typeface="Times New Roman" pitchFamily="18" charset="0"/>
                        </a:rPr>
                        <a:t>1 152,30</a:t>
                      </a:r>
                      <a:endParaRPr lang="ru-RU" sz="1200" b="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0" dirty="0" smtClean="0">
                          <a:solidFill>
                            <a:schemeClr val="tx1"/>
                          </a:solidFill>
                          <a:latin typeface="Times New Roman" pitchFamily="18" charset="0"/>
                          <a:ea typeface="Times New Roman"/>
                          <a:cs typeface="Times New Roman" pitchFamily="18" charset="0"/>
                        </a:rPr>
                        <a:t>1 158,00</a:t>
                      </a:r>
                      <a:endParaRPr lang="ru-RU" sz="1200" b="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0" dirty="0" smtClean="0">
                          <a:solidFill>
                            <a:schemeClr val="tx1"/>
                          </a:solidFill>
                          <a:latin typeface="Times New Roman" pitchFamily="18" charset="0"/>
                          <a:ea typeface="Times New Roman"/>
                          <a:cs typeface="Times New Roman" pitchFamily="18" charset="0"/>
                        </a:rPr>
                        <a:t>1 189,40</a:t>
                      </a:r>
                      <a:endParaRPr lang="ru-RU" sz="1200" b="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636378">
                <a:tc>
                  <a:txBody>
                    <a:bodyPr/>
                    <a:lstStyle/>
                    <a:p>
                      <a:pPr algn="just">
                        <a:spcAft>
                          <a:spcPts val="0"/>
                        </a:spcAft>
                      </a:pPr>
                      <a:r>
                        <a:rPr lang="ru-RU" sz="1200" dirty="0" smtClean="0">
                          <a:solidFill>
                            <a:schemeClr val="tx1"/>
                          </a:solidFill>
                          <a:latin typeface="Times New Roman" pitchFamily="18" charset="0"/>
                          <a:ea typeface="Times New Roman"/>
                          <a:cs typeface="Times New Roman" pitchFamily="18" charset="0"/>
                        </a:rPr>
                        <a:t>Субвенции бюджетам городских округов на осуществление полномочий по составлению (изменению) списков кандидатов в присяжные заседатели федеральных судов общей юрисдикции в Российской Федерации</a:t>
                      </a:r>
                      <a:endParaRPr lang="ru-RU" sz="120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0" dirty="0" smtClean="0">
                          <a:solidFill>
                            <a:schemeClr val="tx1"/>
                          </a:solidFill>
                          <a:latin typeface="Times New Roman" pitchFamily="18" charset="0"/>
                          <a:ea typeface="Times New Roman"/>
                          <a:cs typeface="Times New Roman" pitchFamily="18" charset="0"/>
                        </a:rPr>
                        <a:t>17,20</a:t>
                      </a:r>
                      <a:endParaRPr lang="ru-RU" sz="1200" b="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0" dirty="0" smtClean="0">
                          <a:solidFill>
                            <a:schemeClr val="tx1"/>
                          </a:solidFill>
                          <a:latin typeface="Times New Roman" pitchFamily="18" charset="0"/>
                          <a:ea typeface="Times New Roman"/>
                          <a:cs typeface="Times New Roman" pitchFamily="18" charset="0"/>
                        </a:rPr>
                        <a:t>23,50</a:t>
                      </a:r>
                      <a:endParaRPr lang="ru-RU" sz="1200" b="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0" dirty="0" smtClean="0">
                          <a:solidFill>
                            <a:schemeClr val="tx1"/>
                          </a:solidFill>
                          <a:latin typeface="Times New Roman" pitchFamily="18" charset="0"/>
                          <a:ea typeface="Times New Roman"/>
                          <a:cs typeface="Times New Roman" pitchFamily="18" charset="0"/>
                        </a:rPr>
                        <a:t>108,60</a:t>
                      </a:r>
                      <a:endParaRPr lang="ru-RU" sz="1200" b="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451655">
                <a:tc>
                  <a:txBody>
                    <a:bodyPr/>
                    <a:lstStyle/>
                    <a:p>
                      <a:pPr algn="just">
                        <a:spcAft>
                          <a:spcPts val="0"/>
                        </a:spcAft>
                      </a:pPr>
                      <a:r>
                        <a:rPr lang="ru-RU" sz="1200" dirty="0">
                          <a:solidFill>
                            <a:schemeClr val="tx1"/>
                          </a:solidFill>
                          <a:latin typeface="Times New Roman" pitchFamily="18" charset="0"/>
                          <a:cs typeface="Times New Roman" pitchFamily="18" charset="0"/>
                        </a:rPr>
                        <a:t>Субвенции бюджетам городских округов на выплату единовременного пособия при всех формах устройства детей, лишенных родительского попечения, в семью</a:t>
                      </a:r>
                      <a:endParaRPr lang="ru-RU" sz="120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0" dirty="0" smtClean="0">
                          <a:solidFill>
                            <a:schemeClr val="tx1"/>
                          </a:solidFill>
                          <a:latin typeface="Times New Roman" pitchFamily="18" charset="0"/>
                          <a:ea typeface="Times New Roman"/>
                          <a:cs typeface="Times New Roman" pitchFamily="18" charset="0"/>
                        </a:rPr>
                        <a:t>442,50</a:t>
                      </a:r>
                      <a:endParaRPr lang="ru-RU" sz="1200" b="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0" dirty="0" smtClean="0">
                          <a:solidFill>
                            <a:schemeClr val="tx1"/>
                          </a:solidFill>
                          <a:latin typeface="Times New Roman" pitchFamily="18" charset="0"/>
                          <a:ea typeface="Times New Roman"/>
                          <a:cs typeface="Times New Roman" pitchFamily="18" charset="0"/>
                        </a:rPr>
                        <a:t>460,20</a:t>
                      </a:r>
                      <a:endParaRPr lang="ru-RU" sz="1200" b="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0" dirty="0" smtClean="0">
                          <a:solidFill>
                            <a:schemeClr val="tx1"/>
                          </a:solidFill>
                          <a:latin typeface="Times New Roman" pitchFamily="18" charset="0"/>
                          <a:ea typeface="Times New Roman"/>
                          <a:cs typeface="Times New Roman" pitchFamily="18" charset="0"/>
                        </a:rPr>
                        <a:t>478,60</a:t>
                      </a:r>
                      <a:endParaRPr lang="ru-RU" sz="1200" b="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444415">
                <a:tc>
                  <a:txBody>
                    <a:bodyPr/>
                    <a:lstStyle/>
                    <a:p>
                      <a:pPr algn="just">
                        <a:spcAft>
                          <a:spcPts val="0"/>
                        </a:spcAft>
                      </a:pPr>
                      <a:r>
                        <a:rPr lang="ru-RU" sz="1200" dirty="0">
                          <a:solidFill>
                            <a:schemeClr val="tx1"/>
                          </a:solidFill>
                          <a:latin typeface="Times New Roman" pitchFamily="18" charset="0"/>
                          <a:cs typeface="Times New Roman" pitchFamily="18" charset="0"/>
                        </a:rPr>
                        <a:t>Субвенции бюджетам городских округов на государственную регистрацию актов гражданского состояния</a:t>
                      </a:r>
                      <a:endParaRPr lang="ru-RU" sz="120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0" dirty="0" smtClean="0">
                          <a:solidFill>
                            <a:schemeClr val="tx1"/>
                          </a:solidFill>
                          <a:latin typeface="Times New Roman" pitchFamily="18" charset="0"/>
                          <a:ea typeface="Times New Roman"/>
                          <a:cs typeface="Times New Roman" pitchFamily="18" charset="0"/>
                        </a:rPr>
                        <a:t>1 329,60</a:t>
                      </a:r>
                      <a:endParaRPr lang="ru-RU" sz="1200" b="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0" dirty="0" smtClean="0">
                          <a:solidFill>
                            <a:schemeClr val="tx1"/>
                          </a:solidFill>
                          <a:latin typeface="Times New Roman" pitchFamily="18" charset="0"/>
                          <a:ea typeface="Times New Roman"/>
                          <a:cs typeface="Times New Roman" pitchFamily="18" charset="0"/>
                        </a:rPr>
                        <a:t>1 329,60</a:t>
                      </a:r>
                      <a:endParaRPr lang="ru-RU" sz="1200" b="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0" dirty="0" smtClean="0">
                          <a:solidFill>
                            <a:schemeClr val="tx1"/>
                          </a:solidFill>
                          <a:latin typeface="Times New Roman" pitchFamily="18" charset="0"/>
                          <a:ea typeface="Times New Roman"/>
                          <a:cs typeface="Times New Roman" pitchFamily="18" charset="0"/>
                        </a:rPr>
                        <a:t>1 329,60</a:t>
                      </a:r>
                      <a:endParaRPr lang="ru-RU" sz="1200" b="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392548">
                <a:tc>
                  <a:txBody>
                    <a:bodyPr/>
                    <a:lstStyle/>
                    <a:p>
                      <a:pPr algn="just">
                        <a:spcAft>
                          <a:spcPts val="0"/>
                        </a:spcAft>
                      </a:pPr>
                      <a:r>
                        <a:rPr lang="ru-RU" sz="1200" dirty="0">
                          <a:solidFill>
                            <a:schemeClr val="tx1"/>
                          </a:solidFill>
                          <a:latin typeface="Times New Roman" pitchFamily="18" charset="0"/>
                          <a:cs typeface="Times New Roman" pitchFamily="18" charset="0"/>
                        </a:rPr>
                        <a:t>Единая субвенция бюджетам городских округов</a:t>
                      </a:r>
                      <a:endParaRPr lang="ru-RU" sz="120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0" dirty="0" smtClean="0">
                          <a:solidFill>
                            <a:schemeClr val="tx1"/>
                          </a:solidFill>
                          <a:latin typeface="Times New Roman" pitchFamily="18" charset="0"/>
                          <a:ea typeface="Times New Roman"/>
                          <a:cs typeface="Times New Roman" pitchFamily="18" charset="0"/>
                        </a:rPr>
                        <a:t>1 280,50</a:t>
                      </a:r>
                      <a:endParaRPr lang="ru-RU" sz="1200" b="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0" dirty="0" smtClean="0">
                          <a:solidFill>
                            <a:schemeClr val="tx1"/>
                          </a:solidFill>
                          <a:latin typeface="Times New Roman" pitchFamily="18" charset="0"/>
                          <a:ea typeface="Times New Roman"/>
                          <a:cs typeface="Times New Roman" pitchFamily="18" charset="0"/>
                        </a:rPr>
                        <a:t>1 313,50</a:t>
                      </a:r>
                      <a:endParaRPr lang="ru-RU" sz="1200" b="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0" dirty="0" smtClean="0">
                          <a:solidFill>
                            <a:schemeClr val="tx1"/>
                          </a:solidFill>
                          <a:latin typeface="Times New Roman" pitchFamily="18" charset="0"/>
                          <a:ea typeface="Times New Roman"/>
                          <a:cs typeface="Times New Roman" pitchFamily="18" charset="0"/>
                        </a:rPr>
                        <a:t>1 307,10</a:t>
                      </a:r>
                      <a:endParaRPr lang="ru-RU" sz="1200" b="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392548">
                <a:tc>
                  <a:txBody>
                    <a:bodyPr/>
                    <a:lstStyle/>
                    <a:p>
                      <a:pPr algn="just">
                        <a:spcAft>
                          <a:spcPts val="0"/>
                        </a:spcAft>
                      </a:pPr>
                      <a:r>
                        <a:rPr lang="ru-RU" sz="1200" dirty="0" smtClean="0">
                          <a:solidFill>
                            <a:schemeClr val="tx1"/>
                          </a:solidFill>
                          <a:latin typeface="Times New Roman" pitchFamily="18" charset="0"/>
                          <a:ea typeface="Times New Roman"/>
                          <a:cs typeface="Times New Roman" pitchFamily="18" charset="0"/>
                        </a:rPr>
                        <a:t>Безвозмездные поступления  от негосударственных организаций</a:t>
                      </a:r>
                      <a:endParaRPr lang="ru-RU" sz="120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1" dirty="0" smtClean="0">
                          <a:solidFill>
                            <a:schemeClr val="tx1"/>
                          </a:solidFill>
                          <a:latin typeface="Times New Roman" pitchFamily="18" charset="0"/>
                          <a:ea typeface="Times New Roman"/>
                          <a:cs typeface="Times New Roman" pitchFamily="18" charset="0"/>
                        </a:rPr>
                        <a:t>100,00</a:t>
                      </a:r>
                      <a:endParaRPr lang="ru-RU" sz="1200" b="1"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1" dirty="0" smtClean="0">
                          <a:solidFill>
                            <a:schemeClr val="tx1"/>
                          </a:solidFill>
                          <a:latin typeface="Times New Roman" pitchFamily="18" charset="0"/>
                          <a:ea typeface="Times New Roman"/>
                          <a:cs typeface="Times New Roman" pitchFamily="18" charset="0"/>
                        </a:rPr>
                        <a:t>0,00</a:t>
                      </a:r>
                      <a:endParaRPr lang="ru-RU" sz="1200" b="1"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1" dirty="0" smtClean="0">
                          <a:solidFill>
                            <a:schemeClr val="tx1"/>
                          </a:solidFill>
                          <a:latin typeface="Times New Roman" pitchFamily="18" charset="0"/>
                          <a:ea typeface="Times New Roman"/>
                          <a:cs typeface="Times New Roman" pitchFamily="18" charset="0"/>
                        </a:rPr>
                        <a:t>0,00</a:t>
                      </a:r>
                      <a:endParaRPr lang="ru-RU" sz="1200" b="1"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392548">
                <a:tc>
                  <a:txBody>
                    <a:bodyPr/>
                    <a:lstStyle/>
                    <a:p>
                      <a:pPr algn="just">
                        <a:spcAft>
                          <a:spcPts val="0"/>
                        </a:spcAft>
                      </a:pPr>
                      <a:r>
                        <a:rPr lang="ru-RU" sz="1200" dirty="0" smtClean="0">
                          <a:solidFill>
                            <a:schemeClr val="tx1"/>
                          </a:solidFill>
                          <a:latin typeface="Times New Roman" pitchFamily="18" charset="0"/>
                          <a:ea typeface="Times New Roman"/>
                          <a:cs typeface="Times New Roman" pitchFamily="18" charset="0"/>
                        </a:rPr>
                        <a:t>Прочие безвозмездные поступления в бюджеты городских округов</a:t>
                      </a:r>
                      <a:endParaRPr lang="ru-RU" sz="1200"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1" dirty="0" smtClean="0">
                          <a:solidFill>
                            <a:schemeClr val="tx1"/>
                          </a:solidFill>
                          <a:latin typeface="Times New Roman" pitchFamily="18" charset="0"/>
                          <a:ea typeface="Times New Roman"/>
                          <a:cs typeface="Times New Roman" pitchFamily="18" charset="0"/>
                        </a:rPr>
                        <a:t>22 766,4</a:t>
                      </a:r>
                      <a:endParaRPr lang="ru-RU" sz="1200" b="1"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1" dirty="0" smtClean="0">
                          <a:solidFill>
                            <a:schemeClr val="tx1"/>
                          </a:solidFill>
                          <a:latin typeface="Times New Roman" pitchFamily="18" charset="0"/>
                          <a:ea typeface="Times New Roman"/>
                          <a:cs typeface="Times New Roman" pitchFamily="18" charset="0"/>
                        </a:rPr>
                        <a:t>0,00</a:t>
                      </a:r>
                      <a:endParaRPr lang="ru-RU" sz="1200" b="1"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200" b="1" dirty="0" smtClean="0">
                          <a:solidFill>
                            <a:schemeClr val="tx1"/>
                          </a:solidFill>
                          <a:latin typeface="Times New Roman" pitchFamily="18" charset="0"/>
                          <a:ea typeface="Times New Roman"/>
                          <a:cs typeface="Times New Roman" pitchFamily="18" charset="0"/>
                        </a:rPr>
                        <a:t>0,00</a:t>
                      </a:r>
                      <a:endParaRPr lang="ru-RU" sz="1200" b="1" dirty="0">
                        <a:solidFill>
                          <a:schemeClr val="tx1"/>
                        </a:solidFill>
                        <a:latin typeface="Times New Roman" pitchFamily="18" charset="0"/>
                        <a:ea typeface="Times New Roman"/>
                        <a:cs typeface="Times New Roman" pitchFamily="18" charset="0"/>
                      </a:endParaRPr>
                    </a:p>
                  </a:txBody>
                  <a:tcPr marL="45017" marR="45017"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bl>
          </a:graphicData>
        </a:graphic>
      </p:graphicFrame>
      <p:sp>
        <p:nvSpPr>
          <p:cNvPr id="4" name="Заголовок 1"/>
          <p:cNvSpPr>
            <a:spLocks noGrp="1"/>
          </p:cNvSpPr>
          <p:nvPr>
            <p:ph type="title"/>
          </p:nvPr>
        </p:nvSpPr>
        <p:spPr>
          <a:xfrm>
            <a:off x="242944" y="337414"/>
            <a:ext cx="8472487" cy="563562"/>
          </a:xfrm>
        </p:spPr>
        <p:txBody>
          <a:bodyPr>
            <a:noAutofit/>
          </a:bodyPr>
          <a:lstStyle/>
          <a:p>
            <a:pPr eaLnBrk="1" hangingPunct="1"/>
            <a:r>
              <a:rPr lang="ru-RU" sz="2400" b="1" dirty="0" smtClean="0">
                <a:pattFill prst="wdUpDiag">
                  <a:fgClr>
                    <a:srgbClr val="7030A0"/>
                  </a:fgClr>
                  <a:bgClr>
                    <a:schemeClr val="tx1"/>
                  </a:bgClr>
                </a:pattFill>
                <a:latin typeface="Times New Roman" pitchFamily="18" charset="0"/>
                <a:cs typeface="Times New Roman" pitchFamily="18" charset="0"/>
              </a:rPr>
              <a:t>Межбюджетные отношения</a:t>
            </a:r>
            <a:br>
              <a:rPr lang="ru-RU" sz="2400" b="1" dirty="0" smtClean="0">
                <a:pattFill prst="wdUpDiag">
                  <a:fgClr>
                    <a:srgbClr val="7030A0"/>
                  </a:fgClr>
                  <a:bgClr>
                    <a:schemeClr val="tx1"/>
                  </a:bgClr>
                </a:pattFill>
                <a:latin typeface="Times New Roman" pitchFamily="18" charset="0"/>
                <a:cs typeface="Times New Roman" pitchFamily="18" charset="0"/>
              </a:rPr>
            </a:br>
            <a:endParaRPr lang="ru-RU" sz="2400" b="1" dirty="0" smtClean="0">
              <a:pattFill prst="wdUpDiag">
                <a:fgClr>
                  <a:srgbClr val="7030A0"/>
                </a:fgClr>
                <a:bgClr>
                  <a:schemeClr val="tx1"/>
                </a:bgClr>
              </a:pattFill>
              <a:latin typeface="Times New Roman" pitchFamily="18" charset="0"/>
              <a:cs typeface="Times New Roman"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254310" y="328657"/>
            <a:ext cx="8229600" cy="563563"/>
          </a:xfrm>
        </p:spPr>
        <p:txBody>
          <a:bodyPr>
            <a:noAutofit/>
          </a:bodyPr>
          <a:lstStyle/>
          <a:p>
            <a:pPr eaLnBrk="1" hangingPunct="1"/>
            <a:r>
              <a:rPr lang="ru-RU" sz="2400" b="1" dirty="0" smtClean="0">
                <a:pattFill prst="wdUpDiag">
                  <a:fgClr>
                    <a:srgbClr val="7030A0"/>
                  </a:fgClr>
                  <a:bgClr>
                    <a:schemeClr val="tx1"/>
                  </a:bgClr>
                </a:pattFill>
                <a:latin typeface="Times New Roman" pitchFamily="18" charset="0"/>
                <a:cs typeface="Times New Roman" pitchFamily="18" charset="0"/>
              </a:rPr>
              <a:t>Нормативы отчислений</a:t>
            </a:r>
            <a:br>
              <a:rPr lang="ru-RU" sz="2400" b="1" dirty="0" smtClean="0">
                <a:pattFill prst="wdUpDiag">
                  <a:fgClr>
                    <a:srgbClr val="7030A0"/>
                  </a:fgClr>
                  <a:bgClr>
                    <a:schemeClr val="tx1"/>
                  </a:bgClr>
                </a:pattFill>
                <a:latin typeface="Times New Roman" pitchFamily="18" charset="0"/>
                <a:cs typeface="Times New Roman" pitchFamily="18" charset="0"/>
              </a:rPr>
            </a:br>
            <a:endParaRPr lang="ru-RU" sz="2400" b="1" dirty="0" smtClean="0">
              <a:pattFill prst="wdUpDiag">
                <a:fgClr>
                  <a:srgbClr val="7030A0"/>
                </a:fgClr>
                <a:bgClr>
                  <a:schemeClr val="tx1"/>
                </a:bgClr>
              </a:pattFill>
              <a:latin typeface="Times New Roman" pitchFamily="18" charset="0"/>
              <a:cs typeface="Times New Roman" pitchFamily="18" charset="0"/>
            </a:endParaRPr>
          </a:p>
        </p:txBody>
      </p:sp>
      <p:graphicFrame>
        <p:nvGraphicFramePr>
          <p:cNvPr id="4" name="Group 157"/>
          <p:cNvGraphicFramePr>
            <a:graphicFrameLocks noGrp="1"/>
          </p:cNvGraphicFramePr>
          <p:nvPr>
            <p:extLst>
              <p:ext uri="{D42A27DB-BD31-4B8C-83A1-F6EECF244321}">
                <p14:modId xmlns:p14="http://schemas.microsoft.com/office/powerpoint/2010/main" val="4196355609"/>
              </p:ext>
            </p:extLst>
          </p:nvPr>
        </p:nvGraphicFramePr>
        <p:xfrm>
          <a:off x="275273" y="844028"/>
          <a:ext cx="8643999" cy="5656942"/>
        </p:xfrm>
        <a:graphic>
          <a:graphicData uri="http://schemas.openxmlformats.org/drawingml/2006/table">
            <a:tbl>
              <a:tblPr/>
              <a:tblGrid>
                <a:gridCol w="2557983"/>
                <a:gridCol w="830784"/>
                <a:gridCol w="829184"/>
                <a:gridCol w="968448"/>
                <a:gridCol w="899616"/>
                <a:gridCol w="898015"/>
                <a:gridCol w="830785"/>
                <a:gridCol w="829184"/>
              </a:tblGrid>
              <a:tr h="357190">
                <a:tc rowSpan="2">
                  <a:txBody>
                    <a:bodyPr/>
                    <a:lstStyle/>
                    <a:p>
                      <a:pPr marL="0" marR="0" lvl="0" indent="0" algn="ctr" defTabSz="914400" rtl="0" eaLnBrk="1" fontAlgn="base" latinLnBrk="0" hangingPunct="1">
                        <a:lnSpc>
                          <a:spcPct val="100000"/>
                        </a:lnSpc>
                        <a:spcBef>
                          <a:spcPts val="688"/>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Налоги и сборы, установленные</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законодательством Российской Федерации</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gridSpan="7">
                  <a:txBody>
                    <a:bodyPr/>
                    <a:lstStyle/>
                    <a:p>
                      <a:pPr marL="895350" marR="0" lvl="0" indent="0" algn="l" defTabSz="914400" rtl="0" eaLnBrk="1" fontAlgn="base" latinLnBrk="0" hangingPunct="1">
                        <a:lnSpc>
                          <a:spcPct val="100000"/>
                        </a:lnSpc>
                        <a:spcBef>
                          <a:spcPts val="738"/>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Норматив  отчисления в бюджет  МО г. Медногорск, %</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85752">
                <a:tc vMerge="1">
                  <a:txBody>
                    <a:bodyPr/>
                    <a:lstStyle/>
                    <a:p>
                      <a:endParaRPr lang="ru-RU"/>
                    </a:p>
                  </a:txBody>
                  <a:tcPr/>
                </a:tc>
                <a:tc>
                  <a:txBody>
                    <a:bodyPr/>
                    <a:lstStyle/>
                    <a:p>
                      <a:pPr marL="0" marR="0" lvl="0" indent="0" algn="ctr" defTabSz="914400" rtl="0" eaLnBrk="1" fontAlgn="base" latinLnBrk="0" hangingPunct="1">
                        <a:lnSpc>
                          <a:spcPct val="100000"/>
                        </a:lnSpc>
                        <a:spcBef>
                          <a:spcPts val="713"/>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2016 год</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13"/>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2017 год</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13"/>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2018 год</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13"/>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2019 год</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13"/>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2020 год</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13"/>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2021 год</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13"/>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2022 год</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268288">
                <a:tc>
                  <a:txBody>
                    <a:bodyPr/>
                    <a:lstStyle/>
                    <a:p>
                      <a:pPr marL="90488" marR="0" lvl="0" indent="0" algn="l" defTabSz="914400" rtl="0" eaLnBrk="1" fontAlgn="base" latinLnBrk="0" hangingPunct="1">
                        <a:lnSpc>
                          <a:spcPct val="100000"/>
                        </a:lnSpc>
                        <a:spcBef>
                          <a:spcPts val="588"/>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Федеральные налоги</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328613">
                <a:tc>
                  <a:txBody>
                    <a:bodyPr/>
                    <a:lstStyle/>
                    <a:p>
                      <a:pPr marL="90488" marR="0" lvl="0" indent="0" algn="l" defTabSz="914400" rtl="0" eaLnBrk="1" fontAlgn="base" latinLnBrk="0" hangingPunct="1">
                        <a:lnSpc>
                          <a:spcPct val="100000"/>
                        </a:lnSpc>
                        <a:spcBef>
                          <a:spcPts val="675"/>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 Налог на доходы физических лиц</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75"/>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54,11</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75"/>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50,62</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75"/>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49,21</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75"/>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49,38</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75"/>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50,01</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75"/>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51,61</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75"/>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52,62</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731838">
                <a:tc>
                  <a:txBody>
                    <a:bodyPr/>
                    <a:lstStyle/>
                    <a:p>
                      <a:pPr marL="90488"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2. Акцизы на нефтепродукты (от 10%, направляемых</a:t>
                      </a:r>
                    </a:p>
                    <a:p>
                      <a:pPr marL="90488"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из областного бюджета в местные бюджеты)</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1,091</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1,0811</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1,0731</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1,0806</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1,0758</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1,0758</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1,0758</a:t>
                      </a: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422609">
                <a:tc>
                  <a:txBody>
                    <a:bodyPr/>
                    <a:lstStyle/>
                    <a:p>
                      <a:pPr marL="90488" marR="0" lvl="0" indent="0" algn="l"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3. Налоги со специальными налоговыми режимами</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604838">
                <a:tc>
                  <a:txBody>
                    <a:bodyPr/>
                    <a:lstStyle/>
                    <a:p>
                      <a:pPr marL="90488" marR="0" lvl="0" indent="0" algn="l" defTabSz="914400" rtl="0" eaLnBrk="1" fontAlgn="base" latinLnBrk="0" hangingPunct="1">
                        <a:lnSpc>
                          <a:spcPct val="100000"/>
                        </a:lnSpc>
                        <a:spcBef>
                          <a:spcPts val="65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 налог взимаемый в связи с применением  упрощенной системы налогообложения</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100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252418">
                <a:tc>
                  <a:txBody>
                    <a:bodyPr/>
                    <a:lstStyle/>
                    <a:p>
                      <a:pPr marL="90488" marR="0" lvl="0" indent="0" algn="l" defTabSz="914400" rtl="0" eaLnBrk="1" fontAlgn="base" latinLnBrk="0" hangingPunct="1">
                        <a:lnSpc>
                          <a:spcPct val="100000"/>
                        </a:lnSpc>
                        <a:spcBef>
                          <a:spcPts val="688"/>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 единый налог на вмененный доход</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88"/>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88"/>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88"/>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88"/>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88"/>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88"/>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100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88"/>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285752">
                <a:tc>
                  <a:txBody>
                    <a:bodyPr/>
                    <a:lstStyle/>
                    <a:p>
                      <a:pPr marL="90488" marR="0" lvl="0" indent="0" algn="l" defTabSz="914400" rtl="0" eaLnBrk="1" fontAlgn="base" latinLnBrk="0" hangingPunct="1">
                        <a:lnSpc>
                          <a:spcPct val="100000"/>
                        </a:lnSpc>
                        <a:spcBef>
                          <a:spcPts val="675"/>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 единый сельскохозяйственный налог</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75"/>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75"/>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75"/>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75"/>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75"/>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75"/>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100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75"/>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549275">
                <a:tc>
                  <a:txBody>
                    <a:bodyPr/>
                    <a:lstStyle/>
                    <a:p>
                      <a:pPr marL="90488" marR="0" lvl="0" indent="0" algn="l" defTabSz="914400" rtl="0" eaLnBrk="1" fontAlgn="base" latinLnBrk="0" hangingPunct="1">
                        <a:lnSpc>
                          <a:spcPct val="100000"/>
                        </a:lnSpc>
                        <a:spcBef>
                          <a:spcPts val="475"/>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 налог, взимаемый в связи с применением  патентной системы налогообложения</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525"/>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525"/>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525"/>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525"/>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525"/>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525"/>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100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525"/>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549275">
                <a:tc>
                  <a:txBody>
                    <a:bodyPr/>
                    <a:lstStyle/>
                    <a:p>
                      <a:pPr marL="90488" marR="0" lvl="0" indent="0" algn="l" defTabSz="914400" rtl="0" eaLnBrk="1" fontAlgn="base" latinLnBrk="0" hangingPunct="1">
                        <a:lnSpc>
                          <a:spcPct val="100000"/>
                        </a:lnSpc>
                        <a:spcBef>
                          <a:spcPts val="65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4. Государственная пошлина (в зависимости от  установленных полномочий)</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88"/>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88"/>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88"/>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88"/>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88"/>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88"/>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100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88"/>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178764">
                <a:tc>
                  <a:txBody>
                    <a:bodyPr/>
                    <a:lstStyle/>
                    <a:p>
                      <a:pPr marL="90488" marR="0" lvl="0" indent="0" algn="l" defTabSz="914400" rtl="0" eaLnBrk="1" fontAlgn="base" latinLnBrk="0" hangingPunct="1">
                        <a:lnSpc>
                          <a:spcPct val="100000"/>
                        </a:lnSpc>
                        <a:spcBef>
                          <a:spcPts val="425"/>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Местные налоги</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477218">
                <a:tc>
                  <a:txBody>
                    <a:bodyPr/>
                    <a:lstStyle/>
                    <a:p>
                      <a:pPr marL="90488" marR="0" lvl="0" indent="0" algn="l" defTabSz="914400" rtl="0" eaLnBrk="1" fontAlgn="base" latinLnBrk="0" hangingPunct="1">
                        <a:lnSpc>
                          <a:spcPct val="100000"/>
                        </a:lnSpc>
                        <a:spcBef>
                          <a:spcPts val="675"/>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 Налог на имущество физических лиц</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75"/>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75"/>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75"/>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75"/>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75"/>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75"/>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100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75"/>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280988">
                <a:tc>
                  <a:txBody>
                    <a:bodyPr/>
                    <a:lstStyle/>
                    <a:p>
                      <a:pPr marL="90488" marR="0" lvl="0" indent="0" algn="l" defTabSz="914400" rtl="0" eaLnBrk="1" fontAlgn="base" latinLnBrk="0" hangingPunct="1">
                        <a:lnSpc>
                          <a:spcPct val="100000"/>
                        </a:lnSpc>
                        <a:spcBef>
                          <a:spcPts val="425"/>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2. Земельный налог</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425"/>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425"/>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425"/>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425"/>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425"/>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425"/>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100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425"/>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60175772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235131" y="169814"/>
            <a:ext cx="8229600" cy="563563"/>
          </a:xfrm>
        </p:spPr>
        <p:txBody>
          <a:bodyPr>
            <a:normAutofit/>
          </a:bodyPr>
          <a:lstStyle/>
          <a:p>
            <a:pPr eaLnBrk="1" hangingPunct="1"/>
            <a:r>
              <a:rPr lang="ru-RU" sz="2400" b="1" dirty="0" smtClean="0">
                <a:pattFill prst="wdUpDiag">
                  <a:fgClr>
                    <a:srgbClr val="7030A0"/>
                  </a:fgClr>
                  <a:bgClr>
                    <a:schemeClr val="tx1"/>
                  </a:bgClr>
                </a:pattFill>
                <a:latin typeface="Times New Roman" pitchFamily="18" charset="0"/>
                <a:cs typeface="Times New Roman" pitchFamily="18" charset="0"/>
              </a:rPr>
              <a:t>Динамика поступления доходов</a:t>
            </a:r>
          </a:p>
        </p:txBody>
      </p:sp>
      <p:graphicFrame>
        <p:nvGraphicFramePr>
          <p:cNvPr id="4" name="Group 72"/>
          <p:cNvGraphicFramePr>
            <a:graphicFrameLocks noGrp="1"/>
          </p:cNvGraphicFramePr>
          <p:nvPr>
            <p:extLst>
              <p:ext uri="{D42A27DB-BD31-4B8C-83A1-F6EECF244321}">
                <p14:modId xmlns:p14="http://schemas.microsoft.com/office/powerpoint/2010/main" val="1363858118"/>
              </p:ext>
            </p:extLst>
          </p:nvPr>
        </p:nvGraphicFramePr>
        <p:xfrm>
          <a:off x="392022" y="996723"/>
          <a:ext cx="8429625" cy="5429290"/>
        </p:xfrm>
        <a:graphic>
          <a:graphicData uri="http://schemas.openxmlformats.org/drawingml/2006/table">
            <a:tbl>
              <a:tblPr/>
              <a:tblGrid>
                <a:gridCol w="2462212"/>
                <a:gridCol w="969963"/>
                <a:gridCol w="968375"/>
                <a:gridCol w="895350"/>
                <a:gridCol w="1119187"/>
                <a:gridCol w="1044575"/>
                <a:gridCol w="969963"/>
              </a:tblGrid>
              <a:tr h="97239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600" b="1" i="0" u="none" strike="noStrike" cap="none" normalizeH="0" baseline="0" dirty="0" smtClean="0">
                          <a:ln>
                            <a:noFill/>
                          </a:ln>
                          <a:solidFill>
                            <a:schemeClr val="tx1"/>
                          </a:solidFill>
                          <a:effectLst/>
                          <a:latin typeface="Times New Roman" pitchFamily="18" charset="0"/>
                          <a:cs typeface="Times New Roman" pitchFamily="18" charset="0"/>
                        </a:rPr>
                        <a:t>Наименование </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149225" marR="0" lvl="0" indent="-1588" algn="ctr" defTabSz="914400" rtl="0" eaLnBrk="1" fontAlgn="base" latinLnBrk="0" hangingPunct="1">
                        <a:lnSpc>
                          <a:spcPct val="100000"/>
                        </a:lnSpc>
                        <a:spcBef>
                          <a:spcPts val="85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2017 год  (отчет)</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149225" marR="0" lvl="0" indent="-1588" algn="ctr" defTabSz="914400" rtl="0" eaLnBrk="1" fontAlgn="base" latinLnBrk="0" hangingPunct="1">
                        <a:lnSpc>
                          <a:spcPct val="100000"/>
                        </a:lnSpc>
                        <a:spcBef>
                          <a:spcPts val="85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2018 год  (отчет)</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2019 год</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(оценка)</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План</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 на 2020 год</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План</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 на 2021 год</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План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на 2022 год</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823965">
                <a:tc>
                  <a:txBody>
                    <a:bodyPr/>
                    <a:lstStyle/>
                    <a:p>
                      <a:pPr marL="90488" marR="0" lvl="0" indent="0" algn="l" defTabSz="914400" rtl="0" eaLnBrk="1" fontAlgn="base" latinLnBrk="0" hangingPunct="1">
                        <a:lnSpc>
                          <a:spcPct val="100000"/>
                        </a:lnSpc>
                        <a:spcBef>
                          <a:spcPts val="788"/>
                        </a:spcBef>
                        <a:spcAft>
                          <a:spcPct val="0"/>
                        </a:spcAft>
                        <a:buClrTx/>
                        <a:buSzTx/>
                        <a:buFontTx/>
                        <a:buNone/>
                        <a:tabLst/>
                      </a:pPr>
                      <a:r>
                        <a:rPr kumimoji="0" lang="ru-RU" sz="1400" b="0" i="0" u="none" strike="noStrike" cap="none" normalizeH="0" baseline="0" smtClean="0">
                          <a:ln>
                            <a:noFill/>
                          </a:ln>
                          <a:solidFill>
                            <a:schemeClr val="tx1"/>
                          </a:solidFill>
                          <a:effectLst/>
                          <a:latin typeface="Times New Roman" pitchFamily="18" charset="0"/>
                          <a:cs typeface="Times New Roman" pitchFamily="18" charset="0"/>
                        </a:rPr>
                        <a:t>Налоговые доходы (тыс. руб.)</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788"/>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180 840,1</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788"/>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186 818,9</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788"/>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195 904,7</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788"/>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200 345,6</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788"/>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206 420,4</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788"/>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216 845,3</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923839">
                <a:tc>
                  <a:txBody>
                    <a:bodyPr/>
                    <a:lstStyle/>
                    <a:p>
                      <a:pPr marL="90488"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Times New Roman" pitchFamily="18" charset="0"/>
                          <a:cs typeface="Times New Roman" pitchFamily="18" charset="0"/>
                        </a:rPr>
                        <a:t>Неналоговые доходы (тыс. руб.)</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16 467,8</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21 911,8</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48 486,2</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16 987,4</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13 614,4</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13 626,7</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923839">
                <a:tc>
                  <a:txBody>
                    <a:bodyPr/>
                    <a:lstStyle/>
                    <a:p>
                      <a:pPr marL="90488"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Безвозмездные поступления (тыс.руб.)</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236 597,1</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280 192,2</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611 346,8</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767 503,81</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267 561,6</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270 821,6</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861418">
                <a:tc>
                  <a:txBody>
                    <a:bodyPr/>
                    <a:lstStyle/>
                    <a:p>
                      <a:pPr marL="90488"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Times New Roman" pitchFamily="18" charset="0"/>
                          <a:cs typeface="Times New Roman" pitchFamily="18" charset="0"/>
                        </a:rPr>
                        <a:t>Итого доходов (тыс. руб.)</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433 905,0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488 922,9</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855 737,7</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984 836,81</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487 596,4</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501 293,6</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923839">
                <a:tc>
                  <a:txBody>
                    <a:bodyPr/>
                    <a:lstStyle/>
                    <a:p>
                      <a:pPr marL="90488"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smtClean="0">
                          <a:ln>
                            <a:noFill/>
                          </a:ln>
                          <a:solidFill>
                            <a:schemeClr val="tx1"/>
                          </a:solidFill>
                          <a:effectLst/>
                          <a:latin typeface="Times New Roman" pitchFamily="18" charset="0"/>
                          <a:cs typeface="Times New Roman" pitchFamily="18" charset="0"/>
                        </a:rPr>
                        <a:t>Объем доходов на одного жителя  города Медногорска (тыс. руб.)</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16,1</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18,5</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32,3</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37,2</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18,4</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18,9</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1884739101"/>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165460" y="261511"/>
            <a:ext cx="8795659" cy="563563"/>
          </a:xfrm>
        </p:spPr>
        <p:txBody>
          <a:bodyPr>
            <a:noAutofit/>
          </a:bodyPr>
          <a:lstStyle/>
          <a:p>
            <a:pPr eaLnBrk="1" hangingPunct="1"/>
            <a:r>
              <a:rPr lang="ru-RU" sz="2400" b="1" dirty="0" smtClean="0">
                <a:pattFill prst="wdUpDiag">
                  <a:fgClr>
                    <a:srgbClr val="7030A0"/>
                  </a:fgClr>
                  <a:bgClr>
                    <a:schemeClr val="tx1"/>
                  </a:bgClr>
                </a:pattFill>
                <a:latin typeface="Times New Roman" pitchFamily="18" charset="0"/>
                <a:cs typeface="Times New Roman" pitchFamily="18" charset="0"/>
              </a:rPr>
              <a:t>Структура доходов бюджета в 2020 году и на плановый период 2021-2022 годов</a:t>
            </a:r>
            <a:br>
              <a:rPr lang="ru-RU" sz="2400" b="1" dirty="0" smtClean="0">
                <a:pattFill prst="wdUpDiag">
                  <a:fgClr>
                    <a:srgbClr val="7030A0"/>
                  </a:fgClr>
                  <a:bgClr>
                    <a:schemeClr val="tx1"/>
                  </a:bgClr>
                </a:pattFill>
                <a:latin typeface="Times New Roman" pitchFamily="18" charset="0"/>
                <a:cs typeface="Times New Roman" pitchFamily="18" charset="0"/>
              </a:rPr>
            </a:br>
            <a:endParaRPr lang="ru-RU" sz="2400" b="1" dirty="0" smtClean="0">
              <a:pattFill prst="wdUpDiag">
                <a:fgClr>
                  <a:srgbClr val="7030A0"/>
                </a:fgClr>
                <a:bgClr>
                  <a:schemeClr val="tx1"/>
                </a:bgClr>
              </a:pattFill>
              <a:latin typeface="Times New Roman" pitchFamily="18" charset="0"/>
              <a:cs typeface="Times New Roman" pitchFamily="18" charset="0"/>
            </a:endParaRPr>
          </a:p>
        </p:txBody>
      </p:sp>
      <p:graphicFrame>
        <p:nvGraphicFramePr>
          <p:cNvPr id="4" name="Group 72"/>
          <p:cNvGraphicFramePr>
            <a:graphicFrameLocks noGrp="1"/>
          </p:cNvGraphicFramePr>
          <p:nvPr>
            <p:extLst>
              <p:ext uri="{D42A27DB-BD31-4B8C-83A1-F6EECF244321}">
                <p14:modId xmlns:p14="http://schemas.microsoft.com/office/powerpoint/2010/main" val="1396121141"/>
              </p:ext>
            </p:extLst>
          </p:nvPr>
        </p:nvGraphicFramePr>
        <p:xfrm>
          <a:off x="543606" y="935764"/>
          <a:ext cx="8001000" cy="2236852"/>
        </p:xfrm>
        <a:graphic>
          <a:graphicData uri="http://schemas.openxmlformats.org/drawingml/2006/table">
            <a:tbl>
              <a:tblPr/>
              <a:tblGrid>
                <a:gridCol w="1928812"/>
                <a:gridCol w="1368425"/>
                <a:gridCol w="560388"/>
                <a:gridCol w="1455737"/>
                <a:gridCol w="544513"/>
                <a:gridCol w="1620837"/>
                <a:gridCol w="522288"/>
              </a:tblGrid>
              <a:tr h="541218">
                <a:tc>
                  <a:txBody>
                    <a:bodyPr/>
                    <a:lstStyle/>
                    <a:p>
                      <a:pPr marL="0" marR="0" lvl="0" indent="0" algn="just" defTabSz="914400" rtl="0" eaLnBrk="1" fontAlgn="base" latinLnBrk="0" hangingPunct="1">
                        <a:lnSpc>
                          <a:spcPct val="100000"/>
                        </a:lnSpc>
                        <a:spcBef>
                          <a:spcPts val="25"/>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just" defTabSz="914400" rtl="0" eaLnBrk="1" fontAlgn="base" latinLnBrk="0" hangingPunct="1">
                        <a:lnSpc>
                          <a:spcPct val="100000"/>
                        </a:lnSpc>
                        <a:spcBef>
                          <a:spcPts val="25"/>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      Наименование</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2020 год </a:t>
                      </a:r>
                    </a:p>
                    <a:p>
                      <a:pPr marL="0" marR="0" lvl="0" indent="0" algn="ctr" defTabSz="914400" rtl="0" eaLnBrk="1" fontAlgn="base" latinLnBrk="0" hangingPunct="1">
                        <a:lnSpc>
                          <a:spcPct val="100000"/>
                        </a:lnSpc>
                        <a:spcBef>
                          <a:spcPts val="725"/>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(тыс. руб.)</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16510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165100" marR="0" lvl="0" indent="0" algn="ctr"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chemeClr val="tx1"/>
                          </a:solidFill>
                          <a:effectLst/>
                          <a:latin typeface="Times New Roman" pitchFamily="18" charset="0"/>
                          <a:cs typeface="Times New Roman" pitchFamily="18" charset="0"/>
                        </a:rPr>
                        <a:t>20</a:t>
                      </a: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21</a:t>
                      </a:r>
                      <a:r>
                        <a:rPr kumimoji="0" lang="en-US" sz="1400" b="1" i="0" u="none" strike="noStrike" cap="none" normalizeH="0" baseline="0" dirty="0" smtClean="0">
                          <a:ln>
                            <a:noFill/>
                          </a:ln>
                          <a:solidFill>
                            <a:schemeClr val="tx1"/>
                          </a:solidFill>
                          <a:effectLst/>
                          <a:latin typeface="Times New Roman" pitchFamily="18" charset="0"/>
                          <a:cs typeface="Times New Roman" pitchFamily="18" charset="0"/>
                        </a:rPr>
                        <a:t> </a:t>
                      </a: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год </a:t>
                      </a:r>
                    </a:p>
                    <a:p>
                      <a:pPr marL="16510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(тыс. руб.)</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16510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16510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2022 год </a:t>
                      </a:r>
                    </a:p>
                    <a:p>
                      <a:pPr marL="16510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(тыс. руб.)</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16510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cs typeface="Times New Roman" pitchFamily="18" charset="0"/>
                        </a:rPr>
                        <a:t>%</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402047">
                <a:tc>
                  <a:txBody>
                    <a:bodyPr/>
                    <a:lstStyle/>
                    <a:p>
                      <a:pPr marL="0" marR="0" lvl="0" indent="85725" algn="just" defTabSz="914400" rtl="0" eaLnBrk="1" fontAlgn="base" latinLnBrk="0" hangingPunct="1">
                        <a:lnSpc>
                          <a:spcPct val="100000"/>
                        </a:lnSpc>
                        <a:spcBef>
                          <a:spcPts val="288"/>
                        </a:spcBef>
                        <a:spcAft>
                          <a:spcPct val="0"/>
                        </a:spcAft>
                        <a:buClrTx/>
                        <a:buSzTx/>
                        <a:buFontTx/>
                        <a:buNone/>
                        <a:tabLst>
                          <a:tab pos="2655888" algn="r"/>
                        </a:tabLst>
                      </a:pPr>
                      <a:r>
                        <a:rPr kumimoji="0" lang="ru-RU" sz="1400" b="0" i="0" u="none" strike="noStrike" cap="none" normalizeH="0" baseline="0" smtClean="0">
                          <a:ln>
                            <a:noFill/>
                          </a:ln>
                          <a:solidFill>
                            <a:schemeClr val="tx1"/>
                          </a:solidFill>
                          <a:effectLst/>
                          <a:latin typeface="Times New Roman" pitchFamily="18" charset="0"/>
                          <a:cs typeface="Times New Roman" pitchFamily="18" charset="0"/>
                        </a:rPr>
                        <a:t>Налоговые доходы	</a:t>
                      </a:r>
                      <a:endParaRPr kumimoji="0" lang="ru-RU" sz="1400" b="1"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19050" marR="0" lvl="0" indent="0" algn="r" defTabSz="914400" rtl="0" eaLnBrk="1" fontAlgn="base" latinLnBrk="0" hangingPunct="1">
                        <a:lnSpc>
                          <a:spcPct val="100000"/>
                        </a:lnSpc>
                        <a:spcBef>
                          <a:spcPts val="288"/>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200 345,6</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288"/>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20,3</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288"/>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206 420,4</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288"/>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42,3</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288"/>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216 845,3</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288"/>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43,3</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402047">
                <a:tc>
                  <a:txBody>
                    <a:bodyPr/>
                    <a:lstStyle/>
                    <a:p>
                      <a:pPr marL="0" marR="0" lvl="0" indent="85725" algn="just" defTabSz="914400" rtl="0" eaLnBrk="1" fontAlgn="base" latinLnBrk="0" hangingPunct="1">
                        <a:lnSpc>
                          <a:spcPct val="100000"/>
                        </a:lnSpc>
                        <a:spcBef>
                          <a:spcPts val="275"/>
                        </a:spcBef>
                        <a:spcAft>
                          <a:spcPct val="0"/>
                        </a:spcAft>
                        <a:buClrTx/>
                        <a:buSzTx/>
                        <a:buFontTx/>
                        <a:buNone/>
                        <a:tabLst>
                          <a:tab pos="2655888" algn="r"/>
                        </a:tabLst>
                      </a:pPr>
                      <a:r>
                        <a:rPr kumimoji="0" lang="ru-RU" sz="1400" b="0" i="0" u="none" strike="noStrike" cap="none" normalizeH="0" baseline="0" smtClean="0">
                          <a:ln>
                            <a:noFill/>
                          </a:ln>
                          <a:solidFill>
                            <a:schemeClr val="tx1"/>
                          </a:solidFill>
                          <a:effectLst/>
                          <a:latin typeface="Times New Roman" pitchFamily="18" charset="0"/>
                          <a:cs typeface="Times New Roman" pitchFamily="18" charset="0"/>
                        </a:rPr>
                        <a:t>Неналоговые доходы	</a:t>
                      </a:r>
                      <a:endParaRPr kumimoji="0" lang="ru-RU" sz="1400" b="1"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19050" marR="0" lvl="0" indent="0" algn="r" defTabSz="914400" rtl="0" eaLnBrk="1" fontAlgn="base" latinLnBrk="0" hangingPunct="1">
                        <a:lnSpc>
                          <a:spcPct val="100000"/>
                        </a:lnSpc>
                        <a:spcBef>
                          <a:spcPts val="275"/>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16 987,4</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275"/>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1,7</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275"/>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13 614,4</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275"/>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2,8</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275"/>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13 626,7</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275"/>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2,7</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416058">
                <a:tc>
                  <a:txBody>
                    <a:bodyPr/>
                    <a:lstStyle/>
                    <a:p>
                      <a:pPr marL="87313" marR="0" lvl="0" indent="-1588" algn="just" defTabSz="914400" rtl="0" eaLnBrk="1" fontAlgn="base" latinLnBrk="0" hangingPunct="1">
                        <a:lnSpc>
                          <a:spcPct val="100000"/>
                        </a:lnSpc>
                        <a:spcBef>
                          <a:spcPts val="275"/>
                        </a:spcBef>
                        <a:spcAft>
                          <a:spcPct val="0"/>
                        </a:spcAft>
                        <a:buClrTx/>
                        <a:buSzTx/>
                        <a:buFontTx/>
                        <a:buNone/>
                        <a:tabLst>
                          <a:tab pos="2400300" algn="l"/>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Безвозмездные поступления	</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19050" marR="0" lvl="0" indent="0" algn="r" defTabSz="914400" rtl="0" eaLnBrk="1" fontAlgn="base" latinLnBrk="0" hangingPunct="1">
                        <a:lnSpc>
                          <a:spcPct val="100000"/>
                        </a:lnSpc>
                        <a:spcBef>
                          <a:spcPts val="275"/>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767 503,81</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275"/>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78,0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275"/>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267 561,6</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275"/>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54,9</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275"/>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270 821,6</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275"/>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54,0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453206">
                <a:tc>
                  <a:txBody>
                    <a:bodyPr/>
                    <a:lstStyle/>
                    <a:p>
                      <a:pPr marL="0" marR="0" lvl="0" indent="85725" algn="just" defTabSz="914400" rtl="0" eaLnBrk="1" fontAlgn="base" latinLnBrk="0" hangingPunct="1">
                        <a:lnSpc>
                          <a:spcPct val="100000"/>
                        </a:lnSpc>
                        <a:spcBef>
                          <a:spcPts val="275"/>
                        </a:spcBef>
                        <a:spcAft>
                          <a:spcPct val="0"/>
                        </a:spcAft>
                        <a:buClrTx/>
                        <a:buSzTx/>
                        <a:buFontTx/>
                        <a:buNone/>
                        <a:tabLst>
                          <a:tab pos="2400300" algn="l"/>
                        </a:tabLst>
                      </a:pPr>
                      <a:endParaRPr kumimoji="0" lang="ru-RU" sz="14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85725" algn="just" defTabSz="914400" rtl="0" eaLnBrk="1" fontAlgn="base" latinLnBrk="0" hangingPunct="1">
                        <a:lnSpc>
                          <a:spcPct val="100000"/>
                        </a:lnSpc>
                        <a:spcBef>
                          <a:spcPts val="275"/>
                        </a:spcBef>
                        <a:spcAft>
                          <a:spcPct val="0"/>
                        </a:spcAft>
                        <a:buClrTx/>
                        <a:buSzTx/>
                        <a:buFontTx/>
                        <a:buNone/>
                        <a:tabLst>
                          <a:tab pos="2400300" algn="l"/>
                        </a:tabLst>
                      </a:pPr>
                      <a:r>
                        <a:rPr kumimoji="0" lang="ru-RU" sz="1400" b="0" i="0" u="none" strike="noStrike" cap="none" normalizeH="0" baseline="0" smtClean="0">
                          <a:ln>
                            <a:noFill/>
                          </a:ln>
                          <a:solidFill>
                            <a:schemeClr val="tx1"/>
                          </a:solidFill>
                          <a:effectLst/>
                          <a:latin typeface="Times New Roman" pitchFamily="18" charset="0"/>
                          <a:cs typeface="Times New Roman" pitchFamily="18" charset="0"/>
                        </a:rPr>
                        <a:t>Итого доходов</a:t>
                      </a:r>
                      <a:endParaRPr kumimoji="0" lang="ru-RU" sz="1400" b="1"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19050" marR="0" lvl="0" indent="0" algn="r" defTabSz="914400" rtl="0" eaLnBrk="1" fontAlgn="base" latinLnBrk="0" hangingPunct="1">
                        <a:lnSpc>
                          <a:spcPct val="100000"/>
                        </a:lnSpc>
                        <a:spcBef>
                          <a:spcPts val="275"/>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984 836,81</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275"/>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100,0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275"/>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487 596,4</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275"/>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100,0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275"/>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501 293,6</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ts val="275"/>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100,0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bl>
          </a:graphicData>
        </a:graphic>
      </p:graphicFrame>
      <p:graphicFrame>
        <p:nvGraphicFramePr>
          <p:cNvPr id="8" name="Диаграмма 7"/>
          <p:cNvGraphicFramePr>
            <a:graphicFrameLocks/>
          </p:cNvGraphicFramePr>
          <p:nvPr>
            <p:extLst>
              <p:ext uri="{D42A27DB-BD31-4B8C-83A1-F6EECF244321}">
                <p14:modId xmlns:p14="http://schemas.microsoft.com/office/powerpoint/2010/main" val="1078352951"/>
              </p:ext>
            </p:extLst>
          </p:nvPr>
        </p:nvGraphicFramePr>
        <p:xfrm>
          <a:off x="-60960" y="3198223"/>
          <a:ext cx="3243942" cy="2053046"/>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3" name="Диаграмма 12"/>
          <p:cNvGraphicFramePr>
            <a:graphicFrameLocks/>
          </p:cNvGraphicFramePr>
          <p:nvPr>
            <p:extLst>
              <p:ext uri="{D42A27DB-BD31-4B8C-83A1-F6EECF244321}">
                <p14:modId xmlns:p14="http://schemas.microsoft.com/office/powerpoint/2010/main" val="1990269977"/>
              </p:ext>
            </p:extLst>
          </p:nvPr>
        </p:nvGraphicFramePr>
        <p:xfrm>
          <a:off x="2529840" y="4217125"/>
          <a:ext cx="3548743" cy="200079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4" name="Диаграмма 13"/>
          <p:cNvGraphicFramePr>
            <a:graphicFrameLocks/>
          </p:cNvGraphicFramePr>
          <p:nvPr>
            <p:extLst>
              <p:ext uri="{D42A27DB-BD31-4B8C-83A1-F6EECF244321}">
                <p14:modId xmlns:p14="http://schemas.microsoft.com/office/powerpoint/2010/main" val="1450829393"/>
              </p:ext>
            </p:extLst>
          </p:nvPr>
        </p:nvGraphicFramePr>
        <p:xfrm>
          <a:off x="5869577" y="5044440"/>
          <a:ext cx="3187337" cy="181356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66498682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188185" y="169136"/>
            <a:ext cx="8929688" cy="563562"/>
          </a:xfrm>
        </p:spPr>
        <p:txBody>
          <a:bodyPr/>
          <a:lstStyle/>
          <a:p>
            <a:pPr eaLnBrk="1" hangingPunct="1"/>
            <a:r>
              <a:rPr lang="ru-RU" sz="2400" b="1" dirty="0" smtClean="0">
                <a:pattFill prst="wdUpDiag">
                  <a:fgClr>
                    <a:srgbClr val="7030A0"/>
                  </a:fgClr>
                  <a:bgClr>
                    <a:schemeClr val="tx1"/>
                  </a:bgClr>
                </a:pattFill>
                <a:latin typeface="Times New Roman" pitchFamily="18" charset="0"/>
                <a:cs typeface="Times New Roman" pitchFamily="18" charset="0"/>
              </a:rPr>
              <a:t>Какие налоги уплачивают жители города Медногорска </a:t>
            </a:r>
          </a:p>
        </p:txBody>
      </p:sp>
      <p:grpSp>
        <p:nvGrpSpPr>
          <p:cNvPr id="12" name="Группа 11"/>
          <p:cNvGrpSpPr/>
          <p:nvPr/>
        </p:nvGrpSpPr>
        <p:grpSpPr>
          <a:xfrm>
            <a:off x="-33648" y="1044027"/>
            <a:ext cx="6136292" cy="4912635"/>
            <a:chOff x="395537" y="1052736"/>
            <a:chExt cx="8125861" cy="3759447"/>
          </a:xfrm>
        </p:grpSpPr>
        <p:sp>
          <p:nvSpPr>
            <p:cNvPr id="4" name="Oval 65"/>
            <p:cNvSpPr>
              <a:spLocks noChangeArrowheads="1"/>
            </p:cNvSpPr>
            <p:nvPr/>
          </p:nvSpPr>
          <p:spPr bwMode="auto">
            <a:xfrm rot="10800000" flipV="1">
              <a:off x="4401148" y="4514334"/>
              <a:ext cx="3857080" cy="297849"/>
            </a:xfrm>
            <a:prstGeom prst="ellipse">
              <a:avLst/>
            </a:prstGeom>
            <a:gradFill rotWithShape="1">
              <a:gsLst>
                <a:gs pos="0">
                  <a:sysClr val="windowText" lastClr="000000">
                    <a:lumMod val="75000"/>
                    <a:lumOff val="25000"/>
                  </a:sysClr>
                </a:gs>
                <a:gs pos="100000">
                  <a:srgbClr val="EEECE1">
                    <a:alpha val="0"/>
                  </a:srgbClr>
                </a:gs>
              </a:gsLst>
              <a:path path="shape">
                <a:fillToRect l="50000" t="50000" r="50000" b="50000"/>
              </a:path>
            </a:grad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pitchFamily="34" charset="0"/>
                <a:ea typeface="宋体"/>
              </a:endParaRPr>
            </a:p>
          </p:txBody>
        </p:sp>
        <p:sp>
          <p:nvSpPr>
            <p:cNvPr id="5" name="Oval 65"/>
            <p:cNvSpPr>
              <a:spLocks noChangeArrowheads="1"/>
            </p:cNvSpPr>
            <p:nvPr/>
          </p:nvSpPr>
          <p:spPr bwMode="auto">
            <a:xfrm rot="10800000" flipV="1">
              <a:off x="395537" y="4514334"/>
              <a:ext cx="3857080" cy="297849"/>
            </a:xfrm>
            <a:prstGeom prst="ellipse">
              <a:avLst/>
            </a:prstGeom>
            <a:gradFill rotWithShape="1">
              <a:gsLst>
                <a:gs pos="0">
                  <a:sysClr val="windowText" lastClr="000000">
                    <a:lumMod val="75000"/>
                    <a:lumOff val="25000"/>
                  </a:sysClr>
                </a:gs>
                <a:gs pos="100000">
                  <a:srgbClr val="EEECE1">
                    <a:alpha val="0"/>
                  </a:srgbClr>
                </a:gs>
              </a:gsLst>
              <a:path path="shape">
                <a:fillToRect l="50000" t="50000" r="50000" b="50000"/>
              </a:path>
            </a:grad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pitchFamily="34" charset="0"/>
                <a:ea typeface="宋体"/>
              </a:endParaRPr>
            </a:p>
          </p:txBody>
        </p:sp>
        <p:pic>
          <p:nvPicPr>
            <p:cNvPr id="6"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527" y="1052736"/>
              <a:ext cx="3577703" cy="3659221"/>
            </a:xfrm>
            <a:prstGeom prst="rect">
              <a:avLst/>
            </a:prstGeom>
          </p:spPr>
        </p:pic>
        <p:pic>
          <p:nvPicPr>
            <p:cNvPr id="7" name="图片 1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63220" y="1052736"/>
              <a:ext cx="3577703" cy="3659221"/>
            </a:xfrm>
            <a:prstGeom prst="rect">
              <a:avLst/>
            </a:prstGeom>
          </p:spPr>
        </p:pic>
        <p:sp>
          <p:nvSpPr>
            <p:cNvPr id="8" name="TextBox 7"/>
            <p:cNvSpPr txBox="1"/>
            <p:nvPr/>
          </p:nvSpPr>
          <p:spPr>
            <a:xfrm rot="220347" flipH="1">
              <a:off x="1666858" y="1455852"/>
              <a:ext cx="2638404" cy="613617"/>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lgn="ctr" eaLnBrk="0" hangingPunct="0"/>
              <a:r>
                <a:rPr lang="ru-RU" sz="1600" dirty="0">
                  <a:solidFill>
                    <a:schemeClr val="bg1"/>
                  </a:solidFill>
                  <a:latin typeface="Times New Roman" pitchFamily="18" charset="0"/>
                  <a:ea typeface="Sometimes" pitchFamily="50" charset="0"/>
                  <a:cs typeface="Times New Roman" pitchFamily="18" charset="0"/>
                </a:rPr>
                <a:t>Налог на доходы </a:t>
              </a:r>
            </a:p>
            <a:p>
              <a:pPr algn="ctr" eaLnBrk="0" hangingPunct="0"/>
              <a:r>
                <a:rPr lang="ru-RU" sz="1600" dirty="0">
                  <a:solidFill>
                    <a:schemeClr val="bg1"/>
                  </a:solidFill>
                  <a:latin typeface="Times New Roman" pitchFamily="18" charset="0"/>
                  <a:ea typeface="Sometimes" pitchFamily="50" charset="0"/>
                  <a:cs typeface="Times New Roman" pitchFamily="18" charset="0"/>
                </a:rPr>
                <a:t>физических лиц</a:t>
              </a:r>
              <a:endParaRPr lang="en-US" sz="1600" dirty="0">
                <a:solidFill>
                  <a:schemeClr val="bg1"/>
                </a:solidFill>
                <a:latin typeface="Times New Roman" pitchFamily="18" charset="0"/>
                <a:ea typeface="Sometimes" pitchFamily="50" charset="0"/>
                <a:cs typeface="Times New Roman" pitchFamily="18" charset="0"/>
              </a:endParaRPr>
            </a:p>
          </p:txBody>
        </p:sp>
        <p:sp>
          <p:nvSpPr>
            <p:cNvPr id="9" name="TextBox 8"/>
            <p:cNvSpPr txBox="1"/>
            <p:nvPr/>
          </p:nvSpPr>
          <p:spPr>
            <a:xfrm rot="229088" flipH="1">
              <a:off x="1017119" y="2676692"/>
              <a:ext cx="2762792" cy="1281606"/>
            </a:xfrm>
            <a:prstGeom prst="rect">
              <a:avLst/>
            </a:prstGeom>
            <a:noFill/>
          </p:spPr>
          <p:txBody>
            <a:bodyPr wrap="square" rtlCol="0">
              <a:spAutoFit/>
            </a:bodyPr>
            <a:lstStyle/>
            <a:p>
              <a:pPr algn="ctr" eaLnBrk="0" hangingPunct="0"/>
              <a:r>
                <a:rPr lang="ru-RU" sz="1200" b="1" dirty="0">
                  <a:latin typeface="Times New Roman" pitchFamily="18" charset="0"/>
                  <a:ea typeface="Sometimes" pitchFamily="50" charset="0"/>
                  <a:cs typeface="Times New Roman" pitchFamily="18" charset="0"/>
                </a:rPr>
                <a:t>гл.23 Налогового </a:t>
              </a:r>
            </a:p>
            <a:p>
              <a:pPr algn="ctr" eaLnBrk="0" hangingPunct="0"/>
              <a:r>
                <a:rPr lang="ru-RU" sz="1200" b="1" dirty="0">
                  <a:latin typeface="Times New Roman" pitchFamily="18" charset="0"/>
                  <a:ea typeface="Sometimes" pitchFamily="50" charset="0"/>
                  <a:cs typeface="Times New Roman" pitchFamily="18" charset="0"/>
                </a:rPr>
                <a:t>Кодекса РФ, ставка </a:t>
              </a:r>
            </a:p>
            <a:p>
              <a:pPr algn="ctr" eaLnBrk="0" hangingPunct="0"/>
              <a:r>
                <a:rPr lang="ru-RU" sz="1200" b="1" dirty="0">
                  <a:latin typeface="Times New Roman" pitchFamily="18" charset="0"/>
                  <a:ea typeface="Sometimes" pitchFamily="50" charset="0"/>
                  <a:cs typeface="Times New Roman" pitchFamily="18" charset="0"/>
                </a:rPr>
                <a:t>налога 13%, в  отдельных </a:t>
              </a:r>
            </a:p>
            <a:p>
              <a:pPr algn="ctr" eaLnBrk="0" hangingPunct="0"/>
              <a:r>
                <a:rPr lang="ru-RU" sz="1200" b="1" dirty="0">
                  <a:latin typeface="Times New Roman" pitchFamily="18" charset="0"/>
                  <a:ea typeface="Sometimes" pitchFamily="50" charset="0"/>
                  <a:cs typeface="Times New Roman" pitchFamily="18" charset="0"/>
                </a:rPr>
                <a:t>случаях </a:t>
              </a:r>
            </a:p>
            <a:p>
              <a:pPr algn="ctr" eaLnBrk="0" hangingPunct="0"/>
              <a:r>
                <a:rPr lang="ru-RU" sz="1200" b="1" dirty="0">
                  <a:latin typeface="Times New Roman" pitchFamily="18" charset="0"/>
                  <a:ea typeface="Sometimes" pitchFamily="50" charset="0"/>
                  <a:cs typeface="Times New Roman" pitchFamily="18" charset="0"/>
                </a:rPr>
                <a:t>9%, 30% и 35%</a:t>
              </a:r>
              <a:endParaRPr lang="en-US" sz="1200" dirty="0">
                <a:effectLst>
                  <a:outerShdw blurRad="38100" dist="38100" dir="2700000" algn="tl">
                    <a:srgbClr val="000000"/>
                  </a:outerShdw>
                </a:effectLst>
                <a:latin typeface="Times New Roman" pitchFamily="18" charset="0"/>
                <a:ea typeface="Sometimes" pitchFamily="50" charset="0"/>
                <a:cs typeface="Times New Roman" pitchFamily="18" charset="0"/>
              </a:endParaRPr>
            </a:p>
          </p:txBody>
        </p:sp>
        <p:sp>
          <p:nvSpPr>
            <p:cNvPr id="10" name="TextBox 9"/>
            <p:cNvSpPr txBox="1"/>
            <p:nvPr/>
          </p:nvSpPr>
          <p:spPr>
            <a:xfrm rot="215170" flipH="1">
              <a:off x="5249864" y="1390274"/>
              <a:ext cx="3271534" cy="862171"/>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lgn="ctr"/>
              <a:r>
                <a:rPr lang="ru-RU" sz="1600" dirty="0">
                  <a:solidFill>
                    <a:schemeClr val="bg1"/>
                  </a:solidFill>
                  <a:latin typeface="Times New Roman" pitchFamily="18" charset="0"/>
                  <a:ea typeface="Sometimes" pitchFamily="50" charset="0"/>
                  <a:cs typeface="Times New Roman" pitchFamily="18" charset="0"/>
                </a:rPr>
                <a:t>Налог на </a:t>
              </a:r>
              <a:endParaRPr lang="ru-RU" sz="1600" dirty="0" smtClean="0">
                <a:solidFill>
                  <a:schemeClr val="bg1"/>
                </a:solidFill>
                <a:latin typeface="Times New Roman" pitchFamily="18" charset="0"/>
                <a:ea typeface="Sometimes" pitchFamily="50" charset="0"/>
                <a:cs typeface="Times New Roman" pitchFamily="18" charset="0"/>
              </a:endParaRPr>
            </a:p>
            <a:p>
              <a:pPr algn="ctr"/>
              <a:r>
                <a:rPr lang="ru-RU" sz="1600" dirty="0">
                  <a:solidFill>
                    <a:schemeClr val="bg1"/>
                  </a:solidFill>
                  <a:latin typeface="Times New Roman" pitchFamily="18" charset="0"/>
                  <a:ea typeface="Sometimes" pitchFamily="50" charset="0"/>
                  <a:cs typeface="Times New Roman" pitchFamily="18" charset="0"/>
                </a:rPr>
                <a:t>и</a:t>
              </a:r>
              <a:r>
                <a:rPr lang="ru-RU" sz="1600" dirty="0" smtClean="0">
                  <a:solidFill>
                    <a:schemeClr val="bg1"/>
                  </a:solidFill>
                  <a:latin typeface="Times New Roman" pitchFamily="18" charset="0"/>
                  <a:ea typeface="Sometimes" pitchFamily="50" charset="0"/>
                  <a:cs typeface="Times New Roman" pitchFamily="18" charset="0"/>
                </a:rPr>
                <a:t>мущество </a:t>
              </a:r>
            </a:p>
            <a:p>
              <a:pPr algn="ctr"/>
              <a:r>
                <a:rPr lang="ru-RU" sz="1600" dirty="0" smtClean="0">
                  <a:solidFill>
                    <a:schemeClr val="bg1"/>
                  </a:solidFill>
                  <a:latin typeface="Times New Roman" pitchFamily="18" charset="0"/>
                  <a:ea typeface="Sometimes" pitchFamily="50" charset="0"/>
                  <a:cs typeface="Times New Roman" pitchFamily="18" charset="0"/>
                </a:rPr>
                <a:t>физических </a:t>
              </a:r>
              <a:r>
                <a:rPr lang="ru-RU" sz="1600" dirty="0">
                  <a:solidFill>
                    <a:schemeClr val="bg1"/>
                  </a:solidFill>
                  <a:latin typeface="Times New Roman" pitchFamily="18" charset="0"/>
                  <a:ea typeface="Sometimes" pitchFamily="50" charset="0"/>
                  <a:cs typeface="Times New Roman" pitchFamily="18" charset="0"/>
                </a:rPr>
                <a:t>лиц</a:t>
              </a:r>
            </a:p>
          </p:txBody>
        </p:sp>
        <p:sp>
          <p:nvSpPr>
            <p:cNvPr id="11" name="TextBox 10"/>
            <p:cNvSpPr txBox="1"/>
            <p:nvPr/>
          </p:nvSpPr>
          <p:spPr>
            <a:xfrm rot="214668" flipH="1">
              <a:off x="5191597" y="2003498"/>
              <a:ext cx="2762792" cy="815567"/>
            </a:xfrm>
            <a:prstGeom prst="rect">
              <a:avLst/>
            </a:prstGeom>
            <a:noFill/>
          </p:spPr>
          <p:txBody>
            <a:bodyPr wrap="square" rtlCol="0">
              <a:spAutoFit/>
            </a:bodyPr>
            <a:lstStyle/>
            <a:p>
              <a:pPr algn="ctr"/>
              <a:r>
                <a:rPr lang="ru-RU" sz="1200" b="1" dirty="0">
                  <a:latin typeface="Times New Roman" pitchFamily="18" charset="0"/>
                  <a:ea typeface="Sometimes" pitchFamily="50" charset="0"/>
                  <a:cs typeface="Times New Roman" pitchFamily="18" charset="0"/>
                </a:rPr>
                <a:t>Ставки налога от</a:t>
              </a:r>
            </a:p>
            <a:p>
              <a:pPr algn="ctr"/>
              <a:r>
                <a:rPr lang="ru-RU" sz="1200" b="1" dirty="0">
                  <a:latin typeface="Times New Roman" pitchFamily="18" charset="0"/>
                  <a:ea typeface="Sometimes" pitchFamily="50" charset="0"/>
                  <a:cs typeface="Times New Roman" pitchFamily="18" charset="0"/>
                </a:rPr>
                <a:t> кадастровой стоимости объектов недвижимости </a:t>
              </a:r>
              <a:endParaRPr lang="ru-RU" sz="1200" dirty="0">
                <a:latin typeface="Times New Roman" pitchFamily="18" charset="0"/>
                <a:ea typeface="Sometimes" pitchFamily="50" charset="0"/>
                <a:cs typeface="Times New Roman" pitchFamily="18" charset="0"/>
              </a:endParaRPr>
            </a:p>
          </p:txBody>
        </p:sp>
      </p:grpSp>
      <p:grpSp>
        <p:nvGrpSpPr>
          <p:cNvPr id="18" name="Группа 17"/>
          <p:cNvGrpSpPr/>
          <p:nvPr/>
        </p:nvGrpSpPr>
        <p:grpSpPr>
          <a:xfrm>
            <a:off x="5833222" y="1090956"/>
            <a:ext cx="3093063" cy="4874415"/>
            <a:chOff x="395537" y="1052736"/>
            <a:chExt cx="3972694" cy="3759447"/>
          </a:xfrm>
        </p:grpSpPr>
        <p:sp>
          <p:nvSpPr>
            <p:cNvPr id="19" name="Oval 65"/>
            <p:cNvSpPr>
              <a:spLocks noChangeArrowheads="1"/>
            </p:cNvSpPr>
            <p:nvPr/>
          </p:nvSpPr>
          <p:spPr bwMode="auto">
            <a:xfrm rot="10800000" flipV="1">
              <a:off x="395537" y="4514334"/>
              <a:ext cx="3857080" cy="297849"/>
            </a:xfrm>
            <a:prstGeom prst="ellipse">
              <a:avLst/>
            </a:prstGeom>
            <a:gradFill rotWithShape="1">
              <a:gsLst>
                <a:gs pos="0">
                  <a:sysClr val="windowText" lastClr="000000">
                    <a:lumMod val="75000"/>
                    <a:lumOff val="25000"/>
                  </a:sysClr>
                </a:gs>
                <a:gs pos="100000">
                  <a:srgbClr val="EEECE1">
                    <a:alpha val="0"/>
                  </a:srgbClr>
                </a:gs>
              </a:gsLst>
              <a:path path="shape">
                <a:fillToRect l="50000" t="50000" r="50000" b="50000"/>
              </a:path>
            </a:grad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pitchFamily="34" charset="0"/>
                <a:ea typeface="宋体"/>
              </a:endParaRPr>
            </a:p>
          </p:txBody>
        </p:sp>
        <p:pic>
          <p:nvPicPr>
            <p:cNvPr id="20" name="图片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0527" y="1052736"/>
              <a:ext cx="3577704" cy="3659222"/>
            </a:xfrm>
            <a:prstGeom prst="rect">
              <a:avLst/>
            </a:prstGeom>
          </p:spPr>
        </p:pic>
        <p:sp>
          <p:nvSpPr>
            <p:cNvPr id="21" name="TextBox 20"/>
            <p:cNvSpPr txBox="1"/>
            <p:nvPr/>
          </p:nvSpPr>
          <p:spPr>
            <a:xfrm rot="260342" flipH="1">
              <a:off x="1738797" y="1394109"/>
              <a:ext cx="2149543" cy="621591"/>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itchFamily="34" charset="0"/>
                  <a:ea typeface="微软雅黑" pitchFamily="34" charset="-122"/>
                </a:defRPr>
              </a:lvl1pPr>
            </a:lstStyle>
            <a:p>
              <a:pPr algn="ctr"/>
              <a:r>
                <a:rPr lang="ru-RU" sz="1600" dirty="0">
                  <a:solidFill>
                    <a:schemeClr val="bg1"/>
                  </a:solidFill>
                  <a:latin typeface="Times New Roman" pitchFamily="18" charset="0"/>
                  <a:ea typeface="Sometimes" pitchFamily="50" charset="0"/>
                  <a:cs typeface="Times New Roman" pitchFamily="18" charset="0"/>
                </a:rPr>
                <a:t>Земельный налог</a:t>
              </a:r>
            </a:p>
          </p:txBody>
        </p:sp>
        <p:sp>
          <p:nvSpPr>
            <p:cNvPr id="22" name="TextBox 21"/>
            <p:cNvSpPr txBox="1"/>
            <p:nvPr/>
          </p:nvSpPr>
          <p:spPr>
            <a:xfrm rot="211368" flipH="1">
              <a:off x="901343" y="2152096"/>
              <a:ext cx="3013239" cy="2478496"/>
            </a:xfrm>
            <a:prstGeom prst="rect">
              <a:avLst/>
            </a:prstGeom>
            <a:noFill/>
          </p:spPr>
          <p:txBody>
            <a:bodyPr wrap="square" rtlCol="0">
              <a:spAutoFit/>
            </a:bodyPr>
            <a:lstStyle/>
            <a:p>
              <a:pPr algn="ctr"/>
              <a:r>
                <a:rPr lang="ru-RU" sz="1200" b="1" dirty="0">
                  <a:latin typeface="Times New Roman" pitchFamily="18" charset="0"/>
                  <a:ea typeface="Sometimes" pitchFamily="50" charset="0"/>
                  <a:cs typeface="Times New Roman" pitchFamily="18" charset="0"/>
                </a:rPr>
                <a:t>Ставка налога от </a:t>
              </a:r>
            </a:p>
            <a:p>
              <a:pPr algn="ctr"/>
              <a:r>
                <a:rPr lang="ru-RU" sz="1200" b="1" dirty="0">
                  <a:latin typeface="Times New Roman" pitchFamily="18" charset="0"/>
                  <a:ea typeface="Sometimes" pitchFamily="50" charset="0"/>
                  <a:cs typeface="Times New Roman" pitchFamily="18" charset="0"/>
                </a:rPr>
                <a:t>кадастровой стоимости земельных участков: 0,3 % - для земель </a:t>
              </a:r>
              <a:r>
                <a:rPr lang="ru-RU" sz="1200" b="1" dirty="0" err="1">
                  <a:latin typeface="Times New Roman" pitchFamily="18" charset="0"/>
                  <a:ea typeface="Sometimes" pitchFamily="50" charset="0"/>
                  <a:cs typeface="Times New Roman" pitchFamily="18" charset="0"/>
                </a:rPr>
                <a:t>сельхозназначения</a:t>
              </a:r>
              <a:r>
                <a:rPr lang="ru-RU" sz="1200" b="1" dirty="0">
                  <a:latin typeface="Times New Roman" pitchFamily="18" charset="0"/>
                  <a:ea typeface="Sometimes" pitchFamily="50" charset="0"/>
                  <a:cs typeface="Times New Roman" pitchFamily="18" charset="0"/>
                </a:rPr>
                <a:t>,  для земель, занятых жилищным фондом, личным подсобным хозяйством, дачным хозяйством; 1,5% - в отношении других участков</a:t>
              </a:r>
              <a:endParaRPr lang="ru-RU" sz="1200" dirty="0">
                <a:latin typeface="Times New Roman" pitchFamily="18" charset="0"/>
                <a:ea typeface="Sometimes" pitchFamily="50" charset="0"/>
                <a:cs typeface="Times New Roman" pitchFamily="18" charset="0"/>
              </a:endParaRPr>
            </a:p>
          </p:txBody>
        </p:sp>
      </p:grpSp>
      <p:sp>
        <p:nvSpPr>
          <p:cNvPr id="23" name="Прямоугольник 22"/>
          <p:cNvSpPr/>
          <p:nvPr/>
        </p:nvSpPr>
        <p:spPr>
          <a:xfrm rot="281519">
            <a:off x="3382121" y="2865732"/>
            <a:ext cx="2297042" cy="1277273"/>
          </a:xfrm>
          <a:prstGeom prst="rect">
            <a:avLst/>
          </a:prstGeom>
        </p:spPr>
        <p:txBody>
          <a:bodyPr wrap="square">
            <a:spAutoFit/>
          </a:bodyPr>
          <a:lstStyle/>
          <a:p>
            <a:pPr algn="just"/>
            <a:r>
              <a:rPr lang="ru-RU" sz="1100" b="1" dirty="0">
                <a:latin typeface="Times New Roman" pitchFamily="18" charset="0"/>
                <a:ea typeface="Sometimes" pitchFamily="50" charset="0"/>
                <a:cs typeface="Times New Roman" pitchFamily="18" charset="0"/>
              </a:rPr>
              <a:t>0,1 % в отношении жилых </a:t>
            </a:r>
            <a:r>
              <a:rPr lang="ru-RU" sz="1100" b="1" dirty="0" smtClean="0">
                <a:latin typeface="Times New Roman" pitchFamily="18" charset="0"/>
                <a:ea typeface="Sometimes" pitchFamily="50" charset="0"/>
                <a:cs typeface="Times New Roman" pitchFamily="18" charset="0"/>
              </a:rPr>
              <a:t>до-</a:t>
            </a:r>
            <a:r>
              <a:rPr lang="ru-RU" sz="1100" b="1" dirty="0" err="1" smtClean="0">
                <a:latin typeface="Times New Roman" pitchFamily="18" charset="0"/>
                <a:ea typeface="Sometimes" pitchFamily="50" charset="0"/>
                <a:cs typeface="Times New Roman" pitchFamily="18" charset="0"/>
              </a:rPr>
              <a:t>мов</a:t>
            </a:r>
            <a:r>
              <a:rPr lang="ru-RU" sz="1100" b="1" dirty="0">
                <a:latin typeface="Times New Roman" pitchFamily="18" charset="0"/>
                <a:ea typeface="Sometimes" pitchFamily="50" charset="0"/>
                <a:cs typeface="Times New Roman" pitchFamily="18" charset="0"/>
              </a:rPr>
              <a:t>, квартир, комнат, </a:t>
            </a:r>
            <a:r>
              <a:rPr lang="ru-RU" sz="1100" b="1" dirty="0" smtClean="0">
                <a:latin typeface="Times New Roman" pitchFamily="18" charset="0"/>
                <a:ea typeface="Sometimes" pitchFamily="50" charset="0"/>
                <a:cs typeface="Times New Roman" pitchFamily="18" charset="0"/>
              </a:rPr>
              <a:t>объектов незавершенного строительства</a:t>
            </a:r>
            <a:r>
              <a:rPr lang="ru-RU" sz="1100" b="1" dirty="0">
                <a:latin typeface="Times New Roman" pitchFamily="18" charset="0"/>
                <a:ea typeface="Sometimes" pitchFamily="50" charset="0"/>
                <a:cs typeface="Times New Roman" pitchFamily="18" charset="0"/>
              </a:rPr>
              <a:t>, </a:t>
            </a:r>
            <a:r>
              <a:rPr lang="ru-RU" sz="1100" b="1" dirty="0" smtClean="0">
                <a:latin typeface="Times New Roman" pitchFamily="18" charset="0"/>
                <a:ea typeface="Sometimes" pitchFamily="50" charset="0"/>
                <a:cs typeface="Times New Roman" pitchFamily="18" charset="0"/>
              </a:rPr>
              <a:t>единых </a:t>
            </a:r>
            <a:r>
              <a:rPr lang="ru-RU" sz="1100" b="1" dirty="0">
                <a:latin typeface="Times New Roman" pitchFamily="18" charset="0"/>
                <a:ea typeface="Sometimes" pitchFamily="50" charset="0"/>
                <a:cs typeface="Times New Roman" pitchFamily="18" charset="0"/>
              </a:rPr>
              <a:t>недвижимых </a:t>
            </a:r>
            <a:r>
              <a:rPr lang="ru-RU" sz="1100" b="1" dirty="0" err="1" smtClean="0">
                <a:latin typeface="Times New Roman" pitchFamily="18" charset="0"/>
                <a:ea typeface="Sometimes" pitchFamily="50" charset="0"/>
                <a:cs typeface="Times New Roman" pitchFamily="18" charset="0"/>
              </a:rPr>
              <a:t>комплек</a:t>
            </a:r>
            <a:r>
              <a:rPr lang="ru-RU" sz="1100" b="1" dirty="0" smtClean="0">
                <a:latin typeface="Times New Roman" pitchFamily="18" charset="0"/>
                <a:ea typeface="Sometimes" pitchFamily="50" charset="0"/>
                <a:cs typeface="Times New Roman" pitchFamily="18" charset="0"/>
              </a:rPr>
              <a:t>-сов</a:t>
            </a:r>
            <a:r>
              <a:rPr lang="ru-RU" sz="1100" b="1" dirty="0">
                <a:latin typeface="Times New Roman" pitchFamily="18" charset="0"/>
                <a:ea typeface="Sometimes" pitchFamily="50" charset="0"/>
                <a:cs typeface="Times New Roman" pitchFamily="18" charset="0"/>
              </a:rPr>
              <a:t>, гаражей и </a:t>
            </a:r>
            <a:r>
              <a:rPr lang="ru-RU" sz="1100" b="1" dirty="0" err="1">
                <a:latin typeface="Times New Roman" pitchFamily="18" charset="0"/>
                <a:ea typeface="Sometimes" pitchFamily="50" charset="0"/>
                <a:cs typeface="Times New Roman" pitchFamily="18" charset="0"/>
              </a:rPr>
              <a:t>машино</a:t>
            </a:r>
            <a:r>
              <a:rPr lang="ru-RU" sz="1100" b="1" dirty="0">
                <a:latin typeface="Times New Roman" pitchFamily="18" charset="0"/>
                <a:ea typeface="Sometimes" pitchFamily="50" charset="0"/>
                <a:cs typeface="Times New Roman" pitchFamily="18" charset="0"/>
              </a:rPr>
              <a:t>-мест, </a:t>
            </a:r>
            <a:r>
              <a:rPr lang="ru-RU" sz="1100" b="1" dirty="0" smtClean="0">
                <a:latin typeface="Times New Roman" pitchFamily="18" charset="0"/>
                <a:ea typeface="Sometimes" pitchFamily="50" charset="0"/>
                <a:cs typeface="Times New Roman" pitchFamily="18" charset="0"/>
              </a:rPr>
              <a:t>хо-</a:t>
            </a:r>
            <a:r>
              <a:rPr lang="ru-RU" sz="1100" b="1" dirty="0" err="1" smtClean="0">
                <a:latin typeface="Times New Roman" pitchFamily="18" charset="0"/>
                <a:ea typeface="Sometimes" pitchFamily="50" charset="0"/>
                <a:cs typeface="Times New Roman" pitchFamily="18" charset="0"/>
              </a:rPr>
              <a:t>зяйственных</a:t>
            </a:r>
            <a:r>
              <a:rPr lang="ru-RU" sz="1100" b="1" dirty="0" smtClean="0">
                <a:latin typeface="Times New Roman" pitchFamily="18" charset="0"/>
                <a:ea typeface="Sometimes" pitchFamily="50" charset="0"/>
                <a:cs typeface="Times New Roman" pitchFamily="18" charset="0"/>
              </a:rPr>
              <a:t> </a:t>
            </a:r>
            <a:r>
              <a:rPr lang="ru-RU" sz="1100" b="1" dirty="0">
                <a:latin typeface="Times New Roman" pitchFamily="18" charset="0"/>
                <a:ea typeface="Sometimes" pitchFamily="50" charset="0"/>
                <a:cs typeface="Times New Roman" pitchFamily="18" charset="0"/>
              </a:rPr>
              <a:t>строений и </a:t>
            </a:r>
            <a:r>
              <a:rPr lang="ru-RU" sz="1100" b="1" dirty="0" err="1" smtClean="0">
                <a:latin typeface="Times New Roman" pitchFamily="18" charset="0"/>
                <a:ea typeface="Sometimes" pitchFamily="50" charset="0"/>
                <a:cs typeface="Times New Roman" pitchFamily="18" charset="0"/>
              </a:rPr>
              <a:t>соору-жений</a:t>
            </a:r>
            <a:r>
              <a:rPr lang="ru-RU" sz="1100" b="1" dirty="0">
                <a:latin typeface="Times New Roman" pitchFamily="18" charset="0"/>
                <a:ea typeface="Sometimes" pitchFamily="50" charset="0"/>
                <a:cs typeface="Times New Roman" pitchFamily="18" charset="0"/>
              </a:rPr>
              <a:t>;</a:t>
            </a:r>
          </a:p>
        </p:txBody>
      </p:sp>
      <p:sp>
        <p:nvSpPr>
          <p:cNvPr id="24" name="Прямоугольник 23"/>
          <p:cNvSpPr/>
          <p:nvPr/>
        </p:nvSpPr>
        <p:spPr>
          <a:xfrm rot="246814">
            <a:off x="3304789" y="4034065"/>
            <a:ext cx="2365192" cy="1277273"/>
          </a:xfrm>
          <a:prstGeom prst="rect">
            <a:avLst/>
          </a:prstGeom>
        </p:spPr>
        <p:txBody>
          <a:bodyPr wrap="square">
            <a:spAutoFit/>
          </a:bodyPr>
          <a:lstStyle/>
          <a:p>
            <a:r>
              <a:rPr lang="ru-RU" sz="1100" b="1" dirty="0" smtClean="0">
                <a:latin typeface="Times New Roman" pitchFamily="18" charset="0"/>
                <a:ea typeface="Sometimes" pitchFamily="50" charset="0"/>
                <a:cs typeface="Times New Roman" pitchFamily="18" charset="0"/>
              </a:rPr>
              <a:t>2 % в отношении объектов включенных в перечень, определяемый в соответствии с пунктом 7 статьи 378.2 Налогового кодекса РФ и пунктом 10 статьи 378.2 Налогового кодекса РФ;</a:t>
            </a:r>
          </a:p>
        </p:txBody>
      </p:sp>
      <p:sp>
        <p:nvSpPr>
          <p:cNvPr id="25" name="Прямоугольник 24"/>
          <p:cNvSpPr/>
          <p:nvPr/>
        </p:nvSpPr>
        <p:spPr>
          <a:xfrm rot="269255">
            <a:off x="3265385" y="5208002"/>
            <a:ext cx="2369897" cy="430887"/>
          </a:xfrm>
          <a:prstGeom prst="rect">
            <a:avLst/>
          </a:prstGeom>
        </p:spPr>
        <p:txBody>
          <a:bodyPr wrap="square">
            <a:spAutoFit/>
          </a:bodyPr>
          <a:lstStyle/>
          <a:p>
            <a:pPr algn="just"/>
            <a:r>
              <a:rPr lang="ru-RU" sz="1100" b="1" dirty="0" smtClean="0">
                <a:latin typeface="Times New Roman" pitchFamily="18" charset="0"/>
                <a:ea typeface="Sometimes" pitchFamily="50" charset="0"/>
                <a:cs typeface="Times New Roman" pitchFamily="18" charset="0"/>
              </a:rPr>
              <a:t>0,5 % в отношении прочих </a:t>
            </a:r>
            <a:r>
              <a:rPr lang="ru-RU" sz="1100" b="1" dirty="0" err="1" smtClean="0">
                <a:latin typeface="Times New Roman" pitchFamily="18" charset="0"/>
                <a:ea typeface="Sometimes" pitchFamily="50" charset="0"/>
                <a:cs typeface="Times New Roman" pitchFamily="18" charset="0"/>
              </a:rPr>
              <a:t>объек-тов</a:t>
            </a:r>
            <a:r>
              <a:rPr lang="ru-RU" sz="1100" b="1" dirty="0" smtClean="0">
                <a:latin typeface="Times New Roman" pitchFamily="18" charset="0"/>
                <a:ea typeface="Sometimes" pitchFamily="50" charset="0"/>
                <a:cs typeface="Times New Roman" pitchFamily="18" charset="0"/>
              </a:rPr>
              <a:t> налогообложения.</a:t>
            </a:r>
            <a:endParaRPr lang="ru-RU" sz="1100" b="1" dirty="0">
              <a:latin typeface="Times New Roman" pitchFamily="18" charset="0"/>
              <a:ea typeface="Sometimes" pitchFamily="50" charset="0"/>
              <a:cs typeface="Times New Roman" pitchFamily="18" charset="0"/>
            </a:endParaRPr>
          </a:p>
        </p:txBody>
      </p:sp>
    </p:spTree>
    <p:extLst>
      <p:ext uri="{BB962C8B-B14F-4D97-AF65-F5344CB8AC3E}">
        <p14:creationId xmlns:p14="http://schemas.microsoft.com/office/powerpoint/2010/main" val="1048737696"/>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148049" y="178527"/>
            <a:ext cx="8686800" cy="563563"/>
          </a:xfrm>
        </p:spPr>
        <p:txBody>
          <a:bodyPr/>
          <a:lstStyle/>
          <a:p>
            <a:pPr eaLnBrk="1" hangingPunct="1"/>
            <a:r>
              <a:rPr lang="ru-RU" sz="2400" b="1" dirty="0" smtClean="0">
                <a:pattFill prst="wdUpDiag">
                  <a:fgClr>
                    <a:srgbClr val="7030A0"/>
                  </a:fgClr>
                  <a:bgClr>
                    <a:schemeClr val="tx1"/>
                  </a:bgClr>
                </a:pattFill>
                <a:latin typeface="Times New Roman" pitchFamily="18" charset="0"/>
                <a:cs typeface="Times New Roman" pitchFamily="18" charset="0"/>
              </a:rPr>
              <a:t>Налоговые вычеты по налогу на доходы физических лиц</a:t>
            </a:r>
          </a:p>
        </p:txBody>
      </p:sp>
      <p:grpSp>
        <p:nvGrpSpPr>
          <p:cNvPr id="4" name="Группа 3"/>
          <p:cNvGrpSpPr/>
          <p:nvPr/>
        </p:nvGrpSpPr>
        <p:grpSpPr>
          <a:xfrm>
            <a:off x="-82445" y="1104355"/>
            <a:ext cx="9269095" cy="4599197"/>
            <a:chOff x="-82445" y="764704"/>
            <a:chExt cx="9269095" cy="4599197"/>
          </a:xfrm>
        </p:grpSpPr>
        <p:grpSp>
          <p:nvGrpSpPr>
            <p:cNvPr id="5" name="组合 22"/>
            <p:cNvGrpSpPr/>
            <p:nvPr/>
          </p:nvGrpSpPr>
          <p:grpSpPr>
            <a:xfrm>
              <a:off x="-8961" y="764704"/>
              <a:ext cx="9195611" cy="4599197"/>
              <a:chOff x="1106438" y="1916832"/>
              <a:chExt cx="6633914" cy="3317961"/>
            </a:xfrm>
          </p:grpSpPr>
          <p:sp>
            <p:nvSpPr>
              <p:cNvPr id="20" name="任意多边形 23"/>
              <p:cNvSpPr/>
              <p:nvPr/>
            </p:nvSpPr>
            <p:spPr>
              <a:xfrm>
                <a:off x="1106438" y="1916832"/>
                <a:ext cx="6633914" cy="3317961"/>
              </a:xfrm>
              <a:custGeom>
                <a:avLst/>
                <a:gdLst/>
                <a:ahLst/>
                <a:cxnLst/>
                <a:rect l="l" t="t" r="r" b="b"/>
                <a:pathLst>
                  <a:path w="9471331" h="4737100">
                    <a:moveTo>
                      <a:pt x="9460710" y="4604172"/>
                    </a:moveTo>
                    <a:lnTo>
                      <a:pt x="9467460" y="4609055"/>
                    </a:lnTo>
                    <a:lnTo>
                      <a:pt x="9460723" y="4609055"/>
                    </a:lnTo>
                    <a:close/>
                    <a:moveTo>
                      <a:pt x="9459779" y="4267992"/>
                    </a:moveTo>
                    <a:lnTo>
                      <a:pt x="9471331" y="4267992"/>
                    </a:lnTo>
                    <a:lnTo>
                      <a:pt x="9459806" y="4277542"/>
                    </a:lnTo>
                    <a:close/>
                    <a:moveTo>
                      <a:pt x="8769335" y="4213223"/>
                    </a:moveTo>
                    <a:cubicBezTo>
                      <a:pt x="8731527" y="4213223"/>
                      <a:pt x="8700877" y="4243873"/>
                      <a:pt x="8700877" y="4281681"/>
                    </a:cubicBezTo>
                    <a:lnTo>
                      <a:pt x="8700877" y="4485828"/>
                    </a:lnTo>
                    <a:cubicBezTo>
                      <a:pt x="8700877" y="4523636"/>
                      <a:pt x="8731527" y="4554286"/>
                      <a:pt x="8769335" y="4554286"/>
                    </a:cubicBezTo>
                    <a:lnTo>
                      <a:pt x="8919937" y="4554286"/>
                    </a:lnTo>
                    <a:cubicBezTo>
                      <a:pt x="8957745" y="4554286"/>
                      <a:pt x="8988395" y="4523636"/>
                      <a:pt x="8988395" y="4485828"/>
                    </a:cubicBezTo>
                    <a:lnTo>
                      <a:pt x="8988395" y="4281681"/>
                    </a:lnTo>
                    <a:cubicBezTo>
                      <a:pt x="8988395" y="4243873"/>
                      <a:pt x="8957745" y="4213223"/>
                      <a:pt x="8919937" y="4213223"/>
                    </a:cubicBezTo>
                    <a:close/>
                    <a:moveTo>
                      <a:pt x="8252748" y="4199483"/>
                    </a:moveTo>
                    <a:cubicBezTo>
                      <a:pt x="8218147" y="4199483"/>
                      <a:pt x="8190097" y="4227533"/>
                      <a:pt x="8190097" y="4262134"/>
                    </a:cubicBezTo>
                    <a:lnTo>
                      <a:pt x="8190097" y="4423126"/>
                    </a:lnTo>
                    <a:cubicBezTo>
                      <a:pt x="8190097" y="4457727"/>
                      <a:pt x="8218147" y="4485777"/>
                      <a:pt x="8252748" y="4485777"/>
                    </a:cubicBezTo>
                    <a:lnTo>
                      <a:pt x="8390575" y="4485777"/>
                    </a:lnTo>
                    <a:cubicBezTo>
                      <a:pt x="8425176" y="4485777"/>
                      <a:pt x="8453226" y="4457727"/>
                      <a:pt x="8453226" y="4423126"/>
                    </a:cubicBezTo>
                    <a:lnTo>
                      <a:pt x="8453226" y="4262134"/>
                    </a:lnTo>
                    <a:cubicBezTo>
                      <a:pt x="8453226" y="4227533"/>
                      <a:pt x="8425176" y="4199483"/>
                      <a:pt x="8390575" y="4199483"/>
                    </a:cubicBezTo>
                    <a:close/>
                    <a:moveTo>
                      <a:pt x="7760171" y="4137570"/>
                    </a:moveTo>
                    <a:cubicBezTo>
                      <a:pt x="7729328" y="4137570"/>
                      <a:pt x="7704324" y="4162574"/>
                      <a:pt x="7704324" y="4193417"/>
                    </a:cubicBezTo>
                    <a:lnTo>
                      <a:pt x="7704324" y="4376453"/>
                    </a:lnTo>
                    <a:cubicBezTo>
                      <a:pt x="7704324" y="4407296"/>
                      <a:pt x="7729328" y="4432300"/>
                      <a:pt x="7760171" y="4432300"/>
                    </a:cubicBezTo>
                    <a:lnTo>
                      <a:pt x="7883031" y="4432300"/>
                    </a:lnTo>
                    <a:cubicBezTo>
                      <a:pt x="7913874" y="4432300"/>
                      <a:pt x="7938878" y="4407296"/>
                      <a:pt x="7938878" y="4376453"/>
                    </a:cubicBezTo>
                    <a:lnTo>
                      <a:pt x="7938878" y="4193417"/>
                    </a:lnTo>
                    <a:cubicBezTo>
                      <a:pt x="7938878" y="4162574"/>
                      <a:pt x="7913874" y="4137570"/>
                      <a:pt x="7883031" y="4137570"/>
                    </a:cubicBezTo>
                    <a:close/>
                    <a:moveTo>
                      <a:pt x="7323040" y="4104233"/>
                    </a:moveTo>
                    <a:cubicBezTo>
                      <a:pt x="7296894" y="4104233"/>
                      <a:pt x="7275698" y="4125429"/>
                      <a:pt x="7275698" y="4151575"/>
                    </a:cubicBezTo>
                    <a:lnTo>
                      <a:pt x="7275698" y="4351621"/>
                    </a:lnTo>
                    <a:cubicBezTo>
                      <a:pt x="7275698" y="4377767"/>
                      <a:pt x="7296894" y="4398963"/>
                      <a:pt x="7323040" y="4398963"/>
                    </a:cubicBezTo>
                    <a:lnTo>
                      <a:pt x="7427190" y="4398963"/>
                    </a:lnTo>
                    <a:cubicBezTo>
                      <a:pt x="7453336" y="4398963"/>
                      <a:pt x="7474532" y="4377767"/>
                      <a:pt x="7474532" y="4351621"/>
                    </a:cubicBezTo>
                    <a:lnTo>
                      <a:pt x="7474532" y="4151575"/>
                    </a:lnTo>
                    <a:cubicBezTo>
                      <a:pt x="7474532" y="4125429"/>
                      <a:pt x="7453336" y="4104233"/>
                      <a:pt x="7427190" y="4104233"/>
                    </a:cubicBezTo>
                    <a:close/>
                    <a:moveTo>
                      <a:pt x="6908703" y="4070350"/>
                    </a:moveTo>
                    <a:cubicBezTo>
                      <a:pt x="6882557" y="4070350"/>
                      <a:pt x="6861361" y="4091546"/>
                      <a:pt x="6861361" y="4117692"/>
                    </a:cubicBezTo>
                    <a:lnTo>
                      <a:pt x="6861361" y="4306376"/>
                    </a:lnTo>
                    <a:cubicBezTo>
                      <a:pt x="6861361" y="4332522"/>
                      <a:pt x="6882557" y="4353718"/>
                      <a:pt x="6908703" y="4353718"/>
                    </a:cubicBezTo>
                    <a:lnTo>
                      <a:pt x="7012853" y="4353718"/>
                    </a:lnTo>
                    <a:cubicBezTo>
                      <a:pt x="7038999" y="4353718"/>
                      <a:pt x="7060195" y="4332522"/>
                      <a:pt x="7060195" y="4306376"/>
                    </a:cubicBezTo>
                    <a:lnTo>
                      <a:pt x="7060195" y="4117692"/>
                    </a:lnTo>
                    <a:cubicBezTo>
                      <a:pt x="7060195" y="4091546"/>
                      <a:pt x="7038999" y="4070350"/>
                      <a:pt x="7012853" y="4070350"/>
                    </a:cubicBezTo>
                    <a:close/>
                    <a:moveTo>
                      <a:pt x="6518178" y="4039394"/>
                    </a:moveTo>
                    <a:cubicBezTo>
                      <a:pt x="6492032" y="4039394"/>
                      <a:pt x="6470836" y="4060590"/>
                      <a:pt x="6470836" y="4086736"/>
                    </a:cubicBezTo>
                    <a:lnTo>
                      <a:pt x="6470836" y="4275420"/>
                    </a:lnTo>
                    <a:cubicBezTo>
                      <a:pt x="6470836" y="4301566"/>
                      <a:pt x="6492032" y="4322762"/>
                      <a:pt x="6518178" y="4322762"/>
                    </a:cubicBezTo>
                    <a:lnTo>
                      <a:pt x="6622328" y="4322762"/>
                    </a:lnTo>
                    <a:cubicBezTo>
                      <a:pt x="6648474" y="4322762"/>
                      <a:pt x="6669670" y="4301566"/>
                      <a:pt x="6669670" y="4275420"/>
                    </a:cubicBezTo>
                    <a:lnTo>
                      <a:pt x="6669670" y="4086736"/>
                    </a:lnTo>
                    <a:cubicBezTo>
                      <a:pt x="6669670" y="4060590"/>
                      <a:pt x="6648474" y="4039394"/>
                      <a:pt x="6622328" y="4039394"/>
                    </a:cubicBezTo>
                    <a:close/>
                    <a:moveTo>
                      <a:pt x="6165978" y="4015582"/>
                    </a:moveTo>
                    <a:cubicBezTo>
                      <a:pt x="6142336" y="4015582"/>
                      <a:pt x="6123171" y="4034747"/>
                      <a:pt x="6123171" y="4058389"/>
                    </a:cubicBezTo>
                    <a:lnTo>
                      <a:pt x="6123171" y="4227568"/>
                    </a:lnTo>
                    <a:cubicBezTo>
                      <a:pt x="6123171" y="4251210"/>
                      <a:pt x="6142336" y="4270375"/>
                      <a:pt x="6165978" y="4270375"/>
                    </a:cubicBezTo>
                    <a:lnTo>
                      <a:pt x="6260149" y="4270375"/>
                    </a:lnTo>
                    <a:cubicBezTo>
                      <a:pt x="6283791" y="4270375"/>
                      <a:pt x="6302956" y="4251210"/>
                      <a:pt x="6302956" y="4227568"/>
                    </a:cubicBezTo>
                    <a:lnTo>
                      <a:pt x="6302956" y="4058389"/>
                    </a:lnTo>
                    <a:cubicBezTo>
                      <a:pt x="6302956" y="4034747"/>
                      <a:pt x="6283791" y="4015582"/>
                      <a:pt x="6260149" y="4015582"/>
                    </a:cubicBezTo>
                    <a:close/>
                    <a:moveTo>
                      <a:pt x="5844850" y="3994147"/>
                    </a:moveTo>
                    <a:cubicBezTo>
                      <a:pt x="5824966" y="3994147"/>
                      <a:pt x="5808846" y="4010267"/>
                      <a:pt x="5808846" y="4030151"/>
                    </a:cubicBezTo>
                    <a:lnTo>
                      <a:pt x="5808846" y="4205795"/>
                    </a:lnTo>
                    <a:cubicBezTo>
                      <a:pt x="5808846" y="4225679"/>
                      <a:pt x="5824966" y="4241799"/>
                      <a:pt x="5844850" y="4241799"/>
                    </a:cubicBezTo>
                    <a:lnTo>
                      <a:pt x="5924054" y="4241799"/>
                    </a:lnTo>
                    <a:cubicBezTo>
                      <a:pt x="5943938" y="4241799"/>
                      <a:pt x="5960058" y="4225679"/>
                      <a:pt x="5960058" y="4205795"/>
                    </a:cubicBezTo>
                    <a:lnTo>
                      <a:pt x="5960058" y="4030151"/>
                    </a:lnTo>
                    <a:cubicBezTo>
                      <a:pt x="5960058" y="4010267"/>
                      <a:pt x="5943938" y="3994147"/>
                      <a:pt x="5924054" y="3994147"/>
                    </a:cubicBezTo>
                    <a:close/>
                    <a:moveTo>
                      <a:pt x="5541976" y="3958428"/>
                    </a:moveTo>
                    <a:cubicBezTo>
                      <a:pt x="5523657" y="3958428"/>
                      <a:pt x="5508807" y="3973278"/>
                      <a:pt x="5508807" y="3991597"/>
                    </a:cubicBezTo>
                    <a:lnTo>
                      <a:pt x="5508807" y="4158625"/>
                    </a:lnTo>
                    <a:cubicBezTo>
                      <a:pt x="5508807" y="4176944"/>
                      <a:pt x="5523657" y="4191794"/>
                      <a:pt x="5541976" y="4191794"/>
                    </a:cubicBezTo>
                    <a:lnTo>
                      <a:pt x="5614944" y="4191794"/>
                    </a:lnTo>
                    <a:cubicBezTo>
                      <a:pt x="5633263" y="4191794"/>
                      <a:pt x="5648113" y="4176944"/>
                      <a:pt x="5648113" y="4158625"/>
                    </a:cubicBezTo>
                    <a:lnTo>
                      <a:pt x="5648113" y="3991597"/>
                    </a:lnTo>
                    <a:cubicBezTo>
                      <a:pt x="5648113" y="3973278"/>
                      <a:pt x="5633263" y="3958428"/>
                      <a:pt x="5614944" y="3958428"/>
                    </a:cubicBezTo>
                    <a:close/>
                    <a:moveTo>
                      <a:pt x="5270513" y="3920328"/>
                    </a:moveTo>
                    <a:cubicBezTo>
                      <a:pt x="5252194" y="3920328"/>
                      <a:pt x="5237344" y="3935178"/>
                      <a:pt x="5237344" y="3953497"/>
                    </a:cubicBezTo>
                    <a:lnTo>
                      <a:pt x="5237344" y="4127669"/>
                    </a:lnTo>
                    <a:cubicBezTo>
                      <a:pt x="5237344" y="4145988"/>
                      <a:pt x="5252194" y="4160838"/>
                      <a:pt x="5270513" y="4160838"/>
                    </a:cubicBezTo>
                    <a:lnTo>
                      <a:pt x="5343481" y="4160838"/>
                    </a:lnTo>
                    <a:cubicBezTo>
                      <a:pt x="5361800" y="4160838"/>
                      <a:pt x="5376650" y="4145988"/>
                      <a:pt x="5376650" y="4127669"/>
                    </a:cubicBezTo>
                    <a:lnTo>
                      <a:pt x="5376650" y="3953497"/>
                    </a:lnTo>
                    <a:cubicBezTo>
                      <a:pt x="5376650" y="3935178"/>
                      <a:pt x="5361800" y="3920328"/>
                      <a:pt x="5343481" y="3920328"/>
                    </a:cubicBezTo>
                    <a:close/>
                    <a:moveTo>
                      <a:pt x="5003813" y="3908421"/>
                    </a:moveTo>
                    <a:cubicBezTo>
                      <a:pt x="4985494" y="3908421"/>
                      <a:pt x="4970644" y="3923271"/>
                      <a:pt x="4970644" y="3941590"/>
                    </a:cubicBezTo>
                    <a:lnTo>
                      <a:pt x="4970644" y="4103855"/>
                    </a:lnTo>
                    <a:cubicBezTo>
                      <a:pt x="4970644" y="4122174"/>
                      <a:pt x="4985494" y="4137024"/>
                      <a:pt x="5003813" y="4137024"/>
                    </a:cubicBezTo>
                    <a:lnTo>
                      <a:pt x="5076781" y="4137024"/>
                    </a:lnTo>
                    <a:cubicBezTo>
                      <a:pt x="5095100" y="4137024"/>
                      <a:pt x="5109950" y="4122174"/>
                      <a:pt x="5109950" y="4103855"/>
                    </a:cubicBezTo>
                    <a:lnTo>
                      <a:pt x="5109950" y="3941590"/>
                    </a:lnTo>
                    <a:cubicBezTo>
                      <a:pt x="5109950" y="3923271"/>
                      <a:pt x="5095100" y="3908421"/>
                      <a:pt x="5076781" y="3908421"/>
                    </a:cubicBezTo>
                    <a:close/>
                    <a:moveTo>
                      <a:pt x="4746638" y="3872702"/>
                    </a:moveTo>
                    <a:cubicBezTo>
                      <a:pt x="4728319" y="3872702"/>
                      <a:pt x="4713469" y="3887552"/>
                      <a:pt x="4713469" y="3905871"/>
                    </a:cubicBezTo>
                    <a:lnTo>
                      <a:pt x="4713469" y="4068136"/>
                    </a:lnTo>
                    <a:cubicBezTo>
                      <a:pt x="4713469" y="4086455"/>
                      <a:pt x="4728319" y="4101305"/>
                      <a:pt x="4746638" y="4101305"/>
                    </a:cubicBezTo>
                    <a:lnTo>
                      <a:pt x="4819606" y="4101305"/>
                    </a:lnTo>
                    <a:cubicBezTo>
                      <a:pt x="4837925" y="4101305"/>
                      <a:pt x="4852775" y="4086455"/>
                      <a:pt x="4852775" y="4068136"/>
                    </a:cubicBezTo>
                    <a:lnTo>
                      <a:pt x="4852775" y="3905871"/>
                    </a:lnTo>
                    <a:cubicBezTo>
                      <a:pt x="4852775" y="3887552"/>
                      <a:pt x="4837925" y="3872702"/>
                      <a:pt x="4819606" y="3872702"/>
                    </a:cubicBezTo>
                    <a:close/>
                    <a:moveTo>
                      <a:pt x="4507491" y="3841744"/>
                    </a:moveTo>
                    <a:cubicBezTo>
                      <a:pt x="4491051" y="3841744"/>
                      <a:pt x="4477724" y="3855071"/>
                      <a:pt x="4477724" y="3871511"/>
                    </a:cubicBezTo>
                    <a:lnTo>
                      <a:pt x="4477724" y="4033439"/>
                    </a:lnTo>
                    <a:cubicBezTo>
                      <a:pt x="4477724" y="4049879"/>
                      <a:pt x="4491051" y="4063206"/>
                      <a:pt x="4507491" y="4063206"/>
                    </a:cubicBezTo>
                    <a:lnTo>
                      <a:pt x="4572977" y="4063206"/>
                    </a:lnTo>
                    <a:cubicBezTo>
                      <a:pt x="4589417" y="4063206"/>
                      <a:pt x="4602744" y="4049879"/>
                      <a:pt x="4602744" y="4033439"/>
                    </a:cubicBezTo>
                    <a:lnTo>
                      <a:pt x="4602744" y="3871511"/>
                    </a:lnTo>
                    <a:cubicBezTo>
                      <a:pt x="4602744" y="3855071"/>
                      <a:pt x="4589417" y="3841744"/>
                      <a:pt x="4572977" y="3841744"/>
                    </a:cubicBezTo>
                    <a:close/>
                    <a:moveTo>
                      <a:pt x="4306672" y="3822693"/>
                    </a:moveTo>
                    <a:cubicBezTo>
                      <a:pt x="4294616" y="3822693"/>
                      <a:pt x="4284842" y="3832467"/>
                      <a:pt x="4284842" y="3844523"/>
                    </a:cubicBezTo>
                    <a:lnTo>
                      <a:pt x="4284842" y="3996132"/>
                    </a:lnTo>
                    <a:cubicBezTo>
                      <a:pt x="4284842" y="4008188"/>
                      <a:pt x="4294616" y="4017962"/>
                      <a:pt x="4306672" y="4017962"/>
                    </a:cubicBezTo>
                    <a:lnTo>
                      <a:pt x="4354696" y="4017962"/>
                    </a:lnTo>
                    <a:cubicBezTo>
                      <a:pt x="4366752" y="4017962"/>
                      <a:pt x="4376526" y="4008188"/>
                      <a:pt x="4376526" y="3996132"/>
                    </a:cubicBezTo>
                    <a:lnTo>
                      <a:pt x="4376526" y="3844523"/>
                    </a:lnTo>
                    <a:cubicBezTo>
                      <a:pt x="4376526" y="3832467"/>
                      <a:pt x="4366752" y="3822693"/>
                      <a:pt x="4354696" y="3822693"/>
                    </a:cubicBezTo>
                    <a:close/>
                    <a:moveTo>
                      <a:pt x="4118553" y="3784593"/>
                    </a:moveTo>
                    <a:cubicBezTo>
                      <a:pt x="4106497" y="3784593"/>
                      <a:pt x="4096723" y="3794367"/>
                      <a:pt x="4096723" y="3806423"/>
                    </a:cubicBezTo>
                    <a:lnTo>
                      <a:pt x="4096723" y="3958032"/>
                    </a:lnTo>
                    <a:cubicBezTo>
                      <a:pt x="4096723" y="3970088"/>
                      <a:pt x="4106497" y="3979862"/>
                      <a:pt x="4118553" y="3979862"/>
                    </a:cubicBezTo>
                    <a:lnTo>
                      <a:pt x="4166577" y="3979862"/>
                    </a:lnTo>
                    <a:cubicBezTo>
                      <a:pt x="4178633" y="3979862"/>
                      <a:pt x="4188407" y="3970088"/>
                      <a:pt x="4188407" y="3958032"/>
                    </a:cubicBezTo>
                    <a:lnTo>
                      <a:pt x="4188407" y="3806423"/>
                    </a:lnTo>
                    <a:cubicBezTo>
                      <a:pt x="4188407" y="3794367"/>
                      <a:pt x="4178633" y="3784593"/>
                      <a:pt x="4166577" y="3784593"/>
                    </a:cubicBezTo>
                    <a:close/>
                    <a:moveTo>
                      <a:pt x="3928053" y="3775068"/>
                    </a:moveTo>
                    <a:cubicBezTo>
                      <a:pt x="3915997" y="3775068"/>
                      <a:pt x="3906223" y="3784842"/>
                      <a:pt x="3906223" y="3796898"/>
                    </a:cubicBezTo>
                    <a:lnTo>
                      <a:pt x="3906223" y="3934220"/>
                    </a:lnTo>
                    <a:cubicBezTo>
                      <a:pt x="3906223" y="3946276"/>
                      <a:pt x="3915997" y="3956050"/>
                      <a:pt x="3928053" y="3956050"/>
                    </a:cubicBezTo>
                    <a:lnTo>
                      <a:pt x="3976077" y="3956050"/>
                    </a:lnTo>
                    <a:cubicBezTo>
                      <a:pt x="3988133" y="3956050"/>
                      <a:pt x="3997907" y="3946276"/>
                      <a:pt x="3997907" y="3934220"/>
                    </a:cubicBezTo>
                    <a:lnTo>
                      <a:pt x="3997907" y="3796898"/>
                    </a:lnTo>
                    <a:cubicBezTo>
                      <a:pt x="3997907" y="3784842"/>
                      <a:pt x="3988133" y="3775068"/>
                      <a:pt x="3976077" y="3775068"/>
                    </a:cubicBezTo>
                    <a:close/>
                    <a:moveTo>
                      <a:pt x="3768288" y="3746500"/>
                    </a:moveTo>
                    <a:cubicBezTo>
                      <a:pt x="3757015" y="3746500"/>
                      <a:pt x="3747877" y="3755638"/>
                      <a:pt x="3747877" y="3766911"/>
                    </a:cubicBezTo>
                    <a:lnTo>
                      <a:pt x="3747877" y="3904683"/>
                    </a:lnTo>
                    <a:cubicBezTo>
                      <a:pt x="3747877" y="3915956"/>
                      <a:pt x="3757015" y="3925094"/>
                      <a:pt x="3768288" y="3925094"/>
                    </a:cubicBezTo>
                    <a:lnTo>
                      <a:pt x="3813190" y="3925094"/>
                    </a:lnTo>
                    <a:cubicBezTo>
                      <a:pt x="3824463" y="3925094"/>
                      <a:pt x="3833601" y="3915956"/>
                      <a:pt x="3833601" y="3904683"/>
                    </a:cubicBezTo>
                    <a:lnTo>
                      <a:pt x="3833601" y="3766911"/>
                    </a:lnTo>
                    <a:cubicBezTo>
                      <a:pt x="3833601" y="3755638"/>
                      <a:pt x="3824463" y="3746500"/>
                      <a:pt x="3813190" y="3746500"/>
                    </a:cubicBezTo>
                    <a:close/>
                    <a:moveTo>
                      <a:pt x="3618269" y="3717925"/>
                    </a:moveTo>
                    <a:cubicBezTo>
                      <a:pt x="3606996" y="3717925"/>
                      <a:pt x="3597858" y="3727063"/>
                      <a:pt x="3597858" y="3738336"/>
                    </a:cubicBezTo>
                    <a:lnTo>
                      <a:pt x="3597858" y="3876108"/>
                    </a:lnTo>
                    <a:cubicBezTo>
                      <a:pt x="3597858" y="3887381"/>
                      <a:pt x="3606996" y="3896519"/>
                      <a:pt x="3618269" y="3896519"/>
                    </a:cubicBezTo>
                    <a:lnTo>
                      <a:pt x="3663171" y="3896519"/>
                    </a:lnTo>
                    <a:cubicBezTo>
                      <a:pt x="3674444" y="3896519"/>
                      <a:pt x="3683582" y="3887381"/>
                      <a:pt x="3683582" y="3876108"/>
                    </a:cubicBezTo>
                    <a:lnTo>
                      <a:pt x="3683582" y="3738336"/>
                    </a:lnTo>
                    <a:cubicBezTo>
                      <a:pt x="3683582" y="3727063"/>
                      <a:pt x="3674444" y="3717925"/>
                      <a:pt x="3663171" y="3717925"/>
                    </a:cubicBezTo>
                    <a:close/>
                    <a:moveTo>
                      <a:pt x="3473125" y="3689350"/>
                    </a:moveTo>
                    <a:cubicBezTo>
                      <a:pt x="3463105" y="3689350"/>
                      <a:pt x="3454982" y="3697473"/>
                      <a:pt x="3454982" y="3707493"/>
                    </a:cubicBezTo>
                    <a:lnTo>
                      <a:pt x="3454982" y="3833131"/>
                    </a:lnTo>
                    <a:cubicBezTo>
                      <a:pt x="3454982" y="3843151"/>
                      <a:pt x="3463105" y="3851274"/>
                      <a:pt x="3473125" y="3851274"/>
                    </a:cubicBezTo>
                    <a:lnTo>
                      <a:pt x="3513039" y="3851274"/>
                    </a:lnTo>
                    <a:cubicBezTo>
                      <a:pt x="3523059" y="3851274"/>
                      <a:pt x="3531182" y="3843151"/>
                      <a:pt x="3531182" y="3833131"/>
                    </a:cubicBezTo>
                    <a:lnTo>
                      <a:pt x="3531182" y="3707493"/>
                    </a:lnTo>
                    <a:cubicBezTo>
                      <a:pt x="3531182" y="3697473"/>
                      <a:pt x="3523059" y="3689350"/>
                      <a:pt x="3513039" y="3689350"/>
                    </a:cubicBezTo>
                    <a:close/>
                    <a:moveTo>
                      <a:pt x="3317890" y="3663156"/>
                    </a:moveTo>
                    <a:cubicBezTo>
                      <a:pt x="3309435" y="3663156"/>
                      <a:pt x="3302581" y="3670010"/>
                      <a:pt x="3302581" y="3678465"/>
                    </a:cubicBezTo>
                    <a:lnTo>
                      <a:pt x="3302581" y="3809771"/>
                    </a:lnTo>
                    <a:cubicBezTo>
                      <a:pt x="3302581" y="3818226"/>
                      <a:pt x="3309435" y="3825080"/>
                      <a:pt x="3317890" y="3825080"/>
                    </a:cubicBezTo>
                    <a:lnTo>
                      <a:pt x="3351567" y="3825080"/>
                    </a:lnTo>
                    <a:cubicBezTo>
                      <a:pt x="3360022" y="3825080"/>
                      <a:pt x="3366876" y="3818226"/>
                      <a:pt x="3366876" y="3809771"/>
                    </a:cubicBezTo>
                    <a:lnTo>
                      <a:pt x="3366876" y="3678465"/>
                    </a:lnTo>
                    <a:cubicBezTo>
                      <a:pt x="3366876" y="3670010"/>
                      <a:pt x="3360022" y="3663156"/>
                      <a:pt x="3351567" y="3663156"/>
                    </a:cubicBezTo>
                    <a:close/>
                    <a:moveTo>
                      <a:pt x="3209032" y="3644102"/>
                    </a:moveTo>
                    <a:cubicBezTo>
                      <a:pt x="3201518" y="3644102"/>
                      <a:pt x="3195426" y="3650194"/>
                      <a:pt x="3195426" y="3657708"/>
                    </a:cubicBezTo>
                    <a:lnTo>
                      <a:pt x="3195426" y="3780513"/>
                    </a:lnTo>
                    <a:cubicBezTo>
                      <a:pt x="3195426" y="3788027"/>
                      <a:pt x="3201518" y="3794119"/>
                      <a:pt x="3209032" y="3794119"/>
                    </a:cubicBezTo>
                    <a:lnTo>
                      <a:pt x="3238966" y="3794119"/>
                    </a:lnTo>
                    <a:cubicBezTo>
                      <a:pt x="3246480" y="3794119"/>
                      <a:pt x="3252572" y="3788027"/>
                      <a:pt x="3252572" y="3780513"/>
                    </a:cubicBezTo>
                    <a:lnTo>
                      <a:pt x="3252572" y="3657708"/>
                    </a:lnTo>
                    <a:cubicBezTo>
                      <a:pt x="3252572" y="3650194"/>
                      <a:pt x="3246480" y="3644102"/>
                      <a:pt x="3238966" y="3644102"/>
                    </a:cubicBezTo>
                    <a:close/>
                    <a:moveTo>
                      <a:pt x="3082826" y="3613145"/>
                    </a:moveTo>
                    <a:cubicBezTo>
                      <a:pt x="3075312" y="3613145"/>
                      <a:pt x="3069220" y="3619237"/>
                      <a:pt x="3069220" y="3626751"/>
                    </a:cubicBezTo>
                    <a:lnTo>
                      <a:pt x="3069220" y="3761461"/>
                    </a:lnTo>
                    <a:cubicBezTo>
                      <a:pt x="3069220" y="3768975"/>
                      <a:pt x="3075312" y="3775067"/>
                      <a:pt x="3082826" y="3775067"/>
                    </a:cubicBezTo>
                    <a:lnTo>
                      <a:pt x="3112760" y="3775067"/>
                    </a:lnTo>
                    <a:cubicBezTo>
                      <a:pt x="3120274" y="3775067"/>
                      <a:pt x="3126366" y="3768975"/>
                      <a:pt x="3126366" y="3761461"/>
                    </a:cubicBezTo>
                    <a:lnTo>
                      <a:pt x="3126366" y="3626751"/>
                    </a:lnTo>
                    <a:cubicBezTo>
                      <a:pt x="3126366" y="3619237"/>
                      <a:pt x="3120274" y="3613145"/>
                      <a:pt x="3112760" y="3613145"/>
                    </a:cubicBezTo>
                    <a:close/>
                    <a:moveTo>
                      <a:pt x="2956620" y="3598858"/>
                    </a:moveTo>
                    <a:cubicBezTo>
                      <a:pt x="2949106" y="3598858"/>
                      <a:pt x="2943014" y="3604950"/>
                      <a:pt x="2943014" y="3612464"/>
                    </a:cubicBezTo>
                    <a:lnTo>
                      <a:pt x="2943014" y="3747174"/>
                    </a:lnTo>
                    <a:cubicBezTo>
                      <a:pt x="2943014" y="3754688"/>
                      <a:pt x="2949106" y="3760780"/>
                      <a:pt x="2956620" y="3760780"/>
                    </a:cubicBezTo>
                    <a:lnTo>
                      <a:pt x="2986554" y="3760780"/>
                    </a:lnTo>
                    <a:cubicBezTo>
                      <a:pt x="2994068" y="3760780"/>
                      <a:pt x="3000160" y="3754688"/>
                      <a:pt x="3000160" y="3747174"/>
                    </a:cubicBezTo>
                    <a:lnTo>
                      <a:pt x="3000160" y="3612464"/>
                    </a:lnTo>
                    <a:cubicBezTo>
                      <a:pt x="3000160" y="3604950"/>
                      <a:pt x="2994068" y="3598858"/>
                      <a:pt x="2986554" y="3598858"/>
                    </a:cubicBezTo>
                    <a:close/>
                    <a:moveTo>
                      <a:pt x="2834817" y="3567902"/>
                    </a:moveTo>
                    <a:cubicBezTo>
                      <a:pt x="2828805" y="3567902"/>
                      <a:pt x="2823931" y="3572776"/>
                      <a:pt x="2823931" y="3578788"/>
                    </a:cubicBezTo>
                    <a:lnTo>
                      <a:pt x="2823931" y="3718938"/>
                    </a:lnTo>
                    <a:cubicBezTo>
                      <a:pt x="2823931" y="3724950"/>
                      <a:pt x="2828805" y="3729824"/>
                      <a:pt x="2834817" y="3729824"/>
                    </a:cubicBezTo>
                    <a:lnTo>
                      <a:pt x="2858764" y="3729824"/>
                    </a:lnTo>
                    <a:cubicBezTo>
                      <a:pt x="2864776" y="3729824"/>
                      <a:pt x="2869650" y="3724950"/>
                      <a:pt x="2869650" y="3718938"/>
                    </a:cubicBezTo>
                    <a:lnTo>
                      <a:pt x="2869650" y="3578788"/>
                    </a:lnTo>
                    <a:cubicBezTo>
                      <a:pt x="2869650" y="3572776"/>
                      <a:pt x="2864776" y="3567902"/>
                      <a:pt x="2858764" y="3567902"/>
                    </a:cubicBezTo>
                    <a:close/>
                    <a:moveTo>
                      <a:pt x="2715754" y="3536946"/>
                    </a:moveTo>
                    <a:cubicBezTo>
                      <a:pt x="2709742" y="3536946"/>
                      <a:pt x="2704868" y="3541820"/>
                      <a:pt x="2704868" y="3547832"/>
                    </a:cubicBezTo>
                    <a:lnTo>
                      <a:pt x="2704868" y="3687982"/>
                    </a:lnTo>
                    <a:cubicBezTo>
                      <a:pt x="2704868" y="3693994"/>
                      <a:pt x="2709742" y="3698868"/>
                      <a:pt x="2715754" y="3698868"/>
                    </a:cubicBezTo>
                    <a:lnTo>
                      <a:pt x="2739701" y="3698868"/>
                    </a:lnTo>
                    <a:cubicBezTo>
                      <a:pt x="2745713" y="3698868"/>
                      <a:pt x="2750587" y="3693994"/>
                      <a:pt x="2750587" y="3687982"/>
                    </a:cubicBezTo>
                    <a:lnTo>
                      <a:pt x="2750587" y="3547832"/>
                    </a:lnTo>
                    <a:cubicBezTo>
                      <a:pt x="2750587" y="3541820"/>
                      <a:pt x="2745713" y="3536946"/>
                      <a:pt x="2739701" y="3536946"/>
                    </a:cubicBezTo>
                    <a:close/>
                    <a:moveTo>
                      <a:pt x="2589548" y="3517896"/>
                    </a:moveTo>
                    <a:cubicBezTo>
                      <a:pt x="2583536" y="3517896"/>
                      <a:pt x="2578662" y="3522770"/>
                      <a:pt x="2578662" y="3528782"/>
                    </a:cubicBezTo>
                    <a:lnTo>
                      <a:pt x="2578662" y="3668932"/>
                    </a:lnTo>
                    <a:cubicBezTo>
                      <a:pt x="2578662" y="3674944"/>
                      <a:pt x="2583536" y="3679818"/>
                      <a:pt x="2589548" y="3679818"/>
                    </a:cubicBezTo>
                    <a:lnTo>
                      <a:pt x="2613495" y="3679818"/>
                    </a:lnTo>
                    <a:cubicBezTo>
                      <a:pt x="2619507" y="3679818"/>
                      <a:pt x="2624381" y="3674944"/>
                      <a:pt x="2624381" y="3668932"/>
                    </a:cubicBezTo>
                    <a:lnTo>
                      <a:pt x="2624381" y="3528782"/>
                    </a:lnTo>
                    <a:cubicBezTo>
                      <a:pt x="2624381" y="3522770"/>
                      <a:pt x="2619507" y="3517896"/>
                      <a:pt x="2613495" y="3517896"/>
                    </a:cubicBezTo>
                    <a:close/>
                    <a:moveTo>
                      <a:pt x="2460961" y="3496465"/>
                    </a:moveTo>
                    <a:cubicBezTo>
                      <a:pt x="2454949" y="3496465"/>
                      <a:pt x="2450075" y="3501339"/>
                      <a:pt x="2450075" y="3507351"/>
                    </a:cubicBezTo>
                    <a:lnTo>
                      <a:pt x="2450075" y="3647501"/>
                    </a:lnTo>
                    <a:cubicBezTo>
                      <a:pt x="2450075" y="3653513"/>
                      <a:pt x="2454949" y="3658387"/>
                      <a:pt x="2460961" y="3658387"/>
                    </a:cubicBezTo>
                    <a:lnTo>
                      <a:pt x="2484908" y="3658387"/>
                    </a:lnTo>
                    <a:cubicBezTo>
                      <a:pt x="2490920" y="3658387"/>
                      <a:pt x="2495794" y="3653513"/>
                      <a:pt x="2495794" y="3647501"/>
                    </a:cubicBezTo>
                    <a:lnTo>
                      <a:pt x="2495794" y="3507351"/>
                    </a:lnTo>
                    <a:cubicBezTo>
                      <a:pt x="2495794" y="3501339"/>
                      <a:pt x="2490920" y="3496465"/>
                      <a:pt x="2484908" y="3496465"/>
                    </a:cubicBezTo>
                    <a:close/>
                    <a:moveTo>
                      <a:pt x="2339517" y="3479794"/>
                    </a:moveTo>
                    <a:cubicBezTo>
                      <a:pt x="2333505" y="3479794"/>
                      <a:pt x="2328631" y="3484668"/>
                      <a:pt x="2328631" y="3490680"/>
                    </a:cubicBezTo>
                    <a:lnTo>
                      <a:pt x="2328631" y="3623693"/>
                    </a:lnTo>
                    <a:cubicBezTo>
                      <a:pt x="2328631" y="3629705"/>
                      <a:pt x="2333505" y="3634579"/>
                      <a:pt x="2339517" y="3634579"/>
                    </a:cubicBezTo>
                    <a:lnTo>
                      <a:pt x="2363464" y="3634579"/>
                    </a:lnTo>
                    <a:cubicBezTo>
                      <a:pt x="2369476" y="3634579"/>
                      <a:pt x="2374350" y="3629705"/>
                      <a:pt x="2374350" y="3623693"/>
                    </a:cubicBezTo>
                    <a:lnTo>
                      <a:pt x="2374350" y="3490680"/>
                    </a:lnTo>
                    <a:cubicBezTo>
                      <a:pt x="2374350" y="3484668"/>
                      <a:pt x="2369476" y="3479794"/>
                      <a:pt x="2363464" y="3479794"/>
                    </a:cubicBezTo>
                    <a:close/>
                    <a:moveTo>
                      <a:pt x="2215692" y="3451219"/>
                    </a:moveTo>
                    <a:cubicBezTo>
                      <a:pt x="2209680" y="3451219"/>
                      <a:pt x="2204806" y="3456093"/>
                      <a:pt x="2204806" y="3462105"/>
                    </a:cubicBezTo>
                    <a:lnTo>
                      <a:pt x="2204806" y="3595118"/>
                    </a:lnTo>
                    <a:cubicBezTo>
                      <a:pt x="2204806" y="3601130"/>
                      <a:pt x="2209680" y="3606004"/>
                      <a:pt x="2215692" y="3606004"/>
                    </a:cubicBezTo>
                    <a:lnTo>
                      <a:pt x="2239639" y="3606004"/>
                    </a:lnTo>
                    <a:cubicBezTo>
                      <a:pt x="2245651" y="3606004"/>
                      <a:pt x="2250525" y="3601130"/>
                      <a:pt x="2250525" y="3595118"/>
                    </a:cubicBezTo>
                    <a:lnTo>
                      <a:pt x="2250525" y="3462105"/>
                    </a:lnTo>
                    <a:cubicBezTo>
                      <a:pt x="2250525" y="3456093"/>
                      <a:pt x="2245651" y="3451219"/>
                      <a:pt x="2239639" y="3451219"/>
                    </a:cubicBezTo>
                    <a:close/>
                    <a:moveTo>
                      <a:pt x="2108536" y="3432169"/>
                    </a:moveTo>
                    <a:cubicBezTo>
                      <a:pt x="2102524" y="3432169"/>
                      <a:pt x="2097650" y="3437043"/>
                      <a:pt x="2097650" y="3443055"/>
                    </a:cubicBezTo>
                    <a:lnTo>
                      <a:pt x="2097650" y="3576068"/>
                    </a:lnTo>
                    <a:cubicBezTo>
                      <a:pt x="2097650" y="3582080"/>
                      <a:pt x="2102524" y="3586954"/>
                      <a:pt x="2108536" y="3586954"/>
                    </a:cubicBezTo>
                    <a:lnTo>
                      <a:pt x="2132483" y="3586954"/>
                    </a:lnTo>
                    <a:cubicBezTo>
                      <a:pt x="2138495" y="3586954"/>
                      <a:pt x="2143369" y="3582080"/>
                      <a:pt x="2143369" y="3576068"/>
                    </a:cubicBezTo>
                    <a:lnTo>
                      <a:pt x="2143369" y="3443055"/>
                    </a:lnTo>
                    <a:cubicBezTo>
                      <a:pt x="2143369" y="3437043"/>
                      <a:pt x="2138495" y="3432169"/>
                      <a:pt x="2132483" y="3432169"/>
                    </a:cubicBezTo>
                    <a:close/>
                    <a:moveTo>
                      <a:pt x="1965660" y="3422645"/>
                    </a:moveTo>
                    <a:cubicBezTo>
                      <a:pt x="1959648" y="3422645"/>
                      <a:pt x="1954774" y="3427519"/>
                      <a:pt x="1954774" y="3433531"/>
                    </a:cubicBezTo>
                    <a:lnTo>
                      <a:pt x="1954774" y="3545115"/>
                    </a:lnTo>
                    <a:cubicBezTo>
                      <a:pt x="1954774" y="3551127"/>
                      <a:pt x="1959648" y="3556001"/>
                      <a:pt x="1965660" y="3556001"/>
                    </a:cubicBezTo>
                    <a:lnTo>
                      <a:pt x="1989607" y="3556001"/>
                    </a:lnTo>
                    <a:cubicBezTo>
                      <a:pt x="1995619" y="3556001"/>
                      <a:pt x="2000493" y="3551127"/>
                      <a:pt x="2000493" y="3545115"/>
                    </a:cubicBezTo>
                    <a:lnTo>
                      <a:pt x="2000493" y="3433531"/>
                    </a:lnTo>
                    <a:cubicBezTo>
                      <a:pt x="2000493" y="3427519"/>
                      <a:pt x="1995619" y="3422645"/>
                      <a:pt x="1989607" y="3422645"/>
                    </a:cubicBezTo>
                    <a:close/>
                    <a:moveTo>
                      <a:pt x="1841833" y="3408358"/>
                    </a:moveTo>
                    <a:cubicBezTo>
                      <a:pt x="1835821" y="3408358"/>
                      <a:pt x="1830947" y="3413232"/>
                      <a:pt x="1830947" y="3419244"/>
                    </a:cubicBezTo>
                    <a:lnTo>
                      <a:pt x="1830947" y="3521302"/>
                    </a:lnTo>
                    <a:cubicBezTo>
                      <a:pt x="1830947" y="3527314"/>
                      <a:pt x="1835821" y="3532188"/>
                      <a:pt x="1841833" y="3532188"/>
                    </a:cubicBezTo>
                    <a:lnTo>
                      <a:pt x="1865780" y="3532188"/>
                    </a:lnTo>
                    <a:cubicBezTo>
                      <a:pt x="1871792" y="3532188"/>
                      <a:pt x="1876666" y="3527314"/>
                      <a:pt x="1876666" y="3521302"/>
                    </a:cubicBezTo>
                    <a:lnTo>
                      <a:pt x="1876666" y="3419244"/>
                    </a:lnTo>
                    <a:cubicBezTo>
                      <a:pt x="1876666" y="3413232"/>
                      <a:pt x="1871792" y="3408358"/>
                      <a:pt x="1865780" y="3408358"/>
                    </a:cubicBezTo>
                    <a:close/>
                    <a:moveTo>
                      <a:pt x="1708482" y="3391689"/>
                    </a:moveTo>
                    <a:cubicBezTo>
                      <a:pt x="1702470" y="3391689"/>
                      <a:pt x="1697596" y="3396563"/>
                      <a:pt x="1697596" y="3402575"/>
                    </a:cubicBezTo>
                    <a:lnTo>
                      <a:pt x="1697596" y="3504633"/>
                    </a:lnTo>
                    <a:cubicBezTo>
                      <a:pt x="1697596" y="3510645"/>
                      <a:pt x="1702470" y="3515519"/>
                      <a:pt x="1708482" y="3515519"/>
                    </a:cubicBezTo>
                    <a:lnTo>
                      <a:pt x="1732429" y="3515519"/>
                    </a:lnTo>
                    <a:cubicBezTo>
                      <a:pt x="1738441" y="3515519"/>
                      <a:pt x="1743315" y="3510645"/>
                      <a:pt x="1743315" y="3504633"/>
                    </a:cubicBezTo>
                    <a:lnTo>
                      <a:pt x="1743315" y="3402575"/>
                    </a:lnTo>
                    <a:cubicBezTo>
                      <a:pt x="1743315" y="3396563"/>
                      <a:pt x="1738441" y="3391689"/>
                      <a:pt x="1732429" y="3391689"/>
                    </a:cubicBezTo>
                    <a:close/>
                    <a:moveTo>
                      <a:pt x="1567989" y="3372639"/>
                    </a:moveTo>
                    <a:cubicBezTo>
                      <a:pt x="1561977" y="3372639"/>
                      <a:pt x="1557103" y="3377513"/>
                      <a:pt x="1557103" y="3383525"/>
                    </a:cubicBezTo>
                    <a:lnTo>
                      <a:pt x="1557103" y="3485583"/>
                    </a:lnTo>
                    <a:cubicBezTo>
                      <a:pt x="1557103" y="3491595"/>
                      <a:pt x="1561977" y="3496469"/>
                      <a:pt x="1567989" y="3496469"/>
                    </a:cubicBezTo>
                    <a:lnTo>
                      <a:pt x="1591936" y="3496469"/>
                    </a:lnTo>
                    <a:cubicBezTo>
                      <a:pt x="1597948" y="3496469"/>
                      <a:pt x="1602822" y="3491595"/>
                      <a:pt x="1602822" y="3485583"/>
                    </a:cubicBezTo>
                    <a:lnTo>
                      <a:pt x="1602822" y="3383525"/>
                    </a:lnTo>
                    <a:cubicBezTo>
                      <a:pt x="1602822" y="3377513"/>
                      <a:pt x="1597948" y="3372639"/>
                      <a:pt x="1591936" y="3372639"/>
                    </a:cubicBezTo>
                    <a:close/>
                    <a:moveTo>
                      <a:pt x="1429877" y="3358351"/>
                    </a:moveTo>
                    <a:cubicBezTo>
                      <a:pt x="1423865" y="3358351"/>
                      <a:pt x="1418991" y="3363225"/>
                      <a:pt x="1418991" y="3369237"/>
                    </a:cubicBezTo>
                    <a:lnTo>
                      <a:pt x="1418991" y="3471295"/>
                    </a:lnTo>
                    <a:cubicBezTo>
                      <a:pt x="1418991" y="3477307"/>
                      <a:pt x="1423865" y="3482181"/>
                      <a:pt x="1429877" y="3482181"/>
                    </a:cubicBezTo>
                    <a:lnTo>
                      <a:pt x="1453824" y="3482181"/>
                    </a:lnTo>
                    <a:cubicBezTo>
                      <a:pt x="1459836" y="3482181"/>
                      <a:pt x="1464710" y="3477307"/>
                      <a:pt x="1464710" y="3471295"/>
                    </a:cubicBezTo>
                    <a:lnTo>
                      <a:pt x="1464710" y="3369237"/>
                    </a:lnTo>
                    <a:cubicBezTo>
                      <a:pt x="1464710" y="3363225"/>
                      <a:pt x="1459836" y="3358351"/>
                      <a:pt x="1453824" y="3358351"/>
                    </a:cubicBezTo>
                    <a:close/>
                    <a:moveTo>
                      <a:pt x="1298909" y="3344064"/>
                    </a:moveTo>
                    <a:cubicBezTo>
                      <a:pt x="1292897" y="3344064"/>
                      <a:pt x="1288023" y="3348938"/>
                      <a:pt x="1288023" y="3354950"/>
                    </a:cubicBezTo>
                    <a:lnTo>
                      <a:pt x="1288023" y="3457008"/>
                    </a:lnTo>
                    <a:cubicBezTo>
                      <a:pt x="1288023" y="3463020"/>
                      <a:pt x="1292897" y="3467894"/>
                      <a:pt x="1298909" y="3467894"/>
                    </a:cubicBezTo>
                    <a:lnTo>
                      <a:pt x="1322856" y="3467894"/>
                    </a:lnTo>
                    <a:cubicBezTo>
                      <a:pt x="1328868" y="3467894"/>
                      <a:pt x="1333742" y="3463020"/>
                      <a:pt x="1333742" y="3457008"/>
                    </a:cubicBezTo>
                    <a:lnTo>
                      <a:pt x="1333742" y="3354950"/>
                    </a:lnTo>
                    <a:cubicBezTo>
                      <a:pt x="1333742" y="3348938"/>
                      <a:pt x="1328868" y="3344064"/>
                      <a:pt x="1322856" y="3344064"/>
                    </a:cubicBezTo>
                    <a:close/>
                    <a:moveTo>
                      <a:pt x="1165559" y="3329776"/>
                    </a:moveTo>
                    <a:cubicBezTo>
                      <a:pt x="1159547" y="3329776"/>
                      <a:pt x="1154673" y="3334650"/>
                      <a:pt x="1154673" y="3340662"/>
                    </a:cubicBezTo>
                    <a:lnTo>
                      <a:pt x="1154673" y="3442720"/>
                    </a:lnTo>
                    <a:cubicBezTo>
                      <a:pt x="1154673" y="3448732"/>
                      <a:pt x="1159547" y="3453606"/>
                      <a:pt x="1165559" y="3453606"/>
                    </a:cubicBezTo>
                    <a:lnTo>
                      <a:pt x="1189506" y="3453606"/>
                    </a:lnTo>
                    <a:cubicBezTo>
                      <a:pt x="1195518" y="3453606"/>
                      <a:pt x="1200392" y="3448732"/>
                      <a:pt x="1200392" y="3442720"/>
                    </a:cubicBezTo>
                    <a:lnTo>
                      <a:pt x="1200392" y="3340662"/>
                    </a:lnTo>
                    <a:cubicBezTo>
                      <a:pt x="1200392" y="3334650"/>
                      <a:pt x="1195518" y="3329776"/>
                      <a:pt x="1189506" y="3329776"/>
                    </a:cubicBezTo>
                    <a:close/>
                    <a:moveTo>
                      <a:pt x="901238" y="3325018"/>
                    </a:moveTo>
                    <a:cubicBezTo>
                      <a:pt x="895226" y="3325018"/>
                      <a:pt x="890352" y="3329892"/>
                      <a:pt x="890352" y="3335904"/>
                    </a:cubicBezTo>
                    <a:lnTo>
                      <a:pt x="890352" y="3421287"/>
                    </a:lnTo>
                    <a:cubicBezTo>
                      <a:pt x="890352" y="3427299"/>
                      <a:pt x="895226" y="3432173"/>
                      <a:pt x="901238" y="3432173"/>
                    </a:cubicBezTo>
                    <a:lnTo>
                      <a:pt x="925185" y="3432173"/>
                    </a:lnTo>
                    <a:cubicBezTo>
                      <a:pt x="931197" y="3432173"/>
                      <a:pt x="936071" y="3427299"/>
                      <a:pt x="936071" y="3421287"/>
                    </a:cubicBezTo>
                    <a:lnTo>
                      <a:pt x="936071" y="3335904"/>
                    </a:lnTo>
                    <a:cubicBezTo>
                      <a:pt x="936071" y="3329892"/>
                      <a:pt x="931197" y="3325018"/>
                      <a:pt x="925185" y="3325018"/>
                    </a:cubicBezTo>
                    <a:close/>
                    <a:moveTo>
                      <a:pt x="1029826" y="3317874"/>
                    </a:moveTo>
                    <a:cubicBezTo>
                      <a:pt x="1023814" y="3317874"/>
                      <a:pt x="1018940" y="3322748"/>
                      <a:pt x="1018940" y="3328760"/>
                    </a:cubicBezTo>
                    <a:lnTo>
                      <a:pt x="1018940" y="3414143"/>
                    </a:lnTo>
                    <a:cubicBezTo>
                      <a:pt x="1018940" y="3420155"/>
                      <a:pt x="1023814" y="3425029"/>
                      <a:pt x="1029826" y="3425029"/>
                    </a:cubicBezTo>
                    <a:lnTo>
                      <a:pt x="1053773" y="3425029"/>
                    </a:lnTo>
                    <a:cubicBezTo>
                      <a:pt x="1059785" y="3425029"/>
                      <a:pt x="1064659" y="3420155"/>
                      <a:pt x="1064659" y="3414143"/>
                    </a:cubicBezTo>
                    <a:lnTo>
                      <a:pt x="1064659" y="3328760"/>
                    </a:lnTo>
                    <a:cubicBezTo>
                      <a:pt x="1064659" y="3322748"/>
                      <a:pt x="1059785" y="3317874"/>
                      <a:pt x="1053773" y="3317874"/>
                    </a:cubicBezTo>
                    <a:close/>
                    <a:moveTo>
                      <a:pt x="748838" y="3303586"/>
                    </a:moveTo>
                    <a:cubicBezTo>
                      <a:pt x="742826" y="3303586"/>
                      <a:pt x="737952" y="3308460"/>
                      <a:pt x="737952" y="3314472"/>
                    </a:cubicBezTo>
                    <a:lnTo>
                      <a:pt x="737952" y="3399855"/>
                    </a:lnTo>
                    <a:cubicBezTo>
                      <a:pt x="737952" y="3405867"/>
                      <a:pt x="742826" y="3410741"/>
                      <a:pt x="748838" y="3410741"/>
                    </a:cubicBezTo>
                    <a:lnTo>
                      <a:pt x="772785" y="3410741"/>
                    </a:lnTo>
                    <a:cubicBezTo>
                      <a:pt x="778797" y="3410741"/>
                      <a:pt x="783671" y="3405867"/>
                      <a:pt x="783671" y="3399855"/>
                    </a:cubicBezTo>
                    <a:lnTo>
                      <a:pt x="783671" y="3314472"/>
                    </a:lnTo>
                    <a:cubicBezTo>
                      <a:pt x="783671" y="3308460"/>
                      <a:pt x="778797" y="3303586"/>
                      <a:pt x="772785" y="3303586"/>
                    </a:cubicBezTo>
                    <a:close/>
                    <a:moveTo>
                      <a:pt x="603582" y="3284536"/>
                    </a:moveTo>
                    <a:cubicBezTo>
                      <a:pt x="597570" y="3284536"/>
                      <a:pt x="592696" y="3289410"/>
                      <a:pt x="592696" y="3295422"/>
                    </a:cubicBezTo>
                    <a:lnTo>
                      <a:pt x="592696" y="3380805"/>
                    </a:lnTo>
                    <a:cubicBezTo>
                      <a:pt x="592696" y="3386817"/>
                      <a:pt x="597570" y="3391691"/>
                      <a:pt x="603582" y="3391691"/>
                    </a:cubicBezTo>
                    <a:lnTo>
                      <a:pt x="627529" y="3391691"/>
                    </a:lnTo>
                    <a:cubicBezTo>
                      <a:pt x="633541" y="3391691"/>
                      <a:pt x="638415" y="3386817"/>
                      <a:pt x="638415" y="3380805"/>
                    </a:cubicBezTo>
                    <a:lnTo>
                      <a:pt x="638415" y="3295422"/>
                    </a:lnTo>
                    <a:cubicBezTo>
                      <a:pt x="638415" y="3289410"/>
                      <a:pt x="633541" y="3284536"/>
                      <a:pt x="627529" y="3284536"/>
                    </a:cubicBezTo>
                    <a:close/>
                    <a:moveTo>
                      <a:pt x="446420" y="3277392"/>
                    </a:moveTo>
                    <a:cubicBezTo>
                      <a:pt x="440408" y="3277392"/>
                      <a:pt x="435534" y="3282266"/>
                      <a:pt x="435534" y="3288278"/>
                    </a:cubicBezTo>
                    <a:lnTo>
                      <a:pt x="435534" y="3373661"/>
                    </a:lnTo>
                    <a:cubicBezTo>
                      <a:pt x="435534" y="3379673"/>
                      <a:pt x="440408" y="3384547"/>
                      <a:pt x="446420" y="3384547"/>
                    </a:cubicBezTo>
                    <a:lnTo>
                      <a:pt x="470367" y="3384547"/>
                    </a:lnTo>
                    <a:cubicBezTo>
                      <a:pt x="476379" y="3384547"/>
                      <a:pt x="481253" y="3379673"/>
                      <a:pt x="481253" y="3373661"/>
                    </a:cubicBezTo>
                    <a:lnTo>
                      <a:pt x="481253" y="3288278"/>
                    </a:lnTo>
                    <a:cubicBezTo>
                      <a:pt x="481253" y="3282266"/>
                      <a:pt x="476379" y="3277392"/>
                      <a:pt x="470367" y="3277392"/>
                    </a:cubicBezTo>
                    <a:close/>
                    <a:moveTo>
                      <a:pt x="305926" y="3263104"/>
                    </a:moveTo>
                    <a:cubicBezTo>
                      <a:pt x="299914" y="3263104"/>
                      <a:pt x="295040" y="3267978"/>
                      <a:pt x="295040" y="3273990"/>
                    </a:cubicBezTo>
                    <a:lnTo>
                      <a:pt x="295040" y="3359373"/>
                    </a:lnTo>
                    <a:cubicBezTo>
                      <a:pt x="295040" y="3365385"/>
                      <a:pt x="299914" y="3370259"/>
                      <a:pt x="305926" y="3370259"/>
                    </a:cubicBezTo>
                    <a:lnTo>
                      <a:pt x="329873" y="3370259"/>
                    </a:lnTo>
                    <a:cubicBezTo>
                      <a:pt x="335885" y="3370259"/>
                      <a:pt x="340759" y="3365385"/>
                      <a:pt x="340759" y="3359373"/>
                    </a:cubicBezTo>
                    <a:lnTo>
                      <a:pt x="340759" y="3273990"/>
                    </a:lnTo>
                    <a:cubicBezTo>
                      <a:pt x="340759" y="3267978"/>
                      <a:pt x="335885" y="3263104"/>
                      <a:pt x="329873" y="3263104"/>
                    </a:cubicBezTo>
                    <a:close/>
                    <a:moveTo>
                      <a:pt x="158288" y="3255961"/>
                    </a:moveTo>
                    <a:cubicBezTo>
                      <a:pt x="152276" y="3255961"/>
                      <a:pt x="147402" y="3260835"/>
                      <a:pt x="147402" y="3266847"/>
                    </a:cubicBezTo>
                    <a:lnTo>
                      <a:pt x="147402" y="3352230"/>
                    </a:lnTo>
                    <a:cubicBezTo>
                      <a:pt x="147402" y="3358242"/>
                      <a:pt x="152276" y="3363116"/>
                      <a:pt x="158288" y="3363116"/>
                    </a:cubicBezTo>
                    <a:lnTo>
                      <a:pt x="182235" y="3363116"/>
                    </a:lnTo>
                    <a:cubicBezTo>
                      <a:pt x="188247" y="3363116"/>
                      <a:pt x="193121" y="3358242"/>
                      <a:pt x="193121" y="3352230"/>
                    </a:cubicBezTo>
                    <a:lnTo>
                      <a:pt x="193121" y="3266847"/>
                    </a:lnTo>
                    <a:cubicBezTo>
                      <a:pt x="193121" y="3260835"/>
                      <a:pt x="188247" y="3255961"/>
                      <a:pt x="182235" y="3255961"/>
                    </a:cubicBezTo>
                    <a:close/>
                    <a:moveTo>
                      <a:pt x="13032" y="3253580"/>
                    </a:moveTo>
                    <a:cubicBezTo>
                      <a:pt x="7020" y="3253580"/>
                      <a:pt x="2146" y="3258454"/>
                      <a:pt x="2146" y="3264466"/>
                    </a:cubicBezTo>
                    <a:lnTo>
                      <a:pt x="2146" y="3349849"/>
                    </a:lnTo>
                    <a:cubicBezTo>
                      <a:pt x="2146" y="3355861"/>
                      <a:pt x="7020" y="3360735"/>
                      <a:pt x="13032" y="3360735"/>
                    </a:cubicBezTo>
                    <a:lnTo>
                      <a:pt x="36979" y="3360735"/>
                    </a:lnTo>
                    <a:cubicBezTo>
                      <a:pt x="42991" y="3360735"/>
                      <a:pt x="47865" y="3355861"/>
                      <a:pt x="47865" y="3349849"/>
                    </a:cubicBezTo>
                    <a:lnTo>
                      <a:pt x="47865" y="3264466"/>
                    </a:lnTo>
                    <a:cubicBezTo>
                      <a:pt x="47865" y="3258454"/>
                      <a:pt x="42991" y="3253580"/>
                      <a:pt x="36979" y="3253580"/>
                    </a:cubicBezTo>
                    <a:close/>
                    <a:moveTo>
                      <a:pt x="37046" y="1858393"/>
                    </a:moveTo>
                    <a:cubicBezTo>
                      <a:pt x="32838" y="1858393"/>
                      <a:pt x="29426" y="1861805"/>
                      <a:pt x="29426" y="1866013"/>
                    </a:cubicBezTo>
                    <a:lnTo>
                      <a:pt x="29426" y="1959615"/>
                    </a:lnTo>
                    <a:cubicBezTo>
                      <a:pt x="29427" y="1963823"/>
                      <a:pt x="32839" y="1967235"/>
                      <a:pt x="37046" y="1967235"/>
                    </a:cubicBezTo>
                    <a:lnTo>
                      <a:pt x="67525" y="1967235"/>
                    </a:lnTo>
                    <a:cubicBezTo>
                      <a:pt x="71733" y="1967235"/>
                      <a:pt x="75145" y="1963823"/>
                      <a:pt x="75145" y="1959615"/>
                    </a:cubicBezTo>
                    <a:lnTo>
                      <a:pt x="75145" y="1866013"/>
                    </a:lnTo>
                    <a:cubicBezTo>
                      <a:pt x="75144" y="1861805"/>
                      <a:pt x="71732" y="1858393"/>
                      <a:pt x="67525" y="1858393"/>
                    </a:cubicBezTo>
                    <a:close/>
                    <a:moveTo>
                      <a:pt x="187064" y="1839343"/>
                    </a:moveTo>
                    <a:cubicBezTo>
                      <a:pt x="182856" y="1839343"/>
                      <a:pt x="179444" y="1842755"/>
                      <a:pt x="179444" y="1846963"/>
                    </a:cubicBezTo>
                    <a:lnTo>
                      <a:pt x="179444" y="1940565"/>
                    </a:lnTo>
                    <a:cubicBezTo>
                      <a:pt x="179444" y="1944773"/>
                      <a:pt x="182856" y="1948185"/>
                      <a:pt x="187064" y="1948185"/>
                    </a:cubicBezTo>
                    <a:lnTo>
                      <a:pt x="217543" y="1948185"/>
                    </a:lnTo>
                    <a:cubicBezTo>
                      <a:pt x="221751" y="1948185"/>
                      <a:pt x="225163" y="1944773"/>
                      <a:pt x="225163" y="1940565"/>
                    </a:cubicBezTo>
                    <a:lnTo>
                      <a:pt x="225163" y="1846963"/>
                    </a:lnTo>
                    <a:cubicBezTo>
                      <a:pt x="225161" y="1842755"/>
                      <a:pt x="221750" y="1839343"/>
                      <a:pt x="217543" y="1839343"/>
                    </a:cubicBezTo>
                    <a:close/>
                    <a:moveTo>
                      <a:pt x="329938" y="1813149"/>
                    </a:moveTo>
                    <a:cubicBezTo>
                      <a:pt x="325730" y="1813149"/>
                      <a:pt x="322318" y="1816561"/>
                      <a:pt x="322318" y="1820769"/>
                    </a:cubicBezTo>
                    <a:lnTo>
                      <a:pt x="322318" y="1926749"/>
                    </a:lnTo>
                    <a:cubicBezTo>
                      <a:pt x="322319" y="1930957"/>
                      <a:pt x="325730" y="1934369"/>
                      <a:pt x="329938" y="1934369"/>
                    </a:cubicBezTo>
                    <a:lnTo>
                      <a:pt x="360417" y="1934369"/>
                    </a:lnTo>
                    <a:cubicBezTo>
                      <a:pt x="364625" y="1934369"/>
                      <a:pt x="368037" y="1930957"/>
                      <a:pt x="368037" y="1926749"/>
                    </a:cubicBezTo>
                    <a:lnTo>
                      <a:pt x="368037" y="1820769"/>
                    </a:lnTo>
                    <a:cubicBezTo>
                      <a:pt x="368037" y="1816561"/>
                      <a:pt x="364625" y="1813149"/>
                      <a:pt x="360417" y="1813149"/>
                    </a:cubicBezTo>
                    <a:close/>
                    <a:moveTo>
                      <a:pt x="475194" y="1794099"/>
                    </a:moveTo>
                    <a:cubicBezTo>
                      <a:pt x="470986" y="1794099"/>
                      <a:pt x="467574" y="1797511"/>
                      <a:pt x="467574" y="1801719"/>
                    </a:cubicBezTo>
                    <a:lnTo>
                      <a:pt x="467574" y="1907699"/>
                    </a:lnTo>
                    <a:cubicBezTo>
                      <a:pt x="467574" y="1911907"/>
                      <a:pt x="470986" y="1915319"/>
                      <a:pt x="475194" y="1915319"/>
                    </a:cubicBezTo>
                    <a:lnTo>
                      <a:pt x="505673" y="1915319"/>
                    </a:lnTo>
                    <a:cubicBezTo>
                      <a:pt x="509881" y="1915319"/>
                      <a:pt x="513293" y="1911907"/>
                      <a:pt x="513293" y="1907699"/>
                    </a:cubicBezTo>
                    <a:lnTo>
                      <a:pt x="513293" y="1801719"/>
                    </a:lnTo>
                    <a:cubicBezTo>
                      <a:pt x="513293" y="1797511"/>
                      <a:pt x="509881" y="1794099"/>
                      <a:pt x="505673" y="1794099"/>
                    </a:cubicBezTo>
                    <a:close/>
                    <a:moveTo>
                      <a:pt x="625213" y="1775049"/>
                    </a:moveTo>
                    <a:cubicBezTo>
                      <a:pt x="621005" y="1775049"/>
                      <a:pt x="617593" y="1778461"/>
                      <a:pt x="617593" y="1782669"/>
                    </a:cubicBezTo>
                    <a:lnTo>
                      <a:pt x="617593" y="1888649"/>
                    </a:lnTo>
                    <a:cubicBezTo>
                      <a:pt x="617593" y="1892857"/>
                      <a:pt x="621005" y="1896269"/>
                      <a:pt x="625213" y="1896269"/>
                    </a:cubicBezTo>
                    <a:lnTo>
                      <a:pt x="655692" y="1896269"/>
                    </a:lnTo>
                    <a:cubicBezTo>
                      <a:pt x="659900" y="1896269"/>
                      <a:pt x="663312" y="1892857"/>
                      <a:pt x="663312" y="1888649"/>
                    </a:cubicBezTo>
                    <a:lnTo>
                      <a:pt x="663312" y="1782669"/>
                    </a:lnTo>
                    <a:cubicBezTo>
                      <a:pt x="663311" y="1778461"/>
                      <a:pt x="659899" y="1775049"/>
                      <a:pt x="655692" y="1775049"/>
                    </a:cubicBezTo>
                    <a:close/>
                    <a:moveTo>
                      <a:pt x="772850" y="1755999"/>
                    </a:moveTo>
                    <a:cubicBezTo>
                      <a:pt x="768642" y="1755999"/>
                      <a:pt x="765230" y="1759411"/>
                      <a:pt x="765230" y="1763619"/>
                    </a:cubicBezTo>
                    <a:lnTo>
                      <a:pt x="765230" y="1869599"/>
                    </a:lnTo>
                    <a:cubicBezTo>
                      <a:pt x="765230" y="1873807"/>
                      <a:pt x="768642" y="1877219"/>
                      <a:pt x="772850" y="1877219"/>
                    </a:cubicBezTo>
                    <a:lnTo>
                      <a:pt x="803329" y="1877219"/>
                    </a:lnTo>
                    <a:cubicBezTo>
                      <a:pt x="807537" y="1877219"/>
                      <a:pt x="810949" y="1873807"/>
                      <a:pt x="810949" y="1869599"/>
                    </a:cubicBezTo>
                    <a:lnTo>
                      <a:pt x="810949" y="1763619"/>
                    </a:lnTo>
                    <a:cubicBezTo>
                      <a:pt x="810947" y="1759411"/>
                      <a:pt x="807537" y="1755999"/>
                      <a:pt x="803329" y="1755999"/>
                    </a:cubicBezTo>
                    <a:close/>
                    <a:moveTo>
                      <a:pt x="920488" y="1736949"/>
                    </a:moveTo>
                    <a:cubicBezTo>
                      <a:pt x="916280" y="1736949"/>
                      <a:pt x="912868" y="1740361"/>
                      <a:pt x="912868" y="1744569"/>
                    </a:cubicBezTo>
                    <a:lnTo>
                      <a:pt x="912868" y="1850549"/>
                    </a:lnTo>
                    <a:cubicBezTo>
                      <a:pt x="912868" y="1854757"/>
                      <a:pt x="916280" y="1858169"/>
                      <a:pt x="920488" y="1858169"/>
                    </a:cubicBezTo>
                    <a:lnTo>
                      <a:pt x="950967" y="1858169"/>
                    </a:lnTo>
                    <a:cubicBezTo>
                      <a:pt x="955175" y="1858169"/>
                      <a:pt x="958587" y="1854757"/>
                      <a:pt x="958587" y="1850549"/>
                    </a:cubicBezTo>
                    <a:lnTo>
                      <a:pt x="958587" y="1744569"/>
                    </a:lnTo>
                    <a:cubicBezTo>
                      <a:pt x="958587" y="1740361"/>
                      <a:pt x="955175" y="1736949"/>
                      <a:pt x="950967" y="1736949"/>
                    </a:cubicBezTo>
                    <a:close/>
                    <a:moveTo>
                      <a:pt x="1053838" y="1722662"/>
                    </a:moveTo>
                    <a:cubicBezTo>
                      <a:pt x="1049630" y="1722662"/>
                      <a:pt x="1046218" y="1726074"/>
                      <a:pt x="1046218" y="1730282"/>
                    </a:cubicBezTo>
                    <a:lnTo>
                      <a:pt x="1046218" y="1836262"/>
                    </a:lnTo>
                    <a:cubicBezTo>
                      <a:pt x="1046218" y="1840470"/>
                      <a:pt x="1049630" y="1843882"/>
                      <a:pt x="1053838" y="1843882"/>
                    </a:cubicBezTo>
                    <a:lnTo>
                      <a:pt x="1084317" y="1843882"/>
                    </a:lnTo>
                    <a:cubicBezTo>
                      <a:pt x="1088525" y="1843882"/>
                      <a:pt x="1091937" y="1840470"/>
                      <a:pt x="1091937" y="1836262"/>
                    </a:cubicBezTo>
                    <a:lnTo>
                      <a:pt x="1091937" y="1730282"/>
                    </a:lnTo>
                    <a:cubicBezTo>
                      <a:pt x="1091937" y="1726074"/>
                      <a:pt x="1088525" y="1722662"/>
                      <a:pt x="1084317" y="1722662"/>
                    </a:cubicBezTo>
                    <a:close/>
                    <a:moveTo>
                      <a:pt x="1189570" y="1710755"/>
                    </a:moveTo>
                    <a:cubicBezTo>
                      <a:pt x="1185362" y="1710755"/>
                      <a:pt x="1181950" y="1714167"/>
                      <a:pt x="1181950" y="1718375"/>
                    </a:cubicBezTo>
                    <a:lnTo>
                      <a:pt x="1181950" y="1824355"/>
                    </a:lnTo>
                    <a:cubicBezTo>
                      <a:pt x="1181950" y="1828563"/>
                      <a:pt x="1185362" y="1831975"/>
                      <a:pt x="1189570" y="1831975"/>
                    </a:cubicBezTo>
                    <a:lnTo>
                      <a:pt x="1220049" y="1831975"/>
                    </a:lnTo>
                    <a:cubicBezTo>
                      <a:pt x="1224257" y="1831975"/>
                      <a:pt x="1227669" y="1828563"/>
                      <a:pt x="1227669" y="1824355"/>
                    </a:cubicBezTo>
                    <a:lnTo>
                      <a:pt x="1227669" y="1718375"/>
                    </a:lnTo>
                    <a:cubicBezTo>
                      <a:pt x="1227669" y="1714167"/>
                      <a:pt x="1224257" y="1710755"/>
                      <a:pt x="1220049" y="1710755"/>
                    </a:cubicBezTo>
                    <a:close/>
                    <a:moveTo>
                      <a:pt x="1322919" y="1682180"/>
                    </a:moveTo>
                    <a:cubicBezTo>
                      <a:pt x="1318711" y="1682180"/>
                      <a:pt x="1315299" y="1685592"/>
                      <a:pt x="1315299" y="1689800"/>
                    </a:cubicBezTo>
                    <a:lnTo>
                      <a:pt x="1315299" y="1795780"/>
                    </a:lnTo>
                    <a:cubicBezTo>
                      <a:pt x="1315299" y="1799988"/>
                      <a:pt x="1318711" y="1803400"/>
                      <a:pt x="1322919" y="1803400"/>
                    </a:cubicBezTo>
                    <a:lnTo>
                      <a:pt x="1353398" y="1803400"/>
                    </a:lnTo>
                    <a:cubicBezTo>
                      <a:pt x="1357606" y="1803400"/>
                      <a:pt x="1361018" y="1799988"/>
                      <a:pt x="1361018" y="1795780"/>
                    </a:cubicBezTo>
                    <a:lnTo>
                      <a:pt x="1361018" y="1689800"/>
                    </a:lnTo>
                    <a:cubicBezTo>
                      <a:pt x="1361018" y="1685592"/>
                      <a:pt x="1357606" y="1682180"/>
                      <a:pt x="1353398" y="1682180"/>
                    </a:cubicBezTo>
                    <a:close/>
                    <a:moveTo>
                      <a:pt x="1458650" y="1648842"/>
                    </a:moveTo>
                    <a:cubicBezTo>
                      <a:pt x="1454442" y="1648842"/>
                      <a:pt x="1451030" y="1652254"/>
                      <a:pt x="1451030" y="1656462"/>
                    </a:cubicBezTo>
                    <a:lnTo>
                      <a:pt x="1451030" y="1788636"/>
                    </a:lnTo>
                    <a:cubicBezTo>
                      <a:pt x="1451030" y="1792844"/>
                      <a:pt x="1454442" y="1796256"/>
                      <a:pt x="1458650" y="1796256"/>
                    </a:cubicBezTo>
                    <a:lnTo>
                      <a:pt x="1489129" y="1796256"/>
                    </a:lnTo>
                    <a:cubicBezTo>
                      <a:pt x="1493337" y="1796256"/>
                      <a:pt x="1496749" y="1792844"/>
                      <a:pt x="1496749" y="1788636"/>
                    </a:cubicBezTo>
                    <a:lnTo>
                      <a:pt x="1496749" y="1656462"/>
                    </a:lnTo>
                    <a:cubicBezTo>
                      <a:pt x="1496749" y="1652254"/>
                      <a:pt x="1493337" y="1648842"/>
                      <a:pt x="1489129" y="1648842"/>
                    </a:cubicBezTo>
                    <a:close/>
                    <a:moveTo>
                      <a:pt x="1584856" y="1617886"/>
                    </a:moveTo>
                    <a:cubicBezTo>
                      <a:pt x="1580648" y="1617886"/>
                      <a:pt x="1577236" y="1621298"/>
                      <a:pt x="1577236" y="1625506"/>
                    </a:cubicBezTo>
                    <a:lnTo>
                      <a:pt x="1577236" y="1757680"/>
                    </a:lnTo>
                    <a:cubicBezTo>
                      <a:pt x="1577236" y="1761888"/>
                      <a:pt x="1580648" y="1765300"/>
                      <a:pt x="1584856" y="1765300"/>
                    </a:cubicBezTo>
                    <a:lnTo>
                      <a:pt x="1615335" y="1765300"/>
                    </a:lnTo>
                    <a:cubicBezTo>
                      <a:pt x="1619543" y="1765300"/>
                      <a:pt x="1622955" y="1761888"/>
                      <a:pt x="1622955" y="1757680"/>
                    </a:cubicBezTo>
                    <a:lnTo>
                      <a:pt x="1622955" y="1625506"/>
                    </a:lnTo>
                    <a:cubicBezTo>
                      <a:pt x="1622955" y="1621298"/>
                      <a:pt x="1619543" y="1617886"/>
                      <a:pt x="1615335" y="1617886"/>
                    </a:cubicBezTo>
                    <a:close/>
                    <a:moveTo>
                      <a:pt x="1720586" y="1584547"/>
                    </a:moveTo>
                    <a:cubicBezTo>
                      <a:pt x="1716378" y="1584547"/>
                      <a:pt x="1712966" y="1587959"/>
                      <a:pt x="1712966" y="1592167"/>
                    </a:cubicBezTo>
                    <a:lnTo>
                      <a:pt x="1712966" y="1743392"/>
                    </a:lnTo>
                    <a:cubicBezTo>
                      <a:pt x="1712966" y="1747600"/>
                      <a:pt x="1716378" y="1751012"/>
                      <a:pt x="1720586" y="1751012"/>
                    </a:cubicBezTo>
                    <a:lnTo>
                      <a:pt x="1751065" y="1751012"/>
                    </a:lnTo>
                    <a:cubicBezTo>
                      <a:pt x="1755273" y="1751012"/>
                      <a:pt x="1758685" y="1747600"/>
                      <a:pt x="1758685" y="1743392"/>
                    </a:cubicBezTo>
                    <a:lnTo>
                      <a:pt x="1758685" y="1592167"/>
                    </a:lnTo>
                    <a:cubicBezTo>
                      <a:pt x="1758685" y="1587959"/>
                      <a:pt x="1755273" y="1584547"/>
                      <a:pt x="1751065" y="1584547"/>
                    </a:cubicBezTo>
                    <a:close/>
                    <a:moveTo>
                      <a:pt x="1851555" y="1553591"/>
                    </a:moveTo>
                    <a:cubicBezTo>
                      <a:pt x="1847347" y="1553591"/>
                      <a:pt x="1843935" y="1557003"/>
                      <a:pt x="1843935" y="1561211"/>
                    </a:cubicBezTo>
                    <a:lnTo>
                      <a:pt x="1843935" y="1712436"/>
                    </a:lnTo>
                    <a:cubicBezTo>
                      <a:pt x="1843935" y="1716644"/>
                      <a:pt x="1847347" y="1720056"/>
                      <a:pt x="1851555" y="1720056"/>
                    </a:cubicBezTo>
                    <a:lnTo>
                      <a:pt x="1882034" y="1720056"/>
                    </a:lnTo>
                    <a:cubicBezTo>
                      <a:pt x="1886242" y="1720056"/>
                      <a:pt x="1889654" y="1716644"/>
                      <a:pt x="1889654" y="1712436"/>
                    </a:cubicBezTo>
                    <a:lnTo>
                      <a:pt x="1889654" y="1561211"/>
                    </a:lnTo>
                    <a:cubicBezTo>
                      <a:pt x="1889654" y="1557003"/>
                      <a:pt x="1886242" y="1553591"/>
                      <a:pt x="1882034" y="1553591"/>
                    </a:cubicBezTo>
                    <a:close/>
                    <a:moveTo>
                      <a:pt x="1984905" y="1532160"/>
                    </a:moveTo>
                    <a:cubicBezTo>
                      <a:pt x="1980697" y="1532160"/>
                      <a:pt x="1977285" y="1535572"/>
                      <a:pt x="1977285" y="1539780"/>
                    </a:cubicBezTo>
                    <a:lnTo>
                      <a:pt x="1977285" y="1691005"/>
                    </a:lnTo>
                    <a:cubicBezTo>
                      <a:pt x="1977285" y="1695213"/>
                      <a:pt x="1980697" y="1698625"/>
                      <a:pt x="1984905" y="1698625"/>
                    </a:cubicBezTo>
                    <a:lnTo>
                      <a:pt x="2015384" y="1698625"/>
                    </a:lnTo>
                    <a:cubicBezTo>
                      <a:pt x="2019592" y="1698625"/>
                      <a:pt x="2023004" y="1695213"/>
                      <a:pt x="2023004" y="1691005"/>
                    </a:cubicBezTo>
                    <a:lnTo>
                      <a:pt x="2023004" y="1539780"/>
                    </a:lnTo>
                    <a:cubicBezTo>
                      <a:pt x="2023004" y="1535572"/>
                      <a:pt x="2019592" y="1532160"/>
                      <a:pt x="2015384" y="1532160"/>
                    </a:cubicBezTo>
                    <a:close/>
                    <a:moveTo>
                      <a:pt x="2118255" y="1508348"/>
                    </a:moveTo>
                    <a:cubicBezTo>
                      <a:pt x="2114047" y="1508348"/>
                      <a:pt x="2110635" y="1511760"/>
                      <a:pt x="2110635" y="1515968"/>
                    </a:cubicBezTo>
                    <a:lnTo>
                      <a:pt x="2110635" y="1667193"/>
                    </a:lnTo>
                    <a:cubicBezTo>
                      <a:pt x="2110635" y="1671401"/>
                      <a:pt x="2114047" y="1674813"/>
                      <a:pt x="2118255" y="1674813"/>
                    </a:cubicBezTo>
                    <a:lnTo>
                      <a:pt x="2148734" y="1674813"/>
                    </a:lnTo>
                    <a:cubicBezTo>
                      <a:pt x="2152942" y="1674813"/>
                      <a:pt x="2156354" y="1671401"/>
                      <a:pt x="2156354" y="1667193"/>
                    </a:cubicBezTo>
                    <a:lnTo>
                      <a:pt x="2156354" y="1515968"/>
                    </a:lnTo>
                    <a:cubicBezTo>
                      <a:pt x="2156354" y="1511760"/>
                      <a:pt x="2152942" y="1508348"/>
                      <a:pt x="2148734" y="1508348"/>
                    </a:cubicBezTo>
                    <a:close/>
                    <a:moveTo>
                      <a:pt x="2220649" y="1489298"/>
                    </a:moveTo>
                    <a:cubicBezTo>
                      <a:pt x="2216441" y="1489298"/>
                      <a:pt x="2213029" y="1492710"/>
                      <a:pt x="2213029" y="1496918"/>
                    </a:cubicBezTo>
                    <a:lnTo>
                      <a:pt x="2213029" y="1648143"/>
                    </a:lnTo>
                    <a:cubicBezTo>
                      <a:pt x="2213029" y="1652351"/>
                      <a:pt x="2216441" y="1655763"/>
                      <a:pt x="2220649" y="1655763"/>
                    </a:cubicBezTo>
                    <a:lnTo>
                      <a:pt x="2251128" y="1655763"/>
                    </a:lnTo>
                    <a:cubicBezTo>
                      <a:pt x="2255336" y="1655763"/>
                      <a:pt x="2258748" y="1652351"/>
                      <a:pt x="2258748" y="1648143"/>
                    </a:cubicBezTo>
                    <a:lnTo>
                      <a:pt x="2258748" y="1496918"/>
                    </a:lnTo>
                    <a:cubicBezTo>
                      <a:pt x="2258748" y="1492710"/>
                      <a:pt x="2255336" y="1489298"/>
                      <a:pt x="2251128" y="1489298"/>
                    </a:cubicBezTo>
                    <a:close/>
                    <a:moveTo>
                      <a:pt x="2339711" y="1463104"/>
                    </a:moveTo>
                    <a:cubicBezTo>
                      <a:pt x="2335503" y="1463104"/>
                      <a:pt x="2332091" y="1466516"/>
                      <a:pt x="2332091" y="1470724"/>
                    </a:cubicBezTo>
                    <a:lnTo>
                      <a:pt x="2332091" y="1621949"/>
                    </a:lnTo>
                    <a:cubicBezTo>
                      <a:pt x="2332091" y="1626157"/>
                      <a:pt x="2335503" y="1629569"/>
                      <a:pt x="2339711" y="1629569"/>
                    </a:cubicBezTo>
                    <a:lnTo>
                      <a:pt x="2370190" y="1629569"/>
                    </a:lnTo>
                    <a:cubicBezTo>
                      <a:pt x="2374398" y="1629569"/>
                      <a:pt x="2377810" y="1626157"/>
                      <a:pt x="2377810" y="1621949"/>
                    </a:cubicBezTo>
                    <a:lnTo>
                      <a:pt x="2377810" y="1470724"/>
                    </a:lnTo>
                    <a:cubicBezTo>
                      <a:pt x="2377810" y="1466516"/>
                      <a:pt x="2374398" y="1463104"/>
                      <a:pt x="2370190" y="1463104"/>
                    </a:cubicBezTo>
                    <a:close/>
                    <a:moveTo>
                      <a:pt x="2461155" y="1429766"/>
                    </a:moveTo>
                    <a:cubicBezTo>
                      <a:pt x="2456947" y="1429766"/>
                      <a:pt x="2453535" y="1433178"/>
                      <a:pt x="2453535" y="1437386"/>
                    </a:cubicBezTo>
                    <a:lnTo>
                      <a:pt x="2453535" y="1588611"/>
                    </a:lnTo>
                    <a:cubicBezTo>
                      <a:pt x="2453535" y="1592819"/>
                      <a:pt x="2456947" y="1596231"/>
                      <a:pt x="2461155" y="1596231"/>
                    </a:cubicBezTo>
                    <a:lnTo>
                      <a:pt x="2491634" y="1596231"/>
                    </a:lnTo>
                    <a:cubicBezTo>
                      <a:pt x="2495842" y="1596231"/>
                      <a:pt x="2499254" y="1592819"/>
                      <a:pt x="2499254" y="1588611"/>
                    </a:cubicBezTo>
                    <a:lnTo>
                      <a:pt x="2499254" y="1437386"/>
                    </a:lnTo>
                    <a:cubicBezTo>
                      <a:pt x="2499254" y="1433178"/>
                      <a:pt x="2495842" y="1429766"/>
                      <a:pt x="2491634" y="1429766"/>
                    </a:cubicBezTo>
                    <a:close/>
                    <a:moveTo>
                      <a:pt x="2587361" y="1410716"/>
                    </a:moveTo>
                    <a:cubicBezTo>
                      <a:pt x="2583153" y="1410716"/>
                      <a:pt x="2579741" y="1414128"/>
                      <a:pt x="2579741" y="1418336"/>
                    </a:cubicBezTo>
                    <a:lnTo>
                      <a:pt x="2579741" y="1569561"/>
                    </a:lnTo>
                    <a:cubicBezTo>
                      <a:pt x="2579741" y="1573769"/>
                      <a:pt x="2583153" y="1577181"/>
                      <a:pt x="2587361" y="1577181"/>
                    </a:cubicBezTo>
                    <a:lnTo>
                      <a:pt x="2617840" y="1577181"/>
                    </a:lnTo>
                    <a:cubicBezTo>
                      <a:pt x="2622048" y="1577181"/>
                      <a:pt x="2625460" y="1573769"/>
                      <a:pt x="2625460" y="1569561"/>
                    </a:cubicBezTo>
                    <a:lnTo>
                      <a:pt x="2625460" y="1418336"/>
                    </a:lnTo>
                    <a:cubicBezTo>
                      <a:pt x="2625460" y="1414128"/>
                      <a:pt x="2622048" y="1410716"/>
                      <a:pt x="2617840" y="1410716"/>
                    </a:cubicBezTo>
                    <a:close/>
                    <a:moveTo>
                      <a:pt x="2706424" y="1374997"/>
                    </a:moveTo>
                    <a:cubicBezTo>
                      <a:pt x="2702216" y="1374997"/>
                      <a:pt x="2698804" y="1378409"/>
                      <a:pt x="2698804" y="1382617"/>
                    </a:cubicBezTo>
                    <a:lnTo>
                      <a:pt x="2698804" y="1533842"/>
                    </a:lnTo>
                    <a:cubicBezTo>
                      <a:pt x="2698804" y="1538050"/>
                      <a:pt x="2702216" y="1541462"/>
                      <a:pt x="2706424" y="1541462"/>
                    </a:cubicBezTo>
                    <a:lnTo>
                      <a:pt x="2736903" y="1541462"/>
                    </a:lnTo>
                    <a:cubicBezTo>
                      <a:pt x="2741111" y="1541462"/>
                      <a:pt x="2744523" y="1538050"/>
                      <a:pt x="2744523" y="1533842"/>
                    </a:cubicBezTo>
                    <a:lnTo>
                      <a:pt x="2744523" y="1382617"/>
                    </a:lnTo>
                    <a:cubicBezTo>
                      <a:pt x="2744523" y="1378409"/>
                      <a:pt x="2741111" y="1374997"/>
                      <a:pt x="2736903" y="1374997"/>
                    </a:cubicBezTo>
                    <a:close/>
                    <a:moveTo>
                      <a:pt x="2831893" y="1339750"/>
                    </a:moveTo>
                    <a:cubicBezTo>
                      <a:pt x="2827685" y="1339750"/>
                      <a:pt x="2824273" y="1343162"/>
                      <a:pt x="2824273" y="1347370"/>
                    </a:cubicBezTo>
                    <a:lnTo>
                      <a:pt x="2824273" y="1517173"/>
                    </a:lnTo>
                    <a:cubicBezTo>
                      <a:pt x="2824273" y="1521381"/>
                      <a:pt x="2827685" y="1524793"/>
                      <a:pt x="2831893" y="1524793"/>
                    </a:cubicBezTo>
                    <a:lnTo>
                      <a:pt x="2862372" y="1524793"/>
                    </a:lnTo>
                    <a:cubicBezTo>
                      <a:pt x="2866580" y="1524793"/>
                      <a:pt x="2869992" y="1521381"/>
                      <a:pt x="2869992" y="1517173"/>
                    </a:cubicBezTo>
                    <a:lnTo>
                      <a:pt x="2869992" y="1347370"/>
                    </a:lnTo>
                    <a:cubicBezTo>
                      <a:pt x="2869992" y="1343162"/>
                      <a:pt x="2866580" y="1339750"/>
                      <a:pt x="2862372" y="1339750"/>
                    </a:cubicBezTo>
                    <a:close/>
                    <a:moveTo>
                      <a:pt x="2960481" y="1308794"/>
                    </a:moveTo>
                    <a:cubicBezTo>
                      <a:pt x="2956273" y="1308794"/>
                      <a:pt x="2952861" y="1312206"/>
                      <a:pt x="2952861" y="1316414"/>
                    </a:cubicBezTo>
                    <a:lnTo>
                      <a:pt x="2952861" y="1486217"/>
                    </a:lnTo>
                    <a:cubicBezTo>
                      <a:pt x="2952861" y="1490425"/>
                      <a:pt x="2956273" y="1493837"/>
                      <a:pt x="2960481" y="1493837"/>
                    </a:cubicBezTo>
                    <a:lnTo>
                      <a:pt x="2990960" y="1493837"/>
                    </a:lnTo>
                    <a:cubicBezTo>
                      <a:pt x="2995168" y="1493837"/>
                      <a:pt x="2998580" y="1490425"/>
                      <a:pt x="2998580" y="1486217"/>
                    </a:cubicBezTo>
                    <a:lnTo>
                      <a:pt x="2998580" y="1316414"/>
                    </a:lnTo>
                    <a:cubicBezTo>
                      <a:pt x="2998580" y="1312206"/>
                      <a:pt x="2995168" y="1308794"/>
                      <a:pt x="2990960" y="1308794"/>
                    </a:cubicBezTo>
                    <a:close/>
                    <a:moveTo>
                      <a:pt x="3084306" y="1284981"/>
                    </a:moveTo>
                    <a:cubicBezTo>
                      <a:pt x="3080098" y="1284981"/>
                      <a:pt x="3076686" y="1288393"/>
                      <a:pt x="3076686" y="1292601"/>
                    </a:cubicBezTo>
                    <a:lnTo>
                      <a:pt x="3076686" y="1462404"/>
                    </a:lnTo>
                    <a:cubicBezTo>
                      <a:pt x="3076686" y="1466612"/>
                      <a:pt x="3080098" y="1470024"/>
                      <a:pt x="3084306" y="1470024"/>
                    </a:cubicBezTo>
                    <a:lnTo>
                      <a:pt x="3114785" y="1470024"/>
                    </a:lnTo>
                    <a:cubicBezTo>
                      <a:pt x="3118993" y="1470024"/>
                      <a:pt x="3122405" y="1466612"/>
                      <a:pt x="3122405" y="1462404"/>
                    </a:cubicBezTo>
                    <a:lnTo>
                      <a:pt x="3122405" y="1292601"/>
                    </a:lnTo>
                    <a:cubicBezTo>
                      <a:pt x="3122405" y="1288393"/>
                      <a:pt x="3118993" y="1284981"/>
                      <a:pt x="3114785" y="1284981"/>
                    </a:cubicBezTo>
                    <a:close/>
                    <a:moveTo>
                      <a:pt x="3205750" y="1256406"/>
                    </a:moveTo>
                    <a:cubicBezTo>
                      <a:pt x="3201542" y="1256406"/>
                      <a:pt x="3198130" y="1259818"/>
                      <a:pt x="3198130" y="1264026"/>
                    </a:cubicBezTo>
                    <a:lnTo>
                      <a:pt x="3198130" y="1433829"/>
                    </a:lnTo>
                    <a:cubicBezTo>
                      <a:pt x="3198130" y="1438037"/>
                      <a:pt x="3201542" y="1441449"/>
                      <a:pt x="3205750" y="1441449"/>
                    </a:cubicBezTo>
                    <a:lnTo>
                      <a:pt x="3236229" y="1441449"/>
                    </a:lnTo>
                    <a:cubicBezTo>
                      <a:pt x="3240437" y="1441449"/>
                      <a:pt x="3243849" y="1438037"/>
                      <a:pt x="3243849" y="1433829"/>
                    </a:cubicBezTo>
                    <a:lnTo>
                      <a:pt x="3243849" y="1264026"/>
                    </a:lnTo>
                    <a:cubicBezTo>
                      <a:pt x="3243849" y="1259818"/>
                      <a:pt x="3240437" y="1256406"/>
                      <a:pt x="3236229" y="1256406"/>
                    </a:cubicBezTo>
                    <a:close/>
                    <a:moveTo>
                      <a:pt x="3329574" y="1215924"/>
                    </a:moveTo>
                    <a:cubicBezTo>
                      <a:pt x="3325366" y="1215924"/>
                      <a:pt x="3321954" y="1219336"/>
                      <a:pt x="3321954" y="1223544"/>
                    </a:cubicBezTo>
                    <a:lnTo>
                      <a:pt x="3321954" y="1414779"/>
                    </a:lnTo>
                    <a:cubicBezTo>
                      <a:pt x="3321954" y="1418987"/>
                      <a:pt x="3325366" y="1422399"/>
                      <a:pt x="3329574" y="1422399"/>
                    </a:cubicBezTo>
                    <a:lnTo>
                      <a:pt x="3360053" y="1422399"/>
                    </a:lnTo>
                    <a:cubicBezTo>
                      <a:pt x="3364261" y="1422399"/>
                      <a:pt x="3367673" y="1418987"/>
                      <a:pt x="3367673" y="1414779"/>
                    </a:cubicBezTo>
                    <a:lnTo>
                      <a:pt x="3367673" y="1223544"/>
                    </a:lnTo>
                    <a:cubicBezTo>
                      <a:pt x="3367673" y="1219336"/>
                      <a:pt x="3364261" y="1215924"/>
                      <a:pt x="3360053" y="1215924"/>
                    </a:cubicBezTo>
                    <a:close/>
                    <a:moveTo>
                      <a:pt x="3493880" y="1170680"/>
                    </a:moveTo>
                    <a:cubicBezTo>
                      <a:pt x="3489672" y="1170680"/>
                      <a:pt x="3486260" y="1174092"/>
                      <a:pt x="3486260" y="1178300"/>
                    </a:cubicBezTo>
                    <a:lnTo>
                      <a:pt x="3486260" y="1369535"/>
                    </a:lnTo>
                    <a:cubicBezTo>
                      <a:pt x="3486260" y="1373743"/>
                      <a:pt x="3489672" y="1377155"/>
                      <a:pt x="3493880" y="1377155"/>
                    </a:cubicBezTo>
                    <a:lnTo>
                      <a:pt x="3524359" y="1377155"/>
                    </a:lnTo>
                    <a:cubicBezTo>
                      <a:pt x="3528567" y="1377155"/>
                      <a:pt x="3531979" y="1373743"/>
                      <a:pt x="3531979" y="1369535"/>
                    </a:cubicBezTo>
                    <a:lnTo>
                      <a:pt x="3531979" y="1178300"/>
                    </a:lnTo>
                    <a:cubicBezTo>
                      <a:pt x="3531979" y="1174092"/>
                      <a:pt x="3528567" y="1170680"/>
                      <a:pt x="3524359" y="1170680"/>
                    </a:cubicBezTo>
                    <a:close/>
                    <a:moveTo>
                      <a:pt x="3629612" y="1132580"/>
                    </a:moveTo>
                    <a:cubicBezTo>
                      <a:pt x="3625404" y="1132580"/>
                      <a:pt x="3621992" y="1135992"/>
                      <a:pt x="3621992" y="1140200"/>
                    </a:cubicBezTo>
                    <a:lnTo>
                      <a:pt x="3621992" y="1331435"/>
                    </a:lnTo>
                    <a:cubicBezTo>
                      <a:pt x="3621992" y="1335643"/>
                      <a:pt x="3625404" y="1339055"/>
                      <a:pt x="3629612" y="1339055"/>
                    </a:cubicBezTo>
                    <a:lnTo>
                      <a:pt x="3660091" y="1339055"/>
                    </a:lnTo>
                    <a:cubicBezTo>
                      <a:pt x="3664299" y="1339055"/>
                      <a:pt x="3667711" y="1335643"/>
                      <a:pt x="3667711" y="1331435"/>
                    </a:cubicBezTo>
                    <a:lnTo>
                      <a:pt x="3667711" y="1140200"/>
                    </a:lnTo>
                    <a:cubicBezTo>
                      <a:pt x="3667711" y="1135992"/>
                      <a:pt x="3664299" y="1132580"/>
                      <a:pt x="3660091" y="1132580"/>
                    </a:cubicBezTo>
                    <a:close/>
                    <a:moveTo>
                      <a:pt x="3776849" y="1089715"/>
                    </a:moveTo>
                    <a:cubicBezTo>
                      <a:pt x="3771369" y="1089715"/>
                      <a:pt x="3766927" y="1094157"/>
                      <a:pt x="3766927" y="1099637"/>
                    </a:cubicBezTo>
                    <a:lnTo>
                      <a:pt x="3766927" y="1300558"/>
                    </a:lnTo>
                    <a:cubicBezTo>
                      <a:pt x="3766927" y="1306038"/>
                      <a:pt x="3771369" y="1310480"/>
                      <a:pt x="3776849" y="1310480"/>
                    </a:cubicBezTo>
                    <a:lnTo>
                      <a:pt x="3816535" y="1310480"/>
                    </a:lnTo>
                    <a:cubicBezTo>
                      <a:pt x="3822015" y="1310480"/>
                      <a:pt x="3826457" y="1306038"/>
                      <a:pt x="3826457" y="1300558"/>
                    </a:cubicBezTo>
                    <a:lnTo>
                      <a:pt x="3826457" y="1099637"/>
                    </a:lnTo>
                    <a:cubicBezTo>
                      <a:pt x="3826457" y="1094157"/>
                      <a:pt x="3822015" y="1089715"/>
                      <a:pt x="3816535" y="1089715"/>
                    </a:cubicBezTo>
                    <a:close/>
                    <a:moveTo>
                      <a:pt x="3934011" y="1049234"/>
                    </a:moveTo>
                    <a:cubicBezTo>
                      <a:pt x="3928531" y="1049234"/>
                      <a:pt x="3924089" y="1053676"/>
                      <a:pt x="3924089" y="1059156"/>
                    </a:cubicBezTo>
                    <a:lnTo>
                      <a:pt x="3924089" y="1260077"/>
                    </a:lnTo>
                    <a:cubicBezTo>
                      <a:pt x="3924089" y="1265557"/>
                      <a:pt x="3928531" y="1269999"/>
                      <a:pt x="3934011" y="1269999"/>
                    </a:cubicBezTo>
                    <a:lnTo>
                      <a:pt x="3973697" y="1269999"/>
                    </a:lnTo>
                    <a:cubicBezTo>
                      <a:pt x="3979177" y="1269999"/>
                      <a:pt x="3983619" y="1265557"/>
                      <a:pt x="3983619" y="1260077"/>
                    </a:cubicBezTo>
                    <a:lnTo>
                      <a:pt x="3983619" y="1059156"/>
                    </a:lnTo>
                    <a:cubicBezTo>
                      <a:pt x="3983619" y="1053676"/>
                      <a:pt x="3979177" y="1049234"/>
                      <a:pt x="3973697" y="1049234"/>
                    </a:cubicBezTo>
                    <a:close/>
                    <a:moveTo>
                      <a:pt x="4139592" y="989702"/>
                    </a:moveTo>
                    <a:cubicBezTo>
                      <a:pt x="4123153" y="989702"/>
                      <a:pt x="4109826" y="1003029"/>
                      <a:pt x="4109826" y="1019468"/>
                    </a:cubicBezTo>
                    <a:lnTo>
                      <a:pt x="4109826" y="1187846"/>
                    </a:lnTo>
                    <a:cubicBezTo>
                      <a:pt x="4109826" y="1204285"/>
                      <a:pt x="4123153" y="1217612"/>
                      <a:pt x="4139592" y="1217612"/>
                    </a:cubicBezTo>
                    <a:cubicBezTo>
                      <a:pt x="4156031" y="1217612"/>
                      <a:pt x="4169358" y="1204285"/>
                      <a:pt x="4169358" y="1187846"/>
                    </a:cubicBezTo>
                    <a:lnTo>
                      <a:pt x="4169358" y="1019468"/>
                    </a:lnTo>
                    <a:cubicBezTo>
                      <a:pt x="4169358" y="1003029"/>
                      <a:pt x="4156031" y="989702"/>
                      <a:pt x="4139592" y="989702"/>
                    </a:cubicBezTo>
                    <a:close/>
                    <a:moveTo>
                      <a:pt x="4305086" y="939005"/>
                    </a:moveTo>
                    <a:cubicBezTo>
                      <a:pt x="4291934" y="939005"/>
                      <a:pt x="4281273" y="949666"/>
                      <a:pt x="4281273" y="962818"/>
                    </a:cubicBezTo>
                    <a:lnTo>
                      <a:pt x="4281273" y="1158079"/>
                    </a:lnTo>
                    <a:cubicBezTo>
                      <a:pt x="4281273" y="1171231"/>
                      <a:pt x="4291934" y="1181892"/>
                      <a:pt x="4305086" y="1181892"/>
                    </a:cubicBezTo>
                    <a:lnTo>
                      <a:pt x="4357473" y="1181892"/>
                    </a:lnTo>
                    <a:cubicBezTo>
                      <a:pt x="4370625" y="1181892"/>
                      <a:pt x="4381286" y="1171231"/>
                      <a:pt x="4381286" y="1158079"/>
                    </a:cubicBezTo>
                    <a:lnTo>
                      <a:pt x="4381286" y="962818"/>
                    </a:lnTo>
                    <a:cubicBezTo>
                      <a:pt x="4381286" y="949666"/>
                      <a:pt x="4370625" y="939005"/>
                      <a:pt x="4357473" y="939005"/>
                    </a:cubicBezTo>
                    <a:close/>
                    <a:moveTo>
                      <a:pt x="4519399" y="896143"/>
                    </a:moveTo>
                    <a:cubicBezTo>
                      <a:pt x="4506247" y="896143"/>
                      <a:pt x="4495586" y="906804"/>
                      <a:pt x="4495586" y="919956"/>
                    </a:cubicBezTo>
                    <a:lnTo>
                      <a:pt x="4495586" y="1115217"/>
                    </a:lnTo>
                    <a:cubicBezTo>
                      <a:pt x="4495586" y="1128369"/>
                      <a:pt x="4506247" y="1139030"/>
                      <a:pt x="4519399" y="1139030"/>
                    </a:cubicBezTo>
                    <a:lnTo>
                      <a:pt x="4571786" y="1139030"/>
                    </a:lnTo>
                    <a:cubicBezTo>
                      <a:pt x="4584938" y="1139030"/>
                      <a:pt x="4595599" y="1128369"/>
                      <a:pt x="4595599" y="1115217"/>
                    </a:cubicBezTo>
                    <a:lnTo>
                      <a:pt x="4595599" y="919956"/>
                    </a:lnTo>
                    <a:cubicBezTo>
                      <a:pt x="4595599" y="906804"/>
                      <a:pt x="4584938" y="896143"/>
                      <a:pt x="4571786" y="896143"/>
                    </a:cubicBezTo>
                    <a:close/>
                    <a:moveTo>
                      <a:pt x="4745164" y="853280"/>
                    </a:moveTo>
                    <a:cubicBezTo>
                      <a:pt x="4727002" y="853280"/>
                      <a:pt x="4712279" y="868003"/>
                      <a:pt x="4712279" y="886165"/>
                    </a:cubicBezTo>
                    <a:lnTo>
                      <a:pt x="4712279" y="1063282"/>
                    </a:lnTo>
                    <a:cubicBezTo>
                      <a:pt x="4712279" y="1081444"/>
                      <a:pt x="4727002" y="1096167"/>
                      <a:pt x="4745164" y="1096167"/>
                    </a:cubicBezTo>
                    <a:lnTo>
                      <a:pt x="4817509" y="1096167"/>
                    </a:lnTo>
                    <a:cubicBezTo>
                      <a:pt x="4835671" y="1096167"/>
                      <a:pt x="4850394" y="1081444"/>
                      <a:pt x="4850394" y="1063282"/>
                    </a:cubicBezTo>
                    <a:lnTo>
                      <a:pt x="4850394" y="886165"/>
                    </a:lnTo>
                    <a:cubicBezTo>
                      <a:pt x="4850394" y="868003"/>
                      <a:pt x="4835671" y="853280"/>
                      <a:pt x="4817509" y="853280"/>
                    </a:cubicBezTo>
                    <a:close/>
                    <a:moveTo>
                      <a:pt x="4995194" y="793748"/>
                    </a:moveTo>
                    <a:cubicBezTo>
                      <a:pt x="4977032" y="793748"/>
                      <a:pt x="4962309" y="808471"/>
                      <a:pt x="4962309" y="826633"/>
                    </a:cubicBezTo>
                    <a:lnTo>
                      <a:pt x="4962309" y="1032327"/>
                    </a:lnTo>
                    <a:cubicBezTo>
                      <a:pt x="4962309" y="1050489"/>
                      <a:pt x="4977032" y="1065212"/>
                      <a:pt x="4995194" y="1065212"/>
                    </a:cubicBezTo>
                    <a:lnTo>
                      <a:pt x="5067539" y="1065212"/>
                    </a:lnTo>
                    <a:cubicBezTo>
                      <a:pt x="5085701" y="1065212"/>
                      <a:pt x="5100424" y="1050489"/>
                      <a:pt x="5100424" y="1032327"/>
                    </a:cubicBezTo>
                    <a:lnTo>
                      <a:pt x="5100424" y="826633"/>
                    </a:lnTo>
                    <a:cubicBezTo>
                      <a:pt x="5100424" y="808471"/>
                      <a:pt x="5085701" y="793748"/>
                      <a:pt x="5067539" y="793748"/>
                    </a:cubicBezTo>
                    <a:close/>
                    <a:moveTo>
                      <a:pt x="5273799" y="743742"/>
                    </a:moveTo>
                    <a:cubicBezTo>
                      <a:pt x="5255637" y="743742"/>
                      <a:pt x="5240914" y="758465"/>
                      <a:pt x="5240914" y="776627"/>
                    </a:cubicBezTo>
                    <a:lnTo>
                      <a:pt x="5240914" y="1016349"/>
                    </a:lnTo>
                    <a:cubicBezTo>
                      <a:pt x="5240914" y="1034511"/>
                      <a:pt x="5255637" y="1049234"/>
                      <a:pt x="5273799" y="1049234"/>
                    </a:cubicBezTo>
                    <a:lnTo>
                      <a:pt x="5346144" y="1049234"/>
                    </a:lnTo>
                    <a:cubicBezTo>
                      <a:pt x="5364306" y="1049234"/>
                      <a:pt x="5379029" y="1034511"/>
                      <a:pt x="5379029" y="1016349"/>
                    </a:cubicBezTo>
                    <a:lnTo>
                      <a:pt x="5379029" y="776627"/>
                    </a:lnTo>
                    <a:cubicBezTo>
                      <a:pt x="5379029" y="758465"/>
                      <a:pt x="5364306" y="743742"/>
                      <a:pt x="5346144" y="743742"/>
                    </a:cubicBezTo>
                    <a:close/>
                    <a:moveTo>
                      <a:pt x="5526211" y="698499"/>
                    </a:moveTo>
                    <a:cubicBezTo>
                      <a:pt x="5508049" y="698499"/>
                      <a:pt x="5493326" y="713222"/>
                      <a:pt x="5493326" y="731384"/>
                    </a:cubicBezTo>
                    <a:lnTo>
                      <a:pt x="5493326" y="971106"/>
                    </a:lnTo>
                    <a:cubicBezTo>
                      <a:pt x="5493326" y="989268"/>
                      <a:pt x="5508049" y="1003991"/>
                      <a:pt x="5526211" y="1003991"/>
                    </a:cubicBezTo>
                    <a:lnTo>
                      <a:pt x="5598556" y="1003991"/>
                    </a:lnTo>
                    <a:cubicBezTo>
                      <a:pt x="5616718" y="1003991"/>
                      <a:pt x="5631441" y="989268"/>
                      <a:pt x="5631441" y="971106"/>
                    </a:cubicBezTo>
                    <a:lnTo>
                      <a:pt x="5631441" y="731384"/>
                    </a:lnTo>
                    <a:cubicBezTo>
                      <a:pt x="5631441" y="713222"/>
                      <a:pt x="5616718" y="698499"/>
                      <a:pt x="5598556" y="698499"/>
                    </a:cubicBezTo>
                    <a:close/>
                    <a:moveTo>
                      <a:pt x="5835774" y="660399"/>
                    </a:moveTo>
                    <a:cubicBezTo>
                      <a:pt x="5817612" y="660399"/>
                      <a:pt x="5802889" y="675122"/>
                      <a:pt x="5802889" y="693284"/>
                    </a:cubicBezTo>
                    <a:lnTo>
                      <a:pt x="5802889" y="933006"/>
                    </a:lnTo>
                    <a:cubicBezTo>
                      <a:pt x="5802889" y="951168"/>
                      <a:pt x="5817612" y="965891"/>
                      <a:pt x="5835774" y="965891"/>
                    </a:cubicBezTo>
                    <a:lnTo>
                      <a:pt x="5908119" y="965891"/>
                    </a:lnTo>
                    <a:cubicBezTo>
                      <a:pt x="5926281" y="965891"/>
                      <a:pt x="5941004" y="951168"/>
                      <a:pt x="5941004" y="933006"/>
                    </a:cubicBezTo>
                    <a:lnTo>
                      <a:pt x="5941004" y="693284"/>
                    </a:lnTo>
                    <a:cubicBezTo>
                      <a:pt x="5941004" y="675122"/>
                      <a:pt x="5926281" y="660399"/>
                      <a:pt x="5908119" y="660399"/>
                    </a:cubicBezTo>
                    <a:close/>
                    <a:moveTo>
                      <a:pt x="6176292" y="617537"/>
                    </a:moveTo>
                    <a:cubicBezTo>
                      <a:pt x="6158130" y="617537"/>
                      <a:pt x="6143407" y="632260"/>
                      <a:pt x="6143407" y="650422"/>
                    </a:cubicBezTo>
                    <a:lnTo>
                      <a:pt x="6143407" y="890144"/>
                    </a:lnTo>
                    <a:cubicBezTo>
                      <a:pt x="6143407" y="908306"/>
                      <a:pt x="6158130" y="923029"/>
                      <a:pt x="6176292" y="923029"/>
                    </a:cubicBezTo>
                    <a:lnTo>
                      <a:pt x="6248637" y="923029"/>
                    </a:lnTo>
                    <a:cubicBezTo>
                      <a:pt x="6266799" y="923029"/>
                      <a:pt x="6281522" y="908306"/>
                      <a:pt x="6281522" y="890144"/>
                    </a:cubicBezTo>
                    <a:lnTo>
                      <a:pt x="6281522" y="650422"/>
                    </a:lnTo>
                    <a:cubicBezTo>
                      <a:pt x="6281522" y="632260"/>
                      <a:pt x="6266799" y="617537"/>
                      <a:pt x="6248637" y="617537"/>
                    </a:cubicBezTo>
                    <a:close/>
                    <a:moveTo>
                      <a:pt x="6522481" y="567530"/>
                    </a:moveTo>
                    <a:cubicBezTo>
                      <a:pt x="6501187" y="567530"/>
                      <a:pt x="6483925" y="584792"/>
                      <a:pt x="6483925" y="606086"/>
                    </a:cubicBezTo>
                    <a:lnTo>
                      <a:pt x="6483925" y="864731"/>
                    </a:lnTo>
                    <a:cubicBezTo>
                      <a:pt x="6483925" y="886025"/>
                      <a:pt x="6501187" y="903287"/>
                      <a:pt x="6522481" y="903287"/>
                    </a:cubicBezTo>
                    <a:lnTo>
                      <a:pt x="6607301" y="903287"/>
                    </a:lnTo>
                    <a:cubicBezTo>
                      <a:pt x="6628595" y="903287"/>
                      <a:pt x="6645857" y="886025"/>
                      <a:pt x="6645857" y="864731"/>
                    </a:cubicBezTo>
                    <a:lnTo>
                      <a:pt x="6645857" y="606086"/>
                    </a:lnTo>
                    <a:cubicBezTo>
                      <a:pt x="6645857" y="584792"/>
                      <a:pt x="6628595" y="567530"/>
                      <a:pt x="6607301" y="567530"/>
                    </a:cubicBezTo>
                    <a:close/>
                    <a:moveTo>
                      <a:pt x="9449524" y="565853"/>
                    </a:moveTo>
                    <a:lnTo>
                      <a:pt x="9455405" y="574674"/>
                    </a:lnTo>
                    <a:lnTo>
                      <a:pt x="9449548" y="574674"/>
                    </a:lnTo>
                    <a:close/>
                    <a:moveTo>
                      <a:pt x="6915387" y="507999"/>
                    </a:moveTo>
                    <a:cubicBezTo>
                      <a:pt x="6894093" y="507999"/>
                      <a:pt x="6876831" y="525261"/>
                      <a:pt x="6876831" y="546555"/>
                    </a:cubicBezTo>
                    <a:lnTo>
                      <a:pt x="6876831" y="805200"/>
                    </a:lnTo>
                    <a:cubicBezTo>
                      <a:pt x="6876831" y="826494"/>
                      <a:pt x="6894093" y="843756"/>
                      <a:pt x="6915387" y="843756"/>
                    </a:cubicBezTo>
                    <a:lnTo>
                      <a:pt x="7000207" y="843756"/>
                    </a:lnTo>
                    <a:cubicBezTo>
                      <a:pt x="7021501" y="843756"/>
                      <a:pt x="7038763" y="826494"/>
                      <a:pt x="7038763" y="805200"/>
                    </a:cubicBezTo>
                    <a:lnTo>
                      <a:pt x="7038763" y="546555"/>
                    </a:lnTo>
                    <a:cubicBezTo>
                      <a:pt x="7038763" y="525261"/>
                      <a:pt x="7021501" y="507999"/>
                      <a:pt x="7000207" y="507999"/>
                    </a:cubicBezTo>
                    <a:close/>
                    <a:moveTo>
                      <a:pt x="7332106" y="450849"/>
                    </a:moveTo>
                    <a:cubicBezTo>
                      <a:pt x="7310812" y="450849"/>
                      <a:pt x="7293550" y="468111"/>
                      <a:pt x="7293550" y="489405"/>
                    </a:cubicBezTo>
                    <a:lnTo>
                      <a:pt x="7293550" y="748050"/>
                    </a:lnTo>
                    <a:cubicBezTo>
                      <a:pt x="7293550" y="769344"/>
                      <a:pt x="7310812" y="786606"/>
                      <a:pt x="7332106" y="786606"/>
                    </a:cubicBezTo>
                    <a:lnTo>
                      <a:pt x="7416926" y="786606"/>
                    </a:lnTo>
                    <a:cubicBezTo>
                      <a:pt x="7438220" y="786606"/>
                      <a:pt x="7455482" y="769344"/>
                      <a:pt x="7455482" y="748050"/>
                    </a:cubicBezTo>
                    <a:lnTo>
                      <a:pt x="7455482" y="489405"/>
                    </a:lnTo>
                    <a:cubicBezTo>
                      <a:pt x="7455482" y="468111"/>
                      <a:pt x="7438220" y="450849"/>
                      <a:pt x="7416926" y="450849"/>
                    </a:cubicBezTo>
                    <a:close/>
                    <a:moveTo>
                      <a:pt x="7779441" y="388935"/>
                    </a:moveTo>
                    <a:cubicBezTo>
                      <a:pt x="7754389" y="388935"/>
                      <a:pt x="7734081" y="409243"/>
                      <a:pt x="7734081" y="434295"/>
                    </a:cubicBezTo>
                    <a:lnTo>
                      <a:pt x="7734081" y="705527"/>
                    </a:lnTo>
                    <a:cubicBezTo>
                      <a:pt x="7734081" y="730579"/>
                      <a:pt x="7754389" y="750887"/>
                      <a:pt x="7779441" y="750887"/>
                    </a:cubicBezTo>
                    <a:lnTo>
                      <a:pt x="7879229" y="750887"/>
                    </a:lnTo>
                    <a:cubicBezTo>
                      <a:pt x="7904281" y="750887"/>
                      <a:pt x="7924589" y="730579"/>
                      <a:pt x="7924589" y="705527"/>
                    </a:cubicBezTo>
                    <a:lnTo>
                      <a:pt x="7924589" y="434295"/>
                    </a:lnTo>
                    <a:cubicBezTo>
                      <a:pt x="7924589" y="409243"/>
                      <a:pt x="7904281" y="388935"/>
                      <a:pt x="7879229" y="388935"/>
                    </a:cubicBezTo>
                    <a:close/>
                    <a:moveTo>
                      <a:pt x="8264195" y="315117"/>
                    </a:moveTo>
                    <a:cubicBezTo>
                      <a:pt x="8234446" y="315117"/>
                      <a:pt x="8210330" y="339233"/>
                      <a:pt x="8210330" y="368982"/>
                    </a:cubicBezTo>
                    <a:lnTo>
                      <a:pt x="8210330" y="623204"/>
                    </a:lnTo>
                    <a:cubicBezTo>
                      <a:pt x="8210330" y="652953"/>
                      <a:pt x="8234446" y="677069"/>
                      <a:pt x="8264195" y="677069"/>
                    </a:cubicBezTo>
                    <a:lnTo>
                      <a:pt x="8382692" y="677069"/>
                    </a:lnTo>
                    <a:cubicBezTo>
                      <a:pt x="8412441" y="677069"/>
                      <a:pt x="8436557" y="652953"/>
                      <a:pt x="8436557" y="623204"/>
                    </a:cubicBezTo>
                    <a:lnTo>
                      <a:pt x="8436557" y="368982"/>
                    </a:lnTo>
                    <a:cubicBezTo>
                      <a:pt x="8436557" y="339233"/>
                      <a:pt x="8412441" y="315117"/>
                      <a:pt x="8382692" y="315117"/>
                    </a:cubicBezTo>
                    <a:close/>
                    <a:moveTo>
                      <a:pt x="8771400" y="248444"/>
                    </a:moveTo>
                    <a:cubicBezTo>
                      <a:pt x="8735075" y="248444"/>
                      <a:pt x="8705628" y="277891"/>
                      <a:pt x="8705628" y="314216"/>
                    </a:cubicBezTo>
                    <a:lnTo>
                      <a:pt x="8705628" y="570816"/>
                    </a:lnTo>
                    <a:cubicBezTo>
                      <a:pt x="8705628" y="607141"/>
                      <a:pt x="8735075" y="636588"/>
                      <a:pt x="8771400" y="636588"/>
                    </a:cubicBezTo>
                    <a:lnTo>
                      <a:pt x="8916091" y="636588"/>
                    </a:lnTo>
                    <a:cubicBezTo>
                      <a:pt x="8952416" y="636588"/>
                      <a:pt x="8981863" y="607141"/>
                      <a:pt x="8981863" y="570816"/>
                    </a:cubicBezTo>
                    <a:lnTo>
                      <a:pt x="8981863" y="314216"/>
                    </a:lnTo>
                    <a:cubicBezTo>
                      <a:pt x="8981863" y="277891"/>
                      <a:pt x="8952416" y="248444"/>
                      <a:pt x="8916091" y="248444"/>
                    </a:cubicBezTo>
                    <a:close/>
                    <a:moveTo>
                      <a:pt x="9448413" y="165099"/>
                    </a:moveTo>
                    <a:lnTo>
                      <a:pt x="9450618" y="165099"/>
                    </a:lnTo>
                    <a:lnTo>
                      <a:pt x="9448416" y="166369"/>
                    </a:lnTo>
                    <a:close/>
                    <a:moveTo>
                      <a:pt x="9447956" y="0"/>
                    </a:moveTo>
                    <a:lnTo>
                      <a:pt x="9448413" y="165099"/>
                    </a:lnTo>
                    <a:lnTo>
                      <a:pt x="9326231" y="165099"/>
                    </a:lnTo>
                    <a:cubicBezTo>
                      <a:pt x="9289906" y="165099"/>
                      <a:pt x="9260459" y="194546"/>
                      <a:pt x="9260459" y="230871"/>
                    </a:cubicBezTo>
                    <a:lnTo>
                      <a:pt x="9260459" y="508902"/>
                    </a:lnTo>
                    <a:cubicBezTo>
                      <a:pt x="9260459" y="545227"/>
                      <a:pt x="9289906" y="574674"/>
                      <a:pt x="9326231" y="574674"/>
                    </a:cubicBezTo>
                    <a:lnTo>
                      <a:pt x="9449548" y="574674"/>
                    </a:lnTo>
                    <a:lnTo>
                      <a:pt x="9459779" y="4267992"/>
                    </a:lnTo>
                    <a:lnTo>
                      <a:pt x="9340835" y="4267992"/>
                    </a:lnTo>
                    <a:cubicBezTo>
                      <a:pt x="9303027" y="4267992"/>
                      <a:pt x="9272377" y="4298642"/>
                      <a:pt x="9272377" y="4336450"/>
                    </a:cubicBezTo>
                    <a:lnTo>
                      <a:pt x="9272377" y="4540597"/>
                    </a:lnTo>
                    <a:cubicBezTo>
                      <a:pt x="9272377" y="4578405"/>
                      <a:pt x="9303027" y="4609055"/>
                      <a:pt x="9340835" y="4609055"/>
                    </a:cubicBezTo>
                    <a:lnTo>
                      <a:pt x="9460723" y="4609055"/>
                    </a:lnTo>
                    <a:cubicBezTo>
                      <a:pt x="9460842" y="4651737"/>
                      <a:pt x="9460960" y="4694419"/>
                      <a:pt x="9461078" y="4737100"/>
                    </a:cubicBezTo>
                    <a:lnTo>
                      <a:pt x="5366964" y="4251580"/>
                    </a:lnTo>
                    <a:lnTo>
                      <a:pt x="1535293" y="3503617"/>
                    </a:lnTo>
                    <a:lnTo>
                      <a:pt x="0" y="3385518"/>
                    </a:lnTo>
                    <a:lnTo>
                      <a:pt x="13122" y="1837103"/>
                    </a:lnTo>
                    <a:lnTo>
                      <a:pt x="1049773" y="1705881"/>
                    </a:lnTo>
                    <a:lnTo>
                      <a:pt x="5393208" y="669230"/>
                    </a:lnTo>
                    <a:close/>
                  </a:path>
                </a:pathLst>
              </a:custGeom>
              <a:solidFill>
                <a:sysClr val="window" lastClr="FFFFFF">
                  <a:lumMod val="50000"/>
                  <a:alpha val="58000"/>
                </a:sysClr>
              </a:solidFill>
              <a:ln w="317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21" name="圆角矩形 97"/>
              <p:cNvSpPr/>
              <p:nvPr/>
            </p:nvSpPr>
            <p:spPr>
              <a:xfrm>
                <a:off x="1140495" y="3240273"/>
                <a:ext cx="664368" cy="935115"/>
              </a:xfrm>
              <a:custGeom>
                <a:avLst/>
                <a:gdLst>
                  <a:gd name="connsiteX0" fmla="*/ 0 w 690562"/>
                  <a:gd name="connsiteY0" fmla="*/ 29370 h 821348"/>
                  <a:gd name="connsiteX1" fmla="*/ 29370 w 690562"/>
                  <a:gd name="connsiteY1" fmla="*/ 0 h 821348"/>
                  <a:gd name="connsiteX2" fmla="*/ 661192 w 690562"/>
                  <a:gd name="connsiteY2" fmla="*/ 0 h 821348"/>
                  <a:gd name="connsiteX3" fmla="*/ 690562 w 690562"/>
                  <a:gd name="connsiteY3" fmla="*/ 29370 h 821348"/>
                  <a:gd name="connsiteX4" fmla="*/ 690562 w 690562"/>
                  <a:gd name="connsiteY4" fmla="*/ 791978 h 821348"/>
                  <a:gd name="connsiteX5" fmla="*/ 661192 w 690562"/>
                  <a:gd name="connsiteY5" fmla="*/ 821348 h 821348"/>
                  <a:gd name="connsiteX6" fmla="*/ 29370 w 690562"/>
                  <a:gd name="connsiteY6" fmla="*/ 821348 h 821348"/>
                  <a:gd name="connsiteX7" fmla="*/ 0 w 690562"/>
                  <a:gd name="connsiteY7" fmla="*/ 791978 h 821348"/>
                  <a:gd name="connsiteX8" fmla="*/ 0 w 690562"/>
                  <a:gd name="connsiteY8" fmla="*/ 29370 h 821348"/>
                  <a:gd name="connsiteX0" fmla="*/ 0 w 690562"/>
                  <a:gd name="connsiteY0" fmla="*/ 96045 h 888023"/>
                  <a:gd name="connsiteX1" fmla="*/ 29370 w 690562"/>
                  <a:gd name="connsiteY1" fmla="*/ 66675 h 888023"/>
                  <a:gd name="connsiteX2" fmla="*/ 627855 w 690562"/>
                  <a:gd name="connsiteY2" fmla="*/ 0 h 888023"/>
                  <a:gd name="connsiteX3" fmla="*/ 690562 w 690562"/>
                  <a:gd name="connsiteY3" fmla="*/ 96045 h 888023"/>
                  <a:gd name="connsiteX4" fmla="*/ 690562 w 690562"/>
                  <a:gd name="connsiteY4" fmla="*/ 858653 h 888023"/>
                  <a:gd name="connsiteX5" fmla="*/ 661192 w 690562"/>
                  <a:gd name="connsiteY5" fmla="*/ 888023 h 888023"/>
                  <a:gd name="connsiteX6" fmla="*/ 29370 w 690562"/>
                  <a:gd name="connsiteY6" fmla="*/ 888023 h 888023"/>
                  <a:gd name="connsiteX7" fmla="*/ 0 w 690562"/>
                  <a:gd name="connsiteY7" fmla="*/ 858653 h 888023"/>
                  <a:gd name="connsiteX8" fmla="*/ 0 w 690562"/>
                  <a:gd name="connsiteY8" fmla="*/ 96045 h 888023"/>
                  <a:gd name="connsiteX0" fmla="*/ 0 w 690562"/>
                  <a:gd name="connsiteY0" fmla="*/ 96045 h 888023"/>
                  <a:gd name="connsiteX1" fmla="*/ 29370 w 690562"/>
                  <a:gd name="connsiteY1" fmla="*/ 66675 h 888023"/>
                  <a:gd name="connsiteX2" fmla="*/ 627855 w 690562"/>
                  <a:gd name="connsiteY2" fmla="*/ 0 h 888023"/>
                  <a:gd name="connsiteX3" fmla="*/ 690562 w 690562"/>
                  <a:gd name="connsiteY3" fmla="*/ 96045 h 888023"/>
                  <a:gd name="connsiteX4" fmla="*/ 690562 w 690562"/>
                  <a:gd name="connsiteY4" fmla="*/ 858653 h 888023"/>
                  <a:gd name="connsiteX5" fmla="*/ 661192 w 690562"/>
                  <a:gd name="connsiteY5" fmla="*/ 888023 h 888023"/>
                  <a:gd name="connsiteX6" fmla="*/ 29370 w 690562"/>
                  <a:gd name="connsiteY6" fmla="*/ 888023 h 888023"/>
                  <a:gd name="connsiteX7" fmla="*/ 0 w 690562"/>
                  <a:gd name="connsiteY7" fmla="*/ 858653 h 888023"/>
                  <a:gd name="connsiteX8" fmla="*/ 0 w 690562"/>
                  <a:gd name="connsiteY8" fmla="*/ 96045 h 888023"/>
                  <a:gd name="connsiteX0" fmla="*/ 0 w 690562"/>
                  <a:gd name="connsiteY0" fmla="*/ 96045 h 888023"/>
                  <a:gd name="connsiteX1" fmla="*/ 29370 w 690562"/>
                  <a:gd name="connsiteY1" fmla="*/ 66675 h 888023"/>
                  <a:gd name="connsiteX2" fmla="*/ 627855 w 690562"/>
                  <a:gd name="connsiteY2" fmla="*/ 0 h 888023"/>
                  <a:gd name="connsiteX3" fmla="*/ 690562 w 690562"/>
                  <a:gd name="connsiteY3" fmla="*/ 96045 h 888023"/>
                  <a:gd name="connsiteX4" fmla="*/ 690562 w 690562"/>
                  <a:gd name="connsiteY4" fmla="*/ 858653 h 888023"/>
                  <a:gd name="connsiteX5" fmla="*/ 661192 w 690562"/>
                  <a:gd name="connsiteY5" fmla="*/ 888023 h 888023"/>
                  <a:gd name="connsiteX6" fmla="*/ 29370 w 690562"/>
                  <a:gd name="connsiteY6" fmla="*/ 888023 h 888023"/>
                  <a:gd name="connsiteX7" fmla="*/ 0 w 690562"/>
                  <a:gd name="connsiteY7" fmla="*/ 858653 h 888023"/>
                  <a:gd name="connsiteX8" fmla="*/ 0 w 690562"/>
                  <a:gd name="connsiteY8" fmla="*/ 96045 h 888023"/>
                  <a:gd name="connsiteX0" fmla="*/ 0 w 690562"/>
                  <a:gd name="connsiteY0" fmla="*/ 96045 h 888023"/>
                  <a:gd name="connsiteX1" fmla="*/ 29370 w 690562"/>
                  <a:gd name="connsiteY1" fmla="*/ 66675 h 888023"/>
                  <a:gd name="connsiteX2" fmla="*/ 627855 w 690562"/>
                  <a:gd name="connsiteY2" fmla="*/ 0 h 888023"/>
                  <a:gd name="connsiteX3" fmla="*/ 669130 w 690562"/>
                  <a:gd name="connsiteY3" fmla="*/ 34132 h 888023"/>
                  <a:gd name="connsiteX4" fmla="*/ 690562 w 690562"/>
                  <a:gd name="connsiteY4" fmla="*/ 858653 h 888023"/>
                  <a:gd name="connsiteX5" fmla="*/ 661192 w 690562"/>
                  <a:gd name="connsiteY5" fmla="*/ 888023 h 888023"/>
                  <a:gd name="connsiteX6" fmla="*/ 29370 w 690562"/>
                  <a:gd name="connsiteY6" fmla="*/ 888023 h 888023"/>
                  <a:gd name="connsiteX7" fmla="*/ 0 w 690562"/>
                  <a:gd name="connsiteY7" fmla="*/ 858653 h 888023"/>
                  <a:gd name="connsiteX8" fmla="*/ 0 w 690562"/>
                  <a:gd name="connsiteY8" fmla="*/ 96045 h 888023"/>
                  <a:gd name="connsiteX0" fmla="*/ 0 w 690562"/>
                  <a:gd name="connsiteY0" fmla="*/ 103189 h 895167"/>
                  <a:gd name="connsiteX1" fmla="*/ 29370 w 690562"/>
                  <a:gd name="connsiteY1" fmla="*/ 73819 h 895167"/>
                  <a:gd name="connsiteX2" fmla="*/ 625474 w 690562"/>
                  <a:gd name="connsiteY2" fmla="*/ 0 h 895167"/>
                  <a:gd name="connsiteX3" fmla="*/ 669130 w 690562"/>
                  <a:gd name="connsiteY3" fmla="*/ 41276 h 895167"/>
                  <a:gd name="connsiteX4" fmla="*/ 690562 w 690562"/>
                  <a:gd name="connsiteY4" fmla="*/ 865797 h 895167"/>
                  <a:gd name="connsiteX5" fmla="*/ 661192 w 690562"/>
                  <a:gd name="connsiteY5" fmla="*/ 895167 h 895167"/>
                  <a:gd name="connsiteX6" fmla="*/ 29370 w 690562"/>
                  <a:gd name="connsiteY6" fmla="*/ 895167 h 895167"/>
                  <a:gd name="connsiteX7" fmla="*/ 0 w 690562"/>
                  <a:gd name="connsiteY7" fmla="*/ 865797 h 895167"/>
                  <a:gd name="connsiteX8" fmla="*/ 0 w 690562"/>
                  <a:gd name="connsiteY8" fmla="*/ 103189 h 895167"/>
                  <a:gd name="connsiteX0" fmla="*/ 0 w 690562"/>
                  <a:gd name="connsiteY0" fmla="*/ 103189 h 935648"/>
                  <a:gd name="connsiteX1" fmla="*/ 29370 w 690562"/>
                  <a:gd name="connsiteY1" fmla="*/ 73819 h 935648"/>
                  <a:gd name="connsiteX2" fmla="*/ 625474 w 690562"/>
                  <a:gd name="connsiteY2" fmla="*/ 0 h 935648"/>
                  <a:gd name="connsiteX3" fmla="*/ 669130 w 690562"/>
                  <a:gd name="connsiteY3" fmla="*/ 41276 h 935648"/>
                  <a:gd name="connsiteX4" fmla="*/ 690562 w 690562"/>
                  <a:gd name="connsiteY4" fmla="*/ 865797 h 935648"/>
                  <a:gd name="connsiteX5" fmla="*/ 632617 w 690562"/>
                  <a:gd name="connsiteY5" fmla="*/ 935648 h 935648"/>
                  <a:gd name="connsiteX6" fmla="*/ 29370 w 690562"/>
                  <a:gd name="connsiteY6" fmla="*/ 895167 h 935648"/>
                  <a:gd name="connsiteX7" fmla="*/ 0 w 690562"/>
                  <a:gd name="connsiteY7" fmla="*/ 865797 h 935648"/>
                  <a:gd name="connsiteX8" fmla="*/ 0 w 690562"/>
                  <a:gd name="connsiteY8" fmla="*/ 103189 h 935648"/>
                  <a:gd name="connsiteX0" fmla="*/ 0 w 669130"/>
                  <a:gd name="connsiteY0" fmla="*/ 103189 h 935648"/>
                  <a:gd name="connsiteX1" fmla="*/ 29370 w 669130"/>
                  <a:gd name="connsiteY1" fmla="*/ 73819 h 935648"/>
                  <a:gd name="connsiteX2" fmla="*/ 625474 w 669130"/>
                  <a:gd name="connsiteY2" fmla="*/ 0 h 935648"/>
                  <a:gd name="connsiteX3" fmla="*/ 669130 w 669130"/>
                  <a:gd name="connsiteY3" fmla="*/ 41276 h 935648"/>
                  <a:gd name="connsiteX4" fmla="*/ 650081 w 669130"/>
                  <a:gd name="connsiteY4" fmla="*/ 870560 h 935648"/>
                  <a:gd name="connsiteX5" fmla="*/ 632617 w 669130"/>
                  <a:gd name="connsiteY5" fmla="*/ 935648 h 935648"/>
                  <a:gd name="connsiteX6" fmla="*/ 29370 w 669130"/>
                  <a:gd name="connsiteY6" fmla="*/ 895167 h 935648"/>
                  <a:gd name="connsiteX7" fmla="*/ 0 w 669130"/>
                  <a:gd name="connsiteY7" fmla="*/ 865797 h 935648"/>
                  <a:gd name="connsiteX8" fmla="*/ 0 w 669130"/>
                  <a:gd name="connsiteY8" fmla="*/ 103189 h 935648"/>
                  <a:gd name="connsiteX0" fmla="*/ 0 w 669130"/>
                  <a:gd name="connsiteY0" fmla="*/ 103189 h 935648"/>
                  <a:gd name="connsiteX1" fmla="*/ 29370 w 669130"/>
                  <a:gd name="connsiteY1" fmla="*/ 73819 h 935648"/>
                  <a:gd name="connsiteX2" fmla="*/ 625474 w 669130"/>
                  <a:gd name="connsiteY2" fmla="*/ 0 h 935648"/>
                  <a:gd name="connsiteX3" fmla="*/ 669130 w 669130"/>
                  <a:gd name="connsiteY3" fmla="*/ 41276 h 935648"/>
                  <a:gd name="connsiteX4" fmla="*/ 659606 w 669130"/>
                  <a:gd name="connsiteY4" fmla="*/ 887228 h 935648"/>
                  <a:gd name="connsiteX5" fmla="*/ 632617 w 669130"/>
                  <a:gd name="connsiteY5" fmla="*/ 935648 h 935648"/>
                  <a:gd name="connsiteX6" fmla="*/ 29370 w 669130"/>
                  <a:gd name="connsiteY6" fmla="*/ 895167 h 935648"/>
                  <a:gd name="connsiteX7" fmla="*/ 0 w 669130"/>
                  <a:gd name="connsiteY7" fmla="*/ 865797 h 935648"/>
                  <a:gd name="connsiteX8" fmla="*/ 0 w 669130"/>
                  <a:gd name="connsiteY8" fmla="*/ 103189 h 935648"/>
                  <a:gd name="connsiteX0" fmla="*/ 0 w 669130"/>
                  <a:gd name="connsiteY0" fmla="*/ 103189 h 935648"/>
                  <a:gd name="connsiteX1" fmla="*/ 29370 w 669130"/>
                  <a:gd name="connsiteY1" fmla="*/ 73819 h 935648"/>
                  <a:gd name="connsiteX2" fmla="*/ 625474 w 669130"/>
                  <a:gd name="connsiteY2" fmla="*/ 0 h 935648"/>
                  <a:gd name="connsiteX3" fmla="*/ 669130 w 669130"/>
                  <a:gd name="connsiteY3" fmla="*/ 41276 h 935648"/>
                  <a:gd name="connsiteX4" fmla="*/ 659606 w 669130"/>
                  <a:gd name="connsiteY4" fmla="*/ 887228 h 935648"/>
                  <a:gd name="connsiteX5" fmla="*/ 632617 w 669130"/>
                  <a:gd name="connsiteY5" fmla="*/ 935648 h 935648"/>
                  <a:gd name="connsiteX6" fmla="*/ 26989 w 669130"/>
                  <a:gd name="connsiteY6" fmla="*/ 902311 h 935648"/>
                  <a:gd name="connsiteX7" fmla="*/ 0 w 669130"/>
                  <a:gd name="connsiteY7" fmla="*/ 865797 h 935648"/>
                  <a:gd name="connsiteX8" fmla="*/ 0 w 669130"/>
                  <a:gd name="connsiteY8" fmla="*/ 103189 h 935648"/>
                  <a:gd name="connsiteX0" fmla="*/ 0 w 669130"/>
                  <a:gd name="connsiteY0" fmla="*/ 100808 h 933267"/>
                  <a:gd name="connsiteX1" fmla="*/ 29370 w 669130"/>
                  <a:gd name="connsiteY1" fmla="*/ 71438 h 933267"/>
                  <a:gd name="connsiteX2" fmla="*/ 625474 w 669130"/>
                  <a:gd name="connsiteY2" fmla="*/ 0 h 933267"/>
                  <a:gd name="connsiteX3" fmla="*/ 669130 w 669130"/>
                  <a:gd name="connsiteY3" fmla="*/ 38895 h 933267"/>
                  <a:gd name="connsiteX4" fmla="*/ 659606 w 669130"/>
                  <a:gd name="connsiteY4" fmla="*/ 884847 h 933267"/>
                  <a:gd name="connsiteX5" fmla="*/ 632617 w 669130"/>
                  <a:gd name="connsiteY5" fmla="*/ 933267 h 933267"/>
                  <a:gd name="connsiteX6" fmla="*/ 26989 w 669130"/>
                  <a:gd name="connsiteY6" fmla="*/ 899930 h 933267"/>
                  <a:gd name="connsiteX7" fmla="*/ 0 w 669130"/>
                  <a:gd name="connsiteY7" fmla="*/ 863416 h 933267"/>
                  <a:gd name="connsiteX8" fmla="*/ 0 w 669130"/>
                  <a:gd name="connsiteY8" fmla="*/ 100808 h 933267"/>
                  <a:gd name="connsiteX0" fmla="*/ 0 w 669130"/>
                  <a:gd name="connsiteY0" fmla="*/ 100808 h 933267"/>
                  <a:gd name="connsiteX1" fmla="*/ 29370 w 669130"/>
                  <a:gd name="connsiteY1" fmla="*/ 71438 h 933267"/>
                  <a:gd name="connsiteX2" fmla="*/ 625474 w 669130"/>
                  <a:gd name="connsiteY2" fmla="*/ 0 h 933267"/>
                  <a:gd name="connsiteX3" fmla="*/ 669130 w 669130"/>
                  <a:gd name="connsiteY3" fmla="*/ 38895 h 933267"/>
                  <a:gd name="connsiteX4" fmla="*/ 659606 w 669130"/>
                  <a:gd name="connsiteY4" fmla="*/ 884847 h 933267"/>
                  <a:gd name="connsiteX5" fmla="*/ 632617 w 669130"/>
                  <a:gd name="connsiteY5" fmla="*/ 933267 h 933267"/>
                  <a:gd name="connsiteX6" fmla="*/ 26989 w 669130"/>
                  <a:gd name="connsiteY6" fmla="*/ 899930 h 933267"/>
                  <a:gd name="connsiteX7" fmla="*/ 0 w 669130"/>
                  <a:gd name="connsiteY7" fmla="*/ 863416 h 933267"/>
                  <a:gd name="connsiteX8" fmla="*/ 0 w 669130"/>
                  <a:gd name="connsiteY8" fmla="*/ 100808 h 933267"/>
                  <a:gd name="connsiteX0" fmla="*/ 0 w 659606"/>
                  <a:gd name="connsiteY0" fmla="*/ 100808 h 933267"/>
                  <a:gd name="connsiteX1" fmla="*/ 29370 w 659606"/>
                  <a:gd name="connsiteY1" fmla="*/ 71438 h 933267"/>
                  <a:gd name="connsiteX2" fmla="*/ 625474 w 659606"/>
                  <a:gd name="connsiteY2" fmla="*/ 0 h 933267"/>
                  <a:gd name="connsiteX3" fmla="*/ 650080 w 659606"/>
                  <a:gd name="connsiteY3" fmla="*/ 43658 h 933267"/>
                  <a:gd name="connsiteX4" fmla="*/ 659606 w 659606"/>
                  <a:gd name="connsiteY4" fmla="*/ 884847 h 933267"/>
                  <a:gd name="connsiteX5" fmla="*/ 632617 w 659606"/>
                  <a:gd name="connsiteY5" fmla="*/ 933267 h 933267"/>
                  <a:gd name="connsiteX6" fmla="*/ 26989 w 659606"/>
                  <a:gd name="connsiteY6" fmla="*/ 899930 h 933267"/>
                  <a:gd name="connsiteX7" fmla="*/ 0 w 659606"/>
                  <a:gd name="connsiteY7" fmla="*/ 863416 h 933267"/>
                  <a:gd name="connsiteX8" fmla="*/ 0 w 659606"/>
                  <a:gd name="connsiteY8" fmla="*/ 100808 h 933267"/>
                  <a:gd name="connsiteX0" fmla="*/ 0 w 664368"/>
                  <a:gd name="connsiteY0" fmla="*/ 100808 h 933267"/>
                  <a:gd name="connsiteX1" fmla="*/ 29370 w 664368"/>
                  <a:gd name="connsiteY1" fmla="*/ 71438 h 933267"/>
                  <a:gd name="connsiteX2" fmla="*/ 625474 w 664368"/>
                  <a:gd name="connsiteY2" fmla="*/ 0 h 933267"/>
                  <a:gd name="connsiteX3" fmla="*/ 664368 w 664368"/>
                  <a:gd name="connsiteY3" fmla="*/ 53183 h 933267"/>
                  <a:gd name="connsiteX4" fmla="*/ 659606 w 664368"/>
                  <a:gd name="connsiteY4" fmla="*/ 884847 h 933267"/>
                  <a:gd name="connsiteX5" fmla="*/ 632617 w 664368"/>
                  <a:gd name="connsiteY5" fmla="*/ 933267 h 933267"/>
                  <a:gd name="connsiteX6" fmla="*/ 26989 w 664368"/>
                  <a:gd name="connsiteY6" fmla="*/ 899930 h 933267"/>
                  <a:gd name="connsiteX7" fmla="*/ 0 w 664368"/>
                  <a:gd name="connsiteY7" fmla="*/ 863416 h 933267"/>
                  <a:gd name="connsiteX8" fmla="*/ 0 w 664368"/>
                  <a:gd name="connsiteY8" fmla="*/ 100808 h 933267"/>
                  <a:gd name="connsiteX0" fmla="*/ 0 w 664368"/>
                  <a:gd name="connsiteY0" fmla="*/ 102656 h 935115"/>
                  <a:gd name="connsiteX1" fmla="*/ 29370 w 664368"/>
                  <a:gd name="connsiteY1" fmla="*/ 73286 h 935115"/>
                  <a:gd name="connsiteX2" fmla="*/ 625474 w 664368"/>
                  <a:gd name="connsiteY2" fmla="*/ 1848 h 935115"/>
                  <a:gd name="connsiteX3" fmla="*/ 664368 w 664368"/>
                  <a:gd name="connsiteY3" fmla="*/ 55031 h 935115"/>
                  <a:gd name="connsiteX4" fmla="*/ 659606 w 664368"/>
                  <a:gd name="connsiteY4" fmla="*/ 886695 h 935115"/>
                  <a:gd name="connsiteX5" fmla="*/ 632617 w 664368"/>
                  <a:gd name="connsiteY5" fmla="*/ 935115 h 935115"/>
                  <a:gd name="connsiteX6" fmla="*/ 26989 w 664368"/>
                  <a:gd name="connsiteY6" fmla="*/ 901778 h 935115"/>
                  <a:gd name="connsiteX7" fmla="*/ 0 w 664368"/>
                  <a:gd name="connsiteY7" fmla="*/ 865264 h 935115"/>
                  <a:gd name="connsiteX8" fmla="*/ 0 w 664368"/>
                  <a:gd name="connsiteY8" fmla="*/ 102656 h 935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64368" h="935115">
                    <a:moveTo>
                      <a:pt x="0" y="102656"/>
                    </a:moveTo>
                    <a:cubicBezTo>
                      <a:pt x="0" y="86435"/>
                      <a:pt x="13149" y="73286"/>
                      <a:pt x="29370" y="73286"/>
                    </a:cubicBezTo>
                    <a:cubicBezTo>
                      <a:pt x="220927" y="58999"/>
                      <a:pt x="467254" y="20899"/>
                      <a:pt x="625474" y="1848"/>
                    </a:cubicBezTo>
                    <a:cubicBezTo>
                      <a:pt x="658363" y="-10058"/>
                      <a:pt x="664368" y="38810"/>
                      <a:pt x="664368" y="55031"/>
                    </a:cubicBezTo>
                    <a:cubicBezTo>
                      <a:pt x="662781" y="332252"/>
                      <a:pt x="661193" y="609474"/>
                      <a:pt x="659606" y="886695"/>
                    </a:cubicBezTo>
                    <a:cubicBezTo>
                      <a:pt x="659606" y="902916"/>
                      <a:pt x="648838" y="935115"/>
                      <a:pt x="632617" y="935115"/>
                    </a:cubicBezTo>
                    <a:lnTo>
                      <a:pt x="26989" y="901778"/>
                    </a:lnTo>
                    <a:cubicBezTo>
                      <a:pt x="10768" y="901778"/>
                      <a:pt x="0" y="881485"/>
                      <a:pt x="0" y="865264"/>
                    </a:cubicBezTo>
                    <a:lnTo>
                      <a:pt x="0" y="102656"/>
                    </a:lnTo>
                    <a:close/>
                  </a:path>
                </a:pathLst>
              </a:custGeom>
              <a:gradFill flip="none" rotWithShape="1">
                <a:gsLst>
                  <a:gs pos="0">
                    <a:srgbClr val="BE1247"/>
                  </a:gs>
                  <a:gs pos="33000">
                    <a:srgbClr val="D2144F"/>
                  </a:gs>
                  <a:gs pos="96000">
                    <a:srgbClr val="F87477"/>
                  </a:gs>
                  <a:gs pos="100000">
                    <a:srgbClr val="FA9496"/>
                  </a:gs>
                </a:gsLst>
                <a:lin ang="0" scaled="1"/>
                <a:tileRect/>
              </a:gradFill>
              <a:ln w="3175" cap="flat" cmpd="sng" algn="ctr">
                <a:solidFill>
                  <a:sysClr val="window" lastClr="FFFFFF"/>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22" name="圆角矩形 97"/>
              <p:cNvSpPr/>
              <p:nvPr/>
            </p:nvSpPr>
            <p:spPr>
              <a:xfrm>
                <a:off x="1873919" y="3128607"/>
                <a:ext cx="726865" cy="1122981"/>
              </a:xfrm>
              <a:custGeom>
                <a:avLst/>
                <a:gdLst>
                  <a:gd name="connsiteX0" fmla="*/ 0 w 690562"/>
                  <a:gd name="connsiteY0" fmla="*/ 29370 h 821348"/>
                  <a:gd name="connsiteX1" fmla="*/ 29370 w 690562"/>
                  <a:gd name="connsiteY1" fmla="*/ 0 h 821348"/>
                  <a:gd name="connsiteX2" fmla="*/ 661192 w 690562"/>
                  <a:gd name="connsiteY2" fmla="*/ 0 h 821348"/>
                  <a:gd name="connsiteX3" fmla="*/ 690562 w 690562"/>
                  <a:gd name="connsiteY3" fmla="*/ 29370 h 821348"/>
                  <a:gd name="connsiteX4" fmla="*/ 690562 w 690562"/>
                  <a:gd name="connsiteY4" fmla="*/ 791978 h 821348"/>
                  <a:gd name="connsiteX5" fmla="*/ 661192 w 690562"/>
                  <a:gd name="connsiteY5" fmla="*/ 821348 h 821348"/>
                  <a:gd name="connsiteX6" fmla="*/ 29370 w 690562"/>
                  <a:gd name="connsiteY6" fmla="*/ 821348 h 821348"/>
                  <a:gd name="connsiteX7" fmla="*/ 0 w 690562"/>
                  <a:gd name="connsiteY7" fmla="*/ 791978 h 821348"/>
                  <a:gd name="connsiteX8" fmla="*/ 0 w 690562"/>
                  <a:gd name="connsiteY8" fmla="*/ 29370 h 821348"/>
                  <a:gd name="connsiteX0" fmla="*/ 0 w 690562"/>
                  <a:gd name="connsiteY0" fmla="*/ 96045 h 888023"/>
                  <a:gd name="connsiteX1" fmla="*/ 29370 w 690562"/>
                  <a:gd name="connsiteY1" fmla="*/ 66675 h 888023"/>
                  <a:gd name="connsiteX2" fmla="*/ 627855 w 690562"/>
                  <a:gd name="connsiteY2" fmla="*/ 0 h 888023"/>
                  <a:gd name="connsiteX3" fmla="*/ 690562 w 690562"/>
                  <a:gd name="connsiteY3" fmla="*/ 96045 h 888023"/>
                  <a:gd name="connsiteX4" fmla="*/ 690562 w 690562"/>
                  <a:gd name="connsiteY4" fmla="*/ 858653 h 888023"/>
                  <a:gd name="connsiteX5" fmla="*/ 661192 w 690562"/>
                  <a:gd name="connsiteY5" fmla="*/ 888023 h 888023"/>
                  <a:gd name="connsiteX6" fmla="*/ 29370 w 690562"/>
                  <a:gd name="connsiteY6" fmla="*/ 888023 h 888023"/>
                  <a:gd name="connsiteX7" fmla="*/ 0 w 690562"/>
                  <a:gd name="connsiteY7" fmla="*/ 858653 h 888023"/>
                  <a:gd name="connsiteX8" fmla="*/ 0 w 690562"/>
                  <a:gd name="connsiteY8" fmla="*/ 96045 h 888023"/>
                  <a:gd name="connsiteX0" fmla="*/ 0 w 690562"/>
                  <a:gd name="connsiteY0" fmla="*/ 96045 h 888023"/>
                  <a:gd name="connsiteX1" fmla="*/ 29370 w 690562"/>
                  <a:gd name="connsiteY1" fmla="*/ 66675 h 888023"/>
                  <a:gd name="connsiteX2" fmla="*/ 627855 w 690562"/>
                  <a:gd name="connsiteY2" fmla="*/ 0 h 888023"/>
                  <a:gd name="connsiteX3" fmla="*/ 690562 w 690562"/>
                  <a:gd name="connsiteY3" fmla="*/ 96045 h 888023"/>
                  <a:gd name="connsiteX4" fmla="*/ 690562 w 690562"/>
                  <a:gd name="connsiteY4" fmla="*/ 858653 h 888023"/>
                  <a:gd name="connsiteX5" fmla="*/ 661192 w 690562"/>
                  <a:gd name="connsiteY5" fmla="*/ 888023 h 888023"/>
                  <a:gd name="connsiteX6" fmla="*/ 29370 w 690562"/>
                  <a:gd name="connsiteY6" fmla="*/ 888023 h 888023"/>
                  <a:gd name="connsiteX7" fmla="*/ 0 w 690562"/>
                  <a:gd name="connsiteY7" fmla="*/ 858653 h 888023"/>
                  <a:gd name="connsiteX8" fmla="*/ 0 w 690562"/>
                  <a:gd name="connsiteY8" fmla="*/ 96045 h 888023"/>
                  <a:gd name="connsiteX0" fmla="*/ 0 w 690562"/>
                  <a:gd name="connsiteY0" fmla="*/ 96045 h 888023"/>
                  <a:gd name="connsiteX1" fmla="*/ 29370 w 690562"/>
                  <a:gd name="connsiteY1" fmla="*/ 66675 h 888023"/>
                  <a:gd name="connsiteX2" fmla="*/ 627855 w 690562"/>
                  <a:gd name="connsiteY2" fmla="*/ 0 h 888023"/>
                  <a:gd name="connsiteX3" fmla="*/ 690562 w 690562"/>
                  <a:gd name="connsiteY3" fmla="*/ 96045 h 888023"/>
                  <a:gd name="connsiteX4" fmla="*/ 690562 w 690562"/>
                  <a:gd name="connsiteY4" fmla="*/ 858653 h 888023"/>
                  <a:gd name="connsiteX5" fmla="*/ 661192 w 690562"/>
                  <a:gd name="connsiteY5" fmla="*/ 888023 h 888023"/>
                  <a:gd name="connsiteX6" fmla="*/ 29370 w 690562"/>
                  <a:gd name="connsiteY6" fmla="*/ 888023 h 888023"/>
                  <a:gd name="connsiteX7" fmla="*/ 0 w 690562"/>
                  <a:gd name="connsiteY7" fmla="*/ 858653 h 888023"/>
                  <a:gd name="connsiteX8" fmla="*/ 0 w 690562"/>
                  <a:gd name="connsiteY8" fmla="*/ 96045 h 888023"/>
                  <a:gd name="connsiteX0" fmla="*/ 0 w 690562"/>
                  <a:gd name="connsiteY0" fmla="*/ 96045 h 888023"/>
                  <a:gd name="connsiteX1" fmla="*/ 29370 w 690562"/>
                  <a:gd name="connsiteY1" fmla="*/ 66675 h 888023"/>
                  <a:gd name="connsiteX2" fmla="*/ 627855 w 690562"/>
                  <a:gd name="connsiteY2" fmla="*/ 0 h 888023"/>
                  <a:gd name="connsiteX3" fmla="*/ 669130 w 690562"/>
                  <a:gd name="connsiteY3" fmla="*/ 34132 h 888023"/>
                  <a:gd name="connsiteX4" fmla="*/ 690562 w 690562"/>
                  <a:gd name="connsiteY4" fmla="*/ 858653 h 888023"/>
                  <a:gd name="connsiteX5" fmla="*/ 661192 w 690562"/>
                  <a:gd name="connsiteY5" fmla="*/ 888023 h 888023"/>
                  <a:gd name="connsiteX6" fmla="*/ 29370 w 690562"/>
                  <a:gd name="connsiteY6" fmla="*/ 888023 h 888023"/>
                  <a:gd name="connsiteX7" fmla="*/ 0 w 690562"/>
                  <a:gd name="connsiteY7" fmla="*/ 858653 h 888023"/>
                  <a:gd name="connsiteX8" fmla="*/ 0 w 690562"/>
                  <a:gd name="connsiteY8" fmla="*/ 96045 h 888023"/>
                  <a:gd name="connsiteX0" fmla="*/ 0 w 690562"/>
                  <a:gd name="connsiteY0" fmla="*/ 103189 h 895167"/>
                  <a:gd name="connsiteX1" fmla="*/ 29370 w 690562"/>
                  <a:gd name="connsiteY1" fmla="*/ 73819 h 895167"/>
                  <a:gd name="connsiteX2" fmla="*/ 625474 w 690562"/>
                  <a:gd name="connsiteY2" fmla="*/ 0 h 895167"/>
                  <a:gd name="connsiteX3" fmla="*/ 669130 w 690562"/>
                  <a:gd name="connsiteY3" fmla="*/ 41276 h 895167"/>
                  <a:gd name="connsiteX4" fmla="*/ 690562 w 690562"/>
                  <a:gd name="connsiteY4" fmla="*/ 865797 h 895167"/>
                  <a:gd name="connsiteX5" fmla="*/ 661192 w 690562"/>
                  <a:gd name="connsiteY5" fmla="*/ 895167 h 895167"/>
                  <a:gd name="connsiteX6" fmla="*/ 29370 w 690562"/>
                  <a:gd name="connsiteY6" fmla="*/ 895167 h 895167"/>
                  <a:gd name="connsiteX7" fmla="*/ 0 w 690562"/>
                  <a:gd name="connsiteY7" fmla="*/ 865797 h 895167"/>
                  <a:gd name="connsiteX8" fmla="*/ 0 w 690562"/>
                  <a:gd name="connsiteY8" fmla="*/ 103189 h 895167"/>
                  <a:gd name="connsiteX0" fmla="*/ 0 w 690562"/>
                  <a:gd name="connsiteY0" fmla="*/ 103189 h 935648"/>
                  <a:gd name="connsiteX1" fmla="*/ 29370 w 690562"/>
                  <a:gd name="connsiteY1" fmla="*/ 73819 h 935648"/>
                  <a:gd name="connsiteX2" fmla="*/ 625474 w 690562"/>
                  <a:gd name="connsiteY2" fmla="*/ 0 h 935648"/>
                  <a:gd name="connsiteX3" fmla="*/ 669130 w 690562"/>
                  <a:gd name="connsiteY3" fmla="*/ 41276 h 935648"/>
                  <a:gd name="connsiteX4" fmla="*/ 690562 w 690562"/>
                  <a:gd name="connsiteY4" fmla="*/ 865797 h 935648"/>
                  <a:gd name="connsiteX5" fmla="*/ 632617 w 690562"/>
                  <a:gd name="connsiteY5" fmla="*/ 935648 h 935648"/>
                  <a:gd name="connsiteX6" fmla="*/ 29370 w 690562"/>
                  <a:gd name="connsiteY6" fmla="*/ 895167 h 935648"/>
                  <a:gd name="connsiteX7" fmla="*/ 0 w 690562"/>
                  <a:gd name="connsiteY7" fmla="*/ 865797 h 935648"/>
                  <a:gd name="connsiteX8" fmla="*/ 0 w 690562"/>
                  <a:gd name="connsiteY8" fmla="*/ 103189 h 935648"/>
                  <a:gd name="connsiteX0" fmla="*/ 0 w 669130"/>
                  <a:gd name="connsiteY0" fmla="*/ 103189 h 935648"/>
                  <a:gd name="connsiteX1" fmla="*/ 29370 w 669130"/>
                  <a:gd name="connsiteY1" fmla="*/ 73819 h 935648"/>
                  <a:gd name="connsiteX2" fmla="*/ 625474 w 669130"/>
                  <a:gd name="connsiteY2" fmla="*/ 0 h 935648"/>
                  <a:gd name="connsiteX3" fmla="*/ 669130 w 669130"/>
                  <a:gd name="connsiteY3" fmla="*/ 41276 h 935648"/>
                  <a:gd name="connsiteX4" fmla="*/ 650081 w 669130"/>
                  <a:gd name="connsiteY4" fmla="*/ 870560 h 935648"/>
                  <a:gd name="connsiteX5" fmla="*/ 632617 w 669130"/>
                  <a:gd name="connsiteY5" fmla="*/ 935648 h 935648"/>
                  <a:gd name="connsiteX6" fmla="*/ 29370 w 669130"/>
                  <a:gd name="connsiteY6" fmla="*/ 895167 h 935648"/>
                  <a:gd name="connsiteX7" fmla="*/ 0 w 669130"/>
                  <a:gd name="connsiteY7" fmla="*/ 865797 h 935648"/>
                  <a:gd name="connsiteX8" fmla="*/ 0 w 669130"/>
                  <a:gd name="connsiteY8" fmla="*/ 103189 h 935648"/>
                  <a:gd name="connsiteX0" fmla="*/ 0 w 669130"/>
                  <a:gd name="connsiteY0" fmla="*/ 103189 h 935648"/>
                  <a:gd name="connsiteX1" fmla="*/ 29370 w 669130"/>
                  <a:gd name="connsiteY1" fmla="*/ 73819 h 935648"/>
                  <a:gd name="connsiteX2" fmla="*/ 625474 w 669130"/>
                  <a:gd name="connsiteY2" fmla="*/ 0 h 935648"/>
                  <a:gd name="connsiteX3" fmla="*/ 669130 w 669130"/>
                  <a:gd name="connsiteY3" fmla="*/ 41276 h 935648"/>
                  <a:gd name="connsiteX4" fmla="*/ 659606 w 669130"/>
                  <a:gd name="connsiteY4" fmla="*/ 887228 h 935648"/>
                  <a:gd name="connsiteX5" fmla="*/ 632617 w 669130"/>
                  <a:gd name="connsiteY5" fmla="*/ 935648 h 935648"/>
                  <a:gd name="connsiteX6" fmla="*/ 29370 w 669130"/>
                  <a:gd name="connsiteY6" fmla="*/ 895167 h 935648"/>
                  <a:gd name="connsiteX7" fmla="*/ 0 w 669130"/>
                  <a:gd name="connsiteY7" fmla="*/ 865797 h 935648"/>
                  <a:gd name="connsiteX8" fmla="*/ 0 w 669130"/>
                  <a:gd name="connsiteY8" fmla="*/ 103189 h 935648"/>
                  <a:gd name="connsiteX0" fmla="*/ 0 w 669130"/>
                  <a:gd name="connsiteY0" fmla="*/ 103189 h 935648"/>
                  <a:gd name="connsiteX1" fmla="*/ 29370 w 669130"/>
                  <a:gd name="connsiteY1" fmla="*/ 73819 h 935648"/>
                  <a:gd name="connsiteX2" fmla="*/ 625474 w 669130"/>
                  <a:gd name="connsiteY2" fmla="*/ 0 h 935648"/>
                  <a:gd name="connsiteX3" fmla="*/ 669130 w 669130"/>
                  <a:gd name="connsiteY3" fmla="*/ 41276 h 935648"/>
                  <a:gd name="connsiteX4" fmla="*/ 659606 w 669130"/>
                  <a:gd name="connsiteY4" fmla="*/ 887228 h 935648"/>
                  <a:gd name="connsiteX5" fmla="*/ 632617 w 669130"/>
                  <a:gd name="connsiteY5" fmla="*/ 935648 h 935648"/>
                  <a:gd name="connsiteX6" fmla="*/ 26989 w 669130"/>
                  <a:gd name="connsiteY6" fmla="*/ 902311 h 935648"/>
                  <a:gd name="connsiteX7" fmla="*/ 0 w 669130"/>
                  <a:gd name="connsiteY7" fmla="*/ 865797 h 935648"/>
                  <a:gd name="connsiteX8" fmla="*/ 0 w 669130"/>
                  <a:gd name="connsiteY8" fmla="*/ 103189 h 935648"/>
                  <a:gd name="connsiteX0" fmla="*/ 0 w 669130"/>
                  <a:gd name="connsiteY0" fmla="*/ 100808 h 933267"/>
                  <a:gd name="connsiteX1" fmla="*/ 29370 w 669130"/>
                  <a:gd name="connsiteY1" fmla="*/ 71438 h 933267"/>
                  <a:gd name="connsiteX2" fmla="*/ 625474 w 669130"/>
                  <a:gd name="connsiteY2" fmla="*/ 0 h 933267"/>
                  <a:gd name="connsiteX3" fmla="*/ 669130 w 669130"/>
                  <a:gd name="connsiteY3" fmla="*/ 38895 h 933267"/>
                  <a:gd name="connsiteX4" fmla="*/ 659606 w 669130"/>
                  <a:gd name="connsiteY4" fmla="*/ 884847 h 933267"/>
                  <a:gd name="connsiteX5" fmla="*/ 632617 w 669130"/>
                  <a:gd name="connsiteY5" fmla="*/ 933267 h 933267"/>
                  <a:gd name="connsiteX6" fmla="*/ 26989 w 669130"/>
                  <a:gd name="connsiteY6" fmla="*/ 899930 h 933267"/>
                  <a:gd name="connsiteX7" fmla="*/ 0 w 669130"/>
                  <a:gd name="connsiteY7" fmla="*/ 863416 h 933267"/>
                  <a:gd name="connsiteX8" fmla="*/ 0 w 669130"/>
                  <a:gd name="connsiteY8" fmla="*/ 100808 h 933267"/>
                  <a:gd name="connsiteX0" fmla="*/ 0 w 669130"/>
                  <a:gd name="connsiteY0" fmla="*/ 100808 h 933267"/>
                  <a:gd name="connsiteX1" fmla="*/ 29370 w 669130"/>
                  <a:gd name="connsiteY1" fmla="*/ 71438 h 933267"/>
                  <a:gd name="connsiteX2" fmla="*/ 625474 w 669130"/>
                  <a:gd name="connsiteY2" fmla="*/ 0 h 933267"/>
                  <a:gd name="connsiteX3" fmla="*/ 669130 w 669130"/>
                  <a:gd name="connsiteY3" fmla="*/ 38895 h 933267"/>
                  <a:gd name="connsiteX4" fmla="*/ 659606 w 669130"/>
                  <a:gd name="connsiteY4" fmla="*/ 884847 h 933267"/>
                  <a:gd name="connsiteX5" fmla="*/ 632617 w 669130"/>
                  <a:gd name="connsiteY5" fmla="*/ 933267 h 933267"/>
                  <a:gd name="connsiteX6" fmla="*/ 26989 w 669130"/>
                  <a:gd name="connsiteY6" fmla="*/ 899930 h 933267"/>
                  <a:gd name="connsiteX7" fmla="*/ 0 w 669130"/>
                  <a:gd name="connsiteY7" fmla="*/ 863416 h 933267"/>
                  <a:gd name="connsiteX8" fmla="*/ 0 w 669130"/>
                  <a:gd name="connsiteY8" fmla="*/ 100808 h 933267"/>
                  <a:gd name="connsiteX0" fmla="*/ 0 w 659606"/>
                  <a:gd name="connsiteY0" fmla="*/ 100808 h 933267"/>
                  <a:gd name="connsiteX1" fmla="*/ 29370 w 659606"/>
                  <a:gd name="connsiteY1" fmla="*/ 71438 h 933267"/>
                  <a:gd name="connsiteX2" fmla="*/ 625474 w 659606"/>
                  <a:gd name="connsiteY2" fmla="*/ 0 h 933267"/>
                  <a:gd name="connsiteX3" fmla="*/ 650080 w 659606"/>
                  <a:gd name="connsiteY3" fmla="*/ 43658 h 933267"/>
                  <a:gd name="connsiteX4" fmla="*/ 659606 w 659606"/>
                  <a:gd name="connsiteY4" fmla="*/ 884847 h 933267"/>
                  <a:gd name="connsiteX5" fmla="*/ 632617 w 659606"/>
                  <a:gd name="connsiteY5" fmla="*/ 933267 h 933267"/>
                  <a:gd name="connsiteX6" fmla="*/ 26989 w 659606"/>
                  <a:gd name="connsiteY6" fmla="*/ 899930 h 933267"/>
                  <a:gd name="connsiteX7" fmla="*/ 0 w 659606"/>
                  <a:gd name="connsiteY7" fmla="*/ 863416 h 933267"/>
                  <a:gd name="connsiteX8" fmla="*/ 0 w 659606"/>
                  <a:gd name="connsiteY8" fmla="*/ 100808 h 933267"/>
                  <a:gd name="connsiteX0" fmla="*/ 0 w 664368"/>
                  <a:gd name="connsiteY0" fmla="*/ 100808 h 933267"/>
                  <a:gd name="connsiteX1" fmla="*/ 29370 w 664368"/>
                  <a:gd name="connsiteY1" fmla="*/ 71438 h 933267"/>
                  <a:gd name="connsiteX2" fmla="*/ 625474 w 664368"/>
                  <a:gd name="connsiteY2" fmla="*/ 0 h 933267"/>
                  <a:gd name="connsiteX3" fmla="*/ 664368 w 664368"/>
                  <a:gd name="connsiteY3" fmla="*/ 53183 h 933267"/>
                  <a:gd name="connsiteX4" fmla="*/ 659606 w 664368"/>
                  <a:gd name="connsiteY4" fmla="*/ 884847 h 933267"/>
                  <a:gd name="connsiteX5" fmla="*/ 632617 w 664368"/>
                  <a:gd name="connsiteY5" fmla="*/ 933267 h 933267"/>
                  <a:gd name="connsiteX6" fmla="*/ 26989 w 664368"/>
                  <a:gd name="connsiteY6" fmla="*/ 899930 h 933267"/>
                  <a:gd name="connsiteX7" fmla="*/ 0 w 664368"/>
                  <a:gd name="connsiteY7" fmla="*/ 863416 h 933267"/>
                  <a:gd name="connsiteX8" fmla="*/ 0 w 664368"/>
                  <a:gd name="connsiteY8" fmla="*/ 100808 h 933267"/>
                  <a:gd name="connsiteX0" fmla="*/ 0 w 664368"/>
                  <a:gd name="connsiteY0" fmla="*/ 102656 h 935115"/>
                  <a:gd name="connsiteX1" fmla="*/ 29370 w 664368"/>
                  <a:gd name="connsiteY1" fmla="*/ 73286 h 935115"/>
                  <a:gd name="connsiteX2" fmla="*/ 625474 w 664368"/>
                  <a:gd name="connsiteY2" fmla="*/ 1848 h 935115"/>
                  <a:gd name="connsiteX3" fmla="*/ 664368 w 664368"/>
                  <a:gd name="connsiteY3" fmla="*/ 55031 h 935115"/>
                  <a:gd name="connsiteX4" fmla="*/ 659606 w 664368"/>
                  <a:gd name="connsiteY4" fmla="*/ 886695 h 935115"/>
                  <a:gd name="connsiteX5" fmla="*/ 632617 w 664368"/>
                  <a:gd name="connsiteY5" fmla="*/ 935115 h 935115"/>
                  <a:gd name="connsiteX6" fmla="*/ 26989 w 664368"/>
                  <a:gd name="connsiteY6" fmla="*/ 901778 h 935115"/>
                  <a:gd name="connsiteX7" fmla="*/ 0 w 664368"/>
                  <a:gd name="connsiteY7" fmla="*/ 865264 h 935115"/>
                  <a:gd name="connsiteX8" fmla="*/ 0 w 664368"/>
                  <a:gd name="connsiteY8" fmla="*/ 102656 h 935115"/>
                  <a:gd name="connsiteX0" fmla="*/ 0 w 664368"/>
                  <a:gd name="connsiteY0" fmla="*/ 113215 h 945674"/>
                  <a:gd name="connsiteX1" fmla="*/ 29370 w 664368"/>
                  <a:gd name="connsiteY1" fmla="*/ 83845 h 945674"/>
                  <a:gd name="connsiteX2" fmla="*/ 619608 w 664368"/>
                  <a:gd name="connsiteY2" fmla="*/ 1558 h 945674"/>
                  <a:gd name="connsiteX3" fmla="*/ 664368 w 664368"/>
                  <a:gd name="connsiteY3" fmla="*/ 65590 h 945674"/>
                  <a:gd name="connsiteX4" fmla="*/ 659606 w 664368"/>
                  <a:gd name="connsiteY4" fmla="*/ 897254 h 945674"/>
                  <a:gd name="connsiteX5" fmla="*/ 632617 w 664368"/>
                  <a:gd name="connsiteY5" fmla="*/ 945674 h 945674"/>
                  <a:gd name="connsiteX6" fmla="*/ 26989 w 664368"/>
                  <a:gd name="connsiteY6" fmla="*/ 912337 h 945674"/>
                  <a:gd name="connsiteX7" fmla="*/ 0 w 664368"/>
                  <a:gd name="connsiteY7" fmla="*/ 875823 h 945674"/>
                  <a:gd name="connsiteX8" fmla="*/ 0 w 664368"/>
                  <a:gd name="connsiteY8" fmla="*/ 113215 h 945674"/>
                  <a:gd name="connsiteX0" fmla="*/ 0 w 664368"/>
                  <a:gd name="connsiteY0" fmla="*/ 113215 h 945674"/>
                  <a:gd name="connsiteX1" fmla="*/ 29370 w 664368"/>
                  <a:gd name="connsiteY1" fmla="*/ 83845 h 945674"/>
                  <a:gd name="connsiteX2" fmla="*/ 619608 w 664368"/>
                  <a:gd name="connsiteY2" fmla="*/ 1558 h 945674"/>
                  <a:gd name="connsiteX3" fmla="*/ 664368 w 664368"/>
                  <a:gd name="connsiteY3" fmla="*/ 65590 h 945674"/>
                  <a:gd name="connsiteX4" fmla="*/ 659606 w 664368"/>
                  <a:gd name="connsiteY4" fmla="*/ 897254 h 945674"/>
                  <a:gd name="connsiteX5" fmla="*/ 632617 w 664368"/>
                  <a:gd name="connsiteY5" fmla="*/ 945674 h 945674"/>
                  <a:gd name="connsiteX6" fmla="*/ 26989 w 664368"/>
                  <a:gd name="connsiteY6" fmla="*/ 912337 h 945674"/>
                  <a:gd name="connsiteX7" fmla="*/ 0 w 664368"/>
                  <a:gd name="connsiteY7" fmla="*/ 875823 h 945674"/>
                  <a:gd name="connsiteX8" fmla="*/ 0 w 664368"/>
                  <a:gd name="connsiteY8" fmla="*/ 113215 h 945674"/>
                  <a:gd name="connsiteX0" fmla="*/ 0 w 671507"/>
                  <a:gd name="connsiteY0" fmla="*/ 113215 h 945674"/>
                  <a:gd name="connsiteX1" fmla="*/ 29370 w 671507"/>
                  <a:gd name="connsiteY1" fmla="*/ 83845 h 945674"/>
                  <a:gd name="connsiteX2" fmla="*/ 619608 w 671507"/>
                  <a:gd name="connsiteY2" fmla="*/ 1558 h 945674"/>
                  <a:gd name="connsiteX3" fmla="*/ 664368 w 671507"/>
                  <a:gd name="connsiteY3" fmla="*/ 65590 h 945674"/>
                  <a:gd name="connsiteX4" fmla="*/ 671338 w 671507"/>
                  <a:gd name="connsiteY4" fmla="*/ 910815 h 945674"/>
                  <a:gd name="connsiteX5" fmla="*/ 632617 w 671507"/>
                  <a:gd name="connsiteY5" fmla="*/ 945674 h 945674"/>
                  <a:gd name="connsiteX6" fmla="*/ 26989 w 671507"/>
                  <a:gd name="connsiteY6" fmla="*/ 912337 h 945674"/>
                  <a:gd name="connsiteX7" fmla="*/ 0 w 671507"/>
                  <a:gd name="connsiteY7" fmla="*/ 875823 h 945674"/>
                  <a:gd name="connsiteX8" fmla="*/ 0 w 671507"/>
                  <a:gd name="connsiteY8" fmla="*/ 113215 h 945674"/>
                  <a:gd name="connsiteX0" fmla="*/ 0 w 671507"/>
                  <a:gd name="connsiteY0" fmla="*/ 113215 h 959234"/>
                  <a:gd name="connsiteX1" fmla="*/ 29370 w 671507"/>
                  <a:gd name="connsiteY1" fmla="*/ 83845 h 959234"/>
                  <a:gd name="connsiteX2" fmla="*/ 619608 w 671507"/>
                  <a:gd name="connsiteY2" fmla="*/ 1558 h 959234"/>
                  <a:gd name="connsiteX3" fmla="*/ 664368 w 671507"/>
                  <a:gd name="connsiteY3" fmla="*/ 65590 h 959234"/>
                  <a:gd name="connsiteX4" fmla="*/ 671338 w 671507"/>
                  <a:gd name="connsiteY4" fmla="*/ 910815 h 959234"/>
                  <a:gd name="connsiteX5" fmla="*/ 632617 w 671507"/>
                  <a:gd name="connsiteY5" fmla="*/ 959234 h 959234"/>
                  <a:gd name="connsiteX6" fmla="*/ 26989 w 671507"/>
                  <a:gd name="connsiteY6" fmla="*/ 912337 h 959234"/>
                  <a:gd name="connsiteX7" fmla="*/ 0 w 671507"/>
                  <a:gd name="connsiteY7" fmla="*/ 875823 h 959234"/>
                  <a:gd name="connsiteX8" fmla="*/ 0 w 671507"/>
                  <a:gd name="connsiteY8" fmla="*/ 113215 h 959234"/>
                  <a:gd name="connsiteX0" fmla="*/ 0 w 671507"/>
                  <a:gd name="connsiteY0" fmla="*/ 113215 h 959234"/>
                  <a:gd name="connsiteX1" fmla="*/ 29370 w 671507"/>
                  <a:gd name="connsiteY1" fmla="*/ 83845 h 959234"/>
                  <a:gd name="connsiteX2" fmla="*/ 619608 w 671507"/>
                  <a:gd name="connsiteY2" fmla="*/ 1558 h 959234"/>
                  <a:gd name="connsiteX3" fmla="*/ 664368 w 671507"/>
                  <a:gd name="connsiteY3" fmla="*/ 65590 h 959234"/>
                  <a:gd name="connsiteX4" fmla="*/ 671338 w 671507"/>
                  <a:gd name="connsiteY4" fmla="*/ 910815 h 959234"/>
                  <a:gd name="connsiteX5" fmla="*/ 632617 w 671507"/>
                  <a:gd name="connsiteY5" fmla="*/ 959234 h 959234"/>
                  <a:gd name="connsiteX6" fmla="*/ 26989 w 671507"/>
                  <a:gd name="connsiteY6" fmla="*/ 912337 h 959234"/>
                  <a:gd name="connsiteX7" fmla="*/ 0 w 671507"/>
                  <a:gd name="connsiteY7" fmla="*/ 875823 h 959234"/>
                  <a:gd name="connsiteX8" fmla="*/ 0 w 671507"/>
                  <a:gd name="connsiteY8" fmla="*/ 113215 h 959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507" h="959234">
                    <a:moveTo>
                      <a:pt x="0" y="113215"/>
                    </a:moveTo>
                    <a:cubicBezTo>
                      <a:pt x="0" y="96994"/>
                      <a:pt x="13149" y="83845"/>
                      <a:pt x="29370" y="83845"/>
                    </a:cubicBezTo>
                    <a:cubicBezTo>
                      <a:pt x="138798" y="69558"/>
                      <a:pt x="458455" y="12473"/>
                      <a:pt x="619608" y="1558"/>
                    </a:cubicBezTo>
                    <a:cubicBezTo>
                      <a:pt x="652497" y="-10348"/>
                      <a:pt x="664368" y="49369"/>
                      <a:pt x="664368" y="65590"/>
                    </a:cubicBezTo>
                    <a:cubicBezTo>
                      <a:pt x="662781" y="342811"/>
                      <a:pt x="672925" y="633594"/>
                      <a:pt x="671338" y="910815"/>
                    </a:cubicBezTo>
                    <a:cubicBezTo>
                      <a:pt x="671338" y="927036"/>
                      <a:pt x="648838" y="959234"/>
                      <a:pt x="632617" y="959234"/>
                    </a:cubicBezTo>
                    <a:lnTo>
                      <a:pt x="26989" y="912337"/>
                    </a:lnTo>
                    <a:cubicBezTo>
                      <a:pt x="10768" y="912337"/>
                      <a:pt x="0" y="892044"/>
                      <a:pt x="0" y="875823"/>
                    </a:cubicBezTo>
                    <a:lnTo>
                      <a:pt x="0" y="113215"/>
                    </a:lnTo>
                    <a:close/>
                  </a:path>
                </a:pathLst>
              </a:custGeom>
              <a:gradFill flip="none" rotWithShape="1">
                <a:gsLst>
                  <a:gs pos="17000">
                    <a:srgbClr val="00B0F0">
                      <a:shade val="30000"/>
                      <a:satMod val="115000"/>
                    </a:srgbClr>
                  </a:gs>
                  <a:gs pos="56000">
                    <a:srgbClr val="00B0F0">
                      <a:shade val="67500"/>
                      <a:satMod val="115000"/>
                    </a:srgbClr>
                  </a:gs>
                  <a:gs pos="100000">
                    <a:srgbClr val="00B0F0">
                      <a:shade val="100000"/>
                      <a:satMod val="115000"/>
                    </a:srgbClr>
                  </a:gs>
                </a:gsLst>
                <a:lin ang="600000" scaled="0"/>
                <a:tileRect/>
              </a:gradFill>
              <a:ln w="3175" cap="flat" cmpd="sng" algn="ctr">
                <a:solidFill>
                  <a:sysClr val="window" lastClr="FFFFFF"/>
                </a:solidFill>
                <a:prstDash val="solid"/>
              </a:ln>
              <a:effectLst>
                <a:outerShdw blurRad="50800" dist="38100" dir="5400000" algn="t"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23" name="圆角矩形 97"/>
              <p:cNvSpPr/>
              <p:nvPr/>
            </p:nvSpPr>
            <p:spPr>
              <a:xfrm>
                <a:off x="2677194" y="2970660"/>
                <a:ext cx="776288" cy="1409700"/>
              </a:xfrm>
              <a:custGeom>
                <a:avLst/>
                <a:gdLst>
                  <a:gd name="connsiteX0" fmla="*/ 0 w 690562"/>
                  <a:gd name="connsiteY0" fmla="*/ 29370 h 821348"/>
                  <a:gd name="connsiteX1" fmla="*/ 29370 w 690562"/>
                  <a:gd name="connsiteY1" fmla="*/ 0 h 821348"/>
                  <a:gd name="connsiteX2" fmla="*/ 661192 w 690562"/>
                  <a:gd name="connsiteY2" fmla="*/ 0 h 821348"/>
                  <a:gd name="connsiteX3" fmla="*/ 690562 w 690562"/>
                  <a:gd name="connsiteY3" fmla="*/ 29370 h 821348"/>
                  <a:gd name="connsiteX4" fmla="*/ 690562 w 690562"/>
                  <a:gd name="connsiteY4" fmla="*/ 791978 h 821348"/>
                  <a:gd name="connsiteX5" fmla="*/ 661192 w 690562"/>
                  <a:gd name="connsiteY5" fmla="*/ 821348 h 821348"/>
                  <a:gd name="connsiteX6" fmla="*/ 29370 w 690562"/>
                  <a:gd name="connsiteY6" fmla="*/ 821348 h 821348"/>
                  <a:gd name="connsiteX7" fmla="*/ 0 w 690562"/>
                  <a:gd name="connsiteY7" fmla="*/ 791978 h 821348"/>
                  <a:gd name="connsiteX8" fmla="*/ 0 w 690562"/>
                  <a:gd name="connsiteY8" fmla="*/ 29370 h 821348"/>
                  <a:gd name="connsiteX0" fmla="*/ 0 w 690562"/>
                  <a:gd name="connsiteY0" fmla="*/ 96045 h 888023"/>
                  <a:gd name="connsiteX1" fmla="*/ 29370 w 690562"/>
                  <a:gd name="connsiteY1" fmla="*/ 66675 h 888023"/>
                  <a:gd name="connsiteX2" fmla="*/ 627855 w 690562"/>
                  <a:gd name="connsiteY2" fmla="*/ 0 h 888023"/>
                  <a:gd name="connsiteX3" fmla="*/ 690562 w 690562"/>
                  <a:gd name="connsiteY3" fmla="*/ 96045 h 888023"/>
                  <a:gd name="connsiteX4" fmla="*/ 690562 w 690562"/>
                  <a:gd name="connsiteY4" fmla="*/ 858653 h 888023"/>
                  <a:gd name="connsiteX5" fmla="*/ 661192 w 690562"/>
                  <a:gd name="connsiteY5" fmla="*/ 888023 h 888023"/>
                  <a:gd name="connsiteX6" fmla="*/ 29370 w 690562"/>
                  <a:gd name="connsiteY6" fmla="*/ 888023 h 888023"/>
                  <a:gd name="connsiteX7" fmla="*/ 0 w 690562"/>
                  <a:gd name="connsiteY7" fmla="*/ 858653 h 888023"/>
                  <a:gd name="connsiteX8" fmla="*/ 0 w 690562"/>
                  <a:gd name="connsiteY8" fmla="*/ 96045 h 888023"/>
                  <a:gd name="connsiteX0" fmla="*/ 0 w 690562"/>
                  <a:gd name="connsiteY0" fmla="*/ 96045 h 888023"/>
                  <a:gd name="connsiteX1" fmla="*/ 29370 w 690562"/>
                  <a:gd name="connsiteY1" fmla="*/ 66675 h 888023"/>
                  <a:gd name="connsiteX2" fmla="*/ 627855 w 690562"/>
                  <a:gd name="connsiteY2" fmla="*/ 0 h 888023"/>
                  <a:gd name="connsiteX3" fmla="*/ 690562 w 690562"/>
                  <a:gd name="connsiteY3" fmla="*/ 96045 h 888023"/>
                  <a:gd name="connsiteX4" fmla="*/ 690562 w 690562"/>
                  <a:gd name="connsiteY4" fmla="*/ 858653 h 888023"/>
                  <a:gd name="connsiteX5" fmla="*/ 661192 w 690562"/>
                  <a:gd name="connsiteY5" fmla="*/ 888023 h 888023"/>
                  <a:gd name="connsiteX6" fmla="*/ 29370 w 690562"/>
                  <a:gd name="connsiteY6" fmla="*/ 888023 h 888023"/>
                  <a:gd name="connsiteX7" fmla="*/ 0 w 690562"/>
                  <a:gd name="connsiteY7" fmla="*/ 858653 h 888023"/>
                  <a:gd name="connsiteX8" fmla="*/ 0 w 690562"/>
                  <a:gd name="connsiteY8" fmla="*/ 96045 h 888023"/>
                  <a:gd name="connsiteX0" fmla="*/ 0 w 690562"/>
                  <a:gd name="connsiteY0" fmla="*/ 96045 h 888023"/>
                  <a:gd name="connsiteX1" fmla="*/ 29370 w 690562"/>
                  <a:gd name="connsiteY1" fmla="*/ 66675 h 888023"/>
                  <a:gd name="connsiteX2" fmla="*/ 627855 w 690562"/>
                  <a:gd name="connsiteY2" fmla="*/ 0 h 888023"/>
                  <a:gd name="connsiteX3" fmla="*/ 690562 w 690562"/>
                  <a:gd name="connsiteY3" fmla="*/ 96045 h 888023"/>
                  <a:gd name="connsiteX4" fmla="*/ 690562 w 690562"/>
                  <a:gd name="connsiteY4" fmla="*/ 858653 h 888023"/>
                  <a:gd name="connsiteX5" fmla="*/ 661192 w 690562"/>
                  <a:gd name="connsiteY5" fmla="*/ 888023 h 888023"/>
                  <a:gd name="connsiteX6" fmla="*/ 29370 w 690562"/>
                  <a:gd name="connsiteY6" fmla="*/ 888023 h 888023"/>
                  <a:gd name="connsiteX7" fmla="*/ 0 w 690562"/>
                  <a:gd name="connsiteY7" fmla="*/ 858653 h 888023"/>
                  <a:gd name="connsiteX8" fmla="*/ 0 w 690562"/>
                  <a:gd name="connsiteY8" fmla="*/ 96045 h 888023"/>
                  <a:gd name="connsiteX0" fmla="*/ 0 w 690562"/>
                  <a:gd name="connsiteY0" fmla="*/ 96045 h 888023"/>
                  <a:gd name="connsiteX1" fmla="*/ 29370 w 690562"/>
                  <a:gd name="connsiteY1" fmla="*/ 66675 h 888023"/>
                  <a:gd name="connsiteX2" fmla="*/ 627855 w 690562"/>
                  <a:gd name="connsiteY2" fmla="*/ 0 h 888023"/>
                  <a:gd name="connsiteX3" fmla="*/ 669130 w 690562"/>
                  <a:gd name="connsiteY3" fmla="*/ 34132 h 888023"/>
                  <a:gd name="connsiteX4" fmla="*/ 690562 w 690562"/>
                  <a:gd name="connsiteY4" fmla="*/ 858653 h 888023"/>
                  <a:gd name="connsiteX5" fmla="*/ 661192 w 690562"/>
                  <a:gd name="connsiteY5" fmla="*/ 888023 h 888023"/>
                  <a:gd name="connsiteX6" fmla="*/ 29370 w 690562"/>
                  <a:gd name="connsiteY6" fmla="*/ 888023 h 888023"/>
                  <a:gd name="connsiteX7" fmla="*/ 0 w 690562"/>
                  <a:gd name="connsiteY7" fmla="*/ 858653 h 888023"/>
                  <a:gd name="connsiteX8" fmla="*/ 0 w 690562"/>
                  <a:gd name="connsiteY8" fmla="*/ 96045 h 888023"/>
                  <a:gd name="connsiteX0" fmla="*/ 0 w 690562"/>
                  <a:gd name="connsiteY0" fmla="*/ 103189 h 895167"/>
                  <a:gd name="connsiteX1" fmla="*/ 29370 w 690562"/>
                  <a:gd name="connsiteY1" fmla="*/ 73819 h 895167"/>
                  <a:gd name="connsiteX2" fmla="*/ 625474 w 690562"/>
                  <a:gd name="connsiteY2" fmla="*/ 0 h 895167"/>
                  <a:gd name="connsiteX3" fmla="*/ 669130 w 690562"/>
                  <a:gd name="connsiteY3" fmla="*/ 41276 h 895167"/>
                  <a:gd name="connsiteX4" fmla="*/ 690562 w 690562"/>
                  <a:gd name="connsiteY4" fmla="*/ 865797 h 895167"/>
                  <a:gd name="connsiteX5" fmla="*/ 661192 w 690562"/>
                  <a:gd name="connsiteY5" fmla="*/ 895167 h 895167"/>
                  <a:gd name="connsiteX6" fmla="*/ 29370 w 690562"/>
                  <a:gd name="connsiteY6" fmla="*/ 895167 h 895167"/>
                  <a:gd name="connsiteX7" fmla="*/ 0 w 690562"/>
                  <a:gd name="connsiteY7" fmla="*/ 865797 h 895167"/>
                  <a:gd name="connsiteX8" fmla="*/ 0 w 690562"/>
                  <a:gd name="connsiteY8" fmla="*/ 103189 h 895167"/>
                  <a:gd name="connsiteX0" fmla="*/ 0 w 690562"/>
                  <a:gd name="connsiteY0" fmla="*/ 103189 h 935648"/>
                  <a:gd name="connsiteX1" fmla="*/ 29370 w 690562"/>
                  <a:gd name="connsiteY1" fmla="*/ 73819 h 935648"/>
                  <a:gd name="connsiteX2" fmla="*/ 625474 w 690562"/>
                  <a:gd name="connsiteY2" fmla="*/ 0 h 935648"/>
                  <a:gd name="connsiteX3" fmla="*/ 669130 w 690562"/>
                  <a:gd name="connsiteY3" fmla="*/ 41276 h 935648"/>
                  <a:gd name="connsiteX4" fmla="*/ 690562 w 690562"/>
                  <a:gd name="connsiteY4" fmla="*/ 865797 h 935648"/>
                  <a:gd name="connsiteX5" fmla="*/ 632617 w 690562"/>
                  <a:gd name="connsiteY5" fmla="*/ 935648 h 935648"/>
                  <a:gd name="connsiteX6" fmla="*/ 29370 w 690562"/>
                  <a:gd name="connsiteY6" fmla="*/ 895167 h 935648"/>
                  <a:gd name="connsiteX7" fmla="*/ 0 w 690562"/>
                  <a:gd name="connsiteY7" fmla="*/ 865797 h 935648"/>
                  <a:gd name="connsiteX8" fmla="*/ 0 w 690562"/>
                  <a:gd name="connsiteY8" fmla="*/ 103189 h 935648"/>
                  <a:gd name="connsiteX0" fmla="*/ 0 w 669130"/>
                  <a:gd name="connsiteY0" fmla="*/ 103189 h 935648"/>
                  <a:gd name="connsiteX1" fmla="*/ 29370 w 669130"/>
                  <a:gd name="connsiteY1" fmla="*/ 73819 h 935648"/>
                  <a:gd name="connsiteX2" fmla="*/ 625474 w 669130"/>
                  <a:gd name="connsiteY2" fmla="*/ 0 h 935648"/>
                  <a:gd name="connsiteX3" fmla="*/ 669130 w 669130"/>
                  <a:gd name="connsiteY3" fmla="*/ 41276 h 935648"/>
                  <a:gd name="connsiteX4" fmla="*/ 650081 w 669130"/>
                  <a:gd name="connsiteY4" fmla="*/ 870560 h 935648"/>
                  <a:gd name="connsiteX5" fmla="*/ 632617 w 669130"/>
                  <a:gd name="connsiteY5" fmla="*/ 935648 h 935648"/>
                  <a:gd name="connsiteX6" fmla="*/ 29370 w 669130"/>
                  <a:gd name="connsiteY6" fmla="*/ 895167 h 935648"/>
                  <a:gd name="connsiteX7" fmla="*/ 0 w 669130"/>
                  <a:gd name="connsiteY7" fmla="*/ 865797 h 935648"/>
                  <a:gd name="connsiteX8" fmla="*/ 0 w 669130"/>
                  <a:gd name="connsiteY8" fmla="*/ 103189 h 935648"/>
                  <a:gd name="connsiteX0" fmla="*/ 0 w 669130"/>
                  <a:gd name="connsiteY0" fmla="*/ 103189 h 935648"/>
                  <a:gd name="connsiteX1" fmla="*/ 29370 w 669130"/>
                  <a:gd name="connsiteY1" fmla="*/ 73819 h 935648"/>
                  <a:gd name="connsiteX2" fmla="*/ 625474 w 669130"/>
                  <a:gd name="connsiteY2" fmla="*/ 0 h 935648"/>
                  <a:gd name="connsiteX3" fmla="*/ 669130 w 669130"/>
                  <a:gd name="connsiteY3" fmla="*/ 41276 h 935648"/>
                  <a:gd name="connsiteX4" fmla="*/ 659606 w 669130"/>
                  <a:gd name="connsiteY4" fmla="*/ 887228 h 935648"/>
                  <a:gd name="connsiteX5" fmla="*/ 632617 w 669130"/>
                  <a:gd name="connsiteY5" fmla="*/ 935648 h 935648"/>
                  <a:gd name="connsiteX6" fmla="*/ 29370 w 669130"/>
                  <a:gd name="connsiteY6" fmla="*/ 895167 h 935648"/>
                  <a:gd name="connsiteX7" fmla="*/ 0 w 669130"/>
                  <a:gd name="connsiteY7" fmla="*/ 865797 h 935648"/>
                  <a:gd name="connsiteX8" fmla="*/ 0 w 669130"/>
                  <a:gd name="connsiteY8" fmla="*/ 103189 h 935648"/>
                  <a:gd name="connsiteX0" fmla="*/ 0 w 669130"/>
                  <a:gd name="connsiteY0" fmla="*/ 103189 h 935648"/>
                  <a:gd name="connsiteX1" fmla="*/ 29370 w 669130"/>
                  <a:gd name="connsiteY1" fmla="*/ 73819 h 935648"/>
                  <a:gd name="connsiteX2" fmla="*/ 625474 w 669130"/>
                  <a:gd name="connsiteY2" fmla="*/ 0 h 935648"/>
                  <a:gd name="connsiteX3" fmla="*/ 669130 w 669130"/>
                  <a:gd name="connsiteY3" fmla="*/ 41276 h 935648"/>
                  <a:gd name="connsiteX4" fmla="*/ 659606 w 669130"/>
                  <a:gd name="connsiteY4" fmla="*/ 887228 h 935648"/>
                  <a:gd name="connsiteX5" fmla="*/ 632617 w 669130"/>
                  <a:gd name="connsiteY5" fmla="*/ 935648 h 935648"/>
                  <a:gd name="connsiteX6" fmla="*/ 26989 w 669130"/>
                  <a:gd name="connsiteY6" fmla="*/ 902311 h 935648"/>
                  <a:gd name="connsiteX7" fmla="*/ 0 w 669130"/>
                  <a:gd name="connsiteY7" fmla="*/ 865797 h 935648"/>
                  <a:gd name="connsiteX8" fmla="*/ 0 w 669130"/>
                  <a:gd name="connsiteY8" fmla="*/ 103189 h 935648"/>
                  <a:gd name="connsiteX0" fmla="*/ 0 w 669130"/>
                  <a:gd name="connsiteY0" fmla="*/ 100808 h 933267"/>
                  <a:gd name="connsiteX1" fmla="*/ 29370 w 669130"/>
                  <a:gd name="connsiteY1" fmla="*/ 71438 h 933267"/>
                  <a:gd name="connsiteX2" fmla="*/ 625474 w 669130"/>
                  <a:gd name="connsiteY2" fmla="*/ 0 h 933267"/>
                  <a:gd name="connsiteX3" fmla="*/ 669130 w 669130"/>
                  <a:gd name="connsiteY3" fmla="*/ 38895 h 933267"/>
                  <a:gd name="connsiteX4" fmla="*/ 659606 w 669130"/>
                  <a:gd name="connsiteY4" fmla="*/ 884847 h 933267"/>
                  <a:gd name="connsiteX5" fmla="*/ 632617 w 669130"/>
                  <a:gd name="connsiteY5" fmla="*/ 933267 h 933267"/>
                  <a:gd name="connsiteX6" fmla="*/ 26989 w 669130"/>
                  <a:gd name="connsiteY6" fmla="*/ 899930 h 933267"/>
                  <a:gd name="connsiteX7" fmla="*/ 0 w 669130"/>
                  <a:gd name="connsiteY7" fmla="*/ 863416 h 933267"/>
                  <a:gd name="connsiteX8" fmla="*/ 0 w 669130"/>
                  <a:gd name="connsiteY8" fmla="*/ 100808 h 933267"/>
                  <a:gd name="connsiteX0" fmla="*/ 0 w 669130"/>
                  <a:gd name="connsiteY0" fmla="*/ 100808 h 933267"/>
                  <a:gd name="connsiteX1" fmla="*/ 29370 w 669130"/>
                  <a:gd name="connsiteY1" fmla="*/ 71438 h 933267"/>
                  <a:gd name="connsiteX2" fmla="*/ 625474 w 669130"/>
                  <a:gd name="connsiteY2" fmla="*/ 0 h 933267"/>
                  <a:gd name="connsiteX3" fmla="*/ 669130 w 669130"/>
                  <a:gd name="connsiteY3" fmla="*/ 38895 h 933267"/>
                  <a:gd name="connsiteX4" fmla="*/ 659606 w 669130"/>
                  <a:gd name="connsiteY4" fmla="*/ 884847 h 933267"/>
                  <a:gd name="connsiteX5" fmla="*/ 632617 w 669130"/>
                  <a:gd name="connsiteY5" fmla="*/ 933267 h 933267"/>
                  <a:gd name="connsiteX6" fmla="*/ 26989 w 669130"/>
                  <a:gd name="connsiteY6" fmla="*/ 899930 h 933267"/>
                  <a:gd name="connsiteX7" fmla="*/ 0 w 669130"/>
                  <a:gd name="connsiteY7" fmla="*/ 863416 h 933267"/>
                  <a:gd name="connsiteX8" fmla="*/ 0 w 669130"/>
                  <a:gd name="connsiteY8" fmla="*/ 100808 h 933267"/>
                  <a:gd name="connsiteX0" fmla="*/ 0 w 659606"/>
                  <a:gd name="connsiteY0" fmla="*/ 100808 h 933267"/>
                  <a:gd name="connsiteX1" fmla="*/ 29370 w 659606"/>
                  <a:gd name="connsiteY1" fmla="*/ 71438 h 933267"/>
                  <a:gd name="connsiteX2" fmla="*/ 625474 w 659606"/>
                  <a:gd name="connsiteY2" fmla="*/ 0 h 933267"/>
                  <a:gd name="connsiteX3" fmla="*/ 650080 w 659606"/>
                  <a:gd name="connsiteY3" fmla="*/ 43658 h 933267"/>
                  <a:gd name="connsiteX4" fmla="*/ 659606 w 659606"/>
                  <a:gd name="connsiteY4" fmla="*/ 884847 h 933267"/>
                  <a:gd name="connsiteX5" fmla="*/ 632617 w 659606"/>
                  <a:gd name="connsiteY5" fmla="*/ 933267 h 933267"/>
                  <a:gd name="connsiteX6" fmla="*/ 26989 w 659606"/>
                  <a:gd name="connsiteY6" fmla="*/ 899930 h 933267"/>
                  <a:gd name="connsiteX7" fmla="*/ 0 w 659606"/>
                  <a:gd name="connsiteY7" fmla="*/ 863416 h 933267"/>
                  <a:gd name="connsiteX8" fmla="*/ 0 w 659606"/>
                  <a:gd name="connsiteY8" fmla="*/ 100808 h 933267"/>
                  <a:gd name="connsiteX0" fmla="*/ 0 w 664368"/>
                  <a:gd name="connsiteY0" fmla="*/ 100808 h 933267"/>
                  <a:gd name="connsiteX1" fmla="*/ 29370 w 664368"/>
                  <a:gd name="connsiteY1" fmla="*/ 71438 h 933267"/>
                  <a:gd name="connsiteX2" fmla="*/ 625474 w 664368"/>
                  <a:gd name="connsiteY2" fmla="*/ 0 h 933267"/>
                  <a:gd name="connsiteX3" fmla="*/ 664368 w 664368"/>
                  <a:gd name="connsiteY3" fmla="*/ 53183 h 933267"/>
                  <a:gd name="connsiteX4" fmla="*/ 659606 w 664368"/>
                  <a:gd name="connsiteY4" fmla="*/ 884847 h 933267"/>
                  <a:gd name="connsiteX5" fmla="*/ 632617 w 664368"/>
                  <a:gd name="connsiteY5" fmla="*/ 933267 h 933267"/>
                  <a:gd name="connsiteX6" fmla="*/ 26989 w 664368"/>
                  <a:gd name="connsiteY6" fmla="*/ 899930 h 933267"/>
                  <a:gd name="connsiteX7" fmla="*/ 0 w 664368"/>
                  <a:gd name="connsiteY7" fmla="*/ 863416 h 933267"/>
                  <a:gd name="connsiteX8" fmla="*/ 0 w 664368"/>
                  <a:gd name="connsiteY8" fmla="*/ 100808 h 933267"/>
                  <a:gd name="connsiteX0" fmla="*/ 0 w 664368"/>
                  <a:gd name="connsiteY0" fmla="*/ 102656 h 935115"/>
                  <a:gd name="connsiteX1" fmla="*/ 29370 w 664368"/>
                  <a:gd name="connsiteY1" fmla="*/ 73286 h 935115"/>
                  <a:gd name="connsiteX2" fmla="*/ 625474 w 664368"/>
                  <a:gd name="connsiteY2" fmla="*/ 1848 h 935115"/>
                  <a:gd name="connsiteX3" fmla="*/ 664368 w 664368"/>
                  <a:gd name="connsiteY3" fmla="*/ 55031 h 935115"/>
                  <a:gd name="connsiteX4" fmla="*/ 659606 w 664368"/>
                  <a:gd name="connsiteY4" fmla="*/ 886695 h 935115"/>
                  <a:gd name="connsiteX5" fmla="*/ 632617 w 664368"/>
                  <a:gd name="connsiteY5" fmla="*/ 935115 h 935115"/>
                  <a:gd name="connsiteX6" fmla="*/ 26989 w 664368"/>
                  <a:gd name="connsiteY6" fmla="*/ 901778 h 935115"/>
                  <a:gd name="connsiteX7" fmla="*/ 0 w 664368"/>
                  <a:gd name="connsiteY7" fmla="*/ 865264 h 935115"/>
                  <a:gd name="connsiteX8" fmla="*/ 0 w 664368"/>
                  <a:gd name="connsiteY8" fmla="*/ 102656 h 935115"/>
                  <a:gd name="connsiteX0" fmla="*/ 0 w 664368"/>
                  <a:gd name="connsiteY0" fmla="*/ 113215 h 945674"/>
                  <a:gd name="connsiteX1" fmla="*/ 29370 w 664368"/>
                  <a:gd name="connsiteY1" fmla="*/ 83845 h 945674"/>
                  <a:gd name="connsiteX2" fmla="*/ 619608 w 664368"/>
                  <a:gd name="connsiteY2" fmla="*/ 1558 h 945674"/>
                  <a:gd name="connsiteX3" fmla="*/ 664368 w 664368"/>
                  <a:gd name="connsiteY3" fmla="*/ 65590 h 945674"/>
                  <a:gd name="connsiteX4" fmla="*/ 659606 w 664368"/>
                  <a:gd name="connsiteY4" fmla="*/ 897254 h 945674"/>
                  <a:gd name="connsiteX5" fmla="*/ 632617 w 664368"/>
                  <a:gd name="connsiteY5" fmla="*/ 945674 h 945674"/>
                  <a:gd name="connsiteX6" fmla="*/ 26989 w 664368"/>
                  <a:gd name="connsiteY6" fmla="*/ 912337 h 945674"/>
                  <a:gd name="connsiteX7" fmla="*/ 0 w 664368"/>
                  <a:gd name="connsiteY7" fmla="*/ 875823 h 945674"/>
                  <a:gd name="connsiteX8" fmla="*/ 0 w 664368"/>
                  <a:gd name="connsiteY8" fmla="*/ 113215 h 945674"/>
                  <a:gd name="connsiteX0" fmla="*/ 0 w 664368"/>
                  <a:gd name="connsiteY0" fmla="*/ 113215 h 945674"/>
                  <a:gd name="connsiteX1" fmla="*/ 29370 w 664368"/>
                  <a:gd name="connsiteY1" fmla="*/ 83845 h 945674"/>
                  <a:gd name="connsiteX2" fmla="*/ 619608 w 664368"/>
                  <a:gd name="connsiteY2" fmla="*/ 1558 h 945674"/>
                  <a:gd name="connsiteX3" fmla="*/ 664368 w 664368"/>
                  <a:gd name="connsiteY3" fmla="*/ 65590 h 945674"/>
                  <a:gd name="connsiteX4" fmla="*/ 659606 w 664368"/>
                  <a:gd name="connsiteY4" fmla="*/ 897254 h 945674"/>
                  <a:gd name="connsiteX5" fmla="*/ 632617 w 664368"/>
                  <a:gd name="connsiteY5" fmla="*/ 945674 h 945674"/>
                  <a:gd name="connsiteX6" fmla="*/ 26989 w 664368"/>
                  <a:gd name="connsiteY6" fmla="*/ 912337 h 945674"/>
                  <a:gd name="connsiteX7" fmla="*/ 0 w 664368"/>
                  <a:gd name="connsiteY7" fmla="*/ 875823 h 945674"/>
                  <a:gd name="connsiteX8" fmla="*/ 0 w 664368"/>
                  <a:gd name="connsiteY8" fmla="*/ 113215 h 945674"/>
                  <a:gd name="connsiteX0" fmla="*/ 0 w 671507"/>
                  <a:gd name="connsiteY0" fmla="*/ 113215 h 945674"/>
                  <a:gd name="connsiteX1" fmla="*/ 29370 w 671507"/>
                  <a:gd name="connsiteY1" fmla="*/ 83845 h 945674"/>
                  <a:gd name="connsiteX2" fmla="*/ 619608 w 671507"/>
                  <a:gd name="connsiteY2" fmla="*/ 1558 h 945674"/>
                  <a:gd name="connsiteX3" fmla="*/ 664368 w 671507"/>
                  <a:gd name="connsiteY3" fmla="*/ 65590 h 945674"/>
                  <a:gd name="connsiteX4" fmla="*/ 671338 w 671507"/>
                  <a:gd name="connsiteY4" fmla="*/ 910815 h 945674"/>
                  <a:gd name="connsiteX5" fmla="*/ 632617 w 671507"/>
                  <a:gd name="connsiteY5" fmla="*/ 945674 h 945674"/>
                  <a:gd name="connsiteX6" fmla="*/ 26989 w 671507"/>
                  <a:gd name="connsiteY6" fmla="*/ 912337 h 945674"/>
                  <a:gd name="connsiteX7" fmla="*/ 0 w 671507"/>
                  <a:gd name="connsiteY7" fmla="*/ 875823 h 945674"/>
                  <a:gd name="connsiteX8" fmla="*/ 0 w 671507"/>
                  <a:gd name="connsiteY8" fmla="*/ 113215 h 945674"/>
                  <a:gd name="connsiteX0" fmla="*/ 0 w 671507"/>
                  <a:gd name="connsiteY0" fmla="*/ 113215 h 959234"/>
                  <a:gd name="connsiteX1" fmla="*/ 29370 w 671507"/>
                  <a:gd name="connsiteY1" fmla="*/ 83845 h 959234"/>
                  <a:gd name="connsiteX2" fmla="*/ 619608 w 671507"/>
                  <a:gd name="connsiteY2" fmla="*/ 1558 h 959234"/>
                  <a:gd name="connsiteX3" fmla="*/ 664368 w 671507"/>
                  <a:gd name="connsiteY3" fmla="*/ 65590 h 959234"/>
                  <a:gd name="connsiteX4" fmla="*/ 671338 w 671507"/>
                  <a:gd name="connsiteY4" fmla="*/ 910815 h 959234"/>
                  <a:gd name="connsiteX5" fmla="*/ 632617 w 671507"/>
                  <a:gd name="connsiteY5" fmla="*/ 959234 h 959234"/>
                  <a:gd name="connsiteX6" fmla="*/ 26989 w 671507"/>
                  <a:gd name="connsiteY6" fmla="*/ 912337 h 959234"/>
                  <a:gd name="connsiteX7" fmla="*/ 0 w 671507"/>
                  <a:gd name="connsiteY7" fmla="*/ 875823 h 959234"/>
                  <a:gd name="connsiteX8" fmla="*/ 0 w 671507"/>
                  <a:gd name="connsiteY8" fmla="*/ 113215 h 959234"/>
                  <a:gd name="connsiteX0" fmla="*/ 0 w 671507"/>
                  <a:gd name="connsiteY0" fmla="*/ 113215 h 959234"/>
                  <a:gd name="connsiteX1" fmla="*/ 29370 w 671507"/>
                  <a:gd name="connsiteY1" fmla="*/ 83845 h 959234"/>
                  <a:gd name="connsiteX2" fmla="*/ 619608 w 671507"/>
                  <a:gd name="connsiteY2" fmla="*/ 1558 h 959234"/>
                  <a:gd name="connsiteX3" fmla="*/ 664368 w 671507"/>
                  <a:gd name="connsiteY3" fmla="*/ 65590 h 959234"/>
                  <a:gd name="connsiteX4" fmla="*/ 671338 w 671507"/>
                  <a:gd name="connsiteY4" fmla="*/ 910815 h 959234"/>
                  <a:gd name="connsiteX5" fmla="*/ 632617 w 671507"/>
                  <a:gd name="connsiteY5" fmla="*/ 959234 h 959234"/>
                  <a:gd name="connsiteX6" fmla="*/ 26989 w 671507"/>
                  <a:gd name="connsiteY6" fmla="*/ 912337 h 959234"/>
                  <a:gd name="connsiteX7" fmla="*/ 0 w 671507"/>
                  <a:gd name="connsiteY7" fmla="*/ 875823 h 959234"/>
                  <a:gd name="connsiteX8" fmla="*/ 0 w 671507"/>
                  <a:gd name="connsiteY8" fmla="*/ 113215 h 959234"/>
                  <a:gd name="connsiteX0" fmla="*/ 0 w 671507"/>
                  <a:gd name="connsiteY0" fmla="*/ 113215 h 988167"/>
                  <a:gd name="connsiteX1" fmla="*/ 29370 w 671507"/>
                  <a:gd name="connsiteY1" fmla="*/ 83845 h 988167"/>
                  <a:gd name="connsiteX2" fmla="*/ 619608 w 671507"/>
                  <a:gd name="connsiteY2" fmla="*/ 1558 h 988167"/>
                  <a:gd name="connsiteX3" fmla="*/ 664368 w 671507"/>
                  <a:gd name="connsiteY3" fmla="*/ 65590 h 988167"/>
                  <a:gd name="connsiteX4" fmla="*/ 671338 w 671507"/>
                  <a:gd name="connsiteY4" fmla="*/ 910815 h 988167"/>
                  <a:gd name="connsiteX5" fmla="*/ 632617 w 671507"/>
                  <a:gd name="connsiteY5" fmla="*/ 988167 h 988167"/>
                  <a:gd name="connsiteX6" fmla="*/ 26989 w 671507"/>
                  <a:gd name="connsiteY6" fmla="*/ 912337 h 988167"/>
                  <a:gd name="connsiteX7" fmla="*/ 0 w 671507"/>
                  <a:gd name="connsiteY7" fmla="*/ 875823 h 988167"/>
                  <a:gd name="connsiteX8" fmla="*/ 0 w 671507"/>
                  <a:gd name="connsiteY8" fmla="*/ 113215 h 988167"/>
                  <a:gd name="connsiteX0" fmla="*/ 0 w 671507"/>
                  <a:gd name="connsiteY0" fmla="*/ 113215 h 988167"/>
                  <a:gd name="connsiteX1" fmla="*/ 29370 w 671507"/>
                  <a:gd name="connsiteY1" fmla="*/ 83845 h 988167"/>
                  <a:gd name="connsiteX2" fmla="*/ 619608 w 671507"/>
                  <a:gd name="connsiteY2" fmla="*/ 1558 h 988167"/>
                  <a:gd name="connsiteX3" fmla="*/ 664368 w 671507"/>
                  <a:gd name="connsiteY3" fmla="*/ 65590 h 988167"/>
                  <a:gd name="connsiteX4" fmla="*/ 671338 w 671507"/>
                  <a:gd name="connsiteY4" fmla="*/ 913041 h 988167"/>
                  <a:gd name="connsiteX5" fmla="*/ 632617 w 671507"/>
                  <a:gd name="connsiteY5" fmla="*/ 988167 h 988167"/>
                  <a:gd name="connsiteX6" fmla="*/ 26989 w 671507"/>
                  <a:gd name="connsiteY6" fmla="*/ 912337 h 988167"/>
                  <a:gd name="connsiteX7" fmla="*/ 0 w 671507"/>
                  <a:gd name="connsiteY7" fmla="*/ 875823 h 988167"/>
                  <a:gd name="connsiteX8" fmla="*/ 0 w 671507"/>
                  <a:gd name="connsiteY8" fmla="*/ 113215 h 988167"/>
                  <a:gd name="connsiteX0" fmla="*/ 0 w 671507"/>
                  <a:gd name="connsiteY0" fmla="*/ 113215 h 988167"/>
                  <a:gd name="connsiteX1" fmla="*/ 29370 w 671507"/>
                  <a:gd name="connsiteY1" fmla="*/ 83845 h 988167"/>
                  <a:gd name="connsiteX2" fmla="*/ 619608 w 671507"/>
                  <a:gd name="connsiteY2" fmla="*/ 1558 h 988167"/>
                  <a:gd name="connsiteX3" fmla="*/ 664368 w 671507"/>
                  <a:gd name="connsiteY3" fmla="*/ 65590 h 988167"/>
                  <a:gd name="connsiteX4" fmla="*/ 671338 w 671507"/>
                  <a:gd name="connsiteY4" fmla="*/ 913041 h 988167"/>
                  <a:gd name="connsiteX5" fmla="*/ 632617 w 671507"/>
                  <a:gd name="connsiteY5" fmla="*/ 988167 h 988167"/>
                  <a:gd name="connsiteX6" fmla="*/ 26989 w 671507"/>
                  <a:gd name="connsiteY6" fmla="*/ 912337 h 988167"/>
                  <a:gd name="connsiteX7" fmla="*/ 0 w 671507"/>
                  <a:gd name="connsiteY7" fmla="*/ 875823 h 988167"/>
                  <a:gd name="connsiteX8" fmla="*/ 0 w 671507"/>
                  <a:gd name="connsiteY8" fmla="*/ 113215 h 988167"/>
                  <a:gd name="connsiteX0" fmla="*/ 0 w 671507"/>
                  <a:gd name="connsiteY0" fmla="*/ 113215 h 988167"/>
                  <a:gd name="connsiteX1" fmla="*/ 29370 w 671507"/>
                  <a:gd name="connsiteY1" fmla="*/ 83845 h 988167"/>
                  <a:gd name="connsiteX2" fmla="*/ 619608 w 671507"/>
                  <a:gd name="connsiteY2" fmla="*/ 1558 h 988167"/>
                  <a:gd name="connsiteX3" fmla="*/ 664368 w 671507"/>
                  <a:gd name="connsiteY3" fmla="*/ 65590 h 988167"/>
                  <a:gd name="connsiteX4" fmla="*/ 671338 w 671507"/>
                  <a:gd name="connsiteY4" fmla="*/ 913041 h 988167"/>
                  <a:gd name="connsiteX5" fmla="*/ 632617 w 671507"/>
                  <a:gd name="connsiteY5" fmla="*/ 988167 h 988167"/>
                  <a:gd name="connsiteX6" fmla="*/ 26989 w 671507"/>
                  <a:gd name="connsiteY6" fmla="*/ 916788 h 988167"/>
                  <a:gd name="connsiteX7" fmla="*/ 0 w 671507"/>
                  <a:gd name="connsiteY7" fmla="*/ 875823 h 988167"/>
                  <a:gd name="connsiteX8" fmla="*/ 0 w 671507"/>
                  <a:gd name="connsiteY8" fmla="*/ 113215 h 988167"/>
                  <a:gd name="connsiteX0" fmla="*/ 0 w 671507"/>
                  <a:gd name="connsiteY0" fmla="*/ 113215 h 988167"/>
                  <a:gd name="connsiteX1" fmla="*/ 29370 w 671507"/>
                  <a:gd name="connsiteY1" fmla="*/ 83845 h 988167"/>
                  <a:gd name="connsiteX2" fmla="*/ 619608 w 671507"/>
                  <a:gd name="connsiteY2" fmla="*/ 1558 h 988167"/>
                  <a:gd name="connsiteX3" fmla="*/ 664368 w 671507"/>
                  <a:gd name="connsiteY3" fmla="*/ 65590 h 988167"/>
                  <a:gd name="connsiteX4" fmla="*/ 671338 w 671507"/>
                  <a:gd name="connsiteY4" fmla="*/ 913041 h 988167"/>
                  <a:gd name="connsiteX5" fmla="*/ 632617 w 671507"/>
                  <a:gd name="connsiteY5" fmla="*/ 988167 h 988167"/>
                  <a:gd name="connsiteX6" fmla="*/ 26989 w 671507"/>
                  <a:gd name="connsiteY6" fmla="*/ 916788 h 988167"/>
                  <a:gd name="connsiteX7" fmla="*/ 0 w 671507"/>
                  <a:gd name="connsiteY7" fmla="*/ 875823 h 988167"/>
                  <a:gd name="connsiteX8" fmla="*/ 0 w 671507"/>
                  <a:gd name="connsiteY8" fmla="*/ 113215 h 9881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1507" h="988167">
                    <a:moveTo>
                      <a:pt x="0" y="113215"/>
                    </a:moveTo>
                    <a:cubicBezTo>
                      <a:pt x="0" y="96994"/>
                      <a:pt x="13149" y="83845"/>
                      <a:pt x="29370" y="83845"/>
                    </a:cubicBezTo>
                    <a:cubicBezTo>
                      <a:pt x="138798" y="69558"/>
                      <a:pt x="458455" y="12473"/>
                      <a:pt x="619608" y="1558"/>
                    </a:cubicBezTo>
                    <a:cubicBezTo>
                      <a:pt x="652497" y="-10348"/>
                      <a:pt x="664368" y="49369"/>
                      <a:pt x="664368" y="65590"/>
                    </a:cubicBezTo>
                    <a:cubicBezTo>
                      <a:pt x="662781" y="342811"/>
                      <a:pt x="672925" y="635820"/>
                      <a:pt x="671338" y="913041"/>
                    </a:cubicBezTo>
                    <a:cubicBezTo>
                      <a:pt x="663099" y="960420"/>
                      <a:pt x="648838" y="988167"/>
                      <a:pt x="632617" y="988167"/>
                    </a:cubicBezTo>
                    <a:cubicBezTo>
                      <a:pt x="406023" y="966599"/>
                      <a:pt x="228865" y="940581"/>
                      <a:pt x="26989" y="916788"/>
                    </a:cubicBezTo>
                    <a:cubicBezTo>
                      <a:pt x="10768" y="916788"/>
                      <a:pt x="0" y="892044"/>
                      <a:pt x="0" y="875823"/>
                    </a:cubicBezTo>
                    <a:lnTo>
                      <a:pt x="0" y="113215"/>
                    </a:lnTo>
                    <a:close/>
                  </a:path>
                </a:pathLst>
              </a:custGeom>
              <a:gradFill flip="none" rotWithShape="1">
                <a:gsLst>
                  <a:gs pos="27000">
                    <a:srgbClr val="FF7711"/>
                  </a:gs>
                  <a:gs pos="59000">
                    <a:srgbClr val="FFAA01"/>
                  </a:gs>
                  <a:gs pos="100000">
                    <a:srgbClr val="FECE02"/>
                  </a:gs>
                  <a:gs pos="0">
                    <a:srgbClr val="C73E01"/>
                  </a:gs>
                  <a:gs pos="80000">
                    <a:srgbClr val="FFC000"/>
                  </a:gs>
                </a:gsLst>
                <a:lin ang="1200000" scaled="0"/>
                <a:tileRect/>
              </a:gradFill>
              <a:ln w="3175" cap="flat" cmpd="sng" algn="ctr">
                <a:solidFill>
                  <a:sysClr val="window" lastClr="FFFFFF"/>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24" name="圆角矩形 97"/>
              <p:cNvSpPr/>
              <p:nvPr/>
            </p:nvSpPr>
            <p:spPr>
              <a:xfrm>
                <a:off x="3529681" y="2715252"/>
                <a:ext cx="1278205" cy="1834969"/>
              </a:xfrm>
              <a:custGeom>
                <a:avLst/>
                <a:gdLst>
                  <a:gd name="connsiteX0" fmla="*/ 0 w 690562"/>
                  <a:gd name="connsiteY0" fmla="*/ 29370 h 821348"/>
                  <a:gd name="connsiteX1" fmla="*/ 29370 w 690562"/>
                  <a:gd name="connsiteY1" fmla="*/ 0 h 821348"/>
                  <a:gd name="connsiteX2" fmla="*/ 661192 w 690562"/>
                  <a:gd name="connsiteY2" fmla="*/ 0 h 821348"/>
                  <a:gd name="connsiteX3" fmla="*/ 690562 w 690562"/>
                  <a:gd name="connsiteY3" fmla="*/ 29370 h 821348"/>
                  <a:gd name="connsiteX4" fmla="*/ 690562 w 690562"/>
                  <a:gd name="connsiteY4" fmla="*/ 791978 h 821348"/>
                  <a:gd name="connsiteX5" fmla="*/ 661192 w 690562"/>
                  <a:gd name="connsiteY5" fmla="*/ 821348 h 821348"/>
                  <a:gd name="connsiteX6" fmla="*/ 29370 w 690562"/>
                  <a:gd name="connsiteY6" fmla="*/ 821348 h 821348"/>
                  <a:gd name="connsiteX7" fmla="*/ 0 w 690562"/>
                  <a:gd name="connsiteY7" fmla="*/ 791978 h 821348"/>
                  <a:gd name="connsiteX8" fmla="*/ 0 w 690562"/>
                  <a:gd name="connsiteY8" fmla="*/ 29370 h 821348"/>
                  <a:gd name="connsiteX0" fmla="*/ 0 w 690562"/>
                  <a:gd name="connsiteY0" fmla="*/ 96045 h 888023"/>
                  <a:gd name="connsiteX1" fmla="*/ 29370 w 690562"/>
                  <a:gd name="connsiteY1" fmla="*/ 66675 h 888023"/>
                  <a:gd name="connsiteX2" fmla="*/ 627855 w 690562"/>
                  <a:gd name="connsiteY2" fmla="*/ 0 h 888023"/>
                  <a:gd name="connsiteX3" fmla="*/ 690562 w 690562"/>
                  <a:gd name="connsiteY3" fmla="*/ 96045 h 888023"/>
                  <a:gd name="connsiteX4" fmla="*/ 690562 w 690562"/>
                  <a:gd name="connsiteY4" fmla="*/ 858653 h 888023"/>
                  <a:gd name="connsiteX5" fmla="*/ 661192 w 690562"/>
                  <a:gd name="connsiteY5" fmla="*/ 888023 h 888023"/>
                  <a:gd name="connsiteX6" fmla="*/ 29370 w 690562"/>
                  <a:gd name="connsiteY6" fmla="*/ 888023 h 888023"/>
                  <a:gd name="connsiteX7" fmla="*/ 0 w 690562"/>
                  <a:gd name="connsiteY7" fmla="*/ 858653 h 888023"/>
                  <a:gd name="connsiteX8" fmla="*/ 0 w 690562"/>
                  <a:gd name="connsiteY8" fmla="*/ 96045 h 888023"/>
                  <a:gd name="connsiteX0" fmla="*/ 0 w 690562"/>
                  <a:gd name="connsiteY0" fmla="*/ 96045 h 888023"/>
                  <a:gd name="connsiteX1" fmla="*/ 29370 w 690562"/>
                  <a:gd name="connsiteY1" fmla="*/ 66675 h 888023"/>
                  <a:gd name="connsiteX2" fmla="*/ 627855 w 690562"/>
                  <a:gd name="connsiteY2" fmla="*/ 0 h 888023"/>
                  <a:gd name="connsiteX3" fmla="*/ 690562 w 690562"/>
                  <a:gd name="connsiteY3" fmla="*/ 96045 h 888023"/>
                  <a:gd name="connsiteX4" fmla="*/ 690562 w 690562"/>
                  <a:gd name="connsiteY4" fmla="*/ 858653 h 888023"/>
                  <a:gd name="connsiteX5" fmla="*/ 661192 w 690562"/>
                  <a:gd name="connsiteY5" fmla="*/ 888023 h 888023"/>
                  <a:gd name="connsiteX6" fmla="*/ 29370 w 690562"/>
                  <a:gd name="connsiteY6" fmla="*/ 888023 h 888023"/>
                  <a:gd name="connsiteX7" fmla="*/ 0 w 690562"/>
                  <a:gd name="connsiteY7" fmla="*/ 858653 h 888023"/>
                  <a:gd name="connsiteX8" fmla="*/ 0 w 690562"/>
                  <a:gd name="connsiteY8" fmla="*/ 96045 h 888023"/>
                  <a:gd name="connsiteX0" fmla="*/ 0 w 690562"/>
                  <a:gd name="connsiteY0" fmla="*/ 96045 h 888023"/>
                  <a:gd name="connsiteX1" fmla="*/ 29370 w 690562"/>
                  <a:gd name="connsiteY1" fmla="*/ 66675 h 888023"/>
                  <a:gd name="connsiteX2" fmla="*/ 627855 w 690562"/>
                  <a:gd name="connsiteY2" fmla="*/ 0 h 888023"/>
                  <a:gd name="connsiteX3" fmla="*/ 690562 w 690562"/>
                  <a:gd name="connsiteY3" fmla="*/ 96045 h 888023"/>
                  <a:gd name="connsiteX4" fmla="*/ 690562 w 690562"/>
                  <a:gd name="connsiteY4" fmla="*/ 858653 h 888023"/>
                  <a:gd name="connsiteX5" fmla="*/ 661192 w 690562"/>
                  <a:gd name="connsiteY5" fmla="*/ 888023 h 888023"/>
                  <a:gd name="connsiteX6" fmla="*/ 29370 w 690562"/>
                  <a:gd name="connsiteY6" fmla="*/ 888023 h 888023"/>
                  <a:gd name="connsiteX7" fmla="*/ 0 w 690562"/>
                  <a:gd name="connsiteY7" fmla="*/ 858653 h 888023"/>
                  <a:gd name="connsiteX8" fmla="*/ 0 w 690562"/>
                  <a:gd name="connsiteY8" fmla="*/ 96045 h 888023"/>
                  <a:gd name="connsiteX0" fmla="*/ 0 w 690562"/>
                  <a:gd name="connsiteY0" fmla="*/ 96045 h 888023"/>
                  <a:gd name="connsiteX1" fmla="*/ 29370 w 690562"/>
                  <a:gd name="connsiteY1" fmla="*/ 66675 h 888023"/>
                  <a:gd name="connsiteX2" fmla="*/ 627855 w 690562"/>
                  <a:gd name="connsiteY2" fmla="*/ 0 h 888023"/>
                  <a:gd name="connsiteX3" fmla="*/ 669130 w 690562"/>
                  <a:gd name="connsiteY3" fmla="*/ 34132 h 888023"/>
                  <a:gd name="connsiteX4" fmla="*/ 690562 w 690562"/>
                  <a:gd name="connsiteY4" fmla="*/ 858653 h 888023"/>
                  <a:gd name="connsiteX5" fmla="*/ 661192 w 690562"/>
                  <a:gd name="connsiteY5" fmla="*/ 888023 h 888023"/>
                  <a:gd name="connsiteX6" fmla="*/ 29370 w 690562"/>
                  <a:gd name="connsiteY6" fmla="*/ 888023 h 888023"/>
                  <a:gd name="connsiteX7" fmla="*/ 0 w 690562"/>
                  <a:gd name="connsiteY7" fmla="*/ 858653 h 888023"/>
                  <a:gd name="connsiteX8" fmla="*/ 0 w 690562"/>
                  <a:gd name="connsiteY8" fmla="*/ 96045 h 888023"/>
                  <a:gd name="connsiteX0" fmla="*/ 0 w 690562"/>
                  <a:gd name="connsiteY0" fmla="*/ 103189 h 895167"/>
                  <a:gd name="connsiteX1" fmla="*/ 29370 w 690562"/>
                  <a:gd name="connsiteY1" fmla="*/ 73819 h 895167"/>
                  <a:gd name="connsiteX2" fmla="*/ 625474 w 690562"/>
                  <a:gd name="connsiteY2" fmla="*/ 0 h 895167"/>
                  <a:gd name="connsiteX3" fmla="*/ 669130 w 690562"/>
                  <a:gd name="connsiteY3" fmla="*/ 41276 h 895167"/>
                  <a:gd name="connsiteX4" fmla="*/ 690562 w 690562"/>
                  <a:gd name="connsiteY4" fmla="*/ 865797 h 895167"/>
                  <a:gd name="connsiteX5" fmla="*/ 661192 w 690562"/>
                  <a:gd name="connsiteY5" fmla="*/ 895167 h 895167"/>
                  <a:gd name="connsiteX6" fmla="*/ 29370 w 690562"/>
                  <a:gd name="connsiteY6" fmla="*/ 895167 h 895167"/>
                  <a:gd name="connsiteX7" fmla="*/ 0 w 690562"/>
                  <a:gd name="connsiteY7" fmla="*/ 865797 h 895167"/>
                  <a:gd name="connsiteX8" fmla="*/ 0 w 690562"/>
                  <a:gd name="connsiteY8" fmla="*/ 103189 h 895167"/>
                  <a:gd name="connsiteX0" fmla="*/ 0 w 690562"/>
                  <a:gd name="connsiteY0" fmla="*/ 103189 h 935648"/>
                  <a:gd name="connsiteX1" fmla="*/ 29370 w 690562"/>
                  <a:gd name="connsiteY1" fmla="*/ 73819 h 935648"/>
                  <a:gd name="connsiteX2" fmla="*/ 625474 w 690562"/>
                  <a:gd name="connsiteY2" fmla="*/ 0 h 935648"/>
                  <a:gd name="connsiteX3" fmla="*/ 669130 w 690562"/>
                  <a:gd name="connsiteY3" fmla="*/ 41276 h 935648"/>
                  <a:gd name="connsiteX4" fmla="*/ 690562 w 690562"/>
                  <a:gd name="connsiteY4" fmla="*/ 865797 h 935648"/>
                  <a:gd name="connsiteX5" fmla="*/ 632617 w 690562"/>
                  <a:gd name="connsiteY5" fmla="*/ 935648 h 935648"/>
                  <a:gd name="connsiteX6" fmla="*/ 29370 w 690562"/>
                  <a:gd name="connsiteY6" fmla="*/ 895167 h 935648"/>
                  <a:gd name="connsiteX7" fmla="*/ 0 w 690562"/>
                  <a:gd name="connsiteY7" fmla="*/ 865797 h 935648"/>
                  <a:gd name="connsiteX8" fmla="*/ 0 w 690562"/>
                  <a:gd name="connsiteY8" fmla="*/ 103189 h 935648"/>
                  <a:gd name="connsiteX0" fmla="*/ 0 w 669130"/>
                  <a:gd name="connsiteY0" fmla="*/ 103189 h 935648"/>
                  <a:gd name="connsiteX1" fmla="*/ 29370 w 669130"/>
                  <a:gd name="connsiteY1" fmla="*/ 73819 h 935648"/>
                  <a:gd name="connsiteX2" fmla="*/ 625474 w 669130"/>
                  <a:gd name="connsiteY2" fmla="*/ 0 h 935648"/>
                  <a:gd name="connsiteX3" fmla="*/ 669130 w 669130"/>
                  <a:gd name="connsiteY3" fmla="*/ 41276 h 935648"/>
                  <a:gd name="connsiteX4" fmla="*/ 650081 w 669130"/>
                  <a:gd name="connsiteY4" fmla="*/ 870560 h 935648"/>
                  <a:gd name="connsiteX5" fmla="*/ 632617 w 669130"/>
                  <a:gd name="connsiteY5" fmla="*/ 935648 h 935648"/>
                  <a:gd name="connsiteX6" fmla="*/ 29370 w 669130"/>
                  <a:gd name="connsiteY6" fmla="*/ 895167 h 935648"/>
                  <a:gd name="connsiteX7" fmla="*/ 0 w 669130"/>
                  <a:gd name="connsiteY7" fmla="*/ 865797 h 935648"/>
                  <a:gd name="connsiteX8" fmla="*/ 0 w 669130"/>
                  <a:gd name="connsiteY8" fmla="*/ 103189 h 935648"/>
                  <a:gd name="connsiteX0" fmla="*/ 0 w 669130"/>
                  <a:gd name="connsiteY0" fmla="*/ 103189 h 935648"/>
                  <a:gd name="connsiteX1" fmla="*/ 29370 w 669130"/>
                  <a:gd name="connsiteY1" fmla="*/ 73819 h 935648"/>
                  <a:gd name="connsiteX2" fmla="*/ 625474 w 669130"/>
                  <a:gd name="connsiteY2" fmla="*/ 0 h 935648"/>
                  <a:gd name="connsiteX3" fmla="*/ 669130 w 669130"/>
                  <a:gd name="connsiteY3" fmla="*/ 41276 h 935648"/>
                  <a:gd name="connsiteX4" fmla="*/ 659606 w 669130"/>
                  <a:gd name="connsiteY4" fmla="*/ 887228 h 935648"/>
                  <a:gd name="connsiteX5" fmla="*/ 632617 w 669130"/>
                  <a:gd name="connsiteY5" fmla="*/ 935648 h 935648"/>
                  <a:gd name="connsiteX6" fmla="*/ 29370 w 669130"/>
                  <a:gd name="connsiteY6" fmla="*/ 895167 h 935648"/>
                  <a:gd name="connsiteX7" fmla="*/ 0 w 669130"/>
                  <a:gd name="connsiteY7" fmla="*/ 865797 h 935648"/>
                  <a:gd name="connsiteX8" fmla="*/ 0 w 669130"/>
                  <a:gd name="connsiteY8" fmla="*/ 103189 h 935648"/>
                  <a:gd name="connsiteX0" fmla="*/ 0 w 669130"/>
                  <a:gd name="connsiteY0" fmla="*/ 103189 h 935648"/>
                  <a:gd name="connsiteX1" fmla="*/ 29370 w 669130"/>
                  <a:gd name="connsiteY1" fmla="*/ 73819 h 935648"/>
                  <a:gd name="connsiteX2" fmla="*/ 625474 w 669130"/>
                  <a:gd name="connsiteY2" fmla="*/ 0 h 935648"/>
                  <a:gd name="connsiteX3" fmla="*/ 669130 w 669130"/>
                  <a:gd name="connsiteY3" fmla="*/ 41276 h 935648"/>
                  <a:gd name="connsiteX4" fmla="*/ 659606 w 669130"/>
                  <a:gd name="connsiteY4" fmla="*/ 887228 h 935648"/>
                  <a:gd name="connsiteX5" fmla="*/ 632617 w 669130"/>
                  <a:gd name="connsiteY5" fmla="*/ 935648 h 935648"/>
                  <a:gd name="connsiteX6" fmla="*/ 26989 w 669130"/>
                  <a:gd name="connsiteY6" fmla="*/ 902311 h 935648"/>
                  <a:gd name="connsiteX7" fmla="*/ 0 w 669130"/>
                  <a:gd name="connsiteY7" fmla="*/ 865797 h 935648"/>
                  <a:gd name="connsiteX8" fmla="*/ 0 w 669130"/>
                  <a:gd name="connsiteY8" fmla="*/ 103189 h 935648"/>
                  <a:gd name="connsiteX0" fmla="*/ 0 w 669130"/>
                  <a:gd name="connsiteY0" fmla="*/ 100808 h 933267"/>
                  <a:gd name="connsiteX1" fmla="*/ 29370 w 669130"/>
                  <a:gd name="connsiteY1" fmla="*/ 71438 h 933267"/>
                  <a:gd name="connsiteX2" fmla="*/ 625474 w 669130"/>
                  <a:gd name="connsiteY2" fmla="*/ 0 h 933267"/>
                  <a:gd name="connsiteX3" fmla="*/ 669130 w 669130"/>
                  <a:gd name="connsiteY3" fmla="*/ 38895 h 933267"/>
                  <a:gd name="connsiteX4" fmla="*/ 659606 w 669130"/>
                  <a:gd name="connsiteY4" fmla="*/ 884847 h 933267"/>
                  <a:gd name="connsiteX5" fmla="*/ 632617 w 669130"/>
                  <a:gd name="connsiteY5" fmla="*/ 933267 h 933267"/>
                  <a:gd name="connsiteX6" fmla="*/ 26989 w 669130"/>
                  <a:gd name="connsiteY6" fmla="*/ 899930 h 933267"/>
                  <a:gd name="connsiteX7" fmla="*/ 0 w 669130"/>
                  <a:gd name="connsiteY7" fmla="*/ 863416 h 933267"/>
                  <a:gd name="connsiteX8" fmla="*/ 0 w 669130"/>
                  <a:gd name="connsiteY8" fmla="*/ 100808 h 933267"/>
                  <a:gd name="connsiteX0" fmla="*/ 0 w 669130"/>
                  <a:gd name="connsiteY0" fmla="*/ 100808 h 933267"/>
                  <a:gd name="connsiteX1" fmla="*/ 29370 w 669130"/>
                  <a:gd name="connsiteY1" fmla="*/ 71438 h 933267"/>
                  <a:gd name="connsiteX2" fmla="*/ 625474 w 669130"/>
                  <a:gd name="connsiteY2" fmla="*/ 0 h 933267"/>
                  <a:gd name="connsiteX3" fmla="*/ 669130 w 669130"/>
                  <a:gd name="connsiteY3" fmla="*/ 38895 h 933267"/>
                  <a:gd name="connsiteX4" fmla="*/ 659606 w 669130"/>
                  <a:gd name="connsiteY4" fmla="*/ 884847 h 933267"/>
                  <a:gd name="connsiteX5" fmla="*/ 632617 w 669130"/>
                  <a:gd name="connsiteY5" fmla="*/ 933267 h 933267"/>
                  <a:gd name="connsiteX6" fmla="*/ 26989 w 669130"/>
                  <a:gd name="connsiteY6" fmla="*/ 899930 h 933267"/>
                  <a:gd name="connsiteX7" fmla="*/ 0 w 669130"/>
                  <a:gd name="connsiteY7" fmla="*/ 863416 h 933267"/>
                  <a:gd name="connsiteX8" fmla="*/ 0 w 669130"/>
                  <a:gd name="connsiteY8" fmla="*/ 100808 h 933267"/>
                  <a:gd name="connsiteX0" fmla="*/ 0 w 659606"/>
                  <a:gd name="connsiteY0" fmla="*/ 100808 h 933267"/>
                  <a:gd name="connsiteX1" fmla="*/ 29370 w 659606"/>
                  <a:gd name="connsiteY1" fmla="*/ 71438 h 933267"/>
                  <a:gd name="connsiteX2" fmla="*/ 625474 w 659606"/>
                  <a:gd name="connsiteY2" fmla="*/ 0 h 933267"/>
                  <a:gd name="connsiteX3" fmla="*/ 650080 w 659606"/>
                  <a:gd name="connsiteY3" fmla="*/ 43658 h 933267"/>
                  <a:gd name="connsiteX4" fmla="*/ 659606 w 659606"/>
                  <a:gd name="connsiteY4" fmla="*/ 884847 h 933267"/>
                  <a:gd name="connsiteX5" fmla="*/ 632617 w 659606"/>
                  <a:gd name="connsiteY5" fmla="*/ 933267 h 933267"/>
                  <a:gd name="connsiteX6" fmla="*/ 26989 w 659606"/>
                  <a:gd name="connsiteY6" fmla="*/ 899930 h 933267"/>
                  <a:gd name="connsiteX7" fmla="*/ 0 w 659606"/>
                  <a:gd name="connsiteY7" fmla="*/ 863416 h 933267"/>
                  <a:gd name="connsiteX8" fmla="*/ 0 w 659606"/>
                  <a:gd name="connsiteY8" fmla="*/ 100808 h 933267"/>
                  <a:gd name="connsiteX0" fmla="*/ 0 w 664368"/>
                  <a:gd name="connsiteY0" fmla="*/ 100808 h 933267"/>
                  <a:gd name="connsiteX1" fmla="*/ 29370 w 664368"/>
                  <a:gd name="connsiteY1" fmla="*/ 71438 h 933267"/>
                  <a:gd name="connsiteX2" fmla="*/ 625474 w 664368"/>
                  <a:gd name="connsiteY2" fmla="*/ 0 h 933267"/>
                  <a:gd name="connsiteX3" fmla="*/ 664368 w 664368"/>
                  <a:gd name="connsiteY3" fmla="*/ 53183 h 933267"/>
                  <a:gd name="connsiteX4" fmla="*/ 659606 w 664368"/>
                  <a:gd name="connsiteY4" fmla="*/ 884847 h 933267"/>
                  <a:gd name="connsiteX5" fmla="*/ 632617 w 664368"/>
                  <a:gd name="connsiteY5" fmla="*/ 933267 h 933267"/>
                  <a:gd name="connsiteX6" fmla="*/ 26989 w 664368"/>
                  <a:gd name="connsiteY6" fmla="*/ 899930 h 933267"/>
                  <a:gd name="connsiteX7" fmla="*/ 0 w 664368"/>
                  <a:gd name="connsiteY7" fmla="*/ 863416 h 933267"/>
                  <a:gd name="connsiteX8" fmla="*/ 0 w 664368"/>
                  <a:gd name="connsiteY8" fmla="*/ 100808 h 933267"/>
                  <a:gd name="connsiteX0" fmla="*/ 0 w 664368"/>
                  <a:gd name="connsiteY0" fmla="*/ 102656 h 935115"/>
                  <a:gd name="connsiteX1" fmla="*/ 29370 w 664368"/>
                  <a:gd name="connsiteY1" fmla="*/ 73286 h 935115"/>
                  <a:gd name="connsiteX2" fmla="*/ 625474 w 664368"/>
                  <a:gd name="connsiteY2" fmla="*/ 1848 h 935115"/>
                  <a:gd name="connsiteX3" fmla="*/ 664368 w 664368"/>
                  <a:gd name="connsiteY3" fmla="*/ 55031 h 935115"/>
                  <a:gd name="connsiteX4" fmla="*/ 659606 w 664368"/>
                  <a:gd name="connsiteY4" fmla="*/ 886695 h 935115"/>
                  <a:gd name="connsiteX5" fmla="*/ 632617 w 664368"/>
                  <a:gd name="connsiteY5" fmla="*/ 935115 h 935115"/>
                  <a:gd name="connsiteX6" fmla="*/ 26989 w 664368"/>
                  <a:gd name="connsiteY6" fmla="*/ 901778 h 935115"/>
                  <a:gd name="connsiteX7" fmla="*/ 0 w 664368"/>
                  <a:gd name="connsiteY7" fmla="*/ 865264 h 935115"/>
                  <a:gd name="connsiteX8" fmla="*/ 0 w 664368"/>
                  <a:gd name="connsiteY8" fmla="*/ 102656 h 935115"/>
                  <a:gd name="connsiteX0" fmla="*/ 0 w 664368"/>
                  <a:gd name="connsiteY0" fmla="*/ 113215 h 945674"/>
                  <a:gd name="connsiteX1" fmla="*/ 29370 w 664368"/>
                  <a:gd name="connsiteY1" fmla="*/ 83845 h 945674"/>
                  <a:gd name="connsiteX2" fmla="*/ 619608 w 664368"/>
                  <a:gd name="connsiteY2" fmla="*/ 1558 h 945674"/>
                  <a:gd name="connsiteX3" fmla="*/ 664368 w 664368"/>
                  <a:gd name="connsiteY3" fmla="*/ 65590 h 945674"/>
                  <a:gd name="connsiteX4" fmla="*/ 659606 w 664368"/>
                  <a:gd name="connsiteY4" fmla="*/ 897254 h 945674"/>
                  <a:gd name="connsiteX5" fmla="*/ 632617 w 664368"/>
                  <a:gd name="connsiteY5" fmla="*/ 945674 h 945674"/>
                  <a:gd name="connsiteX6" fmla="*/ 26989 w 664368"/>
                  <a:gd name="connsiteY6" fmla="*/ 912337 h 945674"/>
                  <a:gd name="connsiteX7" fmla="*/ 0 w 664368"/>
                  <a:gd name="connsiteY7" fmla="*/ 875823 h 945674"/>
                  <a:gd name="connsiteX8" fmla="*/ 0 w 664368"/>
                  <a:gd name="connsiteY8" fmla="*/ 113215 h 945674"/>
                  <a:gd name="connsiteX0" fmla="*/ 0 w 664368"/>
                  <a:gd name="connsiteY0" fmla="*/ 113215 h 945674"/>
                  <a:gd name="connsiteX1" fmla="*/ 29370 w 664368"/>
                  <a:gd name="connsiteY1" fmla="*/ 83845 h 945674"/>
                  <a:gd name="connsiteX2" fmla="*/ 619608 w 664368"/>
                  <a:gd name="connsiteY2" fmla="*/ 1558 h 945674"/>
                  <a:gd name="connsiteX3" fmla="*/ 664368 w 664368"/>
                  <a:gd name="connsiteY3" fmla="*/ 65590 h 945674"/>
                  <a:gd name="connsiteX4" fmla="*/ 659606 w 664368"/>
                  <a:gd name="connsiteY4" fmla="*/ 897254 h 945674"/>
                  <a:gd name="connsiteX5" fmla="*/ 632617 w 664368"/>
                  <a:gd name="connsiteY5" fmla="*/ 945674 h 945674"/>
                  <a:gd name="connsiteX6" fmla="*/ 26989 w 664368"/>
                  <a:gd name="connsiteY6" fmla="*/ 912337 h 945674"/>
                  <a:gd name="connsiteX7" fmla="*/ 0 w 664368"/>
                  <a:gd name="connsiteY7" fmla="*/ 875823 h 945674"/>
                  <a:gd name="connsiteX8" fmla="*/ 0 w 664368"/>
                  <a:gd name="connsiteY8" fmla="*/ 113215 h 945674"/>
                  <a:gd name="connsiteX0" fmla="*/ 0 w 671507"/>
                  <a:gd name="connsiteY0" fmla="*/ 113215 h 945674"/>
                  <a:gd name="connsiteX1" fmla="*/ 29370 w 671507"/>
                  <a:gd name="connsiteY1" fmla="*/ 83845 h 945674"/>
                  <a:gd name="connsiteX2" fmla="*/ 619608 w 671507"/>
                  <a:gd name="connsiteY2" fmla="*/ 1558 h 945674"/>
                  <a:gd name="connsiteX3" fmla="*/ 664368 w 671507"/>
                  <a:gd name="connsiteY3" fmla="*/ 65590 h 945674"/>
                  <a:gd name="connsiteX4" fmla="*/ 671338 w 671507"/>
                  <a:gd name="connsiteY4" fmla="*/ 910815 h 945674"/>
                  <a:gd name="connsiteX5" fmla="*/ 632617 w 671507"/>
                  <a:gd name="connsiteY5" fmla="*/ 945674 h 945674"/>
                  <a:gd name="connsiteX6" fmla="*/ 26989 w 671507"/>
                  <a:gd name="connsiteY6" fmla="*/ 912337 h 945674"/>
                  <a:gd name="connsiteX7" fmla="*/ 0 w 671507"/>
                  <a:gd name="connsiteY7" fmla="*/ 875823 h 945674"/>
                  <a:gd name="connsiteX8" fmla="*/ 0 w 671507"/>
                  <a:gd name="connsiteY8" fmla="*/ 113215 h 945674"/>
                  <a:gd name="connsiteX0" fmla="*/ 0 w 671507"/>
                  <a:gd name="connsiteY0" fmla="*/ 113215 h 959234"/>
                  <a:gd name="connsiteX1" fmla="*/ 29370 w 671507"/>
                  <a:gd name="connsiteY1" fmla="*/ 83845 h 959234"/>
                  <a:gd name="connsiteX2" fmla="*/ 619608 w 671507"/>
                  <a:gd name="connsiteY2" fmla="*/ 1558 h 959234"/>
                  <a:gd name="connsiteX3" fmla="*/ 664368 w 671507"/>
                  <a:gd name="connsiteY3" fmla="*/ 65590 h 959234"/>
                  <a:gd name="connsiteX4" fmla="*/ 671338 w 671507"/>
                  <a:gd name="connsiteY4" fmla="*/ 910815 h 959234"/>
                  <a:gd name="connsiteX5" fmla="*/ 632617 w 671507"/>
                  <a:gd name="connsiteY5" fmla="*/ 959234 h 959234"/>
                  <a:gd name="connsiteX6" fmla="*/ 26989 w 671507"/>
                  <a:gd name="connsiteY6" fmla="*/ 912337 h 959234"/>
                  <a:gd name="connsiteX7" fmla="*/ 0 w 671507"/>
                  <a:gd name="connsiteY7" fmla="*/ 875823 h 959234"/>
                  <a:gd name="connsiteX8" fmla="*/ 0 w 671507"/>
                  <a:gd name="connsiteY8" fmla="*/ 113215 h 959234"/>
                  <a:gd name="connsiteX0" fmla="*/ 0 w 671507"/>
                  <a:gd name="connsiteY0" fmla="*/ 113215 h 959234"/>
                  <a:gd name="connsiteX1" fmla="*/ 29370 w 671507"/>
                  <a:gd name="connsiteY1" fmla="*/ 83845 h 959234"/>
                  <a:gd name="connsiteX2" fmla="*/ 619608 w 671507"/>
                  <a:gd name="connsiteY2" fmla="*/ 1558 h 959234"/>
                  <a:gd name="connsiteX3" fmla="*/ 664368 w 671507"/>
                  <a:gd name="connsiteY3" fmla="*/ 65590 h 959234"/>
                  <a:gd name="connsiteX4" fmla="*/ 671338 w 671507"/>
                  <a:gd name="connsiteY4" fmla="*/ 910815 h 959234"/>
                  <a:gd name="connsiteX5" fmla="*/ 632617 w 671507"/>
                  <a:gd name="connsiteY5" fmla="*/ 959234 h 959234"/>
                  <a:gd name="connsiteX6" fmla="*/ 26989 w 671507"/>
                  <a:gd name="connsiteY6" fmla="*/ 912337 h 959234"/>
                  <a:gd name="connsiteX7" fmla="*/ 0 w 671507"/>
                  <a:gd name="connsiteY7" fmla="*/ 875823 h 959234"/>
                  <a:gd name="connsiteX8" fmla="*/ 0 w 671507"/>
                  <a:gd name="connsiteY8" fmla="*/ 113215 h 959234"/>
                  <a:gd name="connsiteX0" fmla="*/ 0 w 671507"/>
                  <a:gd name="connsiteY0" fmla="*/ 113215 h 988167"/>
                  <a:gd name="connsiteX1" fmla="*/ 29370 w 671507"/>
                  <a:gd name="connsiteY1" fmla="*/ 83845 h 988167"/>
                  <a:gd name="connsiteX2" fmla="*/ 619608 w 671507"/>
                  <a:gd name="connsiteY2" fmla="*/ 1558 h 988167"/>
                  <a:gd name="connsiteX3" fmla="*/ 664368 w 671507"/>
                  <a:gd name="connsiteY3" fmla="*/ 65590 h 988167"/>
                  <a:gd name="connsiteX4" fmla="*/ 671338 w 671507"/>
                  <a:gd name="connsiteY4" fmla="*/ 910815 h 988167"/>
                  <a:gd name="connsiteX5" fmla="*/ 632617 w 671507"/>
                  <a:gd name="connsiteY5" fmla="*/ 988167 h 988167"/>
                  <a:gd name="connsiteX6" fmla="*/ 26989 w 671507"/>
                  <a:gd name="connsiteY6" fmla="*/ 912337 h 988167"/>
                  <a:gd name="connsiteX7" fmla="*/ 0 w 671507"/>
                  <a:gd name="connsiteY7" fmla="*/ 875823 h 988167"/>
                  <a:gd name="connsiteX8" fmla="*/ 0 w 671507"/>
                  <a:gd name="connsiteY8" fmla="*/ 113215 h 988167"/>
                  <a:gd name="connsiteX0" fmla="*/ 0 w 671507"/>
                  <a:gd name="connsiteY0" fmla="*/ 113215 h 988167"/>
                  <a:gd name="connsiteX1" fmla="*/ 29370 w 671507"/>
                  <a:gd name="connsiteY1" fmla="*/ 83845 h 988167"/>
                  <a:gd name="connsiteX2" fmla="*/ 619608 w 671507"/>
                  <a:gd name="connsiteY2" fmla="*/ 1558 h 988167"/>
                  <a:gd name="connsiteX3" fmla="*/ 664368 w 671507"/>
                  <a:gd name="connsiteY3" fmla="*/ 65590 h 988167"/>
                  <a:gd name="connsiteX4" fmla="*/ 671338 w 671507"/>
                  <a:gd name="connsiteY4" fmla="*/ 913041 h 988167"/>
                  <a:gd name="connsiteX5" fmla="*/ 632617 w 671507"/>
                  <a:gd name="connsiteY5" fmla="*/ 988167 h 988167"/>
                  <a:gd name="connsiteX6" fmla="*/ 26989 w 671507"/>
                  <a:gd name="connsiteY6" fmla="*/ 912337 h 988167"/>
                  <a:gd name="connsiteX7" fmla="*/ 0 w 671507"/>
                  <a:gd name="connsiteY7" fmla="*/ 875823 h 988167"/>
                  <a:gd name="connsiteX8" fmla="*/ 0 w 671507"/>
                  <a:gd name="connsiteY8" fmla="*/ 113215 h 988167"/>
                  <a:gd name="connsiteX0" fmla="*/ 0 w 671507"/>
                  <a:gd name="connsiteY0" fmla="*/ 113215 h 988167"/>
                  <a:gd name="connsiteX1" fmla="*/ 29370 w 671507"/>
                  <a:gd name="connsiteY1" fmla="*/ 83845 h 988167"/>
                  <a:gd name="connsiteX2" fmla="*/ 619608 w 671507"/>
                  <a:gd name="connsiteY2" fmla="*/ 1558 h 988167"/>
                  <a:gd name="connsiteX3" fmla="*/ 664368 w 671507"/>
                  <a:gd name="connsiteY3" fmla="*/ 65590 h 988167"/>
                  <a:gd name="connsiteX4" fmla="*/ 671338 w 671507"/>
                  <a:gd name="connsiteY4" fmla="*/ 913041 h 988167"/>
                  <a:gd name="connsiteX5" fmla="*/ 632617 w 671507"/>
                  <a:gd name="connsiteY5" fmla="*/ 988167 h 988167"/>
                  <a:gd name="connsiteX6" fmla="*/ 26989 w 671507"/>
                  <a:gd name="connsiteY6" fmla="*/ 912337 h 988167"/>
                  <a:gd name="connsiteX7" fmla="*/ 0 w 671507"/>
                  <a:gd name="connsiteY7" fmla="*/ 875823 h 988167"/>
                  <a:gd name="connsiteX8" fmla="*/ 0 w 671507"/>
                  <a:gd name="connsiteY8" fmla="*/ 113215 h 988167"/>
                  <a:gd name="connsiteX0" fmla="*/ 0 w 671507"/>
                  <a:gd name="connsiteY0" fmla="*/ 113215 h 988167"/>
                  <a:gd name="connsiteX1" fmla="*/ 29370 w 671507"/>
                  <a:gd name="connsiteY1" fmla="*/ 83845 h 988167"/>
                  <a:gd name="connsiteX2" fmla="*/ 619608 w 671507"/>
                  <a:gd name="connsiteY2" fmla="*/ 1558 h 988167"/>
                  <a:gd name="connsiteX3" fmla="*/ 664368 w 671507"/>
                  <a:gd name="connsiteY3" fmla="*/ 65590 h 988167"/>
                  <a:gd name="connsiteX4" fmla="*/ 671338 w 671507"/>
                  <a:gd name="connsiteY4" fmla="*/ 913041 h 988167"/>
                  <a:gd name="connsiteX5" fmla="*/ 632617 w 671507"/>
                  <a:gd name="connsiteY5" fmla="*/ 988167 h 988167"/>
                  <a:gd name="connsiteX6" fmla="*/ 26989 w 671507"/>
                  <a:gd name="connsiteY6" fmla="*/ 916788 h 988167"/>
                  <a:gd name="connsiteX7" fmla="*/ 0 w 671507"/>
                  <a:gd name="connsiteY7" fmla="*/ 875823 h 988167"/>
                  <a:gd name="connsiteX8" fmla="*/ 0 w 671507"/>
                  <a:gd name="connsiteY8" fmla="*/ 113215 h 988167"/>
                  <a:gd name="connsiteX0" fmla="*/ 0 w 671507"/>
                  <a:gd name="connsiteY0" fmla="*/ 113215 h 988167"/>
                  <a:gd name="connsiteX1" fmla="*/ 29370 w 671507"/>
                  <a:gd name="connsiteY1" fmla="*/ 83845 h 988167"/>
                  <a:gd name="connsiteX2" fmla="*/ 619608 w 671507"/>
                  <a:gd name="connsiteY2" fmla="*/ 1558 h 988167"/>
                  <a:gd name="connsiteX3" fmla="*/ 664368 w 671507"/>
                  <a:gd name="connsiteY3" fmla="*/ 65590 h 988167"/>
                  <a:gd name="connsiteX4" fmla="*/ 671338 w 671507"/>
                  <a:gd name="connsiteY4" fmla="*/ 913041 h 988167"/>
                  <a:gd name="connsiteX5" fmla="*/ 632617 w 671507"/>
                  <a:gd name="connsiteY5" fmla="*/ 988167 h 988167"/>
                  <a:gd name="connsiteX6" fmla="*/ 26989 w 671507"/>
                  <a:gd name="connsiteY6" fmla="*/ 916788 h 988167"/>
                  <a:gd name="connsiteX7" fmla="*/ 0 w 671507"/>
                  <a:gd name="connsiteY7" fmla="*/ 875823 h 988167"/>
                  <a:gd name="connsiteX8" fmla="*/ 0 w 671507"/>
                  <a:gd name="connsiteY8" fmla="*/ 113215 h 988167"/>
                  <a:gd name="connsiteX0" fmla="*/ 0 w 671507"/>
                  <a:gd name="connsiteY0" fmla="*/ 171007 h 1045959"/>
                  <a:gd name="connsiteX1" fmla="*/ 29370 w 671507"/>
                  <a:gd name="connsiteY1" fmla="*/ 141637 h 1045959"/>
                  <a:gd name="connsiteX2" fmla="*/ 649864 w 671507"/>
                  <a:gd name="connsiteY2" fmla="*/ 840 h 1045959"/>
                  <a:gd name="connsiteX3" fmla="*/ 664368 w 671507"/>
                  <a:gd name="connsiteY3" fmla="*/ 123382 h 1045959"/>
                  <a:gd name="connsiteX4" fmla="*/ 671338 w 671507"/>
                  <a:gd name="connsiteY4" fmla="*/ 970833 h 1045959"/>
                  <a:gd name="connsiteX5" fmla="*/ 632617 w 671507"/>
                  <a:gd name="connsiteY5" fmla="*/ 1045959 h 1045959"/>
                  <a:gd name="connsiteX6" fmla="*/ 26989 w 671507"/>
                  <a:gd name="connsiteY6" fmla="*/ 974580 h 1045959"/>
                  <a:gd name="connsiteX7" fmla="*/ 0 w 671507"/>
                  <a:gd name="connsiteY7" fmla="*/ 933615 h 1045959"/>
                  <a:gd name="connsiteX8" fmla="*/ 0 w 671507"/>
                  <a:gd name="connsiteY8" fmla="*/ 171007 h 1045959"/>
                  <a:gd name="connsiteX0" fmla="*/ 0 w 671507"/>
                  <a:gd name="connsiteY0" fmla="*/ 171007 h 1045959"/>
                  <a:gd name="connsiteX1" fmla="*/ 52061 w 671507"/>
                  <a:gd name="connsiteY1" fmla="*/ 110989 h 1045959"/>
                  <a:gd name="connsiteX2" fmla="*/ 649864 w 671507"/>
                  <a:gd name="connsiteY2" fmla="*/ 840 h 1045959"/>
                  <a:gd name="connsiteX3" fmla="*/ 664368 w 671507"/>
                  <a:gd name="connsiteY3" fmla="*/ 123382 h 1045959"/>
                  <a:gd name="connsiteX4" fmla="*/ 671338 w 671507"/>
                  <a:gd name="connsiteY4" fmla="*/ 970833 h 1045959"/>
                  <a:gd name="connsiteX5" fmla="*/ 632617 w 671507"/>
                  <a:gd name="connsiteY5" fmla="*/ 1045959 h 1045959"/>
                  <a:gd name="connsiteX6" fmla="*/ 26989 w 671507"/>
                  <a:gd name="connsiteY6" fmla="*/ 974580 h 1045959"/>
                  <a:gd name="connsiteX7" fmla="*/ 0 w 671507"/>
                  <a:gd name="connsiteY7" fmla="*/ 933615 h 1045959"/>
                  <a:gd name="connsiteX8" fmla="*/ 0 w 671507"/>
                  <a:gd name="connsiteY8" fmla="*/ 171007 h 1045959"/>
                  <a:gd name="connsiteX0" fmla="*/ 0 w 671507"/>
                  <a:gd name="connsiteY0" fmla="*/ 171007 h 1045959"/>
                  <a:gd name="connsiteX1" fmla="*/ 52061 w 671507"/>
                  <a:gd name="connsiteY1" fmla="*/ 110989 h 1045959"/>
                  <a:gd name="connsiteX2" fmla="*/ 649864 w 671507"/>
                  <a:gd name="connsiteY2" fmla="*/ 840 h 1045959"/>
                  <a:gd name="connsiteX3" fmla="*/ 664368 w 671507"/>
                  <a:gd name="connsiteY3" fmla="*/ 123382 h 1045959"/>
                  <a:gd name="connsiteX4" fmla="*/ 671338 w 671507"/>
                  <a:gd name="connsiteY4" fmla="*/ 970833 h 1045959"/>
                  <a:gd name="connsiteX5" fmla="*/ 632617 w 671507"/>
                  <a:gd name="connsiteY5" fmla="*/ 1045959 h 1045959"/>
                  <a:gd name="connsiteX6" fmla="*/ 26989 w 671507"/>
                  <a:gd name="connsiteY6" fmla="*/ 974580 h 1045959"/>
                  <a:gd name="connsiteX7" fmla="*/ 0 w 671507"/>
                  <a:gd name="connsiteY7" fmla="*/ 933615 h 1045959"/>
                  <a:gd name="connsiteX8" fmla="*/ 0 w 671507"/>
                  <a:gd name="connsiteY8" fmla="*/ 171007 h 1045959"/>
                  <a:gd name="connsiteX0" fmla="*/ 0 w 671507"/>
                  <a:gd name="connsiteY0" fmla="*/ 171007 h 1045959"/>
                  <a:gd name="connsiteX1" fmla="*/ 52061 w 671507"/>
                  <a:gd name="connsiteY1" fmla="*/ 110989 h 1045959"/>
                  <a:gd name="connsiteX2" fmla="*/ 649864 w 671507"/>
                  <a:gd name="connsiteY2" fmla="*/ 840 h 1045959"/>
                  <a:gd name="connsiteX3" fmla="*/ 664368 w 671507"/>
                  <a:gd name="connsiteY3" fmla="*/ 123382 h 1045959"/>
                  <a:gd name="connsiteX4" fmla="*/ 671338 w 671507"/>
                  <a:gd name="connsiteY4" fmla="*/ 970833 h 1045959"/>
                  <a:gd name="connsiteX5" fmla="*/ 632617 w 671507"/>
                  <a:gd name="connsiteY5" fmla="*/ 1045959 h 1045959"/>
                  <a:gd name="connsiteX6" fmla="*/ 26989 w 671507"/>
                  <a:gd name="connsiteY6" fmla="*/ 974580 h 1045959"/>
                  <a:gd name="connsiteX7" fmla="*/ 0 w 671507"/>
                  <a:gd name="connsiteY7" fmla="*/ 933615 h 1045959"/>
                  <a:gd name="connsiteX8" fmla="*/ 0 w 671507"/>
                  <a:gd name="connsiteY8" fmla="*/ 171007 h 1045959"/>
                  <a:gd name="connsiteX0" fmla="*/ 0 w 671507"/>
                  <a:gd name="connsiteY0" fmla="*/ 171007 h 1045959"/>
                  <a:gd name="connsiteX1" fmla="*/ 52061 w 671507"/>
                  <a:gd name="connsiteY1" fmla="*/ 110989 h 1045959"/>
                  <a:gd name="connsiteX2" fmla="*/ 649864 w 671507"/>
                  <a:gd name="connsiteY2" fmla="*/ 840 h 1045959"/>
                  <a:gd name="connsiteX3" fmla="*/ 664368 w 671507"/>
                  <a:gd name="connsiteY3" fmla="*/ 123382 h 1045959"/>
                  <a:gd name="connsiteX4" fmla="*/ 671338 w 671507"/>
                  <a:gd name="connsiteY4" fmla="*/ 970833 h 1045959"/>
                  <a:gd name="connsiteX5" fmla="*/ 632617 w 671507"/>
                  <a:gd name="connsiteY5" fmla="*/ 1045959 h 1045959"/>
                  <a:gd name="connsiteX6" fmla="*/ 34553 w 671507"/>
                  <a:gd name="connsiteY6" fmla="*/ 1002442 h 1045959"/>
                  <a:gd name="connsiteX7" fmla="*/ 0 w 671507"/>
                  <a:gd name="connsiteY7" fmla="*/ 933615 h 1045959"/>
                  <a:gd name="connsiteX8" fmla="*/ 0 w 671507"/>
                  <a:gd name="connsiteY8" fmla="*/ 171007 h 1045959"/>
                  <a:gd name="connsiteX0" fmla="*/ 0 w 671507"/>
                  <a:gd name="connsiteY0" fmla="*/ 171007 h 1076607"/>
                  <a:gd name="connsiteX1" fmla="*/ 52061 w 671507"/>
                  <a:gd name="connsiteY1" fmla="*/ 110989 h 1076607"/>
                  <a:gd name="connsiteX2" fmla="*/ 649864 w 671507"/>
                  <a:gd name="connsiteY2" fmla="*/ 840 h 1076607"/>
                  <a:gd name="connsiteX3" fmla="*/ 664368 w 671507"/>
                  <a:gd name="connsiteY3" fmla="*/ 123382 h 1076607"/>
                  <a:gd name="connsiteX4" fmla="*/ 671338 w 671507"/>
                  <a:gd name="connsiteY4" fmla="*/ 970833 h 1076607"/>
                  <a:gd name="connsiteX5" fmla="*/ 630096 w 671507"/>
                  <a:gd name="connsiteY5" fmla="*/ 1076607 h 1076607"/>
                  <a:gd name="connsiteX6" fmla="*/ 34553 w 671507"/>
                  <a:gd name="connsiteY6" fmla="*/ 1002442 h 1076607"/>
                  <a:gd name="connsiteX7" fmla="*/ 0 w 671507"/>
                  <a:gd name="connsiteY7" fmla="*/ 933615 h 1076607"/>
                  <a:gd name="connsiteX8" fmla="*/ 0 w 671507"/>
                  <a:gd name="connsiteY8" fmla="*/ 171007 h 1076607"/>
                  <a:gd name="connsiteX0" fmla="*/ 0 w 676497"/>
                  <a:gd name="connsiteY0" fmla="*/ 171007 h 1076607"/>
                  <a:gd name="connsiteX1" fmla="*/ 52061 w 676497"/>
                  <a:gd name="connsiteY1" fmla="*/ 110989 h 1076607"/>
                  <a:gd name="connsiteX2" fmla="*/ 649864 w 676497"/>
                  <a:gd name="connsiteY2" fmla="*/ 840 h 1076607"/>
                  <a:gd name="connsiteX3" fmla="*/ 664368 w 676497"/>
                  <a:gd name="connsiteY3" fmla="*/ 123382 h 1076607"/>
                  <a:gd name="connsiteX4" fmla="*/ 676381 w 676497"/>
                  <a:gd name="connsiteY4" fmla="*/ 998695 h 1076607"/>
                  <a:gd name="connsiteX5" fmla="*/ 630096 w 676497"/>
                  <a:gd name="connsiteY5" fmla="*/ 1076607 h 1076607"/>
                  <a:gd name="connsiteX6" fmla="*/ 34553 w 676497"/>
                  <a:gd name="connsiteY6" fmla="*/ 1002442 h 1076607"/>
                  <a:gd name="connsiteX7" fmla="*/ 0 w 676497"/>
                  <a:gd name="connsiteY7" fmla="*/ 933615 h 1076607"/>
                  <a:gd name="connsiteX8" fmla="*/ 0 w 676497"/>
                  <a:gd name="connsiteY8" fmla="*/ 171007 h 1076607"/>
                  <a:gd name="connsiteX0" fmla="*/ 0 w 676497"/>
                  <a:gd name="connsiteY0" fmla="*/ 171007 h 1076607"/>
                  <a:gd name="connsiteX1" fmla="*/ 52061 w 676497"/>
                  <a:gd name="connsiteY1" fmla="*/ 110989 h 1076607"/>
                  <a:gd name="connsiteX2" fmla="*/ 649864 w 676497"/>
                  <a:gd name="connsiteY2" fmla="*/ 840 h 1076607"/>
                  <a:gd name="connsiteX3" fmla="*/ 664368 w 676497"/>
                  <a:gd name="connsiteY3" fmla="*/ 123382 h 1076607"/>
                  <a:gd name="connsiteX4" fmla="*/ 676381 w 676497"/>
                  <a:gd name="connsiteY4" fmla="*/ 998695 h 1076607"/>
                  <a:gd name="connsiteX5" fmla="*/ 630096 w 676497"/>
                  <a:gd name="connsiteY5" fmla="*/ 1076607 h 1076607"/>
                  <a:gd name="connsiteX6" fmla="*/ 34553 w 676497"/>
                  <a:gd name="connsiteY6" fmla="*/ 1002442 h 1076607"/>
                  <a:gd name="connsiteX7" fmla="*/ 0 w 676497"/>
                  <a:gd name="connsiteY7" fmla="*/ 933615 h 1076607"/>
                  <a:gd name="connsiteX8" fmla="*/ 0 w 676497"/>
                  <a:gd name="connsiteY8" fmla="*/ 171007 h 1076607"/>
                  <a:gd name="connsiteX0" fmla="*/ 0 w 676691"/>
                  <a:gd name="connsiteY0" fmla="*/ 171007 h 1076607"/>
                  <a:gd name="connsiteX1" fmla="*/ 52061 w 676691"/>
                  <a:gd name="connsiteY1" fmla="*/ 110989 h 1076607"/>
                  <a:gd name="connsiteX2" fmla="*/ 649864 w 676691"/>
                  <a:gd name="connsiteY2" fmla="*/ 840 h 1076607"/>
                  <a:gd name="connsiteX3" fmla="*/ 674453 w 676691"/>
                  <a:gd name="connsiteY3" fmla="*/ 123382 h 1076607"/>
                  <a:gd name="connsiteX4" fmla="*/ 676381 w 676691"/>
                  <a:gd name="connsiteY4" fmla="*/ 998695 h 1076607"/>
                  <a:gd name="connsiteX5" fmla="*/ 630096 w 676691"/>
                  <a:gd name="connsiteY5" fmla="*/ 1076607 h 1076607"/>
                  <a:gd name="connsiteX6" fmla="*/ 34553 w 676691"/>
                  <a:gd name="connsiteY6" fmla="*/ 1002442 h 1076607"/>
                  <a:gd name="connsiteX7" fmla="*/ 0 w 676691"/>
                  <a:gd name="connsiteY7" fmla="*/ 933615 h 1076607"/>
                  <a:gd name="connsiteX8" fmla="*/ 0 w 676691"/>
                  <a:gd name="connsiteY8" fmla="*/ 171007 h 1076607"/>
                  <a:gd name="connsiteX0" fmla="*/ 0 w 676691"/>
                  <a:gd name="connsiteY0" fmla="*/ 168240 h 1073840"/>
                  <a:gd name="connsiteX1" fmla="*/ 52061 w 676691"/>
                  <a:gd name="connsiteY1" fmla="*/ 108222 h 1073840"/>
                  <a:gd name="connsiteX2" fmla="*/ 639779 w 676691"/>
                  <a:gd name="connsiteY2" fmla="*/ 860 h 1073840"/>
                  <a:gd name="connsiteX3" fmla="*/ 674453 w 676691"/>
                  <a:gd name="connsiteY3" fmla="*/ 120615 h 1073840"/>
                  <a:gd name="connsiteX4" fmla="*/ 676381 w 676691"/>
                  <a:gd name="connsiteY4" fmla="*/ 995928 h 1073840"/>
                  <a:gd name="connsiteX5" fmla="*/ 630096 w 676691"/>
                  <a:gd name="connsiteY5" fmla="*/ 1073840 h 1073840"/>
                  <a:gd name="connsiteX6" fmla="*/ 34553 w 676691"/>
                  <a:gd name="connsiteY6" fmla="*/ 999675 h 1073840"/>
                  <a:gd name="connsiteX7" fmla="*/ 0 w 676691"/>
                  <a:gd name="connsiteY7" fmla="*/ 930848 h 1073840"/>
                  <a:gd name="connsiteX8" fmla="*/ 0 w 676691"/>
                  <a:gd name="connsiteY8" fmla="*/ 168240 h 1073840"/>
                  <a:gd name="connsiteX0" fmla="*/ 0 w 676691"/>
                  <a:gd name="connsiteY0" fmla="*/ 168240 h 1073840"/>
                  <a:gd name="connsiteX1" fmla="*/ 52061 w 676691"/>
                  <a:gd name="connsiteY1" fmla="*/ 108222 h 1073840"/>
                  <a:gd name="connsiteX2" fmla="*/ 639779 w 676691"/>
                  <a:gd name="connsiteY2" fmla="*/ 860 h 1073840"/>
                  <a:gd name="connsiteX3" fmla="*/ 674453 w 676691"/>
                  <a:gd name="connsiteY3" fmla="*/ 120615 h 1073840"/>
                  <a:gd name="connsiteX4" fmla="*/ 676381 w 676691"/>
                  <a:gd name="connsiteY4" fmla="*/ 995928 h 1073840"/>
                  <a:gd name="connsiteX5" fmla="*/ 630096 w 676691"/>
                  <a:gd name="connsiteY5" fmla="*/ 1073840 h 1073840"/>
                  <a:gd name="connsiteX6" fmla="*/ 34553 w 676691"/>
                  <a:gd name="connsiteY6" fmla="*/ 999675 h 1073840"/>
                  <a:gd name="connsiteX7" fmla="*/ 0 w 676691"/>
                  <a:gd name="connsiteY7" fmla="*/ 930848 h 1073840"/>
                  <a:gd name="connsiteX8" fmla="*/ 0 w 676691"/>
                  <a:gd name="connsiteY8" fmla="*/ 168240 h 1073840"/>
                  <a:gd name="connsiteX0" fmla="*/ 0 w 676691"/>
                  <a:gd name="connsiteY0" fmla="*/ 168240 h 1073840"/>
                  <a:gd name="connsiteX1" fmla="*/ 52061 w 676691"/>
                  <a:gd name="connsiteY1" fmla="*/ 108222 h 1073840"/>
                  <a:gd name="connsiteX2" fmla="*/ 639779 w 676691"/>
                  <a:gd name="connsiteY2" fmla="*/ 860 h 1073840"/>
                  <a:gd name="connsiteX3" fmla="*/ 674453 w 676691"/>
                  <a:gd name="connsiteY3" fmla="*/ 120615 h 1073840"/>
                  <a:gd name="connsiteX4" fmla="*/ 676381 w 676691"/>
                  <a:gd name="connsiteY4" fmla="*/ 995928 h 1073840"/>
                  <a:gd name="connsiteX5" fmla="*/ 630096 w 676691"/>
                  <a:gd name="connsiteY5" fmla="*/ 1073840 h 1073840"/>
                  <a:gd name="connsiteX6" fmla="*/ 34553 w 676691"/>
                  <a:gd name="connsiteY6" fmla="*/ 999675 h 1073840"/>
                  <a:gd name="connsiteX7" fmla="*/ 0 w 676691"/>
                  <a:gd name="connsiteY7" fmla="*/ 930848 h 1073840"/>
                  <a:gd name="connsiteX8" fmla="*/ 0 w 676691"/>
                  <a:gd name="connsiteY8" fmla="*/ 168240 h 1073840"/>
                  <a:gd name="connsiteX0" fmla="*/ 0 w 676691"/>
                  <a:gd name="connsiteY0" fmla="*/ 167905 h 1073505"/>
                  <a:gd name="connsiteX1" fmla="*/ 52061 w 676691"/>
                  <a:gd name="connsiteY1" fmla="*/ 107887 h 1073505"/>
                  <a:gd name="connsiteX2" fmla="*/ 639779 w 676691"/>
                  <a:gd name="connsiteY2" fmla="*/ 525 h 1073505"/>
                  <a:gd name="connsiteX3" fmla="*/ 674453 w 676691"/>
                  <a:gd name="connsiteY3" fmla="*/ 120280 h 1073505"/>
                  <a:gd name="connsiteX4" fmla="*/ 676381 w 676691"/>
                  <a:gd name="connsiteY4" fmla="*/ 995593 h 1073505"/>
                  <a:gd name="connsiteX5" fmla="*/ 630096 w 676691"/>
                  <a:gd name="connsiteY5" fmla="*/ 1073505 h 1073505"/>
                  <a:gd name="connsiteX6" fmla="*/ 34553 w 676691"/>
                  <a:gd name="connsiteY6" fmla="*/ 999340 h 1073505"/>
                  <a:gd name="connsiteX7" fmla="*/ 0 w 676691"/>
                  <a:gd name="connsiteY7" fmla="*/ 930513 h 1073505"/>
                  <a:gd name="connsiteX8" fmla="*/ 0 w 676691"/>
                  <a:gd name="connsiteY8" fmla="*/ 167905 h 107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6691" h="1073505">
                    <a:moveTo>
                      <a:pt x="0" y="167905"/>
                    </a:moveTo>
                    <a:cubicBezTo>
                      <a:pt x="0" y="151684"/>
                      <a:pt x="13148" y="116246"/>
                      <a:pt x="52061" y="107887"/>
                    </a:cubicBezTo>
                    <a:cubicBezTo>
                      <a:pt x="164010" y="76883"/>
                      <a:pt x="460977" y="8653"/>
                      <a:pt x="639779" y="525"/>
                    </a:cubicBezTo>
                    <a:cubicBezTo>
                      <a:pt x="682753" y="-8594"/>
                      <a:pt x="674453" y="104059"/>
                      <a:pt x="674453" y="120280"/>
                    </a:cubicBezTo>
                    <a:cubicBezTo>
                      <a:pt x="672866" y="397501"/>
                      <a:pt x="677968" y="718372"/>
                      <a:pt x="676381" y="995593"/>
                    </a:cubicBezTo>
                    <a:cubicBezTo>
                      <a:pt x="678227" y="1034614"/>
                      <a:pt x="646317" y="1073505"/>
                      <a:pt x="630096" y="1073505"/>
                    </a:cubicBezTo>
                    <a:cubicBezTo>
                      <a:pt x="403502" y="1051937"/>
                      <a:pt x="236429" y="1023133"/>
                      <a:pt x="34553" y="999340"/>
                    </a:cubicBezTo>
                    <a:cubicBezTo>
                      <a:pt x="18332" y="999340"/>
                      <a:pt x="0" y="946734"/>
                      <a:pt x="0" y="930513"/>
                    </a:cubicBezTo>
                    <a:lnTo>
                      <a:pt x="0" y="167905"/>
                    </a:lnTo>
                    <a:close/>
                  </a:path>
                </a:pathLst>
              </a:custGeom>
              <a:gradFill flip="none" rotWithShape="1">
                <a:gsLst>
                  <a:gs pos="18000">
                    <a:srgbClr val="119707"/>
                  </a:gs>
                  <a:gs pos="67000">
                    <a:srgbClr val="8AD53F"/>
                  </a:gs>
                  <a:gs pos="100000">
                    <a:srgbClr val="BCEB6F"/>
                  </a:gs>
                </a:gsLst>
                <a:lin ang="0" scaled="1"/>
                <a:tileRect/>
              </a:gradFill>
              <a:ln w="3175" cap="flat" cmpd="sng" algn="ctr">
                <a:solidFill>
                  <a:sysClr val="window" lastClr="FFFFFF"/>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sp>
            <p:nvSpPr>
              <p:cNvPr id="25" name="圆角矩形 97"/>
              <p:cNvSpPr/>
              <p:nvPr/>
            </p:nvSpPr>
            <p:spPr>
              <a:xfrm>
                <a:off x="4994870" y="2446784"/>
                <a:ext cx="2627387" cy="2308860"/>
              </a:xfrm>
              <a:custGeom>
                <a:avLst/>
                <a:gdLst>
                  <a:gd name="connsiteX0" fmla="*/ 0 w 690562"/>
                  <a:gd name="connsiteY0" fmla="*/ 29370 h 821348"/>
                  <a:gd name="connsiteX1" fmla="*/ 29370 w 690562"/>
                  <a:gd name="connsiteY1" fmla="*/ 0 h 821348"/>
                  <a:gd name="connsiteX2" fmla="*/ 661192 w 690562"/>
                  <a:gd name="connsiteY2" fmla="*/ 0 h 821348"/>
                  <a:gd name="connsiteX3" fmla="*/ 690562 w 690562"/>
                  <a:gd name="connsiteY3" fmla="*/ 29370 h 821348"/>
                  <a:gd name="connsiteX4" fmla="*/ 690562 w 690562"/>
                  <a:gd name="connsiteY4" fmla="*/ 791978 h 821348"/>
                  <a:gd name="connsiteX5" fmla="*/ 661192 w 690562"/>
                  <a:gd name="connsiteY5" fmla="*/ 821348 h 821348"/>
                  <a:gd name="connsiteX6" fmla="*/ 29370 w 690562"/>
                  <a:gd name="connsiteY6" fmla="*/ 821348 h 821348"/>
                  <a:gd name="connsiteX7" fmla="*/ 0 w 690562"/>
                  <a:gd name="connsiteY7" fmla="*/ 791978 h 821348"/>
                  <a:gd name="connsiteX8" fmla="*/ 0 w 690562"/>
                  <a:gd name="connsiteY8" fmla="*/ 29370 h 821348"/>
                  <a:gd name="connsiteX0" fmla="*/ 0 w 690562"/>
                  <a:gd name="connsiteY0" fmla="*/ 96045 h 888023"/>
                  <a:gd name="connsiteX1" fmla="*/ 29370 w 690562"/>
                  <a:gd name="connsiteY1" fmla="*/ 66675 h 888023"/>
                  <a:gd name="connsiteX2" fmla="*/ 627855 w 690562"/>
                  <a:gd name="connsiteY2" fmla="*/ 0 h 888023"/>
                  <a:gd name="connsiteX3" fmla="*/ 690562 w 690562"/>
                  <a:gd name="connsiteY3" fmla="*/ 96045 h 888023"/>
                  <a:gd name="connsiteX4" fmla="*/ 690562 w 690562"/>
                  <a:gd name="connsiteY4" fmla="*/ 858653 h 888023"/>
                  <a:gd name="connsiteX5" fmla="*/ 661192 w 690562"/>
                  <a:gd name="connsiteY5" fmla="*/ 888023 h 888023"/>
                  <a:gd name="connsiteX6" fmla="*/ 29370 w 690562"/>
                  <a:gd name="connsiteY6" fmla="*/ 888023 h 888023"/>
                  <a:gd name="connsiteX7" fmla="*/ 0 w 690562"/>
                  <a:gd name="connsiteY7" fmla="*/ 858653 h 888023"/>
                  <a:gd name="connsiteX8" fmla="*/ 0 w 690562"/>
                  <a:gd name="connsiteY8" fmla="*/ 96045 h 888023"/>
                  <a:gd name="connsiteX0" fmla="*/ 0 w 690562"/>
                  <a:gd name="connsiteY0" fmla="*/ 96045 h 888023"/>
                  <a:gd name="connsiteX1" fmla="*/ 29370 w 690562"/>
                  <a:gd name="connsiteY1" fmla="*/ 66675 h 888023"/>
                  <a:gd name="connsiteX2" fmla="*/ 627855 w 690562"/>
                  <a:gd name="connsiteY2" fmla="*/ 0 h 888023"/>
                  <a:gd name="connsiteX3" fmla="*/ 690562 w 690562"/>
                  <a:gd name="connsiteY3" fmla="*/ 96045 h 888023"/>
                  <a:gd name="connsiteX4" fmla="*/ 690562 w 690562"/>
                  <a:gd name="connsiteY4" fmla="*/ 858653 h 888023"/>
                  <a:gd name="connsiteX5" fmla="*/ 661192 w 690562"/>
                  <a:gd name="connsiteY5" fmla="*/ 888023 h 888023"/>
                  <a:gd name="connsiteX6" fmla="*/ 29370 w 690562"/>
                  <a:gd name="connsiteY6" fmla="*/ 888023 h 888023"/>
                  <a:gd name="connsiteX7" fmla="*/ 0 w 690562"/>
                  <a:gd name="connsiteY7" fmla="*/ 858653 h 888023"/>
                  <a:gd name="connsiteX8" fmla="*/ 0 w 690562"/>
                  <a:gd name="connsiteY8" fmla="*/ 96045 h 888023"/>
                  <a:gd name="connsiteX0" fmla="*/ 0 w 690562"/>
                  <a:gd name="connsiteY0" fmla="*/ 96045 h 888023"/>
                  <a:gd name="connsiteX1" fmla="*/ 29370 w 690562"/>
                  <a:gd name="connsiteY1" fmla="*/ 66675 h 888023"/>
                  <a:gd name="connsiteX2" fmla="*/ 627855 w 690562"/>
                  <a:gd name="connsiteY2" fmla="*/ 0 h 888023"/>
                  <a:gd name="connsiteX3" fmla="*/ 690562 w 690562"/>
                  <a:gd name="connsiteY3" fmla="*/ 96045 h 888023"/>
                  <a:gd name="connsiteX4" fmla="*/ 690562 w 690562"/>
                  <a:gd name="connsiteY4" fmla="*/ 858653 h 888023"/>
                  <a:gd name="connsiteX5" fmla="*/ 661192 w 690562"/>
                  <a:gd name="connsiteY5" fmla="*/ 888023 h 888023"/>
                  <a:gd name="connsiteX6" fmla="*/ 29370 w 690562"/>
                  <a:gd name="connsiteY6" fmla="*/ 888023 h 888023"/>
                  <a:gd name="connsiteX7" fmla="*/ 0 w 690562"/>
                  <a:gd name="connsiteY7" fmla="*/ 858653 h 888023"/>
                  <a:gd name="connsiteX8" fmla="*/ 0 w 690562"/>
                  <a:gd name="connsiteY8" fmla="*/ 96045 h 888023"/>
                  <a:gd name="connsiteX0" fmla="*/ 0 w 690562"/>
                  <a:gd name="connsiteY0" fmla="*/ 96045 h 888023"/>
                  <a:gd name="connsiteX1" fmla="*/ 29370 w 690562"/>
                  <a:gd name="connsiteY1" fmla="*/ 66675 h 888023"/>
                  <a:gd name="connsiteX2" fmla="*/ 627855 w 690562"/>
                  <a:gd name="connsiteY2" fmla="*/ 0 h 888023"/>
                  <a:gd name="connsiteX3" fmla="*/ 669130 w 690562"/>
                  <a:gd name="connsiteY3" fmla="*/ 34132 h 888023"/>
                  <a:gd name="connsiteX4" fmla="*/ 690562 w 690562"/>
                  <a:gd name="connsiteY4" fmla="*/ 858653 h 888023"/>
                  <a:gd name="connsiteX5" fmla="*/ 661192 w 690562"/>
                  <a:gd name="connsiteY5" fmla="*/ 888023 h 888023"/>
                  <a:gd name="connsiteX6" fmla="*/ 29370 w 690562"/>
                  <a:gd name="connsiteY6" fmla="*/ 888023 h 888023"/>
                  <a:gd name="connsiteX7" fmla="*/ 0 w 690562"/>
                  <a:gd name="connsiteY7" fmla="*/ 858653 h 888023"/>
                  <a:gd name="connsiteX8" fmla="*/ 0 w 690562"/>
                  <a:gd name="connsiteY8" fmla="*/ 96045 h 888023"/>
                  <a:gd name="connsiteX0" fmla="*/ 0 w 690562"/>
                  <a:gd name="connsiteY0" fmla="*/ 103189 h 895167"/>
                  <a:gd name="connsiteX1" fmla="*/ 29370 w 690562"/>
                  <a:gd name="connsiteY1" fmla="*/ 73819 h 895167"/>
                  <a:gd name="connsiteX2" fmla="*/ 625474 w 690562"/>
                  <a:gd name="connsiteY2" fmla="*/ 0 h 895167"/>
                  <a:gd name="connsiteX3" fmla="*/ 669130 w 690562"/>
                  <a:gd name="connsiteY3" fmla="*/ 41276 h 895167"/>
                  <a:gd name="connsiteX4" fmla="*/ 690562 w 690562"/>
                  <a:gd name="connsiteY4" fmla="*/ 865797 h 895167"/>
                  <a:gd name="connsiteX5" fmla="*/ 661192 w 690562"/>
                  <a:gd name="connsiteY5" fmla="*/ 895167 h 895167"/>
                  <a:gd name="connsiteX6" fmla="*/ 29370 w 690562"/>
                  <a:gd name="connsiteY6" fmla="*/ 895167 h 895167"/>
                  <a:gd name="connsiteX7" fmla="*/ 0 w 690562"/>
                  <a:gd name="connsiteY7" fmla="*/ 865797 h 895167"/>
                  <a:gd name="connsiteX8" fmla="*/ 0 w 690562"/>
                  <a:gd name="connsiteY8" fmla="*/ 103189 h 895167"/>
                  <a:gd name="connsiteX0" fmla="*/ 0 w 690562"/>
                  <a:gd name="connsiteY0" fmla="*/ 103189 h 935648"/>
                  <a:gd name="connsiteX1" fmla="*/ 29370 w 690562"/>
                  <a:gd name="connsiteY1" fmla="*/ 73819 h 935648"/>
                  <a:gd name="connsiteX2" fmla="*/ 625474 w 690562"/>
                  <a:gd name="connsiteY2" fmla="*/ 0 h 935648"/>
                  <a:gd name="connsiteX3" fmla="*/ 669130 w 690562"/>
                  <a:gd name="connsiteY3" fmla="*/ 41276 h 935648"/>
                  <a:gd name="connsiteX4" fmla="*/ 690562 w 690562"/>
                  <a:gd name="connsiteY4" fmla="*/ 865797 h 935648"/>
                  <a:gd name="connsiteX5" fmla="*/ 632617 w 690562"/>
                  <a:gd name="connsiteY5" fmla="*/ 935648 h 935648"/>
                  <a:gd name="connsiteX6" fmla="*/ 29370 w 690562"/>
                  <a:gd name="connsiteY6" fmla="*/ 895167 h 935648"/>
                  <a:gd name="connsiteX7" fmla="*/ 0 w 690562"/>
                  <a:gd name="connsiteY7" fmla="*/ 865797 h 935648"/>
                  <a:gd name="connsiteX8" fmla="*/ 0 w 690562"/>
                  <a:gd name="connsiteY8" fmla="*/ 103189 h 935648"/>
                  <a:gd name="connsiteX0" fmla="*/ 0 w 669130"/>
                  <a:gd name="connsiteY0" fmla="*/ 103189 h 935648"/>
                  <a:gd name="connsiteX1" fmla="*/ 29370 w 669130"/>
                  <a:gd name="connsiteY1" fmla="*/ 73819 h 935648"/>
                  <a:gd name="connsiteX2" fmla="*/ 625474 w 669130"/>
                  <a:gd name="connsiteY2" fmla="*/ 0 h 935648"/>
                  <a:gd name="connsiteX3" fmla="*/ 669130 w 669130"/>
                  <a:gd name="connsiteY3" fmla="*/ 41276 h 935648"/>
                  <a:gd name="connsiteX4" fmla="*/ 650081 w 669130"/>
                  <a:gd name="connsiteY4" fmla="*/ 870560 h 935648"/>
                  <a:gd name="connsiteX5" fmla="*/ 632617 w 669130"/>
                  <a:gd name="connsiteY5" fmla="*/ 935648 h 935648"/>
                  <a:gd name="connsiteX6" fmla="*/ 29370 w 669130"/>
                  <a:gd name="connsiteY6" fmla="*/ 895167 h 935648"/>
                  <a:gd name="connsiteX7" fmla="*/ 0 w 669130"/>
                  <a:gd name="connsiteY7" fmla="*/ 865797 h 935648"/>
                  <a:gd name="connsiteX8" fmla="*/ 0 w 669130"/>
                  <a:gd name="connsiteY8" fmla="*/ 103189 h 935648"/>
                  <a:gd name="connsiteX0" fmla="*/ 0 w 669130"/>
                  <a:gd name="connsiteY0" fmla="*/ 103189 h 935648"/>
                  <a:gd name="connsiteX1" fmla="*/ 29370 w 669130"/>
                  <a:gd name="connsiteY1" fmla="*/ 73819 h 935648"/>
                  <a:gd name="connsiteX2" fmla="*/ 625474 w 669130"/>
                  <a:gd name="connsiteY2" fmla="*/ 0 h 935648"/>
                  <a:gd name="connsiteX3" fmla="*/ 669130 w 669130"/>
                  <a:gd name="connsiteY3" fmla="*/ 41276 h 935648"/>
                  <a:gd name="connsiteX4" fmla="*/ 659606 w 669130"/>
                  <a:gd name="connsiteY4" fmla="*/ 887228 h 935648"/>
                  <a:gd name="connsiteX5" fmla="*/ 632617 w 669130"/>
                  <a:gd name="connsiteY5" fmla="*/ 935648 h 935648"/>
                  <a:gd name="connsiteX6" fmla="*/ 29370 w 669130"/>
                  <a:gd name="connsiteY6" fmla="*/ 895167 h 935648"/>
                  <a:gd name="connsiteX7" fmla="*/ 0 w 669130"/>
                  <a:gd name="connsiteY7" fmla="*/ 865797 h 935648"/>
                  <a:gd name="connsiteX8" fmla="*/ 0 w 669130"/>
                  <a:gd name="connsiteY8" fmla="*/ 103189 h 935648"/>
                  <a:gd name="connsiteX0" fmla="*/ 0 w 669130"/>
                  <a:gd name="connsiteY0" fmla="*/ 103189 h 935648"/>
                  <a:gd name="connsiteX1" fmla="*/ 29370 w 669130"/>
                  <a:gd name="connsiteY1" fmla="*/ 73819 h 935648"/>
                  <a:gd name="connsiteX2" fmla="*/ 625474 w 669130"/>
                  <a:gd name="connsiteY2" fmla="*/ 0 h 935648"/>
                  <a:gd name="connsiteX3" fmla="*/ 669130 w 669130"/>
                  <a:gd name="connsiteY3" fmla="*/ 41276 h 935648"/>
                  <a:gd name="connsiteX4" fmla="*/ 659606 w 669130"/>
                  <a:gd name="connsiteY4" fmla="*/ 887228 h 935648"/>
                  <a:gd name="connsiteX5" fmla="*/ 632617 w 669130"/>
                  <a:gd name="connsiteY5" fmla="*/ 935648 h 935648"/>
                  <a:gd name="connsiteX6" fmla="*/ 26989 w 669130"/>
                  <a:gd name="connsiteY6" fmla="*/ 902311 h 935648"/>
                  <a:gd name="connsiteX7" fmla="*/ 0 w 669130"/>
                  <a:gd name="connsiteY7" fmla="*/ 865797 h 935648"/>
                  <a:gd name="connsiteX8" fmla="*/ 0 w 669130"/>
                  <a:gd name="connsiteY8" fmla="*/ 103189 h 935648"/>
                  <a:gd name="connsiteX0" fmla="*/ 0 w 669130"/>
                  <a:gd name="connsiteY0" fmla="*/ 100808 h 933267"/>
                  <a:gd name="connsiteX1" fmla="*/ 29370 w 669130"/>
                  <a:gd name="connsiteY1" fmla="*/ 71438 h 933267"/>
                  <a:gd name="connsiteX2" fmla="*/ 625474 w 669130"/>
                  <a:gd name="connsiteY2" fmla="*/ 0 h 933267"/>
                  <a:gd name="connsiteX3" fmla="*/ 669130 w 669130"/>
                  <a:gd name="connsiteY3" fmla="*/ 38895 h 933267"/>
                  <a:gd name="connsiteX4" fmla="*/ 659606 w 669130"/>
                  <a:gd name="connsiteY4" fmla="*/ 884847 h 933267"/>
                  <a:gd name="connsiteX5" fmla="*/ 632617 w 669130"/>
                  <a:gd name="connsiteY5" fmla="*/ 933267 h 933267"/>
                  <a:gd name="connsiteX6" fmla="*/ 26989 w 669130"/>
                  <a:gd name="connsiteY6" fmla="*/ 899930 h 933267"/>
                  <a:gd name="connsiteX7" fmla="*/ 0 w 669130"/>
                  <a:gd name="connsiteY7" fmla="*/ 863416 h 933267"/>
                  <a:gd name="connsiteX8" fmla="*/ 0 w 669130"/>
                  <a:gd name="connsiteY8" fmla="*/ 100808 h 933267"/>
                  <a:gd name="connsiteX0" fmla="*/ 0 w 669130"/>
                  <a:gd name="connsiteY0" fmla="*/ 100808 h 933267"/>
                  <a:gd name="connsiteX1" fmla="*/ 29370 w 669130"/>
                  <a:gd name="connsiteY1" fmla="*/ 71438 h 933267"/>
                  <a:gd name="connsiteX2" fmla="*/ 625474 w 669130"/>
                  <a:gd name="connsiteY2" fmla="*/ 0 h 933267"/>
                  <a:gd name="connsiteX3" fmla="*/ 669130 w 669130"/>
                  <a:gd name="connsiteY3" fmla="*/ 38895 h 933267"/>
                  <a:gd name="connsiteX4" fmla="*/ 659606 w 669130"/>
                  <a:gd name="connsiteY4" fmla="*/ 884847 h 933267"/>
                  <a:gd name="connsiteX5" fmla="*/ 632617 w 669130"/>
                  <a:gd name="connsiteY5" fmla="*/ 933267 h 933267"/>
                  <a:gd name="connsiteX6" fmla="*/ 26989 w 669130"/>
                  <a:gd name="connsiteY6" fmla="*/ 899930 h 933267"/>
                  <a:gd name="connsiteX7" fmla="*/ 0 w 669130"/>
                  <a:gd name="connsiteY7" fmla="*/ 863416 h 933267"/>
                  <a:gd name="connsiteX8" fmla="*/ 0 w 669130"/>
                  <a:gd name="connsiteY8" fmla="*/ 100808 h 933267"/>
                  <a:gd name="connsiteX0" fmla="*/ 0 w 659606"/>
                  <a:gd name="connsiteY0" fmla="*/ 100808 h 933267"/>
                  <a:gd name="connsiteX1" fmla="*/ 29370 w 659606"/>
                  <a:gd name="connsiteY1" fmla="*/ 71438 h 933267"/>
                  <a:gd name="connsiteX2" fmla="*/ 625474 w 659606"/>
                  <a:gd name="connsiteY2" fmla="*/ 0 h 933267"/>
                  <a:gd name="connsiteX3" fmla="*/ 650080 w 659606"/>
                  <a:gd name="connsiteY3" fmla="*/ 43658 h 933267"/>
                  <a:gd name="connsiteX4" fmla="*/ 659606 w 659606"/>
                  <a:gd name="connsiteY4" fmla="*/ 884847 h 933267"/>
                  <a:gd name="connsiteX5" fmla="*/ 632617 w 659606"/>
                  <a:gd name="connsiteY5" fmla="*/ 933267 h 933267"/>
                  <a:gd name="connsiteX6" fmla="*/ 26989 w 659606"/>
                  <a:gd name="connsiteY6" fmla="*/ 899930 h 933267"/>
                  <a:gd name="connsiteX7" fmla="*/ 0 w 659606"/>
                  <a:gd name="connsiteY7" fmla="*/ 863416 h 933267"/>
                  <a:gd name="connsiteX8" fmla="*/ 0 w 659606"/>
                  <a:gd name="connsiteY8" fmla="*/ 100808 h 933267"/>
                  <a:gd name="connsiteX0" fmla="*/ 0 w 664368"/>
                  <a:gd name="connsiteY0" fmla="*/ 100808 h 933267"/>
                  <a:gd name="connsiteX1" fmla="*/ 29370 w 664368"/>
                  <a:gd name="connsiteY1" fmla="*/ 71438 h 933267"/>
                  <a:gd name="connsiteX2" fmla="*/ 625474 w 664368"/>
                  <a:gd name="connsiteY2" fmla="*/ 0 h 933267"/>
                  <a:gd name="connsiteX3" fmla="*/ 664368 w 664368"/>
                  <a:gd name="connsiteY3" fmla="*/ 53183 h 933267"/>
                  <a:gd name="connsiteX4" fmla="*/ 659606 w 664368"/>
                  <a:gd name="connsiteY4" fmla="*/ 884847 h 933267"/>
                  <a:gd name="connsiteX5" fmla="*/ 632617 w 664368"/>
                  <a:gd name="connsiteY5" fmla="*/ 933267 h 933267"/>
                  <a:gd name="connsiteX6" fmla="*/ 26989 w 664368"/>
                  <a:gd name="connsiteY6" fmla="*/ 899930 h 933267"/>
                  <a:gd name="connsiteX7" fmla="*/ 0 w 664368"/>
                  <a:gd name="connsiteY7" fmla="*/ 863416 h 933267"/>
                  <a:gd name="connsiteX8" fmla="*/ 0 w 664368"/>
                  <a:gd name="connsiteY8" fmla="*/ 100808 h 933267"/>
                  <a:gd name="connsiteX0" fmla="*/ 0 w 664368"/>
                  <a:gd name="connsiteY0" fmla="*/ 102656 h 935115"/>
                  <a:gd name="connsiteX1" fmla="*/ 29370 w 664368"/>
                  <a:gd name="connsiteY1" fmla="*/ 73286 h 935115"/>
                  <a:gd name="connsiteX2" fmla="*/ 625474 w 664368"/>
                  <a:gd name="connsiteY2" fmla="*/ 1848 h 935115"/>
                  <a:gd name="connsiteX3" fmla="*/ 664368 w 664368"/>
                  <a:gd name="connsiteY3" fmla="*/ 55031 h 935115"/>
                  <a:gd name="connsiteX4" fmla="*/ 659606 w 664368"/>
                  <a:gd name="connsiteY4" fmla="*/ 886695 h 935115"/>
                  <a:gd name="connsiteX5" fmla="*/ 632617 w 664368"/>
                  <a:gd name="connsiteY5" fmla="*/ 935115 h 935115"/>
                  <a:gd name="connsiteX6" fmla="*/ 26989 w 664368"/>
                  <a:gd name="connsiteY6" fmla="*/ 901778 h 935115"/>
                  <a:gd name="connsiteX7" fmla="*/ 0 w 664368"/>
                  <a:gd name="connsiteY7" fmla="*/ 865264 h 935115"/>
                  <a:gd name="connsiteX8" fmla="*/ 0 w 664368"/>
                  <a:gd name="connsiteY8" fmla="*/ 102656 h 935115"/>
                  <a:gd name="connsiteX0" fmla="*/ 0 w 664368"/>
                  <a:gd name="connsiteY0" fmla="*/ 113215 h 945674"/>
                  <a:gd name="connsiteX1" fmla="*/ 29370 w 664368"/>
                  <a:gd name="connsiteY1" fmla="*/ 83845 h 945674"/>
                  <a:gd name="connsiteX2" fmla="*/ 619608 w 664368"/>
                  <a:gd name="connsiteY2" fmla="*/ 1558 h 945674"/>
                  <a:gd name="connsiteX3" fmla="*/ 664368 w 664368"/>
                  <a:gd name="connsiteY3" fmla="*/ 65590 h 945674"/>
                  <a:gd name="connsiteX4" fmla="*/ 659606 w 664368"/>
                  <a:gd name="connsiteY4" fmla="*/ 897254 h 945674"/>
                  <a:gd name="connsiteX5" fmla="*/ 632617 w 664368"/>
                  <a:gd name="connsiteY5" fmla="*/ 945674 h 945674"/>
                  <a:gd name="connsiteX6" fmla="*/ 26989 w 664368"/>
                  <a:gd name="connsiteY6" fmla="*/ 912337 h 945674"/>
                  <a:gd name="connsiteX7" fmla="*/ 0 w 664368"/>
                  <a:gd name="connsiteY7" fmla="*/ 875823 h 945674"/>
                  <a:gd name="connsiteX8" fmla="*/ 0 w 664368"/>
                  <a:gd name="connsiteY8" fmla="*/ 113215 h 945674"/>
                  <a:gd name="connsiteX0" fmla="*/ 0 w 664368"/>
                  <a:gd name="connsiteY0" fmla="*/ 113215 h 945674"/>
                  <a:gd name="connsiteX1" fmla="*/ 29370 w 664368"/>
                  <a:gd name="connsiteY1" fmla="*/ 83845 h 945674"/>
                  <a:gd name="connsiteX2" fmla="*/ 619608 w 664368"/>
                  <a:gd name="connsiteY2" fmla="*/ 1558 h 945674"/>
                  <a:gd name="connsiteX3" fmla="*/ 664368 w 664368"/>
                  <a:gd name="connsiteY3" fmla="*/ 65590 h 945674"/>
                  <a:gd name="connsiteX4" fmla="*/ 659606 w 664368"/>
                  <a:gd name="connsiteY4" fmla="*/ 897254 h 945674"/>
                  <a:gd name="connsiteX5" fmla="*/ 632617 w 664368"/>
                  <a:gd name="connsiteY5" fmla="*/ 945674 h 945674"/>
                  <a:gd name="connsiteX6" fmla="*/ 26989 w 664368"/>
                  <a:gd name="connsiteY6" fmla="*/ 912337 h 945674"/>
                  <a:gd name="connsiteX7" fmla="*/ 0 w 664368"/>
                  <a:gd name="connsiteY7" fmla="*/ 875823 h 945674"/>
                  <a:gd name="connsiteX8" fmla="*/ 0 w 664368"/>
                  <a:gd name="connsiteY8" fmla="*/ 113215 h 945674"/>
                  <a:gd name="connsiteX0" fmla="*/ 0 w 671507"/>
                  <a:gd name="connsiteY0" fmla="*/ 113215 h 945674"/>
                  <a:gd name="connsiteX1" fmla="*/ 29370 w 671507"/>
                  <a:gd name="connsiteY1" fmla="*/ 83845 h 945674"/>
                  <a:gd name="connsiteX2" fmla="*/ 619608 w 671507"/>
                  <a:gd name="connsiteY2" fmla="*/ 1558 h 945674"/>
                  <a:gd name="connsiteX3" fmla="*/ 664368 w 671507"/>
                  <a:gd name="connsiteY3" fmla="*/ 65590 h 945674"/>
                  <a:gd name="connsiteX4" fmla="*/ 671338 w 671507"/>
                  <a:gd name="connsiteY4" fmla="*/ 910815 h 945674"/>
                  <a:gd name="connsiteX5" fmla="*/ 632617 w 671507"/>
                  <a:gd name="connsiteY5" fmla="*/ 945674 h 945674"/>
                  <a:gd name="connsiteX6" fmla="*/ 26989 w 671507"/>
                  <a:gd name="connsiteY6" fmla="*/ 912337 h 945674"/>
                  <a:gd name="connsiteX7" fmla="*/ 0 w 671507"/>
                  <a:gd name="connsiteY7" fmla="*/ 875823 h 945674"/>
                  <a:gd name="connsiteX8" fmla="*/ 0 w 671507"/>
                  <a:gd name="connsiteY8" fmla="*/ 113215 h 945674"/>
                  <a:gd name="connsiteX0" fmla="*/ 0 w 671507"/>
                  <a:gd name="connsiteY0" fmla="*/ 113215 h 959234"/>
                  <a:gd name="connsiteX1" fmla="*/ 29370 w 671507"/>
                  <a:gd name="connsiteY1" fmla="*/ 83845 h 959234"/>
                  <a:gd name="connsiteX2" fmla="*/ 619608 w 671507"/>
                  <a:gd name="connsiteY2" fmla="*/ 1558 h 959234"/>
                  <a:gd name="connsiteX3" fmla="*/ 664368 w 671507"/>
                  <a:gd name="connsiteY3" fmla="*/ 65590 h 959234"/>
                  <a:gd name="connsiteX4" fmla="*/ 671338 w 671507"/>
                  <a:gd name="connsiteY4" fmla="*/ 910815 h 959234"/>
                  <a:gd name="connsiteX5" fmla="*/ 632617 w 671507"/>
                  <a:gd name="connsiteY5" fmla="*/ 959234 h 959234"/>
                  <a:gd name="connsiteX6" fmla="*/ 26989 w 671507"/>
                  <a:gd name="connsiteY6" fmla="*/ 912337 h 959234"/>
                  <a:gd name="connsiteX7" fmla="*/ 0 w 671507"/>
                  <a:gd name="connsiteY7" fmla="*/ 875823 h 959234"/>
                  <a:gd name="connsiteX8" fmla="*/ 0 w 671507"/>
                  <a:gd name="connsiteY8" fmla="*/ 113215 h 959234"/>
                  <a:gd name="connsiteX0" fmla="*/ 0 w 671507"/>
                  <a:gd name="connsiteY0" fmla="*/ 113215 h 959234"/>
                  <a:gd name="connsiteX1" fmla="*/ 29370 w 671507"/>
                  <a:gd name="connsiteY1" fmla="*/ 83845 h 959234"/>
                  <a:gd name="connsiteX2" fmla="*/ 619608 w 671507"/>
                  <a:gd name="connsiteY2" fmla="*/ 1558 h 959234"/>
                  <a:gd name="connsiteX3" fmla="*/ 664368 w 671507"/>
                  <a:gd name="connsiteY3" fmla="*/ 65590 h 959234"/>
                  <a:gd name="connsiteX4" fmla="*/ 671338 w 671507"/>
                  <a:gd name="connsiteY4" fmla="*/ 910815 h 959234"/>
                  <a:gd name="connsiteX5" fmla="*/ 632617 w 671507"/>
                  <a:gd name="connsiteY5" fmla="*/ 959234 h 959234"/>
                  <a:gd name="connsiteX6" fmla="*/ 26989 w 671507"/>
                  <a:gd name="connsiteY6" fmla="*/ 912337 h 959234"/>
                  <a:gd name="connsiteX7" fmla="*/ 0 w 671507"/>
                  <a:gd name="connsiteY7" fmla="*/ 875823 h 959234"/>
                  <a:gd name="connsiteX8" fmla="*/ 0 w 671507"/>
                  <a:gd name="connsiteY8" fmla="*/ 113215 h 959234"/>
                  <a:gd name="connsiteX0" fmla="*/ 0 w 671507"/>
                  <a:gd name="connsiteY0" fmla="*/ 113215 h 988167"/>
                  <a:gd name="connsiteX1" fmla="*/ 29370 w 671507"/>
                  <a:gd name="connsiteY1" fmla="*/ 83845 h 988167"/>
                  <a:gd name="connsiteX2" fmla="*/ 619608 w 671507"/>
                  <a:gd name="connsiteY2" fmla="*/ 1558 h 988167"/>
                  <a:gd name="connsiteX3" fmla="*/ 664368 w 671507"/>
                  <a:gd name="connsiteY3" fmla="*/ 65590 h 988167"/>
                  <a:gd name="connsiteX4" fmla="*/ 671338 w 671507"/>
                  <a:gd name="connsiteY4" fmla="*/ 910815 h 988167"/>
                  <a:gd name="connsiteX5" fmla="*/ 632617 w 671507"/>
                  <a:gd name="connsiteY5" fmla="*/ 988167 h 988167"/>
                  <a:gd name="connsiteX6" fmla="*/ 26989 w 671507"/>
                  <a:gd name="connsiteY6" fmla="*/ 912337 h 988167"/>
                  <a:gd name="connsiteX7" fmla="*/ 0 w 671507"/>
                  <a:gd name="connsiteY7" fmla="*/ 875823 h 988167"/>
                  <a:gd name="connsiteX8" fmla="*/ 0 w 671507"/>
                  <a:gd name="connsiteY8" fmla="*/ 113215 h 988167"/>
                  <a:gd name="connsiteX0" fmla="*/ 0 w 671507"/>
                  <a:gd name="connsiteY0" fmla="*/ 113215 h 988167"/>
                  <a:gd name="connsiteX1" fmla="*/ 29370 w 671507"/>
                  <a:gd name="connsiteY1" fmla="*/ 83845 h 988167"/>
                  <a:gd name="connsiteX2" fmla="*/ 619608 w 671507"/>
                  <a:gd name="connsiteY2" fmla="*/ 1558 h 988167"/>
                  <a:gd name="connsiteX3" fmla="*/ 664368 w 671507"/>
                  <a:gd name="connsiteY3" fmla="*/ 65590 h 988167"/>
                  <a:gd name="connsiteX4" fmla="*/ 671338 w 671507"/>
                  <a:gd name="connsiteY4" fmla="*/ 913041 h 988167"/>
                  <a:gd name="connsiteX5" fmla="*/ 632617 w 671507"/>
                  <a:gd name="connsiteY5" fmla="*/ 988167 h 988167"/>
                  <a:gd name="connsiteX6" fmla="*/ 26989 w 671507"/>
                  <a:gd name="connsiteY6" fmla="*/ 912337 h 988167"/>
                  <a:gd name="connsiteX7" fmla="*/ 0 w 671507"/>
                  <a:gd name="connsiteY7" fmla="*/ 875823 h 988167"/>
                  <a:gd name="connsiteX8" fmla="*/ 0 w 671507"/>
                  <a:gd name="connsiteY8" fmla="*/ 113215 h 988167"/>
                  <a:gd name="connsiteX0" fmla="*/ 0 w 671507"/>
                  <a:gd name="connsiteY0" fmla="*/ 113215 h 988167"/>
                  <a:gd name="connsiteX1" fmla="*/ 29370 w 671507"/>
                  <a:gd name="connsiteY1" fmla="*/ 83845 h 988167"/>
                  <a:gd name="connsiteX2" fmla="*/ 619608 w 671507"/>
                  <a:gd name="connsiteY2" fmla="*/ 1558 h 988167"/>
                  <a:gd name="connsiteX3" fmla="*/ 664368 w 671507"/>
                  <a:gd name="connsiteY3" fmla="*/ 65590 h 988167"/>
                  <a:gd name="connsiteX4" fmla="*/ 671338 w 671507"/>
                  <a:gd name="connsiteY4" fmla="*/ 913041 h 988167"/>
                  <a:gd name="connsiteX5" fmla="*/ 632617 w 671507"/>
                  <a:gd name="connsiteY5" fmla="*/ 988167 h 988167"/>
                  <a:gd name="connsiteX6" fmla="*/ 26989 w 671507"/>
                  <a:gd name="connsiteY6" fmla="*/ 912337 h 988167"/>
                  <a:gd name="connsiteX7" fmla="*/ 0 w 671507"/>
                  <a:gd name="connsiteY7" fmla="*/ 875823 h 988167"/>
                  <a:gd name="connsiteX8" fmla="*/ 0 w 671507"/>
                  <a:gd name="connsiteY8" fmla="*/ 113215 h 988167"/>
                  <a:gd name="connsiteX0" fmla="*/ 0 w 671507"/>
                  <a:gd name="connsiteY0" fmla="*/ 113215 h 988167"/>
                  <a:gd name="connsiteX1" fmla="*/ 29370 w 671507"/>
                  <a:gd name="connsiteY1" fmla="*/ 83845 h 988167"/>
                  <a:gd name="connsiteX2" fmla="*/ 619608 w 671507"/>
                  <a:gd name="connsiteY2" fmla="*/ 1558 h 988167"/>
                  <a:gd name="connsiteX3" fmla="*/ 664368 w 671507"/>
                  <a:gd name="connsiteY3" fmla="*/ 65590 h 988167"/>
                  <a:gd name="connsiteX4" fmla="*/ 671338 w 671507"/>
                  <a:gd name="connsiteY4" fmla="*/ 913041 h 988167"/>
                  <a:gd name="connsiteX5" fmla="*/ 632617 w 671507"/>
                  <a:gd name="connsiteY5" fmla="*/ 988167 h 988167"/>
                  <a:gd name="connsiteX6" fmla="*/ 26989 w 671507"/>
                  <a:gd name="connsiteY6" fmla="*/ 916788 h 988167"/>
                  <a:gd name="connsiteX7" fmla="*/ 0 w 671507"/>
                  <a:gd name="connsiteY7" fmla="*/ 875823 h 988167"/>
                  <a:gd name="connsiteX8" fmla="*/ 0 w 671507"/>
                  <a:gd name="connsiteY8" fmla="*/ 113215 h 988167"/>
                  <a:gd name="connsiteX0" fmla="*/ 0 w 671507"/>
                  <a:gd name="connsiteY0" fmla="*/ 113215 h 988167"/>
                  <a:gd name="connsiteX1" fmla="*/ 29370 w 671507"/>
                  <a:gd name="connsiteY1" fmla="*/ 83845 h 988167"/>
                  <a:gd name="connsiteX2" fmla="*/ 619608 w 671507"/>
                  <a:gd name="connsiteY2" fmla="*/ 1558 h 988167"/>
                  <a:gd name="connsiteX3" fmla="*/ 664368 w 671507"/>
                  <a:gd name="connsiteY3" fmla="*/ 65590 h 988167"/>
                  <a:gd name="connsiteX4" fmla="*/ 671338 w 671507"/>
                  <a:gd name="connsiteY4" fmla="*/ 913041 h 988167"/>
                  <a:gd name="connsiteX5" fmla="*/ 632617 w 671507"/>
                  <a:gd name="connsiteY5" fmla="*/ 988167 h 988167"/>
                  <a:gd name="connsiteX6" fmla="*/ 26989 w 671507"/>
                  <a:gd name="connsiteY6" fmla="*/ 916788 h 988167"/>
                  <a:gd name="connsiteX7" fmla="*/ 0 w 671507"/>
                  <a:gd name="connsiteY7" fmla="*/ 875823 h 988167"/>
                  <a:gd name="connsiteX8" fmla="*/ 0 w 671507"/>
                  <a:gd name="connsiteY8" fmla="*/ 113215 h 988167"/>
                  <a:gd name="connsiteX0" fmla="*/ 0 w 671507"/>
                  <a:gd name="connsiteY0" fmla="*/ 171007 h 1045959"/>
                  <a:gd name="connsiteX1" fmla="*/ 29370 w 671507"/>
                  <a:gd name="connsiteY1" fmla="*/ 141637 h 1045959"/>
                  <a:gd name="connsiteX2" fmla="*/ 649864 w 671507"/>
                  <a:gd name="connsiteY2" fmla="*/ 840 h 1045959"/>
                  <a:gd name="connsiteX3" fmla="*/ 664368 w 671507"/>
                  <a:gd name="connsiteY3" fmla="*/ 123382 h 1045959"/>
                  <a:gd name="connsiteX4" fmla="*/ 671338 w 671507"/>
                  <a:gd name="connsiteY4" fmla="*/ 970833 h 1045959"/>
                  <a:gd name="connsiteX5" fmla="*/ 632617 w 671507"/>
                  <a:gd name="connsiteY5" fmla="*/ 1045959 h 1045959"/>
                  <a:gd name="connsiteX6" fmla="*/ 26989 w 671507"/>
                  <a:gd name="connsiteY6" fmla="*/ 974580 h 1045959"/>
                  <a:gd name="connsiteX7" fmla="*/ 0 w 671507"/>
                  <a:gd name="connsiteY7" fmla="*/ 933615 h 1045959"/>
                  <a:gd name="connsiteX8" fmla="*/ 0 w 671507"/>
                  <a:gd name="connsiteY8" fmla="*/ 171007 h 1045959"/>
                  <a:gd name="connsiteX0" fmla="*/ 0 w 671507"/>
                  <a:gd name="connsiteY0" fmla="*/ 171007 h 1045959"/>
                  <a:gd name="connsiteX1" fmla="*/ 52061 w 671507"/>
                  <a:gd name="connsiteY1" fmla="*/ 110989 h 1045959"/>
                  <a:gd name="connsiteX2" fmla="*/ 649864 w 671507"/>
                  <a:gd name="connsiteY2" fmla="*/ 840 h 1045959"/>
                  <a:gd name="connsiteX3" fmla="*/ 664368 w 671507"/>
                  <a:gd name="connsiteY3" fmla="*/ 123382 h 1045959"/>
                  <a:gd name="connsiteX4" fmla="*/ 671338 w 671507"/>
                  <a:gd name="connsiteY4" fmla="*/ 970833 h 1045959"/>
                  <a:gd name="connsiteX5" fmla="*/ 632617 w 671507"/>
                  <a:gd name="connsiteY5" fmla="*/ 1045959 h 1045959"/>
                  <a:gd name="connsiteX6" fmla="*/ 26989 w 671507"/>
                  <a:gd name="connsiteY6" fmla="*/ 974580 h 1045959"/>
                  <a:gd name="connsiteX7" fmla="*/ 0 w 671507"/>
                  <a:gd name="connsiteY7" fmla="*/ 933615 h 1045959"/>
                  <a:gd name="connsiteX8" fmla="*/ 0 w 671507"/>
                  <a:gd name="connsiteY8" fmla="*/ 171007 h 1045959"/>
                  <a:gd name="connsiteX0" fmla="*/ 0 w 671507"/>
                  <a:gd name="connsiteY0" fmla="*/ 171007 h 1045959"/>
                  <a:gd name="connsiteX1" fmla="*/ 52061 w 671507"/>
                  <a:gd name="connsiteY1" fmla="*/ 110989 h 1045959"/>
                  <a:gd name="connsiteX2" fmla="*/ 649864 w 671507"/>
                  <a:gd name="connsiteY2" fmla="*/ 840 h 1045959"/>
                  <a:gd name="connsiteX3" fmla="*/ 664368 w 671507"/>
                  <a:gd name="connsiteY3" fmla="*/ 123382 h 1045959"/>
                  <a:gd name="connsiteX4" fmla="*/ 671338 w 671507"/>
                  <a:gd name="connsiteY4" fmla="*/ 970833 h 1045959"/>
                  <a:gd name="connsiteX5" fmla="*/ 632617 w 671507"/>
                  <a:gd name="connsiteY5" fmla="*/ 1045959 h 1045959"/>
                  <a:gd name="connsiteX6" fmla="*/ 26989 w 671507"/>
                  <a:gd name="connsiteY6" fmla="*/ 974580 h 1045959"/>
                  <a:gd name="connsiteX7" fmla="*/ 0 w 671507"/>
                  <a:gd name="connsiteY7" fmla="*/ 933615 h 1045959"/>
                  <a:gd name="connsiteX8" fmla="*/ 0 w 671507"/>
                  <a:gd name="connsiteY8" fmla="*/ 171007 h 1045959"/>
                  <a:gd name="connsiteX0" fmla="*/ 0 w 671507"/>
                  <a:gd name="connsiteY0" fmla="*/ 171007 h 1045959"/>
                  <a:gd name="connsiteX1" fmla="*/ 52061 w 671507"/>
                  <a:gd name="connsiteY1" fmla="*/ 110989 h 1045959"/>
                  <a:gd name="connsiteX2" fmla="*/ 649864 w 671507"/>
                  <a:gd name="connsiteY2" fmla="*/ 840 h 1045959"/>
                  <a:gd name="connsiteX3" fmla="*/ 664368 w 671507"/>
                  <a:gd name="connsiteY3" fmla="*/ 123382 h 1045959"/>
                  <a:gd name="connsiteX4" fmla="*/ 671338 w 671507"/>
                  <a:gd name="connsiteY4" fmla="*/ 970833 h 1045959"/>
                  <a:gd name="connsiteX5" fmla="*/ 632617 w 671507"/>
                  <a:gd name="connsiteY5" fmla="*/ 1045959 h 1045959"/>
                  <a:gd name="connsiteX6" fmla="*/ 26989 w 671507"/>
                  <a:gd name="connsiteY6" fmla="*/ 974580 h 1045959"/>
                  <a:gd name="connsiteX7" fmla="*/ 0 w 671507"/>
                  <a:gd name="connsiteY7" fmla="*/ 933615 h 1045959"/>
                  <a:gd name="connsiteX8" fmla="*/ 0 w 671507"/>
                  <a:gd name="connsiteY8" fmla="*/ 171007 h 1045959"/>
                  <a:gd name="connsiteX0" fmla="*/ 0 w 671507"/>
                  <a:gd name="connsiteY0" fmla="*/ 171007 h 1045959"/>
                  <a:gd name="connsiteX1" fmla="*/ 52061 w 671507"/>
                  <a:gd name="connsiteY1" fmla="*/ 110989 h 1045959"/>
                  <a:gd name="connsiteX2" fmla="*/ 649864 w 671507"/>
                  <a:gd name="connsiteY2" fmla="*/ 840 h 1045959"/>
                  <a:gd name="connsiteX3" fmla="*/ 664368 w 671507"/>
                  <a:gd name="connsiteY3" fmla="*/ 123382 h 1045959"/>
                  <a:gd name="connsiteX4" fmla="*/ 671338 w 671507"/>
                  <a:gd name="connsiteY4" fmla="*/ 970833 h 1045959"/>
                  <a:gd name="connsiteX5" fmla="*/ 632617 w 671507"/>
                  <a:gd name="connsiteY5" fmla="*/ 1045959 h 1045959"/>
                  <a:gd name="connsiteX6" fmla="*/ 34553 w 671507"/>
                  <a:gd name="connsiteY6" fmla="*/ 1002442 h 1045959"/>
                  <a:gd name="connsiteX7" fmla="*/ 0 w 671507"/>
                  <a:gd name="connsiteY7" fmla="*/ 933615 h 1045959"/>
                  <a:gd name="connsiteX8" fmla="*/ 0 w 671507"/>
                  <a:gd name="connsiteY8" fmla="*/ 171007 h 1045959"/>
                  <a:gd name="connsiteX0" fmla="*/ 0 w 671507"/>
                  <a:gd name="connsiteY0" fmla="*/ 171007 h 1076607"/>
                  <a:gd name="connsiteX1" fmla="*/ 52061 w 671507"/>
                  <a:gd name="connsiteY1" fmla="*/ 110989 h 1076607"/>
                  <a:gd name="connsiteX2" fmla="*/ 649864 w 671507"/>
                  <a:gd name="connsiteY2" fmla="*/ 840 h 1076607"/>
                  <a:gd name="connsiteX3" fmla="*/ 664368 w 671507"/>
                  <a:gd name="connsiteY3" fmla="*/ 123382 h 1076607"/>
                  <a:gd name="connsiteX4" fmla="*/ 671338 w 671507"/>
                  <a:gd name="connsiteY4" fmla="*/ 970833 h 1076607"/>
                  <a:gd name="connsiteX5" fmla="*/ 630096 w 671507"/>
                  <a:gd name="connsiteY5" fmla="*/ 1076607 h 1076607"/>
                  <a:gd name="connsiteX6" fmla="*/ 34553 w 671507"/>
                  <a:gd name="connsiteY6" fmla="*/ 1002442 h 1076607"/>
                  <a:gd name="connsiteX7" fmla="*/ 0 w 671507"/>
                  <a:gd name="connsiteY7" fmla="*/ 933615 h 1076607"/>
                  <a:gd name="connsiteX8" fmla="*/ 0 w 671507"/>
                  <a:gd name="connsiteY8" fmla="*/ 171007 h 1076607"/>
                  <a:gd name="connsiteX0" fmla="*/ 0 w 676497"/>
                  <a:gd name="connsiteY0" fmla="*/ 171007 h 1076607"/>
                  <a:gd name="connsiteX1" fmla="*/ 52061 w 676497"/>
                  <a:gd name="connsiteY1" fmla="*/ 110989 h 1076607"/>
                  <a:gd name="connsiteX2" fmla="*/ 649864 w 676497"/>
                  <a:gd name="connsiteY2" fmla="*/ 840 h 1076607"/>
                  <a:gd name="connsiteX3" fmla="*/ 664368 w 676497"/>
                  <a:gd name="connsiteY3" fmla="*/ 123382 h 1076607"/>
                  <a:gd name="connsiteX4" fmla="*/ 676381 w 676497"/>
                  <a:gd name="connsiteY4" fmla="*/ 998695 h 1076607"/>
                  <a:gd name="connsiteX5" fmla="*/ 630096 w 676497"/>
                  <a:gd name="connsiteY5" fmla="*/ 1076607 h 1076607"/>
                  <a:gd name="connsiteX6" fmla="*/ 34553 w 676497"/>
                  <a:gd name="connsiteY6" fmla="*/ 1002442 h 1076607"/>
                  <a:gd name="connsiteX7" fmla="*/ 0 w 676497"/>
                  <a:gd name="connsiteY7" fmla="*/ 933615 h 1076607"/>
                  <a:gd name="connsiteX8" fmla="*/ 0 w 676497"/>
                  <a:gd name="connsiteY8" fmla="*/ 171007 h 1076607"/>
                  <a:gd name="connsiteX0" fmla="*/ 0 w 676497"/>
                  <a:gd name="connsiteY0" fmla="*/ 171007 h 1076607"/>
                  <a:gd name="connsiteX1" fmla="*/ 52061 w 676497"/>
                  <a:gd name="connsiteY1" fmla="*/ 110989 h 1076607"/>
                  <a:gd name="connsiteX2" fmla="*/ 649864 w 676497"/>
                  <a:gd name="connsiteY2" fmla="*/ 840 h 1076607"/>
                  <a:gd name="connsiteX3" fmla="*/ 664368 w 676497"/>
                  <a:gd name="connsiteY3" fmla="*/ 123382 h 1076607"/>
                  <a:gd name="connsiteX4" fmla="*/ 676381 w 676497"/>
                  <a:gd name="connsiteY4" fmla="*/ 998695 h 1076607"/>
                  <a:gd name="connsiteX5" fmla="*/ 630096 w 676497"/>
                  <a:gd name="connsiteY5" fmla="*/ 1076607 h 1076607"/>
                  <a:gd name="connsiteX6" fmla="*/ 34553 w 676497"/>
                  <a:gd name="connsiteY6" fmla="*/ 1002442 h 1076607"/>
                  <a:gd name="connsiteX7" fmla="*/ 0 w 676497"/>
                  <a:gd name="connsiteY7" fmla="*/ 933615 h 1076607"/>
                  <a:gd name="connsiteX8" fmla="*/ 0 w 676497"/>
                  <a:gd name="connsiteY8" fmla="*/ 171007 h 1076607"/>
                  <a:gd name="connsiteX0" fmla="*/ 0 w 676691"/>
                  <a:gd name="connsiteY0" fmla="*/ 171007 h 1076607"/>
                  <a:gd name="connsiteX1" fmla="*/ 52061 w 676691"/>
                  <a:gd name="connsiteY1" fmla="*/ 110989 h 1076607"/>
                  <a:gd name="connsiteX2" fmla="*/ 649864 w 676691"/>
                  <a:gd name="connsiteY2" fmla="*/ 840 h 1076607"/>
                  <a:gd name="connsiteX3" fmla="*/ 674453 w 676691"/>
                  <a:gd name="connsiteY3" fmla="*/ 123382 h 1076607"/>
                  <a:gd name="connsiteX4" fmla="*/ 676381 w 676691"/>
                  <a:gd name="connsiteY4" fmla="*/ 998695 h 1076607"/>
                  <a:gd name="connsiteX5" fmla="*/ 630096 w 676691"/>
                  <a:gd name="connsiteY5" fmla="*/ 1076607 h 1076607"/>
                  <a:gd name="connsiteX6" fmla="*/ 34553 w 676691"/>
                  <a:gd name="connsiteY6" fmla="*/ 1002442 h 1076607"/>
                  <a:gd name="connsiteX7" fmla="*/ 0 w 676691"/>
                  <a:gd name="connsiteY7" fmla="*/ 933615 h 1076607"/>
                  <a:gd name="connsiteX8" fmla="*/ 0 w 676691"/>
                  <a:gd name="connsiteY8" fmla="*/ 171007 h 1076607"/>
                  <a:gd name="connsiteX0" fmla="*/ 0 w 676691"/>
                  <a:gd name="connsiteY0" fmla="*/ 168240 h 1073840"/>
                  <a:gd name="connsiteX1" fmla="*/ 52061 w 676691"/>
                  <a:gd name="connsiteY1" fmla="*/ 108222 h 1073840"/>
                  <a:gd name="connsiteX2" fmla="*/ 639779 w 676691"/>
                  <a:gd name="connsiteY2" fmla="*/ 860 h 1073840"/>
                  <a:gd name="connsiteX3" fmla="*/ 674453 w 676691"/>
                  <a:gd name="connsiteY3" fmla="*/ 120615 h 1073840"/>
                  <a:gd name="connsiteX4" fmla="*/ 676381 w 676691"/>
                  <a:gd name="connsiteY4" fmla="*/ 995928 h 1073840"/>
                  <a:gd name="connsiteX5" fmla="*/ 630096 w 676691"/>
                  <a:gd name="connsiteY5" fmla="*/ 1073840 h 1073840"/>
                  <a:gd name="connsiteX6" fmla="*/ 34553 w 676691"/>
                  <a:gd name="connsiteY6" fmla="*/ 999675 h 1073840"/>
                  <a:gd name="connsiteX7" fmla="*/ 0 w 676691"/>
                  <a:gd name="connsiteY7" fmla="*/ 930848 h 1073840"/>
                  <a:gd name="connsiteX8" fmla="*/ 0 w 676691"/>
                  <a:gd name="connsiteY8" fmla="*/ 168240 h 1073840"/>
                  <a:gd name="connsiteX0" fmla="*/ 0 w 676691"/>
                  <a:gd name="connsiteY0" fmla="*/ 168240 h 1073840"/>
                  <a:gd name="connsiteX1" fmla="*/ 52061 w 676691"/>
                  <a:gd name="connsiteY1" fmla="*/ 108222 h 1073840"/>
                  <a:gd name="connsiteX2" fmla="*/ 639779 w 676691"/>
                  <a:gd name="connsiteY2" fmla="*/ 860 h 1073840"/>
                  <a:gd name="connsiteX3" fmla="*/ 674453 w 676691"/>
                  <a:gd name="connsiteY3" fmla="*/ 120615 h 1073840"/>
                  <a:gd name="connsiteX4" fmla="*/ 676381 w 676691"/>
                  <a:gd name="connsiteY4" fmla="*/ 995928 h 1073840"/>
                  <a:gd name="connsiteX5" fmla="*/ 630096 w 676691"/>
                  <a:gd name="connsiteY5" fmla="*/ 1073840 h 1073840"/>
                  <a:gd name="connsiteX6" fmla="*/ 34553 w 676691"/>
                  <a:gd name="connsiteY6" fmla="*/ 999675 h 1073840"/>
                  <a:gd name="connsiteX7" fmla="*/ 0 w 676691"/>
                  <a:gd name="connsiteY7" fmla="*/ 930848 h 1073840"/>
                  <a:gd name="connsiteX8" fmla="*/ 0 w 676691"/>
                  <a:gd name="connsiteY8" fmla="*/ 168240 h 1073840"/>
                  <a:gd name="connsiteX0" fmla="*/ 0 w 676691"/>
                  <a:gd name="connsiteY0" fmla="*/ 168240 h 1073840"/>
                  <a:gd name="connsiteX1" fmla="*/ 52061 w 676691"/>
                  <a:gd name="connsiteY1" fmla="*/ 108222 h 1073840"/>
                  <a:gd name="connsiteX2" fmla="*/ 639779 w 676691"/>
                  <a:gd name="connsiteY2" fmla="*/ 860 h 1073840"/>
                  <a:gd name="connsiteX3" fmla="*/ 674453 w 676691"/>
                  <a:gd name="connsiteY3" fmla="*/ 120615 h 1073840"/>
                  <a:gd name="connsiteX4" fmla="*/ 676381 w 676691"/>
                  <a:gd name="connsiteY4" fmla="*/ 995928 h 1073840"/>
                  <a:gd name="connsiteX5" fmla="*/ 630096 w 676691"/>
                  <a:gd name="connsiteY5" fmla="*/ 1073840 h 1073840"/>
                  <a:gd name="connsiteX6" fmla="*/ 34553 w 676691"/>
                  <a:gd name="connsiteY6" fmla="*/ 999675 h 1073840"/>
                  <a:gd name="connsiteX7" fmla="*/ 0 w 676691"/>
                  <a:gd name="connsiteY7" fmla="*/ 930848 h 1073840"/>
                  <a:gd name="connsiteX8" fmla="*/ 0 w 676691"/>
                  <a:gd name="connsiteY8" fmla="*/ 168240 h 1073840"/>
                  <a:gd name="connsiteX0" fmla="*/ 0 w 676691"/>
                  <a:gd name="connsiteY0" fmla="*/ 167905 h 1073505"/>
                  <a:gd name="connsiteX1" fmla="*/ 52061 w 676691"/>
                  <a:gd name="connsiteY1" fmla="*/ 107887 h 1073505"/>
                  <a:gd name="connsiteX2" fmla="*/ 639779 w 676691"/>
                  <a:gd name="connsiteY2" fmla="*/ 525 h 1073505"/>
                  <a:gd name="connsiteX3" fmla="*/ 674453 w 676691"/>
                  <a:gd name="connsiteY3" fmla="*/ 120280 h 1073505"/>
                  <a:gd name="connsiteX4" fmla="*/ 676381 w 676691"/>
                  <a:gd name="connsiteY4" fmla="*/ 995593 h 1073505"/>
                  <a:gd name="connsiteX5" fmla="*/ 630096 w 676691"/>
                  <a:gd name="connsiteY5" fmla="*/ 1073505 h 1073505"/>
                  <a:gd name="connsiteX6" fmla="*/ 34553 w 676691"/>
                  <a:gd name="connsiteY6" fmla="*/ 999340 h 1073505"/>
                  <a:gd name="connsiteX7" fmla="*/ 0 w 676691"/>
                  <a:gd name="connsiteY7" fmla="*/ 930513 h 1073505"/>
                  <a:gd name="connsiteX8" fmla="*/ 0 w 676691"/>
                  <a:gd name="connsiteY8" fmla="*/ 167905 h 1073505"/>
                  <a:gd name="connsiteX0" fmla="*/ 0 w 676691"/>
                  <a:gd name="connsiteY0" fmla="*/ 167905 h 1073505"/>
                  <a:gd name="connsiteX1" fmla="*/ 46173 w 676691"/>
                  <a:gd name="connsiteY1" fmla="*/ 97258 h 1073505"/>
                  <a:gd name="connsiteX2" fmla="*/ 639779 w 676691"/>
                  <a:gd name="connsiteY2" fmla="*/ 525 h 1073505"/>
                  <a:gd name="connsiteX3" fmla="*/ 674453 w 676691"/>
                  <a:gd name="connsiteY3" fmla="*/ 120280 h 1073505"/>
                  <a:gd name="connsiteX4" fmla="*/ 676381 w 676691"/>
                  <a:gd name="connsiteY4" fmla="*/ 995593 h 1073505"/>
                  <a:gd name="connsiteX5" fmla="*/ 630096 w 676691"/>
                  <a:gd name="connsiteY5" fmla="*/ 1073505 h 1073505"/>
                  <a:gd name="connsiteX6" fmla="*/ 34553 w 676691"/>
                  <a:gd name="connsiteY6" fmla="*/ 999340 h 1073505"/>
                  <a:gd name="connsiteX7" fmla="*/ 0 w 676691"/>
                  <a:gd name="connsiteY7" fmla="*/ 930513 h 1073505"/>
                  <a:gd name="connsiteX8" fmla="*/ 0 w 676691"/>
                  <a:gd name="connsiteY8" fmla="*/ 167905 h 1073505"/>
                  <a:gd name="connsiteX0" fmla="*/ 0 w 676691"/>
                  <a:gd name="connsiteY0" fmla="*/ 167905 h 1073505"/>
                  <a:gd name="connsiteX1" fmla="*/ 46173 w 676691"/>
                  <a:gd name="connsiteY1" fmla="*/ 97258 h 1073505"/>
                  <a:gd name="connsiteX2" fmla="*/ 639779 w 676691"/>
                  <a:gd name="connsiteY2" fmla="*/ 525 h 1073505"/>
                  <a:gd name="connsiteX3" fmla="*/ 674453 w 676691"/>
                  <a:gd name="connsiteY3" fmla="*/ 120280 h 1073505"/>
                  <a:gd name="connsiteX4" fmla="*/ 676381 w 676691"/>
                  <a:gd name="connsiteY4" fmla="*/ 995593 h 1073505"/>
                  <a:gd name="connsiteX5" fmla="*/ 630096 w 676691"/>
                  <a:gd name="connsiteY5" fmla="*/ 1073505 h 1073505"/>
                  <a:gd name="connsiteX6" fmla="*/ 34553 w 676691"/>
                  <a:gd name="connsiteY6" fmla="*/ 999340 h 1073505"/>
                  <a:gd name="connsiteX7" fmla="*/ 0 w 676691"/>
                  <a:gd name="connsiteY7" fmla="*/ 930513 h 1073505"/>
                  <a:gd name="connsiteX8" fmla="*/ 0 w 676691"/>
                  <a:gd name="connsiteY8" fmla="*/ 167905 h 10735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76691" h="1073505">
                    <a:moveTo>
                      <a:pt x="0" y="167905"/>
                    </a:moveTo>
                    <a:cubicBezTo>
                      <a:pt x="0" y="151684"/>
                      <a:pt x="7260" y="105617"/>
                      <a:pt x="46173" y="97258"/>
                    </a:cubicBezTo>
                    <a:cubicBezTo>
                      <a:pt x="162047" y="83969"/>
                      <a:pt x="460977" y="8653"/>
                      <a:pt x="639779" y="525"/>
                    </a:cubicBezTo>
                    <a:cubicBezTo>
                      <a:pt x="682753" y="-8594"/>
                      <a:pt x="674453" y="104059"/>
                      <a:pt x="674453" y="120280"/>
                    </a:cubicBezTo>
                    <a:cubicBezTo>
                      <a:pt x="672866" y="397501"/>
                      <a:pt x="677968" y="718372"/>
                      <a:pt x="676381" y="995593"/>
                    </a:cubicBezTo>
                    <a:cubicBezTo>
                      <a:pt x="678227" y="1034614"/>
                      <a:pt x="646317" y="1073505"/>
                      <a:pt x="630096" y="1073505"/>
                    </a:cubicBezTo>
                    <a:cubicBezTo>
                      <a:pt x="403502" y="1051937"/>
                      <a:pt x="236429" y="1023133"/>
                      <a:pt x="34553" y="999340"/>
                    </a:cubicBezTo>
                    <a:cubicBezTo>
                      <a:pt x="18332" y="999340"/>
                      <a:pt x="0" y="946734"/>
                      <a:pt x="0" y="930513"/>
                    </a:cubicBezTo>
                    <a:lnTo>
                      <a:pt x="0" y="167905"/>
                    </a:lnTo>
                    <a:close/>
                  </a:path>
                </a:pathLst>
              </a:custGeom>
              <a:gradFill flip="none" rotWithShape="1">
                <a:gsLst>
                  <a:gs pos="0">
                    <a:srgbClr val="BE1247"/>
                  </a:gs>
                  <a:gs pos="27000">
                    <a:srgbClr val="D2144F"/>
                  </a:gs>
                  <a:gs pos="66000">
                    <a:srgbClr val="F87477"/>
                  </a:gs>
                  <a:gs pos="100000">
                    <a:srgbClr val="FA9496"/>
                  </a:gs>
                </a:gsLst>
                <a:lin ang="0" scaled="1"/>
                <a:tileRect/>
              </a:gradFill>
              <a:ln w="3175" cap="flat" cmpd="sng" algn="ctr">
                <a:solidFill>
                  <a:sysClr val="window" lastClr="FFFFFF"/>
                </a:solidFill>
                <a:prstDash val="solid"/>
              </a:ln>
              <a:effectLst>
                <a:outerShdw blurRad="50800" dist="38100" dir="2700000" algn="tl" rotWithShape="0">
                  <a:prstClr val="black">
                    <a:alpha val="40000"/>
                  </a:prstClr>
                </a:outerShdw>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white"/>
                  </a:solidFill>
                  <a:effectLst/>
                  <a:uLnTx/>
                  <a:uFillTx/>
                  <a:latin typeface="Calibri"/>
                  <a:ea typeface="宋体"/>
                  <a:cs typeface="+mn-cs"/>
                </a:endParaRPr>
              </a:p>
            </p:txBody>
          </p:sp>
        </p:grpSp>
        <p:sp>
          <p:nvSpPr>
            <p:cNvPr id="6" name="TextBox 5"/>
            <p:cNvSpPr txBox="1"/>
            <p:nvPr/>
          </p:nvSpPr>
          <p:spPr>
            <a:xfrm flipH="1">
              <a:off x="-82445" y="3033791"/>
              <a:ext cx="1109470" cy="307777"/>
            </a:xfrm>
            <a:prstGeom prst="rect">
              <a:avLst/>
            </a:prstGeom>
            <a:noFill/>
          </p:spPr>
          <p:txBody>
            <a:bodyPr wrap="square" rtlCol="0">
              <a:spAutoFit/>
            </a:bodyPr>
            <a:lstStyle>
              <a:defPPr>
                <a:defRPr lang="en-US"/>
              </a:defPPr>
              <a:lvl1pPr marR="0" lvl="0" indent="0" algn="ctr" fontAlgn="auto">
                <a:lnSpc>
                  <a:spcPct val="80000"/>
                </a:lnSpc>
                <a:spcBef>
                  <a:spcPts val="0"/>
                </a:spcBef>
                <a:spcAft>
                  <a:spcPts val="0"/>
                </a:spcAft>
                <a:buClrTx/>
                <a:buSzTx/>
                <a:buFontTx/>
                <a:buNone/>
                <a:tabLst/>
                <a:defRPr kumimoji="0" sz="4000" b="1" i="0" u="none" strike="noStrike" kern="0" cap="none" spc="0" normalizeH="0" baseline="0">
                  <a:ln w="18415" cmpd="sng">
                    <a:noFill/>
                    <a:prstDash val="solid"/>
                  </a:ln>
                  <a:solidFill>
                    <a:schemeClr val="bg1"/>
                  </a:solidFill>
                  <a:uLnTx/>
                  <a:uFillTx/>
                  <a:latin typeface="Agency FB" pitchFamily="34" charset="0"/>
                  <a:ea typeface="微软雅黑" pitchFamily="34"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zh-CN" sz="1400" b="1" i="0" u="none" strike="noStrike" kern="0" cap="none" spc="0" normalizeH="0" baseline="0" noProof="0" dirty="0" smtClean="0">
                  <a:ln w="18415" cmpd="sng">
                    <a:noFill/>
                    <a:prstDash val="solid"/>
                  </a:ln>
                  <a:effectLst/>
                  <a:uLnTx/>
                  <a:uFillTx/>
                  <a:latin typeface="Times New Roman" pitchFamily="18" charset="0"/>
                  <a:cs typeface="Times New Roman" pitchFamily="18" charset="0"/>
                </a:rPr>
                <a:t>Вычеты:</a:t>
              </a:r>
              <a:endParaRPr kumimoji="0" lang="zh-CN" altLang="en-US" sz="1400" b="1" i="0" u="none" strike="noStrike" kern="0" cap="none" spc="0" normalizeH="0" baseline="0" noProof="0" dirty="0">
                <a:ln w="18415" cmpd="sng">
                  <a:noFill/>
                  <a:prstDash val="solid"/>
                </a:ln>
                <a:effectLst/>
                <a:uLnTx/>
                <a:uFillTx/>
                <a:latin typeface="Times New Roman" pitchFamily="18" charset="0"/>
                <a:cs typeface="Times New Roman" pitchFamily="18" charset="0"/>
              </a:endParaRPr>
            </a:p>
          </p:txBody>
        </p:sp>
        <p:sp>
          <p:nvSpPr>
            <p:cNvPr id="8" name="TextBox 7"/>
            <p:cNvSpPr txBox="1"/>
            <p:nvPr/>
          </p:nvSpPr>
          <p:spPr>
            <a:xfrm flipH="1">
              <a:off x="910635" y="2564904"/>
              <a:ext cx="1303042" cy="264688"/>
            </a:xfrm>
            <a:prstGeom prst="rect">
              <a:avLst/>
            </a:prstGeom>
            <a:noFill/>
          </p:spPr>
          <p:txBody>
            <a:bodyPr wrap="square" rtlCol="0">
              <a:spAutoFit/>
            </a:bodyPr>
            <a:lstStyle>
              <a:defPPr>
                <a:defRPr lang="en-US"/>
              </a:defPPr>
              <a:lvl1pPr marR="0" lvl="0" indent="0" algn="ctr" fontAlgn="auto">
                <a:lnSpc>
                  <a:spcPct val="80000"/>
                </a:lnSpc>
                <a:spcBef>
                  <a:spcPts val="0"/>
                </a:spcBef>
                <a:spcAft>
                  <a:spcPts val="0"/>
                </a:spcAft>
                <a:buClrTx/>
                <a:buSzTx/>
                <a:buFontTx/>
                <a:buNone/>
                <a:tabLst/>
                <a:defRPr kumimoji="0" sz="4000" b="1" i="0" u="none" strike="noStrike" kern="0" cap="none" spc="0" normalizeH="0" baseline="0">
                  <a:ln w="18415" cmpd="sng">
                    <a:noFill/>
                    <a:prstDash val="solid"/>
                  </a:ln>
                  <a:solidFill>
                    <a:schemeClr val="bg1"/>
                  </a:solidFill>
                  <a:uLnTx/>
                  <a:uFillTx/>
                  <a:latin typeface="Agency FB" pitchFamily="34" charset="0"/>
                  <a:ea typeface="微软雅黑" pitchFamily="34" charset="-122"/>
                </a:defRPr>
              </a:lvl1pPr>
            </a:lstStyle>
            <a:p>
              <a:r>
                <a:rPr lang="ru-RU" sz="1400" dirty="0">
                  <a:latin typeface="Times New Roman" pitchFamily="18" charset="0"/>
                  <a:ea typeface="Sometimes" pitchFamily="50" charset="0"/>
                  <a:cs typeface="Times New Roman" pitchFamily="18" charset="0"/>
                </a:rPr>
                <a:t>Социальные</a:t>
              </a:r>
            </a:p>
          </p:txBody>
        </p:sp>
        <p:sp>
          <p:nvSpPr>
            <p:cNvPr id="10" name="TextBox 9"/>
            <p:cNvSpPr txBox="1"/>
            <p:nvPr/>
          </p:nvSpPr>
          <p:spPr>
            <a:xfrm flipH="1">
              <a:off x="2036302" y="2420888"/>
              <a:ext cx="1361498" cy="264688"/>
            </a:xfrm>
            <a:prstGeom prst="rect">
              <a:avLst/>
            </a:prstGeom>
            <a:noFill/>
          </p:spPr>
          <p:txBody>
            <a:bodyPr wrap="square" rtlCol="0">
              <a:spAutoFit/>
            </a:bodyPr>
            <a:lstStyle>
              <a:defPPr>
                <a:defRPr lang="en-US"/>
              </a:defPPr>
              <a:lvl1pPr marR="0" lvl="0" indent="0" algn="ctr" fontAlgn="auto">
                <a:lnSpc>
                  <a:spcPct val="80000"/>
                </a:lnSpc>
                <a:spcBef>
                  <a:spcPts val="0"/>
                </a:spcBef>
                <a:spcAft>
                  <a:spcPts val="0"/>
                </a:spcAft>
                <a:buClrTx/>
                <a:buSzTx/>
                <a:buFontTx/>
                <a:buNone/>
                <a:tabLst/>
                <a:defRPr kumimoji="0" sz="4000" b="1" i="0" u="none" strike="noStrike" kern="0" cap="none" spc="0" normalizeH="0" baseline="0">
                  <a:ln w="18415" cmpd="sng">
                    <a:noFill/>
                    <a:prstDash val="solid"/>
                  </a:ln>
                  <a:solidFill>
                    <a:schemeClr val="bg1"/>
                  </a:solidFill>
                  <a:uLnTx/>
                  <a:uFillTx/>
                  <a:latin typeface="Agency FB" pitchFamily="34" charset="0"/>
                  <a:ea typeface="微软雅黑" pitchFamily="34" charset="-122"/>
                </a:defRPr>
              </a:lvl1pPr>
            </a:lstStyle>
            <a:p>
              <a:r>
                <a:rPr lang="ru-RU" sz="1400" dirty="0">
                  <a:latin typeface="Times New Roman" pitchFamily="18" charset="0"/>
                  <a:ea typeface="Sometimes" pitchFamily="50" charset="0"/>
                  <a:cs typeface="Times New Roman" pitchFamily="18" charset="0"/>
                </a:rPr>
                <a:t>Стандартные</a:t>
              </a:r>
            </a:p>
          </p:txBody>
        </p:sp>
        <p:sp>
          <p:nvSpPr>
            <p:cNvPr id="11" name="TextBox 10"/>
            <p:cNvSpPr txBox="1"/>
            <p:nvPr/>
          </p:nvSpPr>
          <p:spPr>
            <a:xfrm>
              <a:off x="2109167" y="2773875"/>
              <a:ext cx="1240854" cy="1277273"/>
            </a:xfrm>
            <a:prstGeom prst="rect">
              <a:avLst/>
            </a:prstGeom>
            <a:noFill/>
          </p:spPr>
          <p:txBody>
            <a:bodyPr wrap="square" rtlCol="0">
              <a:spAutoFit/>
            </a:bodyPr>
            <a:lstStyle/>
            <a:p>
              <a:r>
                <a:rPr lang="ru-RU" sz="1100" dirty="0">
                  <a:latin typeface="Times New Roman" pitchFamily="18" charset="0"/>
                  <a:ea typeface="Sometimes" pitchFamily="50" charset="0"/>
                  <a:cs typeface="Times New Roman" pitchFamily="18" charset="0"/>
                </a:rPr>
                <a:t>В том числе: на детей, </a:t>
              </a:r>
              <a:r>
                <a:rPr lang="ru-RU" sz="1100" dirty="0" err="1" smtClean="0">
                  <a:latin typeface="Times New Roman" pitchFamily="18" charset="0"/>
                  <a:ea typeface="Sometimes" pitchFamily="50" charset="0"/>
                  <a:cs typeface="Times New Roman" pitchFamily="18" charset="0"/>
                </a:rPr>
                <a:t>участни-кам</a:t>
              </a:r>
              <a:r>
                <a:rPr lang="ru-RU" sz="1100" dirty="0" smtClean="0">
                  <a:latin typeface="Times New Roman" pitchFamily="18" charset="0"/>
                  <a:ea typeface="Sometimes" pitchFamily="50" charset="0"/>
                  <a:cs typeface="Times New Roman" pitchFamily="18" charset="0"/>
                </a:rPr>
                <a:t> </a:t>
              </a:r>
              <a:r>
                <a:rPr lang="ru-RU" sz="1100" dirty="0">
                  <a:latin typeface="Times New Roman" pitchFamily="18" charset="0"/>
                  <a:ea typeface="Sometimes" pitchFamily="50" charset="0"/>
                  <a:cs typeface="Times New Roman" pitchFamily="18" charset="0"/>
                </a:rPr>
                <a:t>ВОВ, </a:t>
              </a:r>
              <a:r>
                <a:rPr lang="ru-RU" sz="1100" dirty="0" err="1" smtClean="0">
                  <a:latin typeface="Times New Roman" pitchFamily="18" charset="0"/>
                  <a:ea typeface="Sometimes" pitchFamily="50" charset="0"/>
                  <a:cs typeface="Times New Roman" pitchFamily="18" charset="0"/>
                </a:rPr>
                <a:t>инва-лидам</a:t>
              </a:r>
              <a:r>
                <a:rPr lang="ru-RU" sz="1100" dirty="0" smtClean="0">
                  <a:latin typeface="Times New Roman" pitchFamily="18" charset="0"/>
                  <a:ea typeface="Sometimes" pitchFamily="50" charset="0"/>
                  <a:cs typeface="Times New Roman" pitchFamily="18" charset="0"/>
                </a:rPr>
                <a:t> </a:t>
              </a:r>
              <a:r>
                <a:rPr lang="ru-RU" sz="1100" dirty="0">
                  <a:latin typeface="Times New Roman" pitchFamily="18" charset="0"/>
                  <a:ea typeface="Sometimes" pitchFamily="50" charset="0"/>
                  <a:cs typeface="Times New Roman" pitchFamily="18" charset="0"/>
                </a:rPr>
                <a:t>с детства, </a:t>
              </a:r>
              <a:r>
                <a:rPr lang="ru-RU" sz="1100" dirty="0" smtClean="0">
                  <a:latin typeface="Times New Roman" pitchFamily="18" charset="0"/>
                  <a:ea typeface="Sometimes" pitchFamily="50" charset="0"/>
                  <a:cs typeface="Times New Roman" pitchFamily="18" charset="0"/>
                </a:rPr>
                <a:t>узникам </a:t>
              </a:r>
              <a:r>
                <a:rPr lang="ru-RU" sz="1100" dirty="0" err="1" smtClean="0">
                  <a:latin typeface="Times New Roman" pitchFamily="18" charset="0"/>
                  <a:ea typeface="Sometimes" pitchFamily="50" charset="0"/>
                  <a:cs typeface="Times New Roman" pitchFamily="18" charset="0"/>
                </a:rPr>
                <a:t>конц</a:t>
              </a:r>
              <a:r>
                <a:rPr lang="ru-RU" sz="1100" dirty="0" smtClean="0">
                  <a:latin typeface="Times New Roman" pitchFamily="18" charset="0"/>
                  <a:ea typeface="Sometimes" pitchFamily="50" charset="0"/>
                  <a:cs typeface="Times New Roman" pitchFamily="18" charset="0"/>
                </a:rPr>
                <a:t>-лагерей</a:t>
              </a:r>
              <a:r>
                <a:rPr lang="ru-RU" sz="1100" dirty="0">
                  <a:latin typeface="Times New Roman" pitchFamily="18" charset="0"/>
                  <a:ea typeface="Sometimes" pitchFamily="50" charset="0"/>
                  <a:cs typeface="Times New Roman" pitchFamily="18" charset="0"/>
                </a:rPr>
                <a:t>, героям СССР, РФ</a:t>
              </a:r>
            </a:p>
          </p:txBody>
        </p:sp>
        <p:sp>
          <p:nvSpPr>
            <p:cNvPr id="12" name="TextBox 11"/>
            <p:cNvSpPr txBox="1"/>
            <p:nvPr/>
          </p:nvSpPr>
          <p:spPr>
            <a:xfrm flipH="1">
              <a:off x="5724046" y="1813348"/>
              <a:ext cx="2662307" cy="369332"/>
            </a:xfrm>
            <a:prstGeom prst="rect">
              <a:avLst/>
            </a:prstGeom>
            <a:noFill/>
          </p:spPr>
          <p:txBody>
            <a:bodyPr wrap="square" rtlCol="0">
              <a:spAutoFit/>
            </a:bodyPr>
            <a:lstStyle>
              <a:defPPr>
                <a:defRPr lang="en-US"/>
              </a:defPPr>
              <a:lvl1pPr marR="0" lvl="0" indent="0" algn="ctr" fontAlgn="auto">
                <a:lnSpc>
                  <a:spcPct val="80000"/>
                </a:lnSpc>
                <a:spcBef>
                  <a:spcPts val="0"/>
                </a:spcBef>
                <a:spcAft>
                  <a:spcPts val="0"/>
                </a:spcAft>
                <a:buClrTx/>
                <a:buSzTx/>
                <a:buFontTx/>
                <a:buNone/>
                <a:tabLst/>
                <a:defRPr kumimoji="0" sz="4000" b="1" i="0" u="none" strike="noStrike" kern="0" cap="none" spc="0" normalizeH="0" baseline="0">
                  <a:ln w="18415" cmpd="sng">
                    <a:noFill/>
                    <a:prstDash val="solid"/>
                  </a:ln>
                  <a:solidFill>
                    <a:schemeClr val="bg1"/>
                  </a:solidFill>
                  <a:uLnTx/>
                  <a:uFillTx/>
                  <a:latin typeface="Agency FB" pitchFamily="34" charset="0"/>
                  <a:ea typeface="微软雅黑" pitchFamily="34" charset="-122"/>
                </a:defRPr>
              </a:lvl1pPr>
            </a:lstStyle>
            <a:p>
              <a:pPr lvl="0">
                <a:lnSpc>
                  <a:spcPct val="100000"/>
                </a:lnSpc>
                <a:defRPr/>
              </a:pPr>
              <a:r>
                <a:rPr lang="ru-RU" sz="1800" dirty="0">
                  <a:latin typeface="Times New Roman" pitchFamily="18" charset="0"/>
                  <a:ea typeface="Sometimes" pitchFamily="50" charset="0"/>
                  <a:cs typeface="Times New Roman" pitchFamily="18" charset="0"/>
                </a:rPr>
                <a:t>Профессиональные</a:t>
              </a:r>
              <a:endParaRPr kumimoji="0" lang="zh-CN" altLang="en-US" sz="1800" b="1" i="0" u="none" strike="noStrike" kern="0" cap="none" spc="0" normalizeH="0" baseline="0" noProof="0" dirty="0">
                <a:ln w="18415" cmpd="sng">
                  <a:noFill/>
                  <a:prstDash val="solid"/>
                </a:ln>
                <a:effectLst/>
                <a:uLnTx/>
                <a:uFillTx/>
                <a:latin typeface="Arial Rounded MT Bold" pitchFamily="34" charset="0"/>
                <a:ea typeface="微软雅黑" pitchFamily="34" charset="-122"/>
              </a:endParaRPr>
            </a:p>
          </p:txBody>
        </p:sp>
        <p:sp>
          <p:nvSpPr>
            <p:cNvPr id="13" name="TextBox 12"/>
            <p:cNvSpPr txBox="1"/>
            <p:nvPr/>
          </p:nvSpPr>
          <p:spPr>
            <a:xfrm>
              <a:off x="5788375" y="2879332"/>
              <a:ext cx="3036203" cy="830997"/>
            </a:xfrm>
            <a:prstGeom prst="rect">
              <a:avLst/>
            </a:prstGeom>
            <a:noFill/>
          </p:spPr>
          <p:txBody>
            <a:bodyPr wrap="square" rtlCol="0">
              <a:spAutoFit/>
            </a:bodyPr>
            <a:lstStyle/>
            <a:p>
              <a:r>
                <a:rPr lang="ru-RU" sz="1600" dirty="0">
                  <a:latin typeface="Times New Roman" pitchFamily="18" charset="0"/>
                  <a:ea typeface="Sometimes" pitchFamily="50" charset="0"/>
                  <a:cs typeface="Times New Roman" pitchFamily="18" charset="0"/>
                </a:rPr>
                <a:t>В том числе: для нотариусов, адвокатов, лиц, получающих авторские вознаграждения</a:t>
              </a:r>
            </a:p>
          </p:txBody>
        </p:sp>
        <p:cxnSp>
          <p:nvCxnSpPr>
            <p:cNvPr id="14" name="直接连接符 37"/>
            <p:cNvCxnSpPr/>
            <p:nvPr/>
          </p:nvCxnSpPr>
          <p:spPr>
            <a:xfrm>
              <a:off x="1115616" y="2763029"/>
              <a:ext cx="864096" cy="13327"/>
            </a:xfrm>
            <a:prstGeom prst="line">
              <a:avLst/>
            </a:prstGeom>
            <a:noFill/>
            <a:ln w="9525" cap="flat" cmpd="sng" algn="ctr">
              <a:solidFill>
                <a:sysClr val="window" lastClr="FFFFFF"/>
              </a:solidFill>
              <a:prstDash val="solid"/>
              <a:headEnd type="oval" w="med" len="med"/>
              <a:tailEnd type="oval" w="med" len="med"/>
            </a:ln>
            <a:effectLst/>
          </p:spPr>
        </p:cxnSp>
        <p:cxnSp>
          <p:nvCxnSpPr>
            <p:cNvPr id="15" name="直接连接符 38"/>
            <p:cNvCxnSpPr/>
            <p:nvPr/>
          </p:nvCxnSpPr>
          <p:spPr>
            <a:xfrm>
              <a:off x="2285003" y="2687128"/>
              <a:ext cx="864096" cy="13327"/>
            </a:xfrm>
            <a:prstGeom prst="line">
              <a:avLst/>
            </a:prstGeom>
            <a:noFill/>
            <a:ln w="9525" cap="flat" cmpd="sng" algn="ctr">
              <a:solidFill>
                <a:sysClr val="window" lastClr="FFFFFF"/>
              </a:solidFill>
              <a:prstDash val="solid"/>
              <a:headEnd type="oval" w="med" len="med"/>
              <a:tailEnd type="oval" w="med" len="med"/>
            </a:ln>
            <a:effectLst/>
          </p:spPr>
        </p:cxnSp>
        <p:cxnSp>
          <p:nvCxnSpPr>
            <p:cNvPr id="16" name="直接连接符 39"/>
            <p:cNvCxnSpPr/>
            <p:nvPr/>
          </p:nvCxnSpPr>
          <p:spPr>
            <a:xfrm>
              <a:off x="3530509" y="2539905"/>
              <a:ext cx="1410810" cy="13327"/>
            </a:xfrm>
            <a:prstGeom prst="line">
              <a:avLst/>
            </a:prstGeom>
            <a:noFill/>
            <a:ln w="9525" cap="flat" cmpd="sng" algn="ctr">
              <a:solidFill>
                <a:sysClr val="window" lastClr="FFFFFF"/>
              </a:solidFill>
              <a:prstDash val="solid"/>
              <a:headEnd type="oval" w="med" len="med"/>
              <a:tailEnd type="oval" w="med" len="med"/>
            </a:ln>
            <a:effectLst/>
          </p:spPr>
        </p:cxnSp>
        <p:sp>
          <p:nvSpPr>
            <p:cNvPr id="17" name="TextBox 16"/>
            <p:cNvSpPr txBox="1"/>
            <p:nvPr/>
          </p:nvSpPr>
          <p:spPr>
            <a:xfrm flipH="1">
              <a:off x="3096845" y="2183055"/>
              <a:ext cx="2357426" cy="289310"/>
            </a:xfrm>
            <a:prstGeom prst="rect">
              <a:avLst/>
            </a:prstGeom>
            <a:noFill/>
          </p:spPr>
          <p:txBody>
            <a:bodyPr wrap="square" rtlCol="0">
              <a:spAutoFit/>
            </a:bodyPr>
            <a:lstStyle>
              <a:defPPr>
                <a:defRPr lang="en-US"/>
              </a:defPPr>
              <a:lvl1pPr marR="0" lvl="0" indent="0" algn="ctr" fontAlgn="auto">
                <a:lnSpc>
                  <a:spcPct val="80000"/>
                </a:lnSpc>
                <a:spcBef>
                  <a:spcPts val="0"/>
                </a:spcBef>
                <a:spcAft>
                  <a:spcPts val="0"/>
                </a:spcAft>
                <a:buClrTx/>
                <a:buSzTx/>
                <a:buFontTx/>
                <a:buNone/>
                <a:tabLst/>
                <a:defRPr kumimoji="0" sz="4000" b="1" i="0" u="none" strike="noStrike" kern="0" cap="none" spc="0" normalizeH="0" baseline="0">
                  <a:ln w="18415" cmpd="sng">
                    <a:noFill/>
                    <a:prstDash val="solid"/>
                  </a:ln>
                  <a:solidFill>
                    <a:schemeClr val="bg1"/>
                  </a:solidFill>
                  <a:uLnTx/>
                  <a:uFillTx/>
                  <a:latin typeface="Agency FB" pitchFamily="34" charset="0"/>
                  <a:ea typeface="微软雅黑" pitchFamily="34" charset="-122"/>
                </a:defRPr>
              </a:lvl1pPr>
            </a:lstStyle>
            <a:p>
              <a:r>
                <a:rPr lang="ru-RU" sz="1600" dirty="0">
                  <a:latin typeface="Times New Roman" pitchFamily="18" charset="0"/>
                  <a:ea typeface="Sometimes" pitchFamily="50" charset="0"/>
                  <a:cs typeface="Times New Roman" pitchFamily="18" charset="0"/>
                </a:rPr>
                <a:t>Имущественные</a:t>
              </a:r>
            </a:p>
          </p:txBody>
        </p:sp>
        <p:sp>
          <p:nvSpPr>
            <p:cNvPr id="18" name="TextBox 17"/>
            <p:cNvSpPr txBox="1"/>
            <p:nvPr/>
          </p:nvSpPr>
          <p:spPr>
            <a:xfrm>
              <a:off x="3350021" y="2599194"/>
              <a:ext cx="1840288" cy="1600438"/>
            </a:xfrm>
            <a:prstGeom prst="rect">
              <a:avLst/>
            </a:prstGeom>
            <a:noFill/>
          </p:spPr>
          <p:txBody>
            <a:bodyPr wrap="square" rtlCol="0">
              <a:spAutoFit/>
            </a:bodyPr>
            <a:lstStyle/>
            <a:p>
              <a:r>
                <a:rPr lang="ru-RU" sz="1400" dirty="0">
                  <a:latin typeface="Times New Roman" pitchFamily="18" charset="0"/>
                  <a:ea typeface="Sometimes" pitchFamily="50" charset="0"/>
                  <a:cs typeface="Times New Roman" pitchFamily="18" charset="0"/>
                </a:rPr>
                <a:t>В том числе : на приобретение жилья, на новое строительство, на погашение процентов по ипотечным кредитам</a:t>
              </a:r>
            </a:p>
          </p:txBody>
        </p:sp>
        <p:cxnSp>
          <p:nvCxnSpPr>
            <p:cNvPr id="19" name="直接连接符 42"/>
            <p:cNvCxnSpPr/>
            <p:nvPr/>
          </p:nvCxnSpPr>
          <p:spPr>
            <a:xfrm>
              <a:off x="5698494" y="2479569"/>
              <a:ext cx="2831264" cy="13327"/>
            </a:xfrm>
            <a:prstGeom prst="line">
              <a:avLst/>
            </a:prstGeom>
            <a:noFill/>
            <a:ln w="9525" cap="flat" cmpd="sng" algn="ctr">
              <a:solidFill>
                <a:sysClr val="window" lastClr="FFFFFF"/>
              </a:solidFill>
              <a:prstDash val="solid"/>
              <a:headEnd type="oval" w="med" len="med"/>
              <a:tailEnd type="oval" w="med" len="med"/>
            </a:ln>
            <a:effectLst/>
          </p:spPr>
        </p:cxnSp>
      </p:grpSp>
      <p:sp>
        <p:nvSpPr>
          <p:cNvPr id="26" name="Прямоугольник 35"/>
          <p:cNvSpPr>
            <a:spLocks noChangeArrowheads="1"/>
          </p:cNvSpPr>
          <p:nvPr/>
        </p:nvSpPr>
        <p:spPr bwMode="auto">
          <a:xfrm>
            <a:off x="1022094" y="3079875"/>
            <a:ext cx="1040336" cy="1200329"/>
          </a:xfrm>
          <a:prstGeom prst="rect">
            <a:avLst/>
          </a:prstGeom>
          <a:noFill/>
          <a:ln w="9525">
            <a:noFill/>
            <a:miter lim="800000"/>
            <a:headEnd/>
            <a:tailEnd/>
          </a:ln>
        </p:spPr>
        <p:txBody>
          <a:bodyPr wrap="square">
            <a:spAutoFit/>
          </a:bodyPr>
          <a:lstStyle/>
          <a:p>
            <a:pPr algn="just"/>
            <a:r>
              <a:rPr lang="ru-RU" sz="900" dirty="0">
                <a:latin typeface="Times New Roman" pitchFamily="18" charset="0"/>
                <a:ea typeface="Sometimes" pitchFamily="50" charset="0"/>
                <a:cs typeface="Times New Roman" pitchFamily="18" charset="0"/>
              </a:rPr>
              <a:t>В сумме , </a:t>
            </a:r>
            <a:r>
              <a:rPr lang="ru-RU" sz="900" dirty="0" err="1" smtClean="0">
                <a:latin typeface="Times New Roman" pitchFamily="18" charset="0"/>
                <a:ea typeface="Sometimes" pitchFamily="50" charset="0"/>
                <a:cs typeface="Times New Roman" pitchFamily="18" charset="0"/>
              </a:rPr>
              <a:t>упла-ченной</a:t>
            </a:r>
            <a:r>
              <a:rPr lang="ru-RU" sz="900" dirty="0" smtClean="0">
                <a:latin typeface="Times New Roman" pitchFamily="18" charset="0"/>
                <a:ea typeface="Sometimes" pitchFamily="50" charset="0"/>
                <a:cs typeface="Times New Roman" pitchFamily="18" charset="0"/>
              </a:rPr>
              <a:t> </a:t>
            </a:r>
            <a:r>
              <a:rPr lang="ru-RU" sz="900" dirty="0">
                <a:latin typeface="Times New Roman" pitchFamily="18" charset="0"/>
                <a:ea typeface="Sometimes" pitchFamily="50" charset="0"/>
                <a:cs typeface="Times New Roman" pitchFamily="18" charset="0"/>
              </a:rPr>
              <a:t>за </a:t>
            </a:r>
            <a:r>
              <a:rPr lang="ru-RU" sz="900" dirty="0" err="1" smtClean="0">
                <a:latin typeface="Times New Roman" pitchFamily="18" charset="0"/>
                <a:ea typeface="Sometimes" pitchFamily="50" charset="0"/>
                <a:cs typeface="Times New Roman" pitchFamily="18" charset="0"/>
              </a:rPr>
              <a:t>обуче-ние</a:t>
            </a:r>
            <a:r>
              <a:rPr lang="ru-RU" sz="900" dirty="0">
                <a:latin typeface="Times New Roman" pitchFamily="18" charset="0"/>
                <a:ea typeface="Sometimes" pitchFamily="50" charset="0"/>
                <a:cs typeface="Times New Roman" pitchFamily="18" charset="0"/>
              </a:rPr>
              <a:t>, на лечение, </a:t>
            </a:r>
            <a:r>
              <a:rPr lang="ru-RU" sz="900" dirty="0" smtClean="0">
                <a:latin typeface="Times New Roman" pitchFamily="18" charset="0"/>
                <a:ea typeface="Sometimes" pitchFamily="50" charset="0"/>
                <a:cs typeface="Times New Roman" pitchFamily="18" charset="0"/>
              </a:rPr>
              <a:t>дополнительных </a:t>
            </a:r>
            <a:r>
              <a:rPr lang="ru-RU" sz="900" dirty="0">
                <a:latin typeface="Times New Roman" pitchFamily="18" charset="0"/>
                <a:ea typeface="Sometimes" pitchFamily="50" charset="0"/>
                <a:cs typeface="Times New Roman" pitchFamily="18" charset="0"/>
              </a:rPr>
              <a:t>страховых </a:t>
            </a:r>
            <a:r>
              <a:rPr lang="ru-RU" sz="900" dirty="0" err="1" smtClean="0">
                <a:latin typeface="Times New Roman" pitchFamily="18" charset="0"/>
                <a:ea typeface="Sometimes" pitchFamily="50" charset="0"/>
                <a:cs typeface="Times New Roman" pitchFamily="18" charset="0"/>
              </a:rPr>
              <a:t>взно</a:t>
            </a:r>
            <a:r>
              <a:rPr lang="ru-RU" sz="900" dirty="0" smtClean="0">
                <a:latin typeface="Times New Roman" pitchFamily="18" charset="0"/>
                <a:ea typeface="Sometimes" pitchFamily="50" charset="0"/>
                <a:cs typeface="Times New Roman" pitchFamily="18" charset="0"/>
              </a:rPr>
              <a:t>-сов </a:t>
            </a:r>
            <a:r>
              <a:rPr lang="ru-RU" sz="900" dirty="0">
                <a:latin typeface="Times New Roman" pitchFamily="18" charset="0"/>
                <a:ea typeface="Sometimes" pitchFamily="50" charset="0"/>
                <a:cs typeface="Times New Roman" pitchFamily="18" charset="0"/>
              </a:rPr>
              <a:t>на </a:t>
            </a:r>
            <a:r>
              <a:rPr lang="ru-RU" sz="900" dirty="0" smtClean="0">
                <a:latin typeface="Times New Roman" pitchFamily="18" charset="0"/>
                <a:ea typeface="Sometimes" pitchFamily="50" charset="0"/>
                <a:cs typeface="Times New Roman" pitchFamily="18" charset="0"/>
              </a:rPr>
              <a:t>накопи-тельную </a:t>
            </a:r>
            <a:r>
              <a:rPr lang="ru-RU" sz="900" dirty="0">
                <a:latin typeface="Times New Roman" pitchFamily="18" charset="0"/>
                <a:ea typeface="Sometimes" pitchFamily="50" charset="0"/>
                <a:cs typeface="Times New Roman" pitchFamily="18" charset="0"/>
              </a:rPr>
              <a:t>часть </a:t>
            </a:r>
            <a:r>
              <a:rPr lang="ru-RU" sz="900" dirty="0" smtClean="0">
                <a:latin typeface="Times New Roman" pitchFamily="18" charset="0"/>
                <a:ea typeface="Sometimes" pitchFamily="50" charset="0"/>
                <a:cs typeface="Times New Roman" pitchFamily="18" charset="0"/>
              </a:rPr>
              <a:t>трудовой пенсии</a:t>
            </a:r>
            <a:endParaRPr lang="ru-RU" sz="900" dirty="0">
              <a:latin typeface="Times New Roman" pitchFamily="18" charset="0"/>
              <a:ea typeface="Sometimes" pitchFamily="50" charset="0"/>
              <a:cs typeface="Times New Roman" pitchFamily="18" charset="0"/>
            </a:endParaRPr>
          </a:p>
        </p:txBody>
      </p:sp>
    </p:spTree>
    <p:extLst>
      <p:ext uri="{BB962C8B-B14F-4D97-AF65-F5344CB8AC3E}">
        <p14:creationId xmlns:p14="http://schemas.microsoft.com/office/powerpoint/2010/main" val="228555580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182880" y="126274"/>
            <a:ext cx="8686800" cy="563563"/>
          </a:xfrm>
        </p:spPr>
        <p:txBody>
          <a:bodyPr>
            <a:noAutofit/>
          </a:bodyPr>
          <a:lstStyle/>
          <a:p>
            <a:pPr eaLnBrk="1" hangingPunct="1"/>
            <a:r>
              <a:rPr lang="ru-RU" sz="2400" b="1" dirty="0" smtClean="0">
                <a:pattFill prst="wdUpDiag">
                  <a:fgClr>
                    <a:srgbClr val="7030A0"/>
                  </a:fgClr>
                  <a:bgClr>
                    <a:schemeClr val="tx1"/>
                  </a:bgClr>
                </a:pattFill>
                <a:latin typeface="Times New Roman" pitchFamily="18" charset="0"/>
                <a:ea typeface="Sometimes" pitchFamily="50" charset="0"/>
                <a:cs typeface="Times New Roman" pitchFamily="18" charset="0"/>
              </a:rPr>
              <a:t>Выпадающие доходы в связи с предоставлением налоговых льгот, тыс. </a:t>
            </a:r>
            <a:r>
              <a:rPr lang="ru-RU" sz="2400" b="1" dirty="0" err="1" smtClean="0">
                <a:pattFill prst="wdUpDiag">
                  <a:fgClr>
                    <a:srgbClr val="7030A0"/>
                  </a:fgClr>
                  <a:bgClr>
                    <a:schemeClr val="tx1"/>
                  </a:bgClr>
                </a:pattFill>
                <a:latin typeface="Times New Roman" pitchFamily="18" charset="0"/>
                <a:ea typeface="Sometimes" pitchFamily="50" charset="0"/>
                <a:cs typeface="Times New Roman" pitchFamily="18" charset="0"/>
              </a:rPr>
              <a:t>руб</a:t>
            </a:r>
            <a:endParaRPr lang="ru-RU" sz="2400" b="1" dirty="0" smtClean="0">
              <a:pattFill prst="wdUpDiag">
                <a:fgClr>
                  <a:srgbClr val="7030A0"/>
                </a:fgClr>
                <a:bgClr>
                  <a:schemeClr val="tx1"/>
                </a:bgClr>
              </a:pattFill>
              <a:latin typeface="Times New Roman" pitchFamily="18" charset="0"/>
              <a:ea typeface="Sometimes" pitchFamily="50" charset="0"/>
              <a:cs typeface="Times New Roman" pitchFamily="18" charset="0"/>
            </a:endParaRPr>
          </a:p>
        </p:txBody>
      </p:sp>
      <p:sp>
        <p:nvSpPr>
          <p:cNvPr id="4" name="TextBox 7"/>
          <p:cNvSpPr txBox="1">
            <a:spLocks noChangeArrowheads="1"/>
          </p:cNvSpPr>
          <p:nvPr/>
        </p:nvSpPr>
        <p:spPr bwMode="auto">
          <a:xfrm>
            <a:off x="4809160" y="1349899"/>
            <a:ext cx="4334840" cy="738664"/>
          </a:xfrm>
          <a:prstGeom prst="rect">
            <a:avLst/>
          </a:prstGeom>
          <a:noFill/>
          <a:ln w="9525">
            <a:noFill/>
            <a:miter lim="800000"/>
            <a:headEnd/>
            <a:tailEnd/>
          </a:ln>
        </p:spPr>
        <p:txBody>
          <a:bodyPr wrap="square">
            <a:spAutoFit/>
          </a:bodyPr>
          <a:lstStyle/>
          <a:p>
            <a:r>
              <a:rPr lang="ru-RU" sz="1400" b="1" dirty="0">
                <a:latin typeface="Times New Roman" pitchFamily="18" charset="0"/>
                <a:ea typeface="Sometimes" pitchFamily="50" charset="0"/>
                <a:cs typeface="Times New Roman" pitchFamily="18" charset="0"/>
              </a:rPr>
              <a:t>С 2018 года льготы по местным налогам </a:t>
            </a:r>
            <a:r>
              <a:rPr lang="ru-RU" sz="1400" b="1" dirty="0" smtClean="0">
                <a:latin typeface="Times New Roman" pitchFamily="18" charset="0"/>
                <a:ea typeface="Sometimes" pitchFamily="50" charset="0"/>
                <a:cs typeface="Times New Roman" pitchFamily="18" charset="0"/>
              </a:rPr>
              <a:t>отменены</a:t>
            </a:r>
          </a:p>
          <a:p>
            <a:r>
              <a:rPr lang="ru-RU" sz="1400" b="1" dirty="0" smtClean="0">
                <a:latin typeface="Times New Roman" pitchFamily="18" charset="0"/>
                <a:ea typeface="Sometimes" pitchFamily="50" charset="0"/>
                <a:cs typeface="Times New Roman" pitchFamily="18" charset="0"/>
              </a:rPr>
              <a:t>С 2019 года ставка земельного налога за земли </a:t>
            </a:r>
            <a:r>
              <a:rPr lang="ru-RU" sz="1400" b="1" dirty="0" err="1" smtClean="0">
                <a:latin typeface="Times New Roman" pitchFamily="18" charset="0"/>
                <a:ea typeface="Sometimes" pitchFamily="50" charset="0"/>
                <a:cs typeface="Times New Roman" pitchFamily="18" charset="0"/>
              </a:rPr>
              <a:t>сельхозназначения</a:t>
            </a:r>
            <a:r>
              <a:rPr lang="ru-RU" sz="1400" b="1" dirty="0" smtClean="0">
                <a:latin typeface="Times New Roman" pitchFamily="18" charset="0"/>
                <a:ea typeface="Sometimes" pitchFamily="50" charset="0"/>
                <a:cs typeface="Times New Roman" pitchFamily="18" charset="0"/>
              </a:rPr>
              <a:t> увеличена до 0,3%</a:t>
            </a:r>
            <a:endParaRPr lang="ru-RU" sz="1400" b="1" dirty="0">
              <a:latin typeface="Times New Roman" pitchFamily="18" charset="0"/>
              <a:ea typeface="Sometimes" pitchFamily="50" charset="0"/>
              <a:cs typeface="Times New Roman" pitchFamily="18" charset="0"/>
            </a:endParaRPr>
          </a:p>
        </p:txBody>
      </p:sp>
      <p:sp>
        <p:nvSpPr>
          <p:cNvPr id="6" name="Прямоугольник 8"/>
          <p:cNvSpPr>
            <a:spLocks noChangeArrowheads="1"/>
          </p:cNvSpPr>
          <p:nvPr/>
        </p:nvSpPr>
        <p:spPr bwMode="auto">
          <a:xfrm>
            <a:off x="773565" y="3532619"/>
            <a:ext cx="7858125" cy="307975"/>
          </a:xfrm>
          <a:prstGeom prst="rect">
            <a:avLst/>
          </a:prstGeom>
          <a:noFill/>
          <a:ln w="9525">
            <a:noFill/>
            <a:miter lim="800000"/>
            <a:headEnd/>
            <a:tailEnd/>
          </a:ln>
        </p:spPr>
        <p:txBody>
          <a:bodyPr>
            <a:spAutoFit/>
          </a:bodyPr>
          <a:lstStyle/>
          <a:p>
            <a:pPr algn="ctr"/>
            <a:r>
              <a:rPr lang="ru-RU" sz="1400" b="1" dirty="0">
                <a:latin typeface="Times New Roman" pitchFamily="18" charset="0"/>
                <a:ea typeface="Sometimes" pitchFamily="50" charset="0"/>
                <a:cs typeface="Times New Roman" pitchFamily="18" charset="0"/>
              </a:rPr>
              <a:t>Сумма налоговых вычетов, предоставляемых по налогу на доходы физических лиц, тыс. руб.</a:t>
            </a:r>
            <a:endParaRPr lang="ru-RU" sz="1400" dirty="0">
              <a:latin typeface="Times New Roman" pitchFamily="18" charset="0"/>
              <a:ea typeface="Sometimes" pitchFamily="50" charset="0"/>
              <a:cs typeface="Times New Roman" pitchFamily="18" charset="0"/>
            </a:endParaRPr>
          </a:p>
        </p:txBody>
      </p:sp>
      <p:graphicFrame>
        <p:nvGraphicFramePr>
          <p:cNvPr id="7" name="Диаграмма 6"/>
          <p:cNvGraphicFramePr>
            <a:graphicFrameLocks/>
          </p:cNvGraphicFramePr>
          <p:nvPr>
            <p:extLst>
              <p:ext uri="{D42A27DB-BD31-4B8C-83A1-F6EECF244321}">
                <p14:modId xmlns:p14="http://schemas.microsoft.com/office/powerpoint/2010/main" val="365360379"/>
              </p:ext>
            </p:extLst>
          </p:nvPr>
        </p:nvGraphicFramePr>
        <p:xfrm>
          <a:off x="130627" y="555315"/>
          <a:ext cx="4981303" cy="3066495"/>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9" name="Диаграмма 8"/>
          <p:cNvGraphicFramePr>
            <a:graphicFrameLocks/>
          </p:cNvGraphicFramePr>
          <p:nvPr>
            <p:extLst>
              <p:ext uri="{D42A27DB-BD31-4B8C-83A1-F6EECF244321}">
                <p14:modId xmlns:p14="http://schemas.microsoft.com/office/powerpoint/2010/main" val="2500026645"/>
              </p:ext>
            </p:extLst>
          </p:nvPr>
        </p:nvGraphicFramePr>
        <p:xfrm>
          <a:off x="301841" y="3840594"/>
          <a:ext cx="8329849" cy="301740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04360654"/>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4172" y="337351"/>
            <a:ext cx="8686800" cy="563563"/>
          </a:xfrm>
        </p:spPr>
        <p:txBody>
          <a:bodyPr>
            <a:normAutofit fontScale="90000"/>
          </a:bodyPr>
          <a:lstStyle/>
          <a:p>
            <a:pPr eaLnBrk="1" hangingPunct="1">
              <a:defRPr/>
            </a:pPr>
            <a:r>
              <a:rPr lang="ru-RU" sz="2800" b="1" spc="-10" dirty="0" smtClean="0">
                <a:pattFill prst="wdUpDiag">
                  <a:fgClr>
                    <a:srgbClr val="7030A0"/>
                  </a:fgClr>
                  <a:bgClr>
                    <a:schemeClr val="tx1"/>
                  </a:bgClr>
                </a:pattFill>
                <a:latin typeface="Times New Roman" pitchFamily="18" charset="0"/>
                <a:cs typeface="Times New Roman" pitchFamily="18" charset="0"/>
              </a:rPr>
              <a:t>Структура </a:t>
            </a:r>
            <a:r>
              <a:rPr lang="ru-RU" sz="2800" b="1" spc="-5" dirty="0" smtClean="0">
                <a:pattFill prst="wdUpDiag">
                  <a:fgClr>
                    <a:srgbClr val="7030A0"/>
                  </a:fgClr>
                  <a:bgClr>
                    <a:schemeClr val="tx1"/>
                  </a:bgClr>
                </a:pattFill>
                <a:latin typeface="Times New Roman" pitchFamily="18" charset="0"/>
                <a:cs typeface="Times New Roman" pitchFamily="18" charset="0"/>
              </a:rPr>
              <a:t>налоговых </a:t>
            </a:r>
            <a:r>
              <a:rPr lang="ru-RU" sz="2800" b="1" spc="-20" dirty="0" smtClean="0">
                <a:pattFill prst="wdUpDiag">
                  <a:fgClr>
                    <a:srgbClr val="7030A0"/>
                  </a:fgClr>
                  <a:bgClr>
                    <a:schemeClr val="tx1"/>
                  </a:bgClr>
                </a:pattFill>
                <a:latin typeface="Times New Roman" pitchFamily="18" charset="0"/>
                <a:cs typeface="Times New Roman" pitchFamily="18" charset="0"/>
              </a:rPr>
              <a:t>доходов</a:t>
            </a:r>
            <a:r>
              <a:rPr lang="ru-RU" sz="2800" b="1" spc="-25" dirty="0" smtClean="0">
                <a:pattFill prst="wdUpDiag">
                  <a:fgClr>
                    <a:srgbClr val="7030A0"/>
                  </a:fgClr>
                  <a:bgClr>
                    <a:schemeClr val="tx1"/>
                  </a:bgClr>
                </a:pattFill>
                <a:latin typeface="Times New Roman" pitchFamily="18" charset="0"/>
                <a:cs typeface="Times New Roman" pitchFamily="18" charset="0"/>
              </a:rPr>
              <a:t> </a:t>
            </a:r>
            <a:r>
              <a:rPr lang="ru-RU" sz="2800" b="1" spc="-15" dirty="0" smtClean="0">
                <a:pattFill prst="wdUpDiag">
                  <a:fgClr>
                    <a:srgbClr val="7030A0"/>
                  </a:fgClr>
                  <a:bgClr>
                    <a:schemeClr val="tx1"/>
                  </a:bgClr>
                </a:pattFill>
                <a:latin typeface="Times New Roman" pitchFamily="18" charset="0"/>
                <a:cs typeface="Times New Roman" pitchFamily="18" charset="0"/>
              </a:rPr>
              <a:t>бюджета</a:t>
            </a:r>
            <a:r>
              <a:rPr lang="ru-RU" sz="2800" b="1" dirty="0" smtClean="0">
                <a:pattFill prst="wdUpDiag">
                  <a:fgClr>
                    <a:srgbClr val="7030A0"/>
                  </a:fgClr>
                  <a:bgClr>
                    <a:schemeClr val="tx1"/>
                  </a:bgClr>
                </a:pattFill>
                <a:latin typeface="Times New Roman" pitchFamily="18" charset="0"/>
                <a:cs typeface="Times New Roman" pitchFamily="18" charset="0"/>
              </a:rPr>
              <a:t/>
            </a:r>
            <a:br>
              <a:rPr lang="ru-RU" sz="2800" b="1" dirty="0" smtClean="0">
                <a:pattFill prst="wdUpDiag">
                  <a:fgClr>
                    <a:srgbClr val="7030A0"/>
                  </a:fgClr>
                  <a:bgClr>
                    <a:schemeClr val="tx1"/>
                  </a:bgClr>
                </a:pattFill>
                <a:latin typeface="Times New Roman" pitchFamily="18" charset="0"/>
                <a:cs typeface="Times New Roman" pitchFamily="18" charset="0"/>
              </a:rPr>
            </a:br>
            <a:endParaRPr lang="ru-RU" sz="2800" b="1" dirty="0">
              <a:pattFill prst="wdUpDiag">
                <a:fgClr>
                  <a:srgbClr val="7030A0"/>
                </a:fgClr>
                <a:bgClr>
                  <a:schemeClr val="tx1"/>
                </a:bgClr>
              </a:pattFill>
              <a:latin typeface="Times New Roman" pitchFamily="18" charset="0"/>
              <a:cs typeface="Times New Roman" pitchFamily="18" charset="0"/>
            </a:endParaRPr>
          </a:p>
        </p:txBody>
      </p:sp>
      <p:graphicFrame>
        <p:nvGraphicFramePr>
          <p:cNvPr id="3" name="Group 194"/>
          <p:cNvGraphicFramePr>
            <a:graphicFrameLocks noGrp="1"/>
          </p:cNvGraphicFramePr>
          <p:nvPr>
            <p:extLst>
              <p:ext uri="{D42A27DB-BD31-4B8C-83A1-F6EECF244321}">
                <p14:modId xmlns:p14="http://schemas.microsoft.com/office/powerpoint/2010/main" val="2638923906"/>
              </p:ext>
            </p:extLst>
          </p:nvPr>
        </p:nvGraphicFramePr>
        <p:xfrm>
          <a:off x="162062" y="929323"/>
          <a:ext cx="8786872" cy="5669280"/>
        </p:xfrm>
        <a:graphic>
          <a:graphicData uri="http://schemas.openxmlformats.org/drawingml/2006/table">
            <a:tbl>
              <a:tblPr/>
              <a:tblGrid>
                <a:gridCol w="1942793"/>
                <a:gridCol w="718702"/>
                <a:gridCol w="431549"/>
                <a:gridCol w="720344"/>
                <a:gridCol w="431549"/>
                <a:gridCol w="648145"/>
                <a:gridCol w="502107"/>
                <a:gridCol w="792541"/>
                <a:gridCol w="503748"/>
                <a:gridCol w="646504"/>
                <a:gridCol w="431549"/>
                <a:gridCol w="648145"/>
                <a:gridCol w="369196"/>
              </a:tblGrid>
              <a:tr h="178655">
                <a:tc rowSpan="2">
                  <a:txBody>
                    <a:bodyPr/>
                    <a:lstStyle/>
                    <a:p>
                      <a:pPr marL="0" marR="0" lvl="0" indent="0" algn="ctr" defTabSz="914400" rtl="0" eaLnBrk="1" fontAlgn="base" latinLnBrk="0" hangingPunct="1">
                        <a:lnSpc>
                          <a:spcPct val="100000"/>
                        </a:lnSpc>
                        <a:spcBef>
                          <a:spcPts val="613"/>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Налоги и сборы, установленные  законодательством Российской  Федерации</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gridSpan="12">
                  <a:txBody>
                    <a:bodyPr/>
                    <a:lstStyle/>
                    <a:p>
                      <a:pPr marL="85725" marR="0" lvl="0" indent="0" algn="ctr" defTabSz="914400" rtl="0" eaLnBrk="1" fontAlgn="base" latinLnBrk="0" hangingPunct="1">
                        <a:lnSpc>
                          <a:spcPct val="100000"/>
                        </a:lnSpc>
                        <a:spcBef>
                          <a:spcPts val="675"/>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Объем доходов (тыс. руб.) / удельный вес в общем объеме налоговых доходов %</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535964">
                <a:tc vMerge="1">
                  <a:txBody>
                    <a:bodyPr/>
                    <a:lstStyle/>
                    <a:p>
                      <a:endParaRPr lang="ru-RU"/>
                    </a:p>
                  </a:txBody>
                  <a:tcPr/>
                </a:tc>
                <a:tc gridSpan="2">
                  <a:txBody>
                    <a:bodyPr/>
                    <a:lstStyle/>
                    <a:p>
                      <a:pPr marL="182563"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2017 год (отчет)</a:t>
                      </a:r>
                    </a:p>
                  </a:txBody>
                  <a:tcPr marL="0" marR="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hMerge="1">
                  <a:txBody>
                    <a:bodyPr/>
                    <a:lstStyle/>
                    <a:p>
                      <a:endParaRPr lang="ru-RU"/>
                    </a:p>
                  </a:txBody>
                  <a:tcPr/>
                </a:tc>
                <a:tc gridSpan="2">
                  <a:txBody>
                    <a:bodyPr/>
                    <a:lstStyle/>
                    <a:p>
                      <a:pPr marL="303213" marR="0" lvl="0" indent="-34925"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2018 год</a:t>
                      </a:r>
                    </a:p>
                    <a:p>
                      <a:pPr marL="303213" marR="0" lvl="0" indent="-34925"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(отчет)</a:t>
                      </a:r>
                    </a:p>
                    <a:p>
                      <a:pPr marL="303213" marR="0" lvl="0" indent="-34925" algn="ctr"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hMerge="1">
                  <a:txBody>
                    <a:bodyPr/>
                    <a:lstStyle/>
                    <a:p>
                      <a:endParaRPr lang="ru-RU"/>
                    </a:p>
                  </a:txBody>
                  <a:tcPr/>
                </a:tc>
                <a:tc gridSpan="2">
                  <a:txBody>
                    <a:bodyPr/>
                    <a:lstStyle/>
                    <a:p>
                      <a:pPr marL="180975"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2019 год</a:t>
                      </a:r>
                    </a:p>
                    <a:p>
                      <a:pPr marL="180975"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(оценка)</a:t>
                      </a:r>
                    </a:p>
                    <a:p>
                      <a:pPr marL="180975" marR="0" lvl="0" indent="0" algn="ctr"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hMerge="1">
                  <a:txBody>
                    <a:bodyPr/>
                    <a:lstStyle/>
                    <a:p>
                      <a:endParaRPr lang="ru-RU"/>
                    </a:p>
                  </a:txBody>
                  <a:tcPr/>
                </a:tc>
                <a:tc gridSpan="2">
                  <a:txBody>
                    <a:bodyPr/>
                    <a:lstStyle/>
                    <a:p>
                      <a:pPr marL="182563"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2020 год</a:t>
                      </a:r>
                    </a:p>
                    <a:p>
                      <a:pPr marL="182563"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(план)</a:t>
                      </a:r>
                    </a:p>
                    <a:p>
                      <a:pPr marL="182563" marR="0" lvl="0" indent="0" algn="ctr"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hMerge="1">
                  <a:txBody>
                    <a:bodyPr/>
                    <a:lstStyle/>
                    <a:p>
                      <a:endParaRPr lang="ru-RU"/>
                    </a:p>
                  </a:txBody>
                  <a:tcPr/>
                </a:tc>
                <a:tc gridSpan="2">
                  <a:txBody>
                    <a:bodyPr/>
                    <a:lstStyle/>
                    <a:p>
                      <a:pPr marL="85725"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2021 год</a:t>
                      </a:r>
                    </a:p>
                    <a:p>
                      <a:pPr marL="85725"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(план)</a:t>
                      </a:r>
                    </a:p>
                    <a:p>
                      <a:pPr marL="85725" marR="0" lvl="0" indent="0" algn="ctr"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hMerge="1">
                  <a:txBody>
                    <a:bodyPr/>
                    <a:lstStyle/>
                    <a:p>
                      <a:endParaRPr lang="ru-RU"/>
                    </a:p>
                  </a:txBody>
                  <a:tcPr/>
                </a:tc>
                <a:tc gridSpan="2">
                  <a:txBody>
                    <a:bodyPr/>
                    <a:lstStyle/>
                    <a:p>
                      <a:pPr marL="85725"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2022 год</a:t>
                      </a:r>
                    </a:p>
                    <a:p>
                      <a:pPr marL="85725"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(план)</a:t>
                      </a:r>
                    </a:p>
                  </a:txBody>
                  <a:tcPr marL="0" marR="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hMerge="1">
                  <a:txBody>
                    <a:bodyPr/>
                    <a:lstStyle/>
                    <a:p>
                      <a:endParaRPr lang="ru-RU"/>
                    </a:p>
                  </a:txBody>
                  <a:tcPr/>
                </a:tc>
              </a:tr>
              <a:tr h="357309">
                <a:tc>
                  <a:txBody>
                    <a:bodyPr/>
                    <a:lstStyle/>
                    <a:p>
                      <a:pPr marL="90488"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Налоговые доходы - всего,  в том числе:</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180 840,1</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186 818,9</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195 904,7</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200 345,6</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206420,4</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216845,3</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357309">
                <a:tc>
                  <a:txBody>
                    <a:bodyPr/>
                    <a:lstStyle/>
                    <a:p>
                      <a:pPr marL="90488" marR="0" lvl="0" indent="0" algn="just" defTabSz="914400" rtl="0" eaLnBrk="1" fontAlgn="base" latinLnBrk="0" hangingPunct="1">
                        <a:lnSpc>
                          <a:spcPct val="100000"/>
                        </a:lnSpc>
                        <a:spcBef>
                          <a:spcPts val="625"/>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Налог на доходы физических лиц</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139 796,4</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77,3</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142 081,4</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76,0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147 440,0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75,3</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152 009,0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75,9</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160 222,0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77,6</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170 697,0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78,7</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714618">
                <a:tc>
                  <a:txBody>
                    <a:bodyPr/>
                    <a:lstStyle/>
                    <a:p>
                      <a:pPr marL="90488"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Акцизы на нефтепродукты (от 10%,  направляемых их областного бюджета в  местные бюджеты)</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25"/>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5 325,3</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25"/>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2,9</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25"/>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5 768,6</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25"/>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3,1</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6 120,0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3,1</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25"/>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6 954,6</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25"/>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3,5</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25"/>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7 140,8</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25"/>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3,5</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25"/>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7 430,0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25"/>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3,4</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535964">
                <a:tc>
                  <a:txBody>
                    <a:bodyPr/>
                    <a:lstStyle/>
                    <a:p>
                      <a:pPr marL="90488"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Налог взимаемый в связи с применением  упрощенной системы налогообложения</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9 204,3</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5,1</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10 049,7</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5,4</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13 582,8</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6,9</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12 566,5</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6,3</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13 044,3</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6,3</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13 539,8</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6,2</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357309">
                <a:tc>
                  <a:txBody>
                    <a:bodyPr/>
                    <a:lstStyle/>
                    <a:p>
                      <a:pPr marL="90488" marR="0" lvl="0" indent="0" algn="just" defTabSz="914400" rtl="0" eaLnBrk="1" fontAlgn="base" latinLnBrk="0" hangingPunct="1">
                        <a:lnSpc>
                          <a:spcPct val="100000"/>
                        </a:lnSpc>
                        <a:spcBef>
                          <a:spcPts val="625"/>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Единый налог на вмененный доход</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5 394,7</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3,0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4 268,2</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2,3</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4 600,0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2,3</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3 925,4</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2,0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981,4</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0,5</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535964">
                <a:tc>
                  <a:txBody>
                    <a:bodyPr/>
                    <a:lstStyle/>
                    <a:p>
                      <a:pPr marL="90488" marR="0" lvl="0" indent="0" algn="just" defTabSz="914400" rtl="0" eaLnBrk="1" fontAlgn="base" latinLnBrk="0" hangingPunct="1">
                        <a:lnSpc>
                          <a:spcPct val="100000"/>
                        </a:lnSpc>
                        <a:spcBef>
                          <a:spcPts val="625"/>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Единый сельскохозяйственный налог</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26,8</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76,1</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70,0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88,5</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89,4</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90,1</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535964">
                <a:tc>
                  <a:txBody>
                    <a:bodyPr/>
                    <a:lstStyle/>
                    <a:p>
                      <a:pPr marL="90488" marR="0" lvl="0" indent="0" algn="just" defTabSz="914400" rtl="0" eaLnBrk="1" fontAlgn="base" latinLnBrk="0" hangingPunct="1">
                        <a:lnSpc>
                          <a:spcPct val="100000"/>
                        </a:lnSpc>
                        <a:spcBef>
                          <a:spcPts val="338"/>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Налог, взимаемый в связи с  применением патентной системы  налогообложения</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1 872,1</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1 433,0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0,8</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1 100,0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0,6</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1 150,0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0,6</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1 200,0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0,6</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1 250,0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0,6</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357309">
                <a:tc>
                  <a:txBody>
                    <a:bodyPr/>
                    <a:lstStyle/>
                    <a:p>
                      <a:pPr marL="90488" marR="0" lvl="0" indent="0" algn="just" defTabSz="914400" rtl="0" eaLnBrk="1" fontAlgn="base" latinLnBrk="0" hangingPunct="1">
                        <a:lnSpc>
                          <a:spcPct val="100000"/>
                        </a:lnSpc>
                        <a:spcBef>
                          <a:spcPts val="625"/>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Налог на имущество физических лиц</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3 149,4</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1,7</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1 587,8</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0,8</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1 591,0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0,8</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1 649,0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0,8</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1 731,0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0,8</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1 818,0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0,8</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180265">
                <a:tc>
                  <a:txBody>
                    <a:bodyPr/>
                    <a:lstStyle/>
                    <a:p>
                      <a:pPr marL="90488" marR="0" lvl="0" indent="0" algn="just" defTabSz="914400" rtl="0" eaLnBrk="1" fontAlgn="base" latinLnBrk="0" hangingPunct="1">
                        <a:lnSpc>
                          <a:spcPct val="100000"/>
                        </a:lnSpc>
                        <a:spcBef>
                          <a:spcPts val="625"/>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Земельный налог</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12 248,3</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6,8</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16 544,3</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8,9</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17 000,0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8,7</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17 133,0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8,5</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17 133,0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8,3</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17 133,0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7,9</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180265">
                <a:tc>
                  <a:txBody>
                    <a:bodyPr/>
                    <a:lstStyle/>
                    <a:p>
                      <a:pPr marL="90488" marR="0" lvl="0" indent="0" algn="just" defTabSz="914400" rtl="0" eaLnBrk="1" fontAlgn="base" latinLnBrk="0" hangingPunct="1">
                        <a:lnSpc>
                          <a:spcPct val="100000"/>
                        </a:lnSpc>
                        <a:spcBef>
                          <a:spcPts val="625"/>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Государственная пошлина</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3 822,4</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2,1</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5 009,0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2,7</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4 400,0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2,3</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4 869,6</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2,4</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4 878,5</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2,4</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4 887,4</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2,3</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714618">
                <a:tc>
                  <a:txBody>
                    <a:bodyPr/>
                    <a:lstStyle/>
                    <a:p>
                      <a:pPr marL="90488"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Налоги, сборы и регулярные платежи за пользование природными ресурсами</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0,4</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0,8</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0,9</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59314400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174172" y="319950"/>
            <a:ext cx="8686800" cy="563563"/>
          </a:xfrm>
        </p:spPr>
        <p:txBody>
          <a:bodyPr>
            <a:noAutofit/>
          </a:bodyPr>
          <a:lstStyle/>
          <a:p>
            <a:pPr eaLnBrk="1" hangingPunct="1">
              <a:defRPr/>
            </a:pPr>
            <a:r>
              <a:rPr lang="ru-RU" sz="2400" b="1" spc="-10" dirty="0" smtClean="0">
                <a:pattFill prst="wdUpDiag">
                  <a:fgClr>
                    <a:srgbClr val="7030A0"/>
                  </a:fgClr>
                  <a:bgClr>
                    <a:schemeClr val="tx1"/>
                  </a:bgClr>
                </a:pattFill>
                <a:latin typeface="Times New Roman" pitchFamily="18" charset="0"/>
                <a:cs typeface="Times New Roman" pitchFamily="18" charset="0"/>
              </a:rPr>
              <a:t>Структура не</a:t>
            </a:r>
            <a:r>
              <a:rPr lang="ru-RU" sz="2400" b="1" spc="-5" dirty="0" smtClean="0">
                <a:pattFill prst="wdUpDiag">
                  <a:fgClr>
                    <a:srgbClr val="7030A0"/>
                  </a:fgClr>
                  <a:bgClr>
                    <a:schemeClr val="tx1"/>
                  </a:bgClr>
                </a:pattFill>
                <a:latin typeface="Times New Roman" pitchFamily="18" charset="0"/>
                <a:cs typeface="Times New Roman" pitchFamily="18" charset="0"/>
              </a:rPr>
              <a:t>налоговых </a:t>
            </a:r>
            <a:r>
              <a:rPr lang="ru-RU" sz="2400" b="1" spc="-20" dirty="0" smtClean="0">
                <a:pattFill prst="wdUpDiag">
                  <a:fgClr>
                    <a:srgbClr val="7030A0"/>
                  </a:fgClr>
                  <a:bgClr>
                    <a:schemeClr val="tx1"/>
                  </a:bgClr>
                </a:pattFill>
                <a:latin typeface="Times New Roman" pitchFamily="18" charset="0"/>
                <a:cs typeface="Times New Roman" pitchFamily="18" charset="0"/>
              </a:rPr>
              <a:t>доходов</a:t>
            </a:r>
            <a:r>
              <a:rPr lang="ru-RU" sz="2400" b="1" spc="-25" dirty="0" smtClean="0">
                <a:pattFill prst="wdUpDiag">
                  <a:fgClr>
                    <a:srgbClr val="7030A0"/>
                  </a:fgClr>
                  <a:bgClr>
                    <a:schemeClr val="tx1"/>
                  </a:bgClr>
                </a:pattFill>
                <a:latin typeface="Times New Roman" pitchFamily="18" charset="0"/>
                <a:cs typeface="Times New Roman" pitchFamily="18" charset="0"/>
              </a:rPr>
              <a:t> </a:t>
            </a:r>
            <a:r>
              <a:rPr lang="ru-RU" sz="2400" b="1" spc="-15" dirty="0" smtClean="0">
                <a:pattFill prst="wdUpDiag">
                  <a:fgClr>
                    <a:srgbClr val="7030A0"/>
                  </a:fgClr>
                  <a:bgClr>
                    <a:schemeClr val="tx1"/>
                  </a:bgClr>
                </a:pattFill>
                <a:latin typeface="Times New Roman" pitchFamily="18" charset="0"/>
                <a:cs typeface="Times New Roman" pitchFamily="18" charset="0"/>
              </a:rPr>
              <a:t>бюджета</a:t>
            </a:r>
            <a:r>
              <a:rPr lang="ru-RU" sz="2400" b="1" dirty="0" smtClean="0">
                <a:pattFill prst="wdUpDiag">
                  <a:fgClr>
                    <a:srgbClr val="7030A0"/>
                  </a:fgClr>
                  <a:bgClr>
                    <a:schemeClr val="tx1"/>
                  </a:bgClr>
                </a:pattFill>
                <a:latin typeface="Times New Roman" pitchFamily="18" charset="0"/>
                <a:cs typeface="Times New Roman" pitchFamily="18" charset="0"/>
              </a:rPr>
              <a:t/>
            </a:r>
            <a:br>
              <a:rPr lang="ru-RU" sz="2400" b="1" dirty="0" smtClean="0">
                <a:pattFill prst="wdUpDiag">
                  <a:fgClr>
                    <a:srgbClr val="7030A0"/>
                  </a:fgClr>
                  <a:bgClr>
                    <a:schemeClr val="tx1"/>
                  </a:bgClr>
                </a:pattFill>
                <a:latin typeface="Times New Roman" pitchFamily="18" charset="0"/>
                <a:cs typeface="Times New Roman" pitchFamily="18" charset="0"/>
              </a:rPr>
            </a:br>
            <a:endParaRPr lang="ru-RU" sz="2400" b="1" dirty="0">
              <a:pattFill prst="wdUpDiag">
                <a:fgClr>
                  <a:srgbClr val="7030A0"/>
                </a:fgClr>
                <a:bgClr>
                  <a:schemeClr val="tx1"/>
                </a:bgClr>
              </a:pattFill>
              <a:latin typeface="Times New Roman" pitchFamily="18" charset="0"/>
              <a:cs typeface="Times New Roman" pitchFamily="18" charset="0"/>
            </a:endParaRPr>
          </a:p>
        </p:txBody>
      </p:sp>
      <p:graphicFrame>
        <p:nvGraphicFramePr>
          <p:cNvPr id="4" name="Group 202"/>
          <p:cNvGraphicFramePr>
            <a:graphicFrameLocks noGrp="1"/>
          </p:cNvGraphicFramePr>
          <p:nvPr>
            <p:extLst>
              <p:ext uri="{D42A27DB-BD31-4B8C-83A1-F6EECF244321}">
                <p14:modId xmlns:p14="http://schemas.microsoft.com/office/powerpoint/2010/main" val="155981468"/>
              </p:ext>
            </p:extLst>
          </p:nvPr>
        </p:nvGraphicFramePr>
        <p:xfrm>
          <a:off x="196896" y="948455"/>
          <a:ext cx="8715406" cy="5479310"/>
        </p:xfrm>
        <a:graphic>
          <a:graphicData uri="http://schemas.openxmlformats.org/drawingml/2006/table">
            <a:tbl>
              <a:tblPr/>
              <a:tblGrid>
                <a:gridCol w="1927073"/>
                <a:gridCol w="713372"/>
                <a:gridCol w="427701"/>
                <a:gridCol w="713372"/>
                <a:gridCol w="429314"/>
                <a:gridCol w="642357"/>
                <a:gridCol w="498716"/>
                <a:gridCol w="784387"/>
                <a:gridCol w="500329"/>
                <a:gridCol w="642357"/>
                <a:gridCol w="427701"/>
                <a:gridCol w="642357"/>
                <a:gridCol w="366370"/>
              </a:tblGrid>
              <a:tr h="162359">
                <a:tc rowSpan="2">
                  <a:txBody>
                    <a:bodyPr/>
                    <a:lstStyle/>
                    <a:p>
                      <a:pPr marL="0" marR="0" lvl="0" indent="0" algn="ctr" defTabSz="914400" rtl="0" eaLnBrk="1" fontAlgn="base" latinLnBrk="0" hangingPunct="1">
                        <a:lnSpc>
                          <a:spcPct val="100000"/>
                        </a:lnSpc>
                        <a:spcBef>
                          <a:spcPts val="613"/>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Налоги и сборы, установленные  законодательством Российской  Федерации</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gridSpan="12">
                  <a:txBody>
                    <a:bodyPr/>
                    <a:lstStyle/>
                    <a:p>
                      <a:pPr marL="85725" marR="0" lvl="0" indent="0" algn="ctr" defTabSz="914400" rtl="0" eaLnBrk="1" fontAlgn="base" latinLnBrk="0" hangingPunct="1">
                        <a:lnSpc>
                          <a:spcPct val="100000"/>
                        </a:lnSpc>
                        <a:spcBef>
                          <a:spcPts val="675"/>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Объем доходов (тыс. руб.) / удельный вес в общем объеме налоговых доходов %</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487077">
                <a:tc vMerge="1">
                  <a:txBody>
                    <a:bodyPr/>
                    <a:lstStyle/>
                    <a:p>
                      <a:endParaRPr lang="ru-RU"/>
                    </a:p>
                  </a:txBody>
                  <a:tcPr/>
                </a:tc>
                <a:tc gridSpan="2">
                  <a:txBody>
                    <a:bodyPr/>
                    <a:lstStyle/>
                    <a:p>
                      <a:pPr marL="182563"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2017 год (отчет)</a:t>
                      </a:r>
                    </a:p>
                  </a:txBody>
                  <a:tcPr marL="0" marR="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hMerge="1">
                  <a:txBody>
                    <a:bodyPr/>
                    <a:lstStyle/>
                    <a:p>
                      <a:endParaRPr lang="ru-RU"/>
                    </a:p>
                  </a:txBody>
                  <a:tcPr/>
                </a:tc>
                <a:tc gridSpan="2">
                  <a:txBody>
                    <a:bodyPr/>
                    <a:lstStyle/>
                    <a:p>
                      <a:pPr marL="303213" marR="0" lvl="0" indent="-34925"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2018 год</a:t>
                      </a:r>
                    </a:p>
                    <a:p>
                      <a:pPr marL="303213" marR="0" lvl="0" indent="-34925"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(отчет)</a:t>
                      </a:r>
                    </a:p>
                    <a:p>
                      <a:pPr marL="303213" marR="0" lvl="0" indent="-34925" algn="ctr" defTabSz="914400" rtl="0" eaLnBrk="1" fontAlgn="base" latinLnBrk="0" hangingPunct="1">
                        <a:lnSpc>
                          <a:spcPct val="100000"/>
                        </a:lnSpc>
                        <a:spcBef>
                          <a:spcPct val="0"/>
                        </a:spcBef>
                        <a:spcAft>
                          <a:spcPct val="0"/>
                        </a:spcAft>
                        <a:buClrTx/>
                        <a:buSzTx/>
                        <a:buFontTx/>
                        <a:buNone/>
                        <a:tabLst/>
                      </a:pPr>
                      <a:endParaRPr kumimoji="0" lang="ru-RU" sz="11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hMerge="1">
                  <a:txBody>
                    <a:bodyPr/>
                    <a:lstStyle/>
                    <a:p>
                      <a:endParaRPr lang="ru-RU"/>
                    </a:p>
                  </a:txBody>
                  <a:tcPr/>
                </a:tc>
                <a:tc gridSpan="2">
                  <a:txBody>
                    <a:bodyPr/>
                    <a:lstStyle/>
                    <a:p>
                      <a:pPr marL="180975"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2019 год</a:t>
                      </a:r>
                    </a:p>
                    <a:p>
                      <a:pPr marL="180975"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(оценка)</a:t>
                      </a:r>
                    </a:p>
                    <a:p>
                      <a:pPr marL="180975" marR="0" lvl="0" indent="0" algn="ctr" defTabSz="914400" rtl="0" eaLnBrk="1" fontAlgn="base" latinLnBrk="0" hangingPunct="1">
                        <a:lnSpc>
                          <a:spcPct val="100000"/>
                        </a:lnSpc>
                        <a:spcBef>
                          <a:spcPct val="0"/>
                        </a:spcBef>
                        <a:spcAft>
                          <a:spcPct val="0"/>
                        </a:spcAft>
                        <a:buClrTx/>
                        <a:buSzTx/>
                        <a:buFontTx/>
                        <a:buNone/>
                        <a:tabLst/>
                      </a:pPr>
                      <a:endParaRPr kumimoji="0" lang="ru-RU" sz="11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hMerge="1">
                  <a:txBody>
                    <a:bodyPr/>
                    <a:lstStyle/>
                    <a:p>
                      <a:endParaRPr lang="ru-RU"/>
                    </a:p>
                  </a:txBody>
                  <a:tcPr/>
                </a:tc>
                <a:tc gridSpan="2">
                  <a:txBody>
                    <a:bodyPr/>
                    <a:lstStyle/>
                    <a:p>
                      <a:pPr marL="182563"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2020 год</a:t>
                      </a:r>
                    </a:p>
                    <a:p>
                      <a:pPr marL="182563"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(план)</a:t>
                      </a:r>
                    </a:p>
                    <a:p>
                      <a:pPr marL="182563" marR="0" lvl="0" indent="0" algn="ctr" defTabSz="914400" rtl="0" eaLnBrk="1" fontAlgn="base" latinLnBrk="0" hangingPunct="1">
                        <a:lnSpc>
                          <a:spcPct val="100000"/>
                        </a:lnSpc>
                        <a:spcBef>
                          <a:spcPct val="0"/>
                        </a:spcBef>
                        <a:spcAft>
                          <a:spcPct val="0"/>
                        </a:spcAft>
                        <a:buClrTx/>
                        <a:buSzTx/>
                        <a:buFontTx/>
                        <a:buNone/>
                        <a:tabLst/>
                      </a:pPr>
                      <a:endParaRPr kumimoji="0" lang="ru-RU" sz="11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hMerge="1">
                  <a:txBody>
                    <a:bodyPr/>
                    <a:lstStyle/>
                    <a:p>
                      <a:endParaRPr lang="ru-RU"/>
                    </a:p>
                  </a:txBody>
                  <a:tcPr/>
                </a:tc>
                <a:tc gridSpan="2">
                  <a:txBody>
                    <a:bodyPr/>
                    <a:lstStyle/>
                    <a:p>
                      <a:pPr marL="85725"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2021 год</a:t>
                      </a:r>
                    </a:p>
                    <a:p>
                      <a:pPr marL="85725"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(план)</a:t>
                      </a:r>
                    </a:p>
                    <a:p>
                      <a:pPr marL="85725" marR="0" lvl="0" indent="0" algn="ctr" defTabSz="914400" rtl="0" eaLnBrk="1" fontAlgn="base" latinLnBrk="0" hangingPunct="1">
                        <a:lnSpc>
                          <a:spcPct val="100000"/>
                        </a:lnSpc>
                        <a:spcBef>
                          <a:spcPct val="0"/>
                        </a:spcBef>
                        <a:spcAft>
                          <a:spcPct val="0"/>
                        </a:spcAft>
                        <a:buClrTx/>
                        <a:buSzTx/>
                        <a:buFontTx/>
                        <a:buNone/>
                        <a:tabLst/>
                      </a:pPr>
                      <a:endParaRPr kumimoji="0" lang="ru-RU" sz="11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hMerge="1">
                  <a:txBody>
                    <a:bodyPr/>
                    <a:lstStyle/>
                    <a:p>
                      <a:endParaRPr lang="ru-RU"/>
                    </a:p>
                  </a:txBody>
                  <a:tcPr/>
                </a:tc>
                <a:tc gridSpan="2">
                  <a:txBody>
                    <a:bodyPr/>
                    <a:lstStyle/>
                    <a:p>
                      <a:pPr marL="85725"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2022 год</a:t>
                      </a:r>
                    </a:p>
                    <a:p>
                      <a:pPr marL="85725"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(план)</a:t>
                      </a:r>
                    </a:p>
                  </a:txBody>
                  <a:tcPr marL="0" marR="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hMerge="1">
                  <a:txBody>
                    <a:bodyPr/>
                    <a:lstStyle/>
                    <a:p>
                      <a:endParaRPr lang="ru-RU"/>
                    </a:p>
                  </a:txBody>
                  <a:tcPr/>
                </a:tc>
              </a:tr>
              <a:tr h="324718">
                <a:tc>
                  <a:txBody>
                    <a:bodyPr/>
                    <a:lstStyle/>
                    <a:p>
                      <a:pPr marL="90488" marR="0" lvl="0" indent="0" algn="l"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Неналоговые  доходы - всего,  в том числе:</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16 467,8</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smtClean="0">
                          <a:ln>
                            <a:noFill/>
                          </a:ln>
                          <a:solidFill>
                            <a:schemeClr val="tx1"/>
                          </a:solidFill>
                          <a:effectLst/>
                          <a:latin typeface="Times New Roman" pitchFamily="18" charset="0"/>
                          <a:cs typeface="Times New Roman" pitchFamily="18" charset="0"/>
                        </a:rPr>
                        <a:t>100,0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21 911,8</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100,0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48 486,2</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100,0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16 987,4</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100,0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13 614,4</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100,0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13 626,7</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100,0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487077">
                <a:tc>
                  <a:txBody>
                    <a:bodyPr/>
                    <a:lstStyle/>
                    <a:p>
                      <a:pPr marL="90488" marR="0" lvl="0" indent="0" algn="l" defTabSz="914400" rtl="0" eaLnBrk="1" fontAlgn="base" latinLnBrk="0" hangingPunct="1">
                        <a:lnSpc>
                          <a:spcPct val="100000"/>
                        </a:lnSpc>
                        <a:spcBef>
                          <a:spcPts val="625"/>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Доходы, получаемые в виде арендной платы за земельные участки</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4 418,9</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26,8</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3 804,2</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17,4</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2 967,0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6,1</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3 223,0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19,0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3 223,0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23,7</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3 223,0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23,6</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487077">
                <a:tc>
                  <a:txBody>
                    <a:bodyPr/>
                    <a:lstStyle/>
                    <a:p>
                      <a:pPr marL="90488" marR="0" lvl="0" indent="0" algn="l"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Доходы от сдачи в аренду муниципального имущества</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25"/>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2 097,6</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25"/>
                        </a:spcBef>
                        <a:spcAft>
                          <a:spcPct val="0"/>
                        </a:spcAft>
                        <a:buClrTx/>
                        <a:buSzTx/>
                        <a:buFontTx/>
                        <a:buNone/>
                        <a:tabLst/>
                      </a:pPr>
                      <a:r>
                        <a:rPr kumimoji="0" lang="ru-RU" sz="1100" b="1" i="0" u="none" strike="noStrike" cap="none" normalizeH="0" baseline="0" smtClean="0">
                          <a:ln>
                            <a:noFill/>
                          </a:ln>
                          <a:solidFill>
                            <a:schemeClr val="tx1"/>
                          </a:solidFill>
                          <a:effectLst/>
                          <a:latin typeface="Times New Roman" pitchFamily="18" charset="0"/>
                          <a:cs typeface="Times New Roman" pitchFamily="18" charset="0"/>
                        </a:rPr>
                        <a:t>12,7</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25"/>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1 980,8</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25"/>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9,0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2 096,3</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4,3</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25"/>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2 100,0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25"/>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12,3</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25"/>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2 100,0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25"/>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15,4</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25"/>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2 100,0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25"/>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15,4</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811795">
                <a:tc>
                  <a:txBody>
                    <a:bodyPr/>
                    <a:lstStyle/>
                    <a:p>
                      <a:pPr marL="90488" marR="0" lvl="0" indent="0" algn="l"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Прочие поступления от использования имущества, находящегося в муниципальной собственности</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1 315,5</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8,0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3 138,2</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14,3</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3 092,4</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6,4</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3 135,4</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18,5</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3 137,4</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23,0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3 139,4</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23,0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487077">
                <a:tc>
                  <a:txBody>
                    <a:bodyPr/>
                    <a:lstStyle/>
                    <a:p>
                      <a:pPr marL="90488" marR="0" lvl="0" indent="0" algn="l" defTabSz="914400" rtl="0" eaLnBrk="1" fontAlgn="base" latinLnBrk="0" hangingPunct="1">
                        <a:lnSpc>
                          <a:spcPct val="100000"/>
                        </a:lnSpc>
                        <a:spcBef>
                          <a:spcPts val="625"/>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Плата за негативное воздействие на окружающую среду</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5 680,8</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34,5</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2 510,6</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11,5</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35 700,0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73,6</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3 791,5</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22,3</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3 905,2</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28,7</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3 905,2</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28,7</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811795">
                <a:tc>
                  <a:txBody>
                    <a:bodyPr/>
                    <a:lstStyle/>
                    <a:p>
                      <a:pPr marL="90488" marR="0" lvl="0" indent="0" algn="l" defTabSz="914400" rtl="0" eaLnBrk="1" fontAlgn="base" latinLnBrk="0" hangingPunct="1">
                        <a:lnSpc>
                          <a:spcPct val="100000"/>
                        </a:lnSpc>
                        <a:spcBef>
                          <a:spcPts val="625"/>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Доходы от реализации иного имущества, находящегося в муниципальной собственности</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466,8</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2,8</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8 528,1</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38,9</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1 500,0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3,1</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3 500,0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20,6</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649436">
                <a:tc>
                  <a:txBody>
                    <a:bodyPr/>
                    <a:lstStyle/>
                    <a:p>
                      <a:pPr marL="90488" marR="0" lvl="0" indent="0" algn="l" defTabSz="914400" rtl="0" eaLnBrk="1" fontAlgn="base" latinLnBrk="0" hangingPunct="1">
                        <a:lnSpc>
                          <a:spcPct val="100000"/>
                        </a:lnSpc>
                        <a:spcBef>
                          <a:spcPts val="338"/>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Доходы от продажи земельных участков, расположенные в границах городских округов</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smtClean="0">
                          <a:ln>
                            <a:noFill/>
                          </a:ln>
                          <a:solidFill>
                            <a:schemeClr val="tx1"/>
                          </a:solidFill>
                          <a:effectLst/>
                          <a:latin typeface="Times New Roman" pitchFamily="18" charset="0"/>
                          <a:cs typeface="Times New Roman" pitchFamily="18" charset="0"/>
                        </a:rPr>
                        <a:t>353,5</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2,1</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367,8</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1,7</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300,0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0,6</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387,5</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2,3</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398,8</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2,9</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409,1</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3,0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324718">
                <a:tc>
                  <a:txBody>
                    <a:bodyPr/>
                    <a:lstStyle/>
                    <a:p>
                      <a:pPr marL="90488" marR="0" lvl="0" indent="0" algn="l" defTabSz="914400" rtl="0" eaLnBrk="1" fontAlgn="base" latinLnBrk="0" hangingPunct="1">
                        <a:lnSpc>
                          <a:spcPct val="100000"/>
                        </a:lnSpc>
                        <a:spcBef>
                          <a:spcPts val="625"/>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Штрафы, санкции, возмещение ущерба</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100" b="1" i="0" u="none" strike="noStrike" cap="none" normalizeH="0" baseline="0" smtClean="0">
                          <a:ln>
                            <a:noFill/>
                          </a:ln>
                          <a:solidFill>
                            <a:schemeClr val="tx1"/>
                          </a:solidFill>
                          <a:effectLst/>
                          <a:latin typeface="Times New Roman" pitchFamily="18" charset="0"/>
                          <a:cs typeface="Times New Roman" pitchFamily="18" charset="0"/>
                        </a:rPr>
                        <a:t>2 119,6</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12,9</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1 528,1</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7,0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1 570,0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3,2</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650,0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3,8</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650,0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4,8</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650,0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4,8</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324718">
                <a:tc>
                  <a:txBody>
                    <a:bodyPr/>
                    <a:lstStyle/>
                    <a:p>
                      <a:pPr marL="90488" marR="0" lvl="0" indent="0" algn="l" defTabSz="914400" rtl="0" eaLnBrk="1" fontAlgn="base" latinLnBrk="0" hangingPunct="1">
                        <a:lnSpc>
                          <a:spcPct val="100000"/>
                        </a:lnSpc>
                        <a:spcBef>
                          <a:spcPts val="625"/>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Прочие неналоговые доходы</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15,1</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0,2</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54,0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0,2</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1 260,5</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2,6</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200,0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1,2</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200,0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1,5</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200,0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70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1,5</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750320705"/>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 name="Группа 18"/>
          <p:cNvGrpSpPr/>
          <p:nvPr/>
        </p:nvGrpSpPr>
        <p:grpSpPr>
          <a:xfrm>
            <a:off x="985688" y="227021"/>
            <a:ext cx="7620290" cy="6527398"/>
            <a:chOff x="547517" y="638748"/>
            <a:chExt cx="7620290" cy="6527398"/>
          </a:xfrm>
        </p:grpSpPr>
        <p:sp>
          <p:nvSpPr>
            <p:cNvPr id="101" name="Freeform 28"/>
            <p:cNvSpPr>
              <a:spLocks/>
            </p:cNvSpPr>
            <p:nvPr/>
          </p:nvSpPr>
          <p:spPr bwMode="gray">
            <a:xfrm rot="21119171">
              <a:off x="547517" y="3662153"/>
              <a:ext cx="3932035" cy="1760942"/>
            </a:xfrm>
            <a:custGeom>
              <a:avLst/>
              <a:gdLst>
                <a:gd name="T0" fmla="*/ 717 w 2032"/>
                <a:gd name="T1" fmla="*/ 96 h 1536"/>
                <a:gd name="T2" fmla="*/ 860 w 2032"/>
                <a:gd name="T3" fmla="*/ 43 h 1536"/>
                <a:gd name="T4" fmla="*/ 1008 w 2032"/>
                <a:gd name="T5" fmla="*/ 11 h 1536"/>
                <a:gd name="T6" fmla="*/ 1157 w 2032"/>
                <a:gd name="T7" fmla="*/ 0 h 1536"/>
                <a:gd name="T8" fmla="*/ 1306 w 2032"/>
                <a:gd name="T9" fmla="*/ 3 h 1536"/>
                <a:gd name="T10" fmla="*/ 1449 w 2032"/>
                <a:gd name="T11" fmla="*/ 17 h 1536"/>
                <a:gd name="T12" fmla="*/ 1583 w 2032"/>
                <a:gd name="T13" fmla="*/ 42 h 1536"/>
                <a:gd name="T14" fmla="*/ 1707 w 2032"/>
                <a:gd name="T15" fmla="*/ 70 h 1536"/>
                <a:gd name="T16" fmla="*/ 1815 w 2032"/>
                <a:gd name="T17" fmla="*/ 102 h 1536"/>
                <a:gd name="T18" fmla="*/ 1905 w 2032"/>
                <a:gd name="T19" fmla="*/ 131 h 1536"/>
                <a:gd name="T20" fmla="*/ 1972 w 2032"/>
                <a:gd name="T21" fmla="*/ 157 h 1536"/>
                <a:gd name="T22" fmla="*/ 2016 w 2032"/>
                <a:gd name="T23" fmla="*/ 175 h 1536"/>
                <a:gd name="T24" fmla="*/ 2032 w 2032"/>
                <a:gd name="T25" fmla="*/ 182 h 1536"/>
                <a:gd name="T26" fmla="*/ 2029 w 2032"/>
                <a:gd name="T27" fmla="*/ 200 h 1536"/>
                <a:gd name="T28" fmla="*/ 2022 w 2032"/>
                <a:gd name="T29" fmla="*/ 249 h 1536"/>
                <a:gd name="T30" fmla="*/ 2009 w 2032"/>
                <a:gd name="T31" fmla="*/ 326 h 1536"/>
                <a:gd name="T32" fmla="*/ 1989 w 2032"/>
                <a:gd name="T33" fmla="*/ 427 h 1536"/>
                <a:gd name="T34" fmla="*/ 1958 w 2032"/>
                <a:gd name="T35" fmla="*/ 542 h 1536"/>
                <a:gd name="T36" fmla="*/ 1919 w 2032"/>
                <a:gd name="T37" fmla="*/ 672 h 1536"/>
                <a:gd name="T38" fmla="*/ 1866 w 2032"/>
                <a:gd name="T39" fmla="*/ 806 h 1536"/>
                <a:gd name="T40" fmla="*/ 1802 w 2032"/>
                <a:gd name="T41" fmla="*/ 944 h 1536"/>
                <a:gd name="T42" fmla="*/ 1722 w 2032"/>
                <a:gd name="T43" fmla="*/ 1076 h 1536"/>
                <a:gd name="T44" fmla="*/ 1627 w 2032"/>
                <a:gd name="T45" fmla="*/ 1202 h 1536"/>
                <a:gd name="T46" fmla="*/ 1514 w 2032"/>
                <a:gd name="T47" fmla="*/ 1313 h 1536"/>
                <a:gd name="T48" fmla="*/ 1383 w 2032"/>
                <a:gd name="T49" fmla="*/ 1405 h 1536"/>
                <a:gd name="T50" fmla="*/ 1245 w 2032"/>
                <a:gd name="T51" fmla="*/ 1469 h 1536"/>
                <a:gd name="T52" fmla="*/ 1099 w 2032"/>
                <a:gd name="T53" fmla="*/ 1511 h 1536"/>
                <a:gd name="T54" fmla="*/ 950 w 2032"/>
                <a:gd name="T55" fmla="*/ 1532 h 1536"/>
                <a:gd name="T56" fmla="*/ 801 w 2032"/>
                <a:gd name="T57" fmla="*/ 1536 h 1536"/>
                <a:gd name="T58" fmla="*/ 654 w 2032"/>
                <a:gd name="T59" fmla="*/ 1527 h 1536"/>
                <a:gd name="T60" fmla="*/ 515 w 2032"/>
                <a:gd name="T61" fmla="*/ 1507 h 1536"/>
                <a:gd name="T62" fmla="*/ 385 w 2032"/>
                <a:gd name="T63" fmla="*/ 1481 h 1536"/>
                <a:gd name="T64" fmla="*/ 270 w 2032"/>
                <a:gd name="T65" fmla="*/ 1450 h 1536"/>
                <a:gd name="T66" fmla="*/ 170 w 2032"/>
                <a:gd name="T67" fmla="*/ 1419 h 1536"/>
                <a:gd name="T68" fmla="*/ 91 w 2032"/>
                <a:gd name="T69" fmla="*/ 1390 h 1536"/>
                <a:gd name="T70" fmla="*/ 34 w 2032"/>
                <a:gd name="T71" fmla="*/ 1368 h 1536"/>
                <a:gd name="T72" fmla="*/ 5 w 2032"/>
                <a:gd name="T73" fmla="*/ 1357 h 1536"/>
                <a:gd name="T74" fmla="*/ 0 w 2032"/>
                <a:gd name="T75" fmla="*/ 1349 h 1536"/>
                <a:gd name="T76" fmla="*/ 5 w 2032"/>
                <a:gd name="T77" fmla="*/ 1316 h 1536"/>
                <a:gd name="T78" fmla="*/ 15 w 2032"/>
                <a:gd name="T79" fmla="*/ 1250 h 1536"/>
                <a:gd name="T80" fmla="*/ 33 w 2032"/>
                <a:gd name="T81" fmla="*/ 1161 h 1536"/>
                <a:gd name="T82" fmla="*/ 57 w 2032"/>
                <a:gd name="T83" fmla="*/ 1053 h 1536"/>
                <a:gd name="T84" fmla="*/ 92 w 2032"/>
                <a:gd name="T85" fmla="*/ 929 h 1536"/>
                <a:gd name="T86" fmla="*/ 139 w 2032"/>
                <a:gd name="T87" fmla="*/ 798 h 1536"/>
                <a:gd name="T88" fmla="*/ 197 w 2032"/>
                <a:gd name="T89" fmla="*/ 661 h 1536"/>
                <a:gd name="T90" fmla="*/ 269 w 2032"/>
                <a:gd name="T91" fmla="*/ 525 h 1536"/>
                <a:gd name="T92" fmla="*/ 356 w 2032"/>
                <a:gd name="T93" fmla="*/ 395 h 1536"/>
                <a:gd name="T94" fmla="*/ 460 w 2032"/>
                <a:gd name="T95" fmla="*/ 277 h 1536"/>
                <a:gd name="T96" fmla="*/ 581 w 2032"/>
                <a:gd name="T97" fmla="*/ 175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32" h="1536">
                  <a:moveTo>
                    <a:pt x="648" y="131"/>
                  </a:moveTo>
                  <a:lnTo>
                    <a:pt x="717" y="96"/>
                  </a:lnTo>
                  <a:lnTo>
                    <a:pt x="788" y="67"/>
                  </a:lnTo>
                  <a:lnTo>
                    <a:pt x="860" y="43"/>
                  </a:lnTo>
                  <a:lnTo>
                    <a:pt x="934" y="24"/>
                  </a:lnTo>
                  <a:lnTo>
                    <a:pt x="1008" y="11"/>
                  </a:lnTo>
                  <a:lnTo>
                    <a:pt x="1083" y="4"/>
                  </a:lnTo>
                  <a:lnTo>
                    <a:pt x="1157" y="0"/>
                  </a:lnTo>
                  <a:lnTo>
                    <a:pt x="1232" y="0"/>
                  </a:lnTo>
                  <a:lnTo>
                    <a:pt x="1306" y="3"/>
                  </a:lnTo>
                  <a:lnTo>
                    <a:pt x="1377" y="8"/>
                  </a:lnTo>
                  <a:lnTo>
                    <a:pt x="1449" y="17"/>
                  </a:lnTo>
                  <a:lnTo>
                    <a:pt x="1517" y="29"/>
                  </a:lnTo>
                  <a:lnTo>
                    <a:pt x="1583" y="42"/>
                  </a:lnTo>
                  <a:lnTo>
                    <a:pt x="1647" y="55"/>
                  </a:lnTo>
                  <a:lnTo>
                    <a:pt x="1707" y="70"/>
                  </a:lnTo>
                  <a:lnTo>
                    <a:pt x="1762" y="86"/>
                  </a:lnTo>
                  <a:lnTo>
                    <a:pt x="1815" y="102"/>
                  </a:lnTo>
                  <a:lnTo>
                    <a:pt x="1862" y="116"/>
                  </a:lnTo>
                  <a:lnTo>
                    <a:pt x="1905" y="131"/>
                  </a:lnTo>
                  <a:lnTo>
                    <a:pt x="1942" y="146"/>
                  </a:lnTo>
                  <a:lnTo>
                    <a:pt x="1972" y="157"/>
                  </a:lnTo>
                  <a:lnTo>
                    <a:pt x="1999" y="167"/>
                  </a:lnTo>
                  <a:lnTo>
                    <a:pt x="2016" y="175"/>
                  </a:lnTo>
                  <a:lnTo>
                    <a:pt x="2028" y="179"/>
                  </a:lnTo>
                  <a:lnTo>
                    <a:pt x="2032" y="182"/>
                  </a:lnTo>
                  <a:lnTo>
                    <a:pt x="2031" y="186"/>
                  </a:lnTo>
                  <a:lnTo>
                    <a:pt x="2029" y="200"/>
                  </a:lnTo>
                  <a:lnTo>
                    <a:pt x="2026" y="220"/>
                  </a:lnTo>
                  <a:lnTo>
                    <a:pt x="2022" y="249"/>
                  </a:lnTo>
                  <a:lnTo>
                    <a:pt x="2018" y="286"/>
                  </a:lnTo>
                  <a:lnTo>
                    <a:pt x="2009" y="326"/>
                  </a:lnTo>
                  <a:lnTo>
                    <a:pt x="2000" y="375"/>
                  </a:lnTo>
                  <a:lnTo>
                    <a:pt x="1989" y="427"/>
                  </a:lnTo>
                  <a:lnTo>
                    <a:pt x="1975" y="483"/>
                  </a:lnTo>
                  <a:lnTo>
                    <a:pt x="1958" y="542"/>
                  </a:lnTo>
                  <a:lnTo>
                    <a:pt x="1940" y="607"/>
                  </a:lnTo>
                  <a:lnTo>
                    <a:pt x="1919" y="672"/>
                  </a:lnTo>
                  <a:lnTo>
                    <a:pt x="1894" y="738"/>
                  </a:lnTo>
                  <a:lnTo>
                    <a:pt x="1866" y="806"/>
                  </a:lnTo>
                  <a:lnTo>
                    <a:pt x="1835" y="875"/>
                  </a:lnTo>
                  <a:lnTo>
                    <a:pt x="1802" y="944"/>
                  </a:lnTo>
                  <a:lnTo>
                    <a:pt x="1764" y="1011"/>
                  </a:lnTo>
                  <a:lnTo>
                    <a:pt x="1722" y="1076"/>
                  </a:lnTo>
                  <a:lnTo>
                    <a:pt x="1676" y="1141"/>
                  </a:lnTo>
                  <a:lnTo>
                    <a:pt x="1627" y="1202"/>
                  </a:lnTo>
                  <a:lnTo>
                    <a:pt x="1573" y="1259"/>
                  </a:lnTo>
                  <a:lnTo>
                    <a:pt x="1514" y="1313"/>
                  </a:lnTo>
                  <a:lnTo>
                    <a:pt x="1452" y="1361"/>
                  </a:lnTo>
                  <a:lnTo>
                    <a:pt x="1383" y="1405"/>
                  </a:lnTo>
                  <a:lnTo>
                    <a:pt x="1315" y="1440"/>
                  </a:lnTo>
                  <a:lnTo>
                    <a:pt x="1245" y="1469"/>
                  </a:lnTo>
                  <a:lnTo>
                    <a:pt x="1173" y="1494"/>
                  </a:lnTo>
                  <a:lnTo>
                    <a:pt x="1099" y="1511"/>
                  </a:lnTo>
                  <a:lnTo>
                    <a:pt x="1024" y="1524"/>
                  </a:lnTo>
                  <a:lnTo>
                    <a:pt x="950" y="1532"/>
                  </a:lnTo>
                  <a:lnTo>
                    <a:pt x="876" y="1536"/>
                  </a:lnTo>
                  <a:lnTo>
                    <a:pt x="801" y="1536"/>
                  </a:lnTo>
                  <a:lnTo>
                    <a:pt x="727" y="1533"/>
                  </a:lnTo>
                  <a:lnTo>
                    <a:pt x="654" y="1527"/>
                  </a:lnTo>
                  <a:lnTo>
                    <a:pt x="584" y="1518"/>
                  </a:lnTo>
                  <a:lnTo>
                    <a:pt x="515" y="1507"/>
                  </a:lnTo>
                  <a:lnTo>
                    <a:pt x="450" y="1495"/>
                  </a:lnTo>
                  <a:lnTo>
                    <a:pt x="385" y="1481"/>
                  </a:lnTo>
                  <a:lnTo>
                    <a:pt x="326" y="1466"/>
                  </a:lnTo>
                  <a:lnTo>
                    <a:pt x="270" y="1450"/>
                  </a:lnTo>
                  <a:lnTo>
                    <a:pt x="218" y="1434"/>
                  </a:lnTo>
                  <a:lnTo>
                    <a:pt x="170" y="1419"/>
                  </a:lnTo>
                  <a:lnTo>
                    <a:pt x="127" y="1405"/>
                  </a:lnTo>
                  <a:lnTo>
                    <a:pt x="91" y="1390"/>
                  </a:lnTo>
                  <a:lnTo>
                    <a:pt x="59" y="1378"/>
                  </a:lnTo>
                  <a:lnTo>
                    <a:pt x="34" y="1368"/>
                  </a:lnTo>
                  <a:lnTo>
                    <a:pt x="16" y="1361"/>
                  </a:lnTo>
                  <a:lnTo>
                    <a:pt x="5" y="1357"/>
                  </a:lnTo>
                  <a:lnTo>
                    <a:pt x="0" y="1355"/>
                  </a:lnTo>
                  <a:lnTo>
                    <a:pt x="0" y="1349"/>
                  </a:lnTo>
                  <a:lnTo>
                    <a:pt x="3" y="1336"/>
                  </a:lnTo>
                  <a:lnTo>
                    <a:pt x="5" y="1316"/>
                  </a:lnTo>
                  <a:lnTo>
                    <a:pt x="9" y="1287"/>
                  </a:lnTo>
                  <a:lnTo>
                    <a:pt x="15" y="1250"/>
                  </a:lnTo>
                  <a:lnTo>
                    <a:pt x="22" y="1209"/>
                  </a:lnTo>
                  <a:lnTo>
                    <a:pt x="33" y="1161"/>
                  </a:lnTo>
                  <a:lnTo>
                    <a:pt x="44" y="1109"/>
                  </a:lnTo>
                  <a:lnTo>
                    <a:pt x="57" y="1053"/>
                  </a:lnTo>
                  <a:lnTo>
                    <a:pt x="73" y="993"/>
                  </a:lnTo>
                  <a:lnTo>
                    <a:pt x="92" y="929"/>
                  </a:lnTo>
                  <a:lnTo>
                    <a:pt x="114" y="865"/>
                  </a:lnTo>
                  <a:lnTo>
                    <a:pt x="139" y="798"/>
                  </a:lnTo>
                  <a:lnTo>
                    <a:pt x="167" y="729"/>
                  </a:lnTo>
                  <a:lnTo>
                    <a:pt x="197" y="661"/>
                  </a:lnTo>
                  <a:lnTo>
                    <a:pt x="231" y="592"/>
                  </a:lnTo>
                  <a:lnTo>
                    <a:pt x="269" y="525"/>
                  </a:lnTo>
                  <a:lnTo>
                    <a:pt x="311" y="459"/>
                  </a:lnTo>
                  <a:lnTo>
                    <a:pt x="356" y="395"/>
                  </a:lnTo>
                  <a:lnTo>
                    <a:pt x="406" y="334"/>
                  </a:lnTo>
                  <a:lnTo>
                    <a:pt x="460" y="277"/>
                  </a:lnTo>
                  <a:lnTo>
                    <a:pt x="518" y="223"/>
                  </a:lnTo>
                  <a:lnTo>
                    <a:pt x="581" y="175"/>
                  </a:lnTo>
                  <a:lnTo>
                    <a:pt x="648" y="131"/>
                  </a:lnTo>
                </a:path>
              </a:pathLst>
            </a:custGeom>
            <a:gradFill rotWithShape="1">
              <a:gsLst>
                <a:gs pos="0">
                  <a:srgbClr val="BC61CB"/>
                </a:gs>
                <a:gs pos="100000">
                  <a:srgbClr val="BC61CB">
                    <a:gamma/>
                    <a:shade val="46275"/>
                    <a:invGamma/>
                  </a:srgbClr>
                </a:gs>
              </a:gsLst>
              <a:lin ang="0" scaled="1"/>
            </a:gradFill>
            <a:ln w="38100" cmpd="sng">
              <a:solidFill>
                <a:srgbClr val="FFFFFF"/>
              </a:solidFill>
              <a:prstDash val="solid"/>
              <a:round/>
              <a:headEnd/>
              <a:tailEnd/>
            </a:ln>
            <a:effectLst>
              <a:outerShdw dist="135003" dir="2928844" algn="ctr" rotWithShape="0">
                <a:srgbClr val="000000">
                  <a:alpha val="50000"/>
                </a:srgbClr>
              </a:outerShdw>
            </a:effectLst>
          </p:spPr>
          <p:txBody>
            <a:bodyPr/>
            <a:lstStyle/>
            <a:p>
              <a:endParaRPr lang="ru-RU"/>
            </a:p>
          </p:txBody>
        </p:sp>
        <p:sp>
          <p:nvSpPr>
            <p:cNvPr id="102" name="Freeform 24"/>
            <p:cNvSpPr>
              <a:spLocks/>
            </p:cNvSpPr>
            <p:nvPr/>
          </p:nvSpPr>
          <p:spPr bwMode="gray">
            <a:xfrm>
              <a:off x="2591728" y="4089252"/>
              <a:ext cx="2144747" cy="3076894"/>
            </a:xfrm>
            <a:custGeom>
              <a:avLst/>
              <a:gdLst>
                <a:gd name="T0" fmla="*/ 1467 w 1470"/>
                <a:gd name="T1" fmla="*/ 1246 h 2346"/>
                <a:gd name="T2" fmla="*/ 1444 w 1470"/>
                <a:gd name="T3" fmla="*/ 1390 h 2346"/>
                <a:gd name="T4" fmla="*/ 1400 w 1470"/>
                <a:gd name="T5" fmla="*/ 1529 h 2346"/>
                <a:gd name="T6" fmla="*/ 1339 w 1470"/>
                <a:gd name="T7" fmla="*/ 1662 h 2346"/>
                <a:gd name="T8" fmla="*/ 1267 w 1470"/>
                <a:gd name="T9" fmla="*/ 1784 h 2346"/>
                <a:gd name="T10" fmla="*/ 1187 w 1470"/>
                <a:gd name="T11" fmla="*/ 1898 h 2346"/>
                <a:gd name="T12" fmla="*/ 1102 w 1470"/>
                <a:gd name="T13" fmla="*/ 2002 h 2346"/>
                <a:gd name="T14" fmla="*/ 1019 w 1470"/>
                <a:gd name="T15" fmla="*/ 2094 h 2346"/>
                <a:gd name="T16" fmla="*/ 939 w 1470"/>
                <a:gd name="T17" fmla="*/ 2174 h 2346"/>
                <a:gd name="T18" fmla="*/ 866 w 1470"/>
                <a:gd name="T19" fmla="*/ 2240 h 2346"/>
                <a:gd name="T20" fmla="*/ 806 w 1470"/>
                <a:gd name="T21" fmla="*/ 2291 h 2346"/>
                <a:gd name="T22" fmla="*/ 763 w 1470"/>
                <a:gd name="T23" fmla="*/ 2326 h 2346"/>
                <a:gd name="T24" fmla="*/ 739 w 1470"/>
                <a:gd name="T25" fmla="*/ 2343 h 2346"/>
                <a:gd name="T26" fmla="*/ 732 w 1470"/>
                <a:gd name="T27" fmla="*/ 2343 h 2346"/>
                <a:gd name="T28" fmla="*/ 709 w 1470"/>
                <a:gd name="T29" fmla="*/ 2326 h 2346"/>
                <a:gd name="T30" fmla="*/ 665 w 1470"/>
                <a:gd name="T31" fmla="*/ 2291 h 2346"/>
                <a:gd name="T32" fmla="*/ 604 w 1470"/>
                <a:gd name="T33" fmla="*/ 2240 h 2346"/>
                <a:gd name="T34" fmla="*/ 532 w 1470"/>
                <a:gd name="T35" fmla="*/ 2174 h 2346"/>
                <a:gd name="T36" fmla="*/ 452 w 1470"/>
                <a:gd name="T37" fmla="*/ 2094 h 2346"/>
                <a:gd name="T38" fmla="*/ 367 w 1470"/>
                <a:gd name="T39" fmla="*/ 2002 h 2346"/>
                <a:gd name="T40" fmla="*/ 284 w 1470"/>
                <a:gd name="T41" fmla="*/ 1898 h 2346"/>
                <a:gd name="T42" fmla="*/ 204 w 1470"/>
                <a:gd name="T43" fmla="*/ 1784 h 2346"/>
                <a:gd name="T44" fmla="*/ 131 w 1470"/>
                <a:gd name="T45" fmla="*/ 1662 h 2346"/>
                <a:gd name="T46" fmla="*/ 71 w 1470"/>
                <a:gd name="T47" fmla="*/ 1529 h 2346"/>
                <a:gd name="T48" fmla="*/ 27 w 1470"/>
                <a:gd name="T49" fmla="*/ 1390 h 2346"/>
                <a:gd name="T50" fmla="*/ 4 w 1470"/>
                <a:gd name="T51" fmla="*/ 1246 h 2346"/>
                <a:gd name="T52" fmla="*/ 4 w 1470"/>
                <a:gd name="T53" fmla="*/ 1099 h 2346"/>
                <a:gd name="T54" fmla="*/ 27 w 1470"/>
                <a:gd name="T55" fmla="*/ 954 h 2346"/>
                <a:gd name="T56" fmla="*/ 71 w 1470"/>
                <a:gd name="T57" fmla="*/ 816 h 2346"/>
                <a:gd name="T58" fmla="*/ 131 w 1470"/>
                <a:gd name="T59" fmla="*/ 684 h 2346"/>
                <a:gd name="T60" fmla="*/ 204 w 1470"/>
                <a:gd name="T61" fmla="*/ 560 h 2346"/>
                <a:gd name="T62" fmla="*/ 284 w 1470"/>
                <a:gd name="T63" fmla="*/ 446 h 2346"/>
                <a:gd name="T64" fmla="*/ 367 w 1470"/>
                <a:gd name="T65" fmla="*/ 343 h 2346"/>
                <a:gd name="T66" fmla="*/ 452 w 1470"/>
                <a:gd name="T67" fmla="*/ 251 h 2346"/>
                <a:gd name="T68" fmla="*/ 532 w 1470"/>
                <a:gd name="T69" fmla="*/ 171 h 2346"/>
                <a:gd name="T70" fmla="*/ 604 w 1470"/>
                <a:gd name="T71" fmla="*/ 105 h 2346"/>
                <a:gd name="T72" fmla="*/ 665 w 1470"/>
                <a:gd name="T73" fmla="*/ 55 h 2346"/>
                <a:gd name="T74" fmla="*/ 709 w 1470"/>
                <a:gd name="T75" fmla="*/ 19 h 2346"/>
                <a:gd name="T76" fmla="*/ 732 w 1470"/>
                <a:gd name="T77" fmla="*/ 1 h 2346"/>
                <a:gd name="T78" fmla="*/ 739 w 1470"/>
                <a:gd name="T79" fmla="*/ 1 h 2346"/>
                <a:gd name="T80" fmla="*/ 763 w 1470"/>
                <a:gd name="T81" fmla="*/ 19 h 2346"/>
                <a:gd name="T82" fmla="*/ 806 w 1470"/>
                <a:gd name="T83" fmla="*/ 55 h 2346"/>
                <a:gd name="T84" fmla="*/ 866 w 1470"/>
                <a:gd name="T85" fmla="*/ 105 h 2346"/>
                <a:gd name="T86" fmla="*/ 939 w 1470"/>
                <a:gd name="T87" fmla="*/ 171 h 2346"/>
                <a:gd name="T88" fmla="*/ 1019 w 1470"/>
                <a:gd name="T89" fmla="*/ 251 h 2346"/>
                <a:gd name="T90" fmla="*/ 1102 w 1470"/>
                <a:gd name="T91" fmla="*/ 343 h 2346"/>
                <a:gd name="T92" fmla="*/ 1187 w 1470"/>
                <a:gd name="T93" fmla="*/ 446 h 2346"/>
                <a:gd name="T94" fmla="*/ 1267 w 1470"/>
                <a:gd name="T95" fmla="*/ 560 h 2346"/>
                <a:gd name="T96" fmla="*/ 1339 w 1470"/>
                <a:gd name="T97" fmla="*/ 684 h 2346"/>
                <a:gd name="T98" fmla="*/ 1400 w 1470"/>
                <a:gd name="T99" fmla="*/ 816 h 2346"/>
                <a:gd name="T100" fmla="*/ 1444 w 1470"/>
                <a:gd name="T101" fmla="*/ 954 h 2346"/>
                <a:gd name="T102" fmla="*/ 1467 w 1470"/>
                <a:gd name="T103" fmla="*/ 1099 h 2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70" h="2346">
                  <a:moveTo>
                    <a:pt x="1470" y="1173"/>
                  </a:moveTo>
                  <a:lnTo>
                    <a:pt x="1467" y="1246"/>
                  </a:lnTo>
                  <a:lnTo>
                    <a:pt x="1458" y="1319"/>
                  </a:lnTo>
                  <a:lnTo>
                    <a:pt x="1444" y="1390"/>
                  </a:lnTo>
                  <a:lnTo>
                    <a:pt x="1423" y="1462"/>
                  </a:lnTo>
                  <a:lnTo>
                    <a:pt x="1400" y="1529"/>
                  </a:lnTo>
                  <a:lnTo>
                    <a:pt x="1371" y="1596"/>
                  </a:lnTo>
                  <a:lnTo>
                    <a:pt x="1339" y="1662"/>
                  </a:lnTo>
                  <a:lnTo>
                    <a:pt x="1305" y="1725"/>
                  </a:lnTo>
                  <a:lnTo>
                    <a:pt x="1267" y="1784"/>
                  </a:lnTo>
                  <a:lnTo>
                    <a:pt x="1228" y="1843"/>
                  </a:lnTo>
                  <a:lnTo>
                    <a:pt x="1187" y="1898"/>
                  </a:lnTo>
                  <a:lnTo>
                    <a:pt x="1145" y="1952"/>
                  </a:lnTo>
                  <a:lnTo>
                    <a:pt x="1102" y="2002"/>
                  </a:lnTo>
                  <a:lnTo>
                    <a:pt x="1060" y="2050"/>
                  </a:lnTo>
                  <a:lnTo>
                    <a:pt x="1019" y="2094"/>
                  </a:lnTo>
                  <a:lnTo>
                    <a:pt x="978" y="2135"/>
                  </a:lnTo>
                  <a:lnTo>
                    <a:pt x="939" y="2174"/>
                  </a:lnTo>
                  <a:lnTo>
                    <a:pt x="901" y="2207"/>
                  </a:lnTo>
                  <a:lnTo>
                    <a:pt x="866" y="2240"/>
                  </a:lnTo>
                  <a:lnTo>
                    <a:pt x="835" y="2266"/>
                  </a:lnTo>
                  <a:lnTo>
                    <a:pt x="806" y="2291"/>
                  </a:lnTo>
                  <a:lnTo>
                    <a:pt x="783" y="2310"/>
                  </a:lnTo>
                  <a:lnTo>
                    <a:pt x="763" y="2326"/>
                  </a:lnTo>
                  <a:lnTo>
                    <a:pt x="748" y="2336"/>
                  </a:lnTo>
                  <a:lnTo>
                    <a:pt x="739" y="2343"/>
                  </a:lnTo>
                  <a:lnTo>
                    <a:pt x="735" y="2346"/>
                  </a:lnTo>
                  <a:lnTo>
                    <a:pt x="732" y="2343"/>
                  </a:lnTo>
                  <a:lnTo>
                    <a:pt x="723" y="2336"/>
                  </a:lnTo>
                  <a:lnTo>
                    <a:pt x="709" y="2326"/>
                  </a:lnTo>
                  <a:lnTo>
                    <a:pt x="688" y="2310"/>
                  </a:lnTo>
                  <a:lnTo>
                    <a:pt x="665" y="2291"/>
                  </a:lnTo>
                  <a:lnTo>
                    <a:pt x="636" y="2266"/>
                  </a:lnTo>
                  <a:lnTo>
                    <a:pt x="604" y="2240"/>
                  </a:lnTo>
                  <a:lnTo>
                    <a:pt x="570" y="2207"/>
                  </a:lnTo>
                  <a:lnTo>
                    <a:pt x="532" y="2174"/>
                  </a:lnTo>
                  <a:lnTo>
                    <a:pt x="493" y="2135"/>
                  </a:lnTo>
                  <a:lnTo>
                    <a:pt x="452" y="2094"/>
                  </a:lnTo>
                  <a:lnTo>
                    <a:pt x="410" y="2050"/>
                  </a:lnTo>
                  <a:lnTo>
                    <a:pt x="367" y="2002"/>
                  </a:lnTo>
                  <a:lnTo>
                    <a:pt x="325" y="1952"/>
                  </a:lnTo>
                  <a:lnTo>
                    <a:pt x="284" y="1898"/>
                  </a:lnTo>
                  <a:lnTo>
                    <a:pt x="243" y="1843"/>
                  </a:lnTo>
                  <a:lnTo>
                    <a:pt x="204" y="1784"/>
                  </a:lnTo>
                  <a:lnTo>
                    <a:pt x="166" y="1725"/>
                  </a:lnTo>
                  <a:lnTo>
                    <a:pt x="131" y="1662"/>
                  </a:lnTo>
                  <a:lnTo>
                    <a:pt x="100" y="1596"/>
                  </a:lnTo>
                  <a:lnTo>
                    <a:pt x="71" y="1529"/>
                  </a:lnTo>
                  <a:lnTo>
                    <a:pt x="48" y="1462"/>
                  </a:lnTo>
                  <a:lnTo>
                    <a:pt x="27" y="1390"/>
                  </a:lnTo>
                  <a:lnTo>
                    <a:pt x="13" y="1319"/>
                  </a:lnTo>
                  <a:lnTo>
                    <a:pt x="4" y="1246"/>
                  </a:lnTo>
                  <a:lnTo>
                    <a:pt x="0" y="1173"/>
                  </a:lnTo>
                  <a:lnTo>
                    <a:pt x="4" y="1099"/>
                  </a:lnTo>
                  <a:lnTo>
                    <a:pt x="13" y="1026"/>
                  </a:lnTo>
                  <a:lnTo>
                    <a:pt x="27" y="954"/>
                  </a:lnTo>
                  <a:lnTo>
                    <a:pt x="48" y="884"/>
                  </a:lnTo>
                  <a:lnTo>
                    <a:pt x="71" y="816"/>
                  </a:lnTo>
                  <a:lnTo>
                    <a:pt x="100" y="748"/>
                  </a:lnTo>
                  <a:lnTo>
                    <a:pt x="131" y="684"/>
                  </a:lnTo>
                  <a:lnTo>
                    <a:pt x="166" y="621"/>
                  </a:lnTo>
                  <a:lnTo>
                    <a:pt x="204" y="560"/>
                  </a:lnTo>
                  <a:lnTo>
                    <a:pt x="243" y="502"/>
                  </a:lnTo>
                  <a:lnTo>
                    <a:pt x="284" y="446"/>
                  </a:lnTo>
                  <a:lnTo>
                    <a:pt x="325" y="394"/>
                  </a:lnTo>
                  <a:lnTo>
                    <a:pt x="367" y="343"/>
                  </a:lnTo>
                  <a:lnTo>
                    <a:pt x="410" y="295"/>
                  </a:lnTo>
                  <a:lnTo>
                    <a:pt x="452" y="251"/>
                  </a:lnTo>
                  <a:lnTo>
                    <a:pt x="493" y="210"/>
                  </a:lnTo>
                  <a:lnTo>
                    <a:pt x="532" y="171"/>
                  </a:lnTo>
                  <a:lnTo>
                    <a:pt x="570" y="137"/>
                  </a:lnTo>
                  <a:lnTo>
                    <a:pt x="604" y="105"/>
                  </a:lnTo>
                  <a:lnTo>
                    <a:pt x="636" y="79"/>
                  </a:lnTo>
                  <a:lnTo>
                    <a:pt x="665" y="55"/>
                  </a:lnTo>
                  <a:lnTo>
                    <a:pt x="688" y="35"/>
                  </a:lnTo>
                  <a:lnTo>
                    <a:pt x="709" y="19"/>
                  </a:lnTo>
                  <a:lnTo>
                    <a:pt x="723" y="9"/>
                  </a:lnTo>
                  <a:lnTo>
                    <a:pt x="732" y="1"/>
                  </a:lnTo>
                  <a:lnTo>
                    <a:pt x="735" y="0"/>
                  </a:lnTo>
                  <a:lnTo>
                    <a:pt x="739" y="1"/>
                  </a:lnTo>
                  <a:lnTo>
                    <a:pt x="748" y="9"/>
                  </a:lnTo>
                  <a:lnTo>
                    <a:pt x="763" y="19"/>
                  </a:lnTo>
                  <a:lnTo>
                    <a:pt x="783" y="35"/>
                  </a:lnTo>
                  <a:lnTo>
                    <a:pt x="806" y="55"/>
                  </a:lnTo>
                  <a:lnTo>
                    <a:pt x="835" y="79"/>
                  </a:lnTo>
                  <a:lnTo>
                    <a:pt x="866" y="105"/>
                  </a:lnTo>
                  <a:lnTo>
                    <a:pt x="901" y="137"/>
                  </a:lnTo>
                  <a:lnTo>
                    <a:pt x="939" y="171"/>
                  </a:lnTo>
                  <a:lnTo>
                    <a:pt x="978" y="210"/>
                  </a:lnTo>
                  <a:lnTo>
                    <a:pt x="1019" y="251"/>
                  </a:lnTo>
                  <a:lnTo>
                    <a:pt x="1060" y="295"/>
                  </a:lnTo>
                  <a:lnTo>
                    <a:pt x="1102" y="343"/>
                  </a:lnTo>
                  <a:lnTo>
                    <a:pt x="1145" y="394"/>
                  </a:lnTo>
                  <a:lnTo>
                    <a:pt x="1187" y="446"/>
                  </a:lnTo>
                  <a:lnTo>
                    <a:pt x="1228" y="502"/>
                  </a:lnTo>
                  <a:lnTo>
                    <a:pt x="1267" y="560"/>
                  </a:lnTo>
                  <a:lnTo>
                    <a:pt x="1305" y="621"/>
                  </a:lnTo>
                  <a:lnTo>
                    <a:pt x="1339" y="684"/>
                  </a:lnTo>
                  <a:lnTo>
                    <a:pt x="1371" y="748"/>
                  </a:lnTo>
                  <a:lnTo>
                    <a:pt x="1400" y="816"/>
                  </a:lnTo>
                  <a:lnTo>
                    <a:pt x="1423" y="884"/>
                  </a:lnTo>
                  <a:lnTo>
                    <a:pt x="1444" y="954"/>
                  </a:lnTo>
                  <a:lnTo>
                    <a:pt x="1458" y="1026"/>
                  </a:lnTo>
                  <a:lnTo>
                    <a:pt x="1467" y="1099"/>
                  </a:lnTo>
                  <a:lnTo>
                    <a:pt x="1470" y="1173"/>
                  </a:lnTo>
                </a:path>
              </a:pathLst>
            </a:custGeom>
            <a:gradFill rotWithShape="1">
              <a:gsLst>
                <a:gs pos="0">
                  <a:srgbClr val="FF0066">
                    <a:gamma/>
                    <a:shade val="46275"/>
                    <a:invGamma/>
                  </a:srgbClr>
                </a:gs>
                <a:gs pos="100000">
                  <a:srgbClr val="FF0066"/>
                </a:gs>
              </a:gsLst>
              <a:lin ang="5400000" scaled="1"/>
            </a:gradFill>
            <a:ln w="38100" cmpd="sng">
              <a:solidFill>
                <a:srgbClr val="FFFFFF"/>
              </a:solidFill>
              <a:prstDash val="solid"/>
              <a:round/>
              <a:headEnd/>
              <a:tailEnd/>
            </a:ln>
            <a:effectLst>
              <a:outerShdw dist="135003" dir="2928844" algn="ctr" rotWithShape="0">
                <a:srgbClr val="000000">
                  <a:alpha val="50000"/>
                </a:srgbClr>
              </a:outerShdw>
            </a:effectLst>
          </p:spPr>
          <p:txBody>
            <a:bodyPr/>
            <a:lstStyle/>
            <a:p>
              <a:endParaRPr lang="ru-RU"/>
            </a:p>
          </p:txBody>
        </p:sp>
        <p:sp>
          <p:nvSpPr>
            <p:cNvPr id="103" name="Freeform 26"/>
            <p:cNvSpPr>
              <a:spLocks/>
            </p:cNvSpPr>
            <p:nvPr/>
          </p:nvSpPr>
          <p:spPr bwMode="gray">
            <a:xfrm rot="762496">
              <a:off x="3698295" y="4536445"/>
              <a:ext cx="3645725" cy="1648827"/>
            </a:xfrm>
            <a:custGeom>
              <a:avLst/>
              <a:gdLst>
                <a:gd name="T0" fmla="*/ 1451 w 2032"/>
                <a:gd name="T1" fmla="*/ 175 h 1536"/>
                <a:gd name="T2" fmla="*/ 1572 w 2032"/>
                <a:gd name="T3" fmla="*/ 277 h 1536"/>
                <a:gd name="T4" fmla="*/ 1676 w 2032"/>
                <a:gd name="T5" fmla="*/ 395 h 1536"/>
                <a:gd name="T6" fmla="*/ 1763 w 2032"/>
                <a:gd name="T7" fmla="*/ 525 h 1536"/>
                <a:gd name="T8" fmla="*/ 1835 w 2032"/>
                <a:gd name="T9" fmla="*/ 661 h 1536"/>
                <a:gd name="T10" fmla="*/ 1893 w 2032"/>
                <a:gd name="T11" fmla="*/ 798 h 1536"/>
                <a:gd name="T12" fmla="*/ 1940 w 2032"/>
                <a:gd name="T13" fmla="*/ 929 h 1536"/>
                <a:gd name="T14" fmla="*/ 1975 w 2032"/>
                <a:gd name="T15" fmla="*/ 1053 h 1536"/>
                <a:gd name="T16" fmla="*/ 2000 w 2032"/>
                <a:gd name="T17" fmla="*/ 1161 h 1536"/>
                <a:gd name="T18" fmla="*/ 2017 w 2032"/>
                <a:gd name="T19" fmla="*/ 1250 h 1536"/>
                <a:gd name="T20" fmla="*/ 2026 w 2032"/>
                <a:gd name="T21" fmla="*/ 1316 h 1536"/>
                <a:gd name="T22" fmla="*/ 2030 w 2032"/>
                <a:gd name="T23" fmla="*/ 1349 h 1536"/>
                <a:gd name="T24" fmla="*/ 2027 w 2032"/>
                <a:gd name="T25" fmla="*/ 1357 h 1536"/>
                <a:gd name="T26" fmla="*/ 1998 w 2032"/>
                <a:gd name="T27" fmla="*/ 1368 h 1536"/>
                <a:gd name="T28" fmla="*/ 1941 w 2032"/>
                <a:gd name="T29" fmla="*/ 1390 h 1536"/>
                <a:gd name="T30" fmla="*/ 1861 w 2032"/>
                <a:gd name="T31" fmla="*/ 1419 h 1536"/>
                <a:gd name="T32" fmla="*/ 1762 w 2032"/>
                <a:gd name="T33" fmla="*/ 1450 h 1536"/>
                <a:gd name="T34" fmla="*/ 1647 w 2032"/>
                <a:gd name="T35" fmla="*/ 1481 h 1536"/>
                <a:gd name="T36" fmla="*/ 1517 w 2032"/>
                <a:gd name="T37" fmla="*/ 1507 h 1536"/>
                <a:gd name="T38" fmla="*/ 1377 w 2032"/>
                <a:gd name="T39" fmla="*/ 1527 h 1536"/>
                <a:gd name="T40" fmla="*/ 1231 w 2032"/>
                <a:gd name="T41" fmla="*/ 1536 h 1536"/>
                <a:gd name="T42" fmla="*/ 1082 w 2032"/>
                <a:gd name="T43" fmla="*/ 1532 h 1536"/>
                <a:gd name="T44" fmla="*/ 933 w 2032"/>
                <a:gd name="T45" fmla="*/ 1511 h 1536"/>
                <a:gd name="T46" fmla="*/ 787 w 2032"/>
                <a:gd name="T47" fmla="*/ 1469 h 1536"/>
                <a:gd name="T48" fmla="*/ 647 w 2032"/>
                <a:gd name="T49" fmla="*/ 1405 h 1536"/>
                <a:gd name="T50" fmla="*/ 518 w 2032"/>
                <a:gd name="T51" fmla="*/ 1313 h 1536"/>
                <a:gd name="T52" fmla="*/ 405 w 2032"/>
                <a:gd name="T53" fmla="*/ 1202 h 1536"/>
                <a:gd name="T54" fmla="*/ 311 w 2032"/>
                <a:gd name="T55" fmla="*/ 1076 h 1536"/>
                <a:gd name="T56" fmla="*/ 230 w 2032"/>
                <a:gd name="T57" fmla="*/ 944 h 1536"/>
                <a:gd name="T58" fmla="*/ 166 w 2032"/>
                <a:gd name="T59" fmla="*/ 806 h 1536"/>
                <a:gd name="T60" fmla="*/ 114 w 2032"/>
                <a:gd name="T61" fmla="*/ 672 h 1536"/>
                <a:gd name="T62" fmla="*/ 73 w 2032"/>
                <a:gd name="T63" fmla="*/ 542 h 1536"/>
                <a:gd name="T64" fmla="*/ 44 w 2032"/>
                <a:gd name="T65" fmla="*/ 427 h 1536"/>
                <a:gd name="T66" fmla="*/ 22 w 2032"/>
                <a:gd name="T67" fmla="*/ 326 h 1536"/>
                <a:gd name="T68" fmla="*/ 9 w 2032"/>
                <a:gd name="T69" fmla="*/ 249 h 1536"/>
                <a:gd name="T70" fmla="*/ 3 w 2032"/>
                <a:gd name="T71" fmla="*/ 200 h 1536"/>
                <a:gd name="T72" fmla="*/ 0 w 2032"/>
                <a:gd name="T73" fmla="*/ 182 h 1536"/>
                <a:gd name="T74" fmla="*/ 16 w 2032"/>
                <a:gd name="T75" fmla="*/ 175 h 1536"/>
                <a:gd name="T76" fmla="*/ 58 w 2032"/>
                <a:gd name="T77" fmla="*/ 157 h 1536"/>
                <a:gd name="T78" fmla="*/ 127 w 2032"/>
                <a:gd name="T79" fmla="*/ 131 h 1536"/>
                <a:gd name="T80" fmla="*/ 217 w 2032"/>
                <a:gd name="T81" fmla="*/ 102 h 1536"/>
                <a:gd name="T82" fmla="*/ 325 w 2032"/>
                <a:gd name="T83" fmla="*/ 70 h 1536"/>
                <a:gd name="T84" fmla="*/ 449 w 2032"/>
                <a:gd name="T85" fmla="*/ 42 h 1536"/>
                <a:gd name="T86" fmla="*/ 583 w 2032"/>
                <a:gd name="T87" fmla="*/ 17 h 1536"/>
                <a:gd name="T88" fmla="*/ 726 w 2032"/>
                <a:gd name="T89" fmla="*/ 3 h 1536"/>
                <a:gd name="T90" fmla="*/ 875 w 2032"/>
                <a:gd name="T91" fmla="*/ 0 h 1536"/>
                <a:gd name="T92" fmla="*/ 1024 w 2032"/>
                <a:gd name="T93" fmla="*/ 11 h 1536"/>
                <a:gd name="T94" fmla="*/ 1173 w 2032"/>
                <a:gd name="T95" fmla="*/ 43 h 1536"/>
                <a:gd name="T96" fmla="*/ 1314 w 2032"/>
                <a:gd name="T97" fmla="*/ 96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32" h="1536">
                  <a:moveTo>
                    <a:pt x="1383" y="131"/>
                  </a:moveTo>
                  <a:lnTo>
                    <a:pt x="1451" y="175"/>
                  </a:lnTo>
                  <a:lnTo>
                    <a:pt x="1514" y="223"/>
                  </a:lnTo>
                  <a:lnTo>
                    <a:pt x="1572" y="277"/>
                  </a:lnTo>
                  <a:lnTo>
                    <a:pt x="1626" y="334"/>
                  </a:lnTo>
                  <a:lnTo>
                    <a:pt x="1676" y="395"/>
                  </a:lnTo>
                  <a:lnTo>
                    <a:pt x="1721" y="459"/>
                  </a:lnTo>
                  <a:lnTo>
                    <a:pt x="1763" y="525"/>
                  </a:lnTo>
                  <a:lnTo>
                    <a:pt x="1801" y="592"/>
                  </a:lnTo>
                  <a:lnTo>
                    <a:pt x="1835" y="661"/>
                  </a:lnTo>
                  <a:lnTo>
                    <a:pt x="1865" y="729"/>
                  </a:lnTo>
                  <a:lnTo>
                    <a:pt x="1893" y="798"/>
                  </a:lnTo>
                  <a:lnTo>
                    <a:pt x="1918" y="865"/>
                  </a:lnTo>
                  <a:lnTo>
                    <a:pt x="1940" y="929"/>
                  </a:lnTo>
                  <a:lnTo>
                    <a:pt x="1957" y="993"/>
                  </a:lnTo>
                  <a:lnTo>
                    <a:pt x="1975" y="1053"/>
                  </a:lnTo>
                  <a:lnTo>
                    <a:pt x="1988" y="1109"/>
                  </a:lnTo>
                  <a:lnTo>
                    <a:pt x="2000" y="1161"/>
                  </a:lnTo>
                  <a:lnTo>
                    <a:pt x="2008" y="1209"/>
                  </a:lnTo>
                  <a:lnTo>
                    <a:pt x="2017" y="1250"/>
                  </a:lnTo>
                  <a:lnTo>
                    <a:pt x="2021" y="1287"/>
                  </a:lnTo>
                  <a:lnTo>
                    <a:pt x="2026" y="1316"/>
                  </a:lnTo>
                  <a:lnTo>
                    <a:pt x="2029" y="1336"/>
                  </a:lnTo>
                  <a:lnTo>
                    <a:pt x="2030" y="1349"/>
                  </a:lnTo>
                  <a:lnTo>
                    <a:pt x="2032" y="1355"/>
                  </a:lnTo>
                  <a:lnTo>
                    <a:pt x="2027" y="1357"/>
                  </a:lnTo>
                  <a:lnTo>
                    <a:pt x="2016" y="1361"/>
                  </a:lnTo>
                  <a:lnTo>
                    <a:pt x="1998" y="1368"/>
                  </a:lnTo>
                  <a:lnTo>
                    <a:pt x="1972" y="1378"/>
                  </a:lnTo>
                  <a:lnTo>
                    <a:pt x="1941" y="1390"/>
                  </a:lnTo>
                  <a:lnTo>
                    <a:pt x="1905" y="1405"/>
                  </a:lnTo>
                  <a:lnTo>
                    <a:pt x="1861" y="1419"/>
                  </a:lnTo>
                  <a:lnTo>
                    <a:pt x="1814" y="1434"/>
                  </a:lnTo>
                  <a:lnTo>
                    <a:pt x="1762" y="1450"/>
                  </a:lnTo>
                  <a:lnTo>
                    <a:pt x="1706" y="1466"/>
                  </a:lnTo>
                  <a:lnTo>
                    <a:pt x="1647" y="1481"/>
                  </a:lnTo>
                  <a:lnTo>
                    <a:pt x="1582" y="1495"/>
                  </a:lnTo>
                  <a:lnTo>
                    <a:pt x="1517" y="1507"/>
                  </a:lnTo>
                  <a:lnTo>
                    <a:pt x="1448" y="1518"/>
                  </a:lnTo>
                  <a:lnTo>
                    <a:pt x="1377" y="1527"/>
                  </a:lnTo>
                  <a:lnTo>
                    <a:pt x="1305" y="1533"/>
                  </a:lnTo>
                  <a:lnTo>
                    <a:pt x="1231" y="1536"/>
                  </a:lnTo>
                  <a:lnTo>
                    <a:pt x="1157" y="1536"/>
                  </a:lnTo>
                  <a:lnTo>
                    <a:pt x="1082" y="1532"/>
                  </a:lnTo>
                  <a:lnTo>
                    <a:pt x="1008" y="1524"/>
                  </a:lnTo>
                  <a:lnTo>
                    <a:pt x="933" y="1511"/>
                  </a:lnTo>
                  <a:lnTo>
                    <a:pt x="859" y="1494"/>
                  </a:lnTo>
                  <a:lnTo>
                    <a:pt x="787" y="1469"/>
                  </a:lnTo>
                  <a:lnTo>
                    <a:pt x="716" y="1440"/>
                  </a:lnTo>
                  <a:lnTo>
                    <a:pt x="647" y="1405"/>
                  </a:lnTo>
                  <a:lnTo>
                    <a:pt x="580" y="1361"/>
                  </a:lnTo>
                  <a:lnTo>
                    <a:pt x="518" y="1313"/>
                  </a:lnTo>
                  <a:lnTo>
                    <a:pt x="459" y="1259"/>
                  </a:lnTo>
                  <a:lnTo>
                    <a:pt x="405" y="1202"/>
                  </a:lnTo>
                  <a:lnTo>
                    <a:pt x="356" y="1141"/>
                  </a:lnTo>
                  <a:lnTo>
                    <a:pt x="311" y="1076"/>
                  </a:lnTo>
                  <a:lnTo>
                    <a:pt x="268" y="1011"/>
                  </a:lnTo>
                  <a:lnTo>
                    <a:pt x="230" y="944"/>
                  </a:lnTo>
                  <a:lnTo>
                    <a:pt x="197" y="875"/>
                  </a:lnTo>
                  <a:lnTo>
                    <a:pt x="166" y="806"/>
                  </a:lnTo>
                  <a:lnTo>
                    <a:pt x="138" y="738"/>
                  </a:lnTo>
                  <a:lnTo>
                    <a:pt x="114" y="672"/>
                  </a:lnTo>
                  <a:lnTo>
                    <a:pt x="92" y="607"/>
                  </a:lnTo>
                  <a:lnTo>
                    <a:pt x="73" y="542"/>
                  </a:lnTo>
                  <a:lnTo>
                    <a:pt x="57" y="483"/>
                  </a:lnTo>
                  <a:lnTo>
                    <a:pt x="44" y="427"/>
                  </a:lnTo>
                  <a:lnTo>
                    <a:pt x="32" y="375"/>
                  </a:lnTo>
                  <a:lnTo>
                    <a:pt x="22" y="326"/>
                  </a:lnTo>
                  <a:lnTo>
                    <a:pt x="14" y="286"/>
                  </a:lnTo>
                  <a:lnTo>
                    <a:pt x="9" y="249"/>
                  </a:lnTo>
                  <a:lnTo>
                    <a:pt x="4" y="220"/>
                  </a:lnTo>
                  <a:lnTo>
                    <a:pt x="3" y="200"/>
                  </a:lnTo>
                  <a:lnTo>
                    <a:pt x="0" y="186"/>
                  </a:lnTo>
                  <a:lnTo>
                    <a:pt x="0" y="182"/>
                  </a:lnTo>
                  <a:lnTo>
                    <a:pt x="4" y="179"/>
                  </a:lnTo>
                  <a:lnTo>
                    <a:pt x="16" y="175"/>
                  </a:lnTo>
                  <a:lnTo>
                    <a:pt x="33" y="167"/>
                  </a:lnTo>
                  <a:lnTo>
                    <a:pt x="58" y="157"/>
                  </a:lnTo>
                  <a:lnTo>
                    <a:pt x="90" y="146"/>
                  </a:lnTo>
                  <a:lnTo>
                    <a:pt x="127" y="131"/>
                  </a:lnTo>
                  <a:lnTo>
                    <a:pt x="169" y="116"/>
                  </a:lnTo>
                  <a:lnTo>
                    <a:pt x="217" y="102"/>
                  </a:lnTo>
                  <a:lnTo>
                    <a:pt x="270" y="86"/>
                  </a:lnTo>
                  <a:lnTo>
                    <a:pt x="325" y="70"/>
                  </a:lnTo>
                  <a:lnTo>
                    <a:pt x="385" y="55"/>
                  </a:lnTo>
                  <a:lnTo>
                    <a:pt x="449" y="42"/>
                  </a:lnTo>
                  <a:lnTo>
                    <a:pt x="515" y="29"/>
                  </a:lnTo>
                  <a:lnTo>
                    <a:pt x="583" y="17"/>
                  </a:lnTo>
                  <a:lnTo>
                    <a:pt x="653" y="8"/>
                  </a:lnTo>
                  <a:lnTo>
                    <a:pt x="726" y="3"/>
                  </a:lnTo>
                  <a:lnTo>
                    <a:pt x="801" y="0"/>
                  </a:lnTo>
                  <a:lnTo>
                    <a:pt x="875" y="0"/>
                  </a:lnTo>
                  <a:lnTo>
                    <a:pt x="949" y="4"/>
                  </a:lnTo>
                  <a:lnTo>
                    <a:pt x="1024" y="11"/>
                  </a:lnTo>
                  <a:lnTo>
                    <a:pt x="1098" y="24"/>
                  </a:lnTo>
                  <a:lnTo>
                    <a:pt x="1173" y="43"/>
                  </a:lnTo>
                  <a:lnTo>
                    <a:pt x="1244" y="67"/>
                  </a:lnTo>
                  <a:lnTo>
                    <a:pt x="1314" y="96"/>
                  </a:lnTo>
                  <a:lnTo>
                    <a:pt x="1383" y="131"/>
                  </a:lnTo>
                </a:path>
              </a:pathLst>
            </a:custGeom>
            <a:gradFill rotWithShape="1">
              <a:gsLst>
                <a:gs pos="0">
                  <a:srgbClr val="FF7E3D">
                    <a:gamma/>
                    <a:shade val="46275"/>
                    <a:invGamma/>
                  </a:srgbClr>
                </a:gs>
                <a:gs pos="100000">
                  <a:srgbClr val="FF7E3D"/>
                </a:gs>
              </a:gsLst>
              <a:lin ang="2700000" scaled="1"/>
            </a:gradFill>
            <a:ln w="38100" cmpd="sng">
              <a:solidFill>
                <a:srgbClr val="FFFFFF"/>
              </a:solidFill>
              <a:prstDash val="solid"/>
              <a:round/>
              <a:headEnd/>
              <a:tailEnd/>
            </a:ln>
            <a:effectLst>
              <a:outerShdw dist="135003" dir="2928844" algn="ctr" rotWithShape="0">
                <a:srgbClr val="000000">
                  <a:alpha val="50000"/>
                </a:srgbClr>
              </a:outerShdw>
            </a:effectLst>
          </p:spPr>
          <p:txBody>
            <a:bodyPr/>
            <a:lstStyle/>
            <a:p>
              <a:endParaRPr lang="ru-RU"/>
            </a:p>
          </p:txBody>
        </p:sp>
        <p:sp>
          <p:nvSpPr>
            <p:cNvPr id="106" name="Text Box 32"/>
            <p:cNvSpPr txBox="1">
              <a:spLocks noChangeArrowheads="1"/>
            </p:cNvSpPr>
            <p:nvPr/>
          </p:nvSpPr>
          <p:spPr bwMode="gray">
            <a:xfrm>
              <a:off x="1519355" y="2607853"/>
              <a:ext cx="994179" cy="475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b="1">
                  <a:solidFill>
                    <a:srgbClr val="000000"/>
                  </a:solidFill>
                </a:rPr>
                <a:t>Text</a:t>
              </a:r>
            </a:p>
          </p:txBody>
        </p:sp>
        <p:sp>
          <p:nvSpPr>
            <p:cNvPr id="108" name="Text Box 34"/>
            <p:cNvSpPr txBox="1">
              <a:spLocks noChangeArrowheads="1"/>
            </p:cNvSpPr>
            <p:nvPr/>
          </p:nvSpPr>
          <p:spPr bwMode="gray">
            <a:xfrm>
              <a:off x="5916086" y="2607853"/>
              <a:ext cx="994179" cy="475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US" sz="2000" b="1">
                  <a:solidFill>
                    <a:srgbClr val="000000"/>
                  </a:solidFill>
                </a:rPr>
                <a:t>Text</a:t>
              </a:r>
            </a:p>
          </p:txBody>
        </p:sp>
        <p:pic>
          <p:nvPicPr>
            <p:cNvPr id="4098" name="Picture 2"/>
            <p:cNvPicPr>
              <a:picLocks noChangeAspect="1" noChangeArrowheads="1"/>
            </p:cNvPicPr>
            <p:nvPr/>
          </p:nvPicPr>
          <p:blipFill>
            <a:blip r:embed="rId2">
              <a:extLst>
                <a:ext uri="{BEBA8EAE-BF5A-486C-A8C5-ECC9F3942E4B}">
                  <a14:imgProps xmlns:a14="http://schemas.microsoft.com/office/drawing/2010/main">
                    <a14:imgLayer r:embed="rId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rot="829279">
              <a:off x="4427864" y="2808910"/>
              <a:ext cx="3533319" cy="21097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4" name="Freeform 29"/>
            <p:cNvSpPr>
              <a:spLocks/>
            </p:cNvSpPr>
            <p:nvPr/>
          </p:nvSpPr>
          <p:spPr bwMode="gray">
            <a:xfrm rot="19801489">
              <a:off x="3902219" y="2098721"/>
              <a:ext cx="3507380" cy="1734318"/>
            </a:xfrm>
            <a:custGeom>
              <a:avLst/>
              <a:gdLst>
                <a:gd name="T0" fmla="*/ 716 w 2032"/>
                <a:gd name="T1" fmla="*/ 96 h 1536"/>
                <a:gd name="T2" fmla="*/ 859 w 2032"/>
                <a:gd name="T3" fmla="*/ 43 h 1536"/>
                <a:gd name="T4" fmla="*/ 1008 w 2032"/>
                <a:gd name="T5" fmla="*/ 11 h 1536"/>
                <a:gd name="T6" fmla="*/ 1157 w 2032"/>
                <a:gd name="T7" fmla="*/ 0 h 1536"/>
                <a:gd name="T8" fmla="*/ 1305 w 2032"/>
                <a:gd name="T9" fmla="*/ 3 h 1536"/>
                <a:gd name="T10" fmla="*/ 1448 w 2032"/>
                <a:gd name="T11" fmla="*/ 17 h 1536"/>
                <a:gd name="T12" fmla="*/ 1582 w 2032"/>
                <a:gd name="T13" fmla="*/ 42 h 1536"/>
                <a:gd name="T14" fmla="*/ 1706 w 2032"/>
                <a:gd name="T15" fmla="*/ 70 h 1536"/>
                <a:gd name="T16" fmla="*/ 1814 w 2032"/>
                <a:gd name="T17" fmla="*/ 102 h 1536"/>
                <a:gd name="T18" fmla="*/ 1905 w 2032"/>
                <a:gd name="T19" fmla="*/ 131 h 1536"/>
                <a:gd name="T20" fmla="*/ 1972 w 2032"/>
                <a:gd name="T21" fmla="*/ 157 h 1536"/>
                <a:gd name="T22" fmla="*/ 2016 w 2032"/>
                <a:gd name="T23" fmla="*/ 175 h 1536"/>
                <a:gd name="T24" fmla="*/ 2032 w 2032"/>
                <a:gd name="T25" fmla="*/ 182 h 1536"/>
                <a:gd name="T26" fmla="*/ 2029 w 2032"/>
                <a:gd name="T27" fmla="*/ 200 h 1536"/>
                <a:gd name="T28" fmla="*/ 2021 w 2032"/>
                <a:gd name="T29" fmla="*/ 249 h 1536"/>
                <a:gd name="T30" fmla="*/ 2008 w 2032"/>
                <a:gd name="T31" fmla="*/ 327 h 1536"/>
                <a:gd name="T32" fmla="*/ 1988 w 2032"/>
                <a:gd name="T33" fmla="*/ 427 h 1536"/>
                <a:gd name="T34" fmla="*/ 1957 w 2032"/>
                <a:gd name="T35" fmla="*/ 542 h 1536"/>
                <a:gd name="T36" fmla="*/ 1918 w 2032"/>
                <a:gd name="T37" fmla="*/ 672 h 1536"/>
                <a:gd name="T38" fmla="*/ 1865 w 2032"/>
                <a:gd name="T39" fmla="*/ 807 h 1536"/>
                <a:gd name="T40" fmla="*/ 1801 w 2032"/>
                <a:gd name="T41" fmla="*/ 944 h 1536"/>
                <a:gd name="T42" fmla="*/ 1721 w 2032"/>
                <a:gd name="T43" fmla="*/ 1076 h 1536"/>
                <a:gd name="T44" fmla="*/ 1626 w 2032"/>
                <a:gd name="T45" fmla="*/ 1202 h 1536"/>
                <a:gd name="T46" fmla="*/ 1514 w 2032"/>
                <a:gd name="T47" fmla="*/ 1313 h 1536"/>
                <a:gd name="T48" fmla="*/ 1383 w 2032"/>
                <a:gd name="T49" fmla="*/ 1405 h 1536"/>
                <a:gd name="T50" fmla="*/ 1244 w 2032"/>
                <a:gd name="T51" fmla="*/ 1469 h 1536"/>
                <a:gd name="T52" fmla="*/ 1098 w 2032"/>
                <a:gd name="T53" fmla="*/ 1511 h 1536"/>
                <a:gd name="T54" fmla="*/ 949 w 2032"/>
                <a:gd name="T55" fmla="*/ 1532 h 1536"/>
                <a:gd name="T56" fmla="*/ 801 w 2032"/>
                <a:gd name="T57" fmla="*/ 1536 h 1536"/>
                <a:gd name="T58" fmla="*/ 653 w 2032"/>
                <a:gd name="T59" fmla="*/ 1527 h 1536"/>
                <a:gd name="T60" fmla="*/ 515 w 2032"/>
                <a:gd name="T61" fmla="*/ 1507 h 1536"/>
                <a:gd name="T62" fmla="*/ 385 w 2032"/>
                <a:gd name="T63" fmla="*/ 1481 h 1536"/>
                <a:gd name="T64" fmla="*/ 270 w 2032"/>
                <a:gd name="T65" fmla="*/ 1450 h 1536"/>
                <a:gd name="T66" fmla="*/ 169 w 2032"/>
                <a:gd name="T67" fmla="*/ 1419 h 1536"/>
                <a:gd name="T68" fmla="*/ 90 w 2032"/>
                <a:gd name="T69" fmla="*/ 1390 h 1536"/>
                <a:gd name="T70" fmla="*/ 33 w 2032"/>
                <a:gd name="T71" fmla="*/ 1368 h 1536"/>
                <a:gd name="T72" fmla="*/ 4 w 2032"/>
                <a:gd name="T73" fmla="*/ 1357 h 1536"/>
                <a:gd name="T74" fmla="*/ 0 w 2032"/>
                <a:gd name="T75" fmla="*/ 1349 h 1536"/>
                <a:gd name="T76" fmla="*/ 4 w 2032"/>
                <a:gd name="T77" fmla="*/ 1316 h 1536"/>
                <a:gd name="T78" fmla="*/ 14 w 2032"/>
                <a:gd name="T79" fmla="*/ 1250 h 1536"/>
                <a:gd name="T80" fmla="*/ 32 w 2032"/>
                <a:gd name="T81" fmla="*/ 1161 h 1536"/>
                <a:gd name="T82" fmla="*/ 57 w 2032"/>
                <a:gd name="T83" fmla="*/ 1053 h 1536"/>
                <a:gd name="T84" fmla="*/ 92 w 2032"/>
                <a:gd name="T85" fmla="*/ 929 h 1536"/>
                <a:gd name="T86" fmla="*/ 138 w 2032"/>
                <a:gd name="T87" fmla="*/ 798 h 1536"/>
                <a:gd name="T88" fmla="*/ 197 w 2032"/>
                <a:gd name="T89" fmla="*/ 661 h 1536"/>
                <a:gd name="T90" fmla="*/ 268 w 2032"/>
                <a:gd name="T91" fmla="*/ 525 h 1536"/>
                <a:gd name="T92" fmla="*/ 356 w 2032"/>
                <a:gd name="T93" fmla="*/ 395 h 1536"/>
                <a:gd name="T94" fmla="*/ 459 w 2032"/>
                <a:gd name="T95" fmla="*/ 277 h 1536"/>
                <a:gd name="T96" fmla="*/ 580 w 2032"/>
                <a:gd name="T97" fmla="*/ 175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32" h="1536">
                  <a:moveTo>
                    <a:pt x="647" y="131"/>
                  </a:moveTo>
                  <a:lnTo>
                    <a:pt x="716" y="96"/>
                  </a:lnTo>
                  <a:lnTo>
                    <a:pt x="787" y="67"/>
                  </a:lnTo>
                  <a:lnTo>
                    <a:pt x="859" y="43"/>
                  </a:lnTo>
                  <a:lnTo>
                    <a:pt x="933" y="25"/>
                  </a:lnTo>
                  <a:lnTo>
                    <a:pt x="1008" y="11"/>
                  </a:lnTo>
                  <a:lnTo>
                    <a:pt x="1082" y="4"/>
                  </a:lnTo>
                  <a:lnTo>
                    <a:pt x="1157" y="0"/>
                  </a:lnTo>
                  <a:lnTo>
                    <a:pt x="1231" y="0"/>
                  </a:lnTo>
                  <a:lnTo>
                    <a:pt x="1305" y="3"/>
                  </a:lnTo>
                  <a:lnTo>
                    <a:pt x="1377" y="8"/>
                  </a:lnTo>
                  <a:lnTo>
                    <a:pt x="1448" y="17"/>
                  </a:lnTo>
                  <a:lnTo>
                    <a:pt x="1517" y="29"/>
                  </a:lnTo>
                  <a:lnTo>
                    <a:pt x="1582" y="42"/>
                  </a:lnTo>
                  <a:lnTo>
                    <a:pt x="1647" y="55"/>
                  </a:lnTo>
                  <a:lnTo>
                    <a:pt x="1706" y="70"/>
                  </a:lnTo>
                  <a:lnTo>
                    <a:pt x="1762" y="86"/>
                  </a:lnTo>
                  <a:lnTo>
                    <a:pt x="1814" y="102"/>
                  </a:lnTo>
                  <a:lnTo>
                    <a:pt x="1861" y="116"/>
                  </a:lnTo>
                  <a:lnTo>
                    <a:pt x="1905" y="131"/>
                  </a:lnTo>
                  <a:lnTo>
                    <a:pt x="1941" y="146"/>
                  </a:lnTo>
                  <a:lnTo>
                    <a:pt x="1972" y="157"/>
                  </a:lnTo>
                  <a:lnTo>
                    <a:pt x="1998" y="167"/>
                  </a:lnTo>
                  <a:lnTo>
                    <a:pt x="2016" y="175"/>
                  </a:lnTo>
                  <a:lnTo>
                    <a:pt x="2027" y="179"/>
                  </a:lnTo>
                  <a:lnTo>
                    <a:pt x="2032" y="182"/>
                  </a:lnTo>
                  <a:lnTo>
                    <a:pt x="2030" y="186"/>
                  </a:lnTo>
                  <a:lnTo>
                    <a:pt x="2029" y="200"/>
                  </a:lnTo>
                  <a:lnTo>
                    <a:pt x="2026" y="220"/>
                  </a:lnTo>
                  <a:lnTo>
                    <a:pt x="2021" y="249"/>
                  </a:lnTo>
                  <a:lnTo>
                    <a:pt x="2017" y="286"/>
                  </a:lnTo>
                  <a:lnTo>
                    <a:pt x="2008" y="327"/>
                  </a:lnTo>
                  <a:lnTo>
                    <a:pt x="2000" y="375"/>
                  </a:lnTo>
                  <a:lnTo>
                    <a:pt x="1988" y="427"/>
                  </a:lnTo>
                  <a:lnTo>
                    <a:pt x="1975" y="483"/>
                  </a:lnTo>
                  <a:lnTo>
                    <a:pt x="1957" y="542"/>
                  </a:lnTo>
                  <a:lnTo>
                    <a:pt x="1940" y="607"/>
                  </a:lnTo>
                  <a:lnTo>
                    <a:pt x="1918" y="672"/>
                  </a:lnTo>
                  <a:lnTo>
                    <a:pt x="1893" y="738"/>
                  </a:lnTo>
                  <a:lnTo>
                    <a:pt x="1865" y="807"/>
                  </a:lnTo>
                  <a:lnTo>
                    <a:pt x="1835" y="875"/>
                  </a:lnTo>
                  <a:lnTo>
                    <a:pt x="1801" y="944"/>
                  </a:lnTo>
                  <a:lnTo>
                    <a:pt x="1763" y="1011"/>
                  </a:lnTo>
                  <a:lnTo>
                    <a:pt x="1721" y="1076"/>
                  </a:lnTo>
                  <a:lnTo>
                    <a:pt x="1676" y="1141"/>
                  </a:lnTo>
                  <a:lnTo>
                    <a:pt x="1626" y="1202"/>
                  </a:lnTo>
                  <a:lnTo>
                    <a:pt x="1572" y="1259"/>
                  </a:lnTo>
                  <a:lnTo>
                    <a:pt x="1514" y="1313"/>
                  </a:lnTo>
                  <a:lnTo>
                    <a:pt x="1451" y="1361"/>
                  </a:lnTo>
                  <a:lnTo>
                    <a:pt x="1383" y="1405"/>
                  </a:lnTo>
                  <a:lnTo>
                    <a:pt x="1314" y="1440"/>
                  </a:lnTo>
                  <a:lnTo>
                    <a:pt x="1244" y="1469"/>
                  </a:lnTo>
                  <a:lnTo>
                    <a:pt x="1173" y="1494"/>
                  </a:lnTo>
                  <a:lnTo>
                    <a:pt x="1098" y="1511"/>
                  </a:lnTo>
                  <a:lnTo>
                    <a:pt x="1024" y="1524"/>
                  </a:lnTo>
                  <a:lnTo>
                    <a:pt x="949" y="1532"/>
                  </a:lnTo>
                  <a:lnTo>
                    <a:pt x="875" y="1536"/>
                  </a:lnTo>
                  <a:lnTo>
                    <a:pt x="801" y="1536"/>
                  </a:lnTo>
                  <a:lnTo>
                    <a:pt x="726" y="1533"/>
                  </a:lnTo>
                  <a:lnTo>
                    <a:pt x="653" y="1527"/>
                  </a:lnTo>
                  <a:lnTo>
                    <a:pt x="583" y="1519"/>
                  </a:lnTo>
                  <a:lnTo>
                    <a:pt x="515" y="1507"/>
                  </a:lnTo>
                  <a:lnTo>
                    <a:pt x="449" y="1495"/>
                  </a:lnTo>
                  <a:lnTo>
                    <a:pt x="385" y="1481"/>
                  </a:lnTo>
                  <a:lnTo>
                    <a:pt x="325" y="1466"/>
                  </a:lnTo>
                  <a:lnTo>
                    <a:pt x="270" y="1450"/>
                  </a:lnTo>
                  <a:lnTo>
                    <a:pt x="217" y="1434"/>
                  </a:lnTo>
                  <a:lnTo>
                    <a:pt x="169" y="1419"/>
                  </a:lnTo>
                  <a:lnTo>
                    <a:pt x="127" y="1405"/>
                  </a:lnTo>
                  <a:lnTo>
                    <a:pt x="90" y="1390"/>
                  </a:lnTo>
                  <a:lnTo>
                    <a:pt x="58" y="1379"/>
                  </a:lnTo>
                  <a:lnTo>
                    <a:pt x="33" y="1368"/>
                  </a:lnTo>
                  <a:lnTo>
                    <a:pt x="16" y="1361"/>
                  </a:lnTo>
                  <a:lnTo>
                    <a:pt x="4" y="1357"/>
                  </a:lnTo>
                  <a:lnTo>
                    <a:pt x="0" y="1355"/>
                  </a:lnTo>
                  <a:lnTo>
                    <a:pt x="0" y="1349"/>
                  </a:lnTo>
                  <a:lnTo>
                    <a:pt x="3" y="1336"/>
                  </a:lnTo>
                  <a:lnTo>
                    <a:pt x="4" y="1316"/>
                  </a:lnTo>
                  <a:lnTo>
                    <a:pt x="9" y="1287"/>
                  </a:lnTo>
                  <a:lnTo>
                    <a:pt x="14" y="1250"/>
                  </a:lnTo>
                  <a:lnTo>
                    <a:pt x="22" y="1209"/>
                  </a:lnTo>
                  <a:lnTo>
                    <a:pt x="32" y="1161"/>
                  </a:lnTo>
                  <a:lnTo>
                    <a:pt x="44" y="1109"/>
                  </a:lnTo>
                  <a:lnTo>
                    <a:pt x="57" y="1053"/>
                  </a:lnTo>
                  <a:lnTo>
                    <a:pt x="73" y="993"/>
                  </a:lnTo>
                  <a:lnTo>
                    <a:pt x="92" y="929"/>
                  </a:lnTo>
                  <a:lnTo>
                    <a:pt x="114" y="865"/>
                  </a:lnTo>
                  <a:lnTo>
                    <a:pt x="138" y="798"/>
                  </a:lnTo>
                  <a:lnTo>
                    <a:pt x="166" y="729"/>
                  </a:lnTo>
                  <a:lnTo>
                    <a:pt x="197" y="661"/>
                  </a:lnTo>
                  <a:lnTo>
                    <a:pt x="230" y="592"/>
                  </a:lnTo>
                  <a:lnTo>
                    <a:pt x="268" y="525"/>
                  </a:lnTo>
                  <a:lnTo>
                    <a:pt x="311" y="459"/>
                  </a:lnTo>
                  <a:lnTo>
                    <a:pt x="356" y="395"/>
                  </a:lnTo>
                  <a:lnTo>
                    <a:pt x="405" y="334"/>
                  </a:lnTo>
                  <a:lnTo>
                    <a:pt x="459" y="277"/>
                  </a:lnTo>
                  <a:lnTo>
                    <a:pt x="518" y="223"/>
                  </a:lnTo>
                  <a:lnTo>
                    <a:pt x="580" y="175"/>
                  </a:lnTo>
                  <a:lnTo>
                    <a:pt x="647" y="131"/>
                  </a:lnTo>
                </a:path>
              </a:pathLst>
            </a:custGeom>
            <a:gradFill rotWithShape="1">
              <a:gsLst>
                <a:gs pos="0">
                  <a:srgbClr val="FFCC00">
                    <a:gamma/>
                    <a:shade val="46275"/>
                    <a:invGamma/>
                  </a:srgbClr>
                </a:gs>
                <a:gs pos="100000">
                  <a:srgbClr val="FFCC00"/>
                </a:gs>
              </a:gsLst>
              <a:lin ang="18900000" scaled="1"/>
            </a:gradFill>
            <a:ln w="38100" cmpd="sng">
              <a:solidFill>
                <a:srgbClr val="FFFFFF"/>
              </a:solidFill>
              <a:prstDash val="solid"/>
              <a:round/>
              <a:headEnd/>
              <a:tailEnd/>
            </a:ln>
            <a:effectLst>
              <a:outerShdw dist="135003" dir="2928844" algn="ctr" rotWithShape="0">
                <a:srgbClr val="000000">
                  <a:alpha val="50000"/>
                </a:srgbClr>
              </a:outerShdw>
            </a:effectLst>
          </p:spPr>
          <p:txBody>
            <a:bodyPr/>
            <a:lstStyle/>
            <a:p>
              <a:endParaRPr lang="ru-RU"/>
            </a:p>
          </p:txBody>
        </p:sp>
        <p:sp>
          <p:nvSpPr>
            <p:cNvPr id="99" name="Freeform 25"/>
            <p:cNvSpPr>
              <a:spLocks/>
            </p:cNvSpPr>
            <p:nvPr/>
          </p:nvSpPr>
          <p:spPr bwMode="gray">
            <a:xfrm>
              <a:off x="3183684" y="638748"/>
              <a:ext cx="2169487" cy="3181485"/>
            </a:xfrm>
            <a:custGeom>
              <a:avLst/>
              <a:gdLst>
                <a:gd name="T0" fmla="*/ 1467 w 1470"/>
                <a:gd name="T1" fmla="*/ 1246 h 2346"/>
                <a:gd name="T2" fmla="*/ 1444 w 1470"/>
                <a:gd name="T3" fmla="*/ 1390 h 2346"/>
                <a:gd name="T4" fmla="*/ 1400 w 1470"/>
                <a:gd name="T5" fmla="*/ 1529 h 2346"/>
                <a:gd name="T6" fmla="*/ 1339 w 1470"/>
                <a:gd name="T7" fmla="*/ 1662 h 2346"/>
                <a:gd name="T8" fmla="*/ 1267 w 1470"/>
                <a:gd name="T9" fmla="*/ 1784 h 2346"/>
                <a:gd name="T10" fmla="*/ 1187 w 1470"/>
                <a:gd name="T11" fmla="*/ 1898 h 2346"/>
                <a:gd name="T12" fmla="*/ 1102 w 1470"/>
                <a:gd name="T13" fmla="*/ 2002 h 2346"/>
                <a:gd name="T14" fmla="*/ 1019 w 1470"/>
                <a:gd name="T15" fmla="*/ 2094 h 2346"/>
                <a:gd name="T16" fmla="*/ 939 w 1470"/>
                <a:gd name="T17" fmla="*/ 2174 h 2346"/>
                <a:gd name="T18" fmla="*/ 866 w 1470"/>
                <a:gd name="T19" fmla="*/ 2239 h 2346"/>
                <a:gd name="T20" fmla="*/ 806 w 1470"/>
                <a:gd name="T21" fmla="*/ 2290 h 2346"/>
                <a:gd name="T22" fmla="*/ 763 w 1470"/>
                <a:gd name="T23" fmla="*/ 2325 h 2346"/>
                <a:gd name="T24" fmla="*/ 739 w 1470"/>
                <a:gd name="T25" fmla="*/ 2343 h 2346"/>
                <a:gd name="T26" fmla="*/ 732 w 1470"/>
                <a:gd name="T27" fmla="*/ 2343 h 2346"/>
                <a:gd name="T28" fmla="*/ 709 w 1470"/>
                <a:gd name="T29" fmla="*/ 2325 h 2346"/>
                <a:gd name="T30" fmla="*/ 665 w 1470"/>
                <a:gd name="T31" fmla="*/ 2290 h 2346"/>
                <a:gd name="T32" fmla="*/ 604 w 1470"/>
                <a:gd name="T33" fmla="*/ 2239 h 2346"/>
                <a:gd name="T34" fmla="*/ 532 w 1470"/>
                <a:gd name="T35" fmla="*/ 2174 h 2346"/>
                <a:gd name="T36" fmla="*/ 452 w 1470"/>
                <a:gd name="T37" fmla="*/ 2094 h 2346"/>
                <a:gd name="T38" fmla="*/ 367 w 1470"/>
                <a:gd name="T39" fmla="*/ 2002 h 2346"/>
                <a:gd name="T40" fmla="*/ 284 w 1470"/>
                <a:gd name="T41" fmla="*/ 1898 h 2346"/>
                <a:gd name="T42" fmla="*/ 204 w 1470"/>
                <a:gd name="T43" fmla="*/ 1784 h 2346"/>
                <a:gd name="T44" fmla="*/ 131 w 1470"/>
                <a:gd name="T45" fmla="*/ 1662 h 2346"/>
                <a:gd name="T46" fmla="*/ 71 w 1470"/>
                <a:gd name="T47" fmla="*/ 1529 h 2346"/>
                <a:gd name="T48" fmla="*/ 27 w 1470"/>
                <a:gd name="T49" fmla="*/ 1390 h 2346"/>
                <a:gd name="T50" fmla="*/ 4 w 1470"/>
                <a:gd name="T51" fmla="*/ 1246 h 2346"/>
                <a:gd name="T52" fmla="*/ 4 w 1470"/>
                <a:gd name="T53" fmla="*/ 1098 h 2346"/>
                <a:gd name="T54" fmla="*/ 27 w 1470"/>
                <a:gd name="T55" fmla="*/ 954 h 2346"/>
                <a:gd name="T56" fmla="*/ 71 w 1470"/>
                <a:gd name="T57" fmla="*/ 815 h 2346"/>
                <a:gd name="T58" fmla="*/ 131 w 1470"/>
                <a:gd name="T59" fmla="*/ 684 h 2346"/>
                <a:gd name="T60" fmla="*/ 204 w 1470"/>
                <a:gd name="T61" fmla="*/ 560 h 2346"/>
                <a:gd name="T62" fmla="*/ 284 w 1470"/>
                <a:gd name="T63" fmla="*/ 446 h 2346"/>
                <a:gd name="T64" fmla="*/ 367 w 1470"/>
                <a:gd name="T65" fmla="*/ 343 h 2346"/>
                <a:gd name="T66" fmla="*/ 452 w 1470"/>
                <a:gd name="T67" fmla="*/ 251 h 2346"/>
                <a:gd name="T68" fmla="*/ 532 w 1470"/>
                <a:gd name="T69" fmla="*/ 170 h 2346"/>
                <a:gd name="T70" fmla="*/ 604 w 1470"/>
                <a:gd name="T71" fmla="*/ 105 h 2346"/>
                <a:gd name="T72" fmla="*/ 665 w 1470"/>
                <a:gd name="T73" fmla="*/ 55 h 2346"/>
                <a:gd name="T74" fmla="*/ 709 w 1470"/>
                <a:gd name="T75" fmla="*/ 19 h 2346"/>
                <a:gd name="T76" fmla="*/ 732 w 1470"/>
                <a:gd name="T77" fmla="*/ 1 h 2346"/>
                <a:gd name="T78" fmla="*/ 739 w 1470"/>
                <a:gd name="T79" fmla="*/ 1 h 2346"/>
                <a:gd name="T80" fmla="*/ 763 w 1470"/>
                <a:gd name="T81" fmla="*/ 19 h 2346"/>
                <a:gd name="T82" fmla="*/ 806 w 1470"/>
                <a:gd name="T83" fmla="*/ 55 h 2346"/>
                <a:gd name="T84" fmla="*/ 866 w 1470"/>
                <a:gd name="T85" fmla="*/ 105 h 2346"/>
                <a:gd name="T86" fmla="*/ 939 w 1470"/>
                <a:gd name="T87" fmla="*/ 170 h 2346"/>
                <a:gd name="T88" fmla="*/ 1019 w 1470"/>
                <a:gd name="T89" fmla="*/ 251 h 2346"/>
                <a:gd name="T90" fmla="*/ 1102 w 1470"/>
                <a:gd name="T91" fmla="*/ 343 h 2346"/>
                <a:gd name="T92" fmla="*/ 1187 w 1470"/>
                <a:gd name="T93" fmla="*/ 446 h 2346"/>
                <a:gd name="T94" fmla="*/ 1267 w 1470"/>
                <a:gd name="T95" fmla="*/ 560 h 2346"/>
                <a:gd name="T96" fmla="*/ 1339 w 1470"/>
                <a:gd name="T97" fmla="*/ 684 h 2346"/>
                <a:gd name="T98" fmla="*/ 1400 w 1470"/>
                <a:gd name="T99" fmla="*/ 815 h 2346"/>
                <a:gd name="T100" fmla="*/ 1444 w 1470"/>
                <a:gd name="T101" fmla="*/ 954 h 2346"/>
                <a:gd name="T102" fmla="*/ 1467 w 1470"/>
                <a:gd name="T103" fmla="*/ 1098 h 23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1470" h="2346">
                  <a:moveTo>
                    <a:pt x="1470" y="1173"/>
                  </a:moveTo>
                  <a:lnTo>
                    <a:pt x="1467" y="1246"/>
                  </a:lnTo>
                  <a:lnTo>
                    <a:pt x="1458" y="1319"/>
                  </a:lnTo>
                  <a:lnTo>
                    <a:pt x="1444" y="1390"/>
                  </a:lnTo>
                  <a:lnTo>
                    <a:pt x="1423" y="1462"/>
                  </a:lnTo>
                  <a:lnTo>
                    <a:pt x="1400" y="1529"/>
                  </a:lnTo>
                  <a:lnTo>
                    <a:pt x="1371" y="1596"/>
                  </a:lnTo>
                  <a:lnTo>
                    <a:pt x="1339" y="1662"/>
                  </a:lnTo>
                  <a:lnTo>
                    <a:pt x="1305" y="1724"/>
                  </a:lnTo>
                  <a:lnTo>
                    <a:pt x="1267" y="1784"/>
                  </a:lnTo>
                  <a:lnTo>
                    <a:pt x="1228" y="1843"/>
                  </a:lnTo>
                  <a:lnTo>
                    <a:pt x="1187" y="1898"/>
                  </a:lnTo>
                  <a:lnTo>
                    <a:pt x="1145" y="1952"/>
                  </a:lnTo>
                  <a:lnTo>
                    <a:pt x="1102" y="2002"/>
                  </a:lnTo>
                  <a:lnTo>
                    <a:pt x="1060" y="2050"/>
                  </a:lnTo>
                  <a:lnTo>
                    <a:pt x="1019" y="2094"/>
                  </a:lnTo>
                  <a:lnTo>
                    <a:pt x="978" y="2134"/>
                  </a:lnTo>
                  <a:lnTo>
                    <a:pt x="939" y="2174"/>
                  </a:lnTo>
                  <a:lnTo>
                    <a:pt x="901" y="2207"/>
                  </a:lnTo>
                  <a:lnTo>
                    <a:pt x="866" y="2239"/>
                  </a:lnTo>
                  <a:lnTo>
                    <a:pt x="835" y="2266"/>
                  </a:lnTo>
                  <a:lnTo>
                    <a:pt x="806" y="2290"/>
                  </a:lnTo>
                  <a:lnTo>
                    <a:pt x="783" y="2309"/>
                  </a:lnTo>
                  <a:lnTo>
                    <a:pt x="763" y="2325"/>
                  </a:lnTo>
                  <a:lnTo>
                    <a:pt x="748" y="2336"/>
                  </a:lnTo>
                  <a:lnTo>
                    <a:pt x="739" y="2343"/>
                  </a:lnTo>
                  <a:lnTo>
                    <a:pt x="735" y="2346"/>
                  </a:lnTo>
                  <a:lnTo>
                    <a:pt x="732" y="2343"/>
                  </a:lnTo>
                  <a:lnTo>
                    <a:pt x="723" y="2336"/>
                  </a:lnTo>
                  <a:lnTo>
                    <a:pt x="709" y="2325"/>
                  </a:lnTo>
                  <a:lnTo>
                    <a:pt x="688" y="2309"/>
                  </a:lnTo>
                  <a:lnTo>
                    <a:pt x="665" y="2290"/>
                  </a:lnTo>
                  <a:lnTo>
                    <a:pt x="636" y="2266"/>
                  </a:lnTo>
                  <a:lnTo>
                    <a:pt x="604" y="2239"/>
                  </a:lnTo>
                  <a:lnTo>
                    <a:pt x="570" y="2207"/>
                  </a:lnTo>
                  <a:lnTo>
                    <a:pt x="532" y="2174"/>
                  </a:lnTo>
                  <a:lnTo>
                    <a:pt x="493" y="2134"/>
                  </a:lnTo>
                  <a:lnTo>
                    <a:pt x="452" y="2094"/>
                  </a:lnTo>
                  <a:lnTo>
                    <a:pt x="410" y="2050"/>
                  </a:lnTo>
                  <a:lnTo>
                    <a:pt x="367" y="2002"/>
                  </a:lnTo>
                  <a:lnTo>
                    <a:pt x="325" y="1952"/>
                  </a:lnTo>
                  <a:lnTo>
                    <a:pt x="284" y="1898"/>
                  </a:lnTo>
                  <a:lnTo>
                    <a:pt x="243" y="1843"/>
                  </a:lnTo>
                  <a:lnTo>
                    <a:pt x="204" y="1784"/>
                  </a:lnTo>
                  <a:lnTo>
                    <a:pt x="166" y="1724"/>
                  </a:lnTo>
                  <a:lnTo>
                    <a:pt x="131" y="1662"/>
                  </a:lnTo>
                  <a:lnTo>
                    <a:pt x="100" y="1596"/>
                  </a:lnTo>
                  <a:lnTo>
                    <a:pt x="71" y="1529"/>
                  </a:lnTo>
                  <a:lnTo>
                    <a:pt x="48" y="1462"/>
                  </a:lnTo>
                  <a:lnTo>
                    <a:pt x="27" y="1390"/>
                  </a:lnTo>
                  <a:lnTo>
                    <a:pt x="13" y="1319"/>
                  </a:lnTo>
                  <a:lnTo>
                    <a:pt x="4" y="1246"/>
                  </a:lnTo>
                  <a:lnTo>
                    <a:pt x="0" y="1173"/>
                  </a:lnTo>
                  <a:lnTo>
                    <a:pt x="4" y="1098"/>
                  </a:lnTo>
                  <a:lnTo>
                    <a:pt x="13" y="1025"/>
                  </a:lnTo>
                  <a:lnTo>
                    <a:pt x="27" y="954"/>
                  </a:lnTo>
                  <a:lnTo>
                    <a:pt x="48" y="884"/>
                  </a:lnTo>
                  <a:lnTo>
                    <a:pt x="71" y="815"/>
                  </a:lnTo>
                  <a:lnTo>
                    <a:pt x="100" y="748"/>
                  </a:lnTo>
                  <a:lnTo>
                    <a:pt x="131" y="684"/>
                  </a:lnTo>
                  <a:lnTo>
                    <a:pt x="166" y="621"/>
                  </a:lnTo>
                  <a:lnTo>
                    <a:pt x="204" y="560"/>
                  </a:lnTo>
                  <a:lnTo>
                    <a:pt x="243" y="502"/>
                  </a:lnTo>
                  <a:lnTo>
                    <a:pt x="284" y="446"/>
                  </a:lnTo>
                  <a:lnTo>
                    <a:pt x="325" y="394"/>
                  </a:lnTo>
                  <a:lnTo>
                    <a:pt x="367" y="343"/>
                  </a:lnTo>
                  <a:lnTo>
                    <a:pt x="410" y="294"/>
                  </a:lnTo>
                  <a:lnTo>
                    <a:pt x="452" y="251"/>
                  </a:lnTo>
                  <a:lnTo>
                    <a:pt x="493" y="210"/>
                  </a:lnTo>
                  <a:lnTo>
                    <a:pt x="532" y="170"/>
                  </a:lnTo>
                  <a:lnTo>
                    <a:pt x="570" y="137"/>
                  </a:lnTo>
                  <a:lnTo>
                    <a:pt x="604" y="105"/>
                  </a:lnTo>
                  <a:lnTo>
                    <a:pt x="636" y="79"/>
                  </a:lnTo>
                  <a:lnTo>
                    <a:pt x="665" y="55"/>
                  </a:lnTo>
                  <a:lnTo>
                    <a:pt x="688" y="35"/>
                  </a:lnTo>
                  <a:lnTo>
                    <a:pt x="709" y="19"/>
                  </a:lnTo>
                  <a:lnTo>
                    <a:pt x="723" y="9"/>
                  </a:lnTo>
                  <a:lnTo>
                    <a:pt x="732" y="1"/>
                  </a:lnTo>
                  <a:lnTo>
                    <a:pt x="735" y="0"/>
                  </a:lnTo>
                  <a:lnTo>
                    <a:pt x="739" y="1"/>
                  </a:lnTo>
                  <a:lnTo>
                    <a:pt x="748" y="9"/>
                  </a:lnTo>
                  <a:lnTo>
                    <a:pt x="763" y="19"/>
                  </a:lnTo>
                  <a:lnTo>
                    <a:pt x="783" y="35"/>
                  </a:lnTo>
                  <a:lnTo>
                    <a:pt x="806" y="55"/>
                  </a:lnTo>
                  <a:lnTo>
                    <a:pt x="835" y="79"/>
                  </a:lnTo>
                  <a:lnTo>
                    <a:pt x="866" y="105"/>
                  </a:lnTo>
                  <a:lnTo>
                    <a:pt x="901" y="137"/>
                  </a:lnTo>
                  <a:lnTo>
                    <a:pt x="939" y="170"/>
                  </a:lnTo>
                  <a:lnTo>
                    <a:pt x="978" y="210"/>
                  </a:lnTo>
                  <a:lnTo>
                    <a:pt x="1019" y="251"/>
                  </a:lnTo>
                  <a:lnTo>
                    <a:pt x="1060" y="294"/>
                  </a:lnTo>
                  <a:lnTo>
                    <a:pt x="1102" y="343"/>
                  </a:lnTo>
                  <a:lnTo>
                    <a:pt x="1145" y="394"/>
                  </a:lnTo>
                  <a:lnTo>
                    <a:pt x="1187" y="446"/>
                  </a:lnTo>
                  <a:lnTo>
                    <a:pt x="1228" y="502"/>
                  </a:lnTo>
                  <a:lnTo>
                    <a:pt x="1267" y="560"/>
                  </a:lnTo>
                  <a:lnTo>
                    <a:pt x="1305" y="621"/>
                  </a:lnTo>
                  <a:lnTo>
                    <a:pt x="1339" y="684"/>
                  </a:lnTo>
                  <a:lnTo>
                    <a:pt x="1371" y="748"/>
                  </a:lnTo>
                  <a:lnTo>
                    <a:pt x="1400" y="815"/>
                  </a:lnTo>
                  <a:lnTo>
                    <a:pt x="1423" y="884"/>
                  </a:lnTo>
                  <a:lnTo>
                    <a:pt x="1444" y="954"/>
                  </a:lnTo>
                  <a:lnTo>
                    <a:pt x="1458" y="1025"/>
                  </a:lnTo>
                  <a:lnTo>
                    <a:pt x="1467" y="1098"/>
                  </a:lnTo>
                  <a:lnTo>
                    <a:pt x="1470" y="1173"/>
                  </a:lnTo>
                </a:path>
              </a:pathLst>
            </a:custGeom>
            <a:gradFill rotWithShape="1">
              <a:gsLst>
                <a:gs pos="0">
                  <a:srgbClr val="53B749"/>
                </a:gs>
                <a:gs pos="100000">
                  <a:srgbClr val="53B749">
                    <a:gamma/>
                    <a:shade val="46275"/>
                    <a:invGamma/>
                  </a:srgbClr>
                </a:gs>
              </a:gsLst>
              <a:lin ang="5400000" scaled="1"/>
            </a:gradFill>
            <a:ln w="38100" cmpd="sng">
              <a:solidFill>
                <a:srgbClr val="FFFFFF"/>
              </a:solidFill>
              <a:prstDash val="solid"/>
              <a:round/>
              <a:headEnd/>
              <a:tailEnd/>
            </a:ln>
            <a:effectLst>
              <a:outerShdw dist="135003" dir="2928844" algn="ctr" rotWithShape="0">
                <a:srgbClr val="000000">
                  <a:alpha val="50000"/>
                </a:srgbClr>
              </a:outerShdw>
            </a:effectLst>
          </p:spPr>
          <p:txBody>
            <a:bodyPr/>
            <a:lstStyle/>
            <a:p>
              <a:endParaRPr lang="ru-RU"/>
            </a:p>
          </p:txBody>
        </p:sp>
        <p:sp>
          <p:nvSpPr>
            <p:cNvPr id="100" name="Freeform 27"/>
            <p:cNvSpPr>
              <a:spLocks/>
            </p:cNvSpPr>
            <p:nvPr/>
          </p:nvSpPr>
          <p:spPr bwMode="gray">
            <a:xfrm rot="1313444">
              <a:off x="829332" y="2236856"/>
              <a:ext cx="3907460" cy="1757138"/>
            </a:xfrm>
            <a:custGeom>
              <a:avLst/>
              <a:gdLst>
                <a:gd name="T0" fmla="*/ 1451 w 2032"/>
                <a:gd name="T1" fmla="*/ 175 h 1536"/>
                <a:gd name="T2" fmla="*/ 1572 w 2032"/>
                <a:gd name="T3" fmla="*/ 277 h 1536"/>
                <a:gd name="T4" fmla="*/ 1676 w 2032"/>
                <a:gd name="T5" fmla="*/ 395 h 1536"/>
                <a:gd name="T6" fmla="*/ 1763 w 2032"/>
                <a:gd name="T7" fmla="*/ 525 h 1536"/>
                <a:gd name="T8" fmla="*/ 1835 w 2032"/>
                <a:gd name="T9" fmla="*/ 660 h 1536"/>
                <a:gd name="T10" fmla="*/ 1893 w 2032"/>
                <a:gd name="T11" fmla="*/ 798 h 1536"/>
                <a:gd name="T12" fmla="*/ 1940 w 2032"/>
                <a:gd name="T13" fmla="*/ 929 h 1536"/>
                <a:gd name="T14" fmla="*/ 1975 w 2032"/>
                <a:gd name="T15" fmla="*/ 1053 h 1536"/>
                <a:gd name="T16" fmla="*/ 2000 w 2032"/>
                <a:gd name="T17" fmla="*/ 1161 h 1536"/>
                <a:gd name="T18" fmla="*/ 2017 w 2032"/>
                <a:gd name="T19" fmla="*/ 1250 h 1536"/>
                <a:gd name="T20" fmla="*/ 2026 w 2032"/>
                <a:gd name="T21" fmla="*/ 1316 h 1536"/>
                <a:gd name="T22" fmla="*/ 2030 w 2032"/>
                <a:gd name="T23" fmla="*/ 1349 h 1536"/>
                <a:gd name="T24" fmla="*/ 2027 w 2032"/>
                <a:gd name="T25" fmla="*/ 1356 h 1536"/>
                <a:gd name="T26" fmla="*/ 1998 w 2032"/>
                <a:gd name="T27" fmla="*/ 1368 h 1536"/>
                <a:gd name="T28" fmla="*/ 1941 w 2032"/>
                <a:gd name="T29" fmla="*/ 1390 h 1536"/>
                <a:gd name="T30" fmla="*/ 1861 w 2032"/>
                <a:gd name="T31" fmla="*/ 1419 h 1536"/>
                <a:gd name="T32" fmla="*/ 1762 w 2032"/>
                <a:gd name="T33" fmla="*/ 1450 h 1536"/>
                <a:gd name="T34" fmla="*/ 1647 w 2032"/>
                <a:gd name="T35" fmla="*/ 1480 h 1536"/>
                <a:gd name="T36" fmla="*/ 1517 w 2032"/>
                <a:gd name="T37" fmla="*/ 1507 h 1536"/>
                <a:gd name="T38" fmla="*/ 1377 w 2032"/>
                <a:gd name="T39" fmla="*/ 1527 h 1536"/>
                <a:gd name="T40" fmla="*/ 1231 w 2032"/>
                <a:gd name="T41" fmla="*/ 1536 h 1536"/>
                <a:gd name="T42" fmla="*/ 1082 w 2032"/>
                <a:gd name="T43" fmla="*/ 1532 h 1536"/>
                <a:gd name="T44" fmla="*/ 933 w 2032"/>
                <a:gd name="T45" fmla="*/ 1511 h 1536"/>
                <a:gd name="T46" fmla="*/ 788 w 2032"/>
                <a:gd name="T47" fmla="*/ 1469 h 1536"/>
                <a:gd name="T48" fmla="*/ 648 w 2032"/>
                <a:gd name="T49" fmla="*/ 1405 h 1536"/>
                <a:gd name="T50" fmla="*/ 518 w 2032"/>
                <a:gd name="T51" fmla="*/ 1313 h 1536"/>
                <a:gd name="T52" fmla="*/ 405 w 2032"/>
                <a:gd name="T53" fmla="*/ 1202 h 1536"/>
                <a:gd name="T54" fmla="*/ 311 w 2032"/>
                <a:gd name="T55" fmla="*/ 1076 h 1536"/>
                <a:gd name="T56" fmla="*/ 230 w 2032"/>
                <a:gd name="T57" fmla="*/ 944 h 1536"/>
                <a:gd name="T58" fmla="*/ 166 w 2032"/>
                <a:gd name="T59" fmla="*/ 806 h 1536"/>
                <a:gd name="T60" fmla="*/ 114 w 2032"/>
                <a:gd name="T61" fmla="*/ 672 h 1536"/>
                <a:gd name="T62" fmla="*/ 73 w 2032"/>
                <a:gd name="T63" fmla="*/ 542 h 1536"/>
                <a:gd name="T64" fmla="*/ 44 w 2032"/>
                <a:gd name="T65" fmla="*/ 427 h 1536"/>
                <a:gd name="T66" fmla="*/ 22 w 2032"/>
                <a:gd name="T67" fmla="*/ 326 h 1536"/>
                <a:gd name="T68" fmla="*/ 9 w 2032"/>
                <a:gd name="T69" fmla="*/ 249 h 1536"/>
                <a:gd name="T70" fmla="*/ 3 w 2032"/>
                <a:gd name="T71" fmla="*/ 199 h 1536"/>
                <a:gd name="T72" fmla="*/ 0 w 2032"/>
                <a:gd name="T73" fmla="*/ 182 h 1536"/>
                <a:gd name="T74" fmla="*/ 16 w 2032"/>
                <a:gd name="T75" fmla="*/ 175 h 1536"/>
                <a:gd name="T76" fmla="*/ 58 w 2032"/>
                <a:gd name="T77" fmla="*/ 157 h 1536"/>
                <a:gd name="T78" fmla="*/ 127 w 2032"/>
                <a:gd name="T79" fmla="*/ 131 h 1536"/>
                <a:gd name="T80" fmla="*/ 217 w 2032"/>
                <a:gd name="T81" fmla="*/ 102 h 1536"/>
                <a:gd name="T82" fmla="*/ 325 w 2032"/>
                <a:gd name="T83" fmla="*/ 70 h 1536"/>
                <a:gd name="T84" fmla="*/ 449 w 2032"/>
                <a:gd name="T85" fmla="*/ 42 h 1536"/>
                <a:gd name="T86" fmla="*/ 583 w 2032"/>
                <a:gd name="T87" fmla="*/ 17 h 1536"/>
                <a:gd name="T88" fmla="*/ 726 w 2032"/>
                <a:gd name="T89" fmla="*/ 2 h 1536"/>
                <a:gd name="T90" fmla="*/ 875 w 2032"/>
                <a:gd name="T91" fmla="*/ 0 h 1536"/>
                <a:gd name="T92" fmla="*/ 1024 w 2032"/>
                <a:gd name="T93" fmla="*/ 11 h 1536"/>
                <a:gd name="T94" fmla="*/ 1173 w 2032"/>
                <a:gd name="T95" fmla="*/ 43 h 1536"/>
                <a:gd name="T96" fmla="*/ 1314 w 2032"/>
                <a:gd name="T97" fmla="*/ 96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032" h="1536">
                  <a:moveTo>
                    <a:pt x="1383" y="131"/>
                  </a:moveTo>
                  <a:lnTo>
                    <a:pt x="1451" y="175"/>
                  </a:lnTo>
                  <a:lnTo>
                    <a:pt x="1514" y="223"/>
                  </a:lnTo>
                  <a:lnTo>
                    <a:pt x="1572" y="277"/>
                  </a:lnTo>
                  <a:lnTo>
                    <a:pt x="1626" y="334"/>
                  </a:lnTo>
                  <a:lnTo>
                    <a:pt x="1676" y="395"/>
                  </a:lnTo>
                  <a:lnTo>
                    <a:pt x="1721" y="459"/>
                  </a:lnTo>
                  <a:lnTo>
                    <a:pt x="1763" y="525"/>
                  </a:lnTo>
                  <a:lnTo>
                    <a:pt x="1801" y="592"/>
                  </a:lnTo>
                  <a:lnTo>
                    <a:pt x="1835" y="660"/>
                  </a:lnTo>
                  <a:lnTo>
                    <a:pt x="1866" y="729"/>
                  </a:lnTo>
                  <a:lnTo>
                    <a:pt x="1893" y="798"/>
                  </a:lnTo>
                  <a:lnTo>
                    <a:pt x="1918" y="865"/>
                  </a:lnTo>
                  <a:lnTo>
                    <a:pt x="1940" y="929"/>
                  </a:lnTo>
                  <a:lnTo>
                    <a:pt x="1957" y="993"/>
                  </a:lnTo>
                  <a:lnTo>
                    <a:pt x="1975" y="1053"/>
                  </a:lnTo>
                  <a:lnTo>
                    <a:pt x="1988" y="1108"/>
                  </a:lnTo>
                  <a:lnTo>
                    <a:pt x="2000" y="1161"/>
                  </a:lnTo>
                  <a:lnTo>
                    <a:pt x="2008" y="1209"/>
                  </a:lnTo>
                  <a:lnTo>
                    <a:pt x="2017" y="1250"/>
                  </a:lnTo>
                  <a:lnTo>
                    <a:pt x="2022" y="1286"/>
                  </a:lnTo>
                  <a:lnTo>
                    <a:pt x="2026" y="1316"/>
                  </a:lnTo>
                  <a:lnTo>
                    <a:pt x="2029" y="1336"/>
                  </a:lnTo>
                  <a:lnTo>
                    <a:pt x="2030" y="1349"/>
                  </a:lnTo>
                  <a:lnTo>
                    <a:pt x="2032" y="1355"/>
                  </a:lnTo>
                  <a:lnTo>
                    <a:pt x="2027" y="1356"/>
                  </a:lnTo>
                  <a:lnTo>
                    <a:pt x="2016" y="1361"/>
                  </a:lnTo>
                  <a:lnTo>
                    <a:pt x="1998" y="1368"/>
                  </a:lnTo>
                  <a:lnTo>
                    <a:pt x="1972" y="1378"/>
                  </a:lnTo>
                  <a:lnTo>
                    <a:pt x="1941" y="1390"/>
                  </a:lnTo>
                  <a:lnTo>
                    <a:pt x="1905" y="1405"/>
                  </a:lnTo>
                  <a:lnTo>
                    <a:pt x="1861" y="1419"/>
                  </a:lnTo>
                  <a:lnTo>
                    <a:pt x="1814" y="1434"/>
                  </a:lnTo>
                  <a:lnTo>
                    <a:pt x="1762" y="1450"/>
                  </a:lnTo>
                  <a:lnTo>
                    <a:pt x="1707" y="1466"/>
                  </a:lnTo>
                  <a:lnTo>
                    <a:pt x="1647" y="1480"/>
                  </a:lnTo>
                  <a:lnTo>
                    <a:pt x="1583" y="1495"/>
                  </a:lnTo>
                  <a:lnTo>
                    <a:pt x="1517" y="1507"/>
                  </a:lnTo>
                  <a:lnTo>
                    <a:pt x="1448" y="1518"/>
                  </a:lnTo>
                  <a:lnTo>
                    <a:pt x="1377" y="1527"/>
                  </a:lnTo>
                  <a:lnTo>
                    <a:pt x="1305" y="1533"/>
                  </a:lnTo>
                  <a:lnTo>
                    <a:pt x="1231" y="1536"/>
                  </a:lnTo>
                  <a:lnTo>
                    <a:pt x="1157" y="1536"/>
                  </a:lnTo>
                  <a:lnTo>
                    <a:pt x="1082" y="1532"/>
                  </a:lnTo>
                  <a:lnTo>
                    <a:pt x="1008" y="1524"/>
                  </a:lnTo>
                  <a:lnTo>
                    <a:pt x="933" y="1511"/>
                  </a:lnTo>
                  <a:lnTo>
                    <a:pt x="859" y="1494"/>
                  </a:lnTo>
                  <a:lnTo>
                    <a:pt x="788" y="1469"/>
                  </a:lnTo>
                  <a:lnTo>
                    <a:pt x="716" y="1440"/>
                  </a:lnTo>
                  <a:lnTo>
                    <a:pt x="648" y="1405"/>
                  </a:lnTo>
                  <a:lnTo>
                    <a:pt x="580" y="1361"/>
                  </a:lnTo>
                  <a:lnTo>
                    <a:pt x="518" y="1313"/>
                  </a:lnTo>
                  <a:lnTo>
                    <a:pt x="459" y="1259"/>
                  </a:lnTo>
                  <a:lnTo>
                    <a:pt x="405" y="1202"/>
                  </a:lnTo>
                  <a:lnTo>
                    <a:pt x="356" y="1141"/>
                  </a:lnTo>
                  <a:lnTo>
                    <a:pt x="311" y="1076"/>
                  </a:lnTo>
                  <a:lnTo>
                    <a:pt x="268" y="1011"/>
                  </a:lnTo>
                  <a:lnTo>
                    <a:pt x="230" y="944"/>
                  </a:lnTo>
                  <a:lnTo>
                    <a:pt x="197" y="875"/>
                  </a:lnTo>
                  <a:lnTo>
                    <a:pt x="166" y="806"/>
                  </a:lnTo>
                  <a:lnTo>
                    <a:pt x="138" y="738"/>
                  </a:lnTo>
                  <a:lnTo>
                    <a:pt x="114" y="672"/>
                  </a:lnTo>
                  <a:lnTo>
                    <a:pt x="92" y="607"/>
                  </a:lnTo>
                  <a:lnTo>
                    <a:pt x="73" y="542"/>
                  </a:lnTo>
                  <a:lnTo>
                    <a:pt x="57" y="482"/>
                  </a:lnTo>
                  <a:lnTo>
                    <a:pt x="44" y="427"/>
                  </a:lnTo>
                  <a:lnTo>
                    <a:pt x="32" y="375"/>
                  </a:lnTo>
                  <a:lnTo>
                    <a:pt x="22" y="326"/>
                  </a:lnTo>
                  <a:lnTo>
                    <a:pt x="15" y="286"/>
                  </a:lnTo>
                  <a:lnTo>
                    <a:pt x="9" y="249"/>
                  </a:lnTo>
                  <a:lnTo>
                    <a:pt x="4" y="220"/>
                  </a:lnTo>
                  <a:lnTo>
                    <a:pt x="3" y="199"/>
                  </a:lnTo>
                  <a:lnTo>
                    <a:pt x="0" y="186"/>
                  </a:lnTo>
                  <a:lnTo>
                    <a:pt x="0" y="182"/>
                  </a:lnTo>
                  <a:lnTo>
                    <a:pt x="4" y="179"/>
                  </a:lnTo>
                  <a:lnTo>
                    <a:pt x="16" y="175"/>
                  </a:lnTo>
                  <a:lnTo>
                    <a:pt x="33" y="167"/>
                  </a:lnTo>
                  <a:lnTo>
                    <a:pt x="58" y="157"/>
                  </a:lnTo>
                  <a:lnTo>
                    <a:pt x="90" y="145"/>
                  </a:lnTo>
                  <a:lnTo>
                    <a:pt x="127" y="131"/>
                  </a:lnTo>
                  <a:lnTo>
                    <a:pt x="169" y="116"/>
                  </a:lnTo>
                  <a:lnTo>
                    <a:pt x="217" y="102"/>
                  </a:lnTo>
                  <a:lnTo>
                    <a:pt x="270" y="86"/>
                  </a:lnTo>
                  <a:lnTo>
                    <a:pt x="325" y="70"/>
                  </a:lnTo>
                  <a:lnTo>
                    <a:pt x="385" y="55"/>
                  </a:lnTo>
                  <a:lnTo>
                    <a:pt x="449" y="42"/>
                  </a:lnTo>
                  <a:lnTo>
                    <a:pt x="515" y="29"/>
                  </a:lnTo>
                  <a:lnTo>
                    <a:pt x="583" y="17"/>
                  </a:lnTo>
                  <a:lnTo>
                    <a:pt x="653" y="8"/>
                  </a:lnTo>
                  <a:lnTo>
                    <a:pt x="726" y="2"/>
                  </a:lnTo>
                  <a:lnTo>
                    <a:pt x="801" y="0"/>
                  </a:lnTo>
                  <a:lnTo>
                    <a:pt x="875" y="0"/>
                  </a:lnTo>
                  <a:lnTo>
                    <a:pt x="949" y="4"/>
                  </a:lnTo>
                  <a:lnTo>
                    <a:pt x="1024" y="11"/>
                  </a:lnTo>
                  <a:lnTo>
                    <a:pt x="1098" y="24"/>
                  </a:lnTo>
                  <a:lnTo>
                    <a:pt x="1173" y="43"/>
                  </a:lnTo>
                  <a:lnTo>
                    <a:pt x="1244" y="67"/>
                  </a:lnTo>
                  <a:lnTo>
                    <a:pt x="1314" y="96"/>
                  </a:lnTo>
                  <a:lnTo>
                    <a:pt x="1383" y="131"/>
                  </a:lnTo>
                </a:path>
              </a:pathLst>
            </a:custGeom>
            <a:gradFill rotWithShape="1">
              <a:gsLst>
                <a:gs pos="0">
                  <a:srgbClr val="00B1F0"/>
                </a:gs>
                <a:gs pos="100000">
                  <a:srgbClr val="00B1F0">
                    <a:gamma/>
                    <a:shade val="46275"/>
                    <a:invGamma/>
                  </a:srgbClr>
                </a:gs>
              </a:gsLst>
              <a:lin ang="2700000" scaled="1"/>
            </a:gradFill>
            <a:ln w="38100" cmpd="sng">
              <a:solidFill>
                <a:srgbClr val="FFFFFF"/>
              </a:solidFill>
              <a:prstDash val="solid"/>
              <a:round/>
              <a:headEnd/>
              <a:tailEnd/>
            </a:ln>
            <a:effectLst>
              <a:outerShdw dist="135003" dir="2928844" algn="ctr" rotWithShape="0">
                <a:srgbClr val="000000">
                  <a:alpha val="50000"/>
                </a:srgbClr>
              </a:outerShdw>
            </a:effectLst>
          </p:spPr>
          <p:txBody>
            <a:bodyPr/>
            <a:lstStyle/>
            <a:p>
              <a:endParaRPr lang="ru-RU"/>
            </a:p>
          </p:txBody>
        </p:sp>
        <p:grpSp>
          <p:nvGrpSpPr>
            <p:cNvPr id="105" name="Group 14"/>
            <p:cNvGrpSpPr>
              <a:grpSpLocks/>
            </p:cNvGrpSpPr>
            <p:nvPr/>
          </p:nvGrpSpPr>
          <p:grpSpPr bwMode="auto">
            <a:xfrm>
              <a:off x="3404944" y="3359010"/>
              <a:ext cx="1726968" cy="1460479"/>
              <a:chOff x="2016" y="1920"/>
              <a:chExt cx="1680" cy="1680"/>
            </a:xfrm>
          </p:grpSpPr>
          <p:sp>
            <p:nvSpPr>
              <p:cNvPr id="112" name="Oval 15"/>
              <p:cNvSpPr>
                <a:spLocks noChangeArrowheads="1"/>
              </p:cNvSpPr>
              <p:nvPr/>
            </p:nvSpPr>
            <p:spPr bwMode="gray">
              <a:xfrm>
                <a:off x="2016" y="1920"/>
                <a:ext cx="1680" cy="1680"/>
              </a:xfrm>
              <a:prstGeom prst="ellipse">
                <a:avLst/>
              </a:prstGeom>
              <a:gradFill rotWithShape="1">
                <a:gsLst>
                  <a:gs pos="0">
                    <a:srgbClr val="FF3300"/>
                  </a:gs>
                  <a:gs pos="100000">
                    <a:srgbClr val="FF3300">
                      <a:gamma/>
                      <a:shade val="24314"/>
                      <a:invGamma/>
                    </a:srgbClr>
                  </a:gs>
                </a:gsLst>
                <a:lin ang="5400000" scaled="1"/>
              </a:gradFill>
              <a:ln w="38100">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ru-RU"/>
              </a:p>
            </p:txBody>
          </p:sp>
          <p:sp>
            <p:nvSpPr>
              <p:cNvPr id="113" name="Freeform 16"/>
              <p:cNvSpPr>
                <a:spLocks/>
              </p:cNvSpPr>
              <p:nvPr/>
            </p:nvSpPr>
            <p:spPr bwMode="gray">
              <a:xfrm>
                <a:off x="2208" y="1948"/>
                <a:ext cx="1296" cy="634"/>
              </a:xfrm>
              <a:custGeom>
                <a:avLst/>
                <a:gdLst>
                  <a:gd name="T0" fmla="*/ 1301 w 1321"/>
                  <a:gd name="T1" fmla="*/ 401 h 712"/>
                  <a:gd name="T2" fmla="*/ 1317 w 1321"/>
                  <a:gd name="T3" fmla="*/ 442 h 712"/>
                  <a:gd name="T4" fmla="*/ 1321 w 1321"/>
                  <a:gd name="T5" fmla="*/ 481 h 712"/>
                  <a:gd name="T6" fmla="*/ 1315 w 1321"/>
                  <a:gd name="T7" fmla="*/ 516 h 712"/>
                  <a:gd name="T8" fmla="*/ 1298 w 1321"/>
                  <a:gd name="T9" fmla="*/ 550 h 712"/>
                  <a:gd name="T10" fmla="*/ 1272 w 1321"/>
                  <a:gd name="T11" fmla="*/ 579 h 712"/>
                  <a:gd name="T12" fmla="*/ 1239 w 1321"/>
                  <a:gd name="T13" fmla="*/ 604 h 712"/>
                  <a:gd name="T14" fmla="*/ 1196 w 1321"/>
                  <a:gd name="T15" fmla="*/ 628 h 712"/>
                  <a:gd name="T16" fmla="*/ 1147 w 1321"/>
                  <a:gd name="T17" fmla="*/ 649 h 712"/>
                  <a:gd name="T18" fmla="*/ 1092 w 1321"/>
                  <a:gd name="T19" fmla="*/ 667 h 712"/>
                  <a:gd name="T20" fmla="*/ 1031 w 1321"/>
                  <a:gd name="T21" fmla="*/ 683 h 712"/>
                  <a:gd name="T22" fmla="*/ 967 w 1321"/>
                  <a:gd name="T23" fmla="*/ 694 h 712"/>
                  <a:gd name="T24" fmla="*/ 896 w 1321"/>
                  <a:gd name="T25" fmla="*/ 704 h 712"/>
                  <a:gd name="T26" fmla="*/ 824 w 1321"/>
                  <a:gd name="T27" fmla="*/ 710 h 712"/>
                  <a:gd name="T28" fmla="*/ 795 w 1321"/>
                  <a:gd name="T29" fmla="*/ 712 h 712"/>
                  <a:gd name="T30" fmla="*/ 476 w 1321"/>
                  <a:gd name="T31" fmla="*/ 712 h 712"/>
                  <a:gd name="T32" fmla="*/ 472 w 1321"/>
                  <a:gd name="T33" fmla="*/ 712 h 712"/>
                  <a:gd name="T34" fmla="*/ 409 w 1321"/>
                  <a:gd name="T35" fmla="*/ 708 h 712"/>
                  <a:gd name="T36" fmla="*/ 348 w 1321"/>
                  <a:gd name="T37" fmla="*/ 704 h 712"/>
                  <a:gd name="T38" fmla="*/ 290 w 1321"/>
                  <a:gd name="T39" fmla="*/ 696 h 712"/>
                  <a:gd name="T40" fmla="*/ 235 w 1321"/>
                  <a:gd name="T41" fmla="*/ 689 h 712"/>
                  <a:gd name="T42" fmla="*/ 186 w 1321"/>
                  <a:gd name="T43" fmla="*/ 677 h 712"/>
                  <a:gd name="T44" fmla="*/ 141 w 1321"/>
                  <a:gd name="T45" fmla="*/ 663 h 712"/>
                  <a:gd name="T46" fmla="*/ 102 w 1321"/>
                  <a:gd name="T47" fmla="*/ 648 h 712"/>
                  <a:gd name="T48" fmla="*/ 67 w 1321"/>
                  <a:gd name="T49" fmla="*/ 630 h 712"/>
                  <a:gd name="T50" fmla="*/ 39 w 1321"/>
                  <a:gd name="T51" fmla="*/ 608 h 712"/>
                  <a:gd name="T52" fmla="*/ 18 w 1321"/>
                  <a:gd name="T53" fmla="*/ 583 h 712"/>
                  <a:gd name="T54" fmla="*/ 6 w 1321"/>
                  <a:gd name="T55" fmla="*/ 554 h 712"/>
                  <a:gd name="T56" fmla="*/ 0 w 1321"/>
                  <a:gd name="T57" fmla="*/ 524 h 712"/>
                  <a:gd name="T58" fmla="*/ 0 w 1321"/>
                  <a:gd name="T59" fmla="*/ 520 h 712"/>
                  <a:gd name="T60" fmla="*/ 4 w 1321"/>
                  <a:gd name="T61" fmla="*/ 487 h 712"/>
                  <a:gd name="T62" fmla="*/ 16 w 1321"/>
                  <a:gd name="T63" fmla="*/ 446 h 712"/>
                  <a:gd name="T64" fmla="*/ 51 w 1321"/>
                  <a:gd name="T65" fmla="*/ 370 h 712"/>
                  <a:gd name="T66" fmla="*/ 94 w 1321"/>
                  <a:gd name="T67" fmla="*/ 299 h 712"/>
                  <a:gd name="T68" fmla="*/ 147 w 1321"/>
                  <a:gd name="T69" fmla="*/ 235 h 712"/>
                  <a:gd name="T70" fmla="*/ 204 w 1321"/>
                  <a:gd name="T71" fmla="*/ 176 h 712"/>
                  <a:gd name="T72" fmla="*/ 270 w 1321"/>
                  <a:gd name="T73" fmla="*/ 125 h 712"/>
                  <a:gd name="T74" fmla="*/ 341 w 1321"/>
                  <a:gd name="T75" fmla="*/ 82 h 712"/>
                  <a:gd name="T76" fmla="*/ 415 w 1321"/>
                  <a:gd name="T77" fmla="*/ 47 h 712"/>
                  <a:gd name="T78" fmla="*/ 497 w 1321"/>
                  <a:gd name="T79" fmla="*/ 21 h 712"/>
                  <a:gd name="T80" fmla="*/ 581 w 1321"/>
                  <a:gd name="T81" fmla="*/ 6 h 712"/>
                  <a:gd name="T82" fmla="*/ 667 w 1321"/>
                  <a:gd name="T83" fmla="*/ 0 h 712"/>
                  <a:gd name="T84" fmla="*/ 667 w 1321"/>
                  <a:gd name="T85" fmla="*/ 0 h 712"/>
                  <a:gd name="T86" fmla="*/ 759 w 1321"/>
                  <a:gd name="T87" fmla="*/ 6 h 712"/>
                  <a:gd name="T88" fmla="*/ 847 w 1321"/>
                  <a:gd name="T89" fmla="*/ 23 h 712"/>
                  <a:gd name="T90" fmla="*/ 932 w 1321"/>
                  <a:gd name="T91" fmla="*/ 53 h 712"/>
                  <a:gd name="T92" fmla="*/ 1010 w 1321"/>
                  <a:gd name="T93" fmla="*/ 90 h 712"/>
                  <a:gd name="T94" fmla="*/ 1082 w 1321"/>
                  <a:gd name="T95" fmla="*/ 137 h 712"/>
                  <a:gd name="T96" fmla="*/ 1149 w 1321"/>
                  <a:gd name="T97" fmla="*/ 194 h 712"/>
                  <a:gd name="T98" fmla="*/ 1208 w 1321"/>
                  <a:gd name="T99" fmla="*/ 256 h 712"/>
                  <a:gd name="T100" fmla="*/ 1258 w 1321"/>
                  <a:gd name="T101" fmla="*/ 325 h 712"/>
                  <a:gd name="T102" fmla="*/ 1301 w 1321"/>
                  <a:gd name="T103" fmla="*/ 401 h 712"/>
                  <a:gd name="T104" fmla="*/ 1301 w 1321"/>
                  <a:gd name="T105" fmla="*/ 401 h 7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667" y="0"/>
                    </a:lnTo>
                    <a:lnTo>
                      <a:pt x="759" y="6"/>
                    </a:lnTo>
                    <a:lnTo>
                      <a:pt x="847" y="23"/>
                    </a:lnTo>
                    <a:lnTo>
                      <a:pt x="932" y="53"/>
                    </a:lnTo>
                    <a:lnTo>
                      <a:pt x="1010" y="90"/>
                    </a:lnTo>
                    <a:lnTo>
                      <a:pt x="1082" y="137"/>
                    </a:lnTo>
                    <a:lnTo>
                      <a:pt x="1149" y="194"/>
                    </a:lnTo>
                    <a:lnTo>
                      <a:pt x="1208" y="256"/>
                    </a:lnTo>
                    <a:lnTo>
                      <a:pt x="1258" y="325"/>
                    </a:lnTo>
                    <a:lnTo>
                      <a:pt x="1301" y="401"/>
                    </a:lnTo>
                    <a:lnTo>
                      <a:pt x="1301" y="401"/>
                    </a:lnTo>
                    <a:close/>
                  </a:path>
                </a:pathLst>
              </a:custGeom>
              <a:gradFill rotWithShape="1">
                <a:gsLst>
                  <a:gs pos="0">
                    <a:schemeClr val="tx1"/>
                  </a:gs>
                  <a:gs pos="100000">
                    <a:srgbClr val="FF3300"/>
                  </a:gs>
                </a:gsLst>
                <a:lin ang="5400000" scaled="1"/>
              </a:gradFill>
              <a:ln>
                <a:noFill/>
              </a:ln>
              <a:extLst>
                <a:ext uri="{91240B29-F687-4F45-9708-019B960494DF}">
                  <a14:hiddenLine xmlns:a14="http://schemas.microsoft.com/office/drawing/2010/main" w="0">
                    <a:solidFill>
                      <a:srgbClr val="BBF6EE"/>
                    </a:solidFill>
                    <a:prstDash val="solid"/>
                    <a:round/>
                    <a:headEnd/>
                    <a:tailEnd/>
                  </a14:hiddenLine>
                </a:ext>
              </a:extLst>
            </p:spPr>
            <p:txBody>
              <a:bodyPr/>
              <a:lstStyle/>
              <a:p>
                <a:endParaRPr lang="ru-RU"/>
              </a:p>
            </p:txBody>
          </p:sp>
        </p:grpSp>
        <p:sp>
          <p:nvSpPr>
            <p:cNvPr id="5" name="Прямоугольник 4"/>
            <p:cNvSpPr/>
            <p:nvPr/>
          </p:nvSpPr>
          <p:spPr>
            <a:xfrm>
              <a:off x="3482479" y="3489520"/>
              <a:ext cx="1571897" cy="1169551"/>
            </a:xfrm>
            <a:prstGeom prst="rect">
              <a:avLst/>
            </a:prstGeom>
          </p:spPr>
          <p:txBody>
            <a:bodyPr wrap="square">
              <a:spAutoFit/>
            </a:bodyPr>
            <a:lstStyle/>
            <a:p>
              <a:pPr algn="ctr"/>
              <a:r>
                <a:rPr lang="ru-RU" sz="1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Бюджет- </a:t>
              </a:r>
            </a:p>
            <a:p>
              <a:pPr algn="ctr"/>
              <a:r>
                <a:rPr lang="ru-RU" sz="1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это план доходов </a:t>
              </a:r>
            </a:p>
            <a:p>
              <a:pPr algn="ctr"/>
              <a:r>
                <a:rPr lang="ru-RU" sz="1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и расходов на </a:t>
              </a:r>
            </a:p>
            <a:p>
              <a:pPr algn="ctr"/>
              <a:r>
                <a:rPr lang="ru-RU" sz="1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определенный период</a:t>
              </a:r>
            </a:p>
          </p:txBody>
        </p:sp>
        <p:sp>
          <p:nvSpPr>
            <p:cNvPr id="6" name="Прямоугольник 5"/>
            <p:cNvSpPr/>
            <p:nvPr/>
          </p:nvSpPr>
          <p:spPr>
            <a:xfrm rot="1985654">
              <a:off x="1309454" y="2258023"/>
              <a:ext cx="2731071" cy="1600438"/>
            </a:xfrm>
            <a:prstGeom prst="rect">
              <a:avLst/>
            </a:prstGeom>
          </p:spPr>
          <p:txBody>
            <a:bodyPr wrap="square">
              <a:spAutoFit/>
            </a:bodyPr>
            <a:lstStyle/>
            <a:p>
              <a:pPr algn="ctr"/>
              <a:r>
                <a:rPr lang="ru-RU" sz="1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Доходы бюджета – поступающие в бюджет денежные средства,  </a:t>
              </a:r>
            </a:p>
            <a:p>
              <a:pPr algn="ctr"/>
              <a:r>
                <a:rPr lang="ru-RU" sz="1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за исключением средств, являющихся источниками </a:t>
              </a:r>
            </a:p>
            <a:p>
              <a:pPr algn="ctr"/>
              <a:r>
                <a:rPr lang="ru-RU" sz="14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финансирования дефицита бюджета</a:t>
              </a:r>
            </a:p>
          </p:txBody>
        </p:sp>
        <p:sp>
          <p:nvSpPr>
            <p:cNvPr id="7" name="Прямоугольник 6"/>
            <p:cNvSpPr/>
            <p:nvPr/>
          </p:nvSpPr>
          <p:spPr>
            <a:xfrm rot="1346524">
              <a:off x="4393600" y="4973820"/>
              <a:ext cx="2727505" cy="1015663"/>
            </a:xfrm>
            <a:prstGeom prst="rect">
              <a:avLst/>
            </a:prstGeom>
          </p:spPr>
          <p:txBody>
            <a:bodyPr wrap="square">
              <a:spAutoFit/>
            </a:bodyPr>
            <a:lstStyle/>
            <a:p>
              <a:pPr algn="ctr"/>
              <a:r>
                <a:rPr lang="ru-RU" sz="1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Условно-утверждаемые расходы – </a:t>
              </a:r>
              <a:endParaRPr lang="ru-RU" sz="12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ru-RU" sz="12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не </a:t>
              </a:r>
              <a:r>
                <a:rPr lang="ru-RU" sz="1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распределенные в </a:t>
              </a:r>
              <a:r>
                <a:rPr lang="ru-RU" sz="12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плановом </a:t>
              </a:r>
              <a:r>
                <a:rPr lang="ru-RU" sz="1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периоде в соответствии с классификацией расходов бюджета</a:t>
              </a:r>
            </a:p>
            <a:p>
              <a:pPr algn="ctr"/>
              <a:r>
                <a:rPr lang="ru-RU" sz="12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бюджетные ассигнования</a:t>
              </a:r>
            </a:p>
          </p:txBody>
        </p:sp>
        <p:sp>
          <p:nvSpPr>
            <p:cNvPr id="8" name="Прямоугольник 7"/>
            <p:cNvSpPr/>
            <p:nvPr/>
          </p:nvSpPr>
          <p:spPr>
            <a:xfrm rot="20892335">
              <a:off x="5510961" y="3660418"/>
              <a:ext cx="2656846" cy="584775"/>
            </a:xfrm>
            <a:prstGeom prst="rect">
              <a:avLst/>
            </a:prstGeom>
          </p:spPr>
          <p:txBody>
            <a:bodyPr wrap="square">
              <a:spAutoFit/>
            </a:bodyPr>
            <a:lstStyle/>
            <a:p>
              <a:r>
                <a:rPr lang="ru-RU"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Дефицит- превышение расходов над доходами</a:t>
              </a:r>
            </a:p>
          </p:txBody>
        </p:sp>
        <p:sp>
          <p:nvSpPr>
            <p:cNvPr id="9" name="Прямоугольник 8"/>
            <p:cNvSpPr/>
            <p:nvPr/>
          </p:nvSpPr>
          <p:spPr>
            <a:xfrm rot="19846520">
              <a:off x="1006835" y="4180823"/>
              <a:ext cx="1757957" cy="1077218"/>
            </a:xfrm>
            <a:prstGeom prst="rect">
              <a:avLst/>
            </a:prstGeom>
          </p:spPr>
          <p:txBody>
            <a:bodyPr wrap="square">
              <a:spAutoFit/>
            </a:bodyPr>
            <a:lstStyle/>
            <a:p>
              <a:pPr algn="ctr"/>
              <a:r>
                <a:rPr lang="ru-RU"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Доходы – Расходы = Дефицит (Профицит)</a:t>
              </a:r>
            </a:p>
          </p:txBody>
        </p:sp>
        <p:sp>
          <p:nvSpPr>
            <p:cNvPr id="11" name="Прямоугольник 10"/>
            <p:cNvSpPr/>
            <p:nvPr/>
          </p:nvSpPr>
          <p:spPr>
            <a:xfrm rot="173190">
              <a:off x="2286027" y="4944163"/>
              <a:ext cx="2529586" cy="1785104"/>
            </a:xfrm>
            <a:prstGeom prst="rect">
              <a:avLst/>
            </a:prstGeom>
          </p:spPr>
          <p:txBody>
            <a:bodyPr wrap="square">
              <a:spAutoFit/>
            </a:bodyPr>
            <a:lstStyle/>
            <a:p>
              <a:pPr algn="ctr"/>
              <a:r>
                <a:rPr lang="ru-RU" sz="11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Бюджетные </a:t>
              </a:r>
              <a:endParaRPr lang="ru-RU" sz="11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ru-RU" sz="11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ассигнования –</a:t>
              </a:r>
            </a:p>
            <a:p>
              <a:pPr algn="ctr"/>
              <a:r>
                <a:rPr lang="ru-RU" sz="11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ru-RU" sz="11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предельные объемы </a:t>
              </a:r>
              <a:endParaRPr lang="ru-RU" sz="11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ru-RU" sz="11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денежных </a:t>
              </a:r>
              <a:endParaRPr lang="ru-RU" sz="11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ru-RU" sz="11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средств, предусмотренных </a:t>
              </a:r>
              <a:endParaRPr lang="ru-RU" sz="11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ru-RU" sz="11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в  </a:t>
              </a:r>
              <a:r>
                <a:rPr lang="ru-RU" sz="11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соответствующем </a:t>
              </a:r>
              <a:endParaRPr lang="ru-RU" sz="11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ru-RU" sz="11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финансовом </a:t>
              </a:r>
              <a:endParaRPr lang="ru-RU" sz="11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a:p>
              <a:pPr algn="ctr"/>
              <a:r>
                <a:rPr lang="ru-RU" sz="11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году для </a:t>
              </a:r>
              <a:r>
                <a:rPr lang="ru-RU" sz="11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исполнения </a:t>
              </a:r>
            </a:p>
            <a:p>
              <a:pPr algn="ctr"/>
              <a:r>
                <a:rPr lang="ru-RU" sz="11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r>
                <a:rPr lang="ru-RU" sz="11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бюджетных </a:t>
              </a:r>
              <a:r>
                <a:rPr lang="ru-RU" sz="11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 </a:t>
              </a:r>
            </a:p>
            <a:p>
              <a:pPr algn="ctr"/>
              <a:r>
                <a:rPr lang="ru-RU" sz="11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обязательств</a:t>
              </a:r>
              <a:endParaRPr lang="ru-RU" sz="11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13" name="Прямоугольник 12"/>
            <p:cNvSpPr/>
            <p:nvPr/>
          </p:nvSpPr>
          <p:spPr>
            <a:xfrm rot="19118153">
              <a:off x="4704157" y="2239391"/>
              <a:ext cx="3208946" cy="584775"/>
            </a:xfrm>
            <a:prstGeom prst="rect">
              <a:avLst/>
            </a:prstGeom>
          </p:spPr>
          <p:txBody>
            <a:bodyPr wrap="square">
              <a:spAutoFit/>
            </a:bodyPr>
            <a:lstStyle/>
            <a:p>
              <a:r>
                <a:rPr lang="ru-RU"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Профицит- превышение </a:t>
              </a:r>
              <a:endParaRPr lang="ru-RU" sz="16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endParaRPr>
            </a:p>
            <a:p>
              <a:r>
                <a:rPr lang="ru-RU" sz="1600" b="1" dirty="0" smtClean="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доходов </a:t>
              </a:r>
              <a:r>
                <a:rPr lang="ru-RU" sz="1600" b="1" dirty="0">
                  <a:solidFill>
                    <a:schemeClr val="bg1"/>
                  </a:solidFill>
                  <a:effectLst>
                    <a:outerShdw blurRad="38100" dist="38100" dir="2700000" algn="tl">
                      <a:srgbClr val="000000">
                        <a:alpha val="43137"/>
                      </a:srgbClr>
                    </a:outerShdw>
                  </a:effectLst>
                  <a:latin typeface="Times New Roman" pitchFamily="18" charset="0"/>
                  <a:cs typeface="Times New Roman" pitchFamily="18" charset="0"/>
                </a:rPr>
                <a:t>над расходами</a:t>
              </a:r>
            </a:p>
          </p:txBody>
        </p:sp>
        <p:sp>
          <p:nvSpPr>
            <p:cNvPr id="15" name="Прямоугольник 14"/>
            <p:cNvSpPr/>
            <p:nvPr/>
          </p:nvSpPr>
          <p:spPr>
            <a:xfrm rot="21301991">
              <a:off x="3500453" y="1095983"/>
              <a:ext cx="1587714" cy="1954381"/>
            </a:xfrm>
            <a:prstGeom prst="rect">
              <a:avLst/>
            </a:prstGeom>
          </p:spPr>
          <p:txBody>
            <a:bodyPr wrap="square">
              <a:spAutoFit/>
            </a:bodyPr>
            <a:lstStyle/>
            <a:p>
              <a:pPr algn="ctr" eaLnBrk="0" hangingPunct="0"/>
              <a:r>
                <a:rPr lang="ru-RU" sz="1100" b="1" dirty="0">
                  <a:solidFill>
                    <a:schemeClr val="bg1"/>
                  </a:solidFill>
                  <a:latin typeface="Times New Roman" pitchFamily="18" charset="0"/>
                  <a:ea typeface="Sometimes" pitchFamily="50" charset="0"/>
                  <a:cs typeface="Times New Roman" pitchFamily="18" charset="0"/>
                </a:rPr>
                <a:t>Расходы </a:t>
              </a:r>
              <a:endParaRPr lang="ru-RU" sz="1100" b="1" dirty="0" smtClean="0">
                <a:solidFill>
                  <a:schemeClr val="bg1"/>
                </a:solidFill>
                <a:latin typeface="Times New Roman" pitchFamily="18" charset="0"/>
                <a:ea typeface="Sometimes" pitchFamily="50" charset="0"/>
                <a:cs typeface="Times New Roman" pitchFamily="18" charset="0"/>
              </a:endParaRPr>
            </a:p>
            <a:p>
              <a:pPr algn="ctr" eaLnBrk="0" hangingPunct="0"/>
              <a:r>
                <a:rPr lang="ru-RU" sz="1100" b="1" dirty="0" smtClean="0">
                  <a:solidFill>
                    <a:schemeClr val="bg1"/>
                  </a:solidFill>
                  <a:latin typeface="Times New Roman" pitchFamily="18" charset="0"/>
                  <a:ea typeface="Sometimes" pitchFamily="50" charset="0"/>
                  <a:cs typeface="Times New Roman" pitchFamily="18" charset="0"/>
                </a:rPr>
                <a:t>бюджета </a:t>
              </a:r>
              <a:r>
                <a:rPr lang="ru-RU" sz="1100" b="1" dirty="0">
                  <a:solidFill>
                    <a:schemeClr val="bg1"/>
                  </a:solidFill>
                  <a:latin typeface="Times New Roman" pitchFamily="18" charset="0"/>
                  <a:ea typeface="Sometimes" pitchFamily="50" charset="0"/>
                  <a:cs typeface="Times New Roman" pitchFamily="18" charset="0"/>
                </a:rPr>
                <a:t>– выплачиваемые из бюджета денежные </a:t>
              </a:r>
            </a:p>
            <a:p>
              <a:pPr algn="ctr" eaLnBrk="0" hangingPunct="0"/>
              <a:r>
                <a:rPr lang="ru-RU" sz="1100" b="1" dirty="0">
                  <a:solidFill>
                    <a:schemeClr val="bg1"/>
                  </a:solidFill>
                  <a:latin typeface="Times New Roman" pitchFamily="18" charset="0"/>
                  <a:ea typeface="Sometimes" pitchFamily="50" charset="0"/>
                  <a:cs typeface="Times New Roman" pitchFamily="18" charset="0"/>
                </a:rPr>
                <a:t>средства за исключением средств, являющихся источниками </a:t>
              </a:r>
            </a:p>
            <a:p>
              <a:pPr algn="ctr" eaLnBrk="0" hangingPunct="0"/>
              <a:r>
                <a:rPr lang="ru-RU" sz="1100" b="1" dirty="0">
                  <a:solidFill>
                    <a:schemeClr val="bg1"/>
                  </a:solidFill>
                  <a:latin typeface="Times New Roman" pitchFamily="18" charset="0"/>
                  <a:ea typeface="Sometimes" pitchFamily="50" charset="0"/>
                  <a:cs typeface="Times New Roman" pitchFamily="18" charset="0"/>
                </a:rPr>
                <a:t>финансирования дефицита </a:t>
              </a:r>
              <a:endParaRPr lang="ru-RU" sz="1100" b="1" dirty="0" smtClean="0">
                <a:solidFill>
                  <a:schemeClr val="bg1"/>
                </a:solidFill>
                <a:latin typeface="Times New Roman" pitchFamily="18" charset="0"/>
                <a:ea typeface="Sometimes" pitchFamily="50" charset="0"/>
                <a:cs typeface="Times New Roman" pitchFamily="18" charset="0"/>
              </a:endParaRPr>
            </a:p>
            <a:p>
              <a:pPr algn="ctr" eaLnBrk="0" hangingPunct="0"/>
              <a:r>
                <a:rPr lang="ru-RU" sz="1100" b="1" dirty="0" smtClean="0">
                  <a:solidFill>
                    <a:schemeClr val="bg1"/>
                  </a:solidFill>
                  <a:latin typeface="Times New Roman" pitchFamily="18" charset="0"/>
                  <a:ea typeface="Sometimes" pitchFamily="50" charset="0"/>
                  <a:cs typeface="Times New Roman" pitchFamily="18" charset="0"/>
                </a:rPr>
                <a:t>бюджета</a:t>
              </a:r>
              <a:endParaRPr lang="ru-RU" sz="1100" b="1" dirty="0">
                <a:solidFill>
                  <a:schemeClr val="bg1"/>
                </a:solidFill>
                <a:latin typeface="Times New Roman" pitchFamily="18" charset="0"/>
                <a:ea typeface="Sometimes" pitchFamily="50" charset="0"/>
                <a:cs typeface="Times New Roman" pitchFamily="18" charset="0"/>
              </a:endParaRPr>
            </a:p>
          </p:txBody>
        </p:sp>
      </p:grpSp>
      <p:sp>
        <p:nvSpPr>
          <p:cNvPr id="23" name="Прямоугольник 22"/>
          <p:cNvSpPr/>
          <p:nvPr/>
        </p:nvSpPr>
        <p:spPr>
          <a:xfrm>
            <a:off x="253993" y="201074"/>
            <a:ext cx="3368761" cy="461665"/>
          </a:xfrm>
          <a:prstGeom prst="rect">
            <a:avLst/>
          </a:prstGeom>
        </p:spPr>
        <p:txBody>
          <a:bodyPr wrap="square">
            <a:spAutoFit/>
          </a:bodyPr>
          <a:lstStyle/>
          <a:p>
            <a:r>
              <a:rPr lang="ru-RU" sz="2400" b="1" dirty="0" smtClean="0">
                <a:pattFill prst="wdUpDiag">
                  <a:fgClr>
                    <a:srgbClr val="7030A0"/>
                  </a:fgClr>
                  <a:bgClr>
                    <a:schemeClr val="tx1"/>
                  </a:bgClr>
                </a:pattFill>
                <a:latin typeface="Times New Roman" pitchFamily="18" charset="0"/>
                <a:cs typeface="Times New Roman" pitchFamily="18" charset="0"/>
              </a:rPr>
              <a:t>Основные понятия</a:t>
            </a:r>
            <a:endParaRPr lang="ru-RU" sz="2400" b="1" dirty="0">
              <a:pattFill prst="wdUpDiag">
                <a:fgClr>
                  <a:srgbClr val="7030A0"/>
                </a:fgClr>
                <a:bgClr>
                  <a:schemeClr val="tx1"/>
                </a:bgClr>
              </a:pattFill>
              <a:latin typeface="Times New Roman" pitchFamily="18" charset="0"/>
              <a:cs typeface="Times New Roman" pitchFamily="18" charset="0"/>
            </a:endParaRPr>
          </a:p>
        </p:txBody>
      </p:sp>
    </p:spTree>
    <p:extLst>
      <p:ext uri="{BB962C8B-B14F-4D97-AF65-F5344CB8AC3E}">
        <p14:creationId xmlns:p14="http://schemas.microsoft.com/office/powerpoint/2010/main" val="267291238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113208" y="283318"/>
            <a:ext cx="8686800" cy="563562"/>
          </a:xfrm>
        </p:spPr>
        <p:txBody>
          <a:bodyPr>
            <a:noAutofit/>
          </a:bodyPr>
          <a:lstStyle/>
          <a:p>
            <a:pPr eaLnBrk="1" hangingPunct="1">
              <a:defRPr/>
            </a:pPr>
            <a:r>
              <a:rPr lang="ru-RU" sz="2400" b="1" spc="-10" dirty="0" smtClean="0">
                <a:pattFill prst="wdUpDiag">
                  <a:fgClr>
                    <a:srgbClr val="7030A0"/>
                  </a:fgClr>
                  <a:bgClr>
                    <a:schemeClr val="tx1"/>
                  </a:bgClr>
                </a:pattFill>
                <a:latin typeface="Times New Roman" pitchFamily="18" charset="0"/>
                <a:cs typeface="Times New Roman" pitchFamily="18" charset="0"/>
              </a:rPr>
              <a:t>Структура </a:t>
            </a:r>
            <a:r>
              <a:rPr lang="ru-RU" sz="2400" b="1" spc="-5" dirty="0" smtClean="0">
                <a:pattFill prst="wdUpDiag">
                  <a:fgClr>
                    <a:srgbClr val="7030A0"/>
                  </a:fgClr>
                  <a:bgClr>
                    <a:schemeClr val="tx1"/>
                  </a:bgClr>
                </a:pattFill>
                <a:latin typeface="Times New Roman" pitchFamily="18" charset="0"/>
                <a:cs typeface="Times New Roman" pitchFamily="18" charset="0"/>
              </a:rPr>
              <a:t>безвозмездных поступлений  от других бюджетов бюджетной системы Российской Федерации</a:t>
            </a:r>
            <a:r>
              <a:rPr lang="ru-RU" sz="2400" b="1" dirty="0" smtClean="0">
                <a:pattFill prst="wdUpDiag">
                  <a:fgClr>
                    <a:srgbClr val="7030A0"/>
                  </a:fgClr>
                  <a:bgClr>
                    <a:schemeClr val="tx1"/>
                  </a:bgClr>
                </a:pattFill>
                <a:latin typeface="Times New Roman" pitchFamily="18" charset="0"/>
                <a:cs typeface="Times New Roman" pitchFamily="18" charset="0"/>
              </a:rPr>
              <a:t/>
            </a:r>
            <a:br>
              <a:rPr lang="ru-RU" sz="2400" b="1" dirty="0" smtClean="0">
                <a:pattFill prst="wdUpDiag">
                  <a:fgClr>
                    <a:srgbClr val="7030A0"/>
                  </a:fgClr>
                  <a:bgClr>
                    <a:schemeClr val="tx1"/>
                  </a:bgClr>
                </a:pattFill>
                <a:latin typeface="Times New Roman" pitchFamily="18" charset="0"/>
                <a:cs typeface="Times New Roman" pitchFamily="18" charset="0"/>
              </a:rPr>
            </a:br>
            <a:endParaRPr lang="ru-RU" sz="2400" b="1" dirty="0">
              <a:pattFill prst="wdUpDiag">
                <a:fgClr>
                  <a:srgbClr val="7030A0"/>
                </a:fgClr>
                <a:bgClr>
                  <a:schemeClr val="tx1"/>
                </a:bgClr>
              </a:pattFill>
              <a:latin typeface="Times New Roman" pitchFamily="18" charset="0"/>
              <a:cs typeface="Times New Roman" pitchFamily="18" charset="0"/>
            </a:endParaRPr>
          </a:p>
        </p:txBody>
      </p:sp>
      <p:graphicFrame>
        <p:nvGraphicFramePr>
          <p:cNvPr id="4" name="Group 154"/>
          <p:cNvGraphicFramePr>
            <a:graphicFrameLocks noGrp="1"/>
          </p:cNvGraphicFramePr>
          <p:nvPr>
            <p:extLst>
              <p:ext uri="{D42A27DB-BD31-4B8C-83A1-F6EECF244321}">
                <p14:modId xmlns:p14="http://schemas.microsoft.com/office/powerpoint/2010/main" val="19160400"/>
              </p:ext>
            </p:extLst>
          </p:nvPr>
        </p:nvGraphicFramePr>
        <p:xfrm>
          <a:off x="142875" y="941438"/>
          <a:ext cx="8537176" cy="5079909"/>
        </p:xfrm>
        <a:graphic>
          <a:graphicData uri="http://schemas.openxmlformats.org/drawingml/2006/table">
            <a:tbl>
              <a:tblPr/>
              <a:tblGrid>
                <a:gridCol w="1794485"/>
                <a:gridCol w="966634"/>
                <a:gridCol w="411505"/>
                <a:gridCol w="687456"/>
                <a:gridCol w="547060"/>
                <a:gridCol w="629361"/>
                <a:gridCol w="400209"/>
                <a:gridCol w="635000"/>
                <a:gridCol w="426847"/>
                <a:gridCol w="600075"/>
                <a:gridCol w="410577"/>
                <a:gridCol w="603551"/>
                <a:gridCol w="424416"/>
              </a:tblGrid>
              <a:tr h="404813">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1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Наименование</a:t>
                      </a:r>
                    </a:p>
                  </a:txBody>
                  <a:tcPr marL="0" marR="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gridSpan="12">
                  <a:txBody>
                    <a:bodyPr/>
                    <a:lstStyle/>
                    <a:p>
                      <a:pPr marL="0" marR="0" lvl="0" indent="0" algn="ctr" defTabSz="914400" rtl="0" eaLnBrk="1" fontAlgn="base" latinLnBrk="0" hangingPunct="1">
                        <a:lnSpc>
                          <a:spcPct val="100000"/>
                        </a:lnSpc>
                        <a:spcBef>
                          <a:spcPts val="38"/>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Объем доходов (тыс. руб.) / удельный вес в общем объеме безвозмездных поступлений %</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477838">
                <a:tc vMerge="1">
                  <a:txBody>
                    <a:bodyPr/>
                    <a:lstStyle/>
                    <a:p>
                      <a:endParaRPr lang="ru-RU"/>
                    </a:p>
                  </a:txBody>
                  <a:tcPr/>
                </a:tc>
                <a:tc gridSpan="2">
                  <a:txBody>
                    <a:bodyPr/>
                    <a:lstStyle/>
                    <a:p>
                      <a:pPr marL="0" marR="0" lvl="0" indent="-1588"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 2017 год</a:t>
                      </a:r>
                    </a:p>
                    <a:p>
                      <a:pPr marL="0" marR="0" lvl="0" indent="-1588"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 (отчет)</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hMerge="1">
                  <a:txBody>
                    <a:bodyPr/>
                    <a:lstStyle/>
                    <a:p>
                      <a:endParaRPr lang="ru-RU"/>
                    </a:p>
                  </a:txBody>
                  <a:tcPr/>
                </a:tc>
                <a:tc gridSpan="2">
                  <a:txBody>
                    <a:bodyPr/>
                    <a:lstStyle/>
                    <a:p>
                      <a:pPr marL="0" marR="0" lvl="0" indent="-1588"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           2018 год</a:t>
                      </a:r>
                    </a:p>
                    <a:p>
                      <a:pPr marL="0" marR="0" lvl="0" indent="-1588"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          (отчет)</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hMerge="1">
                  <a:txBody>
                    <a:bodyPr/>
                    <a:lstStyle/>
                    <a:p>
                      <a:endParaRPr lang="ru-RU"/>
                    </a:p>
                  </a:txBody>
                  <a:tcPr/>
                </a:tc>
                <a:tc gridSpan="2">
                  <a:txBody>
                    <a:bodyPr/>
                    <a:lstStyle/>
                    <a:p>
                      <a:pPr marL="0" marR="0" lvl="0" indent="-1588"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 2019 год</a:t>
                      </a:r>
                    </a:p>
                    <a:p>
                      <a:pPr marL="0" marR="0" lvl="0" indent="-1588"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  (оценка)</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hMerge="1">
                  <a:txBody>
                    <a:bodyPr/>
                    <a:lstStyle/>
                    <a:p>
                      <a:endParaRPr lang="ru-RU"/>
                    </a:p>
                  </a:txBody>
                  <a:tcPr/>
                </a:tc>
                <a:tc gridSpan="2">
                  <a:txBody>
                    <a:bodyPr/>
                    <a:lstStyle/>
                    <a:p>
                      <a:pPr marL="0" marR="0" lvl="0" indent="-1588"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 2020 год</a:t>
                      </a:r>
                    </a:p>
                    <a:p>
                      <a:pPr marL="0" marR="0" lvl="0" indent="-1588"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(план)</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hMerge="1">
                  <a:txBody>
                    <a:bodyPr/>
                    <a:lstStyle/>
                    <a:p>
                      <a:endParaRPr lang="ru-RU"/>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2021 год</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(план)</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hMerge="1">
                  <a:txBody>
                    <a:bodyPr/>
                    <a:lstStyle/>
                    <a:p>
                      <a:endParaRPr lang="ru-RU"/>
                    </a:p>
                  </a:txBody>
                  <a:tcPr/>
                </a:tc>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2022 год</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(план)</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hMerge="1">
                  <a:txBody>
                    <a:bodyPr/>
                    <a:lstStyle/>
                    <a:p>
                      <a:endParaRPr lang="ru-RU"/>
                    </a:p>
                  </a:txBody>
                  <a:tcPr/>
                </a:tc>
              </a:tr>
              <a:tr h="432365">
                <a:tc>
                  <a:txBody>
                    <a:bodyPr/>
                    <a:lstStyle/>
                    <a:p>
                      <a:pPr marL="90488" marR="0" lvl="0" indent="0" algn="just" defTabSz="914400" rtl="0" eaLnBrk="1" fontAlgn="base" latinLnBrk="0" hangingPunct="1">
                        <a:lnSpc>
                          <a:spcPct val="100000"/>
                        </a:lnSpc>
                        <a:spcBef>
                          <a:spcPts val="638"/>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Безвозмездные поступления - всего, в том числе:</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88"/>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236 597,1</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47625" marR="0" lvl="0" indent="0" algn="ctr" defTabSz="914400" rtl="0" eaLnBrk="1" fontAlgn="base" latinLnBrk="0" hangingPunct="1">
                        <a:lnSpc>
                          <a:spcPct val="100000"/>
                        </a:lnSpc>
                        <a:spcBef>
                          <a:spcPts val="688"/>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100,0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88"/>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280 192,2</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47625" marR="0" lvl="0" indent="0" algn="ctr" defTabSz="914400" rtl="0" eaLnBrk="1" fontAlgn="base" latinLnBrk="0" hangingPunct="1">
                        <a:lnSpc>
                          <a:spcPct val="100000"/>
                        </a:lnSpc>
                        <a:spcBef>
                          <a:spcPts val="688"/>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100,0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688"/>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611 346,8</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41275" marR="0" lvl="0" indent="0" algn="ctr" defTabSz="914400" rtl="0" eaLnBrk="1" fontAlgn="base" latinLnBrk="0" hangingPunct="1">
                        <a:lnSpc>
                          <a:spcPct val="100000"/>
                        </a:lnSpc>
                        <a:spcBef>
                          <a:spcPts val="688"/>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100,0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41275" marR="0" lvl="0" indent="0" algn="ctr" defTabSz="914400" rtl="0" eaLnBrk="1" fontAlgn="base" latinLnBrk="0" hangingPunct="1">
                        <a:lnSpc>
                          <a:spcPct val="100000"/>
                        </a:lnSpc>
                        <a:spcBef>
                          <a:spcPts val="688"/>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767503,81</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41275" marR="0" lvl="0" indent="0" algn="ctr" defTabSz="914400" rtl="0" eaLnBrk="1" fontAlgn="base" latinLnBrk="0" hangingPunct="1">
                        <a:lnSpc>
                          <a:spcPct val="100000"/>
                        </a:lnSpc>
                        <a:spcBef>
                          <a:spcPts val="688"/>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100,0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41275" marR="0" lvl="0" indent="0" algn="ctr" defTabSz="914400" rtl="0" eaLnBrk="1" fontAlgn="base" latinLnBrk="0" hangingPunct="1">
                        <a:lnSpc>
                          <a:spcPct val="100000"/>
                        </a:lnSpc>
                        <a:spcBef>
                          <a:spcPts val="688"/>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267561,6</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41275" marR="0" lvl="0" indent="0" algn="ctr" defTabSz="914400" rtl="0" eaLnBrk="1" fontAlgn="base" latinLnBrk="0" hangingPunct="1">
                        <a:lnSpc>
                          <a:spcPct val="100000"/>
                        </a:lnSpc>
                        <a:spcBef>
                          <a:spcPts val="688"/>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100,0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41275" marR="0" lvl="0" indent="0" algn="ctr" defTabSz="914400" rtl="0" eaLnBrk="1" fontAlgn="base" latinLnBrk="0" hangingPunct="1">
                        <a:lnSpc>
                          <a:spcPct val="100000"/>
                        </a:lnSpc>
                        <a:spcBef>
                          <a:spcPts val="688"/>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270821,6</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41275" marR="0" lvl="0" indent="0" algn="ctr" defTabSz="914400" rtl="0" eaLnBrk="1" fontAlgn="base" latinLnBrk="0" hangingPunct="1">
                        <a:lnSpc>
                          <a:spcPct val="100000"/>
                        </a:lnSpc>
                        <a:spcBef>
                          <a:spcPts val="688"/>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100,0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467018">
                <a:tc>
                  <a:txBody>
                    <a:bodyPr/>
                    <a:lstStyle/>
                    <a:p>
                      <a:pPr marL="90488" marR="0" lvl="0" indent="0" algn="just" defTabSz="914400" rtl="0" eaLnBrk="1" fontAlgn="base" latinLnBrk="0" hangingPunct="1">
                        <a:lnSpc>
                          <a:spcPct val="100000"/>
                        </a:lnSpc>
                        <a:spcBef>
                          <a:spcPts val="463"/>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Дотации на выравнивание бюджетной обеспеченности</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55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52 127,4</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112713" marR="0" lvl="0" indent="0" algn="ctr" defTabSz="914400" rtl="0" eaLnBrk="1" fontAlgn="base" latinLnBrk="0" hangingPunct="1">
                        <a:lnSpc>
                          <a:spcPct val="100000"/>
                        </a:lnSpc>
                        <a:spcBef>
                          <a:spcPts val="55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22,0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55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77 495,9</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112713" marR="0" lvl="0" indent="0" algn="ctr" defTabSz="914400" rtl="0" eaLnBrk="1" fontAlgn="base" latinLnBrk="0" hangingPunct="1">
                        <a:lnSpc>
                          <a:spcPct val="100000"/>
                        </a:lnSpc>
                        <a:spcBef>
                          <a:spcPts val="55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27,7</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55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146 602,0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7938" marR="0" lvl="0" indent="0" algn="ctr" defTabSz="914400" rtl="0" eaLnBrk="1" fontAlgn="base" latinLnBrk="0" hangingPunct="1">
                        <a:lnSpc>
                          <a:spcPct val="100000"/>
                        </a:lnSpc>
                        <a:spcBef>
                          <a:spcPts val="55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24,0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7938" marR="0" lvl="0" indent="0" algn="ctr" defTabSz="914400" rtl="0" eaLnBrk="1" fontAlgn="base" latinLnBrk="0" hangingPunct="1">
                        <a:lnSpc>
                          <a:spcPct val="100000"/>
                        </a:lnSpc>
                        <a:spcBef>
                          <a:spcPts val="55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152720,0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7938" marR="0" lvl="0" indent="0" algn="ctr" defTabSz="914400" rtl="0" eaLnBrk="1" fontAlgn="base" latinLnBrk="0" hangingPunct="1">
                        <a:lnSpc>
                          <a:spcPct val="100000"/>
                        </a:lnSpc>
                        <a:spcBef>
                          <a:spcPts val="55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19,9</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7938" marR="0" lvl="0" indent="0" algn="ctr" defTabSz="914400" rtl="0" eaLnBrk="1" fontAlgn="base" latinLnBrk="0" hangingPunct="1">
                        <a:lnSpc>
                          <a:spcPct val="100000"/>
                        </a:lnSpc>
                        <a:spcBef>
                          <a:spcPts val="55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45 875,0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7938" marR="0" lvl="0" indent="0" algn="ctr" defTabSz="914400" rtl="0" eaLnBrk="1" fontAlgn="base" latinLnBrk="0" hangingPunct="1">
                        <a:lnSpc>
                          <a:spcPct val="100000"/>
                        </a:lnSpc>
                        <a:spcBef>
                          <a:spcPts val="55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17,1</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7938" marR="0" lvl="0" indent="0" algn="ctr" defTabSz="914400" rtl="0" eaLnBrk="1" fontAlgn="base" latinLnBrk="0" hangingPunct="1">
                        <a:lnSpc>
                          <a:spcPct val="100000"/>
                        </a:lnSpc>
                        <a:spcBef>
                          <a:spcPts val="55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46 677,0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7938" marR="0" lvl="0" indent="0" algn="ctr" defTabSz="914400" rtl="0" eaLnBrk="1" fontAlgn="base" latinLnBrk="0" hangingPunct="1">
                        <a:lnSpc>
                          <a:spcPct val="100000"/>
                        </a:lnSpc>
                        <a:spcBef>
                          <a:spcPts val="55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17,2</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470851">
                <a:tc>
                  <a:txBody>
                    <a:bodyPr/>
                    <a:lstStyle/>
                    <a:p>
                      <a:pPr marL="90488" marR="0" lvl="0" indent="0" algn="just" defTabSz="914400" rtl="0" eaLnBrk="1" fontAlgn="base" latinLnBrk="0" hangingPunct="1">
                        <a:lnSpc>
                          <a:spcPct val="100000"/>
                        </a:lnSpc>
                        <a:spcBef>
                          <a:spcPts val="80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Субсидии бюджетам бюджетной системы РФ</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800"/>
                        </a:spcBef>
                        <a:spcAft>
                          <a:spcPct val="0"/>
                        </a:spcAft>
                        <a:buClrTx/>
                        <a:buSzTx/>
                        <a:buFontTx/>
                        <a:buNone/>
                        <a:tabLst/>
                      </a:pPr>
                      <a:r>
                        <a:rPr kumimoji="0" lang="ru-RU" sz="1100" b="1" i="0" u="none" strike="noStrike" cap="none" normalizeH="0" baseline="0" smtClean="0">
                          <a:ln>
                            <a:noFill/>
                          </a:ln>
                          <a:solidFill>
                            <a:schemeClr val="tx1"/>
                          </a:solidFill>
                          <a:effectLst/>
                          <a:latin typeface="Times New Roman" pitchFamily="18" charset="0"/>
                          <a:cs typeface="Times New Roman" pitchFamily="18" charset="0"/>
                        </a:rPr>
                        <a:t>42 957,5</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79375" marR="0" lvl="0" indent="0" algn="ctr" defTabSz="914400" rtl="0" eaLnBrk="1" fontAlgn="base" latinLnBrk="0" hangingPunct="1">
                        <a:lnSpc>
                          <a:spcPct val="100000"/>
                        </a:lnSpc>
                        <a:spcBef>
                          <a:spcPts val="80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18,2</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ts val="80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39 489,5</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79375" marR="0" lvl="0" indent="0" algn="ctr" defTabSz="914400" rtl="0" eaLnBrk="1" fontAlgn="base" latinLnBrk="0" hangingPunct="1">
                        <a:lnSpc>
                          <a:spcPct val="100000"/>
                        </a:lnSpc>
                        <a:spcBef>
                          <a:spcPts val="80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14,1</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276 992,5</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45,3</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404740,51</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52,7</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34 133,6</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12,8</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36 137,5</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13,3</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458154">
                <a:tc>
                  <a:txBody>
                    <a:bodyPr/>
                    <a:lstStyle/>
                    <a:p>
                      <a:pPr marL="90488" marR="0" lvl="0" indent="0" algn="just"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Субвенции бюджетам бюджетной системы РФ</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smtClean="0">
                          <a:ln>
                            <a:noFill/>
                          </a:ln>
                          <a:solidFill>
                            <a:schemeClr val="tx1"/>
                          </a:solidFill>
                          <a:effectLst/>
                          <a:latin typeface="Times New Roman" pitchFamily="18" charset="0"/>
                          <a:cs typeface="Times New Roman" pitchFamily="18" charset="0"/>
                        </a:rPr>
                        <a:t>156 276,6</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79375"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66,1</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161 774,5</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79375"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57,7</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179 497,3</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71438"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29,4</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71438"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187176,9</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71438"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24,4</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71438"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187553,0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71438"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70,1</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71438"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188007,1</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71438"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69,5</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357190">
                <a:tc>
                  <a:txBody>
                    <a:bodyPr/>
                    <a:lstStyle/>
                    <a:p>
                      <a:pPr marL="90488" marR="0" lvl="0" indent="0" algn="just"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Прочие безвозмездные поступления</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smtClean="0">
                          <a:ln>
                            <a:noFill/>
                          </a:ln>
                          <a:solidFill>
                            <a:schemeClr val="tx1"/>
                          </a:solidFill>
                          <a:effectLst/>
                          <a:latin typeface="Times New Roman" pitchFamily="18" charset="0"/>
                          <a:cs typeface="Times New Roman" pitchFamily="18" charset="0"/>
                        </a:rPr>
                        <a:t>3 705,0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15875"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1,6</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1 032,2</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15875"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0,3</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8 255,0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7938"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1,3</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7938"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22866,4</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7938"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smtClean="0">
                          <a:ln>
                            <a:noFill/>
                          </a:ln>
                          <a:solidFill>
                            <a:schemeClr val="tx1"/>
                          </a:solidFill>
                          <a:effectLst/>
                          <a:latin typeface="Times New Roman" pitchFamily="18" charset="0"/>
                          <a:cs typeface="Times New Roman" pitchFamily="18" charset="0"/>
                        </a:rPr>
                        <a:t>3,0</a:t>
                      </a:r>
                      <a:endParaRPr kumimoji="0" lang="ru-RU" sz="11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7938"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7938"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7938"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7938"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757238">
                <a:tc>
                  <a:txBody>
                    <a:bodyPr/>
                    <a:lstStyle/>
                    <a:p>
                      <a:pPr marL="90488" marR="0" lvl="0" indent="0" algn="just"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Доходы бюджетов городских округов от возврата организациями остатков субсидий прошлых  лет</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443,1</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112713"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0,1</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440,4</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112713"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0,2</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smtClean="0">
                          <a:ln>
                            <a:noFill/>
                          </a:ln>
                          <a:solidFill>
                            <a:schemeClr val="tx1"/>
                          </a:solidFill>
                          <a:effectLst/>
                          <a:latin typeface="Times New Roman" pitchFamily="18" charset="0"/>
                          <a:cs typeface="Times New Roman" pitchFamily="18" charset="0"/>
                        </a:rPr>
                        <a:t>-</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7938"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smtClean="0">
                          <a:ln>
                            <a:noFill/>
                          </a:ln>
                          <a:solidFill>
                            <a:schemeClr val="tx1"/>
                          </a:solidFill>
                          <a:effectLst/>
                          <a:latin typeface="Times New Roman" pitchFamily="18" charset="0"/>
                          <a:cs typeface="Times New Roman" pitchFamily="18" charset="0"/>
                        </a:rPr>
                        <a:t>-</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7938"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7938"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7938"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7938"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7938"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smtClean="0">
                          <a:ln>
                            <a:noFill/>
                          </a:ln>
                          <a:solidFill>
                            <a:schemeClr val="tx1"/>
                          </a:solidFill>
                          <a:effectLst/>
                          <a:latin typeface="Times New Roman" pitchFamily="18" charset="0"/>
                          <a:cs typeface="Times New Roman" pitchFamily="18" charset="0"/>
                        </a:rPr>
                        <a:t>-</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7938"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1136650">
                <a:tc>
                  <a:txBody>
                    <a:bodyPr/>
                    <a:lstStyle/>
                    <a:p>
                      <a:pPr marL="90488" marR="0" lvl="0" indent="0" algn="just" defTabSz="914400" rtl="0" eaLnBrk="1" fontAlgn="base" latinLnBrk="0" hangingPunct="1">
                        <a:lnSpc>
                          <a:spcPct val="100000"/>
                        </a:lnSpc>
                        <a:spcBef>
                          <a:spcPts val="275"/>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cs typeface="Times New Roman" pitchFamily="18" charset="0"/>
                        </a:rPr>
                        <a:t>Возврат остатков субсидий, субвенций и иных межбюджетных трансфертов, имеющих целевое назначение прошлых лет из бюджетов городских округов</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Char char="-"/>
                        <a:tabLst/>
                      </a:pPr>
                      <a:r>
                        <a:rPr kumimoji="0" lang="ru-RU" sz="1100" b="1" i="0" u="none" strike="noStrike" cap="none" normalizeH="0" baseline="0" smtClean="0">
                          <a:ln>
                            <a:noFill/>
                          </a:ln>
                          <a:solidFill>
                            <a:schemeClr val="tx1"/>
                          </a:solidFill>
                          <a:effectLst/>
                          <a:latin typeface="Times New Roman" pitchFamily="18" charset="0"/>
                          <a:cs typeface="Times New Roman" pitchFamily="18" charset="0"/>
                        </a:rPr>
                        <a:t>18 912,5</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79375"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- 8,0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Char char="-"/>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- 40,3</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79375"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smtClean="0">
                          <a:ln>
                            <a:noFill/>
                          </a:ln>
                          <a:solidFill>
                            <a:schemeClr val="tx1"/>
                          </a:solidFill>
                          <a:effectLst/>
                          <a:latin typeface="Times New Roman" pitchFamily="18" charset="0"/>
                          <a:cs typeface="Times New Roman" pitchFamily="18" charset="0"/>
                        </a:rPr>
                        <a:t>-</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71438"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smtClean="0">
                          <a:ln>
                            <a:noFill/>
                          </a:ln>
                          <a:solidFill>
                            <a:schemeClr val="tx1"/>
                          </a:solidFill>
                          <a:effectLst/>
                          <a:latin typeface="Times New Roman" pitchFamily="18" charset="0"/>
                          <a:cs typeface="Times New Roman" pitchFamily="18" charset="0"/>
                        </a:rPr>
                        <a:t>-</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71438"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smtClean="0">
                          <a:ln>
                            <a:noFill/>
                          </a:ln>
                          <a:solidFill>
                            <a:schemeClr val="tx1"/>
                          </a:solidFill>
                          <a:effectLst/>
                          <a:latin typeface="Times New Roman" pitchFamily="18" charset="0"/>
                          <a:cs typeface="Times New Roman" pitchFamily="18" charset="0"/>
                        </a:rPr>
                        <a:t>-</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71438"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smtClean="0">
                          <a:ln>
                            <a:noFill/>
                          </a:ln>
                          <a:solidFill>
                            <a:schemeClr val="tx1"/>
                          </a:solidFill>
                          <a:effectLst/>
                          <a:latin typeface="Times New Roman" pitchFamily="18" charset="0"/>
                          <a:cs typeface="Times New Roman" pitchFamily="18" charset="0"/>
                        </a:rPr>
                        <a:t>-</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71438"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smtClean="0">
                          <a:ln>
                            <a:noFill/>
                          </a:ln>
                          <a:solidFill>
                            <a:schemeClr val="tx1"/>
                          </a:solidFill>
                          <a:effectLst/>
                          <a:latin typeface="Times New Roman" pitchFamily="18" charset="0"/>
                          <a:cs typeface="Times New Roman" pitchFamily="18" charset="0"/>
                        </a:rPr>
                        <a:t>-</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71438"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71438"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71438"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97056608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114973" y="354782"/>
            <a:ext cx="8229600" cy="563563"/>
          </a:xfrm>
        </p:spPr>
        <p:txBody>
          <a:bodyPr>
            <a:noAutofit/>
          </a:bodyPr>
          <a:lstStyle/>
          <a:p>
            <a:pPr eaLnBrk="1" hangingPunct="1">
              <a:defRPr/>
            </a:pPr>
            <a:r>
              <a:rPr lang="ru-RU" sz="2400" b="1" spc="-5" dirty="0" smtClean="0">
                <a:pattFill prst="wdUpDiag">
                  <a:fgClr>
                    <a:srgbClr val="7030A0"/>
                  </a:fgClr>
                  <a:bgClr>
                    <a:schemeClr val="tx1"/>
                  </a:bgClr>
                </a:pattFill>
                <a:latin typeface="Times New Roman" pitchFamily="18" charset="0"/>
                <a:cs typeface="Times New Roman" pitchFamily="18" charset="0"/>
              </a:rPr>
              <a:t>Особенности исчисления местных</a:t>
            </a:r>
            <a:r>
              <a:rPr lang="ru-RU" sz="2400" b="1" spc="-114" dirty="0" smtClean="0">
                <a:pattFill prst="wdUpDiag">
                  <a:fgClr>
                    <a:srgbClr val="7030A0"/>
                  </a:fgClr>
                  <a:bgClr>
                    <a:schemeClr val="tx1"/>
                  </a:bgClr>
                </a:pattFill>
                <a:latin typeface="Times New Roman" pitchFamily="18" charset="0"/>
                <a:cs typeface="Times New Roman" pitchFamily="18" charset="0"/>
              </a:rPr>
              <a:t> </a:t>
            </a:r>
            <a:r>
              <a:rPr lang="ru-RU" sz="2400" b="1" spc="-5" dirty="0" smtClean="0">
                <a:pattFill prst="wdUpDiag">
                  <a:fgClr>
                    <a:srgbClr val="7030A0"/>
                  </a:fgClr>
                  <a:bgClr>
                    <a:schemeClr val="tx1"/>
                  </a:bgClr>
                </a:pattFill>
                <a:latin typeface="Times New Roman" pitchFamily="18" charset="0"/>
                <a:cs typeface="Times New Roman" pitchFamily="18" charset="0"/>
              </a:rPr>
              <a:t>налогов</a:t>
            </a:r>
            <a:r>
              <a:rPr lang="ru-RU" sz="2400" b="1" dirty="0" smtClean="0">
                <a:pattFill prst="wdUpDiag">
                  <a:fgClr>
                    <a:srgbClr val="7030A0"/>
                  </a:fgClr>
                  <a:bgClr>
                    <a:schemeClr val="tx1"/>
                  </a:bgClr>
                </a:pattFill>
                <a:latin typeface="Times New Roman" pitchFamily="18" charset="0"/>
                <a:cs typeface="Times New Roman" pitchFamily="18" charset="0"/>
              </a:rPr>
              <a:t/>
            </a:r>
            <a:br>
              <a:rPr lang="ru-RU" sz="2400" b="1" dirty="0" smtClean="0">
                <a:pattFill prst="wdUpDiag">
                  <a:fgClr>
                    <a:srgbClr val="7030A0"/>
                  </a:fgClr>
                  <a:bgClr>
                    <a:schemeClr val="tx1"/>
                  </a:bgClr>
                </a:pattFill>
                <a:latin typeface="Times New Roman" pitchFamily="18" charset="0"/>
                <a:cs typeface="Times New Roman" pitchFamily="18" charset="0"/>
              </a:rPr>
            </a:br>
            <a:endParaRPr lang="ru-RU" sz="2400" b="1" dirty="0">
              <a:pattFill prst="wdUpDiag">
                <a:fgClr>
                  <a:srgbClr val="7030A0"/>
                </a:fgClr>
                <a:bgClr>
                  <a:schemeClr val="tx1"/>
                </a:bgClr>
              </a:pattFill>
              <a:latin typeface="Times New Roman" pitchFamily="18" charset="0"/>
              <a:cs typeface="Times New Roman" pitchFamily="18" charset="0"/>
            </a:endParaRPr>
          </a:p>
        </p:txBody>
      </p:sp>
      <p:sp>
        <p:nvSpPr>
          <p:cNvPr id="4" name="Прямоугольник 4"/>
          <p:cNvSpPr>
            <a:spLocks noChangeArrowheads="1"/>
          </p:cNvSpPr>
          <p:nvPr/>
        </p:nvSpPr>
        <p:spPr bwMode="auto">
          <a:xfrm>
            <a:off x="0" y="846909"/>
            <a:ext cx="9144000" cy="738188"/>
          </a:xfrm>
          <a:prstGeom prst="rect">
            <a:avLst/>
          </a:prstGeom>
          <a:noFill/>
          <a:ln w="9525">
            <a:noFill/>
            <a:miter lim="800000"/>
            <a:headEnd/>
            <a:tailEnd/>
          </a:ln>
        </p:spPr>
        <p:txBody>
          <a:bodyPr>
            <a:spAutoFit/>
          </a:bodyPr>
          <a:lstStyle/>
          <a:p>
            <a:pPr marL="1588" algn="ctr"/>
            <a:r>
              <a:rPr lang="ru-RU" sz="1400" b="1" dirty="0">
                <a:latin typeface="Times New Roman" pitchFamily="18" charset="0"/>
                <a:ea typeface="Sometimes" pitchFamily="50" charset="0"/>
                <a:cs typeface="Times New Roman" pitchFamily="18" charset="0"/>
              </a:rPr>
              <a:t>Земельный налог</a:t>
            </a:r>
            <a:endParaRPr lang="ru-RU" sz="1400" dirty="0">
              <a:latin typeface="Times New Roman" pitchFamily="18" charset="0"/>
              <a:ea typeface="Sometimes" pitchFamily="50" charset="0"/>
              <a:cs typeface="Times New Roman" pitchFamily="18" charset="0"/>
            </a:endParaRPr>
          </a:p>
          <a:p>
            <a:pPr marL="1588" algn="ctr"/>
            <a:r>
              <a:rPr lang="ru-RU" sz="1400" b="1" dirty="0">
                <a:latin typeface="Times New Roman" pitchFamily="18" charset="0"/>
                <a:ea typeface="Sometimes" pitchFamily="50" charset="0"/>
                <a:cs typeface="Times New Roman" pitchFamily="18" charset="0"/>
              </a:rPr>
              <a:t>установлен решением </a:t>
            </a:r>
            <a:r>
              <a:rPr lang="ru-RU" sz="1400" b="1" dirty="0" err="1">
                <a:latin typeface="Times New Roman" pitchFamily="18" charset="0"/>
                <a:ea typeface="Sometimes" pitchFamily="50" charset="0"/>
                <a:cs typeface="Times New Roman" pitchFamily="18" charset="0"/>
              </a:rPr>
              <a:t>Медногорского</a:t>
            </a:r>
            <a:r>
              <a:rPr lang="ru-RU" sz="1400" b="1" dirty="0">
                <a:latin typeface="Times New Roman" pitchFamily="18" charset="0"/>
                <a:ea typeface="Sometimes" pitchFamily="50" charset="0"/>
                <a:cs typeface="Times New Roman" pitchFamily="18" charset="0"/>
              </a:rPr>
              <a:t> городского Совета депутатов от 18.10.2016г. № 146 (в редакции </a:t>
            </a:r>
            <a:r>
              <a:rPr lang="ru-RU" sz="1400" b="1" dirty="0" smtClean="0">
                <a:latin typeface="Times New Roman" pitchFamily="18" charset="0"/>
                <a:ea typeface="Sometimes" pitchFamily="50" charset="0"/>
                <a:cs typeface="Times New Roman" pitchFamily="18" charset="0"/>
              </a:rPr>
              <a:t>решения  </a:t>
            </a:r>
            <a:r>
              <a:rPr lang="ru-RU" sz="1400" b="1" dirty="0">
                <a:latin typeface="Times New Roman" pitchFamily="18" charset="0"/>
                <a:ea typeface="Sometimes" pitchFamily="50" charset="0"/>
                <a:cs typeface="Times New Roman" pitchFamily="18" charset="0"/>
              </a:rPr>
              <a:t>от </a:t>
            </a:r>
            <a:r>
              <a:rPr lang="ru-RU" sz="1400" b="1" dirty="0" smtClean="0">
                <a:latin typeface="Times New Roman" pitchFamily="18" charset="0"/>
                <a:ea typeface="Sometimes" pitchFamily="50" charset="0"/>
                <a:cs typeface="Times New Roman" pitchFamily="18" charset="0"/>
              </a:rPr>
              <a:t>23.07.2019 </a:t>
            </a:r>
            <a:r>
              <a:rPr lang="ru-RU" sz="1400" b="1" dirty="0">
                <a:latin typeface="Times New Roman" pitchFamily="18" charset="0"/>
                <a:ea typeface="Sometimes" pitchFamily="50" charset="0"/>
                <a:cs typeface="Times New Roman" pitchFamily="18" charset="0"/>
              </a:rPr>
              <a:t>№ </a:t>
            </a:r>
            <a:r>
              <a:rPr lang="ru-RU" sz="1400" b="1" dirty="0" smtClean="0">
                <a:latin typeface="Times New Roman" pitchFamily="18" charset="0"/>
                <a:ea typeface="Sometimes" pitchFamily="50" charset="0"/>
                <a:cs typeface="Times New Roman" pitchFamily="18" charset="0"/>
              </a:rPr>
              <a:t>469)</a:t>
            </a:r>
            <a:endParaRPr lang="ru-RU" sz="1400" b="1" dirty="0">
              <a:latin typeface="Times New Roman" pitchFamily="18" charset="0"/>
              <a:ea typeface="Sometimes" pitchFamily="50" charset="0"/>
              <a:cs typeface="Times New Roman" pitchFamily="18" charset="0"/>
            </a:endParaRPr>
          </a:p>
        </p:txBody>
      </p:sp>
      <p:grpSp>
        <p:nvGrpSpPr>
          <p:cNvPr id="5" name="Group 21"/>
          <p:cNvGrpSpPr>
            <a:grpSpLocks noRot="1"/>
          </p:cNvGrpSpPr>
          <p:nvPr/>
        </p:nvGrpSpPr>
        <p:grpSpPr bwMode="auto">
          <a:xfrm>
            <a:off x="142875" y="1724024"/>
            <a:ext cx="8858250" cy="4746625"/>
            <a:chOff x="90" y="1260"/>
            <a:chExt cx="5580" cy="2990"/>
          </a:xfrm>
        </p:grpSpPr>
        <p:sp>
          <p:nvSpPr>
            <p:cNvPr id="6" name="Rectangle 4"/>
            <p:cNvSpPr>
              <a:spLocks noChangeArrowheads="1"/>
            </p:cNvSpPr>
            <p:nvPr/>
          </p:nvSpPr>
          <p:spPr bwMode="auto">
            <a:xfrm>
              <a:off x="90" y="1260"/>
              <a:ext cx="2970" cy="154"/>
            </a:xfrm>
            <a:prstGeom prst="rect">
              <a:avLst/>
            </a:prstGeom>
            <a:noFill/>
            <a:ln w="9525">
              <a:noFill/>
              <a:miter lim="800000"/>
              <a:headEnd/>
              <a:tailEnd/>
            </a:ln>
          </p:spPr>
          <p:txBody>
            <a:bodyPr lIns="0" tIns="0" rIns="0" bIns="0"/>
            <a:lstStyle/>
            <a:p>
              <a:pPr marL="4763" algn="ctr">
                <a:spcBef>
                  <a:spcPts val="638"/>
                </a:spcBef>
              </a:pPr>
              <a:r>
                <a:rPr lang="ru-RU" sz="1200" b="1" dirty="0">
                  <a:latin typeface="Times New Roman" pitchFamily="18" charset="0"/>
                  <a:cs typeface="Times New Roman" pitchFamily="18" charset="0"/>
                </a:rPr>
                <a:t>Ставка налога</a:t>
              </a:r>
            </a:p>
          </p:txBody>
        </p:sp>
        <p:sp>
          <p:nvSpPr>
            <p:cNvPr id="7" name="Rectangle 5"/>
            <p:cNvSpPr>
              <a:spLocks noChangeArrowheads="1"/>
            </p:cNvSpPr>
            <p:nvPr/>
          </p:nvSpPr>
          <p:spPr bwMode="auto">
            <a:xfrm>
              <a:off x="3060" y="1260"/>
              <a:ext cx="2610" cy="154"/>
            </a:xfrm>
            <a:prstGeom prst="rect">
              <a:avLst/>
            </a:prstGeom>
            <a:noFill/>
            <a:ln w="9525">
              <a:noFill/>
              <a:miter lim="800000"/>
              <a:headEnd/>
              <a:tailEnd/>
            </a:ln>
          </p:spPr>
          <p:txBody>
            <a:bodyPr lIns="0" tIns="0" rIns="0" bIns="0"/>
            <a:lstStyle/>
            <a:p>
              <a:pPr marL="1201738">
                <a:spcBef>
                  <a:spcPts val="638"/>
                </a:spcBef>
              </a:pPr>
              <a:r>
                <a:rPr lang="ru-RU" sz="1200" b="1" dirty="0">
                  <a:latin typeface="Times New Roman" pitchFamily="18" charset="0"/>
                  <a:cs typeface="Times New Roman" pitchFamily="18" charset="0"/>
                </a:rPr>
                <a:t>Налоговые льготы:</a:t>
              </a:r>
            </a:p>
          </p:txBody>
        </p:sp>
        <p:sp>
          <p:nvSpPr>
            <p:cNvPr id="8" name="Rectangle 6"/>
            <p:cNvSpPr>
              <a:spLocks noChangeArrowheads="1"/>
            </p:cNvSpPr>
            <p:nvPr/>
          </p:nvSpPr>
          <p:spPr bwMode="auto">
            <a:xfrm>
              <a:off x="3060" y="1414"/>
              <a:ext cx="2610" cy="2836"/>
            </a:xfrm>
            <a:prstGeom prst="rect">
              <a:avLst/>
            </a:prstGeom>
            <a:noFill/>
            <a:ln w="9525">
              <a:noFill/>
              <a:miter lim="800000"/>
              <a:headEnd/>
              <a:tailEnd/>
            </a:ln>
          </p:spPr>
          <p:txBody>
            <a:bodyPr lIns="0" tIns="0" rIns="0" bIns="0"/>
            <a:lstStyle/>
            <a:p>
              <a:pPr algn="ctr">
                <a:buFontTx/>
                <a:buChar char="•"/>
              </a:pPr>
              <a:r>
                <a:rPr lang="ru-RU" sz="1200" dirty="0" smtClean="0">
                  <a:latin typeface="Times New Roman" pitchFamily="18" charset="0"/>
                  <a:cs typeface="Times New Roman" pitchFamily="18" charset="0"/>
                </a:rPr>
                <a:t> субъектам </a:t>
              </a:r>
              <a:r>
                <a:rPr lang="ru-RU" sz="1200" dirty="0">
                  <a:latin typeface="Times New Roman" pitchFamily="18" charset="0"/>
                  <a:cs typeface="Times New Roman" pitchFamily="18" charset="0"/>
                </a:rPr>
                <a:t>инвестиционной деятельности, реализующим инвестиционные проекты, включенные в реестр приоритетных инвестиционных проектов муниципального образования город Медногорск, заключившие инвестиционные договоры о реализации инвестиционных проектов в соответствии с законом Оренбургской области от 05 октября 2009 года № 3119/712-</a:t>
              </a:r>
              <a:r>
                <a:rPr lang="en-US" sz="1200" dirty="0">
                  <a:latin typeface="Times New Roman" pitchFamily="18" charset="0"/>
                  <a:cs typeface="Times New Roman" pitchFamily="18" charset="0"/>
                </a:rPr>
                <a:t>IV</a:t>
              </a:r>
              <a:r>
                <a:rPr lang="ru-RU" sz="1200" dirty="0">
                  <a:latin typeface="Times New Roman" pitchFamily="18" charset="0"/>
                  <a:cs typeface="Times New Roman" pitchFamily="18" charset="0"/>
                </a:rPr>
                <a:t>-ОЗ «Об инвестиционной деятельности на территории Оренбургской области, осуществляемой в форме капитальных вложений». Налоговая льгота предоставляется субъекту инвестиционной деятельности с первого числа месяца, следующего за датой подписания  инвестиционного договора, на срок реализации инвестиционного проекта, а также в течение трех лет после внедрения проекта. При этом общий срок предоставления налоговой льготы не должен превышать пять лет. В случае расторжения инвестиционного договора субъект инвестиционной деятельности утрачивает право на налоговую льготу с первого числа месяца, в котором, расторгнут инвестиционный договор, о чем муниципальное образование информирует налоговые органы.</a:t>
              </a:r>
            </a:p>
          </p:txBody>
        </p:sp>
        <p:sp>
          <p:nvSpPr>
            <p:cNvPr id="9" name="Rectangle 7"/>
            <p:cNvSpPr>
              <a:spLocks noChangeArrowheads="1"/>
            </p:cNvSpPr>
            <p:nvPr/>
          </p:nvSpPr>
          <p:spPr bwMode="auto">
            <a:xfrm>
              <a:off x="90" y="1414"/>
              <a:ext cx="450" cy="2334"/>
            </a:xfrm>
            <a:prstGeom prst="rect">
              <a:avLst/>
            </a:prstGeom>
            <a:noFill/>
            <a:ln w="9525">
              <a:noFill/>
              <a:miter lim="800000"/>
              <a:headEnd/>
              <a:tailEnd/>
            </a:ln>
          </p:spPr>
          <p:txBody>
            <a:bodyPr lIns="0" tIns="0" rIns="0" bIns="0"/>
            <a:lstStyle/>
            <a:p>
              <a:endParaRPr lang="ru-RU" sz="1200" dirty="0">
                <a:latin typeface="Times New Roman" pitchFamily="18" charset="0"/>
                <a:cs typeface="Times New Roman" pitchFamily="18" charset="0"/>
              </a:endParaRPr>
            </a:p>
            <a:p>
              <a:endParaRPr lang="ru-RU" sz="1200" dirty="0">
                <a:latin typeface="Times New Roman" pitchFamily="18" charset="0"/>
                <a:cs typeface="Times New Roman" pitchFamily="18" charset="0"/>
              </a:endParaRPr>
            </a:p>
            <a:p>
              <a:endParaRPr lang="ru-RU" sz="1200" dirty="0">
                <a:latin typeface="Times New Roman" pitchFamily="18" charset="0"/>
                <a:cs typeface="Times New Roman" pitchFamily="18" charset="0"/>
              </a:endParaRPr>
            </a:p>
            <a:p>
              <a:endParaRPr lang="ru-RU" sz="1200" dirty="0">
                <a:latin typeface="Times New Roman" pitchFamily="18" charset="0"/>
                <a:cs typeface="Times New Roman" pitchFamily="18" charset="0"/>
              </a:endParaRPr>
            </a:p>
            <a:p>
              <a:endParaRPr lang="ru-RU" sz="1200" dirty="0">
                <a:latin typeface="Times New Roman" pitchFamily="18" charset="0"/>
                <a:cs typeface="Times New Roman" pitchFamily="18" charset="0"/>
              </a:endParaRPr>
            </a:p>
            <a:p>
              <a:endParaRPr lang="ru-RU" sz="1200" dirty="0">
                <a:latin typeface="Times New Roman" pitchFamily="18" charset="0"/>
                <a:cs typeface="Times New Roman" pitchFamily="18" charset="0"/>
              </a:endParaRPr>
            </a:p>
            <a:p>
              <a:endParaRPr lang="ru-RU" sz="1200" dirty="0">
                <a:latin typeface="Times New Roman" pitchFamily="18" charset="0"/>
                <a:cs typeface="Times New Roman" pitchFamily="18" charset="0"/>
              </a:endParaRPr>
            </a:p>
            <a:p>
              <a:endParaRPr lang="ru-RU" sz="1200" dirty="0">
                <a:latin typeface="Times New Roman" pitchFamily="18" charset="0"/>
                <a:cs typeface="Times New Roman" pitchFamily="18" charset="0"/>
              </a:endParaRPr>
            </a:p>
            <a:p>
              <a:endParaRPr lang="ru-RU" sz="1200" dirty="0">
                <a:latin typeface="Times New Roman" pitchFamily="18" charset="0"/>
                <a:cs typeface="Times New Roman" pitchFamily="18" charset="0"/>
              </a:endParaRPr>
            </a:p>
            <a:p>
              <a:pPr>
                <a:spcBef>
                  <a:spcPts val="13"/>
                </a:spcBef>
              </a:pPr>
              <a:endParaRPr lang="ru-RU" sz="1200" dirty="0">
                <a:latin typeface="Times New Roman" pitchFamily="18" charset="0"/>
                <a:cs typeface="Times New Roman" pitchFamily="18" charset="0"/>
              </a:endParaRPr>
            </a:p>
            <a:p>
              <a:pPr algn="ctr"/>
              <a:r>
                <a:rPr lang="ru-RU" sz="1200" dirty="0">
                  <a:latin typeface="Times New Roman" pitchFamily="18" charset="0"/>
                  <a:cs typeface="Times New Roman" pitchFamily="18" charset="0"/>
                </a:rPr>
                <a:t>0,3%</a:t>
              </a:r>
            </a:p>
          </p:txBody>
        </p:sp>
        <p:sp>
          <p:nvSpPr>
            <p:cNvPr id="10" name="Rectangle 8"/>
            <p:cNvSpPr>
              <a:spLocks noChangeArrowheads="1"/>
            </p:cNvSpPr>
            <p:nvPr/>
          </p:nvSpPr>
          <p:spPr bwMode="auto">
            <a:xfrm>
              <a:off x="540" y="1414"/>
              <a:ext cx="2520" cy="2334"/>
            </a:xfrm>
            <a:prstGeom prst="rect">
              <a:avLst/>
            </a:prstGeom>
            <a:noFill/>
            <a:ln w="9525">
              <a:solidFill>
                <a:srgbClr val="FFFFFF"/>
              </a:solidFill>
              <a:miter lim="800000"/>
              <a:headEnd/>
              <a:tailEnd/>
            </a:ln>
          </p:spPr>
          <p:txBody>
            <a:bodyPr lIns="0" tIns="0" rIns="0" bIns="0"/>
            <a:lstStyle/>
            <a:p>
              <a:pPr algn="ctr">
                <a:spcBef>
                  <a:spcPts val="663"/>
                </a:spcBef>
              </a:pPr>
              <a:r>
                <a:rPr lang="ru-RU" sz="1200" dirty="0">
                  <a:latin typeface="Times New Roman" pitchFamily="18" charset="0"/>
                  <a:cs typeface="Times New Roman" pitchFamily="18" charset="0"/>
                </a:rPr>
                <a:t>в отношении земельных участков:</a:t>
              </a:r>
            </a:p>
            <a:p>
              <a:pPr algn="ctr">
                <a:spcBef>
                  <a:spcPts val="663"/>
                </a:spcBef>
              </a:pPr>
              <a:r>
                <a:rPr lang="ru-RU" sz="1200" dirty="0">
                  <a:latin typeface="Times New Roman" pitchFamily="18" charset="0"/>
                  <a:cs typeface="Times New Roman" pitchFamily="18" charset="0"/>
                </a:rPr>
                <a:t>- отнесенных к землям сельскохозяйственного назначения или к землям в составе зон сельскохозяйственного использования в населенных пунктах и используемых для сельскохозяйственного использования;</a:t>
              </a:r>
            </a:p>
            <a:p>
              <a:pPr algn="ctr">
                <a:buFontTx/>
                <a:buChar char="•"/>
              </a:pPr>
              <a:r>
                <a:rPr lang="ru-RU" sz="1200" dirty="0">
                  <a:latin typeface="Times New Roman" pitchFamily="18" charset="0"/>
                  <a:cs typeface="Times New Roman" pitchFamily="18" charset="0"/>
                </a:rPr>
                <a:t> занятых жилищным фондом и объектами  инженерной инфраструктуры жилищно-коммунального  комплекса (за исключением доли в праве на  земельный участок, приходящейся на объект, не  относящийся к жилищному фонду и к объектам  инженерной инфраструктуры жилищно-коммунального  комплекса) или приобретенных (предоставленных)  для жилищного строительства;</a:t>
              </a:r>
            </a:p>
            <a:p>
              <a:pPr algn="ctr">
                <a:spcBef>
                  <a:spcPts val="600"/>
                </a:spcBef>
                <a:buFontTx/>
                <a:buChar char="•"/>
                <a:tabLst>
                  <a:tab pos="182563" algn="l"/>
                </a:tabLst>
              </a:pPr>
              <a:r>
                <a:rPr lang="ru-RU" sz="1200" dirty="0">
                  <a:latin typeface="Times New Roman" pitchFamily="18" charset="0"/>
                  <a:cs typeface="Times New Roman" pitchFamily="18" charset="0"/>
                </a:rPr>
                <a:t> приобретенных (предоставленных) для личного  подсобного хозяйства, садоводства, огородничества  или животноводства, а также дачного хозяйства;</a:t>
              </a:r>
            </a:p>
            <a:p>
              <a:pPr algn="ctr">
                <a:spcBef>
                  <a:spcPts val="600"/>
                </a:spcBef>
                <a:buFontTx/>
                <a:buChar char="•"/>
              </a:pPr>
              <a:r>
                <a:rPr lang="ru-RU" sz="1200" dirty="0">
                  <a:latin typeface="Times New Roman" pitchFamily="18" charset="0"/>
                  <a:cs typeface="Times New Roman" pitchFamily="18" charset="0"/>
                </a:rPr>
                <a:t> ограниченных в обороте в соответствии с  законодательством Российской Федерации,  предоставленных для обеспечения обороны,  безопасности и таможенных нужд.</a:t>
              </a:r>
            </a:p>
          </p:txBody>
        </p:sp>
        <p:sp>
          <p:nvSpPr>
            <p:cNvPr id="11" name="Rectangle 9"/>
            <p:cNvSpPr>
              <a:spLocks noChangeArrowheads="1"/>
            </p:cNvSpPr>
            <p:nvPr/>
          </p:nvSpPr>
          <p:spPr bwMode="auto">
            <a:xfrm>
              <a:off x="90" y="3748"/>
              <a:ext cx="450" cy="502"/>
            </a:xfrm>
            <a:prstGeom prst="rect">
              <a:avLst/>
            </a:prstGeom>
            <a:noFill/>
            <a:ln w="9525">
              <a:noFill/>
              <a:miter lim="800000"/>
              <a:headEnd/>
              <a:tailEnd/>
            </a:ln>
          </p:spPr>
          <p:txBody>
            <a:bodyPr lIns="0" tIns="0" rIns="0" bIns="0" anchor="ctr"/>
            <a:lstStyle/>
            <a:p>
              <a:pPr marL="9525" algn="ctr">
                <a:spcBef>
                  <a:spcPts val="875"/>
                </a:spcBef>
              </a:pPr>
              <a:r>
                <a:rPr lang="ru-RU" sz="1200" dirty="0">
                  <a:latin typeface="Times New Roman" pitchFamily="18" charset="0"/>
                  <a:cs typeface="Times New Roman" pitchFamily="18" charset="0"/>
                </a:rPr>
                <a:t>1,5%</a:t>
              </a:r>
            </a:p>
          </p:txBody>
        </p:sp>
        <p:sp>
          <p:nvSpPr>
            <p:cNvPr id="12" name="Rectangle 10"/>
            <p:cNvSpPr>
              <a:spLocks noChangeArrowheads="1"/>
            </p:cNvSpPr>
            <p:nvPr/>
          </p:nvSpPr>
          <p:spPr bwMode="auto">
            <a:xfrm>
              <a:off x="540" y="3748"/>
              <a:ext cx="2520" cy="502"/>
            </a:xfrm>
            <a:prstGeom prst="rect">
              <a:avLst/>
            </a:prstGeom>
            <a:noFill/>
            <a:ln w="9525">
              <a:noFill/>
              <a:miter lim="800000"/>
              <a:headEnd/>
              <a:tailEnd/>
            </a:ln>
          </p:spPr>
          <p:txBody>
            <a:bodyPr lIns="0" tIns="0" rIns="0" bIns="0"/>
            <a:lstStyle/>
            <a:p>
              <a:pPr>
                <a:spcBef>
                  <a:spcPts val="50"/>
                </a:spcBef>
              </a:pPr>
              <a:endParaRPr lang="ru-RU" sz="1200" dirty="0">
                <a:latin typeface="Times New Roman" pitchFamily="18" charset="0"/>
                <a:cs typeface="Times New Roman" pitchFamily="18" charset="0"/>
              </a:endParaRPr>
            </a:p>
            <a:p>
              <a:pPr algn="ctr"/>
              <a:r>
                <a:rPr lang="ru-RU" sz="1200" dirty="0">
                  <a:latin typeface="Times New Roman" pitchFamily="18" charset="0"/>
                  <a:cs typeface="Times New Roman" pitchFamily="18" charset="0"/>
                </a:rPr>
                <a:t>в отношении прочих земельных участков</a:t>
              </a:r>
            </a:p>
          </p:txBody>
        </p:sp>
        <p:sp>
          <p:nvSpPr>
            <p:cNvPr id="13" name="Line 11"/>
            <p:cNvSpPr>
              <a:spLocks noChangeShapeType="1"/>
            </p:cNvSpPr>
            <p:nvPr/>
          </p:nvSpPr>
          <p:spPr bwMode="auto">
            <a:xfrm>
              <a:off x="540" y="1414"/>
              <a:ext cx="0" cy="2836"/>
            </a:xfrm>
            <a:prstGeom prst="line">
              <a:avLst/>
            </a:prstGeom>
            <a:ln>
              <a:headEnd/>
              <a:tailEnd/>
            </a:ln>
          </p:spPr>
          <p:style>
            <a:lnRef idx="1">
              <a:schemeClr val="accent3"/>
            </a:lnRef>
            <a:fillRef idx="0">
              <a:schemeClr val="accent3"/>
            </a:fillRef>
            <a:effectRef idx="0">
              <a:schemeClr val="accent3"/>
            </a:effectRef>
            <a:fontRef idx="minor">
              <a:schemeClr val="tx1"/>
            </a:fontRef>
          </p:style>
          <p:txBody>
            <a:bodyPr/>
            <a:lstStyle/>
            <a:p>
              <a:endParaRPr lang="ru-RU"/>
            </a:p>
          </p:txBody>
        </p:sp>
        <p:sp>
          <p:nvSpPr>
            <p:cNvPr id="14" name="Line 12"/>
            <p:cNvSpPr>
              <a:spLocks noChangeShapeType="1"/>
            </p:cNvSpPr>
            <p:nvPr/>
          </p:nvSpPr>
          <p:spPr bwMode="auto">
            <a:xfrm>
              <a:off x="3060" y="1260"/>
              <a:ext cx="0" cy="2990"/>
            </a:xfrm>
            <a:prstGeom prst="line">
              <a:avLst/>
            </a:prstGeom>
            <a:ln>
              <a:headEnd/>
              <a:tailEnd/>
            </a:ln>
          </p:spPr>
          <p:style>
            <a:lnRef idx="1">
              <a:schemeClr val="accent3"/>
            </a:lnRef>
            <a:fillRef idx="0">
              <a:schemeClr val="accent3"/>
            </a:fillRef>
            <a:effectRef idx="0">
              <a:schemeClr val="accent3"/>
            </a:effectRef>
            <a:fontRef idx="minor">
              <a:schemeClr val="tx1"/>
            </a:fontRef>
          </p:style>
          <p:txBody>
            <a:bodyPr/>
            <a:lstStyle/>
            <a:p>
              <a:endParaRPr lang="ru-RU"/>
            </a:p>
          </p:txBody>
        </p:sp>
        <p:sp>
          <p:nvSpPr>
            <p:cNvPr id="15" name="Line 13"/>
            <p:cNvSpPr>
              <a:spLocks noChangeShapeType="1"/>
            </p:cNvSpPr>
            <p:nvPr/>
          </p:nvSpPr>
          <p:spPr bwMode="auto">
            <a:xfrm>
              <a:off x="3060" y="1414"/>
              <a:ext cx="2610" cy="0"/>
            </a:xfrm>
            <a:prstGeom prst="line">
              <a:avLst/>
            </a:prstGeom>
            <a:ln>
              <a:headEnd/>
              <a:tailEnd/>
            </a:ln>
          </p:spPr>
          <p:style>
            <a:lnRef idx="1">
              <a:schemeClr val="accent3"/>
            </a:lnRef>
            <a:fillRef idx="0">
              <a:schemeClr val="accent3"/>
            </a:fillRef>
            <a:effectRef idx="0">
              <a:schemeClr val="accent3"/>
            </a:effectRef>
            <a:fontRef idx="minor">
              <a:schemeClr val="tx1"/>
            </a:fontRef>
          </p:style>
          <p:txBody>
            <a:bodyPr/>
            <a:lstStyle/>
            <a:p>
              <a:endParaRPr lang="ru-RU"/>
            </a:p>
          </p:txBody>
        </p:sp>
        <p:sp>
          <p:nvSpPr>
            <p:cNvPr id="16" name="Line 14"/>
            <p:cNvSpPr>
              <a:spLocks noChangeShapeType="1"/>
            </p:cNvSpPr>
            <p:nvPr/>
          </p:nvSpPr>
          <p:spPr bwMode="auto">
            <a:xfrm>
              <a:off x="90" y="1414"/>
              <a:ext cx="2970" cy="0"/>
            </a:xfrm>
            <a:prstGeom prst="line">
              <a:avLst/>
            </a:prstGeom>
            <a:ln>
              <a:headEnd/>
              <a:tailEnd/>
            </a:ln>
          </p:spPr>
          <p:style>
            <a:lnRef idx="1">
              <a:schemeClr val="accent3"/>
            </a:lnRef>
            <a:fillRef idx="0">
              <a:schemeClr val="accent3"/>
            </a:fillRef>
            <a:effectRef idx="0">
              <a:schemeClr val="accent3"/>
            </a:effectRef>
            <a:fontRef idx="minor">
              <a:schemeClr val="tx1"/>
            </a:fontRef>
          </p:style>
          <p:txBody>
            <a:bodyPr/>
            <a:lstStyle/>
            <a:p>
              <a:endParaRPr lang="ru-RU"/>
            </a:p>
          </p:txBody>
        </p:sp>
        <p:sp>
          <p:nvSpPr>
            <p:cNvPr id="17" name="Line 15"/>
            <p:cNvSpPr>
              <a:spLocks noChangeShapeType="1"/>
            </p:cNvSpPr>
            <p:nvPr/>
          </p:nvSpPr>
          <p:spPr bwMode="auto">
            <a:xfrm>
              <a:off x="90" y="3748"/>
              <a:ext cx="2970" cy="0"/>
            </a:xfrm>
            <a:prstGeom prst="line">
              <a:avLst/>
            </a:prstGeom>
            <a:ln>
              <a:headEnd/>
              <a:tailEnd/>
            </a:ln>
          </p:spPr>
          <p:style>
            <a:lnRef idx="1">
              <a:schemeClr val="accent3"/>
            </a:lnRef>
            <a:fillRef idx="0">
              <a:schemeClr val="accent3"/>
            </a:fillRef>
            <a:effectRef idx="0">
              <a:schemeClr val="accent3"/>
            </a:effectRef>
            <a:fontRef idx="minor">
              <a:schemeClr val="tx1"/>
            </a:fontRef>
          </p:style>
          <p:txBody>
            <a:bodyPr/>
            <a:lstStyle/>
            <a:p>
              <a:endParaRPr lang="ru-RU"/>
            </a:p>
          </p:txBody>
        </p:sp>
        <p:sp>
          <p:nvSpPr>
            <p:cNvPr id="18" name="Line 16"/>
            <p:cNvSpPr>
              <a:spLocks noChangeShapeType="1"/>
            </p:cNvSpPr>
            <p:nvPr/>
          </p:nvSpPr>
          <p:spPr bwMode="auto">
            <a:xfrm>
              <a:off x="90" y="1260"/>
              <a:ext cx="0" cy="2990"/>
            </a:xfrm>
            <a:prstGeom prst="line">
              <a:avLst/>
            </a:prstGeom>
            <a:ln>
              <a:headEnd/>
              <a:tailEnd/>
            </a:ln>
          </p:spPr>
          <p:style>
            <a:lnRef idx="1">
              <a:schemeClr val="accent3"/>
            </a:lnRef>
            <a:fillRef idx="0">
              <a:schemeClr val="accent3"/>
            </a:fillRef>
            <a:effectRef idx="0">
              <a:schemeClr val="accent3"/>
            </a:effectRef>
            <a:fontRef idx="minor">
              <a:schemeClr val="tx1"/>
            </a:fontRef>
          </p:style>
          <p:txBody>
            <a:bodyPr/>
            <a:lstStyle/>
            <a:p>
              <a:endParaRPr lang="ru-RU"/>
            </a:p>
          </p:txBody>
        </p:sp>
        <p:sp>
          <p:nvSpPr>
            <p:cNvPr id="19" name="Line 17"/>
            <p:cNvSpPr>
              <a:spLocks noChangeShapeType="1"/>
            </p:cNvSpPr>
            <p:nvPr/>
          </p:nvSpPr>
          <p:spPr bwMode="auto">
            <a:xfrm>
              <a:off x="5670" y="1260"/>
              <a:ext cx="0" cy="2990"/>
            </a:xfrm>
            <a:prstGeom prst="line">
              <a:avLst/>
            </a:prstGeom>
            <a:ln>
              <a:headEnd/>
              <a:tailEnd/>
            </a:ln>
          </p:spPr>
          <p:style>
            <a:lnRef idx="1">
              <a:schemeClr val="accent3"/>
            </a:lnRef>
            <a:fillRef idx="0">
              <a:schemeClr val="accent3"/>
            </a:fillRef>
            <a:effectRef idx="0">
              <a:schemeClr val="accent3"/>
            </a:effectRef>
            <a:fontRef idx="minor">
              <a:schemeClr val="tx1"/>
            </a:fontRef>
          </p:style>
          <p:txBody>
            <a:bodyPr/>
            <a:lstStyle/>
            <a:p>
              <a:endParaRPr lang="ru-RU"/>
            </a:p>
          </p:txBody>
        </p:sp>
        <p:sp>
          <p:nvSpPr>
            <p:cNvPr id="20" name="Line 18"/>
            <p:cNvSpPr>
              <a:spLocks noChangeShapeType="1"/>
            </p:cNvSpPr>
            <p:nvPr/>
          </p:nvSpPr>
          <p:spPr bwMode="auto">
            <a:xfrm>
              <a:off x="90" y="1260"/>
              <a:ext cx="5580" cy="0"/>
            </a:xfrm>
            <a:prstGeom prst="line">
              <a:avLst/>
            </a:prstGeom>
            <a:ln>
              <a:headEnd/>
              <a:tailEnd/>
            </a:ln>
          </p:spPr>
          <p:style>
            <a:lnRef idx="1">
              <a:schemeClr val="accent3"/>
            </a:lnRef>
            <a:fillRef idx="0">
              <a:schemeClr val="accent3"/>
            </a:fillRef>
            <a:effectRef idx="0">
              <a:schemeClr val="accent3"/>
            </a:effectRef>
            <a:fontRef idx="minor">
              <a:schemeClr val="tx1"/>
            </a:fontRef>
          </p:style>
          <p:txBody>
            <a:bodyPr/>
            <a:lstStyle/>
            <a:p>
              <a:endParaRPr lang="ru-RU"/>
            </a:p>
          </p:txBody>
        </p:sp>
        <p:sp>
          <p:nvSpPr>
            <p:cNvPr id="21" name="Line 19"/>
            <p:cNvSpPr>
              <a:spLocks noChangeShapeType="1"/>
            </p:cNvSpPr>
            <p:nvPr/>
          </p:nvSpPr>
          <p:spPr bwMode="auto">
            <a:xfrm>
              <a:off x="90" y="4250"/>
              <a:ext cx="5580" cy="0"/>
            </a:xfrm>
            <a:prstGeom prst="line">
              <a:avLst/>
            </a:prstGeom>
            <a:ln>
              <a:headEnd/>
              <a:tailEnd/>
            </a:ln>
          </p:spPr>
          <p:style>
            <a:lnRef idx="1">
              <a:schemeClr val="accent3"/>
            </a:lnRef>
            <a:fillRef idx="0">
              <a:schemeClr val="accent3"/>
            </a:fillRef>
            <a:effectRef idx="0">
              <a:schemeClr val="accent3"/>
            </a:effectRef>
            <a:fontRef idx="minor">
              <a:schemeClr val="tx1"/>
            </a:fontRef>
          </p:style>
          <p:txBody>
            <a:bodyPr/>
            <a:lstStyle/>
            <a:p>
              <a:endParaRPr lang="ru-RU"/>
            </a:p>
          </p:txBody>
        </p:sp>
      </p:grpSp>
    </p:spTree>
    <p:extLst>
      <p:ext uri="{BB962C8B-B14F-4D97-AF65-F5344CB8AC3E}">
        <p14:creationId xmlns:p14="http://schemas.microsoft.com/office/powerpoint/2010/main" val="2663570903"/>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95794" y="361727"/>
            <a:ext cx="8686800" cy="563562"/>
          </a:xfrm>
        </p:spPr>
        <p:txBody>
          <a:bodyPr>
            <a:noAutofit/>
          </a:bodyPr>
          <a:lstStyle/>
          <a:p>
            <a:pPr eaLnBrk="1" hangingPunct="1">
              <a:defRPr/>
            </a:pPr>
            <a:r>
              <a:rPr lang="ru-RU" sz="2400" b="1" spc="-5" dirty="0" smtClean="0">
                <a:pattFill prst="wdUpDiag">
                  <a:fgClr>
                    <a:srgbClr val="7030A0"/>
                  </a:fgClr>
                  <a:bgClr>
                    <a:schemeClr val="tx1"/>
                  </a:bgClr>
                </a:pattFill>
                <a:latin typeface="Times New Roman" pitchFamily="18" charset="0"/>
                <a:cs typeface="Times New Roman" pitchFamily="18" charset="0"/>
              </a:rPr>
              <a:t>Особенности исчисления местных</a:t>
            </a:r>
            <a:r>
              <a:rPr lang="ru-RU" sz="2400" b="1" spc="-114" dirty="0" smtClean="0">
                <a:pattFill prst="wdUpDiag">
                  <a:fgClr>
                    <a:srgbClr val="7030A0"/>
                  </a:fgClr>
                  <a:bgClr>
                    <a:schemeClr val="tx1"/>
                  </a:bgClr>
                </a:pattFill>
                <a:latin typeface="Times New Roman" pitchFamily="18" charset="0"/>
                <a:cs typeface="Times New Roman" pitchFamily="18" charset="0"/>
              </a:rPr>
              <a:t> </a:t>
            </a:r>
            <a:r>
              <a:rPr lang="ru-RU" sz="2400" b="1" spc="-5" dirty="0" smtClean="0">
                <a:pattFill prst="wdUpDiag">
                  <a:fgClr>
                    <a:srgbClr val="7030A0"/>
                  </a:fgClr>
                  <a:bgClr>
                    <a:schemeClr val="tx1"/>
                  </a:bgClr>
                </a:pattFill>
                <a:latin typeface="Times New Roman" pitchFamily="18" charset="0"/>
                <a:cs typeface="Times New Roman" pitchFamily="18" charset="0"/>
              </a:rPr>
              <a:t>налогов</a:t>
            </a:r>
            <a:r>
              <a:rPr lang="ru-RU" sz="2400" b="1" dirty="0" smtClean="0">
                <a:pattFill prst="wdUpDiag">
                  <a:fgClr>
                    <a:srgbClr val="7030A0"/>
                  </a:fgClr>
                  <a:bgClr>
                    <a:schemeClr val="tx1"/>
                  </a:bgClr>
                </a:pattFill>
                <a:latin typeface="Times New Roman" pitchFamily="18" charset="0"/>
                <a:cs typeface="Times New Roman" pitchFamily="18" charset="0"/>
              </a:rPr>
              <a:t/>
            </a:r>
            <a:br>
              <a:rPr lang="ru-RU" sz="2400" b="1" dirty="0" smtClean="0">
                <a:pattFill prst="wdUpDiag">
                  <a:fgClr>
                    <a:srgbClr val="7030A0"/>
                  </a:fgClr>
                  <a:bgClr>
                    <a:schemeClr val="tx1"/>
                  </a:bgClr>
                </a:pattFill>
                <a:latin typeface="Times New Roman" pitchFamily="18" charset="0"/>
                <a:cs typeface="Times New Roman" pitchFamily="18" charset="0"/>
              </a:rPr>
            </a:br>
            <a:endParaRPr lang="ru-RU" sz="2400" b="1" dirty="0">
              <a:pattFill prst="wdUpDiag">
                <a:fgClr>
                  <a:srgbClr val="7030A0"/>
                </a:fgClr>
                <a:bgClr>
                  <a:schemeClr val="tx1"/>
                </a:bgClr>
              </a:pattFill>
              <a:latin typeface="Times New Roman" pitchFamily="18" charset="0"/>
              <a:cs typeface="Times New Roman" pitchFamily="18" charset="0"/>
            </a:endParaRPr>
          </a:p>
        </p:txBody>
      </p:sp>
      <p:sp>
        <p:nvSpPr>
          <p:cNvPr id="4" name="Прямоугольник 3"/>
          <p:cNvSpPr>
            <a:spLocks noChangeArrowheads="1"/>
          </p:cNvSpPr>
          <p:nvPr/>
        </p:nvSpPr>
        <p:spPr bwMode="auto">
          <a:xfrm>
            <a:off x="0" y="699408"/>
            <a:ext cx="9144000" cy="738188"/>
          </a:xfrm>
          <a:prstGeom prst="rect">
            <a:avLst/>
          </a:prstGeom>
          <a:noFill/>
          <a:ln w="9525">
            <a:noFill/>
            <a:miter lim="800000"/>
            <a:headEnd/>
            <a:tailEnd/>
          </a:ln>
        </p:spPr>
        <p:txBody>
          <a:bodyPr>
            <a:spAutoFit/>
          </a:bodyPr>
          <a:lstStyle/>
          <a:p>
            <a:pPr marL="1588" algn="ctr"/>
            <a:r>
              <a:rPr lang="ru-RU" sz="1400" b="1" dirty="0">
                <a:latin typeface="Times New Roman" pitchFamily="18" charset="0"/>
                <a:ea typeface="Sometimes" pitchFamily="50" charset="0"/>
                <a:cs typeface="Times New Roman" pitchFamily="18" charset="0"/>
              </a:rPr>
              <a:t>Налог на имущество физических лиц</a:t>
            </a:r>
          </a:p>
          <a:p>
            <a:pPr marL="1588" algn="ctr"/>
            <a:r>
              <a:rPr lang="ru-RU" sz="1400" b="1" dirty="0">
                <a:latin typeface="Times New Roman" pitchFamily="18" charset="0"/>
                <a:ea typeface="Sometimes" pitchFamily="50" charset="0"/>
                <a:cs typeface="Times New Roman" pitchFamily="18" charset="0"/>
              </a:rPr>
              <a:t>установлен решением </a:t>
            </a:r>
            <a:r>
              <a:rPr lang="ru-RU" sz="1400" b="1" dirty="0" err="1">
                <a:latin typeface="Times New Roman" pitchFamily="18" charset="0"/>
                <a:ea typeface="Sometimes" pitchFamily="50" charset="0"/>
                <a:cs typeface="Times New Roman" pitchFamily="18" charset="0"/>
              </a:rPr>
              <a:t>Медногорского</a:t>
            </a:r>
            <a:r>
              <a:rPr lang="ru-RU" sz="1400" b="1" dirty="0">
                <a:latin typeface="Times New Roman" pitchFamily="18" charset="0"/>
                <a:ea typeface="Sometimes" pitchFamily="50" charset="0"/>
                <a:cs typeface="Times New Roman" pitchFamily="18" charset="0"/>
              </a:rPr>
              <a:t> городского Совета депутатов от 18.10.2016 г. № 145 (в редакции </a:t>
            </a:r>
            <a:r>
              <a:rPr lang="ru-RU" sz="1400" b="1" dirty="0" smtClean="0">
                <a:latin typeface="Times New Roman" pitchFamily="18" charset="0"/>
                <a:ea typeface="Sometimes" pitchFamily="50" charset="0"/>
                <a:cs typeface="Times New Roman" pitchFamily="18" charset="0"/>
              </a:rPr>
              <a:t>решения № 468 </a:t>
            </a:r>
            <a:r>
              <a:rPr lang="ru-RU" sz="1400" b="1" dirty="0">
                <a:latin typeface="Times New Roman" pitchFamily="18" charset="0"/>
                <a:ea typeface="Sometimes" pitchFamily="50" charset="0"/>
                <a:cs typeface="Times New Roman" pitchFamily="18" charset="0"/>
              </a:rPr>
              <a:t>от </a:t>
            </a:r>
            <a:r>
              <a:rPr lang="ru-RU" sz="1400" b="1" dirty="0" smtClean="0">
                <a:latin typeface="Times New Roman" pitchFamily="18" charset="0"/>
                <a:ea typeface="Sometimes" pitchFamily="50" charset="0"/>
                <a:cs typeface="Times New Roman" pitchFamily="18" charset="0"/>
              </a:rPr>
              <a:t>23.07.2019)</a:t>
            </a:r>
            <a:endParaRPr lang="ru-RU" sz="1400" b="1" dirty="0">
              <a:latin typeface="Times New Roman" pitchFamily="18" charset="0"/>
              <a:ea typeface="Sometimes" pitchFamily="50" charset="0"/>
              <a:cs typeface="Times New Roman" pitchFamily="18" charset="0"/>
            </a:endParaRPr>
          </a:p>
        </p:txBody>
      </p:sp>
      <p:graphicFrame>
        <p:nvGraphicFramePr>
          <p:cNvPr id="5" name="object 43"/>
          <p:cNvGraphicFramePr>
            <a:graphicFrameLocks noGrp="1"/>
          </p:cNvGraphicFramePr>
          <p:nvPr>
            <p:extLst>
              <p:ext uri="{D42A27DB-BD31-4B8C-83A1-F6EECF244321}">
                <p14:modId xmlns:p14="http://schemas.microsoft.com/office/powerpoint/2010/main" val="1952197577"/>
              </p:ext>
            </p:extLst>
          </p:nvPr>
        </p:nvGraphicFramePr>
        <p:xfrm>
          <a:off x="71406" y="1542782"/>
          <a:ext cx="9011634" cy="5249600"/>
        </p:xfrm>
        <a:graphic>
          <a:graphicData uri="http://schemas.openxmlformats.org/drawingml/2006/table">
            <a:tbl>
              <a:tblPr/>
              <a:tblGrid>
                <a:gridCol w="2507769"/>
                <a:gridCol w="2492908"/>
                <a:gridCol w="4010957"/>
              </a:tblGrid>
              <a:tr h="220400">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cs typeface="Times New Roman" pitchFamily="18" charset="0"/>
                        </a:rPr>
                        <a:t>Ставка налога</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85725"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cs typeface="Times New Roman" pitchFamily="18" charset="0"/>
                        </a:rPr>
                        <a:t>Налогооблагаемая база</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149225" marR="0" lvl="0" indent="-1588" algn="ctr" defTabSz="914400" rtl="0" eaLnBrk="1" fontAlgn="base" latinLnBrk="0" hangingPunct="1">
                        <a:lnSpc>
                          <a:spcPct val="100000"/>
                        </a:lnSpc>
                        <a:spcBef>
                          <a:spcPts val="85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cs typeface="Times New Roman" pitchFamily="18" charset="0"/>
                        </a:rPr>
                        <a:t>Налоговые льготы</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4894520">
                <a:tc>
                  <a:txBody>
                    <a:bodyPr/>
                    <a:lstStyle/>
                    <a:p>
                      <a:pPr marL="90488" marR="0" lvl="0" indent="0" algn="ctr" defTabSz="914400" rtl="0" eaLnBrk="1" fontAlgn="base" latinLnBrk="0" hangingPunct="1">
                        <a:lnSpc>
                          <a:spcPct val="100000"/>
                        </a:lnSpc>
                        <a:spcBef>
                          <a:spcPts val="788"/>
                        </a:spcBef>
                        <a:spcAft>
                          <a:spcPct val="0"/>
                        </a:spcAft>
                        <a:buClrTx/>
                        <a:buSzTx/>
                        <a:buFontTx/>
                        <a:buNone/>
                        <a:tabLst/>
                      </a:pPr>
                      <a:r>
                        <a:rPr kumimoji="0" lang="ru-RU" sz="1000" b="0" i="0" u="none" strike="noStrike" cap="none" normalizeH="0" baseline="0" dirty="0" smtClean="0">
                          <a:ln>
                            <a:noFill/>
                          </a:ln>
                          <a:solidFill>
                            <a:schemeClr val="tx1"/>
                          </a:solidFill>
                          <a:effectLst/>
                          <a:latin typeface="Times New Roman" pitchFamily="18" charset="0"/>
                          <a:cs typeface="Times New Roman" pitchFamily="18" charset="0"/>
                        </a:rPr>
                        <a:t>Ставки налога установлены в следующих размерах:</a:t>
                      </a:r>
                    </a:p>
                    <a:p>
                      <a:pPr marL="90488" marR="0" lvl="0" indent="0" algn="ctr" defTabSz="914400" rtl="0" eaLnBrk="1" fontAlgn="base" latinLnBrk="0" hangingPunct="1">
                        <a:lnSpc>
                          <a:spcPct val="100000"/>
                        </a:lnSpc>
                        <a:spcBef>
                          <a:spcPts val="788"/>
                        </a:spcBef>
                        <a:spcAft>
                          <a:spcPct val="0"/>
                        </a:spcAft>
                        <a:buClrTx/>
                        <a:buSzTx/>
                        <a:buFont typeface="Calibri" pitchFamily="34" charset="0"/>
                        <a:buAutoNum type="arabicParenR"/>
                        <a:tabLst/>
                      </a:pPr>
                      <a:r>
                        <a:rPr kumimoji="0" lang="ru-RU" sz="1000" b="0" i="0" u="none" strike="noStrike" cap="none" normalizeH="0" baseline="0" dirty="0" smtClean="0">
                          <a:ln>
                            <a:noFill/>
                          </a:ln>
                          <a:solidFill>
                            <a:schemeClr val="tx1"/>
                          </a:solidFill>
                          <a:effectLst/>
                          <a:latin typeface="Times New Roman" pitchFamily="18" charset="0"/>
                          <a:cs typeface="Times New Roman" pitchFamily="18" charset="0"/>
                        </a:rPr>
                        <a:t>  0,1 % в отношении: жилых домов,  частей жилых домов, квартир, частей квартир,  комнат; объектов незавершенного строительства в случае, если проектируемым назначением таких объектов является жилой дом; единых недвижимых комплексов, в состав которых входит хотя бы один жилой дом; гаражей и </a:t>
                      </a:r>
                      <a:r>
                        <a:rPr kumimoji="0" lang="ru-RU" sz="1000" b="0" i="0" u="none" strike="noStrike" cap="none" normalizeH="0" baseline="0" dirty="0" err="1" smtClean="0">
                          <a:ln>
                            <a:noFill/>
                          </a:ln>
                          <a:solidFill>
                            <a:schemeClr val="tx1"/>
                          </a:solidFill>
                          <a:effectLst/>
                          <a:latin typeface="Times New Roman" pitchFamily="18" charset="0"/>
                          <a:cs typeface="Times New Roman" pitchFamily="18" charset="0"/>
                        </a:rPr>
                        <a:t>машино-мест</a:t>
                      </a:r>
                      <a:r>
                        <a:rPr kumimoji="0" lang="ru-RU" sz="1000" b="0" i="0" u="none" strike="noStrike" cap="none" normalizeH="0" baseline="0" dirty="0" smtClean="0">
                          <a:ln>
                            <a:noFill/>
                          </a:ln>
                          <a:solidFill>
                            <a:schemeClr val="tx1"/>
                          </a:solidFill>
                          <a:effectLst/>
                          <a:latin typeface="Times New Roman" pitchFamily="18" charset="0"/>
                          <a:cs typeface="Times New Roman" pitchFamily="18" charset="0"/>
                        </a:rPr>
                        <a:t>; хозяйственных строений или сооружений, площадь каждого из которых не превышает 50 кв.м и которые расположены на земельных участках, предоставленных для ведения личного подсобного, дачного  хозяйства, огородничества, садоводства или индивидуального жилищного строительства.</a:t>
                      </a:r>
                    </a:p>
                    <a:p>
                      <a:pPr marL="90488" marR="0" lvl="0" indent="0" algn="ctr" defTabSz="914400" rtl="0" eaLnBrk="1" fontAlgn="base" latinLnBrk="0" hangingPunct="1">
                        <a:lnSpc>
                          <a:spcPct val="100000"/>
                        </a:lnSpc>
                        <a:spcBef>
                          <a:spcPts val="788"/>
                        </a:spcBef>
                        <a:spcAft>
                          <a:spcPct val="0"/>
                        </a:spcAft>
                        <a:buClrTx/>
                        <a:buSzTx/>
                        <a:buFont typeface="Calibri" pitchFamily="34" charset="0"/>
                        <a:buAutoNum type="arabicParenR"/>
                        <a:tabLst/>
                      </a:pPr>
                      <a:r>
                        <a:rPr kumimoji="0" lang="ru-RU" sz="1000" b="0" i="0" u="none" strike="noStrike" cap="none" normalizeH="0" baseline="0" dirty="0" smtClean="0">
                          <a:ln>
                            <a:noFill/>
                          </a:ln>
                          <a:solidFill>
                            <a:schemeClr val="tx1"/>
                          </a:solidFill>
                          <a:effectLst/>
                          <a:latin typeface="Times New Roman" pitchFamily="18" charset="0"/>
                          <a:cs typeface="Times New Roman" pitchFamily="18" charset="0"/>
                        </a:rPr>
                        <a:t> 2 % в отношении объектов налогообложения, включенных в перечень, определяемый в соответствии с п.7 ст.378.2 Налогового кодекса РФ, в отношении объектов налогообложения, предусмотренных абзацем вторым п.10 ст.378.2 Налогового кодекса РФ, а также в отношении объектов налогообложения, кадастровая стоимость из которых превышает 300 млн. руб.</a:t>
                      </a:r>
                    </a:p>
                    <a:p>
                      <a:pPr marL="90488" marR="0" lvl="0" indent="0" algn="ctr" defTabSz="914400" rtl="0" eaLnBrk="1" fontAlgn="base" latinLnBrk="0" hangingPunct="1">
                        <a:lnSpc>
                          <a:spcPct val="100000"/>
                        </a:lnSpc>
                        <a:spcBef>
                          <a:spcPts val="788"/>
                        </a:spcBef>
                        <a:spcAft>
                          <a:spcPct val="0"/>
                        </a:spcAft>
                        <a:buClrTx/>
                        <a:buSzTx/>
                        <a:buFont typeface="Calibri" pitchFamily="34" charset="0"/>
                        <a:buAutoNum type="arabicParenR"/>
                        <a:tabLst/>
                      </a:pPr>
                      <a:r>
                        <a:rPr kumimoji="0" lang="ru-RU" sz="1000" b="0" i="0" u="none" strike="noStrike" cap="none" normalizeH="0" baseline="0" dirty="0" smtClean="0">
                          <a:ln>
                            <a:noFill/>
                          </a:ln>
                          <a:solidFill>
                            <a:schemeClr val="tx1"/>
                          </a:solidFill>
                          <a:effectLst/>
                          <a:latin typeface="Times New Roman" pitchFamily="18" charset="0"/>
                          <a:cs typeface="Times New Roman" pitchFamily="18" charset="0"/>
                        </a:rPr>
                        <a:t> 0,5 % в отношении прочих объектов налогообложения</a:t>
                      </a:r>
                    </a:p>
                  </a:txBody>
                  <a:tcPr marL="0" marR="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87313" marR="0" lvl="0" indent="95250" algn="ctr" defTabSz="914400" rtl="0" eaLnBrk="1" fontAlgn="base" latinLnBrk="0" hangingPunct="1">
                        <a:lnSpc>
                          <a:spcPct val="100000"/>
                        </a:lnSpc>
                        <a:spcBef>
                          <a:spcPts val="788"/>
                        </a:spcBef>
                        <a:spcAft>
                          <a:spcPct val="0"/>
                        </a:spcAft>
                        <a:buClrTx/>
                        <a:buSzTx/>
                        <a:buFontTx/>
                        <a:buNone/>
                        <a:tabLst/>
                      </a:pPr>
                      <a:r>
                        <a:rPr kumimoji="0" lang="ru-RU" sz="1000" b="0" i="0" u="none" strike="noStrike" cap="none" normalizeH="0" baseline="0" dirty="0" smtClean="0">
                          <a:ln>
                            <a:noFill/>
                          </a:ln>
                          <a:solidFill>
                            <a:schemeClr val="tx1"/>
                          </a:solidFill>
                          <a:effectLst/>
                          <a:latin typeface="Times New Roman" pitchFamily="18" charset="0"/>
                          <a:cs typeface="Times New Roman" pitchFamily="18" charset="0"/>
                        </a:rPr>
                        <a:t>1) Налоговая база определяется в отношении каждого  объекта  налогообложения  как его кадастровая стоимость, внесенная в Единый государственный реестр недвижимости и подлежащая применению с 1 января года, являющегося налоговым периодом.</a:t>
                      </a:r>
                    </a:p>
                    <a:p>
                      <a:pPr marL="87313" marR="0" lvl="0" indent="95250" algn="ctr"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dirty="0" smtClean="0">
                          <a:ln>
                            <a:noFill/>
                          </a:ln>
                          <a:solidFill>
                            <a:schemeClr val="tx1"/>
                          </a:solidFill>
                          <a:effectLst/>
                          <a:latin typeface="Times New Roman" pitchFamily="18" charset="0"/>
                          <a:cs typeface="Times New Roman" pitchFamily="18" charset="0"/>
                        </a:rPr>
                        <a:t>2) Налоговая база в отношении квартиры части жилого дома определяется как ее кадастровая стоимость, уменьшенная на величину кадастровой стоимости 20 квадратных метров общей площади этой квартиры.</a:t>
                      </a:r>
                    </a:p>
                    <a:p>
                      <a:pPr marL="87313" marR="0" lvl="0" indent="95250" algn="ctr"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dirty="0" smtClean="0">
                          <a:ln>
                            <a:noFill/>
                          </a:ln>
                          <a:solidFill>
                            <a:schemeClr val="tx1"/>
                          </a:solidFill>
                          <a:effectLst/>
                          <a:latin typeface="Times New Roman" pitchFamily="18" charset="0"/>
                          <a:cs typeface="Times New Roman" pitchFamily="18" charset="0"/>
                        </a:rPr>
                        <a:t>3)   Налоговая база в отношении комнаты части квартиры определяется как ее кадастровая стоимость, уменьшенная на величину кадастровой стоимости 10 квадратных метров площади этой комнаты.</a:t>
                      </a:r>
                    </a:p>
                    <a:p>
                      <a:pPr marL="87313" marR="0" lvl="0" indent="95250" algn="ctr"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dirty="0" smtClean="0">
                          <a:ln>
                            <a:noFill/>
                          </a:ln>
                          <a:solidFill>
                            <a:schemeClr val="tx1"/>
                          </a:solidFill>
                          <a:effectLst/>
                          <a:latin typeface="Times New Roman" pitchFamily="18" charset="0"/>
                          <a:cs typeface="Times New Roman" pitchFamily="18" charset="0"/>
                        </a:rPr>
                        <a:t>4)   Налоговая база в отношении жилого дома определяется как его кадастровая стоимость, уменьшенная на величину кадастровой стоимости 50 квадратных метров общей площади этого жилого дома.</a:t>
                      </a:r>
                    </a:p>
                    <a:p>
                      <a:pPr marL="87313" marR="0" lvl="0" indent="95250" algn="ctr"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dirty="0" smtClean="0">
                          <a:ln>
                            <a:noFill/>
                          </a:ln>
                          <a:solidFill>
                            <a:schemeClr val="tx1"/>
                          </a:solidFill>
                          <a:effectLst/>
                          <a:latin typeface="Times New Roman" pitchFamily="18" charset="0"/>
                          <a:cs typeface="Times New Roman" pitchFamily="18" charset="0"/>
                        </a:rPr>
                        <a:t>5)     Налоговая база в отношении единого недвижимого комплекса, в состав которого входит хотя бы один жилой дом, определяется как его кадастровая стоимость, уменьшенная на один миллион рублей.</a:t>
                      </a:r>
                    </a:p>
                    <a:p>
                      <a:pPr marL="0" marR="0" lvl="0" indent="0" algn="ctr" defTabSz="914400" rtl="0" eaLnBrk="1" fontAlgn="base" latinLnBrk="0" hangingPunct="1">
                        <a:lnSpc>
                          <a:spcPct val="100000"/>
                        </a:lnSpc>
                        <a:spcBef>
                          <a:spcPts val="788"/>
                        </a:spcBef>
                        <a:spcAft>
                          <a:spcPct val="0"/>
                        </a:spcAft>
                        <a:buClrTx/>
                        <a:buSzTx/>
                        <a:buFontTx/>
                        <a:buNone/>
                        <a:tabLst/>
                      </a:pPr>
                      <a:endParaRPr kumimoji="0" lang="ru-RU" sz="1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87313" marR="0" lvl="0" indent="0" algn="ctr"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dirty="0" smtClean="0">
                          <a:ln>
                            <a:noFill/>
                          </a:ln>
                          <a:solidFill>
                            <a:schemeClr val="tx1"/>
                          </a:solidFill>
                          <a:effectLst/>
                          <a:latin typeface="Times New Roman" pitchFamily="18" charset="0"/>
                          <a:cs typeface="Times New Roman" pitchFamily="18" charset="0"/>
                        </a:rPr>
                        <a:t> Для граждан, имеющих в собственности имущество, являющееся  объектом налогообложения на территории муниципального образования город Медногорск, льготы, установленные в соответствии со ст. 407 Налогового кодекса РФ,  действуют в полном объеме.</a:t>
                      </a:r>
                    </a:p>
                    <a:p>
                      <a:pPr marL="87313" marR="0" lvl="0" indent="0" algn="ctr"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dirty="0" smtClean="0">
                          <a:ln>
                            <a:noFill/>
                          </a:ln>
                          <a:solidFill>
                            <a:schemeClr val="tx1"/>
                          </a:solidFill>
                          <a:effectLst/>
                          <a:latin typeface="Times New Roman" pitchFamily="18" charset="0"/>
                          <a:cs typeface="Times New Roman" pitchFamily="18" charset="0"/>
                        </a:rPr>
                        <a:t>   На основании абзаца 3 п. 3 ст.56 Налогового кодекса РФ и абзаца 2 п. 2 ст. 399 Налогового кодекса РФ налоговые льготы в размере подлежащей уплате налогоплательщиком суммы налога в отношении объекта налогообложения, находящегося в собственности налогоплательщика:</a:t>
                      </a:r>
                    </a:p>
                    <a:p>
                      <a:pPr marL="87313" marR="0" lvl="0" indent="0" algn="ctr"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dirty="0" smtClean="0">
                          <a:ln>
                            <a:noFill/>
                          </a:ln>
                          <a:solidFill>
                            <a:schemeClr val="tx1"/>
                          </a:solidFill>
                          <a:effectLst/>
                          <a:latin typeface="Times New Roman" pitchFamily="18" charset="0"/>
                          <a:cs typeface="Times New Roman" pitchFamily="18" charset="0"/>
                        </a:rPr>
                        <a:t>- субъектам инвестиционной деятельности, реализующих инвестиционный проект, включенный в реестр приоритетных инвестиционных проектов муниципального образования город Медногорск, заключившим инвестиционные договоры о реализации инвестиционных проектов в соответствии с законом Оренбургской области от 05 октября 2009 года № 3119/712-</a:t>
                      </a:r>
                      <a:r>
                        <a:rPr kumimoji="0" lang="en-US" sz="1000" b="0" i="0" u="none" strike="noStrike" cap="none" normalizeH="0" baseline="0" dirty="0" smtClean="0">
                          <a:ln>
                            <a:noFill/>
                          </a:ln>
                          <a:solidFill>
                            <a:schemeClr val="tx1"/>
                          </a:solidFill>
                          <a:effectLst/>
                          <a:latin typeface="Times New Roman" pitchFamily="18" charset="0"/>
                          <a:cs typeface="Times New Roman" pitchFamily="18" charset="0"/>
                        </a:rPr>
                        <a:t>IV</a:t>
                      </a:r>
                      <a:r>
                        <a:rPr kumimoji="0" lang="ru-RU" sz="1000" b="0" i="0" u="none" strike="noStrike" cap="none" normalizeH="0" baseline="0" dirty="0" smtClean="0">
                          <a:ln>
                            <a:noFill/>
                          </a:ln>
                          <a:solidFill>
                            <a:schemeClr val="tx1"/>
                          </a:solidFill>
                          <a:effectLst/>
                          <a:latin typeface="Times New Roman" pitchFamily="18" charset="0"/>
                          <a:cs typeface="Times New Roman" pitchFamily="18" charset="0"/>
                        </a:rPr>
                        <a:t>-ОЗ «Об инвестиционной деятельности на территории Оренбургской области, осуществляемой в форме капитальных вложений».  Налоговая льгота предоставляется субъекту инвестиционной деятельности с первого числа месяца, следующего за датой подписания  инвестиционного договора, на срок реализации инвестиционного проекта, а также в течение трех лет после внедрения проекта. При этом общий срок предоставления налоговой льготы не должен превышать пять лет. В случае расторжения инвестиционного договора субъект инвестиционной деятельности утрачивает право на налоговую льготу с первого числа месяца, в котором, расторгнут инвестиционный договор, о чем муниципальное образование информирует налоговые органы.</a:t>
                      </a:r>
                    </a:p>
                    <a:p>
                      <a:pPr marL="87313" marR="0" lvl="0" indent="0" algn="ctr"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dirty="0" smtClean="0">
                          <a:ln>
                            <a:noFill/>
                          </a:ln>
                          <a:solidFill>
                            <a:schemeClr val="tx1"/>
                          </a:solidFill>
                          <a:effectLst/>
                          <a:latin typeface="Times New Roman" pitchFamily="18" charset="0"/>
                          <a:cs typeface="Times New Roman" pitchFamily="18" charset="0"/>
                        </a:rPr>
                        <a:t>   При определении подлежащей уплате налогоплательщиком суммы налога налоговая льгота предоставляется в отношении одного объекта налогообложения каждого вида по выбору налогоплательщика вне зависимости от количества оснований для применения налоговых льгот.</a:t>
                      </a:r>
                    </a:p>
                  </a:txBody>
                  <a:tcPr marL="0" marR="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354635433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121920" y="243326"/>
            <a:ext cx="8686800" cy="563562"/>
          </a:xfrm>
        </p:spPr>
        <p:txBody>
          <a:bodyPr>
            <a:noAutofit/>
          </a:bodyPr>
          <a:lstStyle/>
          <a:p>
            <a:pPr eaLnBrk="1" hangingPunct="1">
              <a:defRPr/>
            </a:pPr>
            <a:r>
              <a:rPr lang="ru-RU" sz="2400" b="1" spc="-5" dirty="0" smtClean="0">
                <a:pattFill prst="wdUpDiag">
                  <a:fgClr>
                    <a:srgbClr val="7030A0"/>
                  </a:fgClr>
                  <a:bgClr>
                    <a:schemeClr val="tx1"/>
                  </a:bgClr>
                </a:pattFill>
                <a:latin typeface="Times New Roman" pitchFamily="18" charset="0"/>
                <a:cs typeface="Times New Roman" pitchFamily="18" charset="0"/>
              </a:rPr>
              <a:t>Доля поступлений от крупных предприятий города в общем поступлении собственных доходов</a:t>
            </a:r>
            <a:r>
              <a:rPr lang="ru-RU" sz="2400" b="1" dirty="0" smtClean="0">
                <a:pattFill prst="wdUpDiag">
                  <a:fgClr>
                    <a:srgbClr val="7030A0"/>
                  </a:fgClr>
                  <a:bgClr>
                    <a:schemeClr val="tx1"/>
                  </a:bgClr>
                </a:pattFill>
                <a:latin typeface="Times New Roman" pitchFamily="18" charset="0"/>
                <a:cs typeface="Times New Roman" pitchFamily="18" charset="0"/>
              </a:rPr>
              <a:t/>
            </a:r>
            <a:br>
              <a:rPr lang="ru-RU" sz="2400" b="1" dirty="0" smtClean="0">
                <a:pattFill prst="wdUpDiag">
                  <a:fgClr>
                    <a:srgbClr val="7030A0"/>
                  </a:fgClr>
                  <a:bgClr>
                    <a:schemeClr val="tx1"/>
                  </a:bgClr>
                </a:pattFill>
                <a:latin typeface="Times New Roman" pitchFamily="18" charset="0"/>
                <a:cs typeface="Times New Roman" pitchFamily="18" charset="0"/>
              </a:rPr>
            </a:br>
            <a:endParaRPr lang="ru-RU" sz="2400" b="1" dirty="0">
              <a:pattFill prst="wdUpDiag">
                <a:fgClr>
                  <a:srgbClr val="7030A0"/>
                </a:fgClr>
                <a:bgClr>
                  <a:schemeClr val="tx1"/>
                </a:bgClr>
              </a:pattFill>
              <a:latin typeface="Times New Roman" pitchFamily="18" charset="0"/>
              <a:cs typeface="Times New Roman" pitchFamily="18" charset="0"/>
            </a:endParaRPr>
          </a:p>
        </p:txBody>
      </p:sp>
      <p:graphicFrame>
        <p:nvGraphicFramePr>
          <p:cNvPr id="4" name="object 43"/>
          <p:cNvGraphicFramePr>
            <a:graphicFrameLocks noGrp="1"/>
          </p:cNvGraphicFramePr>
          <p:nvPr>
            <p:extLst>
              <p:ext uri="{D42A27DB-BD31-4B8C-83A1-F6EECF244321}">
                <p14:modId xmlns:p14="http://schemas.microsoft.com/office/powerpoint/2010/main" val="2253075312"/>
              </p:ext>
            </p:extLst>
          </p:nvPr>
        </p:nvGraphicFramePr>
        <p:xfrm>
          <a:off x="108041" y="1046886"/>
          <a:ext cx="8786844" cy="5193046"/>
        </p:xfrm>
        <a:graphic>
          <a:graphicData uri="http://schemas.openxmlformats.org/drawingml/2006/table">
            <a:tbl>
              <a:tblPr/>
              <a:tblGrid>
                <a:gridCol w="2417445"/>
                <a:gridCol w="1225893"/>
                <a:gridCol w="1106439"/>
                <a:gridCol w="1030014"/>
                <a:gridCol w="1108118"/>
                <a:gridCol w="948654"/>
                <a:gridCol w="950281"/>
              </a:tblGrid>
              <a:tr h="9302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Наименования предприятий и организаций города</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58738"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2017 год</a:t>
                      </a:r>
                    </a:p>
                    <a:p>
                      <a:pPr marL="0" marR="0" lvl="0" indent="-58738"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(отчет)(в %)</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2018 год</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(отчет) (в %)</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2019 год</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(в %)</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2020 год</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(в %)</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2021 год</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(в %)</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2022 год</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(в %)</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588963">
                <a:tc>
                  <a:txBody>
                    <a:bodyPr/>
                    <a:lstStyle/>
                    <a:p>
                      <a:pPr marL="90488" marR="0" lvl="0" indent="0" algn="l" defTabSz="914400" rtl="0" eaLnBrk="1" fontAlgn="base" latinLnBrk="0" hangingPunct="1">
                        <a:lnSpc>
                          <a:spcPct val="100000"/>
                        </a:lnSpc>
                        <a:spcBef>
                          <a:spcPts val="788"/>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ООО </a:t>
                      </a: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a:t>
                      </a: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ММСК</a:t>
                      </a: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85725" marR="0" lvl="0" indent="95250" algn="ctr" defTabSz="914400" rtl="0" eaLnBrk="1" fontAlgn="base" latinLnBrk="0" hangingPunct="1">
                        <a:lnSpc>
                          <a:spcPct val="100000"/>
                        </a:lnSpc>
                        <a:spcBef>
                          <a:spcPts val="788"/>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36,6</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algn="ctr"/>
                      <a:r>
                        <a:rPr lang="ru-RU" sz="1400" b="1" dirty="0" smtClean="0">
                          <a:latin typeface="Times New Roman" pitchFamily="18" charset="0"/>
                          <a:cs typeface="Times New Roman" pitchFamily="18" charset="0"/>
                        </a:rPr>
                        <a:t>33,7</a:t>
                      </a:r>
                      <a:endParaRPr lang="ru-RU" sz="1400" b="1" dirty="0">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85725" marR="0" lvl="0" indent="95250" algn="ctr" defTabSz="914400" rtl="0" eaLnBrk="1" fontAlgn="base" latinLnBrk="0" hangingPunct="1">
                        <a:lnSpc>
                          <a:spcPct val="100000"/>
                        </a:lnSpc>
                        <a:spcBef>
                          <a:spcPts val="788"/>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44,3</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85725" marR="0" lvl="0" indent="95250" algn="ctr" defTabSz="914400" rtl="0" eaLnBrk="1" fontAlgn="base" latinLnBrk="0" hangingPunct="1">
                        <a:lnSpc>
                          <a:spcPct val="100000"/>
                        </a:lnSpc>
                        <a:spcBef>
                          <a:spcPts val="788"/>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45,0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85725" marR="0" lvl="0" indent="95250" algn="ctr" defTabSz="914400" rtl="0" eaLnBrk="1" fontAlgn="base" latinLnBrk="0" hangingPunct="1">
                        <a:lnSpc>
                          <a:spcPct val="100000"/>
                        </a:lnSpc>
                        <a:spcBef>
                          <a:spcPts val="788"/>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45,0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85725" marR="0" lvl="0" indent="95250" algn="ctr" defTabSz="914400" rtl="0" eaLnBrk="1" fontAlgn="base" latinLnBrk="0" hangingPunct="1">
                        <a:lnSpc>
                          <a:spcPct val="100000"/>
                        </a:lnSpc>
                        <a:spcBef>
                          <a:spcPts val="788"/>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45,0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622300">
                <a:tc>
                  <a:txBody>
                    <a:bodyPr/>
                    <a:lstStyle/>
                    <a:p>
                      <a:pPr marL="90488"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Группа предприятий ОАО «</a:t>
                      </a:r>
                      <a:r>
                        <a:rPr kumimoji="0" lang="ru-RU" sz="1400" b="0" i="0" u="none" strike="noStrike" cap="none" normalizeH="0" baseline="0" dirty="0" err="1" smtClean="0">
                          <a:ln>
                            <a:noFill/>
                          </a:ln>
                          <a:solidFill>
                            <a:schemeClr val="tx1"/>
                          </a:solidFill>
                          <a:effectLst/>
                          <a:latin typeface="Times New Roman" pitchFamily="18" charset="0"/>
                          <a:cs typeface="Times New Roman" pitchFamily="18" charset="0"/>
                        </a:rPr>
                        <a:t>Уралэлектро</a:t>
                      </a: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85725" marR="0" lvl="0" indent="95250" algn="ctr" defTabSz="914400" rtl="0" eaLnBrk="1" fontAlgn="base" latinLnBrk="0" hangingPunct="1">
                        <a:lnSpc>
                          <a:spcPct val="100000"/>
                        </a:lnSpc>
                        <a:spcBef>
                          <a:spcPts val="788"/>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14,5</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algn="ctr"/>
                      <a:endParaRPr lang="ru-RU" sz="1400" b="1" dirty="0" smtClean="0">
                        <a:latin typeface="Times New Roman" pitchFamily="18" charset="0"/>
                        <a:cs typeface="Times New Roman" pitchFamily="18" charset="0"/>
                      </a:endParaRPr>
                    </a:p>
                    <a:p>
                      <a:pPr algn="ctr"/>
                      <a:r>
                        <a:rPr lang="ru-RU" sz="1400" b="1" dirty="0" smtClean="0">
                          <a:latin typeface="Times New Roman" pitchFamily="18" charset="0"/>
                          <a:cs typeface="Times New Roman" pitchFamily="18" charset="0"/>
                        </a:rPr>
                        <a:t>12,7</a:t>
                      </a:r>
                    </a:p>
                    <a:p>
                      <a:pPr algn="ctr"/>
                      <a:endParaRPr lang="ru-RU" sz="1400" b="1" dirty="0">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85725" marR="0" lvl="0" indent="95250" algn="ctr" defTabSz="914400" rtl="0" eaLnBrk="1" fontAlgn="base" latinLnBrk="0" hangingPunct="1">
                        <a:lnSpc>
                          <a:spcPct val="100000"/>
                        </a:lnSpc>
                        <a:spcBef>
                          <a:spcPts val="788"/>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10,6</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85725" marR="0" lvl="0" indent="95250" algn="ctr" defTabSz="914400" rtl="0" eaLnBrk="1" fontAlgn="base" latinLnBrk="0" hangingPunct="1">
                        <a:lnSpc>
                          <a:spcPct val="100000"/>
                        </a:lnSpc>
                        <a:spcBef>
                          <a:spcPts val="788"/>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11,0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85725" marR="0" lvl="0" indent="95250" algn="ctr" defTabSz="914400" rtl="0" eaLnBrk="1" fontAlgn="base" latinLnBrk="0" hangingPunct="1">
                        <a:lnSpc>
                          <a:spcPct val="100000"/>
                        </a:lnSpc>
                        <a:spcBef>
                          <a:spcPts val="788"/>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12,0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85725" marR="0" lvl="0" indent="95250" algn="ctr" defTabSz="914400" rtl="0" eaLnBrk="1" fontAlgn="base" latinLnBrk="0" hangingPunct="1">
                        <a:lnSpc>
                          <a:spcPct val="100000"/>
                        </a:lnSpc>
                        <a:spcBef>
                          <a:spcPts val="788"/>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12,5</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573090">
                <a:tc>
                  <a:txBody>
                    <a:bodyPr/>
                    <a:lstStyle/>
                    <a:p>
                      <a:pPr marL="90488"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Филиал Оренбургский ПАО «Т Плюс»</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85725" marR="0" lvl="0" indent="95250" algn="ctr" defTabSz="914400" rtl="0" eaLnBrk="1" fontAlgn="base" latinLnBrk="0" hangingPunct="1">
                        <a:lnSpc>
                          <a:spcPct val="100000"/>
                        </a:lnSpc>
                        <a:spcBef>
                          <a:spcPts val="788"/>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3,0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algn="ctr"/>
                      <a:r>
                        <a:rPr lang="ru-RU" sz="1400" b="1" dirty="0" smtClean="0">
                          <a:latin typeface="Times New Roman" pitchFamily="18" charset="0"/>
                          <a:cs typeface="Times New Roman" pitchFamily="18" charset="0"/>
                        </a:rPr>
                        <a:t>3,1</a:t>
                      </a:r>
                      <a:endParaRPr lang="ru-RU" sz="1400" b="1" dirty="0">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85725" marR="0" lvl="0" indent="95250" algn="ctr" defTabSz="914400" rtl="0" eaLnBrk="1" fontAlgn="base" latinLnBrk="0" hangingPunct="1">
                        <a:lnSpc>
                          <a:spcPct val="100000"/>
                        </a:lnSpc>
                        <a:spcBef>
                          <a:spcPts val="788"/>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2,7</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85725" marR="0" lvl="0" indent="95250" algn="ctr" defTabSz="914400" rtl="0" eaLnBrk="1" fontAlgn="base" latinLnBrk="0" hangingPunct="1">
                        <a:lnSpc>
                          <a:spcPct val="100000"/>
                        </a:lnSpc>
                        <a:spcBef>
                          <a:spcPts val="788"/>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3,0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85725" marR="0" lvl="0" indent="95250" algn="ctr" defTabSz="914400" rtl="0" eaLnBrk="1" fontAlgn="base" latinLnBrk="0" hangingPunct="1">
                        <a:lnSpc>
                          <a:spcPct val="100000"/>
                        </a:lnSpc>
                        <a:spcBef>
                          <a:spcPts val="788"/>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3,0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85725" marR="0" lvl="0" indent="95250" algn="ctr" defTabSz="914400" rtl="0" eaLnBrk="1" fontAlgn="base" latinLnBrk="0" hangingPunct="1">
                        <a:lnSpc>
                          <a:spcPct val="100000"/>
                        </a:lnSpc>
                        <a:spcBef>
                          <a:spcPts val="788"/>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3,0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1285884">
                <a:tc>
                  <a:txBody>
                    <a:bodyPr/>
                    <a:lstStyle/>
                    <a:p>
                      <a:pPr marL="90488"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Филиал АО «</a:t>
                      </a:r>
                      <a:r>
                        <a:rPr kumimoji="0" lang="ru-RU" sz="1400" b="0" i="0" u="none" strike="noStrike" cap="none" normalizeH="0" baseline="0" dirty="0" err="1" smtClean="0">
                          <a:ln>
                            <a:noFill/>
                          </a:ln>
                          <a:solidFill>
                            <a:schemeClr val="tx1"/>
                          </a:solidFill>
                          <a:effectLst/>
                          <a:latin typeface="Times New Roman" pitchFamily="18" charset="0"/>
                          <a:cs typeface="Times New Roman" pitchFamily="18" charset="0"/>
                        </a:rPr>
                        <a:t>Газпромгазораспределение</a:t>
                      </a: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 Оренбург в г. Медногорске «</a:t>
                      </a:r>
                      <a:r>
                        <a:rPr kumimoji="0" lang="ru-RU" sz="1400" b="0" i="0" u="none" strike="noStrike" cap="none" normalizeH="0" baseline="0" dirty="0" err="1" smtClean="0">
                          <a:ln>
                            <a:noFill/>
                          </a:ln>
                          <a:solidFill>
                            <a:schemeClr val="tx1"/>
                          </a:solidFill>
                          <a:effectLst/>
                          <a:latin typeface="Times New Roman" pitchFamily="18" charset="0"/>
                          <a:cs typeface="Times New Roman" pitchFamily="18" charset="0"/>
                        </a:rPr>
                        <a:t>Медногорскмежрайгаз</a:t>
                      </a: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85725" marR="0" lvl="0" indent="95250" algn="ctr" defTabSz="914400" rtl="0" eaLnBrk="1" fontAlgn="base" latinLnBrk="0" hangingPunct="1">
                        <a:lnSpc>
                          <a:spcPct val="100000"/>
                        </a:lnSpc>
                        <a:spcBef>
                          <a:spcPts val="788"/>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2,8</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algn="ctr"/>
                      <a:r>
                        <a:rPr lang="ru-RU" sz="1400" b="1" dirty="0" smtClean="0">
                          <a:latin typeface="Times New Roman" pitchFamily="18" charset="0"/>
                          <a:cs typeface="Times New Roman" pitchFamily="18" charset="0"/>
                        </a:rPr>
                        <a:t>2,9</a:t>
                      </a:r>
                      <a:endParaRPr lang="ru-RU" sz="1400" b="1" dirty="0">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85725" marR="0" lvl="0" indent="95250" algn="ctr" defTabSz="914400" rtl="0" eaLnBrk="1" fontAlgn="base" latinLnBrk="0" hangingPunct="1">
                        <a:lnSpc>
                          <a:spcPct val="100000"/>
                        </a:lnSpc>
                        <a:spcBef>
                          <a:spcPts val="788"/>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2,7</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85725" marR="0" lvl="0" indent="95250" algn="ctr" defTabSz="914400" rtl="0" eaLnBrk="1" fontAlgn="base" latinLnBrk="0" hangingPunct="1">
                        <a:lnSpc>
                          <a:spcPct val="100000"/>
                        </a:lnSpc>
                        <a:spcBef>
                          <a:spcPts val="788"/>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3,0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85725" marR="0" lvl="0" indent="95250" algn="ctr" defTabSz="914400" rtl="0" eaLnBrk="1" fontAlgn="base" latinLnBrk="0" hangingPunct="1">
                        <a:lnSpc>
                          <a:spcPct val="100000"/>
                        </a:lnSpc>
                        <a:spcBef>
                          <a:spcPts val="788"/>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3,0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85725" marR="0" lvl="0" indent="95250" algn="ctr" defTabSz="914400" rtl="0" eaLnBrk="1" fontAlgn="base" latinLnBrk="0" hangingPunct="1">
                        <a:lnSpc>
                          <a:spcPct val="100000"/>
                        </a:lnSpc>
                        <a:spcBef>
                          <a:spcPts val="788"/>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3,0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500066">
                <a:tc>
                  <a:txBody>
                    <a:bodyPr/>
                    <a:lstStyle/>
                    <a:p>
                      <a:pPr marL="90488" marR="0" lvl="0" indent="0"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ООО «Водоснабжение»</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85725" marR="0" lvl="0" indent="95250" algn="ctr" defTabSz="914400" rtl="0" eaLnBrk="1" fontAlgn="base" latinLnBrk="0" hangingPunct="1">
                        <a:lnSpc>
                          <a:spcPct val="100000"/>
                        </a:lnSpc>
                        <a:spcBef>
                          <a:spcPts val="788"/>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1,6</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algn="ctr"/>
                      <a:r>
                        <a:rPr lang="ru-RU" sz="1400" b="1" dirty="0" smtClean="0">
                          <a:latin typeface="Times New Roman" pitchFamily="18" charset="0"/>
                          <a:cs typeface="Times New Roman" pitchFamily="18" charset="0"/>
                        </a:rPr>
                        <a:t>1,3</a:t>
                      </a:r>
                      <a:endParaRPr lang="ru-RU" sz="1400" b="1" dirty="0">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85725" marR="0" lvl="0" indent="95250" algn="ctr" defTabSz="914400" rtl="0" eaLnBrk="1" fontAlgn="base" latinLnBrk="0" hangingPunct="1">
                        <a:lnSpc>
                          <a:spcPct val="100000"/>
                        </a:lnSpc>
                        <a:spcBef>
                          <a:spcPts val="788"/>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1,0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85725" marR="0" lvl="0" indent="95250" algn="ctr" defTabSz="914400" rtl="0" eaLnBrk="1" fontAlgn="base" latinLnBrk="0" hangingPunct="1">
                        <a:lnSpc>
                          <a:spcPct val="100000"/>
                        </a:lnSpc>
                        <a:spcBef>
                          <a:spcPts val="788"/>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1,2</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85725" marR="0" lvl="0" indent="95250" algn="ctr" defTabSz="914400" rtl="0" eaLnBrk="1" fontAlgn="base" latinLnBrk="0" hangingPunct="1">
                        <a:lnSpc>
                          <a:spcPct val="100000"/>
                        </a:lnSpc>
                        <a:spcBef>
                          <a:spcPts val="788"/>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1,2</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85725" marR="0" lvl="0" indent="95250" algn="ctr" defTabSz="914400" rtl="0" eaLnBrk="1" fontAlgn="base" latinLnBrk="0" hangingPunct="1">
                        <a:lnSpc>
                          <a:spcPct val="100000"/>
                        </a:lnSpc>
                        <a:spcBef>
                          <a:spcPts val="788"/>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1,2</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674688">
                <a:tc>
                  <a:txBody>
                    <a:bodyPr/>
                    <a:lstStyle/>
                    <a:p>
                      <a:pPr marL="90488" marR="0" lvl="0" indent="-4763" algn="l"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МУК </a:t>
                      </a: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a:t>
                      </a: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КСК</a:t>
                      </a:r>
                      <a:r>
                        <a:rPr kumimoji="0" lang="en-US" sz="1400" b="0" i="0" u="none" strike="noStrike" cap="none" normalizeH="0" baseline="0" dirty="0" smtClean="0">
                          <a:ln>
                            <a:noFill/>
                          </a:ln>
                          <a:solidFill>
                            <a:schemeClr val="tx1"/>
                          </a:solidFill>
                          <a:effectLst/>
                          <a:latin typeface="Times New Roman" pitchFamily="18" charset="0"/>
                          <a:cs typeface="Times New Roman" pitchFamily="18" charset="0"/>
                        </a:rPr>
                        <a:t>”</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85725" marR="0" lvl="0" indent="95250" algn="ctr" defTabSz="914400" rtl="0" eaLnBrk="1" fontAlgn="base" latinLnBrk="0" hangingPunct="1">
                        <a:lnSpc>
                          <a:spcPct val="100000"/>
                        </a:lnSpc>
                        <a:spcBef>
                          <a:spcPts val="788"/>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1,7</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algn="ctr"/>
                      <a:r>
                        <a:rPr lang="ru-RU" sz="1400" b="1" dirty="0" smtClean="0">
                          <a:latin typeface="Times New Roman" pitchFamily="18" charset="0"/>
                          <a:cs typeface="Times New Roman" pitchFamily="18" charset="0"/>
                        </a:rPr>
                        <a:t>1,5</a:t>
                      </a:r>
                      <a:endParaRPr lang="ru-RU" sz="1400" b="1" dirty="0">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85725" marR="0" lvl="0" indent="95250" algn="ctr" defTabSz="914400" rtl="0" eaLnBrk="1" fontAlgn="base" latinLnBrk="0" hangingPunct="1">
                        <a:lnSpc>
                          <a:spcPct val="100000"/>
                        </a:lnSpc>
                        <a:spcBef>
                          <a:spcPts val="788"/>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1,3</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85725" marR="0" lvl="0" indent="95250" algn="ctr" defTabSz="914400" rtl="0" eaLnBrk="1" fontAlgn="base" latinLnBrk="0" hangingPunct="1">
                        <a:lnSpc>
                          <a:spcPct val="100000"/>
                        </a:lnSpc>
                        <a:spcBef>
                          <a:spcPts val="788"/>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1,3</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85725" marR="0" lvl="0" indent="95250" algn="ctr" defTabSz="914400" rtl="0" eaLnBrk="1" fontAlgn="base" latinLnBrk="0" hangingPunct="1">
                        <a:lnSpc>
                          <a:spcPct val="100000"/>
                        </a:lnSpc>
                        <a:spcBef>
                          <a:spcPts val="788"/>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1,3</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85725" marR="0" lvl="0" indent="95250" algn="ctr" defTabSz="914400" rtl="0" eaLnBrk="1" fontAlgn="base" latinLnBrk="0" hangingPunct="1">
                        <a:lnSpc>
                          <a:spcPct val="100000"/>
                        </a:lnSpc>
                        <a:spcBef>
                          <a:spcPts val="788"/>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cs typeface="Times New Roman" pitchFamily="18" charset="0"/>
                        </a:rPr>
                        <a:t>1,3</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bl>
          </a:graphicData>
        </a:graphic>
      </p:graphicFrame>
    </p:spTree>
    <p:extLst>
      <p:ext uri="{BB962C8B-B14F-4D97-AF65-F5344CB8AC3E}">
        <p14:creationId xmlns:p14="http://schemas.microsoft.com/office/powerpoint/2010/main" val="2007862975"/>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4632968" y="276138"/>
            <a:ext cx="4119154" cy="563563"/>
          </a:xfrm>
        </p:spPr>
        <p:txBody>
          <a:bodyPr>
            <a:noAutofit/>
          </a:bodyPr>
          <a:lstStyle/>
          <a:p>
            <a:pPr eaLnBrk="1" hangingPunct="1"/>
            <a:r>
              <a:rPr lang="ru-RU" sz="2800" b="1" dirty="0" smtClean="0">
                <a:pattFill prst="wdUpDiag">
                  <a:fgClr>
                    <a:srgbClr val="7030A0"/>
                  </a:fgClr>
                  <a:bgClr>
                    <a:schemeClr val="tx1"/>
                  </a:bgClr>
                </a:pattFill>
                <a:latin typeface="Times New Roman" pitchFamily="18" charset="0"/>
                <a:cs typeface="Times New Roman" pitchFamily="18" charset="0"/>
              </a:rPr>
              <a:t>Расходы бюджета</a:t>
            </a:r>
            <a:br>
              <a:rPr lang="ru-RU" sz="2800" b="1" dirty="0" smtClean="0">
                <a:pattFill prst="wdUpDiag">
                  <a:fgClr>
                    <a:srgbClr val="7030A0"/>
                  </a:fgClr>
                  <a:bgClr>
                    <a:schemeClr val="tx1"/>
                  </a:bgClr>
                </a:pattFill>
                <a:latin typeface="Times New Roman" pitchFamily="18" charset="0"/>
                <a:cs typeface="Times New Roman" pitchFamily="18" charset="0"/>
              </a:rPr>
            </a:br>
            <a:endParaRPr lang="ru-RU" sz="2800" b="1" dirty="0" smtClean="0">
              <a:pattFill prst="wdUpDiag">
                <a:fgClr>
                  <a:srgbClr val="7030A0"/>
                </a:fgClr>
                <a:bgClr>
                  <a:schemeClr val="tx1"/>
                </a:bgClr>
              </a:pattFill>
              <a:latin typeface="Times New Roman" pitchFamily="18" charset="0"/>
              <a:cs typeface="Times New Roman" pitchFamily="18" charset="0"/>
            </a:endParaRPr>
          </a:p>
        </p:txBody>
      </p:sp>
      <p:sp>
        <p:nvSpPr>
          <p:cNvPr id="4" name="Прямоугольник 30"/>
          <p:cNvSpPr>
            <a:spLocks noChangeArrowheads="1"/>
          </p:cNvSpPr>
          <p:nvPr/>
        </p:nvSpPr>
        <p:spPr bwMode="auto">
          <a:xfrm>
            <a:off x="5378683" y="1563374"/>
            <a:ext cx="3421563" cy="830997"/>
          </a:xfrm>
          <a:prstGeom prst="rect">
            <a:avLst/>
          </a:prstGeom>
          <a:noFill/>
          <a:ln w="9525">
            <a:noFill/>
            <a:miter lim="800000"/>
            <a:headEnd/>
            <a:tailEnd/>
          </a:ln>
        </p:spPr>
        <p:txBody>
          <a:bodyPr wrap="square">
            <a:spAutoFit/>
          </a:bodyPr>
          <a:lstStyle/>
          <a:p>
            <a:pPr algn="ctr"/>
            <a:r>
              <a:rPr lang="ru-RU" sz="1600" b="1" dirty="0">
                <a:latin typeface="Times New Roman" pitchFamily="18" charset="0"/>
                <a:ea typeface="Sometimes" pitchFamily="50" charset="0"/>
                <a:cs typeface="Times New Roman" pitchFamily="18" charset="0"/>
              </a:rPr>
              <a:t>Расходы бюджета – это выплачиваемые из бюджета денежные средства</a:t>
            </a:r>
            <a:endParaRPr lang="ru-RU" b="1" dirty="0">
              <a:latin typeface="Times New Roman" pitchFamily="18" charset="0"/>
              <a:cs typeface="Times New Roman" pitchFamily="18" charset="0"/>
            </a:endParaRPr>
          </a:p>
        </p:txBody>
      </p:sp>
      <p:pic>
        <p:nvPicPr>
          <p:cNvPr id="5" name="图片 8"/>
          <p:cNvPicPr>
            <a:picLocks noChangeAspect="1"/>
          </p:cNvPicPr>
          <p:nvPr/>
        </p:nvPicPr>
        <p:blipFill rotWithShape="1">
          <a:blip r:embed="rId2" cstate="print">
            <a:extLst>
              <a:ext uri="{28A0092B-C50C-407E-A947-70E740481C1C}">
                <a14:useLocalDpi xmlns:a14="http://schemas.microsoft.com/office/drawing/2010/main" val="0"/>
              </a:ext>
            </a:extLst>
          </a:blip>
          <a:srcRect l="48477" t="17705" b="17596"/>
          <a:stretch/>
        </p:blipFill>
        <p:spPr>
          <a:xfrm>
            <a:off x="-108520" y="0"/>
            <a:ext cx="5487203" cy="6858000"/>
          </a:xfrm>
          <a:prstGeom prst="rect">
            <a:avLst/>
          </a:prstGeom>
        </p:spPr>
      </p:pic>
      <p:sp>
        <p:nvSpPr>
          <p:cNvPr id="6" name="TextBox 5"/>
          <p:cNvSpPr txBox="1"/>
          <p:nvPr/>
        </p:nvSpPr>
        <p:spPr>
          <a:xfrm rot="20189012">
            <a:off x="693267" y="2401610"/>
            <a:ext cx="1351793" cy="486287"/>
          </a:xfrm>
          <a:prstGeom prst="rect">
            <a:avLst/>
          </a:prstGeom>
          <a:noFill/>
        </p:spPr>
        <p:txBody>
          <a:bodyPr wrap="square" rtlCol="0">
            <a:spAutoFit/>
          </a:bodyPr>
          <a:lstStyle>
            <a:defPPr>
              <a:defRPr lang="en-US"/>
            </a:defPPr>
            <a:lvl1pPr marR="0" lvl="0" indent="0" algn="ctr" fontAlgn="auto">
              <a:lnSpc>
                <a:spcPct val="80000"/>
              </a:lnSpc>
              <a:spcBef>
                <a:spcPts val="0"/>
              </a:spcBef>
              <a:spcAft>
                <a:spcPts val="0"/>
              </a:spcAft>
              <a:buClrTx/>
              <a:buSzTx/>
              <a:buFontTx/>
              <a:buNone/>
              <a:tabLst/>
              <a:defRPr kumimoji="0" sz="3600" b="1" i="0" u="none" strike="noStrike" kern="0" cap="none" spc="0" normalizeH="0" baseline="0">
                <a:ln w="18415" cmpd="sng">
                  <a:noFill/>
                  <a:prstDash val="solid"/>
                </a:ln>
                <a:solidFill>
                  <a:schemeClr val="accent6">
                    <a:lumMod val="50000"/>
                  </a:schemeClr>
                </a:solidFill>
                <a:effectLst>
                  <a:outerShdw dist="38100" dir="5400000" algn="t" rotWithShape="0">
                    <a:sysClr val="window" lastClr="FFFFFF">
                      <a:alpha val="40000"/>
                    </a:sysClr>
                  </a:outerShdw>
                </a:effectLst>
                <a:uLnTx/>
                <a:uFillTx/>
                <a:latin typeface="Agency FB" pitchFamily="34" charset="0"/>
                <a:ea typeface="微软雅黑" pitchFamily="34" charset="-122"/>
              </a:defRPr>
            </a:lvl1pPr>
          </a:lstStyle>
          <a:p>
            <a:r>
              <a:rPr lang="ru-RU" sz="1600" dirty="0">
                <a:latin typeface="Times New Roman" pitchFamily="18" charset="0"/>
                <a:ea typeface="Sometimes" pitchFamily="50" charset="0"/>
                <a:cs typeface="Times New Roman" pitchFamily="18" charset="0"/>
              </a:rPr>
              <a:t>По ведомствам</a:t>
            </a:r>
          </a:p>
        </p:txBody>
      </p:sp>
      <p:sp>
        <p:nvSpPr>
          <p:cNvPr id="7" name="TextBox 6"/>
          <p:cNvSpPr txBox="1"/>
          <p:nvPr/>
        </p:nvSpPr>
        <p:spPr>
          <a:xfrm rot="1213543">
            <a:off x="1867758" y="3869241"/>
            <a:ext cx="1284236" cy="1077218"/>
          </a:xfrm>
          <a:prstGeom prst="rect">
            <a:avLst/>
          </a:prstGeom>
          <a:noFill/>
        </p:spPr>
        <p:txBody>
          <a:bodyPr wrap="square" rtlCol="0">
            <a:spAutoFit/>
          </a:bodyPr>
          <a:lstStyle>
            <a:defPPr>
              <a:defRPr lang="en-US"/>
            </a:defPPr>
            <a:lvl1pPr marR="0" lvl="0" indent="0" algn="ctr" fontAlgn="auto">
              <a:lnSpc>
                <a:spcPct val="80000"/>
              </a:lnSpc>
              <a:spcBef>
                <a:spcPts val="0"/>
              </a:spcBef>
              <a:spcAft>
                <a:spcPts val="0"/>
              </a:spcAft>
              <a:buClrTx/>
              <a:buSzTx/>
              <a:buFontTx/>
              <a:buNone/>
              <a:tabLst/>
              <a:defRPr kumimoji="0" sz="3600" b="1" i="0" u="none" strike="noStrike" kern="0" cap="none" spc="0" normalizeH="0" baseline="0">
                <a:ln w="18415" cmpd="sng">
                  <a:noFill/>
                  <a:prstDash val="solid"/>
                </a:ln>
                <a:solidFill>
                  <a:schemeClr val="accent6">
                    <a:lumMod val="50000"/>
                  </a:schemeClr>
                </a:solidFill>
                <a:effectLst>
                  <a:outerShdw dist="38100" dir="5400000" algn="t" rotWithShape="0">
                    <a:sysClr val="window" lastClr="FFFFFF">
                      <a:alpha val="40000"/>
                    </a:sysClr>
                  </a:outerShdw>
                </a:effectLst>
                <a:uLnTx/>
                <a:uFillTx/>
                <a:latin typeface="Agency FB" pitchFamily="34" charset="0"/>
                <a:ea typeface="微软雅黑" pitchFamily="34" charset="-122"/>
              </a:defRPr>
            </a:lvl1pPr>
          </a:lstStyle>
          <a:p>
            <a:r>
              <a:rPr lang="ru-RU" sz="1600" dirty="0">
                <a:latin typeface="Times New Roman" pitchFamily="18" charset="0"/>
                <a:ea typeface="Sometimes" pitchFamily="50" charset="0"/>
                <a:cs typeface="Times New Roman" pitchFamily="18" charset="0"/>
              </a:rPr>
              <a:t>По </a:t>
            </a:r>
            <a:r>
              <a:rPr lang="ru-RU" sz="1600" dirty="0" err="1" smtClean="0">
                <a:latin typeface="Times New Roman" pitchFamily="18" charset="0"/>
                <a:ea typeface="Sometimes" pitchFamily="50" charset="0"/>
                <a:cs typeface="Times New Roman" pitchFamily="18" charset="0"/>
              </a:rPr>
              <a:t>муниципа-льным</a:t>
            </a:r>
            <a:r>
              <a:rPr lang="ru-RU" sz="1600" dirty="0" smtClean="0">
                <a:latin typeface="Times New Roman" pitchFamily="18" charset="0"/>
                <a:ea typeface="Sometimes" pitchFamily="50" charset="0"/>
                <a:cs typeface="Times New Roman" pitchFamily="18" charset="0"/>
              </a:rPr>
              <a:t> </a:t>
            </a:r>
            <a:endParaRPr lang="ru-RU" sz="1600" dirty="0">
              <a:latin typeface="Times New Roman" pitchFamily="18" charset="0"/>
              <a:ea typeface="Sometimes" pitchFamily="50" charset="0"/>
              <a:cs typeface="Times New Roman" pitchFamily="18" charset="0"/>
            </a:endParaRPr>
          </a:p>
          <a:p>
            <a:r>
              <a:rPr lang="ru-RU" sz="1600" dirty="0" err="1">
                <a:latin typeface="Times New Roman" pitchFamily="18" charset="0"/>
                <a:ea typeface="Sometimes" pitchFamily="50" charset="0"/>
                <a:cs typeface="Times New Roman" pitchFamily="18" charset="0"/>
              </a:rPr>
              <a:t>п</a:t>
            </a:r>
            <a:r>
              <a:rPr lang="ru-RU" sz="1600" dirty="0" err="1" smtClean="0">
                <a:latin typeface="Times New Roman" pitchFamily="18" charset="0"/>
                <a:ea typeface="Sometimes" pitchFamily="50" charset="0"/>
                <a:cs typeface="Times New Roman" pitchFamily="18" charset="0"/>
              </a:rPr>
              <a:t>рограм</a:t>
            </a:r>
            <a:r>
              <a:rPr lang="ru-RU" sz="1600" dirty="0" smtClean="0">
                <a:latin typeface="Times New Roman" pitchFamily="18" charset="0"/>
                <a:ea typeface="Sometimes" pitchFamily="50" charset="0"/>
                <a:cs typeface="Times New Roman" pitchFamily="18" charset="0"/>
              </a:rPr>
              <a:t>-мам</a:t>
            </a:r>
            <a:endParaRPr lang="ru-RU" sz="1600" dirty="0">
              <a:latin typeface="Times New Roman" pitchFamily="18" charset="0"/>
              <a:ea typeface="Sometimes" pitchFamily="50" charset="0"/>
              <a:cs typeface="Times New Roman" pitchFamily="18" charset="0"/>
            </a:endParaRPr>
          </a:p>
        </p:txBody>
      </p:sp>
      <p:sp>
        <p:nvSpPr>
          <p:cNvPr id="8" name="TextBox 7"/>
          <p:cNvSpPr txBox="1"/>
          <p:nvPr/>
        </p:nvSpPr>
        <p:spPr>
          <a:xfrm rot="20161374">
            <a:off x="2940948" y="1303031"/>
            <a:ext cx="1153239" cy="880241"/>
          </a:xfrm>
          <a:prstGeom prst="rect">
            <a:avLst/>
          </a:prstGeom>
          <a:noFill/>
        </p:spPr>
        <p:txBody>
          <a:bodyPr wrap="square" rtlCol="0">
            <a:spAutoFit/>
          </a:bodyPr>
          <a:lstStyle>
            <a:defPPr>
              <a:defRPr lang="en-US"/>
            </a:defPPr>
            <a:lvl1pPr marR="0" lvl="0" indent="0" algn="ctr" fontAlgn="auto">
              <a:lnSpc>
                <a:spcPct val="80000"/>
              </a:lnSpc>
              <a:spcBef>
                <a:spcPts val="0"/>
              </a:spcBef>
              <a:spcAft>
                <a:spcPts val="0"/>
              </a:spcAft>
              <a:buClrTx/>
              <a:buSzTx/>
              <a:buFontTx/>
              <a:buNone/>
              <a:tabLst/>
              <a:defRPr kumimoji="0" sz="3600" b="1" i="0" u="none" strike="noStrike" kern="0" cap="none" spc="0" normalizeH="0" baseline="0">
                <a:ln w="18415" cmpd="sng">
                  <a:noFill/>
                  <a:prstDash val="solid"/>
                </a:ln>
                <a:solidFill>
                  <a:schemeClr val="accent6">
                    <a:lumMod val="50000"/>
                  </a:schemeClr>
                </a:solidFill>
                <a:effectLst>
                  <a:outerShdw dist="38100" dir="5400000" algn="t" rotWithShape="0">
                    <a:sysClr val="window" lastClr="FFFFFF">
                      <a:alpha val="40000"/>
                    </a:sysClr>
                  </a:outerShdw>
                </a:effectLst>
                <a:uLnTx/>
                <a:uFillTx/>
                <a:latin typeface="Agency FB" pitchFamily="34" charset="0"/>
                <a:ea typeface="微软雅黑" pitchFamily="34" charset="-122"/>
              </a:defRPr>
            </a:lvl1pPr>
          </a:lstStyle>
          <a:p>
            <a:r>
              <a:rPr lang="ru-RU" sz="1600" dirty="0">
                <a:latin typeface="Times New Roman" pitchFamily="18" charset="0"/>
                <a:ea typeface="Sometimes" pitchFamily="50" charset="0"/>
                <a:cs typeface="Times New Roman" pitchFamily="18" charset="0"/>
              </a:rPr>
              <a:t>По функциям </a:t>
            </a:r>
          </a:p>
          <a:p>
            <a:r>
              <a:rPr lang="ru-RU" sz="1600" dirty="0">
                <a:latin typeface="Times New Roman" pitchFamily="18" charset="0"/>
                <a:ea typeface="Sometimes" pitchFamily="50" charset="0"/>
                <a:cs typeface="Times New Roman" pitchFamily="18" charset="0"/>
              </a:rPr>
              <a:t>государства</a:t>
            </a:r>
          </a:p>
        </p:txBody>
      </p:sp>
      <p:sp>
        <p:nvSpPr>
          <p:cNvPr id="9" name="TextBox 8"/>
          <p:cNvSpPr txBox="1"/>
          <p:nvPr/>
        </p:nvSpPr>
        <p:spPr>
          <a:xfrm rot="1248070">
            <a:off x="4012526" y="4710272"/>
            <a:ext cx="1178977" cy="880241"/>
          </a:xfrm>
          <a:prstGeom prst="rect">
            <a:avLst/>
          </a:prstGeom>
          <a:noFill/>
        </p:spPr>
        <p:txBody>
          <a:bodyPr wrap="square" rtlCol="0">
            <a:spAutoFit/>
          </a:bodyPr>
          <a:lstStyle>
            <a:defPPr>
              <a:defRPr lang="en-US"/>
            </a:defPPr>
            <a:lvl1pPr marR="0" lvl="0" indent="0" algn="ctr" fontAlgn="auto">
              <a:lnSpc>
                <a:spcPct val="80000"/>
              </a:lnSpc>
              <a:spcBef>
                <a:spcPts val="0"/>
              </a:spcBef>
              <a:spcAft>
                <a:spcPts val="0"/>
              </a:spcAft>
              <a:buClrTx/>
              <a:buSzTx/>
              <a:buFontTx/>
              <a:buNone/>
              <a:tabLst/>
              <a:defRPr kumimoji="0" sz="3600" b="1" i="0" u="none" strike="noStrike" kern="0" cap="none" spc="0" normalizeH="0" baseline="0">
                <a:ln w="18415" cmpd="sng">
                  <a:noFill/>
                  <a:prstDash val="solid"/>
                </a:ln>
                <a:solidFill>
                  <a:schemeClr val="accent6">
                    <a:lumMod val="50000"/>
                  </a:schemeClr>
                </a:solidFill>
                <a:effectLst>
                  <a:outerShdw dist="38100" dir="5400000" algn="t" rotWithShape="0">
                    <a:sysClr val="window" lastClr="FFFFFF">
                      <a:alpha val="40000"/>
                    </a:sysClr>
                  </a:outerShdw>
                </a:effectLst>
                <a:uLnTx/>
                <a:uFillTx/>
                <a:latin typeface="Agency FB" pitchFamily="34" charset="0"/>
                <a:ea typeface="微软雅黑" pitchFamily="34" charset="-122"/>
              </a:defRPr>
            </a:lvl1pPr>
          </a:lstStyle>
          <a:p>
            <a:r>
              <a:rPr lang="ru-RU" sz="1600" dirty="0">
                <a:latin typeface="Times New Roman" pitchFamily="18" charset="0"/>
                <a:ea typeface="Sometimes" pitchFamily="50" charset="0"/>
                <a:cs typeface="Times New Roman" pitchFamily="18" charset="0"/>
              </a:rPr>
              <a:t>По типам расходных </a:t>
            </a:r>
          </a:p>
          <a:p>
            <a:r>
              <a:rPr lang="ru-RU" sz="1600" dirty="0">
                <a:latin typeface="Times New Roman" pitchFamily="18" charset="0"/>
                <a:ea typeface="Sometimes" pitchFamily="50" charset="0"/>
                <a:cs typeface="Times New Roman" pitchFamily="18" charset="0"/>
              </a:rPr>
              <a:t>обязательств</a:t>
            </a:r>
          </a:p>
        </p:txBody>
      </p:sp>
      <p:sp>
        <p:nvSpPr>
          <p:cNvPr id="10" name="Прямоугольник 9"/>
          <p:cNvSpPr/>
          <p:nvPr/>
        </p:nvSpPr>
        <p:spPr>
          <a:xfrm rot="16200000">
            <a:off x="-767143" y="3059667"/>
            <a:ext cx="2098769" cy="738664"/>
          </a:xfrm>
          <a:prstGeom prst="rect">
            <a:avLst/>
          </a:prstGeom>
        </p:spPr>
        <p:txBody>
          <a:bodyPr wrap="square">
            <a:spAutoFit/>
          </a:bodyPr>
          <a:lstStyle/>
          <a:p>
            <a:pPr algn="ctr"/>
            <a:r>
              <a:rPr lang="ru-RU" sz="1400" dirty="0">
                <a:latin typeface="Times New Roman" pitchFamily="18" charset="0"/>
                <a:ea typeface="Sometimes" pitchFamily="50" charset="0"/>
                <a:cs typeface="Times New Roman" pitchFamily="18" charset="0"/>
              </a:rPr>
              <a:t>Расходы могут </a:t>
            </a:r>
            <a:r>
              <a:rPr lang="ru-RU" sz="1400" dirty="0" smtClean="0">
                <a:latin typeface="Times New Roman" pitchFamily="18" charset="0"/>
                <a:ea typeface="Sometimes" pitchFamily="50" charset="0"/>
                <a:cs typeface="Times New Roman" pitchFamily="18" charset="0"/>
              </a:rPr>
              <a:t>рассматриваться </a:t>
            </a:r>
            <a:r>
              <a:rPr lang="ru-RU" sz="1400" dirty="0">
                <a:latin typeface="Times New Roman" pitchFamily="18" charset="0"/>
                <a:ea typeface="Sometimes" pitchFamily="50" charset="0"/>
                <a:cs typeface="Times New Roman" pitchFamily="18" charset="0"/>
              </a:rPr>
              <a:t>в </a:t>
            </a:r>
            <a:r>
              <a:rPr lang="ru-RU" sz="1400" dirty="0" smtClean="0">
                <a:latin typeface="Times New Roman" pitchFamily="18" charset="0"/>
                <a:ea typeface="Sometimes" pitchFamily="50" charset="0"/>
                <a:cs typeface="Times New Roman" pitchFamily="18" charset="0"/>
              </a:rPr>
              <a:t>разных </a:t>
            </a:r>
            <a:r>
              <a:rPr lang="ru-RU" sz="1400" dirty="0">
                <a:latin typeface="Times New Roman" pitchFamily="18" charset="0"/>
                <a:ea typeface="Sometimes" pitchFamily="50" charset="0"/>
                <a:cs typeface="Times New Roman" pitchFamily="18" charset="0"/>
              </a:rPr>
              <a:t>ракурсах</a:t>
            </a:r>
          </a:p>
        </p:txBody>
      </p:sp>
    </p:spTree>
    <p:extLst>
      <p:ext uri="{BB962C8B-B14F-4D97-AF65-F5344CB8AC3E}">
        <p14:creationId xmlns:p14="http://schemas.microsoft.com/office/powerpoint/2010/main" val="348026463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Oval 71"/>
          <p:cNvSpPr>
            <a:spLocks noChangeArrowheads="1"/>
          </p:cNvSpPr>
          <p:nvPr/>
        </p:nvSpPr>
        <p:spPr bwMode="gray">
          <a:xfrm>
            <a:off x="3676650" y="3833574"/>
            <a:ext cx="1690687" cy="519351"/>
          </a:xfrm>
          <a:prstGeom prst="ellipse">
            <a:avLst/>
          </a:prstGeom>
          <a:gradFill rotWithShape="1">
            <a:gsLst>
              <a:gs pos="0">
                <a:schemeClr val="hlink">
                  <a:gamma/>
                  <a:shade val="54118"/>
                  <a:invGamma/>
                </a:schemeClr>
              </a:gs>
              <a:gs pos="50000">
                <a:schemeClr val="hlink"/>
              </a:gs>
              <a:gs pos="100000">
                <a:schemeClr val="hlink">
                  <a:gamma/>
                  <a:shade val="54118"/>
                  <a:invGamma/>
                </a:schemeClr>
              </a:gs>
            </a:gsLst>
            <a:lin ang="18900000" scaled="1"/>
          </a:gradFill>
          <a:ln w="38100" algn="ctr">
            <a:noFill/>
            <a:round/>
            <a:headEnd/>
            <a:tailEnd/>
          </a:ln>
          <a:effectLst/>
        </p:spPr>
        <p:txBody>
          <a:bodyPr anchor="ctr">
            <a:spAutoFit/>
          </a:bodyPr>
          <a:lstStyle/>
          <a:p>
            <a:pPr>
              <a:defRPr/>
            </a:pPr>
            <a:endParaRPr lang="ru-RU"/>
          </a:p>
        </p:txBody>
      </p:sp>
      <p:sp>
        <p:nvSpPr>
          <p:cNvPr id="3" name="Заголовок 1"/>
          <p:cNvSpPr>
            <a:spLocks noGrp="1"/>
          </p:cNvSpPr>
          <p:nvPr>
            <p:ph type="title"/>
          </p:nvPr>
        </p:nvSpPr>
        <p:spPr>
          <a:xfrm>
            <a:off x="182877" y="337366"/>
            <a:ext cx="8686800" cy="563563"/>
          </a:xfrm>
        </p:spPr>
        <p:txBody>
          <a:bodyPr>
            <a:noAutofit/>
          </a:bodyPr>
          <a:lstStyle/>
          <a:p>
            <a:pPr eaLnBrk="1" hangingPunct="1">
              <a:defRPr/>
            </a:pPr>
            <a:r>
              <a:rPr lang="ru-RU" sz="2800" b="1" spc="-20" dirty="0" smtClean="0">
                <a:pattFill prst="wdUpDiag">
                  <a:fgClr>
                    <a:srgbClr val="7030A0"/>
                  </a:fgClr>
                  <a:bgClr>
                    <a:schemeClr val="tx1"/>
                  </a:bgClr>
                </a:pattFill>
                <a:latin typeface="Times New Roman" pitchFamily="18" charset="0"/>
                <a:cs typeface="Times New Roman" pitchFamily="18" charset="0"/>
              </a:rPr>
              <a:t>Расходы</a:t>
            </a:r>
            <a:r>
              <a:rPr lang="ru-RU" sz="2800" b="1" spc="-85" dirty="0" smtClean="0">
                <a:pattFill prst="wdUpDiag">
                  <a:fgClr>
                    <a:srgbClr val="7030A0"/>
                  </a:fgClr>
                  <a:bgClr>
                    <a:schemeClr val="tx1"/>
                  </a:bgClr>
                </a:pattFill>
                <a:latin typeface="Times New Roman" pitchFamily="18" charset="0"/>
                <a:cs typeface="Times New Roman" pitchFamily="18" charset="0"/>
              </a:rPr>
              <a:t> </a:t>
            </a:r>
            <a:r>
              <a:rPr lang="ru-RU" sz="2800" b="1" spc="-15" dirty="0" smtClean="0">
                <a:pattFill prst="wdUpDiag">
                  <a:fgClr>
                    <a:srgbClr val="7030A0"/>
                  </a:fgClr>
                  <a:bgClr>
                    <a:schemeClr val="tx1"/>
                  </a:bgClr>
                </a:pattFill>
                <a:latin typeface="Times New Roman" pitchFamily="18" charset="0"/>
                <a:cs typeface="Times New Roman" pitchFamily="18" charset="0"/>
              </a:rPr>
              <a:t>бюджета</a:t>
            </a:r>
            <a:r>
              <a:rPr lang="ru-RU" sz="2800" b="1" dirty="0" smtClean="0">
                <a:pattFill prst="wdUpDiag">
                  <a:fgClr>
                    <a:srgbClr val="7030A0"/>
                  </a:fgClr>
                  <a:bgClr>
                    <a:schemeClr val="tx1"/>
                  </a:bgClr>
                </a:pattFill>
                <a:latin typeface="Times New Roman" pitchFamily="18" charset="0"/>
                <a:cs typeface="Times New Roman" pitchFamily="18" charset="0"/>
              </a:rPr>
              <a:t/>
            </a:r>
            <a:br>
              <a:rPr lang="ru-RU" sz="2800" b="1" dirty="0" smtClean="0">
                <a:pattFill prst="wdUpDiag">
                  <a:fgClr>
                    <a:srgbClr val="7030A0"/>
                  </a:fgClr>
                  <a:bgClr>
                    <a:schemeClr val="tx1"/>
                  </a:bgClr>
                </a:pattFill>
                <a:latin typeface="Times New Roman" pitchFamily="18" charset="0"/>
                <a:cs typeface="Times New Roman" pitchFamily="18" charset="0"/>
              </a:rPr>
            </a:br>
            <a:endParaRPr lang="ru-RU" sz="2800" b="1" dirty="0">
              <a:pattFill prst="wdUpDiag">
                <a:fgClr>
                  <a:srgbClr val="7030A0"/>
                </a:fgClr>
                <a:bgClr>
                  <a:schemeClr val="tx1"/>
                </a:bgClr>
              </a:pattFill>
              <a:latin typeface="Times New Roman" pitchFamily="18" charset="0"/>
              <a:cs typeface="Times New Roman" pitchFamily="18" charset="0"/>
            </a:endParaRPr>
          </a:p>
        </p:txBody>
      </p:sp>
      <p:sp>
        <p:nvSpPr>
          <p:cNvPr id="4" name="AutoShape 44"/>
          <p:cNvSpPr>
            <a:spLocks noChangeArrowheads="1"/>
          </p:cNvSpPr>
          <p:nvPr/>
        </p:nvSpPr>
        <p:spPr bwMode="gray">
          <a:xfrm rot="19135924">
            <a:off x="5039978" y="2692667"/>
            <a:ext cx="749790" cy="288925"/>
          </a:xfrm>
          <a:prstGeom prst="rightArrow">
            <a:avLst>
              <a:gd name="adj1" fmla="val 35167"/>
              <a:gd name="adj2" fmla="val 111029"/>
            </a:avLst>
          </a:prstGeom>
          <a:solidFill>
            <a:srgbClr val="005A7E"/>
          </a:solidFill>
          <a:ln w="0" algn="ctr">
            <a:noFill/>
            <a:miter lim="800000"/>
            <a:headEnd/>
            <a:tailEnd/>
          </a:ln>
          <a:effectLst/>
        </p:spPr>
        <p:txBody>
          <a:bodyPr wrap="none" anchor="ctr"/>
          <a:lstStyle/>
          <a:p>
            <a:pPr>
              <a:defRPr/>
            </a:pPr>
            <a:endParaRPr lang="ru-RU"/>
          </a:p>
        </p:txBody>
      </p:sp>
      <p:sp>
        <p:nvSpPr>
          <p:cNvPr id="5" name="AutoShape 47"/>
          <p:cNvSpPr>
            <a:spLocks noChangeArrowheads="1"/>
          </p:cNvSpPr>
          <p:nvPr/>
        </p:nvSpPr>
        <p:spPr bwMode="gray">
          <a:xfrm rot="5400000">
            <a:off x="4190452" y="4628356"/>
            <a:ext cx="738187" cy="288925"/>
          </a:xfrm>
          <a:prstGeom prst="rightArrow">
            <a:avLst>
              <a:gd name="adj1" fmla="val 35167"/>
              <a:gd name="adj2" fmla="val 111029"/>
            </a:avLst>
          </a:prstGeom>
          <a:solidFill>
            <a:srgbClr val="005A7E"/>
          </a:solidFill>
          <a:ln w="0" algn="ctr">
            <a:noFill/>
            <a:miter lim="800000"/>
            <a:headEnd/>
            <a:tailEnd/>
          </a:ln>
          <a:effectLst/>
        </p:spPr>
        <p:txBody>
          <a:bodyPr wrap="none" anchor="ctr"/>
          <a:lstStyle/>
          <a:p>
            <a:pPr>
              <a:defRPr/>
            </a:pPr>
            <a:endParaRPr lang="ru-RU"/>
          </a:p>
        </p:txBody>
      </p:sp>
      <p:sp>
        <p:nvSpPr>
          <p:cNvPr id="6" name="AutoShape 45"/>
          <p:cNvSpPr>
            <a:spLocks noChangeArrowheads="1"/>
          </p:cNvSpPr>
          <p:nvPr/>
        </p:nvSpPr>
        <p:spPr bwMode="gray">
          <a:xfrm rot="1471437">
            <a:off x="5334199" y="3929620"/>
            <a:ext cx="792162" cy="288925"/>
          </a:xfrm>
          <a:prstGeom prst="rightArrow">
            <a:avLst>
              <a:gd name="adj1" fmla="val 35167"/>
              <a:gd name="adj2" fmla="val 111028"/>
            </a:avLst>
          </a:prstGeom>
          <a:solidFill>
            <a:srgbClr val="005A7E"/>
          </a:solidFill>
          <a:ln w="0" algn="ctr">
            <a:noFill/>
            <a:miter lim="800000"/>
            <a:headEnd/>
            <a:tailEnd/>
          </a:ln>
          <a:effectLst/>
        </p:spPr>
        <p:txBody>
          <a:bodyPr wrap="none" anchor="ctr"/>
          <a:lstStyle/>
          <a:p>
            <a:pPr>
              <a:defRPr/>
            </a:pPr>
            <a:endParaRPr lang="ru-RU"/>
          </a:p>
        </p:txBody>
      </p:sp>
      <p:sp>
        <p:nvSpPr>
          <p:cNvPr id="7" name="Блок-схема: узел 6"/>
          <p:cNvSpPr/>
          <p:nvPr/>
        </p:nvSpPr>
        <p:spPr>
          <a:xfrm>
            <a:off x="2105025" y="1471612"/>
            <a:ext cx="4786312" cy="4572000"/>
          </a:xfrm>
          <a:prstGeom prst="flowChartConnector">
            <a:avLst/>
          </a:prstGeom>
          <a:noFill/>
          <a:ln w="571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ru-RU">
              <a:solidFill>
                <a:schemeClr val="tx1"/>
              </a:solidFill>
            </a:endParaRPr>
          </a:p>
        </p:txBody>
      </p:sp>
      <p:sp>
        <p:nvSpPr>
          <p:cNvPr id="8" name="AutoShape 44"/>
          <p:cNvSpPr>
            <a:spLocks noChangeArrowheads="1"/>
          </p:cNvSpPr>
          <p:nvPr/>
        </p:nvSpPr>
        <p:spPr bwMode="gray">
          <a:xfrm rot="16996892">
            <a:off x="4391000" y="2300563"/>
            <a:ext cx="737272" cy="288925"/>
          </a:xfrm>
          <a:prstGeom prst="rightArrow">
            <a:avLst>
              <a:gd name="adj1" fmla="val 35167"/>
              <a:gd name="adj2" fmla="val 111029"/>
            </a:avLst>
          </a:prstGeom>
          <a:solidFill>
            <a:srgbClr val="005A7E"/>
          </a:solidFill>
          <a:ln w="0" algn="ctr">
            <a:noFill/>
            <a:miter lim="800000"/>
            <a:headEnd/>
            <a:tailEnd/>
          </a:ln>
          <a:effectLst/>
        </p:spPr>
        <p:txBody>
          <a:bodyPr wrap="none" anchor="ctr"/>
          <a:lstStyle/>
          <a:p>
            <a:pPr>
              <a:defRPr/>
            </a:pPr>
            <a:endParaRPr lang="ru-RU"/>
          </a:p>
        </p:txBody>
      </p:sp>
      <p:sp>
        <p:nvSpPr>
          <p:cNvPr id="9" name="AutoShape 45"/>
          <p:cNvSpPr>
            <a:spLocks noChangeArrowheads="1"/>
          </p:cNvSpPr>
          <p:nvPr/>
        </p:nvSpPr>
        <p:spPr bwMode="gray">
          <a:xfrm rot="3465783">
            <a:off x="5059239" y="4541253"/>
            <a:ext cx="769052" cy="288925"/>
          </a:xfrm>
          <a:prstGeom prst="rightArrow">
            <a:avLst>
              <a:gd name="adj1" fmla="val 35167"/>
              <a:gd name="adj2" fmla="val 111028"/>
            </a:avLst>
          </a:prstGeom>
          <a:solidFill>
            <a:srgbClr val="005A7E"/>
          </a:solidFill>
          <a:ln w="0" algn="ctr">
            <a:noFill/>
            <a:miter lim="800000"/>
            <a:headEnd/>
            <a:tailEnd/>
          </a:ln>
          <a:effectLst/>
        </p:spPr>
        <p:txBody>
          <a:bodyPr wrap="none" anchor="ctr"/>
          <a:lstStyle/>
          <a:p>
            <a:pPr>
              <a:defRPr/>
            </a:pPr>
            <a:endParaRPr lang="ru-RU"/>
          </a:p>
        </p:txBody>
      </p:sp>
      <p:sp>
        <p:nvSpPr>
          <p:cNvPr id="10" name="AutoShape 46"/>
          <p:cNvSpPr>
            <a:spLocks noChangeArrowheads="1"/>
          </p:cNvSpPr>
          <p:nvPr/>
        </p:nvSpPr>
        <p:spPr bwMode="gray">
          <a:xfrm rot="14708597">
            <a:off x="3577211" y="2367674"/>
            <a:ext cx="747720" cy="288925"/>
          </a:xfrm>
          <a:prstGeom prst="rightArrow">
            <a:avLst>
              <a:gd name="adj1" fmla="val 35167"/>
              <a:gd name="adj2" fmla="val 111029"/>
            </a:avLst>
          </a:prstGeom>
          <a:solidFill>
            <a:srgbClr val="005A7E"/>
          </a:solidFill>
          <a:ln w="0" algn="ctr">
            <a:noFill/>
            <a:miter lim="800000"/>
            <a:headEnd/>
            <a:tailEnd/>
          </a:ln>
          <a:effectLst/>
        </p:spPr>
        <p:txBody>
          <a:bodyPr wrap="none" anchor="ctr"/>
          <a:lstStyle/>
          <a:p>
            <a:pPr>
              <a:defRPr/>
            </a:pPr>
            <a:endParaRPr lang="ru-RU"/>
          </a:p>
        </p:txBody>
      </p:sp>
      <p:sp>
        <p:nvSpPr>
          <p:cNvPr id="11" name="AutoShape 47"/>
          <p:cNvSpPr>
            <a:spLocks noChangeArrowheads="1"/>
          </p:cNvSpPr>
          <p:nvPr/>
        </p:nvSpPr>
        <p:spPr bwMode="gray">
          <a:xfrm rot="7905033">
            <a:off x="3327067" y="4510236"/>
            <a:ext cx="738188" cy="288925"/>
          </a:xfrm>
          <a:prstGeom prst="rightArrow">
            <a:avLst>
              <a:gd name="adj1" fmla="val 35167"/>
              <a:gd name="adj2" fmla="val 111029"/>
            </a:avLst>
          </a:prstGeom>
          <a:solidFill>
            <a:srgbClr val="005A7E"/>
          </a:solidFill>
          <a:ln w="0" algn="ctr">
            <a:noFill/>
            <a:miter lim="800000"/>
            <a:headEnd/>
            <a:tailEnd/>
          </a:ln>
          <a:effectLst/>
        </p:spPr>
        <p:txBody>
          <a:bodyPr wrap="none" anchor="ctr"/>
          <a:lstStyle/>
          <a:p>
            <a:pPr>
              <a:defRPr/>
            </a:pPr>
            <a:endParaRPr lang="ru-RU"/>
          </a:p>
        </p:txBody>
      </p:sp>
      <p:sp>
        <p:nvSpPr>
          <p:cNvPr id="12" name="AutoShape 48"/>
          <p:cNvSpPr>
            <a:spLocks noChangeArrowheads="1"/>
          </p:cNvSpPr>
          <p:nvPr/>
        </p:nvSpPr>
        <p:spPr bwMode="gray">
          <a:xfrm rot="21333173">
            <a:off x="5292725" y="3249612"/>
            <a:ext cx="792162" cy="288925"/>
          </a:xfrm>
          <a:prstGeom prst="rightArrow">
            <a:avLst>
              <a:gd name="adj1" fmla="val 35167"/>
              <a:gd name="adj2" fmla="val 111029"/>
            </a:avLst>
          </a:prstGeom>
          <a:solidFill>
            <a:srgbClr val="005A7E"/>
          </a:solidFill>
          <a:ln w="0" algn="ctr">
            <a:noFill/>
            <a:miter lim="800000"/>
            <a:headEnd/>
            <a:tailEnd/>
          </a:ln>
          <a:effectLst/>
        </p:spPr>
        <p:txBody>
          <a:bodyPr wrap="none" anchor="ctr"/>
          <a:lstStyle/>
          <a:p>
            <a:pPr>
              <a:defRPr/>
            </a:pPr>
            <a:endParaRPr lang="ru-RU"/>
          </a:p>
        </p:txBody>
      </p:sp>
      <p:sp>
        <p:nvSpPr>
          <p:cNvPr id="13" name="AutoShape 49"/>
          <p:cNvSpPr>
            <a:spLocks noChangeArrowheads="1"/>
          </p:cNvSpPr>
          <p:nvPr/>
        </p:nvSpPr>
        <p:spPr bwMode="gray">
          <a:xfrm rot="-10800000">
            <a:off x="2853213" y="3302216"/>
            <a:ext cx="809625" cy="288925"/>
          </a:xfrm>
          <a:prstGeom prst="rightArrow">
            <a:avLst>
              <a:gd name="adj1" fmla="val 35167"/>
              <a:gd name="adj2" fmla="val 121041"/>
            </a:avLst>
          </a:prstGeom>
          <a:solidFill>
            <a:srgbClr val="005A7E"/>
          </a:solidFill>
          <a:ln w="0" algn="ctr">
            <a:noFill/>
            <a:miter lim="800000"/>
            <a:headEnd/>
            <a:tailEnd/>
          </a:ln>
          <a:effectLst/>
        </p:spPr>
        <p:txBody>
          <a:bodyPr wrap="none" anchor="ctr"/>
          <a:lstStyle/>
          <a:p>
            <a:pPr>
              <a:defRPr/>
            </a:pPr>
            <a:endParaRPr lang="ru-RU"/>
          </a:p>
        </p:txBody>
      </p:sp>
      <p:sp>
        <p:nvSpPr>
          <p:cNvPr id="15" name="Oval 52"/>
          <p:cNvSpPr>
            <a:spLocks noChangeArrowheads="1"/>
          </p:cNvSpPr>
          <p:nvPr/>
        </p:nvSpPr>
        <p:spPr bwMode="gray">
          <a:xfrm>
            <a:off x="1960846" y="1502242"/>
            <a:ext cx="1158308" cy="1178109"/>
          </a:xfrm>
          <a:prstGeom prst="ellipse">
            <a:avLst/>
          </a:prstGeom>
          <a:gradFill>
            <a:gsLst>
              <a:gs pos="0">
                <a:srgbClr val="CCCCFF"/>
              </a:gs>
              <a:gs pos="17999">
                <a:srgbClr val="99CCFF"/>
              </a:gs>
              <a:gs pos="36000">
                <a:srgbClr val="9966FF"/>
              </a:gs>
              <a:gs pos="61000">
                <a:srgbClr val="CC99FF"/>
              </a:gs>
              <a:gs pos="82001">
                <a:srgbClr val="99CCFF"/>
              </a:gs>
              <a:gs pos="100000">
                <a:srgbClr val="CCCCFF"/>
              </a:gs>
            </a:gsLst>
            <a:lin ang="5400000" scaled="0"/>
          </a:gradFill>
          <a:ln w="9525" algn="ctr">
            <a:noFill/>
            <a:round/>
            <a:headEnd/>
            <a:tailEnd/>
          </a:ln>
          <a:effectLst/>
        </p:spPr>
        <p:txBody>
          <a:bodyPr wrap="none" anchor="ctr"/>
          <a:lstStyle/>
          <a:p>
            <a:pPr>
              <a:defRPr/>
            </a:pPr>
            <a:endParaRPr lang="ru-RU"/>
          </a:p>
        </p:txBody>
      </p:sp>
      <p:grpSp>
        <p:nvGrpSpPr>
          <p:cNvPr id="17" name="Group 54"/>
          <p:cNvGrpSpPr>
            <a:grpSpLocks/>
          </p:cNvGrpSpPr>
          <p:nvPr/>
        </p:nvGrpSpPr>
        <p:grpSpPr bwMode="auto">
          <a:xfrm>
            <a:off x="3033712" y="927100"/>
            <a:ext cx="1130300" cy="1116012"/>
            <a:chOff x="1565" y="2659"/>
            <a:chExt cx="227" cy="227"/>
          </a:xfrm>
          <a:gradFill>
            <a:gsLst>
              <a:gs pos="0">
                <a:srgbClr val="CCCCFF"/>
              </a:gs>
              <a:gs pos="17999">
                <a:srgbClr val="99CCFF"/>
              </a:gs>
              <a:gs pos="36000">
                <a:srgbClr val="9966FF"/>
              </a:gs>
              <a:gs pos="61000">
                <a:srgbClr val="CC99FF"/>
              </a:gs>
              <a:gs pos="82001">
                <a:srgbClr val="99CCFF"/>
              </a:gs>
              <a:gs pos="100000">
                <a:srgbClr val="CCCCFF"/>
              </a:gs>
            </a:gsLst>
            <a:lin ang="5400000" scaled="0"/>
          </a:gradFill>
        </p:grpSpPr>
        <p:sp>
          <p:nvSpPr>
            <p:cNvPr id="18" name="Oval 55"/>
            <p:cNvSpPr>
              <a:spLocks noChangeArrowheads="1"/>
            </p:cNvSpPr>
            <p:nvPr/>
          </p:nvSpPr>
          <p:spPr bwMode="gray">
            <a:xfrm>
              <a:off x="1565" y="2659"/>
              <a:ext cx="227" cy="227"/>
            </a:xfrm>
            <a:prstGeom prst="ellipse">
              <a:avLst/>
            </a:prstGeom>
            <a:grpFill/>
            <a:ln w="9525" algn="ctr">
              <a:noFill/>
              <a:round/>
              <a:headEnd/>
              <a:tailEnd/>
            </a:ln>
            <a:effectLst/>
          </p:spPr>
          <p:txBody>
            <a:bodyPr wrap="none" anchor="ctr"/>
            <a:lstStyle/>
            <a:p>
              <a:pPr>
                <a:defRPr/>
              </a:pPr>
              <a:endParaRPr lang="ru-RU"/>
            </a:p>
          </p:txBody>
        </p:sp>
        <p:sp>
          <p:nvSpPr>
            <p:cNvPr id="19" name="Oval 56"/>
            <p:cNvSpPr>
              <a:spLocks noChangeArrowheads="1"/>
            </p:cNvSpPr>
            <p:nvPr/>
          </p:nvSpPr>
          <p:spPr bwMode="gray">
            <a:xfrm>
              <a:off x="1575" y="2678"/>
              <a:ext cx="141" cy="142"/>
            </a:xfrm>
            <a:prstGeom prst="ellipse">
              <a:avLst/>
            </a:prstGeom>
            <a:grpFill/>
            <a:ln w="9525" algn="ctr">
              <a:noFill/>
              <a:round/>
              <a:headEnd/>
              <a:tailEnd/>
            </a:ln>
            <a:effectLst/>
          </p:spPr>
          <p:txBody>
            <a:bodyPr wrap="none" anchor="ctr"/>
            <a:lstStyle/>
            <a:p>
              <a:pPr>
                <a:defRPr/>
              </a:pPr>
              <a:endParaRPr lang="ru-RU"/>
            </a:p>
          </p:txBody>
        </p:sp>
      </p:grpSp>
      <p:grpSp>
        <p:nvGrpSpPr>
          <p:cNvPr id="20" name="Group 60"/>
          <p:cNvGrpSpPr>
            <a:grpSpLocks/>
          </p:cNvGrpSpPr>
          <p:nvPr/>
        </p:nvGrpSpPr>
        <p:grpSpPr bwMode="auto">
          <a:xfrm>
            <a:off x="4324350" y="900112"/>
            <a:ext cx="1209675" cy="1135063"/>
            <a:chOff x="3470" y="1706"/>
            <a:chExt cx="227" cy="227"/>
          </a:xfrm>
          <a:gradFill>
            <a:gsLst>
              <a:gs pos="0">
                <a:srgbClr val="CCCCFF"/>
              </a:gs>
              <a:gs pos="17999">
                <a:srgbClr val="99CCFF"/>
              </a:gs>
              <a:gs pos="36000">
                <a:srgbClr val="9966FF"/>
              </a:gs>
              <a:gs pos="61000">
                <a:srgbClr val="CC99FF"/>
              </a:gs>
              <a:gs pos="82001">
                <a:srgbClr val="99CCFF"/>
              </a:gs>
              <a:gs pos="100000">
                <a:srgbClr val="CCCCFF"/>
              </a:gs>
            </a:gsLst>
            <a:lin ang="5400000" scaled="0"/>
          </a:gradFill>
        </p:grpSpPr>
        <p:sp>
          <p:nvSpPr>
            <p:cNvPr id="21" name="Oval 61"/>
            <p:cNvSpPr>
              <a:spLocks noChangeArrowheads="1"/>
            </p:cNvSpPr>
            <p:nvPr/>
          </p:nvSpPr>
          <p:spPr bwMode="gray">
            <a:xfrm>
              <a:off x="3470" y="1706"/>
              <a:ext cx="227" cy="227"/>
            </a:xfrm>
            <a:prstGeom prst="ellipse">
              <a:avLst/>
            </a:prstGeom>
            <a:grpFill/>
            <a:ln w="9525" algn="ctr">
              <a:noFill/>
              <a:round/>
              <a:headEnd/>
              <a:tailEnd/>
            </a:ln>
            <a:effectLst/>
          </p:spPr>
          <p:txBody>
            <a:bodyPr wrap="none" anchor="ctr"/>
            <a:lstStyle/>
            <a:p>
              <a:pPr>
                <a:defRPr/>
              </a:pPr>
              <a:endParaRPr lang="ru-RU"/>
            </a:p>
          </p:txBody>
        </p:sp>
        <p:sp>
          <p:nvSpPr>
            <p:cNvPr id="22" name="Oval 62"/>
            <p:cNvSpPr>
              <a:spLocks noChangeArrowheads="1"/>
            </p:cNvSpPr>
            <p:nvPr/>
          </p:nvSpPr>
          <p:spPr bwMode="gray">
            <a:xfrm>
              <a:off x="3480" y="1725"/>
              <a:ext cx="141" cy="142"/>
            </a:xfrm>
            <a:prstGeom prst="ellipse">
              <a:avLst/>
            </a:prstGeom>
            <a:grpFill/>
            <a:ln w="9525" algn="ctr">
              <a:noFill/>
              <a:round/>
              <a:headEnd/>
              <a:tailEnd/>
            </a:ln>
            <a:effectLst/>
          </p:spPr>
          <p:txBody>
            <a:bodyPr wrap="none" anchor="ctr"/>
            <a:lstStyle/>
            <a:p>
              <a:pPr>
                <a:defRPr/>
              </a:pPr>
              <a:endParaRPr lang="ru-RU"/>
            </a:p>
          </p:txBody>
        </p:sp>
      </p:grpSp>
      <p:grpSp>
        <p:nvGrpSpPr>
          <p:cNvPr id="23" name="Group 63"/>
          <p:cNvGrpSpPr>
            <a:grpSpLocks/>
          </p:cNvGrpSpPr>
          <p:nvPr/>
        </p:nvGrpSpPr>
        <p:grpSpPr bwMode="auto">
          <a:xfrm>
            <a:off x="5546725" y="1543050"/>
            <a:ext cx="1201737" cy="1173162"/>
            <a:chOff x="3923" y="2659"/>
            <a:chExt cx="227" cy="227"/>
          </a:xfrm>
          <a:gradFill>
            <a:gsLst>
              <a:gs pos="0">
                <a:srgbClr val="CCCCFF"/>
              </a:gs>
              <a:gs pos="17999">
                <a:srgbClr val="99CCFF"/>
              </a:gs>
              <a:gs pos="36000">
                <a:srgbClr val="9966FF"/>
              </a:gs>
              <a:gs pos="61000">
                <a:srgbClr val="CC99FF"/>
              </a:gs>
              <a:gs pos="82001">
                <a:srgbClr val="99CCFF"/>
              </a:gs>
              <a:gs pos="100000">
                <a:srgbClr val="CCCCFF"/>
              </a:gs>
            </a:gsLst>
            <a:lin ang="5400000" scaled="0"/>
          </a:gradFill>
        </p:grpSpPr>
        <p:sp>
          <p:nvSpPr>
            <p:cNvPr id="24" name="Oval 64"/>
            <p:cNvSpPr>
              <a:spLocks noChangeArrowheads="1"/>
            </p:cNvSpPr>
            <p:nvPr/>
          </p:nvSpPr>
          <p:spPr bwMode="gray">
            <a:xfrm>
              <a:off x="3923" y="2659"/>
              <a:ext cx="227" cy="227"/>
            </a:xfrm>
            <a:prstGeom prst="ellipse">
              <a:avLst/>
            </a:prstGeom>
            <a:grpFill/>
            <a:ln w="9525" algn="ctr">
              <a:noFill/>
              <a:round/>
              <a:headEnd/>
              <a:tailEnd/>
            </a:ln>
            <a:effectLst/>
          </p:spPr>
          <p:txBody>
            <a:bodyPr wrap="none" anchor="ctr"/>
            <a:lstStyle/>
            <a:p>
              <a:pPr>
                <a:defRPr/>
              </a:pPr>
              <a:endParaRPr lang="ru-RU"/>
            </a:p>
          </p:txBody>
        </p:sp>
        <p:sp>
          <p:nvSpPr>
            <p:cNvPr id="25" name="Oval 65"/>
            <p:cNvSpPr>
              <a:spLocks noChangeArrowheads="1"/>
            </p:cNvSpPr>
            <p:nvPr/>
          </p:nvSpPr>
          <p:spPr bwMode="gray">
            <a:xfrm>
              <a:off x="3933" y="2678"/>
              <a:ext cx="141" cy="142"/>
            </a:xfrm>
            <a:prstGeom prst="ellipse">
              <a:avLst/>
            </a:prstGeom>
            <a:grpFill/>
            <a:ln w="9525" algn="ctr">
              <a:noFill/>
              <a:round/>
              <a:headEnd/>
              <a:tailEnd/>
            </a:ln>
            <a:effectLst/>
          </p:spPr>
          <p:txBody>
            <a:bodyPr wrap="none" anchor="ctr"/>
            <a:lstStyle/>
            <a:p>
              <a:pPr>
                <a:defRPr/>
              </a:pPr>
              <a:endParaRPr lang="ru-RU"/>
            </a:p>
          </p:txBody>
        </p:sp>
      </p:grpSp>
      <p:sp>
        <p:nvSpPr>
          <p:cNvPr id="37" name="Text Box 79"/>
          <p:cNvSpPr txBox="1">
            <a:spLocks noChangeArrowheads="1"/>
          </p:cNvSpPr>
          <p:nvPr/>
        </p:nvSpPr>
        <p:spPr bwMode="auto">
          <a:xfrm>
            <a:off x="5546725" y="838775"/>
            <a:ext cx="1815092" cy="523220"/>
          </a:xfrm>
          <a:prstGeom prst="rect">
            <a:avLst/>
          </a:prstGeom>
          <a:noFill/>
          <a:ln w="9525" algn="ctr">
            <a:noFill/>
            <a:miter lim="800000"/>
            <a:headEnd/>
            <a:tailEnd/>
          </a:ln>
        </p:spPr>
        <p:txBody>
          <a:bodyPr wrap="square">
            <a:spAutoFit/>
          </a:bodyPr>
          <a:lstStyle/>
          <a:p>
            <a:pPr eaLnBrk="0" hangingPunct="0"/>
            <a:r>
              <a:rPr lang="ru-RU" sz="1400" b="1" dirty="0">
                <a:latin typeface="Times New Roman" pitchFamily="18" charset="0"/>
                <a:ea typeface="Sometimes" pitchFamily="50" charset="0"/>
                <a:cs typeface="Times New Roman" pitchFamily="18" charset="0"/>
              </a:rPr>
              <a:t>Охрана окружающей среды</a:t>
            </a:r>
            <a:endParaRPr lang="en-US" sz="1400" b="1" dirty="0">
              <a:latin typeface="Times New Roman" pitchFamily="18" charset="0"/>
              <a:ea typeface="Sometimes" pitchFamily="50" charset="0"/>
              <a:cs typeface="Times New Roman" pitchFamily="18" charset="0"/>
            </a:endParaRPr>
          </a:p>
        </p:txBody>
      </p:sp>
      <p:sp>
        <p:nvSpPr>
          <p:cNvPr id="38" name="Text Box 80"/>
          <p:cNvSpPr txBox="1">
            <a:spLocks noChangeArrowheads="1"/>
          </p:cNvSpPr>
          <p:nvPr/>
        </p:nvSpPr>
        <p:spPr bwMode="auto">
          <a:xfrm>
            <a:off x="2470165" y="1042987"/>
            <a:ext cx="622286" cy="307777"/>
          </a:xfrm>
          <a:prstGeom prst="rect">
            <a:avLst/>
          </a:prstGeom>
          <a:noFill/>
          <a:ln w="9525" algn="ctr">
            <a:noFill/>
            <a:miter lim="800000"/>
            <a:headEnd/>
            <a:tailEnd/>
          </a:ln>
        </p:spPr>
        <p:txBody>
          <a:bodyPr wrap="none">
            <a:spAutoFit/>
          </a:bodyPr>
          <a:lstStyle/>
          <a:p>
            <a:pPr algn="r" eaLnBrk="0" hangingPunct="0"/>
            <a:r>
              <a:rPr lang="ru-RU" sz="1400" b="1" dirty="0">
                <a:latin typeface="Times New Roman" pitchFamily="18" charset="0"/>
                <a:ea typeface="Sometimes" pitchFamily="50" charset="0"/>
                <a:cs typeface="Times New Roman" pitchFamily="18" charset="0"/>
              </a:rPr>
              <a:t>ЖКХ</a:t>
            </a:r>
            <a:endParaRPr lang="en-US" sz="1400" b="1" dirty="0">
              <a:latin typeface="Times New Roman" pitchFamily="18" charset="0"/>
              <a:ea typeface="Sometimes" pitchFamily="50" charset="0"/>
              <a:cs typeface="Times New Roman" pitchFamily="18" charset="0"/>
            </a:endParaRPr>
          </a:p>
        </p:txBody>
      </p:sp>
      <p:sp>
        <p:nvSpPr>
          <p:cNvPr id="39" name="Text Box 81"/>
          <p:cNvSpPr txBox="1">
            <a:spLocks noChangeArrowheads="1"/>
          </p:cNvSpPr>
          <p:nvPr/>
        </p:nvSpPr>
        <p:spPr bwMode="auto">
          <a:xfrm>
            <a:off x="6748462" y="1471612"/>
            <a:ext cx="1431925" cy="523875"/>
          </a:xfrm>
          <a:prstGeom prst="rect">
            <a:avLst/>
          </a:prstGeom>
          <a:noFill/>
          <a:ln w="9525" algn="ctr">
            <a:noFill/>
            <a:miter lim="800000"/>
            <a:headEnd/>
            <a:tailEnd/>
          </a:ln>
        </p:spPr>
        <p:txBody>
          <a:bodyPr>
            <a:spAutoFit/>
          </a:bodyPr>
          <a:lstStyle/>
          <a:p>
            <a:pPr eaLnBrk="0" hangingPunct="0"/>
            <a:r>
              <a:rPr lang="ru-RU" sz="1400" b="1" dirty="0">
                <a:latin typeface="Times New Roman" pitchFamily="18" charset="0"/>
                <a:ea typeface="Sometimes" pitchFamily="50" charset="0"/>
                <a:cs typeface="Times New Roman" pitchFamily="18" charset="0"/>
              </a:rPr>
              <a:t>Социальная политика</a:t>
            </a:r>
            <a:endParaRPr lang="en-US" sz="1400" b="1" dirty="0">
              <a:latin typeface="Times New Roman" pitchFamily="18" charset="0"/>
              <a:ea typeface="Sometimes" pitchFamily="50" charset="0"/>
              <a:cs typeface="Times New Roman" pitchFamily="18" charset="0"/>
            </a:endParaRPr>
          </a:p>
        </p:txBody>
      </p:sp>
      <p:sp>
        <p:nvSpPr>
          <p:cNvPr id="40" name="Text Box 82"/>
          <p:cNvSpPr txBox="1">
            <a:spLocks noChangeArrowheads="1"/>
          </p:cNvSpPr>
          <p:nvPr/>
        </p:nvSpPr>
        <p:spPr bwMode="auto">
          <a:xfrm>
            <a:off x="7391400" y="2471737"/>
            <a:ext cx="1233928" cy="307777"/>
          </a:xfrm>
          <a:prstGeom prst="rect">
            <a:avLst/>
          </a:prstGeom>
          <a:noFill/>
          <a:ln w="9525" algn="ctr">
            <a:noFill/>
            <a:miter lim="800000"/>
            <a:headEnd/>
            <a:tailEnd/>
          </a:ln>
        </p:spPr>
        <p:txBody>
          <a:bodyPr wrap="none">
            <a:spAutoFit/>
          </a:bodyPr>
          <a:lstStyle/>
          <a:p>
            <a:pPr eaLnBrk="0" hangingPunct="0"/>
            <a:r>
              <a:rPr lang="ru-RU" sz="1400" b="1" dirty="0">
                <a:latin typeface="Times New Roman" pitchFamily="18" charset="0"/>
                <a:ea typeface="Sometimes" pitchFamily="50" charset="0"/>
                <a:cs typeface="Times New Roman" pitchFamily="18" charset="0"/>
              </a:rPr>
              <a:t>Образование</a:t>
            </a:r>
            <a:endParaRPr lang="en-US" sz="1400" b="1" dirty="0">
              <a:latin typeface="Times New Roman" pitchFamily="18" charset="0"/>
              <a:ea typeface="Sometimes" pitchFamily="50" charset="0"/>
              <a:cs typeface="Times New Roman" pitchFamily="18" charset="0"/>
            </a:endParaRPr>
          </a:p>
        </p:txBody>
      </p:sp>
      <p:sp>
        <p:nvSpPr>
          <p:cNvPr id="41" name="Text Box 83"/>
          <p:cNvSpPr txBox="1">
            <a:spLocks noChangeArrowheads="1"/>
          </p:cNvSpPr>
          <p:nvPr/>
        </p:nvSpPr>
        <p:spPr bwMode="auto">
          <a:xfrm>
            <a:off x="117509" y="1529578"/>
            <a:ext cx="1918902" cy="523875"/>
          </a:xfrm>
          <a:prstGeom prst="rect">
            <a:avLst/>
          </a:prstGeom>
          <a:noFill/>
          <a:ln w="9525" algn="ctr">
            <a:noFill/>
            <a:miter lim="800000"/>
            <a:headEnd/>
            <a:tailEnd/>
          </a:ln>
        </p:spPr>
        <p:txBody>
          <a:bodyPr wrap="square">
            <a:spAutoFit/>
          </a:bodyPr>
          <a:lstStyle/>
          <a:p>
            <a:pPr algn="r" eaLnBrk="0" hangingPunct="0"/>
            <a:r>
              <a:rPr lang="ru-RU" sz="1400" b="1" dirty="0">
                <a:latin typeface="Times New Roman" pitchFamily="18" charset="0"/>
                <a:ea typeface="Sometimes" pitchFamily="50" charset="0"/>
                <a:cs typeface="Times New Roman" pitchFamily="18" charset="0"/>
              </a:rPr>
              <a:t>Правоохранительная деятельность</a:t>
            </a:r>
            <a:endParaRPr lang="en-US" sz="1400" b="1" dirty="0">
              <a:latin typeface="Times New Roman" pitchFamily="18" charset="0"/>
              <a:ea typeface="Sometimes" pitchFamily="50" charset="0"/>
              <a:cs typeface="Times New Roman" pitchFamily="18" charset="0"/>
            </a:endParaRPr>
          </a:p>
        </p:txBody>
      </p:sp>
      <p:sp>
        <p:nvSpPr>
          <p:cNvPr id="42" name="Text Box 84"/>
          <p:cNvSpPr txBox="1">
            <a:spLocks noChangeArrowheads="1"/>
          </p:cNvSpPr>
          <p:nvPr/>
        </p:nvSpPr>
        <p:spPr bwMode="auto">
          <a:xfrm>
            <a:off x="671600" y="2686050"/>
            <a:ext cx="693651" cy="307777"/>
          </a:xfrm>
          <a:prstGeom prst="rect">
            <a:avLst/>
          </a:prstGeom>
          <a:noFill/>
          <a:ln w="9525" algn="ctr">
            <a:noFill/>
            <a:miter lim="800000"/>
            <a:headEnd/>
            <a:tailEnd/>
          </a:ln>
        </p:spPr>
        <p:txBody>
          <a:bodyPr wrap="none">
            <a:spAutoFit/>
          </a:bodyPr>
          <a:lstStyle/>
          <a:p>
            <a:pPr algn="r" eaLnBrk="0" hangingPunct="0"/>
            <a:r>
              <a:rPr lang="ru-RU" sz="1400" b="1" dirty="0">
                <a:latin typeface="Times New Roman" pitchFamily="18" charset="0"/>
                <a:ea typeface="Sometimes" pitchFamily="50" charset="0"/>
                <a:cs typeface="Times New Roman" pitchFamily="18" charset="0"/>
              </a:rPr>
              <a:t>Спорт</a:t>
            </a:r>
            <a:endParaRPr lang="en-US" sz="1400" b="1" dirty="0">
              <a:latin typeface="Times New Roman" pitchFamily="18" charset="0"/>
              <a:ea typeface="Sometimes" pitchFamily="50" charset="0"/>
              <a:cs typeface="Times New Roman" pitchFamily="18" charset="0"/>
            </a:endParaRPr>
          </a:p>
        </p:txBody>
      </p:sp>
      <p:pic>
        <p:nvPicPr>
          <p:cNvPr id="43" name="Рисунок 47" descr="building.png"/>
          <p:cNvPicPr>
            <a:picLocks noChangeAspect="1"/>
          </p:cNvPicPr>
          <p:nvPr/>
        </p:nvPicPr>
        <p:blipFill>
          <a:blip r:embed="rId2" cstate="print"/>
          <a:srcRect/>
          <a:stretch>
            <a:fillRect/>
          </a:stretch>
        </p:blipFill>
        <p:spPr bwMode="auto">
          <a:xfrm>
            <a:off x="3176587" y="1042987"/>
            <a:ext cx="826883" cy="826883"/>
          </a:xfrm>
          <a:prstGeom prst="rect">
            <a:avLst/>
          </a:prstGeom>
          <a:noFill/>
          <a:ln w="9525">
            <a:noFill/>
            <a:miter lim="800000"/>
            <a:headEnd/>
            <a:tailEnd/>
          </a:ln>
        </p:spPr>
      </p:pic>
      <p:pic>
        <p:nvPicPr>
          <p:cNvPr id="44" name="Рисунок 48" descr="policeman_user_woman_police_constable_policewoman_officer-512.png"/>
          <p:cNvPicPr>
            <a:picLocks noChangeAspect="1"/>
          </p:cNvPicPr>
          <p:nvPr/>
        </p:nvPicPr>
        <p:blipFill>
          <a:blip r:embed="rId3" cstate="print"/>
          <a:srcRect/>
          <a:stretch>
            <a:fillRect/>
          </a:stretch>
        </p:blipFill>
        <p:spPr bwMode="auto">
          <a:xfrm>
            <a:off x="2049860" y="1576785"/>
            <a:ext cx="980280" cy="980280"/>
          </a:xfrm>
          <a:prstGeom prst="rect">
            <a:avLst/>
          </a:prstGeom>
          <a:noFill/>
          <a:ln w="9525">
            <a:noFill/>
            <a:miter lim="800000"/>
            <a:headEnd/>
            <a:tailEnd/>
          </a:ln>
        </p:spPr>
      </p:pic>
      <p:pic>
        <p:nvPicPr>
          <p:cNvPr id="45" name="Рисунок 49" descr="sciences-512.png"/>
          <p:cNvPicPr>
            <a:picLocks noChangeAspect="1"/>
          </p:cNvPicPr>
          <p:nvPr/>
        </p:nvPicPr>
        <p:blipFill>
          <a:blip r:embed="rId4" cstate="print"/>
          <a:srcRect/>
          <a:stretch>
            <a:fillRect/>
          </a:stretch>
        </p:blipFill>
        <p:spPr bwMode="auto">
          <a:xfrm>
            <a:off x="4391025" y="971550"/>
            <a:ext cx="971550" cy="971550"/>
          </a:xfrm>
          <a:prstGeom prst="rect">
            <a:avLst/>
          </a:prstGeom>
          <a:noFill/>
          <a:ln w="9525">
            <a:noFill/>
            <a:miter lim="800000"/>
            <a:headEnd/>
            <a:tailEnd/>
          </a:ln>
        </p:spPr>
      </p:pic>
      <p:pic>
        <p:nvPicPr>
          <p:cNvPr id="46" name="Рисунок 50" descr="economy_world_growth_global-512.png"/>
          <p:cNvPicPr>
            <a:picLocks noChangeAspect="1"/>
          </p:cNvPicPr>
          <p:nvPr/>
        </p:nvPicPr>
        <p:blipFill>
          <a:blip r:embed="rId5" cstate="print"/>
          <a:srcRect/>
          <a:stretch>
            <a:fillRect/>
          </a:stretch>
        </p:blipFill>
        <p:spPr bwMode="auto">
          <a:xfrm>
            <a:off x="5639990" y="1622028"/>
            <a:ext cx="1015206" cy="1015206"/>
          </a:xfrm>
          <a:prstGeom prst="rect">
            <a:avLst/>
          </a:prstGeom>
          <a:noFill/>
          <a:ln w="9525">
            <a:noFill/>
            <a:miter lim="800000"/>
            <a:headEnd/>
            <a:tailEnd/>
          </a:ln>
        </p:spPr>
      </p:pic>
      <p:grpSp>
        <p:nvGrpSpPr>
          <p:cNvPr id="47" name="Group 63"/>
          <p:cNvGrpSpPr>
            <a:grpSpLocks/>
          </p:cNvGrpSpPr>
          <p:nvPr/>
        </p:nvGrpSpPr>
        <p:grpSpPr bwMode="auto">
          <a:xfrm>
            <a:off x="5391150" y="5186362"/>
            <a:ext cx="1201737" cy="1173163"/>
            <a:chOff x="3923" y="2659"/>
            <a:chExt cx="227" cy="227"/>
          </a:xfrm>
          <a:gradFill>
            <a:gsLst>
              <a:gs pos="0">
                <a:srgbClr val="CCCCFF"/>
              </a:gs>
              <a:gs pos="17999">
                <a:srgbClr val="99CCFF"/>
              </a:gs>
              <a:gs pos="36000">
                <a:srgbClr val="9966FF"/>
              </a:gs>
              <a:gs pos="61000">
                <a:srgbClr val="CC99FF"/>
              </a:gs>
              <a:gs pos="82001">
                <a:srgbClr val="99CCFF"/>
              </a:gs>
              <a:gs pos="100000">
                <a:srgbClr val="CCCCFF"/>
              </a:gs>
            </a:gsLst>
            <a:lin ang="5400000" scaled="0"/>
          </a:gradFill>
        </p:grpSpPr>
        <p:sp>
          <p:nvSpPr>
            <p:cNvPr id="48" name="Oval 64"/>
            <p:cNvSpPr>
              <a:spLocks noChangeArrowheads="1"/>
            </p:cNvSpPr>
            <p:nvPr/>
          </p:nvSpPr>
          <p:spPr bwMode="gray">
            <a:xfrm>
              <a:off x="3923" y="2659"/>
              <a:ext cx="227" cy="227"/>
            </a:xfrm>
            <a:prstGeom prst="ellipse">
              <a:avLst/>
            </a:prstGeom>
            <a:grpFill/>
            <a:ln w="9525" algn="ctr">
              <a:noFill/>
              <a:round/>
              <a:headEnd/>
              <a:tailEnd/>
            </a:ln>
            <a:effectLst/>
          </p:spPr>
          <p:txBody>
            <a:bodyPr wrap="none" anchor="ctr"/>
            <a:lstStyle/>
            <a:p>
              <a:pPr>
                <a:defRPr/>
              </a:pPr>
              <a:endParaRPr lang="ru-RU"/>
            </a:p>
          </p:txBody>
        </p:sp>
        <p:sp>
          <p:nvSpPr>
            <p:cNvPr id="49" name="Oval 65"/>
            <p:cNvSpPr>
              <a:spLocks noChangeArrowheads="1"/>
            </p:cNvSpPr>
            <p:nvPr/>
          </p:nvSpPr>
          <p:spPr bwMode="gray">
            <a:xfrm>
              <a:off x="3933" y="2678"/>
              <a:ext cx="141" cy="142"/>
            </a:xfrm>
            <a:prstGeom prst="ellipse">
              <a:avLst/>
            </a:prstGeom>
            <a:grpFill/>
            <a:ln w="9525" algn="ctr">
              <a:noFill/>
              <a:round/>
              <a:headEnd/>
              <a:tailEnd/>
            </a:ln>
            <a:effectLst/>
          </p:spPr>
          <p:txBody>
            <a:bodyPr wrap="none" anchor="ctr"/>
            <a:lstStyle/>
            <a:p>
              <a:pPr>
                <a:defRPr/>
              </a:pPr>
              <a:endParaRPr lang="ru-RU"/>
            </a:p>
          </p:txBody>
        </p:sp>
      </p:grpSp>
      <p:grpSp>
        <p:nvGrpSpPr>
          <p:cNvPr id="50" name="Group 63"/>
          <p:cNvGrpSpPr>
            <a:grpSpLocks/>
          </p:cNvGrpSpPr>
          <p:nvPr/>
        </p:nvGrpSpPr>
        <p:grpSpPr bwMode="auto">
          <a:xfrm>
            <a:off x="2474912" y="5114925"/>
            <a:ext cx="1201738" cy="1173162"/>
            <a:chOff x="3923" y="2659"/>
            <a:chExt cx="227" cy="227"/>
          </a:xfrm>
          <a:gradFill>
            <a:gsLst>
              <a:gs pos="0">
                <a:srgbClr val="CCCCFF"/>
              </a:gs>
              <a:gs pos="17999">
                <a:srgbClr val="99CCFF"/>
              </a:gs>
              <a:gs pos="36000">
                <a:srgbClr val="9966FF"/>
              </a:gs>
              <a:gs pos="61000">
                <a:srgbClr val="CC99FF"/>
              </a:gs>
              <a:gs pos="82001">
                <a:srgbClr val="99CCFF"/>
              </a:gs>
              <a:gs pos="100000">
                <a:srgbClr val="CCCCFF"/>
              </a:gs>
            </a:gsLst>
            <a:lin ang="5400000" scaled="0"/>
          </a:gradFill>
        </p:grpSpPr>
        <p:sp>
          <p:nvSpPr>
            <p:cNvPr id="51" name="Oval 64"/>
            <p:cNvSpPr>
              <a:spLocks noChangeArrowheads="1"/>
            </p:cNvSpPr>
            <p:nvPr/>
          </p:nvSpPr>
          <p:spPr bwMode="gray">
            <a:xfrm>
              <a:off x="3923" y="2659"/>
              <a:ext cx="227" cy="227"/>
            </a:xfrm>
            <a:prstGeom prst="ellipse">
              <a:avLst/>
            </a:prstGeom>
            <a:grpFill/>
            <a:ln w="9525" algn="ctr">
              <a:noFill/>
              <a:round/>
              <a:headEnd/>
              <a:tailEnd/>
            </a:ln>
            <a:effectLst/>
          </p:spPr>
          <p:txBody>
            <a:bodyPr wrap="none" anchor="ctr"/>
            <a:lstStyle/>
            <a:p>
              <a:pPr>
                <a:defRPr/>
              </a:pPr>
              <a:endParaRPr lang="ru-RU"/>
            </a:p>
          </p:txBody>
        </p:sp>
        <p:sp>
          <p:nvSpPr>
            <p:cNvPr id="52" name="Oval 65"/>
            <p:cNvSpPr>
              <a:spLocks noChangeArrowheads="1"/>
            </p:cNvSpPr>
            <p:nvPr/>
          </p:nvSpPr>
          <p:spPr bwMode="gray">
            <a:xfrm>
              <a:off x="3933" y="2678"/>
              <a:ext cx="141" cy="142"/>
            </a:xfrm>
            <a:prstGeom prst="ellipse">
              <a:avLst/>
            </a:prstGeom>
            <a:grpFill/>
            <a:ln w="9525" algn="ctr">
              <a:noFill/>
              <a:round/>
              <a:headEnd/>
              <a:tailEnd/>
            </a:ln>
            <a:effectLst/>
          </p:spPr>
          <p:txBody>
            <a:bodyPr wrap="none" anchor="ctr"/>
            <a:lstStyle/>
            <a:p>
              <a:pPr>
                <a:defRPr/>
              </a:pPr>
              <a:endParaRPr lang="ru-RU"/>
            </a:p>
          </p:txBody>
        </p:sp>
      </p:grpSp>
      <p:grpSp>
        <p:nvGrpSpPr>
          <p:cNvPr id="53" name="Group 63"/>
          <p:cNvGrpSpPr>
            <a:grpSpLocks/>
          </p:cNvGrpSpPr>
          <p:nvPr/>
        </p:nvGrpSpPr>
        <p:grpSpPr bwMode="auto">
          <a:xfrm>
            <a:off x="3890962" y="5441950"/>
            <a:ext cx="1201738" cy="1173162"/>
            <a:chOff x="3923" y="2659"/>
            <a:chExt cx="227" cy="227"/>
          </a:xfrm>
          <a:gradFill>
            <a:gsLst>
              <a:gs pos="0">
                <a:srgbClr val="CCCCFF"/>
              </a:gs>
              <a:gs pos="17999">
                <a:srgbClr val="99CCFF"/>
              </a:gs>
              <a:gs pos="36000">
                <a:srgbClr val="9966FF"/>
              </a:gs>
              <a:gs pos="61000">
                <a:srgbClr val="CC99FF"/>
              </a:gs>
              <a:gs pos="82001">
                <a:srgbClr val="99CCFF"/>
              </a:gs>
              <a:gs pos="100000">
                <a:srgbClr val="CCCCFF"/>
              </a:gs>
            </a:gsLst>
            <a:lin ang="5400000" scaled="0"/>
          </a:gradFill>
        </p:grpSpPr>
        <p:sp>
          <p:nvSpPr>
            <p:cNvPr id="54" name="Oval 64"/>
            <p:cNvSpPr>
              <a:spLocks noChangeArrowheads="1"/>
            </p:cNvSpPr>
            <p:nvPr/>
          </p:nvSpPr>
          <p:spPr bwMode="gray">
            <a:xfrm>
              <a:off x="3923" y="2659"/>
              <a:ext cx="227" cy="227"/>
            </a:xfrm>
            <a:prstGeom prst="ellipse">
              <a:avLst/>
            </a:prstGeom>
            <a:grpFill/>
            <a:ln w="9525" algn="ctr">
              <a:noFill/>
              <a:round/>
              <a:headEnd/>
              <a:tailEnd/>
            </a:ln>
            <a:effectLst/>
          </p:spPr>
          <p:txBody>
            <a:bodyPr wrap="none" anchor="ctr"/>
            <a:lstStyle/>
            <a:p>
              <a:pPr>
                <a:defRPr/>
              </a:pPr>
              <a:endParaRPr lang="ru-RU"/>
            </a:p>
          </p:txBody>
        </p:sp>
        <p:sp>
          <p:nvSpPr>
            <p:cNvPr id="55" name="Oval 65"/>
            <p:cNvSpPr>
              <a:spLocks noChangeArrowheads="1"/>
            </p:cNvSpPr>
            <p:nvPr/>
          </p:nvSpPr>
          <p:spPr bwMode="gray">
            <a:xfrm>
              <a:off x="3933" y="2678"/>
              <a:ext cx="141" cy="142"/>
            </a:xfrm>
            <a:prstGeom prst="ellipse">
              <a:avLst/>
            </a:prstGeom>
            <a:grpFill/>
            <a:ln w="9525" algn="ctr">
              <a:noFill/>
              <a:round/>
              <a:headEnd/>
              <a:tailEnd/>
            </a:ln>
            <a:effectLst/>
          </p:spPr>
          <p:txBody>
            <a:bodyPr wrap="none" anchor="ctr"/>
            <a:lstStyle/>
            <a:p>
              <a:pPr>
                <a:defRPr/>
              </a:pPr>
              <a:endParaRPr lang="ru-RU"/>
            </a:p>
          </p:txBody>
        </p:sp>
      </p:grpSp>
      <p:grpSp>
        <p:nvGrpSpPr>
          <p:cNvPr id="56" name="Group 63"/>
          <p:cNvGrpSpPr>
            <a:grpSpLocks/>
          </p:cNvGrpSpPr>
          <p:nvPr/>
        </p:nvGrpSpPr>
        <p:grpSpPr bwMode="auto">
          <a:xfrm>
            <a:off x="6391275" y="2614612"/>
            <a:ext cx="1201737" cy="1173163"/>
            <a:chOff x="3923" y="2659"/>
            <a:chExt cx="227" cy="227"/>
          </a:xfrm>
          <a:gradFill>
            <a:gsLst>
              <a:gs pos="0">
                <a:srgbClr val="CCCCFF"/>
              </a:gs>
              <a:gs pos="17999">
                <a:srgbClr val="99CCFF"/>
              </a:gs>
              <a:gs pos="36000">
                <a:srgbClr val="9966FF"/>
              </a:gs>
              <a:gs pos="61000">
                <a:srgbClr val="CC99FF"/>
              </a:gs>
              <a:gs pos="82001">
                <a:srgbClr val="99CCFF"/>
              </a:gs>
              <a:gs pos="100000">
                <a:srgbClr val="CCCCFF"/>
              </a:gs>
            </a:gsLst>
            <a:lin ang="5400000" scaled="0"/>
          </a:gradFill>
        </p:grpSpPr>
        <p:sp>
          <p:nvSpPr>
            <p:cNvPr id="57" name="Oval 64"/>
            <p:cNvSpPr>
              <a:spLocks noChangeArrowheads="1"/>
            </p:cNvSpPr>
            <p:nvPr/>
          </p:nvSpPr>
          <p:spPr bwMode="gray">
            <a:xfrm>
              <a:off x="3923" y="2659"/>
              <a:ext cx="227" cy="227"/>
            </a:xfrm>
            <a:prstGeom prst="ellipse">
              <a:avLst/>
            </a:prstGeom>
            <a:grpFill/>
            <a:ln w="9525" algn="ctr">
              <a:noFill/>
              <a:round/>
              <a:headEnd/>
              <a:tailEnd/>
            </a:ln>
            <a:effectLst/>
          </p:spPr>
          <p:txBody>
            <a:bodyPr wrap="none" anchor="ctr"/>
            <a:lstStyle/>
            <a:p>
              <a:pPr>
                <a:defRPr/>
              </a:pPr>
              <a:endParaRPr lang="ru-RU"/>
            </a:p>
          </p:txBody>
        </p:sp>
        <p:sp>
          <p:nvSpPr>
            <p:cNvPr id="58" name="Oval 65"/>
            <p:cNvSpPr>
              <a:spLocks noChangeArrowheads="1"/>
            </p:cNvSpPr>
            <p:nvPr/>
          </p:nvSpPr>
          <p:spPr bwMode="gray">
            <a:xfrm>
              <a:off x="3933" y="2678"/>
              <a:ext cx="141" cy="142"/>
            </a:xfrm>
            <a:prstGeom prst="ellipse">
              <a:avLst/>
            </a:prstGeom>
            <a:grpFill/>
            <a:ln w="9525" algn="ctr">
              <a:noFill/>
              <a:round/>
              <a:headEnd/>
              <a:tailEnd/>
            </a:ln>
            <a:effectLst/>
          </p:spPr>
          <p:txBody>
            <a:bodyPr wrap="none" anchor="ctr"/>
            <a:lstStyle/>
            <a:p>
              <a:pPr>
                <a:defRPr/>
              </a:pPr>
              <a:endParaRPr lang="ru-RU"/>
            </a:p>
          </p:txBody>
        </p:sp>
      </p:grpSp>
      <p:grpSp>
        <p:nvGrpSpPr>
          <p:cNvPr id="59" name="Group 63"/>
          <p:cNvGrpSpPr>
            <a:grpSpLocks/>
          </p:cNvGrpSpPr>
          <p:nvPr/>
        </p:nvGrpSpPr>
        <p:grpSpPr bwMode="auto">
          <a:xfrm>
            <a:off x="6248400" y="4013200"/>
            <a:ext cx="1201737" cy="1173162"/>
            <a:chOff x="3923" y="2659"/>
            <a:chExt cx="227" cy="227"/>
          </a:xfrm>
          <a:gradFill>
            <a:gsLst>
              <a:gs pos="0">
                <a:srgbClr val="CCCCFF"/>
              </a:gs>
              <a:gs pos="17999">
                <a:srgbClr val="99CCFF"/>
              </a:gs>
              <a:gs pos="36000">
                <a:srgbClr val="9966FF"/>
              </a:gs>
              <a:gs pos="61000">
                <a:srgbClr val="CC99FF"/>
              </a:gs>
              <a:gs pos="82001">
                <a:srgbClr val="99CCFF"/>
              </a:gs>
              <a:gs pos="100000">
                <a:srgbClr val="CCCCFF"/>
              </a:gs>
            </a:gsLst>
            <a:lin ang="5400000" scaled="0"/>
          </a:gradFill>
        </p:grpSpPr>
        <p:sp>
          <p:nvSpPr>
            <p:cNvPr id="60" name="Oval 64"/>
            <p:cNvSpPr>
              <a:spLocks noChangeArrowheads="1"/>
            </p:cNvSpPr>
            <p:nvPr/>
          </p:nvSpPr>
          <p:spPr bwMode="gray">
            <a:xfrm>
              <a:off x="3923" y="2659"/>
              <a:ext cx="227" cy="227"/>
            </a:xfrm>
            <a:prstGeom prst="ellipse">
              <a:avLst/>
            </a:prstGeom>
            <a:grpFill/>
            <a:ln w="9525" algn="ctr">
              <a:noFill/>
              <a:round/>
              <a:headEnd/>
              <a:tailEnd/>
            </a:ln>
            <a:effectLst/>
          </p:spPr>
          <p:txBody>
            <a:bodyPr wrap="none" anchor="ctr"/>
            <a:lstStyle/>
            <a:p>
              <a:pPr>
                <a:defRPr/>
              </a:pPr>
              <a:endParaRPr lang="ru-RU"/>
            </a:p>
          </p:txBody>
        </p:sp>
        <p:sp>
          <p:nvSpPr>
            <p:cNvPr id="61" name="Oval 65"/>
            <p:cNvSpPr>
              <a:spLocks noChangeArrowheads="1"/>
            </p:cNvSpPr>
            <p:nvPr/>
          </p:nvSpPr>
          <p:spPr bwMode="gray">
            <a:xfrm>
              <a:off x="3933" y="2678"/>
              <a:ext cx="141" cy="142"/>
            </a:xfrm>
            <a:prstGeom prst="ellipse">
              <a:avLst/>
            </a:prstGeom>
            <a:grpFill/>
            <a:ln w="9525" algn="ctr">
              <a:noFill/>
              <a:round/>
              <a:headEnd/>
              <a:tailEnd/>
            </a:ln>
            <a:effectLst/>
          </p:spPr>
          <p:txBody>
            <a:bodyPr wrap="none" anchor="ctr"/>
            <a:lstStyle/>
            <a:p>
              <a:pPr>
                <a:defRPr/>
              </a:pPr>
              <a:endParaRPr lang="ru-RU"/>
            </a:p>
          </p:txBody>
        </p:sp>
      </p:grpSp>
      <p:grpSp>
        <p:nvGrpSpPr>
          <p:cNvPr id="62" name="Group 63"/>
          <p:cNvGrpSpPr>
            <a:grpSpLocks/>
          </p:cNvGrpSpPr>
          <p:nvPr/>
        </p:nvGrpSpPr>
        <p:grpSpPr bwMode="auto">
          <a:xfrm>
            <a:off x="1474787" y="4084637"/>
            <a:ext cx="1201738" cy="1173163"/>
            <a:chOff x="3923" y="2659"/>
            <a:chExt cx="227" cy="227"/>
          </a:xfrm>
          <a:gradFill>
            <a:gsLst>
              <a:gs pos="0">
                <a:srgbClr val="CCCCFF"/>
              </a:gs>
              <a:gs pos="17999">
                <a:srgbClr val="99CCFF"/>
              </a:gs>
              <a:gs pos="36000">
                <a:srgbClr val="9966FF"/>
              </a:gs>
              <a:gs pos="61000">
                <a:srgbClr val="CC99FF"/>
              </a:gs>
              <a:gs pos="82001">
                <a:srgbClr val="99CCFF"/>
              </a:gs>
              <a:gs pos="100000">
                <a:srgbClr val="CCCCFF"/>
              </a:gs>
            </a:gsLst>
            <a:lin ang="5400000" scaled="0"/>
          </a:gradFill>
        </p:grpSpPr>
        <p:sp>
          <p:nvSpPr>
            <p:cNvPr id="63" name="Oval 64"/>
            <p:cNvSpPr>
              <a:spLocks noChangeArrowheads="1"/>
            </p:cNvSpPr>
            <p:nvPr/>
          </p:nvSpPr>
          <p:spPr bwMode="gray">
            <a:xfrm>
              <a:off x="3923" y="2659"/>
              <a:ext cx="227" cy="227"/>
            </a:xfrm>
            <a:prstGeom prst="ellipse">
              <a:avLst/>
            </a:prstGeom>
            <a:grpFill/>
            <a:ln w="9525" algn="ctr">
              <a:noFill/>
              <a:round/>
              <a:headEnd/>
              <a:tailEnd/>
            </a:ln>
            <a:effectLst/>
          </p:spPr>
          <p:txBody>
            <a:bodyPr wrap="none" anchor="ctr"/>
            <a:lstStyle/>
            <a:p>
              <a:pPr>
                <a:defRPr/>
              </a:pPr>
              <a:endParaRPr lang="ru-RU"/>
            </a:p>
          </p:txBody>
        </p:sp>
        <p:sp>
          <p:nvSpPr>
            <p:cNvPr id="64" name="Oval 65"/>
            <p:cNvSpPr>
              <a:spLocks noChangeArrowheads="1"/>
            </p:cNvSpPr>
            <p:nvPr/>
          </p:nvSpPr>
          <p:spPr bwMode="gray">
            <a:xfrm>
              <a:off x="3933" y="2678"/>
              <a:ext cx="141" cy="142"/>
            </a:xfrm>
            <a:prstGeom prst="ellipse">
              <a:avLst/>
            </a:prstGeom>
            <a:grpFill/>
            <a:ln w="9525" algn="ctr">
              <a:noFill/>
              <a:round/>
              <a:headEnd/>
              <a:tailEnd/>
            </a:ln>
            <a:effectLst/>
          </p:spPr>
          <p:txBody>
            <a:bodyPr wrap="none" anchor="ctr"/>
            <a:lstStyle/>
            <a:p>
              <a:pPr>
                <a:defRPr/>
              </a:pPr>
              <a:endParaRPr lang="ru-RU"/>
            </a:p>
          </p:txBody>
        </p:sp>
      </p:grpSp>
      <p:grpSp>
        <p:nvGrpSpPr>
          <p:cNvPr id="65" name="Group 63"/>
          <p:cNvGrpSpPr>
            <a:grpSpLocks/>
          </p:cNvGrpSpPr>
          <p:nvPr/>
        </p:nvGrpSpPr>
        <p:grpSpPr bwMode="auto">
          <a:xfrm>
            <a:off x="1319212" y="2727325"/>
            <a:ext cx="1201738" cy="1173162"/>
            <a:chOff x="3923" y="2659"/>
            <a:chExt cx="227" cy="227"/>
          </a:xfrm>
          <a:gradFill>
            <a:gsLst>
              <a:gs pos="0">
                <a:srgbClr val="CCCCFF"/>
              </a:gs>
              <a:gs pos="17999">
                <a:srgbClr val="99CCFF"/>
              </a:gs>
              <a:gs pos="36000">
                <a:srgbClr val="9966FF"/>
              </a:gs>
              <a:gs pos="61000">
                <a:srgbClr val="CC99FF"/>
              </a:gs>
              <a:gs pos="82001">
                <a:srgbClr val="99CCFF"/>
              </a:gs>
              <a:gs pos="100000">
                <a:srgbClr val="CCCCFF"/>
              </a:gs>
            </a:gsLst>
            <a:lin ang="5400000" scaled="0"/>
          </a:gradFill>
        </p:grpSpPr>
        <p:sp>
          <p:nvSpPr>
            <p:cNvPr id="66" name="Oval 64"/>
            <p:cNvSpPr>
              <a:spLocks noChangeArrowheads="1"/>
            </p:cNvSpPr>
            <p:nvPr/>
          </p:nvSpPr>
          <p:spPr bwMode="gray">
            <a:xfrm>
              <a:off x="3923" y="2659"/>
              <a:ext cx="227" cy="227"/>
            </a:xfrm>
            <a:prstGeom prst="ellipse">
              <a:avLst/>
            </a:prstGeom>
            <a:grpFill/>
            <a:ln w="9525" algn="ctr">
              <a:noFill/>
              <a:round/>
              <a:headEnd/>
              <a:tailEnd/>
            </a:ln>
            <a:effectLst/>
          </p:spPr>
          <p:txBody>
            <a:bodyPr wrap="none" anchor="ctr"/>
            <a:lstStyle/>
            <a:p>
              <a:pPr>
                <a:defRPr/>
              </a:pPr>
              <a:endParaRPr lang="ru-RU"/>
            </a:p>
          </p:txBody>
        </p:sp>
        <p:sp>
          <p:nvSpPr>
            <p:cNvPr id="67" name="Oval 65"/>
            <p:cNvSpPr>
              <a:spLocks noChangeArrowheads="1"/>
            </p:cNvSpPr>
            <p:nvPr/>
          </p:nvSpPr>
          <p:spPr bwMode="gray">
            <a:xfrm>
              <a:off x="3933" y="2678"/>
              <a:ext cx="141" cy="142"/>
            </a:xfrm>
            <a:prstGeom prst="ellipse">
              <a:avLst/>
            </a:prstGeom>
            <a:grpFill/>
            <a:ln w="9525" algn="ctr">
              <a:noFill/>
              <a:round/>
              <a:headEnd/>
              <a:tailEnd/>
            </a:ln>
            <a:effectLst/>
          </p:spPr>
          <p:txBody>
            <a:bodyPr wrap="none" anchor="ctr"/>
            <a:lstStyle/>
            <a:p>
              <a:pPr>
                <a:defRPr/>
              </a:pPr>
              <a:endParaRPr lang="ru-RU"/>
            </a:p>
          </p:txBody>
        </p:sp>
      </p:grpSp>
      <p:pic>
        <p:nvPicPr>
          <p:cNvPr id="68" name="Рисунок 73" descr="book.png"/>
          <p:cNvPicPr>
            <a:picLocks noChangeAspect="1"/>
          </p:cNvPicPr>
          <p:nvPr/>
        </p:nvPicPr>
        <p:blipFill>
          <a:blip r:embed="rId6" cstate="print"/>
          <a:srcRect/>
          <a:stretch>
            <a:fillRect/>
          </a:stretch>
        </p:blipFill>
        <p:spPr bwMode="auto">
          <a:xfrm>
            <a:off x="6553993" y="2754305"/>
            <a:ext cx="876299" cy="876300"/>
          </a:xfrm>
          <a:prstGeom prst="rect">
            <a:avLst/>
          </a:prstGeom>
          <a:noFill/>
          <a:ln w="9525">
            <a:noFill/>
            <a:miter lim="800000"/>
            <a:headEnd/>
            <a:tailEnd/>
          </a:ln>
        </p:spPr>
      </p:pic>
      <p:pic>
        <p:nvPicPr>
          <p:cNvPr id="69" name="Рисунок 74" descr="soccer.png"/>
          <p:cNvPicPr>
            <a:picLocks noChangeAspect="1"/>
          </p:cNvPicPr>
          <p:nvPr/>
        </p:nvPicPr>
        <p:blipFill>
          <a:blip r:embed="rId7" cstate="print"/>
          <a:srcRect/>
          <a:stretch>
            <a:fillRect/>
          </a:stretch>
        </p:blipFill>
        <p:spPr bwMode="auto">
          <a:xfrm>
            <a:off x="1403905" y="2750714"/>
            <a:ext cx="975757" cy="975757"/>
          </a:xfrm>
          <a:prstGeom prst="rect">
            <a:avLst/>
          </a:prstGeom>
          <a:noFill/>
          <a:ln w="9525">
            <a:noFill/>
            <a:miter lim="800000"/>
            <a:headEnd/>
            <a:tailEnd/>
          </a:ln>
        </p:spPr>
      </p:pic>
      <p:pic>
        <p:nvPicPr>
          <p:cNvPr id="70" name="Рисунок 75" descr="002-cinema.png"/>
          <p:cNvPicPr>
            <a:picLocks noChangeAspect="1"/>
          </p:cNvPicPr>
          <p:nvPr/>
        </p:nvPicPr>
        <p:blipFill>
          <a:blip r:embed="rId8" cstate="print"/>
          <a:srcRect/>
          <a:stretch>
            <a:fillRect/>
          </a:stretch>
        </p:blipFill>
        <p:spPr bwMode="auto">
          <a:xfrm>
            <a:off x="1670050" y="4186237"/>
            <a:ext cx="869950" cy="869950"/>
          </a:xfrm>
          <a:prstGeom prst="rect">
            <a:avLst/>
          </a:prstGeom>
          <a:noFill/>
          <a:ln w="9525">
            <a:noFill/>
            <a:miter lim="800000"/>
            <a:headEnd/>
            <a:tailEnd/>
          </a:ln>
        </p:spPr>
      </p:pic>
      <p:pic>
        <p:nvPicPr>
          <p:cNvPr id="71" name="Рисунок 76" descr="003-money.png"/>
          <p:cNvPicPr>
            <a:picLocks noChangeAspect="1"/>
          </p:cNvPicPr>
          <p:nvPr/>
        </p:nvPicPr>
        <p:blipFill>
          <a:blip r:embed="rId9" cstate="print"/>
          <a:srcRect/>
          <a:stretch>
            <a:fillRect/>
          </a:stretch>
        </p:blipFill>
        <p:spPr bwMode="auto">
          <a:xfrm>
            <a:off x="2643981" y="5273176"/>
            <a:ext cx="857250" cy="857250"/>
          </a:xfrm>
          <a:prstGeom prst="rect">
            <a:avLst/>
          </a:prstGeom>
          <a:noFill/>
          <a:ln w="9525">
            <a:noFill/>
            <a:miter lim="800000"/>
            <a:headEnd/>
            <a:tailEnd/>
          </a:ln>
        </p:spPr>
      </p:pic>
      <p:pic>
        <p:nvPicPr>
          <p:cNvPr id="72" name="Рисунок 77" descr="004-health.png"/>
          <p:cNvPicPr>
            <a:picLocks noChangeAspect="1"/>
          </p:cNvPicPr>
          <p:nvPr/>
        </p:nvPicPr>
        <p:blipFill>
          <a:blip r:embed="rId10" cstate="print"/>
          <a:srcRect/>
          <a:stretch>
            <a:fillRect/>
          </a:stretch>
        </p:blipFill>
        <p:spPr bwMode="auto">
          <a:xfrm>
            <a:off x="4049712" y="5681775"/>
            <a:ext cx="896938" cy="896937"/>
          </a:xfrm>
          <a:prstGeom prst="rect">
            <a:avLst/>
          </a:prstGeom>
          <a:noFill/>
          <a:ln w="9525">
            <a:noFill/>
            <a:miter lim="800000"/>
            <a:headEnd/>
            <a:tailEnd/>
          </a:ln>
        </p:spPr>
      </p:pic>
      <p:pic>
        <p:nvPicPr>
          <p:cNvPr id="73" name="Рисунок 78" descr="005-war.png"/>
          <p:cNvPicPr>
            <a:picLocks noChangeAspect="1"/>
          </p:cNvPicPr>
          <p:nvPr/>
        </p:nvPicPr>
        <p:blipFill>
          <a:blip r:embed="rId11" cstate="print"/>
          <a:srcRect/>
          <a:stretch>
            <a:fillRect/>
          </a:stretch>
        </p:blipFill>
        <p:spPr bwMode="auto">
          <a:xfrm>
            <a:off x="5532120" y="5295899"/>
            <a:ext cx="992188" cy="992188"/>
          </a:xfrm>
          <a:prstGeom prst="rect">
            <a:avLst/>
          </a:prstGeom>
          <a:noFill/>
          <a:ln w="9525">
            <a:noFill/>
            <a:miter lim="800000"/>
            <a:headEnd/>
            <a:tailEnd/>
          </a:ln>
        </p:spPr>
      </p:pic>
      <p:pic>
        <p:nvPicPr>
          <p:cNvPr id="74" name="Рисунок 79" descr="006-question.png"/>
          <p:cNvPicPr>
            <a:picLocks noChangeAspect="1"/>
          </p:cNvPicPr>
          <p:nvPr/>
        </p:nvPicPr>
        <p:blipFill>
          <a:blip r:embed="rId12" cstate="print"/>
          <a:srcRect/>
          <a:stretch>
            <a:fillRect/>
          </a:stretch>
        </p:blipFill>
        <p:spPr bwMode="auto">
          <a:xfrm>
            <a:off x="6377712" y="4143306"/>
            <a:ext cx="943112" cy="943112"/>
          </a:xfrm>
          <a:prstGeom prst="rect">
            <a:avLst/>
          </a:prstGeom>
          <a:noFill/>
          <a:ln w="9525">
            <a:noFill/>
            <a:miter lim="800000"/>
            <a:headEnd/>
            <a:tailEnd/>
          </a:ln>
        </p:spPr>
      </p:pic>
      <p:sp>
        <p:nvSpPr>
          <p:cNvPr id="75" name="Text Box 83"/>
          <p:cNvSpPr txBox="1">
            <a:spLocks noChangeArrowheads="1"/>
          </p:cNvSpPr>
          <p:nvPr/>
        </p:nvSpPr>
        <p:spPr bwMode="auto">
          <a:xfrm>
            <a:off x="-109538" y="3829050"/>
            <a:ext cx="1703388" cy="523875"/>
          </a:xfrm>
          <a:prstGeom prst="rect">
            <a:avLst/>
          </a:prstGeom>
          <a:noFill/>
          <a:ln w="9525" algn="ctr">
            <a:noFill/>
            <a:miter lim="800000"/>
            <a:headEnd/>
            <a:tailEnd/>
          </a:ln>
        </p:spPr>
        <p:txBody>
          <a:bodyPr>
            <a:spAutoFit/>
          </a:bodyPr>
          <a:lstStyle/>
          <a:p>
            <a:pPr algn="r" eaLnBrk="0" hangingPunct="0"/>
            <a:r>
              <a:rPr lang="ru-RU" sz="1400" dirty="0">
                <a:latin typeface="Sometimes" pitchFamily="50" charset="0"/>
                <a:ea typeface="Sometimes" pitchFamily="50" charset="0"/>
                <a:cs typeface="Sometimes" pitchFamily="50" charset="0"/>
              </a:rPr>
              <a:t>Культура и кинематография</a:t>
            </a:r>
          </a:p>
        </p:txBody>
      </p:sp>
      <p:sp>
        <p:nvSpPr>
          <p:cNvPr id="76" name="Text Box 83"/>
          <p:cNvSpPr txBox="1">
            <a:spLocks noChangeArrowheads="1"/>
          </p:cNvSpPr>
          <p:nvPr/>
        </p:nvSpPr>
        <p:spPr bwMode="auto">
          <a:xfrm>
            <a:off x="676275" y="5472112"/>
            <a:ext cx="1703387" cy="523875"/>
          </a:xfrm>
          <a:prstGeom prst="rect">
            <a:avLst/>
          </a:prstGeom>
          <a:noFill/>
          <a:ln w="9525" algn="ctr">
            <a:noFill/>
            <a:miter lim="800000"/>
            <a:headEnd/>
            <a:tailEnd/>
          </a:ln>
        </p:spPr>
        <p:txBody>
          <a:bodyPr>
            <a:spAutoFit/>
          </a:bodyPr>
          <a:lstStyle/>
          <a:p>
            <a:pPr algn="r" eaLnBrk="0" hangingPunct="0"/>
            <a:r>
              <a:rPr lang="ru-RU" sz="1400" b="1" dirty="0">
                <a:latin typeface="Times New Roman" pitchFamily="18" charset="0"/>
                <a:ea typeface="Sometimes" pitchFamily="50" charset="0"/>
                <a:cs typeface="Times New Roman" pitchFamily="18" charset="0"/>
              </a:rPr>
              <a:t>Национальная экономика</a:t>
            </a:r>
            <a:endParaRPr lang="en-US" sz="1400" b="1" dirty="0">
              <a:latin typeface="Times New Roman" pitchFamily="18" charset="0"/>
              <a:ea typeface="Sometimes" pitchFamily="50" charset="0"/>
              <a:cs typeface="Times New Roman" pitchFamily="18" charset="0"/>
            </a:endParaRPr>
          </a:p>
        </p:txBody>
      </p:sp>
      <p:sp>
        <p:nvSpPr>
          <p:cNvPr id="77" name="Text Box 83"/>
          <p:cNvSpPr txBox="1">
            <a:spLocks noChangeArrowheads="1"/>
          </p:cNvSpPr>
          <p:nvPr/>
        </p:nvSpPr>
        <p:spPr bwMode="auto">
          <a:xfrm>
            <a:off x="2330450" y="6257925"/>
            <a:ext cx="1703387" cy="307975"/>
          </a:xfrm>
          <a:prstGeom prst="rect">
            <a:avLst/>
          </a:prstGeom>
          <a:noFill/>
          <a:ln w="9525" algn="ctr">
            <a:noFill/>
            <a:miter lim="800000"/>
            <a:headEnd/>
            <a:tailEnd/>
          </a:ln>
        </p:spPr>
        <p:txBody>
          <a:bodyPr>
            <a:spAutoFit/>
          </a:bodyPr>
          <a:lstStyle/>
          <a:p>
            <a:pPr algn="r" eaLnBrk="0" hangingPunct="0"/>
            <a:r>
              <a:rPr lang="ru-RU" sz="1400" b="1" dirty="0">
                <a:latin typeface="Times New Roman" pitchFamily="18" charset="0"/>
                <a:ea typeface="Sometimes" pitchFamily="50" charset="0"/>
                <a:cs typeface="Times New Roman" pitchFamily="18" charset="0"/>
              </a:rPr>
              <a:t>Здравоохранение</a:t>
            </a:r>
            <a:endParaRPr lang="en-US" sz="1400" b="1" dirty="0">
              <a:latin typeface="Times New Roman" pitchFamily="18" charset="0"/>
              <a:ea typeface="Sometimes" pitchFamily="50" charset="0"/>
              <a:cs typeface="Times New Roman" pitchFamily="18" charset="0"/>
            </a:endParaRPr>
          </a:p>
        </p:txBody>
      </p:sp>
      <p:sp>
        <p:nvSpPr>
          <p:cNvPr id="78" name="Text Box 82"/>
          <p:cNvSpPr txBox="1">
            <a:spLocks noChangeArrowheads="1"/>
          </p:cNvSpPr>
          <p:nvPr/>
        </p:nvSpPr>
        <p:spPr bwMode="auto">
          <a:xfrm>
            <a:off x="7177087" y="3757612"/>
            <a:ext cx="2071688" cy="523875"/>
          </a:xfrm>
          <a:prstGeom prst="rect">
            <a:avLst/>
          </a:prstGeom>
          <a:noFill/>
          <a:ln w="9525" algn="ctr">
            <a:noFill/>
            <a:miter lim="800000"/>
            <a:headEnd/>
            <a:tailEnd/>
          </a:ln>
        </p:spPr>
        <p:txBody>
          <a:bodyPr>
            <a:spAutoFit/>
          </a:bodyPr>
          <a:lstStyle/>
          <a:p>
            <a:pPr eaLnBrk="0" hangingPunct="0"/>
            <a:r>
              <a:rPr lang="ru-RU" sz="1400" b="1" dirty="0">
                <a:latin typeface="Times New Roman" pitchFamily="18" charset="0"/>
                <a:ea typeface="Sometimes" pitchFamily="50" charset="0"/>
                <a:cs typeface="Times New Roman" pitchFamily="18" charset="0"/>
              </a:rPr>
              <a:t>Общегосударственные вопросы</a:t>
            </a:r>
            <a:endParaRPr lang="en-US" sz="1400" b="1" dirty="0">
              <a:latin typeface="Times New Roman" pitchFamily="18" charset="0"/>
              <a:ea typeface="Sometimes" pitchFamily="50" charset="0"/>
              <a:cs typeface="Times New Roman" pitchFamily="18" charset="0"/>
            </a:endParaRPr>
          </a:p>
        </p:txBody>
      </p:sp>
      <p:sp>
        <p:nvSpPr>
          <p:cNvPr id="79" name="Text Box 82"/>
          <p:cNvSpPr txBox="1">
            <a:spLocks noChangeArrowheads="1"/>
          </p:cNvSpPr>
          <p:nvPr/>
        </p:nvSpPr>
        <p:spPr bwMode="auto">
          <a:xfrm>
            <a:off x="6677025" y="5400675"/>
            <a:ext cx="2071687" cy="307975"/>
          </a:xfrm>
          <a:prstGeom prst="rect">
            <a:avLst/>
          </a:prstGeom>
          <a:noFill/>
          <a:ln w="9525" algn="ctr">
            <a:noFill/>
            <a:miter lim="800000"/>
            <a:headEnd/>
            <a:tailEnd/>
          </a:ln>
        </p:spPr>
        <p:txBody>
          <a:bodyPr>
            <a:spAutoFit/>
          </a:bodyPr>
          <a:lstStyle/>
          <a:p>
            <a:pPr eaLnBrk="0" hangingPunct="0"/>
            <a:r>
              <a:rPr lang="ru-RU" sz="1400" b="1" dirty="0">
                <a:latin typeface="Times New Roman" pitchFamily="18" charset="0"/>
                <a:ea typeface="Sometimes" pitchFamily="50" charset="0"/>
                <a:cs typeface="Times New Roman" pitchFamily="18" charset="0"/>
              </a:rPr>
              <a:t>Национальная оборона</a:t>
            </a:r>
            <a:endParaRPr lang="en-US" sz="1400" b="1" dirty="0">
              <a:latin typeface="Times New Roman" pitchFamily="18" charset="0"/>
              <a:ea typeface="Sometimes" pitchFamily="50" charset="0"/>
              <a:cs typeface="Times New Roman" pitchFamily="18" charset="0"/>
            </a:endParaRPr>
          </a:p>
        </p:txBody>
      </p:sp>
      <p:sp>
        <p:nvSpPr>
          <p:cNvPr id="80" name="AutoShape 49"/>
          <p:cNvSpPr>
            <a:spLocks noChangeArrowheads="1"/>
          </p:cNvSpPr>
          <p:nvPr/>
        </p:nvSpPr>
        <p:spPr bwMode="gray">
          <a:xfrm rot="9424552">
            <a:off x="2905212" y="3982443"/>
            <a:ext cx="738188" cy="288925"/>
          </a:xfrm>
          <a:prstGeom prst="rightArrow">
            <a:avLst>
              <a:gd name="adj1" fmla="val 35167"/>
              <a:gd name="adj2" fmla="val 121041"/>
            </a:avLst>
          </a:prstGeom>
          <a:solidFill>
            <a:srgbClr val="005A7E"/>
          </a:solidFill>
          <a:ln w="0" algn="ctr">
            <a:noFill/>
            <a:miter lim="800000"/>
            <a:headEnd/>
            <a:tailEnd/>
          </a:ln>
          <a:effectLst/>
        </p:spPr>
        <p:txBody>
          <a:bodyPr wrap="none" anchor="ctr"/>
          <a:lstStyle/>
          <a:p>
            <a:pPr>
              <a:defRPr/>
            </a:pPr>
            <a:endParaRPr lang="ru-RU"/>
          </a:p>
        </p:txBody>
      </p:sp>
      <p:sp>
        <p:nvSpPr>
          <p:cNvPr id="81" name="AutoShape 49"/>
          <p:cNvSpPr>
            <a:spLocks noChangeArrowheads="1"/>
          </p:cNvSpPr>
          <p:nvPr/>
        </p:nvSpPr>
        <p:spPr bwMode="gray">
          <a:xfrm rot="12792840">
            <a:off x="3033712" y="2732268"/>
            <a:ext cx="809625" cy="288925"/>
          </a:xfrm>
          <a:prstGeom prst="rightArrow">
            <a:avLst>
              <a:gd name="adj1" fmla="val 35167"/>
              <a:gd name="adj2" fmla="val 121041"/>
            </a:avLst>
          </a:prstGeom>
          <a:solidFill>
            <a:srgbClr val="005A7E"/>
          </a:solidFill>
          <a:ln w="0" algn="ctr">
            <a:noFill/>
            <a:miter lim="800000"/>
            <a:headEnd/>
            <a:tailEnd/>
          </a:ln>
          <a:effectLst/>
        </p:spPr>
        <p:txBody>
          <a:bodyPr wrap="none" anchor="ctr"/>
          <a:lstStyle/>
          <a:p>
            <a:pPr>
              <a:defRPr/>
            </a:pPr>
            <a:endParaRPr lang="ru-RU"/>
          </a:p>
        </p:txBody>
      </p:sp>
      <p:sp>
        <p:nvSpPr>
          <p:cNvPr id="29" name="Oval 72"/>
          <p:cNvSpPr>
            <a:spLocks noChangeArrowheads="1"/>
          </p:cNvSpPr>
          <p:nvPr/>
        </p:nvSpPr>
        <p:spPr bwMode="gray">
          <a:xfrm>
            <a:off x="3698648" y="3897590"/>
            <a:ext cx="1690688" cy="519351"/>
          </a:xfrm>
          <a:prstGeom prst="ellipse">
            <a:avLst/>
          </a:prstGeom>
          <a:gradFill rotWithShape="1">
            <a:gsLst>
              <a:gs pos="0">
                <a:schemeClr val="hlink">
                  <a:gamma/>
                  <a:shade val="63529"/>
                  <a:invGamma/>
                </a:schemeClr>
              </a:gs>
              <a:gs pos="100000">
                <a:schemeClr val="hlink">
                  <a:alpha val="0"/>
                </a:schemeClr>
              </a:gs>
            </a:gsLst>
            <a:lin ang="2700000" scaled="1"/>
          </a:gradFill>
          <a:ln w="38100" algn="ctr">
            <a:noFill/>
            <a:round/>
            <a:headEnd/>
            <a:tailEnd/>
          </a:ln>
          <a:effectLst/>
        </p:spPr>
        <p:txBody>
          <a:bodyPr anchor="ctr">
            <a:spAutoFit/>
          </a:bodyPr>
          <a:lstStyle/>
          <a:p>
            <a:pPr>
              <a:defRPr/>
            </a:pPr>
            <a:endParaRPr lang="ru-RU"/>
          </a:p>
        </p:txBody>
      </p:sp>
      <p:grpSp>
        <p:nvGrpSpPr>
          <p:cNvPr id="30" name="Group 85"/>
          <p:cNvGrpSpPr>
            <a:grpSpLocks/>
          </p:cNvGrpSpPr>
          <p:nvPr/>
        </p:nvGrpSpPr>
        <p:grpSpPr bwMode="auto">
          <a:xfrm>
            <a:off x="3701255" y="2797914"/>
            <a:ext cx="1522413" cy="1473200"/>
            <a:chOff x="2416" y="1986"/>
            <a:chExt cx="959" cy="928"/>
          </a:xfrm>
          <a:gradFill>
            <a:gsLst>
              <a:gs pos="0">
                <a:srgbClr val="FF3399"/>
              </a:gs>
              <a:gs pos="25000">
                <a:srgbClr val="FF6633"/>
              </a:gs>
              <a:gs pos="50000">
                <a:srgbClr val="FFFF00"/>
              </a:gs>
              <a:gs pos="75000">
                <a:srgbClr val="01A78F"/>
              </a:gs>
              <a:gs pos="100000">
                <a:srgbClr val="3366FF"/>
              </a:gs>
            </a:gsLst>
            <a:lin ang="5400000" scaled="0"/>
          </a:gradFill>
        </p:grpSpPr>
        <p:sp>
          <p:nvSpPr>
            <p:cNvPr id="31" name="Oval 73"/>
            <p:cNvSpPr>
              <a:spLocks noChangeArrowheads="1"/>
            </p:cNvSpPr>
            <p:nvPr/>
          </p:nvSpPr>
          <p:spPr bwMode="gray">
            <a:xfrm>
              <a:off x="2416" y="2290"/>
              <a:ext cx="959" cy="327"/>
            </a:xfrm>
            <a:prstGeom prst="ellipse">
              <a:avLst/>
            </a:prstGeom>
            <a:grpFill/>
            <a:ln w="38100" algn="ctr">
              <a:noFill/>
              <a:round/>
              <a:headEnd/>
              <a:tailEnd/>
            </a:ln>
          </p:spPr>
          <p:txBody>
            <a:bodyPr anchor="ctr">
              <a:spAutoFit/>
            </a:bodyPr>
            <a:lstStyle/>
            <a:p>
              <a:endParaRPr lang="ru-RU"/>
            </a:p>
          </p:txBody>
        </p:sp>
        <p:sp>
          <p:nvSpPr>
            <p:cNvPr id="32" name="Oval 74"/>
            <p:cNvSpPr>
              <a:spLocks noChangeArrowheads="1"/>
            </p:cNvSpPr>
            <p:nvPr/>
          </p:nvSpPr>
          <p:spPr bwMode="gray">
            <a:xfrm>
              <a:off x="2430" y="1986"/>
              <a:ext cx="927" cy="928"/>
            </a:xfrm>
            <a:prstGeom prst="ellipse">
              <a:avLst/>
            </a:prstGeom>
            <a:grpFill/>
            <a:ln w="9525" algn="ctr">
              <a:noFill/>
              <a:round/>
              <a:headEnd/>
              <a:tailEnd/>
            </a:ln>
          </p:spPr>
          <p:txBody>
            <a:bodyPr vert="eaVert" wrap="none" anchor="ctr"/>
            <a:lstStyle/>
            <a:p>
              <a:endParaRPr lang="ru-RU"/>
            </a:p>
          </p:txBody>
        </p:sp>
        <p:sp>
          <p:nvSpPr>
            <p:cNvPr id="33" name="Oval 75"/>
            <p:cNvSpPr>
              <a:spLocks noChangeArrowheads="1"/>
            </p:cNvSpPr>
            <p:nvPr/>
          </p:nvSpPr>
          <p:spPr bwMode="gray">
            <a:xfrm>
              <a:off x="2441" y="1992"/>
              <a:ext cx="906" cy="904"/>
            </a:xfrm>
            <a:prstGeom prst="ellipse">
              <a:avLst/>
            </a:prstGeom>
            <a:grpFill/>
            <a:ln w="9525" algn="ctr">
              <a:noFill/>
              <a:round/>
              <a:headEnd/>
              <a:tailEnd/>
            </a:ln>
          </p:spPr>
          <p:txBody>
            <a:bodyPr vert="eaVert" wrap="none" anchor="ctr"/>
            <a:lstStyle/>
            <a:p>
              <a:endParaRPr lang="ru-RU"/>
            </a:p>
          </p:txBody>
        </p:sp>
        <p:sp>
          <p:nvSpPr>
            <p:cNvPr id="34" name="Oval 76"/>
            <p:cNvSpPr>
              <a:spLocks noChangeArrowheads="1"/>
            </p:cNvSpPr>
            <p:nvPr/>
          </p:nvSpPr>
          <p:spPr bwMode="gray">
            <a:xfrm>
              <a:off x="2451" y="2001"/>
              <a:ext cx="861" cy="845"/>
            </a:xfrm>
            <a:prstGeom prst="ellipse">
              <a:avLst/>
            </a:prstGeom>
            <a:grpFill/>
            <a:ln w="9525" algn="ctr">
              <a:noFill/>
              <a:round/>
              <a:headEnd/>
              <a:tailEnd/>
            </a:ln>
          </p:spPr>
          <p:txBody>
            <a:bodyPr vert="eaVert" wrap="none" anchor="ctr"/>
            <a:lstStyle/>
            <a:p>
              <a:endParaRPr lang="ru-RU"/>
            </a:p>
          </p:txBody>
        </p:sp>
        <p:sp>
          <p:nvSpPr>
            <p:cNvPr id="35" name="Oval 77"/>
            <p:cNvSpPr>
              <a:spLocks noChangeArrowheads="1"/>
            </p:cNvSpPr>
            <p:nvPr/>
          </p:nvSpPr>
          <p:spPr bwMode="gray">
            <a:xfrm>
              <a:off x="2502" y="2024"/>
              <a:ext cx="765" cy="687"/>
            </a:xfrm>
            <a:prstGeom prst="ellipse">
              <a:avLst/>
            </a:prstGeom>
            <a:grpFill/>
            <a:ln w="9525" algn="ctr">
              <a:noFill/>
              <a:round/>
              <a:headEnd/>
              <a:tailEnd/>
            </a:ln>
          </p:spPr>
          <p:txBody>
            <a:bodyPr vert="eaVert" wrap="none" anchor="ctr"/>
            <a:lstStyle/>
            <a:p>
              <a:endParaRPr lang="ru-RU"/>
            </a:p>
          </p:txBody>
        </p:sp>
      </p:grpSp>
      <p:sp>
        <p:nvSpPr>
          <p:cNvPr id="36" name="Text Box 78"/>
          <p:cNvSpPr txBox="1">
            <a:spLocks noChangeArrowheads="1"/>
          </p:cNvSpPr>
          <p:nvPr/>
        </p:nvSpPr>
        <p:spPr bwMode="auto">
          <a:xfrm>
            <a:off x="3676650" y="3189565"/>
            <a:ext cx="1571625" cy="708025"/>
          </a:xfrm>
          <a:prstGeom prst="rect">
            <a:avLst/>
          </a:prstGeom>
          <a:noFill/>
          <a:ln w="9525" algn="ctr">
            <a:noFill/>
            <a:miter lim="800000"/>
            <a:headEnd/>
            <a:tailEnd/>
          </a:ln>
        </p:spPr>
        <p:txBody>
          <a:bodyPr>
            <a:spAutoFit/>
          </a:bodyPr>
          <a:lstStyle/>
          <a:p>
            <a:pPr algn="ctr" eaLnBrk="0" hangingPunct="0"/>
            <a:r>
              <a:rPr lang="ru-RU" sz="2000" b="1" dirty="0">
                <a:latin typeface="Times New Roman" pitchFamily="18" charset="0"/>
                <a:ea typeface="Sometimes" pitchFamily="50" charset="0"/>
                <a:cs typeface="Times New Roman" pitchFamily="18" charset="0"/>
              </a:rPr>
              <a:t>Расходы бюджета</a:t>
            </a:r>
            <a:endParaRPr lang="en-US" sz="2000" b="1" dirty="0">
              <a:latin typeface="Times New Roman" pitchFamily="18" charset="0"/>
              <a:ea typeface="Sometimes" pitchFamily="50" charset="0"/>
              <a:cs typeface="Times New Roman" pitchFamily="18" charset="0"/>
            </a:endParaRPr>
          </a:p>
        </p:txBody>
      </p:sp>
    </p:spTree>
    <p:extLst>
      <p:ext uri="{BB962C8B-B14F-4D97-AF65-F5344CB8AC3E}">
        <p14:creationId xmlns:p14="http://schemas.microsoft.com/office/powerpoint/2010/main" val="2149099316"/>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Овал 9"/>
          <p:cNvSpPr/>
          <p:nvPr/>
        </p:nvSpPr>
        <p:spPr>
          <a:xfrm>
            <a:off x="2276957" y="2428611"/>
            <a:ext cx="1881051" cy="463054"/>
          </a:xfrm>
          <a:prstGeom prst="ellipse">
            <a:avLst/>
          </a:prstGeom>
          <a:solidFill>
            <a:srgbClr val="FF0000"/>
          </a:solidFill>
          <a:ln>
            <a:solidFill>
              <a:srgbClr val="D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pic>
        <p:nvPicPr>
          <p:cNvPr id="3" name="Рисунок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4277" y="1500223"/>
            <a:ext cx="6076950" cy="4552950"/>
          </a:xfrm>
          <a:prstGeom prst="rect">
            <a:avLst/>
          </a:prstGeom>
        </p:spPr>
      </p:pic>
      <p:sp>
        <p:nvSpPr>
          <p:cNvPr id="4" name="TextBox 3"/>
          <p:cNvSpPr txBox="1"/>
          <p:nvPr/>
        </p:nvSpPr>
        <p:spPr>
          <a:xfrm>
            <a:off x="1715585" y="3021097"/>
            <a:ext cx="715260" cy="338554"/>
          </a:xfrm>
          <a:prstGeom prst="rect">
            <a:avLst/>
          </a:prstGeom>
          <a:noFill/>
        </p:spPr>
        <p:txBody>
          <a:bodyPr wrap="none" rtlCol="0">
            <a:spAutoFit/>
          </a:bodyPr>
          <a:lstStyle/>
          <a:p>
            <a:r>
              <a:rPr lang="ru-RU" sz="1600" dirty="0" smtClean="0">
                <a:latin typeface="Times New Roman" pitchFamily="18" charset="0"/>
                <a:cs typeface="Times New Roman" pitchFamily="18" charset="0"/>
              </a:rPr>
              <a:t>64,3%</a:t>
            </a:r>
            <a:endParaRPr lang="ru-RU" sz="1600" dirty="0">
              <a:latin typeface="Times New Roman" pitchFamily="18" charset="0"/>
              <a:cs typeface="Times New Roman" pitchFamily="18" charset="0"/>
            </a:endParaRPr>
          </a:p>
        </p:txBody>
      </p:sp>
      <p:sp>
        <p:nvSpPr>
          <p:cNvPr id="5" name="TextBox 4"/>
          <p:cNvSpPr txBox="1"/>
          <p:nvPr/>
        </p:nvSpPr>
        <p:spPr>
          <a:xfrm>
            <a:off x="1550122" y="4081757"/>
            <a:ext cx="612668" cy="338554"/>
          </a:xfrm>
          <a:prstGeom prst="rect">
            <a:avLst/>
          </a:prstGeom>
          <a:noFill/>
        </p:spPr>
        <p:txBody>
          <a:bodyPr wrap="none" rtlCol="0">
            <a:spAutoFit/>
          </a:bodyPr>
          <a:lstStyle/>
          <a:p>
            <a:r>
              <a:rPr lang="ru-RU" sz="1600" dirty="0" smtClean="0">
                <a:latin typeface="Times New Roman" pitchFamily="18" charset="0"/>
                <a:cs typeface="Times New Roman" pitchFamily="18" charset="0"/>
              </a:rPr>
              <a:t>5,0%</a:t>
            </a:r>
            <a:endParaRPr lang="ru-RU" sz="1600" dirty="0">
              <a:latin typeface="Times New Roman" pitchFamily="18" charset="0"/>
              <a:cs typeface="Times New Roman" pitchFamily="18" charset="0"/>
            </a:endParaRPr>
          </a:p>
        </p:txBody>
      </p:sp>
      <p:sp>
        <p:nvSpPr>
          <p:cNvPr id="6" name="TextBox 5"/>
          <p:cNvSpPr txBox="1"/>
          <p:nvPr/>
        </p:nvSpPr>
        <p:spPr>
          <a:xfrm>
            <a:off x="2743196" y="4420311"/>
            <a:ext cx="715260" cy="338554"/>
          </a:xfrm>
          <a:prstGeom prst="rect">
            <a:avLst/>
          </a:prstGeom>
          <a:noFill/>
        </p:spPr>
        <p:txBody>
          <a:bodyPr wrap="none" rtlCol="0">
            <a:spAutoFit/>
          </a:bodyPr>
          <a:lstStyle/>
          <a:p>
            <a:r>
              <a:rPr lang="ru-RU" sz="1600" dirty="0" smtClean="0">
                <a:latin typeface="Times New Roman" pitchFamily="18" charset="0"/>
                <a:cs typeface="Times New Roman" pitchFamily="18" charset="0"/>
              </a:rPr>
              <a:t>26,4%</a:t>
            </a:r>
            <a:endParaRPr lang="ru-RU" sz="1600" dirty="0">
              <a:latin typeface="Times New Roman" pitchFamily="18" charset="0"/>
              <a:cs typeface="Times New Roman" pitchFamily="18" charset="0"/>
            </a:endParaRPr>
          </a:p>
        </p:txBody>
      </p:sp>
      <p:sp>
        <p:nvSpPr>
          <p:cNvPr id="7" name="TextBox 6"/>
          <p:cNvSpPr txBox="1"/>
          <p:nvPr/>
        </p:nvSpPr>
        <p:spPr>
          <a:xfrm>
            <a:off x="3927562" y="4081757"/>
            <a:ext cx="612668" cy="338554"/>
          </a:xfrm>
          <a:prstGeom prst="rect">
            <a:avLst/>
          </a:prstGeom>
          <a:noFill/>
        </p:spPr>
        <p:txBody>
          <a:bodyPr wrap="none" rtlCol="0">
            <a:spAutoFit/>
          </a:bodyPr>
          <a:lstStyle/>
          <a:p>
            <a:r>
              <a:rPr lang="ru-RU" sz="1600" dirty="0" smtClean="0">
                <a:latin typeface="Times New Roman" pitchFamily="18" charset="0"/>
                <a:cs typeface="Times New Roman" pitchFamily="18" charset="0"/>
              </a:rPr>
              <a:t>3,8%</a:t>
            </a:r>
            <a:endParaRPr lang="ru-RU" sz="1600" dirty="0">
              <a:latin typeface="Times New Roman" pitchFamily="18" charset="0"/>
              <a:cs typeface="Times New Roman" pitchFamily="18" charset="0"/>
            </a:endParaRPr>
          </a:p>
        </p:txBody>
      </p:sp>
      <p:sp>
        <p:nvSpPr>
          <p:cNvPr id="8" name="TextBox 7"/>
          <p:cNvSpPr txBox="1"/>
          <p:nvPr/>
        </p:nvSpPr>
        <p:spPr>
          <a:xfrm>
            <a:off x="4547326" y="3190374"/>
            <a:ext cx="612668" cy="338554"/>
          </a:xfrm>
          <a:prstGeom prst="rect">
            <a:avLst/>
          </a:prstGeom>
          <a:noFill/>
        </p:spPr>
        <p:txBody>
          <a:bodyPr wrap="none" rtlCol="0">
            <a:spAutoFit/>
          </a:bodyPr>
          <a:lstStyle/>
          <a:p>
            <a:r>
              <a:rPr lang="ru-RU" sz="1600" dirty="0" smtClean="0">
                <a:latin typeface="Times New Roman" pitchFamily="18" charset="0"/>
                <a:cs typeface="Times New Roman" pitchFamily="18" charset="0"/>
              </a:rPr>
              <a:t>0,4%</a:t>
            </a:r>
            <a:endParaRPr lang="ru-RU" sz="1600" dirty="0">
              <a:latin typeface="Times New Roman" pitchFamily="18" charset="0"/>
              <a:cs typeface="Times New Roman" pitchFamily="18" charset="0"/>
            </a:endParaRPr>
          </a:p>
        </p:txBody>
      </p:sp>
      <p:sp>
        <p:nvSpPr>
          <p:cNvPr id="9" name="TextBox 8"/>
          <p:cNvSpPr txBox="1"/>
          <p:nvPr/>
        </p:nvSpPr>
        <p:spPr>
          <a:xfrm>
            <a:off x="4547326" y="2484980"/>
            <a:ext cx="612668" cy="338554"/>
          </a:xfrm>
          <a:prstGeom prst="rect">
            <a:avLst/>
          </a:prstGeom>
          <a:noFill/>
        </p:spPr>
        <p:txBody>
          <a:bodyPr wrap="none" rtlCol="0">
            <a:spAutoFit/>
          </a:bodyPr>
          <a:lstStyle/>
          <a:p>
            <a:r>
              <a:rPr lang="ru-RU" sz="1600" dirty="0" smtClean="0">
                <a:latin typeface="Times New Roman" pitchFamily="18" charset="0"/>
                <a:cs typeface="Times New Roman" pitchFamily="18" charset="0"/>
              </a:rPr>
              <a:t>0,1%</a:t>
            </a:r>
            <a:endParaRPr lang="ru-RU" sz="1600" dirty="0">
              <a:latin typeface="Times New Roman" pitchFamily="18" charset="0"/>
              <a:cs typeface="Times New Roman" pitchFamily="18" charset="0"/>
            </a:endParaRPr>
          </a:p>
        </p:txBody>
      </p:sp>
      <p:grpSp>
        <p:nvGrpSpPr>
          <p:cNvPr id="26" name="Группа 25"/>
          <p:cNvGrpSpPr/>
          <p:nvPr/>
        </p:nvGrpSpPr>
        <p:grpSpPr>
          <a:xfrm>
            <a:off x="5772638" y="1439260"/>
            <a:ext cx="3154295" cy="2916431"/>
            <a:chOff x="5772638" y="1141223"/>
            <a:chExt cx="3154295" cy="2916431"/>
          </a:xfrm>
        </p:grpSpPr>
        <p:sp>
          <p:nvSpPr>
            <p:cNvPr id="11" name="Прямоугольник 10"/>
            <p:cNvSpPr/>
            <p:nvPr/>
          </p:nvSpPr>
          <p:spPr>
            <a:xfrm>
              <a:off x="5773437" y="1656441"/>
              <a:ext cx="139337" cy="148046"/>
            </a:xfrm>
            <a:prstGeom prst="rect">
              <a:avLst/>
            </a:prstGeom>
            <a:solidFill>
              <a:srgbClr val="00CCFF"/>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3" name="Прямоугольник 12"/>
            <p:cNvSpPr/>
            <p:nvPr/>
          </p:nvSpPr>
          <p:spPr>
            <a:xfrm>
              <a:off x="5773437" y="1267410"/>
              <a:ext cx="139337" cy="148046"/>
            </a:xfrm>
            <a:prstGeom prst="rect">
              <a:avLst/>
            </a:prstGeom>
            <a:solidFill>
              <a:srgbClr val="FF00FF"/>
            </a:solidFill>
            <a:ln>
              <a:solidFill>
                <a:srgbClr val="99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5" name="Прямоугольник 14"/>
            <p:cNvSpPr/>
            <p:nvPr/>
          </p:nvSpPr>
          <p:spPr>
            <a:xfrm>
              <a:off x="5773437" y="2362101"/>
              <a:ext cx="139337" cy="148046"/>
            </a:xfrm>
            <a:prstGeom prst="rect">
              <a:avLst/>
            </a:prstGeom>
            <a:solidFill>
              <a:srgbClr val="66FF33"/>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6" name="Прямоугольник 15"/>
            <p:cNvSpPr/>
            <p:nvPr/>
          </p:nvSpPr>
          <p:spPr>
            <a:xfrm>
              <a:off x="5772638" y="2725244"/>
              <a:ext cx="139337" cy="148046"/>
            </a:xfrm>
            <a:prstGeom prst="rect">
              <a:avLst/>
            </a:prstGeom>
            <a:solidFill>
              <a:srgbClr val="FFFF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7" name="Прямоугольник 16"/>
            <p:cNvSpPr/>
            <p:nvPr/>
          </p:nvSpPr>
          <p:spPr>
            <a:xfrm>
              <a:off x="5773437" y="3299468"/>
              <a:ext cx="139337" cy="148046"/>
            </a:xfrm>
            <a:prstGeom prst="rect">
              <a:avLst/>
            </a:prstGeom>
            <a:solidFill>
              <a:srgbClr val="FFA340"/>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8" name="Прямоугольник 17"/>
            <p:cNvSpPr/>
            <p:nvPr/>
          </p:nvSpPr>
          <p:spPr>
            <a:xfrm>
              <a:off x="5773437" y="3814354"/>
              <a:ext cx="139337" cy="148046"/>
            </a:xfrm>
            <a:prstGeom prst="rect">
              <a:avLst/>
            </a:prstGeom>
            <a:solidFill>
              <a:srgbClr val="FF3300"/>
            </a:solidFill>
            <a:ln>
              <a:solidFill>
                <a:srgbClr val="DE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19" name="TextBox 18"/>
            <p:cNvSpPr txBox="1"/>
            <p:nvPr/>
          </p:nvSpPr>
          <p:spPr>
            <a:xfrm>
              <a:off x="5959278" y="2266847"/>
              <a:ext cx="2411622" cy="338554"/>
            </a:xfrm>
            <a:prstGeom prst="rect">
              <a:avLst/>
            </a:prstGeom>
            <a:noFill/>
          </p:spPr>
          <p:txBody>
            <a:bodyPr wrap="none" rtlCol="0">
              <a:spAutoFit/>
            </a:bodyPr>
            <a:lstStyle/>
            <a:p>
              <a:r>
                <a:rPr lang="ru-RU" sz="1600" dirty="0" smtClean="0">
                  <a:latin typeface="Times New Roman" pitchFamily="18" charset="0"/>
                  <a:cs typeface="Times New Roman" pitchFamily="18" charset="0"/>
                </a:rPr>
                <a:t>Национальная экономика</a:t>
              </a:r>
              <a:endParaRPr lang="ru-RU" sz="1600" dirty="0">
                <a:latin typeface="Times New Roman" pitchFamily="18" charset="0"/>
                <a:cs typeface="Times New Roman" pitchFamily="18" charset="0"/>
              </a:endParaRPr>
            </a:p>
          </p:txBody>
        </p:sp>
        <p:sp>
          <p:nvSpPr>
            <p:cNvPr id="20" name="TextBox 19"/>
            <p:cNvSpPr txBox="1"/>
            <p:nvPr/>
          </p:nvSpPr>
          <p:spPr>
            <a:xfrm>
              <a:off x="6000203" y="2602133"/>
              <a:ext cx="2926730" cy="584775"/>
            </a:xfrm>
            <a:prstGeom prst="rect">
              <a:avLst/>
            </a:prstGeom>
            <a:noFill/>
          </p:spPr>
          <p:txBody>
            <a:bodyPr wrap="square" rtlCol="0">
              <a:spAutoFit/>
            </a:bodyPr>
            <a:lstStyle/>
            <a:p>
              <a:r>
                <a:rPr lang="ru-RU" sz="1600" dirty="0" smtClean="0">
                  <a:latin typeface="Times New Roman" pitchFamily="18" charset="0"/>
                  <a:cs typeface="Times New Roman" pitchFamily="18" charset="0"/>
                </a:rPr>
                <a:t>Жилищно-коммунальное хозяйство</a:t>
              </a:r>
              <a:endParaRPr lang="ru-RU" sz="1600" dirty="0">
                <a:latin typeface="Times New Roman" pitchFamily="18" charset="0"/>
                <a:cs typeface="Times New Roman" pitchFamily="18" charset="0"/>
              </a:endParaRPr>
            </a:p>
          </p:txBody>
        </p:sp>
        <p:sp>
          <p:nvSpPr>
            <p:cNvPr id="21" name="TextBox 20"/>
            <p:cNvSpPr txBox="1"/>
            <p:nvPr/>
          </p:nvSpPr>
          <p:spPr>
            <a:xfrm>
              <a:off x="6000203" y="1141223"/>
              <a:ext cx="2211055" cy="338554"/>
            </a:xfrm>
            <a:prstGeom prst="rect">
              <a:avLst/>
            </a:prstGeom>
            <a:noFill/>
          </p:spPr>
          <p:txBody>
            <a:bodyPr wrap="none" rtlCol="0">
              <a:spAutoFit/>
            </a:bodyPr>
            <a:lstStyle/>
            <a:p>
              <a:r>
                <a:rPr lang="ru-RU" sz="1600" dirty="0" smtClean="0">
                  <a:latin typeface="Times New Roman" pitchFamily="18" charset="0"/>
                  <a:cs typeface="Times New Roman" pitchFamily="18" charset="0"/>
                </a:rPr>
                <a:t>Национальная оборона</a:t>
              </a:r>
              <a:endParaRPr lang="ru-RU" sz="1600" dirty="0">
                <a:latin typeface="Times New Roman" pitchFamily="18" charset="0"/>
                <a:cs typeface="Times New Roman" pitchFamily="18" charset="0"/>
              </a:endParaRPr>
            </a:p>
          </p:txBody>
        </p:sp>
        <p:sp>
          <p:nvSpPr>
            <p:cNvPr id="22" name="TextBox 21"/>
            <p:cNvSpPr txBox="1"/>
            <p:nvPr/>
          </p:nvSpPr>
          <p:spPr>
            <a:xfrm>
              <a:off x="6000203" y="1513556"/>
              <a:ext cx="2854552" cy="830997"/>
            </a:xfrm>
            <a:prstGeom prst="rect">
              <a:avLst/>
            </a:prstGeom>
            <a:noFill/>
          </p:spPr>
          <p:txBody>
            <a:bodyPr wrap="square" rtlCol="0">
              <a:spAutoFit/>
            </a:bodyPr>
            <a:lstStyle/>
            <a:p>
              <a:r>
                <a:rPr lang="ru-RU" sz="1600" dirty="0" smtClean="0">
                  <a:latin typeface="Times New Roman" pitchFamily="18" charset="0"/>
                  <a:cs typeface="Times New Roman" pitchFamily="18" charset="0"/>
                </a:rPr>
                <a:t>Национальная безопасность и правоохранительная деятельность</a:t>
              </a:r>
              <a:endParaRPr lang="ru-RU" sz="1600" dirty="0">
                <a:latin typeface="Times New Roman" pitchFamily="18" charset="0"/>
                <a:cs typeface="Times New Roman" pitchFamily="18" charset="0"/>
              </a:endParaRPr>
            </a:p>
          </p:txBody>
        </p:sp>
        <p:sp>
          <p:nvSpPr>
            <p:cNvPr id="23" name="TextBox 22"/>
            <p:cNvSpPr txBox="1"/>
            <p:nvPr/>
          </p:nvSpPr>
          <p:spPr>
            <a:xfrm>
              <a:off x="6000203" y="3155126"/>
              <a:ext cx="2926730" cy="584775"/>
            </a:xfrm>
            <a:prstGeom prst="rect">
              <a:avLst/>
            </a:prstGeom>
            <a:noFill/>
          </p:spPr>
          <p:txBody>
            <a:bodyPr wrap="square" rtlCol="0">
              <a:spAutoFit/>
            </a:bodyPr>
            <a:lstStyle/>
            <a:p>
              <a:r>
                <a:rPr lang="ru-RU" sz="1600" dirty="0" smtClean="0">
                  <a:latin typeface="Times New Roman" pitchFamily="18" charset="0"/>
                  <a:cs typeface="Times New Roman" pitchFamily="18" charset="0"/>
                </a:rPr>
                <a:t>Общегосударственные вопросы</a:t>
              </a:r>
              <a:endParaRPr lang="ru-RU" sz="1600" dirty="0">
                <a:latin typeface="Times New Roman" pitchFamily="18" charset="0"/>
                <a:cs typeface="Times New Roman" pitchFamily="18" charset="0"/>
              </a:endParaRPr>
            </a:p>
          </p:txBody>
        </p:sp>
        <p:sp>
          <p:nvSpPr>
            <p:cNvPr id="24" name="TextBox 23"/>
            <p:cNvSpPr txBox="1"/>
            <p:nvPr/>
          </p:nvSpPr>
          <p:spPr>
            <a:xfrm>
              <a:off x="6000203" y="3719100"/>
              <a:ext cx="2745752" cy="338554"/>
            </a:xfrm>
            <a:prstGeom prst="rect">
              <a:avLst/>
            </a:prstGeom>
            <a:noFill/>
          </p:spPr>
          <p:txBody>
            <a:bodyPr wrap="none" rtlCol="0">
              <a:spAutoFit/>
            </a:bodyPr>
            <a:lstStyle/>
            <a:p>
              <a:r>
                <a:rPr lang="ru-RU" sz="1600" dirty="0" smtClean="0">
                  <a:latin typeface="Times New Roman" pitchFamily="18" charset="0"/>
                  <a:cs typeface="Times New Roman" pitchFamily="18" charset="0"/>
                </a:rPr>
                <a:t>Социально-культурная сфера</a:t>
              </a:r>
              <a:endParaRPr lang="ru-RU" sz="1600" dirty="0">
                <a:latin typeface="Times New Roman" pitchFamily="18" charset="0"/>
                <a:cs typeface="Times New Roman" pitchFamily="18" charset="0"/>
              </a:endParaRPr>
            </a:p>
          </p:txBody>
        </p:sp>
      </p:grpSp>
      <p:sp>
        <p:nvSpPr>
          <p:cNvPr id="27" name="Заголовок 1"/>
          <p:cNvSpPr>
            <a:spLocks noGrp="1"/>
          </p:cNvSpPr>
          <p:nvPr>
            <p:ph type="title"/>
          </p:nvPr>
        </p:nvSpPr>
        <p:spPr>
          <a:xfrm>
            <a:off x="167955" y="321985"/>
            <a:ext cx="8686800" cy="563562"/>
          </a:xfrm>
        </p:spPr>
        <p:txBody>
          <a:bodyPr>
            <a:noAutofit/>
          </a:bodyPr>
          <a:lstStyle/>
          <a:p>
            <a:pPr eaLnBrk="1" hangingPunct="1">
              <a:defRPr/>
            </a:pPr>
            <a:r>
              <a:rPr lang="ru-RU" sz="2400" b="1" spc="-10" dirty="0" smtClean="0">
                <a:pattFill prst="wdUpDiag">
                  <a:fgClr>
                    <a:srgbClr val="7030A0"/>
                  </a:fgClr>
                  <a:bgClr>
                    <a:schemeClr val="tx1"/>
                  </a:bgClr>
                </a:pattFill>
                <a:latin typeface="Times New Roman" pitchFamily="18" charset="0"/>
                <a:cs typeface="Times New Roman" pitchFamily="18" charset="0"/>
              </a:rPr>
              <a:t>Структура расходов</a:t>
            </a:r>
            <a:r>
              <a:rPr lang="ru-RU" sz="2400" b="1" spc="-50" dirty="0" smtClean="0">
                <a:pattFill prst="wdUpDiag">
                  <a:fgClr>
                    <a:srgbClr val="7030A0"/>
                  </a:fgClr>
                  <a:bgClr>
                    <a:schemeClr val="tx1"/>
                  </a:bgClr>
                </a:pattFill>
                <a:latin typeface="Times New Roman" pitchFamily="18" charset="0"/>
                <a:cs typeface="Times New Roman" pitchFamily="18" charset="0"/>
              </a:rPr>
              <a:t> </a:t>
            </a:r>
            <a:r>
              <a:rPr lang="ru-RU" sz="2400" b="1" spc="-15" dirty="0" smtClean="0">
                <a:pattFill prst="wdUpDiag">
                  <a:fgClr>
                    <a:srgbClr val="7030A0"/>
                  </a:fgClr>
                  <a:bgClr>
                    <a:schemeClr val="tx1"/>
                  </a:bgClr>
                </a:pattFill>
                <a:latin typeface="Times New Roman" pitchFamily="18" charset="0"/>
                <a:cs typeface="Times New Roman" pitchFamily="18" charset="0"/>
              </a:rPr>
              <a:t>бюджета на 2020 год</a:t>
            </a:r>
            <a:r>
              <a:rPr lang="ru-RU" sz="2400" b="1" dirty="0" smtClean="0">
                <a:pattFill prst="wdUpDiag">
                  <a:fgClr>
                    <a:srgbClr val="7030A0"/>
                  </a:fgClr>
                  <a:bgClr>
                    <a:schemeClr val="tx1"/>
                  </a:bgClr>
                </a:pattFill>
                <a:latin typeface="Times New Roman" pitchFamily="18" charset="0"/>
                <a:cs typeface="Times New Roman" pitchFamily="18" charset="0"/>
              </a:rPr>
              <a:t/>
            </a:r>
            <a:br>
              <a:rPr lang="ru-RU" sz="2400" b="1" dirty="0" smtClean="0">
                <a:pattFill prst="wdUpDiag">
                  <a:fgClr>
                    <a:srgbClr val="7030A0"/>
                  </a:fgClr>
                  <a:bgClr>
                    <a:schemeClr val="tx1"/>
                  </a:bgClr>
                </a:pattFill>
                <a:latin typeface="Times New Roman" pitchFamily="18" charset="0"/>
                <a:cs typeface="Times New Roman" pitchFamily="18" charset="0"/>
              </a:rPr>
            </a:br>
            <a:endParaRPr lang="ru-RU" sz="2400" b="1" dirty="0">
              <a:pattFill prst="wdUpDiag">
                <a:fgClr>
                  <a:srgbClr val="7030A0"/>
                </a:fgClr>
                <a:bgClr>
                  <a:schemeClr val="tx1"/>
                </a:bgClr>
              </a:pattFill>
              <a:latin typeface="Times New Roman" pitchFamily="18" charset="0"/>
              <a:cs typeface="Times New Roman" pitchFamily="18" charset="0"/>
            </a:endParaRPr>
          </a:p>
        </p:txBody>
      </p:sp>
    </p:spTree>
    <p:extLst>
      <p:ext uri="{BB962C8B-B14F-4D97-AF65-F5344CB8AC3E}">
        <p14:creationId xmlns:p14="http://schemas.microsoft.com/office/powerpoint/2010/main" val="193144579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txBox="1">
            <a:spLocks/>
          </p:cNvSpPr>
          <p:nvPr/>
        </p:nvSpPr>
        <p:spPr>
          <a:xfrm>
            <a:off x="174171" y="185373"/>
            <a:ext cx="8686800" cy="563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defRPr/>
            </a:pPr>
            <a:r>
              <a:rPr lang="ru-RU" sz="2400" b="1" spc="-20" dirty="0" smtClean="0">
                <a:pattFill prst="wdUpDiag">
                  <a:fgClr>
                    <a:srgbClr val="7030A0"/>
                  </a:fgClr>
                  <a:bgClr>
                    <a:schemeClr val="tx1"/>
                  </a:bgClr>
                </a:pattFill>
                <a:latin typeface="Times New Roman" pitchFamily="18" charset="0"/>
                <a:cs typeface="Times New Roman" pitchFamily="18" charset="0"/>
              </a:rPr>
              <a:t>Динамика расходов </a:t>
            </a:r>
            <a:r>
              <a:rPr lang="ru-RU" sz="2400" b="1" spc="-15" dirty="0" smtClean="0">
                <a:pattFill prst="wdUpDiag">
                  <a:fgClr>
                    <a:srgbClr val="7030A0"/>
                  </a:fgClr>
                  <a:bgClr>
                    <a:schemeClr val="tx1"/>
                  </a:bgClr>
                </a:pattFill>
                <a:latin typeface="Times New Roman" pitchFamily="18" charset="0"/>
                <a:cs typeface="Times New Roman" pitchFamily="18" charset="0"/>
              </a:rPr>
              <a:t>бюджета за 2017 -2022  годы</a:t>
            </a:r>
            <a:endParaRPr lang="ru-RU" sz="2400" b="1" dirty="0">
              <a:pattFill prst="wdUpDiag">
                <a:fgClr>
                  <a:srgbClr val="7030A0"/>
                </a:fgClr>
                <a:bgClr>
                  <a:schemeClr val="tx1"/>
                </a:bgClr>
              </a:pattFill>
              <a:latin typeface="Times New Roman" pitchFamily="18" charset="0"/>
              <a:cs typeface="Times New Roman" pitchFamily="18" charset="0"/>
            </a:endParaRPr>
          </a:p>
        </p:txBody>
      </p:sp>
      <p:graphicFrame>
        <p:nvGraphicFramePr>
          <p:cNvPr id="4" name="object 63"/>
          <p:cNvGraphicFramePr>
            <a:graphicFrameLocks noGrp="1"/>
          </p:cNvGraphicFramePr>
          <p:nvPr>
            <p:extLst>
              <p:ext uri="{D42A27DB-BD31-4B8C-83A1-F6EECF244321}">
                <p14:modId xmlns:p14="http://schemas.microsoft.com/office/powerpoint/2010/main" val="3654447074"/>
              </p:ext>
            </p:extLst>
          </p:nvPr>
        </p:nvGraphicFramePr>
        <p:xfrm>
          <a:off x="174171" y="883509"/>
          <a:ext cx="8858313" cy="5519900"/>
        </p:xfrm>
        <a:graphic>
          <a:graphicData uri="http://schemas.openxmlformats.org/drawingml/2006/table">
            <a:tbl>
              <a:tblPr>
                <a:tableStyleId>{ED083AE6-46FA-4A59-8FB0-9F97EB10719F}</a:tableStyleId>
              </a:tblPr>
              <a:tblGrid>
                <a:gridCol w="2556250"/>
                <a:gridCol w="946438"/>
                <a:gridCol w="814460"/>
                <a:gridCol w="918650"/>
                <a:gridCol w="944701"/>
                <a:gridCol w="1338907"/>
                <a:gridCol w="1338907"/>
              </a:tblGrid>
              <a:tr h="897860">
                <a:tc>
                  <a:txBody>
                    <a:bodyPr/>
                    <a:lstStyle/>
                    <a:p>
                      <a:pPr marL="0" marR="0" lvl="0" indent="0" algn="ctr" defTabSz="914400" rtl="0" eaLnBrk="1" fontAlgn="base" latinLnBrk="0" hangingPunct="1">
                        <a:lnSpc>
                          <a:spcPct val="100000"/>
                        </a:lnSpc>
                        <a:spcBef>
                          <a:spcPts val="400"/>
                        </a:spcBef>
                        <a:spcAft>
                          <a:spcPct val="0"/>
                        </a:spcAft>
                        <a:buClrTx/>
                        <a:buSzTx/>
                        <a:buFontTx/>
                        <a:buNone/>
                        <a:tabLst/>
                      </a:pPr>
                      <a:r>
                        <a:rPr kumimoji="0" lang="ru-RU" sz="1400" b="1" u="none" strike="noStrike" cap="none" normalizeH="0" baseline="0" dirty="0" smtClean="0">
                          <a:ln>
                            <a:noFill/>
                          </a:ln>
                          <a:solidFill>
                            <a:schemeClr val="tx1"/>
                          </a:solidFill>
                          <a:effectLst/>
                          <a:latin typeface="Times New Roman" pitchFamily="18" charset="0"/>
                          <a:cs typeface="Times New Roman" pitchFamily="18" charset="0"/>
                        </a:rPr>
                        <a:t>Наименование</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u="none" strike="noStrike" cap="none" normalizeH="0" baseline="0" dirty="0" smtClean="0">
                          <a:ln>
                            <a:noFill/>
                          </a:ln>
                          <a:solidFill>
                            <a:schemeClr val="tx1"/>
                          </a:solidFill>
                          <a:effectLst/>
                          <a:latin typeface="Times New Roman" pitchFamily="18" charset="0"/>
                          <a:cs typeface="Times New Roman" pitchFamily="18" charset="0"/>
                        </a:rPr>
                        <a:t>2017 год</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u="none" strike="noStrike" cap="none" normalizeH="0" baseline="0" dirty="0" smtClean="0">
                          <a:ln>
                            <a:noFill/>
                          </a:ln>
                          <a:solidFill>
                            <a:schemeClr val="tx1"/>
                          </a:solidFill>
                          <a:effectLst/>
                          <a:latin typeface="Times New Roman" pitchFamily="18" charset="0"/>
                          <a:cs typeface="Times New Roman" pitchFamily="18" charset="0"/>
                        </a:rPr>
                        <a:t>(отчет)</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u="none" strike="noStrike" cap="none" normalizeH="0" baseline="0" dirty="0" smtClean="0">
                          <a:ln>
                            <a:noFill/>
                          </a:ln>
                          <a:solidFill>
                            <a:schemeClr val="tx1"/>
                          </a:solidFill>
                          <a:effectLst/>
                          <a:latin typeface="Times New Roman" pitchFamily="18" charset="0"/>
                          <a:cs typeface="Times New Roman" pitchFamily="18" charset="0"/>
                        </a:rPr>
                        <a:t> </a:t>
                      </a:r>
                      <a:r>
                        <a:rPr kumimoji="0" lang="ru-RU" sz="1400" b="1" u="none" strike="noStrike" cap="none" normalizeH="0" baseline="0" dirty="0" err="1" smtClean="0">
                          <a:ln>
                            <a:noFill/>
                          </a:ln>
                          <a:solidFill>
                            <a:schemeClr val="tx1"/>
                          </a:solidFill>
                          <a:effectLst/>
                          <a:latin typeface="Times New Roman" pitchFamily="18" charset="0"/>
                          <a:cs typeface="Times New Roman" pitchFamily="18" charset="0"/>
                        </a:rPr>
                        <a:t>тыс.руб</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u="none" strike="noStrike" cap="none" normalizeH="0" baseline="0" dirty="0" smtClean="0">
                          <a:ln>
                            <a:noFill/>
                          </a:ln>
                          <a:solidFill>
                            <a:schemeClr val="tx1"/>
                          </a:solidFill>
                          <a:effectLst/>
                          <a:latin typeface="Times New Roman" pitchFamily="18" charset="0"/>
                          <a:cs typeface="Times New Roman" pitchFamily="18" charset="0"/>
                        </a:rPr>
                        <a:t>2018 год</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u="none" strike="noStrike" cap="none" normalizeH="0" baseline="0" dirty="0" smtClean="0">
                          <a:ln>
                            <a:noFill/>
                          </a:ln>
                          <a:solidFill>
                            <a:schemeClr val="tx1"/>
                          </a:solidFill>
                          <a:effectLst/>
                          <a:latin typeface="Times New Roman" pitchFamily="18" charset="0"/>
                          <a:cs typeface="Times New Roman" pitchFamily="18" charset="0"/>
                        </a:rPr>
                        <a:t>(отчет)</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u="none" strike="noStrike" cap="none" normalizeH="0" baseline="0" dirty="0" smtClean="0">
                          <a:ln>
                            <a:noFill/>
                          </a:ln>
                          <a:solidFill>
                            <a:schemeClr val="tx1"/>
                          </a:solidFill>
                          <a:effectLst/>
                          <a:latin typeface="Times New Roman" pitchFamily="18" charset="0"/>
                          <a:cs typeface="Times New Roman" pitchFamily="18" charset="0"/>
                        </a:rPr>
                        <a:t> </a:t>
                      </a:r>
                      <a:r>
                        <a:rPr kumimoji="0" lang="ru-RU" sz="1400" b="1" u="none" strike="noStrike" cap="none" normalizeH="0" baseline="0" dirty="0" err="1" smtClean="0">
                          <a:ln>
                            <a:noFill/>
                          </a:ln>
                          <a:solidFill>
                            <a:schemeClr val="tx1"/>
                          </a:solidFill>
                          <a:effectLst/>
                          <a:latin typeface="Times New Roman" pitchFamily="18" charset="0"/>
                          <a:cs typeface="Times New Roman" pitchFamily="18" charset="0"/>
                        </a:rPr>
                        <a:t>тыс.руб</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u="none" strike="noStrike" cap="none" normalizeH="0" baseline="0" dirty="0" smtClean="0">
                          <a:ln>
                            <a:noFill/>
                          </a:ln>
                          <a:solidFill>
                            <a:schemeClr val="tx1"/>
                          </a:solidFill>
                          <a:effectLst/>
                          <a:latin typeface="Times New Roman" pitchFamily="18" charset="0"/>
                          <a:cs typeface="Times New Roman" pitchFamily="18" charset="0"/>
                        </a:rPr>
                        <a:t>2019 год</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u="none" strike="noStrike" cap="none" normalizeH="0" baseline="0" dirty="0" smtClean="0">
                          <a:ln>
                            <a:noFill/>
                          </a:ln>
                          <a:solidFill>
                            <a:schemeClr val="tx1"/>
                          </a:solidFill>
                          <a:effectLst/>
                          <a:latin typeface="Times New Roman" pitchFamily="18" charset="0"/>
                          <a:cs typeface="Times New Roman" pitchFamily="18" charset="0"/>
                        </a:rPr>
                        <a:t>(оценка)</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u="none" strike="noStrike" cap="none" normalizeH="0" baseline="0" dirty="0" smtClean="0">
                          <a:ln>
                            <a:noFill/>
                          </a:ln>
                          <a:solidFill>
                            <a:schemeClr val="tx1"/>
                          </a:solidFill>
                          <a:effectLst/>
                          <a:latin typeface="Times New Roman" pitchFamily="18" charset="0"/>
                          <a:cs typeface="Times New Roman" pitchFamily="18" charset="0"/>
                        </a:rPr>
                        <a:t> </a:t>
                      </a:r>
                      <a:r>
                        <a:rPr kumimoji="0" lang="ru-RU" sz="1400" b="1" u="none" strike="noStrike" cap="none" normalizeH="0" baseline="0" dirty="0" err="1" smtClean="0">
                          <a:ln>
                            <a:noFill/>
                          </a:ln>
                          <a:solidFill>
                            <a:schemeClr val="tx1"/>
                          </a:solidFill>
                          <a:effectLst/>
                          <a:latin typeface="Times New Roman" pitchFamily="18" charset="0"/>
                          <a:cs typeface="Times New Roman" pitchFamily="18" charset="0"/>
                        </a:rPr>
                        <a:t>тыс.руб</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u="none" strike="noStrike" cap="none" normalizeH="0" baseline="0" dirty="0" smtClean="0">
                          <a:ln>
                            <a:noFill/>
                          </a:ln>
                          <a:solidFill>
                            <a:schemeClr val="tx1"/>
                          </a:solidFill>
                          <a:effectLst/>
                          <a:latin typeface="Times New Roman" pitchFamily="18" charset="0"/>
                          <a:cs typeface="Times New Roman" pitchFamily="18" charset="0"/>
                        </a:rPr>
                        <a:t>2020 год</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u="none" strike="noStrike" cap="none" normalizeH="0" baseline="0" dirty="0" smtClean="0">
                          <a:ln>
                            <a:noFill/>
                          </a:ln>
                          <a:solidFill>
                            <a:schemeClr val="tx1"/>
                          </a:solidFill>
                          <a:effectLst/>
                          <a:latin typeface="Times New Roman" pitchFamily="18" charset="0"/>
                          <a:cs typeface="Times New Roman" pitchFamily="18" charset="0"/>
                        </a:rPr>
                        <a:t>(план)</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u="none" strike="noStrike" cap="none" normalizeH="0" baseline="0" dirty="0" smtClean="0">
                          <a:ln>
                            <a:noFill/>
                          </a:ln>
                          <a:solidFill>
                            <a:schemeClr val="tx1"/>
                          </a:solidFill>
                          <a:effectLst/>
                          <a:latin typeface="Times New Roman" pitchFamily="18" charset="0"/>
                          <a:cs typeface="Times New Roman" pitchFamily="18" charset="0"/>
                        </a:rPr>
                        <a:t> </a:t>
                      </a:r>
                      <a:r>
                        <a:rPr kumimoji="0" lang="ru-RU" sz="1400" b="1" u="none" strike="noStrike" cap="none" normalizeH="0" baseline="0" dirty="0" err="1" smtClean="0">
                          <a:ln>
                            <a:noFill/>
                          </a:ln>
                          <a:solidFill>
                            <a:schemeClr val="tx1"/>
                          </a:solidFill>
                          <a:effectLst/>
                          <a:latin typeface="Times New Roman" pitchFamily="18" charset="0"/>
                          <a:cs typeface="Times New Roman" pitchFamily="18" charset="0"/>
                        </a:rPr>
                        <a:t>тыс.руб</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u="none" strike="noStrike" cap="none" normalizeH="0" baseline="0" dirty="0" smtClean="0">
                          <a:ln>
                            <a:noFill/>
                          </a:ln>
                          <a:solidFill>
                            <a:schemeClr val="tx1"/>
                          </a:solidFill>
                          <a:effectLst/>
                          <a:latin typeface="Times New Roman" pitchFamily="18" charset="0"/>
                          <a:cs typeface="Times New Roman" pitchFamily="18" charset="0"/>
                        </a:rPr>
                        <a:t>2021 год</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u="none" strike="noStrike" cap="none" normalizeH="0" baseline="0" dirty="0" smtClean="0">
                          <a:ln>
                            <a:noFill/>
                          </a:ln>
                          <a:solidFill>
                            <a:schemeClr val="tx1"/>
                          </a:solidFill>
                          <a:effectLst/>
                          <a:latin typeface="Times New Roman" pitchFamily="18" charset="0"/>
                          <a:cs typeface="Times New Roman" pitchFamily="18" charset="0"/>
                        </a:rPr>
                        <a:t>(план)</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u="none" strike="noStrike" cap="none" normalizeH="0" baseline="0" dirty="0" smtClean="0">
                          <a:ln>
                            <a:noFill/>
                          </a:ln>
                          <a:solidFill>
                            <a:schemeClr val="tx1"/>
                          </a:solidFill>
                          <a:effectLst/>
                          <a:latin typeface="Times New Roman" pitchFamily="18" charset="0"/>
                          <a:cs typeface="Times New Roman" pitchFamily="18" charset="0"/>
                        </a:rPr>
                        <a:t> </a:t>
                      </a:r>
                      <a:r>
                        <a:rPr kumimoji="0" lang="ru-RU" sz="1400" b="1" u="none" strike="noStrike" cap="none" normalizeH="0" baseline="0" dirty="0" err="1" smtClean="0">
                          <a:ln>
                            <a:noFill/>
                          </a:ln>
                          <a:solidFill>
                            <a:schemeClr val="tx1"/>
                          </a:solidFill>
                          <a:effectLst/>
                          <a:latin typeface="Times New Roman" pitchFamily="18" charset="0"/>
                          <a:cs typeface="Times New Roman" pitchFamily="18" charset="0"/>
                        </a:rPr>
                        <a:t>тыс.руб</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u="none" strike="noStrike" cap="none" normalizeH="0" baseline="0" dirty="0" smtClean="0">
                          <a:ln>
                            <a:noFill/>
                          </a:ln>
                          <a:solidFill>
                            <a:schemeClr val="tx1"/>
                          </a:solidFill>
                          <a:effectLst/>
                          <a:latin typeface="Times New Roman" pitchFamily="18" charset="0"/>
                          <a:cs typeface="Times New Roman" pitchFamily="18" charset="0"/>
                        </a:rPr>
                        <a:t>2022 год</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u="none" strike="noStrike" cap="none" normalizeH="0" baseline="0" dirty="0" smtClean="0">
                          <a:ln>
                            <a:noFill/>
                          </a:ln>
                          <a:solidFill>
                            <a:schemeClr val="tx1"/>
                          </a:solidFill>
                          <a:effectLst/>
                          <a:latin typeface="Times New Roman" pitchFamily="18" charset="0"/>
                          <a:cs typeface="Times New Roman" pitchFamily="18" charset="0"/>
                        </a:rPr>
                        <a:t>(план)</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u="none" strike="noStrike" cap="none" normalizeH="0" baseline="0" dirty="0" smtClean="0">
                          <a:ln>
                            <a:noFill/>
                          </a:ln>
                          <a:solidFill>
                            <a:schemeClr val="tx1"/>
                          </a:solidFill>
                          <a:effectLst/>
                          <a:latin typeface="Times New Roman" pitchFamily="18" charset="0"/>
                          <a:cs typeface="Times New Roman" pitchFamily="18" charset="0"/>
                        </a:rPr>
                        <a:t> </a:t>
                      </a:r>
                      <a:r>
                        <a:rPr kumimoji="0" lang="ru-RU" sz="1400" b="1" u="none" strike="noStrike" cap="none" normalizeH="0" baseline="0" dirty="0" err="1" smtClean="0">
                          <a:ln>
                            <a:noFill/>
                          </a:ln>
                          <a:solidFill>
                            <a:schemeClr val="tx1"/>
                          </a:solidFill>
                          <a:effectLst/>
                          <a:latin typeface="Times New Roman" pitchFamily="18" charset="0"/>
                          <a:cs typeface="Times New Roman" pitchFamily="18" charset="0"/>
                        </a:rPr>
                        <a:t>тыс.руб</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448930">
                <a:tc>
                  <a:txBody>
                    <a:bodyPr/>
                    <a:lstStyle/>
                    <a:p>
                      <a:pPr marL="127000" marR="0" lvl="0" indent="0" algn="l" defTabSz="914400" rtl="0" eaLnBrk="1" fontAlgn="base" latinLnBrk="0" hangingPunct="1">
                        <a:lnSpc>
                          <a:spcPct val="100000"/>
                        </a:lnSpc>
                        <a:spcBef>
                          <a:spcPts val="863"/>
                        </a:spcBef>
                        <a:spcAft>
                          <a:spcPct val="0"/>
                        </a:spcAft>
                        <a:buClrTx/>
                        <a:buSzTx/>
                        <a:buFontTx/>
                        <a:buNone/>
                        <a:tabLst/>
                      </a:pPr>
                      <a:r>
                        <a:rPr kumimoji="0" lang="ru-RU" sz="1400" u="none" strike="noStrike" cap="none" normalizeH="0" baseline="0" dirty="0" smtClean="0">
                          <a:ln>
                            <a:noFill/>
                          </a:ln>
                          <a:solidFill>
                            <a:schemeClr val="tx1"/>
                          </a:solidFill>
                          <a:effectLst/>
                          <a:latin typeface="Times New Roman" pitchFamily="18" charset="0"/>
                          <a:cs typeface="Times New Roman" pitchFamily="18" charset="0"/>
                        </a:rPr>
                        <a:t>Общегосударственные вопросы</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39 442,6</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42 666,4</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45 765,6</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49 522,10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42 762,20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40 292,90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224465">
                <a:tc>
                  <a:txBody>
                    <a:bodyPr/>
                    <a:lstStyle/>
                    <a:p>
                      <a:pPr marL="127000" marR="0" lvl="0" indent="0" algn="l" defTabSz="914400" rtl="0" eaLnBrk="1" fontAlgn="base" latinLnBrk="0" hangingPunct="1">
                        <a:lnSpc>
                          <a:spcPct val="100000"/>
                        </a:lnSpc>
                        <a:spcBef>
                          <a:spcPts val="863"/>
                        </a:spcBef>
                        <a:spcAft>
                          <a:spcPct val="0"/>
                        </a:spcAft>
                        <a:buClrTx/>
                        <a:buSzTx/>
                        <a:buFontTx/>
                        <a:buNone/>
                        <a:tabLst/>
                      </a:pPr>
                      <a:r>
                        <a:rPr kumimoji="0" lang="ru-RU" sz="1400" u="none" strike="noStrike" cap="none" normalizeH="0" baseline="0" dirty="0" smtClean="0">
                          <a:ln>
                            <a:noFill/>
                          </a:ln>
                          <a:solidFill>
                            <a:schemeClr val="tx1"/>
                          </a:solidFill>
                          <a:effectLst/>
                          <a:latin typeface="Times New Roman" pitchFamily="18" charset="0"/>
                          <a:cs typeface="Times New Roman" pitchFamily="18" charset="0"/>
                        </a:rPr>
                        <a:t>Национальная оборона</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1 014,1</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12 371,0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1 349,1</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1 152,30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1 158,00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1 189,40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643325">
                <a:tc>
                  <a:txBody>
                    <a:bodyPr/>
                    <a:lstStyle/>
                    <a:p>
                      <a:pPr marL="127000" marR="0" lvl="0" indent="0" algn="l" defTabSz="914400" rtl="0" eaLnBrk="1" fontAlgn="base" latinLnBrk="0" hangingPunct="1">
                        <a:lnSpc>
                          <a:spcPct val="100000"/>
                        </a:lnSpc>
                        <a:spcBef>
                          <a:spcPct val="0"/>
                        </a:spcBef>
                        <a:spcAft>
                          <a:spcPct val="0"/>
                        </a:spcAft>
                        <a:buClrTx/>
                        <a:buSzTx/>
                        <a:buFontTx/>
                        <a:buNone/>
                        <a:tabLst/>
                      </a:pPr>
                      <a:r>
                        <a:rPr kumimoji="0" lang="ru-RU" sz="1400" u="none" strike="noStrike" cap="none" normalizeH="0" baseline="0" smtClean="0">
                          <a:ln>
                            <a:noFill/>
                          </a:ln>
                          <a:solidFill>
                            <a:schemeClr val="tx1"/>
                          </a:solidFill>
                          <a:effectLst/>
                          <a:latin typeface="Times New Roman" pitchFamily="18" charset="0"/>
                          <a:cs typeface="Times New Roman" pitchFamily="18" charset="0"/>
                        </a:rPr>
                        <a:t>Национальная безопасность и правоохранительная деятельность</a:t>
                      </a:r>
                      <a:endParaRPr kumimoji="0" lang="ru-RU" sz="14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3 457,5</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2 912,0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4 244,1</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4 169,60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3 303,60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3 303,60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279115">
                <a:tc>
                  <a:txBody>
                    <a:bodyPr/>
                    <a:lstStyle/>
                    <a:p>
                      <a:pPr marL="127000" marR="0" lvl="0" indent="0" algn="l" defTabSz="914400" rtl="0" eaLnBrk="1" fontAlgn="base" latinLnBrk="0" hangingPunct="1">
                        <a:lnSpc>
                          <a:spcPct val="100000"/>
                        </a:lnSpc>
                        <a:spcBef>
                          <a:spcPts val="713"/>
                        </a:spcBef>
                        <a:spcAft>
                          <a:spcPct val="0"/>
                        </a:spcAft>
                        <a:buClrTx/>
                        <a:buSzTx/>
                        <a:buFontTx/>
                        <a:buNone/>
                        <a:tabLst/>
                      </a:pPr>
                      <a:r>
                        <a:rPr kumimoji="0" lang="ru-RU" sz="1400" u="none" strike="noStrike" cap="none" normalizeH="0" baseline="0" smtClean="0">
                          <a:ln>
                            <a:noFill/>
                          </a:ln>
                          <a:solidFill>
                            <a:schemeClr val="tx1"/>
                          </a:solidFill>
                          <a:effectLst/>
                          <a:latin typeface="Times New Roman" pitchFamily="18" charset="0"/>
                          <a:cs typeface="Times New Roman" pitchFamily="18" charset="0"/>
                        </a:rPr>
                        <a:t>Национальная экономика</a:t>
                      </a:r>
                      <a:endParaRPr kumimoji="0" lang="ru-RU" sz="14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ts val="35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27 755,2</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ts val="35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34 319,1</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ts val="35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74 280,5</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ts val="35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37 414,60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ts val="35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36 602,60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ts val="35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38 006,00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448930">
                <a:tc>
                  <a:txBody>
                    <a:bodyPr/>
                    <a:lstStyle/>
                    <a:p>
                      <a:pPr marL="127000" marR="0" lvl="0" indent="0" algn="l" defTabSz="914400" rtl="0" eaLnBrk="1" fontAlgn="base" latinLnBrk="0" hangingPunct="1">
                        <a:lnSpc>
                          <a:spcPct val="100000"/>
                        </a:lnSpc>
                        <a:spcBef>
                          <a:spcPts val="713"/>
                        </a:spcBef>
                        <a:spcAft>
                          <a:spcPct val="0"/>
                        </a:spcAft>
                        <a:buClrTx/>
                        <a:buSzTx/>
                        <a:buFontTx/>
                        <a:buNone/>
                        <a:tabLst/>
                      </a:pPr>
                      <a:r>
                        <a:rPr kumimoji="0" lang="ru-RU" sz="1400" u="none" strike="noStrike" cap="none" normalizeH="0" baseline="0" smtClean="0">
                          <a:ln>
                            <a:noFill/>
                          </a:ln>
                          <a:solidFill>
                            <a:schemeClr val="tx1"/>
                          </a:solidFill>
                          <a:effectLst/>
                          <a:latin typeface="Times New Roman" pitchFamily="18" charset="0"/>
                          <a:cs typeface="Times New Roman" pitchFamily="18" charset="0"/>
                        </a:rPr>
                        <a:t>Жилищно-коммунальное хозяйство</a:t>
                      </a:r>
                      <a:endParaRPr kumimoji="0" lang="ru-RU" sz="14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ts val="35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81 821,3</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ts val="35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45 966,1</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ts val="35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171 421,1</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ts val="35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259 616,11</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ts val="35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25 878,30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ts val="35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28 032,40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272087">
                <a:tc>
                  <a:txBody>
                    <a:bodyPr/>
                    <a:lstStyle/>
                    <a:p>
                      <a:pPr marL="127000" marR="0" lvl="0" indent="0" algn="l" defTabSz="914400" rtl="0" eaLnBrk="1" fontAlgn="base" latinLnBrk="0" hangingPunct="1">
                        <a:lnSpc>
                          <a:spcPct val="100000"/>
                        </a:lnSpc>
                        <a:spcBef>
                          <a:spcPts val="538"/>
                        </a:spcBef>
                        <a:spcAft>
                          <a:spcPct val="0"/>
                        </a:spcAft>
                        <a:buClrTx/>
                        <a:buSzTx/>
                        <a:buFontTx/>
                        <a:buNone/>
                        <a:tabLst/>
                      </a:pPr>
                      <a:r>
                        <a:rPr kumimoji="0" lang="ru-RU" sz="1400" u="none" strike="noStrike" cap="none" normalizeH="0" baseline="0" smtClean="0">
                          <a:ln>
                            <a:noFill/>
                          </a:ln>
                          <a:solidFill>
                            <a:schemeClr val="tx1"/>
                          </a:solidFill>
                          <a:effectLst/>
                          <a:latin typeface="Times New Roman" pitchFamily="18" charset="0"/>
                          <a:cs typeface="Times New Roman" pitchFamily="18" charset="0"/>
                        </a:rPr>
                        <a:t>Охрана окружающей среды</a:t>
                      </a:r>
                      <a:endParaRPr kumimoji="0" lang="ru-RU" sz="14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1 365,0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735,0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0,00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0,00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0,00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285752">
                <a:tc>
                  <a:txBody>
                    <a:bodyPr/>
                    <a:lstStyle/>
                    <a:p>
                      <a:pPr marL="127000" marR="0" lvl="0" indent="0" algn="l" defTabSz="914400" rtl="0" eaLnBrk="1" fontAlgn="base" latinLnBrk="0" hangingPunct="1">
                        <a:lnSpc>
                          <a:spcPct val="100000"/>
                        </a:lnSpc>
                        <a:spcBef>
                          <a:spcPct val="0"/>
                        </a:spcBef>
                        <a:spcAft>
                          <a:spcPct val="0"/>
                        </a:spcAft>
                        <a:buClrTx/>
                        <a:buSzTx/>
                        <a:buFontTx/>
                        <a:buNone/>
                        <a:tabLst/>
                      </a:pPr>
                      <a:r>
                        <a:rPr kumimoji="0" lang="ru-RU" sz="1400" u="none" strike="noStrike" cap="none" normalizeH="0" baseline="0" smtClean="0">
                          <a:ln>
                            <a:noFill/>
                          </a:ln>
                          <a:solidFill>
                            <a:schemeClr val="tx1"/>
                          </a:solidFill>
                          <a:effectLst/>
                          <a:latin typeface="Times New Roman" pitchFamily="18" charset="0"/>
                          <a:cs typeface="Times New Roman" pitchFamily="18" charset="0"/>
                        </a:rPr>
                        <a:t>Образование</a:t>
                      </a:r>
                      <a:endParaRPr kumimoji="0" lang="ru-RU" sz="14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ts val="575"/>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254 184,2</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ts val="575"/>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285 021,5</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ts val="575"/>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407 920,2</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ts val="575"/>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515 767,50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ts val="575"/>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257 505,70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ts val="575"/>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262 208,30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364300">
                <a:tc>
                  <a:txBody>
                    <a:bodyPr/>
                    <a:lstStyle/>
                    <a:p>
                      <a:pPr marL="127000" marR="0" lvl="0" indent="0" algn="l" defTabSz="914400" rtl="0" eaLnBrk="1" fontAlgn="base" latinLnBrk="0" hangingPunct="1">
                        <a:lnSpc>
                          <a:spcPct val="100000"/>
                        </a:lnSpc>
                        <a:spcBef>
                          <a:spcPts val="675"/>
                        </a:spcBef>
                        <a:spcAft>
                          <a:spcPct val="0"/>
                        </a:spcAft>
                        <a:buClrTx/>
                        <a:buSzTx/>
                        <a:buFontTx/>
                        <a:buNone/>
                        <a:tabLst/>
                      </a:pPr>
                      <a:r>
                        <a:rPr kumimoji="0" lang="ru-RU" sz="1400" u="none" strike="noStrike" cap="none" normalizeH="0" baseline="0" smtClean="0">
                          <a:ln>
                            <a:noFill/>
                          </a:ln>
                          <a:solidFill>
                            <a:schemeClr val="tx1"/>
                          </a:solidFill>
                          <a:effectLst/>
                          <a:latin typeface="Times New Roman" pitchFamily="18" charset="0"/>
                          <a:cs typeface="Times New Roman" pitchFamily="18" charset="0"/>
                        </a:rPr>
                        <a:t>Культура и кинематография</a:t>
                      </a:r>
                      <a:endParaRPr kumimoji="0" lang="ru-RU" sz="14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ts val="313"/>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32 989,8</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ts val="313"/>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39 523,1</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ts val="313"/>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65 307,8</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ts val="313"/>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44 235,60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ts val="313"/>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42 242,00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ts val="313"/>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42 457,00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224465">
                <a:tc>
                  <a:txBody>
                    <a:bodyPr/>
                    <a:lstStyle/>
                    <a:p>
                      <a:pPr marL="127000" marR="0" lvl="0" indent="0" algn="l" defTabSz="914400" rtl="0" eaLnBrk="1" fontAlgn="base" latinLnBrk="0" hangingPunct="1">
                        <a:lnSpc>
                          <a:spcPct val="100000"/>
                        </a:lnSpc>
                        <a:spcBef>
                          <a:spcPts val="575"/>
                        </a:spcBef>
                        <a:spcAft>
                          <a:spcPct val="0"/>
                        </a:spcAft>
                        <a:buClrTx/>
                        <a:buSzTx/>
                        <a:buFontTx/>
                        <a:buNone/>
                        <a:tabLst/>
                      </a:pPr>
                      <a:r>
                        <a:rPr kumimoji="0" lang="ru-RU" sz="1400" u="none" strike="noStrike" cap="none" normalizeH="0" baseline="0" smtClean="0">
                          <a:ln>
                            <a:noFill/>
                          </a:ln>
                          <a:solidFill>
                            <a:schemeClr val="tx1"/>
                          </a:solidFill>
                          <a:effectLst/>
                          <a:latin typeface="Times New Roman" pitchFamily="18" charset="0"/>
                          <a:cs typeface="Times New Roman" pitchFamily="18" charset="0"/>
                        </a:rPr>
                        <a:t>Здравоохранение</a:t>
                      </a:r>
                      <a:endParaRPr kumimoji="0" lang="ru-RU" sz="14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2 727,0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606,0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1 822,0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375,00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300,00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252,00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253141">
                <a:tc>
                  <a:txBody>
                    <a:bodyPr/>
                    <a:lstStyle/>
                    <a:p>
                      <a:pPr marL="127000" marR="0" lvl="0" indent="0" algn="l" defTabSz="914400" rtl="0" eaLnBrk="1" fontAlgn="base" latinLnBrk="0" hangingPunct="1">
                        <a:lnSpc>
                          <a:spcPct val="100000"/>
                        </a:lnSpc>
                        <a:spcBef>
                          <a:spcPts val="863"/>
                        </a:spcBef>
                        <a:spcAft>
                          <a:spcPct val="0"/>
                        </a:spcAft>
                        <a:buClrTx/>
                        <a:buSzTx/>
                        <a:buFontTx/>
                        <a:buNone/>
                        <a:tabLst/>
                      </a:pPr>
                      <a:r>
                        <a:rPr kumimoji="0" lang="ru-RU" sz="1400" u="none" strike="noStrike" cap="none" normalizeH="0" baseline="0" smtClean="0">
                          <a:ln>
                            <a:noFill/>
                          </a:ln>
                          <a:solidFill>
                            <a:schemeClr val="tx1"/>
                          </a:solidFill>
                          <a:effectLst/>
                          <a:latin typeface="Times New Roman" pitchFamily="18" charset="0"/>
                          <a:cs typeface="Times New Roman" pitchFamily="18" charset="0"/>
                        </a:rPr>
                        <a:t>Социальная политика</a:t>
                      </a:r>
                      <a:endParaRPr kumimoji="0" lang="ru-RU" sz="1400" b="0" i="0" u="none" strike="noStrike" cap="none" normalizeH="0" baseline="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ts val="50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28 411,2</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ts val="50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30 763,4</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ts val="50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35 766,6</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ts val="50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42 641,00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ts val="50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44 024,90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ts val="500"/>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44 463,90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364300">
                <a:tc>
                  <a:txBody>
                    <a:bodyPr/>
                    <a:lstStyle/>
                    <a:p>
                      <a:pPr marL="127000" marR="0" lvl="0" indent="0" algn="l" defTabSz="914400" rtl="0" eaLnBrk="1" fontAlgn="base" latinLnBrk="0" hangingPunct="1">
                        <a:lnSpc>
                          <a:spcPct val="100000"/>
                        </a:lnSpc>
                        <a:spcBef>
                          <a:spcPts val="875"/>
                        </a:spcBef>
                        <a:spcAft>
                          <a:spcPct val="0"/>
                        </a:spcAft>
                        <a:buClrTx/>
                        <a:buSzTx/>
                        <a:buFontTx/>
                        <a:buNone/>
                        <a:tabLst/>
                      </a:pPr>
                      <a:r>
                        <a:rPr kumimoji="0" lang="ru-RU" sz="1400" u="none" strike="noStrike" cap="none" normalizeH="0" baseline="0" dirty="0" smtClean="0">
                          <a:ln>
                            <a:noFill/>
                          </a:ln>
                          <a:solidFill>
                            <a:schemeClr val="tx1"/>
                          </a:solidFill>
                          <a:effectLst/>
                          <a:latin typeface="Times New Roman" pitchFamily="18" charset="0"/>
                          <a:cs typeface="Times New Roman" pitchFamily="18" charset="0"/>
                        </a:rPr>
                        <a:t>Физическая культура и спорт</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ts val="513"/>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3 450,3</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ts val="513"/>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3 928,2</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ts val="513"/>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32 103,2</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ts val="513"/>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29 943,00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ts val="513"/>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27 169,10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ts val="513"/>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27 188,10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448930">
                <a:tc>
                  <a:txBody>
                    <a:bodyPr/>
                    <a:lstStyle/>
                    <a:p>
                      <a:pPr marL="127000" marR="0" lvl="0" indent="0" algn="l" defTabSz="914400" rtl="0" eaLnBrk="1" fontAlgn="base" latinLnBrk="0" hangingPunct="1">
                        <a:lnSpc>
                          <a:spcPct val="100000"/>
                        </a:lnSpc>
                        <a:spcBef>
                          <a:spcPts val="875"/>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Условно утвержденные расходы</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ts val="513"/>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ts val="513"/>
                        </a:spcBef>
                        <a:spcAft>
                          <a:spcPct val="0"/>
                        </a:spcAft>
                        <a:buClrTx/>
                        <a:buSzTx/>
                        <a:buFontTx/>
                        <a:buNone/>
                        <a:tabLst/>
                      </a:pP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ts val="513"/>
                        </a:spcBef>
                        <a:spcAft>
                          <a:spcPct val="0"/>
                        </a:spcAft>
                        <a:buClrTx/>
                        <a:buSzTx/>
                        <a:buFontTx/>
                        <a:buNone/>
                        <a:tabLst/>
                      </a:pP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ts val="513"/>
                        </a:spcBef>
                        <a:spcAft>
                          <a:spcPct val="0"/>
                        </a:spcAft>
                        <a:buClrTx/>
                        <a:buSzTx/>
                        <a:buFontTx/>
                        <a:buNone/>
                        <a:tabLst/>
                      </a:pP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ts val="513"/>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6 650,00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ts val="513"/>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13 900,00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364300">
                <a:tc>
                  <a:txBody>
                    <a:bodyPr/>
                    <a:lstStyle/>
                    <a:p>
                      <a:pPr marL="127000" marR="0" lvl="0" indent="0" algn="l" defTabSz="914400" rtl="0" eaLnBrk="1" fontAlgn="base" latinLnBrk="0" hangingPunct="1">
                        <a:lnSpc>
                          <a:spcPct val="100000"/>
                        </a:lnSpc>
                        <a:spcBef>
                          <a:spcPts val="525"/>
                        </a:spcBef>
                        <a:spcAft>
                          <a:spcPct val="0"/>
                        </a:spcAft>
                        <a:buClrTx/>
                        <a:buSzTx/>
                        <a:buFontTx/>
                        <a:buNone/>
                        <a:tabLst/>
                      </a:pPr>
                      <a:r>
                        <a:rPr kumimoji="0" lang="ru-RU" sz="1400" u="none" strike="noStrike" cap="none" normalizeH="0" baseline="0" dirty="0" smtClean="0">
                          <a:ln>
                            <a:noFill/>
                          </a:ln>
                          <a:solidFill>
                            <a:schemeClr val="tx1"/>
                          </a:solidFill>
                          <a:effectLst/>
                          <a:latin typeface="Times New Roman" pitchFamily="18" charset="0"/>
                          <a:cs typeface="Times New Roman" pitchFamily="18" charset="0"/>
                        </a:rPr>
                        <a:t>РАСХОДЫ, ВСЕГО:</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ts val="175"/>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475 253,2</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ts val="175"/>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488 307,9</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ts val="175"/>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840 715,2</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ts val="175"/>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984 836,81</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ts val="175"/>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487 596,40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ts val="175"/>
                        </a:spcBef>
                        <a:spcAft>
                          <a:spcPct val="0"/>
                        </a:spcAft>
                        <a:buClrTx/>
                        <a:buSzTx/>
                        <a:buFontTx/>
                        <a:buNone/>
                        <a:tabLst/>
                      </a:pPr>
                      <a:r>
                        <a:rPr kumimoji="0" lang="ru-RU" sz="1400" b="0" i="0" u="none" strike="noStrike" cap="none" normalizeH="0" baseline="0" dirty="0" smtClean="0">
                          <a:ln>
                            <a:noFill/>
                          </a:ln>
                          <a:solidFill>
                            <a:schemeClr val="tx1"/>
                          </a:solidFill>
                          <a:effectLst/>
                          <a:latin typeface="Times New Roman" pitchFamily="18" charset="0"/>
                          <a:cs typeface="Times New Roman" pitchFamily="18" charset="0"/>
                        </a:rPr>
                        <a:t>501 293,60</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bl>
          </a:graphicData>
        </a:graphic>
      </p:graphicFrame>
    </p:spTree>
    <p:extLst>
      <p:ext uri="{BB962C8B-B14F-4D97-AF65-F5344CB8AC3E}">
        <p14:creationId xmlns:p14="http://schemas.microsoft.com/office/powerpoint/2010/main" val="3008484585"/>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5" name="Прямая соединительная линия 34"/>
          <p:cNvCxnSpPr/>
          <p:nvPr/>
        </p:nvCxnSpPr>
        <p:spPr>
          <a:xfrm flipH="1">
            <a:off x="159800" y="4627457"/>
            <a:ext cx="2370341" cy="0"/>
          </a:xfrm>
          <a:prstGeom prst="line">
            <a:avLst/>
          </a:prstGeom>
          <a:ln>
            <a:solidFill>
              <a:srgbClr val="FF6600"/>
            </a:solidFill>
          </a:ln>
        </p:spPr>
        <p:style>
          <a:lnRef idx="1">
            <a:schemeClr val="accent1"/>
          </a:lnRef>
          <a:fillRef idx="0">
            <a:schemeClr val="accent1"/>
          </a:fillRef>
          <a:effectRef idx="0">
            <a:schemeClr val="accent1"/>
          </a:effectRef>
          <a:fontRef idx="minor">
            <a:schemeClr val="tx1"/>
          </a:fontRef>
        </p:style>
      </p:cxnSp>
      <p:cxnSp>
        <p:nvCxnSpPr>
          <p:cNvPr id="37" name="Прямая соединительная линия 36"/>
          <p:cNvCxnSpPr/>
          <p:nvPr/>
        </p:nvCxnSpPr>
        <p:spPr>
          <a:xfrm>
            <a:off x="6002431" y="4279506"/>
            <a:ext cx="2626664" cy="0"/>
          </a:xfrm>
          <a:prstGeom prst="line">
            <a:avLst/>
          </a:prstGeom>
          <a:ln>
            <a:solidFill>
              <a:srgbClr val="FF3300"/>
            </a:solidFill>
          </a:ln>
        </p:spPr>
        <p:style>
          <a:lnRef idx="1">
            <a:schemeClr val="accent1"/>
          </a:lnRef>
          <a:fillRef idx="0">
            <a:schemeClr val="accent1"/>
          </a:fillRef>
          <a:effectRef idx="0">
            <a:schemeClr val="accent1"/>
          </a:effectRef>
          <a:fontRef idx="minor">
            <a:schemeClr val="tx1"/>
          </a:fontRef>
        </p:style>
      </p:cxnSp>
      <p:cxnSp>
        <p:nvCxnSpPr>
          <p:cNvPr id="24" name="Прямая соединительная линия 23"/>
          <p:cNvCxnSpPr/>
          <p:nvPr/>
        </p:nvCxnSpPr>
        <p:spPr>
          <a:xfrm flipH="1">
            <a:off x="769941" y="3582892"/>
            <a:ext cx="2068497" cy="0"/>
          </a:xfrm>
          <a:prstGeom prst="line">
            <a:avLst/>
          </a:prstGeom>
          <a:ln>
            <a:solidFill>
              <a:srgbClr val="FF00FF"/>
            </a:solidFill>
          </a:ln>
        </p:spPr>
        <p:style>
          <a:lnRef idx="1">
            <a:schemeClr val="accent1"/>
          </a:lnRef>
          <a:fillRef idx="0">
            <a:schemeClr val="accent1"/>
          </a:fillRef>
          <a:effectRef idx="0">
            <a:schemeClr val="accent1"/>
          </a:effectRef>
          <a:fontRef idx="minor">
            <a:schemeClr val="tx1"/>
          </a:fontRef>
        </p:style>
      </p:cxnSp>
      <p:pic>
        <p:nvPicPr>
          <p:cNvPr id="20" name="Рисунок 19"/>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982883" y="975258"/>
            <a:ext cx="4924718" cy="5882742"/>
          </a:xfrm>
          <a:prstGeom prst="rect">
            <a:avLst/>
          </a:prstGeom>
        </p:spPr>
      </p:pic>
      <p:sp>
        <p:nvSpPr>
          <p:cNvPr id="3" name="Заголовок 1"/>
          <p:cNvSpPr>
            <a:spLocks noGrp="1"/>
          </p:cNvSpPr>
          <p:nvPr>
            <p:ph type="title"/>
          </p:nvPr>
        </p:nvSpPr>
        <p:spPr>
          <a:xfrm>
            <a:off x="-879578" y="193497"/>
            <a:ext cx="8447314" cy="563563"/>
          </a:xfrm>
        </p:spPr>
        <p:txBody>
          <a:bodyPr>
            <a:noAutofit/>
          </a:bodyPr>
          <a:lstStyle/>
          <a:p>
            <a:pPr marL="1169988" eaLnBrk="1" fontAlgn="auto" hangingPunct="1">
              <a:spcBef>
                <a:spcPts val="0"/>
              </a:spcBef>
              <a:spcAft>
                <a:spcPts val="0"/>
              </a:spcAft>
              <a:defRPr/>
            </a:pPr>
            <a:r>
              <a:rPr lang="ru-RU" sz="2400" b="1" spc="-20" dirty="0" smtClean="0">
                <a:pattFill prst="wdUpDiag">
                  <a:fgClr>
                    <a:srgbClr val="7030A0"/>
                  </a:fgClr>
                  <a:bgClr>
                    <a:schemeClr val="tx1"/>
                  </a:bgClr>
                </a:pattFill>
                <a:latin typeface="Times New Roman" pitchFamily="18" charset="0"/>
                <a:cs typeface="Times New Roman" pitchFamily="18" charset="0"/>
              </a:rPr>
              <a:t>Расходы</a:t>
            </a:r>
            <a:r>
              <a:rPr lang="ru-RU" sz="2400" b="1" spc="-95" dirty="0" smtClean="0">
                <a:pattFill prst="wdUpDiag">
                  <a:fgClr>
                    <a:srgbClr val="7030A0"/>
                  </a:fgClr>
                  <a:bgClr>
                    <a:schemeClr val="tx1"/>
                  </a:bgClr>
                </a:pattFill>
                <a:latin typeface="Times New Roman" pitchFamily="18" charset="0"/>
                <a:cs typeface="Times New Roman" pitchFamily="18" charset="0"/>
              </a:rPr>
              <a:t>  по проекту </a:t>
            </a:r>
            <a:r>
              <a:rPr lang="ru-RU" sz="2400" b="1" spc="-15" dirty="0" smtClean="0">
                <a:pattFill prst="wdUpDiag">
                  <a:fgClr>
                    <a:srgbClr val="7030A0"/>
                  </a:fgClr>
                  <a:bgClr>
                    <a:schemeClr val="tx1"/>
                  </a:bgClr>
                </a:pattFill>
                <a:latin typeface="Times New Roman" pitchFamily="18" charset="0"/>
                <a:cs typeface="Times New Roman" pitchFamily="18" charset="0"/>
              </a:rPr>
              <a:t>бюджета на 2020 год ( тыс. руб.)</a:t>
            </a:r>
            <a:endParaRPr lang="ru-RU" sz="2400" b="1" dirty="0">
              <a:pattFill prst="wdUpDiag">
                <a:fgClr>
                  <a:srgbClr val="7030A0"/>
                </a:fgClr>
                <a:bgClr>
                  <a:schemeClr val="tx1"/>
                </a:bgClr>
              </a:pattFill>
              <a:latin typeface="Times New Roman" pitchFamily="18" charset="0"/>
              <a:cs typeface="Times New Roman" pitchFamily="18" charset="0"/>
            </a:endParaRPr>
          </a:p>
        </p:txBody>
      </p:sp>
      <p:sp>
        <p:nvSpPr>
          <p:cNvPr id="8" name="TextBox 7"/>
          <p:cNvSpPr txBox="1"/>
          <p:nvPr/>
        </p:nvSpPr>
        <p:spPr>
          <a:xfrm>
            <a:off x="6171107" y="3720774"/>
            <a:ext cx="3048001" cy="523220"/>
          </a:xfrm>
          <a:prstGeom prst="rect">
            <a:avLst/>
          </a:prstGeom>
          <a:noFill/>
        </p:spPr>
        <p:txBody>
          <a:bodyPr wrap="square" rtlCol="0">
            <a:spAutoFit/>
          </a:bodyPr>
          <a:lstStyle/>
          <a:p>
            <a:r>
              <a:rPr lang="ru-RU" sz="1400" dirty="0" smtClean="0">
                <a:latin typeface="Times New Roman" pitchFamily="18" charset="0"/>
                <a:cs typeface="Times New Roman" pitchFamily="18" charset="0"/>
              </a:rPr>
              <a:t>49 522,10</a:t>
            </a:r>
          </a:p>
          <a:p>
            <a:r>
              <a:rPr lang="ru-RU" sz="1400" dirty="0" smtClean="0">
                <a:latin typeface="Times New Roman" pitchFamily="18" charset="0"/>
                <a:cs typeface="Times New Roman" pitchFamily="18" charset="0"/>
              </a:rPr>
              <a:t>Общегосударственные вопросы</a:t>
            </a:r>
            <a:endParaRPr lang="ru-RU" sz="1400" dirty="0">
              <a:latin typeface="Times New Roman" pitchFamily="18" charset="0"/>
              <a:cs typeface="Times New Roman" pitchFamily="18" charset="0"/>
            </a:endParaRPr>
          </a:p>
        </p:txBody>
      </p:sp>
      <p:sp>
        <p:nvSpPr>
          <p:cNvPr id="9" name="TextBox 8"/>
          <p:cNvSpPr txBox="1"/>
          <p:nvPr/>
        </p:nvSpPr>
        <p:spPr>
          <a:xfrm>
            <a:off x="79899" y="4097525"/>
            <a:ext cx="2313069" cy="523220"/>
          </a:xfrm>
          <a:prstGeom prst="rect">
            <a:avLst/>
          </a:prstGeom>
          <a:noFill/>
        </p:spPr>
        <p:txBody>
          <a:bodyPr wrap="none" rtlCol="0">
            <a:spAutoFit/>
          </a:bodyPr>
          <a:lstStyle/>
          <a:p>
            <a:pPr algn="r"/>
            <a:r>
              <a:rPr lang="ru-RU" sz="1400" dirty="0" smtClean="0">
                <a:latin typeface="Times New Roman" pitchFamily="18" charset="0"/>
                <a:cs typeface="Times New Roman" pitchFamily="18" charset="0"/>
              </a:rPr>
              <a:t>44 235,6</a:t>
            </a:r>
          </a:p>
          <a:p>
            <a:pPr algn="r"/>
            <a:r>
              <a:rPr lang="ru-RU" sz="1400" dirty="0" smtClean="0">
                <a:latin typeface="Times New Roman" pitchFamily="18" charset="0"/>
                <a:cs typeface="Times New Roman" pitchFamily="18" charset="0"/>
              </a:rPr>
              <a:t>Культура и кинематография</a:t>
            </a:r>
            <a:endParaRPr lang="ru-RU" sz="1400" dirty="0">
              <a:latin typeface="Times New Roman" pitchFamily="18" charset="0"/>
              <a:cs typeface="Times New Roman" pitchFamily="18" charset="0"/>
            </a:endParaRPr>
          </a:p>
        </p:txBody>
      </p:sp>
      <p:sp>
        <p:nvSpPr>
          <p:cNvPr id="10" name="TextBox 9"/>
          <p:cNvSpPr txBox="1"/>
          <p:nvPr/>
        </p:nvSpPr>
        <p:spPr>
          <a:xfrm>
            <a:off x="6386879" y="1125198"/>
            <a:ext cx="2162774" cy="523220"/>
          </a:xfrm>
          <a:prstGeom prst="rect">
            <a:avLst/>
          </a:prstGeom>
          <a:noFill/>
        </p:spPr>
        <p:txBody>
          <a:bodyPr wrap="square" rtlCol="0">
            <a:spAutoFit/>
          </a:bodyPr>
          <a:lstStyle/>
          <a:p>
            <a:r>
              <a:rPr lang="ru-RU" sz="1400" dirty="0" smtClean="0">
                <a:latin typeface="Times New Roman" pitchFamily="18" charset="0"/>
                <a:cs typeface="Times New Roman" pitchFamily="18" charset="0"/>
              </a:rPr>
              <a:t>42 641,0</a:t>
            </a:r>
          </a:p>
          <a:p>
            <a:r>
              <a:rPr lang="ru-RU" sz="1400" dirty="0" smtClean="0">
                <a:latin typeface="Times New Roman" pitchFamily="18" charset="0"/>
                <a:cs typeface="Times New Roman" pitchFamily="18" charset="0"/>
              </a:rPr>
              <a:t>Социальная политика</a:t>
            </a:r>
            <a:endParaRPr lang="ru-RU" sz="1400" dirty="0">
              <a:latin typeface="Times New Roman" pitchFamily="18" charset="0"/>
              <a:cs typeface="Times New Roman" pitchFamily="18" charset="0"/>
            </a:endParaRPr>
          </a:p>
        </p:txBody>
      </p:sp>
      <p:sp>
        <p:nvSpPr>
          <p:cNvPr id="16" name="TextBox 15"/>
          <p:cNvSpPr txBox="1"/>
          <p:nvPr/>
        </p:nvSpPr>
        <p:spPr>
          <a:xfrm>
            <a:off x="6205094" y="1841431"/>
            <a:ext cx="2909001" cy="523220"/>
          </a:xfrm>
          <a:prstGeom prst="rect">
            <a:avLst/>
          </a:prstGeom>
          <a:noFill/>
        </p:spPr>
        <p:txBody>
          <a:bodyPr wrap="none" rtlCol="0">
            <a:spAutoFit/>
          </a:bodyPr>
          <a:lstStyle/>
          <a:p>
            <a:r>
              <a:rPr lang="ru-RU" sz="1400" dirty="0" smtClean="0">
                <a:latin typeface="Times New Roman" pitchFamily="18" charset="0"/>
                <a:cs typeface="Times New Roman" pitchFamily="18" charset="0"/>
              </a:rPr>
              <a:t>259 616,11</a:t>
            </a:r>
          </a:p>
          <a:p>
            <a:r>
              <a:rPr lang="ru-RU" sz="1400" dirty="0" smtClean="0">
                <a:latin typeface="Times New Roman" pitchFamily="18" charset="0"/>
                <a:cs typeface="Times New Roman" pitchFamily="18" charset="0"/>
              </a:rPr>
              <a:t>Жилищно-коммунальное хозяйство</a:t>
            </a:r>
            <a:endParaRPr lang="ru-RU" sz="1400" dirty="0">
              <a:latin typeface="Times New Roman" pitchFamily="18" charset="0"/>
              <a:cs typeface="Times New Roman" pitchFamily="18" charset="0"/>
            </a:endParaRPr>
          </a:p>
        </p:txBody>
      </p:sp>
      <p:sp>
        <p:nvSpPr>
          <p:cNvPr id="17" name="TextBox 16"/>
          <p:cNvSpPr txBox="1"/>
          <p:nvPr/>
        </p:nvSpPr>
        <p:spPr>
          <a:xfrm>
            <a:off x="876636" y="2334653"/>
            <a:ext cx="1801840" cy="523220"/>
          </a:xfrm>
          <a:prstGeom prst="rect">
            <a:avLst/>
          </a:prstGeom>
          <a:noFill/>
        </p:spPr>
        <p:txBody>
          <a:bodyPr wrap="none" rtlCol="0">
            <a:spAutoFit/>
          </a:bodyPr>
          <a:lstStyle/>
          <a:p>
            <a:r>
              <a:rPr lang="ru-RU" sz="1400" dirty="0" smtClean="0">
                <a:latin typeface="Times New Roman" pitchFamily="18" charset="0"/>
                <a:cs typeface="Times New Roman" pitchFamily="18" charset="0"/>
              </a:rPr>
              <a:t>29 943,0</a:t>
            </a:r>
          </a:p>
          <a:p>
            <a:r>
              <a:rPr lang="ru-RU" sz="1400" dirty="0" smtClean="0">
                <a:latin typeface="Times New Roman" pitchFamily="18" charset="0"/>
                <a:cs typeface="Times New Roman" pitchFamily="18" charset="0"/>
              </a:rPr>
              <a:t>Физическая культура</a:t>
            </a:r>
            <a:endParaRPr lang="ru-RU" sz="1400" dirty="0">
              <a:latin typeface="Times New Roman" pitchFamily="18" charset="0"/>
              <a:cs typeface="Times New Roman" pitchFamily="18" charset="0"/>
            </a:endParaRPr>
          </a:p>
        </p:txBody>
      </p:sp>
      <p:sp>
        <p:nvSpPr>
          <p:cNvPr id="18" name="TextBox 17"/>
          <p:cNvSpPr txBox="1"/>
          <p:nvPr/>
        </p:nvSpPr>
        <p:spPr>
          <a:xfrm>
            <a:off x="6710994" y="2635277"/>
            <a:ext cx="2131546" cy="523220"/>
          </a:xfrm>
          <a:prstGeom prst="rect">
            <a:avLst/>
          </a:prstGeom>
          <a:noFill/>
        </p:spPr>
        <p:txBody>
          <a:bodyPr wrap="none" rtlCol="0">
            <a:spAutoFit/>
          </a:bodyPr>
          <a:lstStyle/>
          <a:p>
            <a:r>
              <a:rPr lang="ru-RU" sz="1400" dirty="0" smtClean="0">
                <a:latin typeface="Times New Roman" pitchFamily="18" charset="0"/>
                <a:cs typeface="Times New Roman" pitchFamily="18" charset="0"/>
              </a:rPr>
              <a:t>37 414,60</a:t>
            </a:r>
          </a:p>
          <a:p>
            <a:r>
              <a:rPr lang="ru-RU" sz="1400" dirty="0" smtClean="0">
                <a:latin typeface="Times New Roman" pitchFamily="18" charset="0"/>
                <a:cs typeface="Times New Roman" pitchFamily="18" charset="0"/>
              </a:rPr>
              <a:t>Национальная экономика</a:t>
            </a:r>
          </a:p>
        </p:txBody>
      </p:sp>
      <p:sp>
        <p:nvSpPr>
          <p:cNvPr id="7" name="TextBox 6"/>
          <p:cNvSpPr txBox="1"/>
          <p:nvPr/>
        </p:nvSpPr>
        <p:spPr>
          <a:xfrm>
            <a:off x="812563" y="5134110"/>
            <a:ext cx="1170320" cy="523220"/>
          </a:xfrm>
          <a:prstGeom prst="rect">
            <a:avLst/>
          </a:prstGeom>
          <a:noFill/>
        </p:spPr>
        <p:txBody>
          <a:bodyPr wrap="none" rtlCol="0">
            <a:spAutoFit/>
          </a:bodyPr>
          <a:lstStyle/>
          <a:p>
            <a:r>
              <a:rPr lang="ru-RU" sz="1400" dirty="0" smtClean="0">
                <a:latin typeface="Times New Roman" pitchFamily="18" charset="0"/>
                <a:cs typeface="Times New Roman" pitchFamily="18" charset="0"/>
              </a:rPr>
              <a:t>515 767,5</a:t>
            </a:r>
          </a:p>
          <a:p>
            <a:r>
              <a:rPr lang="ru-RU" sz="1400" dirty="0" smtClean="0">
                <a:latin typeface="Times New Roman" pitchFamily="18" charset="0"/>
                <a:cs typeface="Times New Roman" pitchFamily="18" charset="0"/>
              </a:rPr>
              <a:t>Образование</a:t>
            </a:r>
            <a:endParaRPr lang="ru-RU" sz="1400" dirty="0">
              <a:latin typeface="Times New Roman" pitchFamily="18" charset="0"/>
              <a:cs typeface="Times New Roman" pitchFamily="18" charset="0"/>
            </a:endParaRPr>
          </a:p>
        </p:txBody>
      </p:sp>
      <p:sp>
        <p:nvSpPr>
          <p:cNvPr id="19" name="TextBox 18"/>
          <p:cNvSpPr txBox="1"/>
          <p:nvPr/>
        </p:nvSpPr>
        <p:spPr>
          <a:xfrm>
            <a:off x="323385" y="1193180"/>
            <a:ext cx="2686146" cy="954107"/>
          </a:xfrm>
          <a:prstGeom prst="rect">
            <a:avLst/>
          </a:prstGeom>
          <a:noFill/>
        </p:spPr>
        <p:txBody>
          <a:bodyPr wrap="square" rtlCol="0">
            <a:spAutoFit/>
          </a:bodyPr>
          <a:lstStyle/>
          <a:p>
            <a:pPr algn="r"/>
            <a:r>
              <a:rPr lang="ru-RU" sz="1400" dirty="0" smtClean="0">
                <a:latin typeface="Times New Roman" pitchFamily="18" charset="0"/>
                <a:cs typeface="Times New Roman" pitchFamily="18" charset="0"/>
              </a:rPr>
              <a:t>4 169,6</a:t>
            </a:r>
          </a:p>
          <a:p>
            <a:pPr algn="r"/>
            <a:r>
              <a:rPr lang="ru-RU" sz="1400" dirty="0" smtClean="0">
                <a:latin typeface="Times New Roman" pitchFamily="18" charset="0"/>
                <a:cs typeface="Times New Roman" pitchFamily="18" charset="0"/>
              </a:rPr>
              <a:t>Национальная безопасность и правоохранительная деятельность</a:t>
            </a:r>
            <a:endParaRPr lang="ru-RU" sz="1400" dirty="0">
              <a:latin typeface="Times New Roman" pitchFamily="18" charset="0"/>
              <a:cs typeface="Times New Roman" pitchFamily="18" charset="0"/>
            </a:endParaRPr>
          </a:p>
        </p:txBody>
      </p:sp>
      <p:sp>
        <p:nvSpPr>
          <p:cNvPr id="22" name="TextBox 21"/>
          <p:cNvSpPr txBox="1"/>
          <p:nvPr/>
        </p:nvSpPr>
        <p:spPr>
          <a:xfrm>
            <a:off x="1133826" y="3094644"/>
            <a:ext cx="1498615" cy="738664"/>
          </a:xfrm>
          <a:prstGeom prst="rect">
            <a:avLst/>
          </a:prstGeom>
          <a:noFill/>
        </p:spPr>
        <p:txBody>
          <a:bodyPr wrap="none" rtlCol="0">
            <a:spAutoFit/>
          </a:bodyPr>
          <a:lstStyle/>
          <a:p>
            <a:pPr algn="r"/>
            <a:r>
              <a:rPr lang="ru-RU" sz="1400" dirty="0" smtClean="0">
                <a:latin typeface="Times New Roman" pitchFamily="18" charset="0"/>
                <a:cs typeface="Times New Roman" pitchFamily="18" charset="0"/>
              </a:rPr>
              <a:t>375,0</a:t>
            </a:r>
          </a:p>
          <a:p>
            <a:pPr algn="r"/>
            <a:r>
              <a:rPr lang="ru-RU" sz="1400" dirty="0" smtClean="0">
                <a:latin typeface="Times New Roman" pitchFamily="18" charset="0"/>
                <a:cs typeface="Times New Roman" pitchFamily="18" charset="0"/>
              </a:rPr>
              <a:t>Здравоохранение</a:t>
            </a:r>
          </a:p>
          <a:p>
            <a:pPr algn="r"/>
            <a:endParaRPr lang="ru-RU" sz="1400" dirty="0">
              <a:latin typeface="Times New Roman" pitchFamily="18" charset="0"/>
              <a:cs typeface="Times New Roman" pitchFamily="18" charset="0"/>
            </a:endParaRPr>
          </a:p>
        </p:txBody>
      </p:sp>
      <p:cxnSp>
        <p:nvCxnSpPr>
          <p:cNvPr id="28" name="Прямая соединительная линия 27"/>
          <p:cNvCxnSpPr/>
          <p:nvPr/>
        </p:nvCxnSpPr>
        <p:spPr>
          <a:xfrm flipH="1">
            <a:off x="376906" y="2133797"/>
            <a:ext cx="2801300" cy="0"/>
          </a:xfrm>
          <a:prstGeom prst="line">
            <a:avLst/>
          </a:prstGeom>
          <a:ln>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33" name="Прямая соединительная линия 32"/>
          <p:cNvCxnSpPr/>
          <p:nvPr/>
        </p:nvCxnSpPr>
        <p:spPr>
          <a:xfrm flipH="1">
            <a:off x="478964" y="5646199"/>
            <a:ext cx="1766017" cy="0"/>
          </a:xfrm>
          <a:prstGeom prst="line">
            <a:avLst/>
          </a:prstGeom>
          <a:ln>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9" name="Прямая соединительная линия 38"/>
          <p:cNvCxnSpPr/>
          <p:nvPr/>
        </p:nvCxnSpPr>
        <p:spPr>
          <a:xfrm flipV="1">
            <a:off x="5832628" y="1633503"/>
            <a:ext cx="2867159" cy="1"/>
          </a:xfrm>
          <a:prstGeom prst="line">
            <a:avLst/>
          </a:prstGeom>
          <a:ln>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1" name="Прямая соединительная линия 40"/>
          <p:cNvCxnSpPr/>
          <p:nvPr/>
        </p:nvCxnSpPr>
        <p:spPr>
          <a:xfrm>
            <a:off x="5592931" y="2336414"/>
            <a:ext cx="3355759" cy="0"/>
          </a:xfrm>
          <a:prstGeom prst="line">
            <a:avLst/>
          </a:prstGeom>
          <a:ln>
            <a:solidFill>
              <a:srgbClr val="00CCFF"/>
            </a:solidFill>
          </a:ln>
        </p:spPr>
        <p:style>
          <a:lnRef idx="1">
            <a:schemeClr val="accent1"/>
          </a:lnRef>
          <a:fillRef idx="0">
            <a:schemeClr val="accent1"/>
          </a:fillRef>
          <a:effectRef idx="0">
            <a:schemeClr val="accent1"/>
          </a:effectRef>
          <a:fontRef idx="minor">
            <a:schemeClr val="tx1"/>
          </a:fontRef>
        </p:style>
      </p:cxnSp>
      <p:cxnSp>
        <p:nvCxnSpPr>
          <p:cNvPr id="46" name="Прямая соединительная линия 45"/>
          <p:cNvCxnSpPr/>
          <p:nvPr/>
        </p:nvCxnSpPr>
        <p:spPr>
          <a:xfrm>
            <a:off x="323385" y="2905244"/>
            <a:ext cx="2583401" cy="0"/>
          </a:xfrm>
          <a:prstGeom prst="line">
            <a:avLst/>
          </a:prstGeom>
          <a:ln>
            <a:solidFill>
              <a:srgbClr val="0000FF"/>
            </a:solidFill>
          </a:ln>
        </p:spPr>
        <p:style>
          <a:lnRef idx="1">
            <a:schemeClr val="accent1"/>
          </a:lnRef>
          <a:fillRef idx="0">
            <a:schemeClr val="accent1"/>
          </a:fillRef>
          <a:effectRef idx="0">
            <a:schemeClr val="accent1"/>
          </a:effectRef>
          <a:fontRef idx="minor">
            <a:schemeClr val="tx1"/>
          </a:fontRef>
        </p:style>
      </p:cxnSp>
      <p:cxnSp>
        <p:nvCxnSpPr>
          <p:cNvPr id="48" name="Прямая соединительная линия 47"/>
          <p:cNvCxnSpPr/>
          <p:nvPr/>
        </p:nvCxnSpPr>
        <p:spPr>
          <a:xfrm>
            <a:off x="5985013" y="3158497"/>
            <a:ext cx="2909968" cy="0"/>
          </a:xfrm>
          <a:prstGeom prst="line">
            <a:avLst/>
          </a:prstGeom>
          <a:ln>
            <a:solidFill>
              <a:srgbClr val="7030A0"/>
            </a:solidFill>
          </a:ln>
        </p:spPr>
        <p:style>
          <a:lnRef idx="1">
            <a:schemeClr val="accent1"/>
          </a:lnRef>
          <a:fillRef idx="0">
            <a:schemeClr val="accent1"/>
          </a:fillRef>
          <a:effectRef idx="0">
            <a:schemeClr val="accent1"/>
          </a:effectRef>
          <a:fontRef idx="minor">
            <a:schemeClr val="tx1"/>
          </a:fontRef>
        </p:style>
      </p:cxnSp>
      <p:sp>
        <p:nvSpPr>
          <p:cNvPr id="50" name="TextBox 49"/>
          <p:cNvSpPr txBox="1"/>
          <p:nvPr/>
        </p:nvSpPr>
        <p:spPr>
          <a:xfrm>
            <a:off x="6777936" y="4526207"/>
            <a:ext cx="1997663" cy="523220"/>
          </a:xfrm>
          <a:prstGeom prst="rect">
            <a:avLst/>
          </a:prstGeom>
          <a:noFill/>
        </p:spPr>
        <p:txBody>
          <a:bodyPr wrap="none" rtlCol="0">
            <a:spAutoFit/>
          </a:bodyPr>
          <a:lstStyle/>
          <a:p>
            <a:r>
              <a:rPr lang="ru-RU" sz="1400" dirty="0" smtClean="0">
                <a:latin typeface="Times New Roman" pitchFamily="18" charset="0"/>
                <a:cs typeface="Times New Roman" pitchFamily="18" charset="0"/>
              </a:rPr>
              <a:t>1 152,3</a:t>
            </a:r>
          </a:p>
          <a:p>
            <a:r>
              <a:rPr lang="ru-RU" sz="1400" dirty="0" smtClean="0">
                <a:latin typeface="Times New Roman" pitchFamily="18" charset="0"/>
                <a:cs typeface="Times New Roman" pitchFamily="18" charset="0"/>
              </a:rPr>
              <a:t>Национальная оборона</a:t>
            </a:r>
            <a:endParaRPr lang="ru-RU" sz="1400" dirty="0">
              <a:latin typeface="Times New Roman" pitchFamily="18" charset="0"/>
              <a:cs typeface="Times New Roman" pitchFamily="18" charset="0"/>
            </a:endParaRPr>
          </a:p>
        </p:txBody>
      </p:sp>
      <p:cxnSp>
        <p:nvCxnSpPr>
          <p:cNvPr id="70" name="Прямая соединительная линия 69"/>
          <p:cNvCxnSpPr/>
          <p:nvPr/>
        </p:nvCxnSpPr>
        <p:spPr>
          <a:xfrm flipV="1">
            <a:off x="6480681" y="5051394"/>
            <a:ext cx="2268284" cy="17756"/>
          </a:xfrm>
          <a:prstGeom prst="line">
            <a:avLst/>
          </a:prstGeom>
          <a:ln>
            <a:solidFill>
              <a:srgbClr val="FFA34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0157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156757" y="286885"/>
            <a:ext cx="8686800" cy="563562"/>
          </a:xfrm>
        </p:spPr>
        <p:txBody>
          <a:bodyPr>
            <a:noAutofit/>
          </a:bodyPr>
          <a:lstStyle/>
          <a:p>
            <a:pPr eaLnBrk="1" hangingPunct="1">
              <a:defRPr/>
            </a:pPr>
            <a:r>
              <a:rPr lang="ru-RU" sz="2000" b="1" dirty="0" smtClean="0">
                <a:pattFill prst="wdUpDiag">
                  <a:fgClr>
                    <a:srgbClr val="7030A0"/>
                  </a:fgClr>
                  <a:bgClr>
                    <a:schemeClr val="tx1"/>
                  </a:bgClr>
                </a:pattFill>
                <a:latin typeface="Times New Roman" pitchFamily="18" charset="0"/>
                <a:cs typeface="Times New Roman" pitchFamily="18" charset="0"/>
              </a:rPr>
              <a:t>Сведения о расходах бюджета на 2020 год и плановый период  2021 и 2022 годов по разделам и подразделам классификации расходов бюджета</a:t>
            </a:r>
            <a:br>
              <a:rPr lang="ru-RU" sz="2000" b="1" dirty="0" smtClean="0">
                <a:pattFill prst="wdUpDiag">
                  <a:fgClr>
                    <a:srgbClr val="7030A0"/>
                  </a:fgClr>
                  <a:bgClr>
                    <a:schemeClr val="tx1"/>
                  </a:bgClr>
                </a:pattFill>
                <a:latin typeface="Times New Roman" pitchFamily="18" charset="0"/>
                <a:cs typeface="Times New Roman" pitchFamily="18" charset="0"/>
              </a:rPr>
            </a:br>
            <a:endParaRPr lang="ru-RU" sz="2000" b="1" dirty="0">
              <a:pattFill prst="wdUpDiag">
                <a:fgClr>
                  <a:srgbClr val="7030A0"/>
                </a:fgClr>
                <a:bgClr>
                  <a:schemeClr val="tx1"/>
                </a:bgClr>
              </a:pattFill>
              <a:latin typeface="Times New Roman" pitchFamily="18" charset="0"/>
              <a:cs typeface="Times New Roman" pitchFamily="18"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834173396"/>
              </p:ext>
            </p:extLst>
          </p:nvPr>
        </p:nvGraphicFramePr>
        <p:xfrm>
          <a:off x="264795" y="976993"/>
          <a:ext cx="8572500" cy="5333741"/>
        </p:xfrm>
        <a:graphic>
          <a:graphicData uri="http://schemas.openxmlformats.org/drawingml/2006/table">
            <a:tbl>
              <a:tblPr>
                <a:tableStyleId>{ED083AE6-46FA-4A59-8FB0-9F97EB10719F}</a:tableStyleId>
              </a:tblPr>
              <a:tblGrid>
                <a:gridCol w="4167766"/>
                <a:gridCol w="488411"/>
                <a:gridCol w="497454"/>
                <a:gridCol w="1139623"/>
                <a:gridCol w="1139623"/>
                <a:gridCol w="1139623"/>
              </a:tblGrid>
              <a:tr h="412445">
                <a:tc>
                  <a:txBody>
                    <a:bodyPr/>
                    <a:lstStyle/>
                    <a:p>
                      <a:pPr algn="ctr">
                        <a:spcAft>
                          <a:spcPts val="0"/>
                        </a:spcAft>
                      </a:pPr>
                      <a:r>
                        <a:rPr lang="ru-RU" sz="1400" b="1" kern="0" dirty="0">
                          <a:solidFill>
                            <a:schemeClr val="tx1"/>
                          </a:solidFill>
                          <a:latin typeface="Times New Roman" pitchFamily="18" charset="0"/>
                          <a:cs typeface="Times New Roman" pitchFamily="18" charset="0"/>
                        </a:rPr>
                        <a:t>Наименование показателя</a:t>
                      </a:r>
                      <a:endParaRPr lang="ru-RU" sz="1400" b="1" kern="50" dirty="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spcAft>
                          <a:spcPts val="0"/>
                        </a:spcAft>
                      </a:pPr>
                      <a:r>
                        <a:rPr lang="ru-RU" sz="1400" b="1" kern="0" dirty="0">
                          <a:solidFill>
                            <a:schemeClr val="tx1"/>
                          </a:solidFill>
                          <a:latin typeface="Times New Roman" pitchFamily="18" charset="0"/>
                          <a:cs typeface="Times New Roman" pitchFamily="18" charset="0"/>
                        </a:rPr>
                        <a:t>РЗ</a:t>
                      </a:r>
                      <a:endParaRPr lang="ru-RU" sz="1400" b="1" kern="50" dirty="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spcAft>
                          <a:spcPts val="0"/>
                        </a:spcAft>
                      </a:pPr>
                      <a:r>
                        <a:rPr lang="ru-RU" sz="1400" b="1" kern="0" dirty="0">
                          <a:solidFill>
                            <a:schemeClr val="tx1"/>
                          </a:solidFill>
                          <a:latin typeface="Times New Roman" pitchFamily="18" charset="0"/>
                          <a:cs typeface="Times New Roman" pitchFamily="18" charset="0"/>
                        </a:rPr>
                        <a:t>ПР</a:t>
                      </a:r>
                      <a:endParaRPr lang="ru-RU" sz="1400" b="1" kern="50" dirty="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spcAft>
                          <a:spcPts val="0"/>
                        </a:spcAft>
                      </a:pPr>
                      <a:r>
                        <a:rPr lang="ru-RU" sz="1400" b="1" kern="0" dirty="0" smtClean="0">
                          <a:solidFill>
                            <a:schemeClr val="tx1"/>
                          </a:solidFill>
                          <a:latin typeface="Times New Roman" pitchFamily="18" charset="0"/>
                          <a:cs typeface="Times New Roman" pitchFamily="18" charset="0"/>
                        </a:rPr>
                        <a:t>2020 </a:t>
                      </a:r>
                      <a:r>
                        <a:rPr lang="ru-RU" sz="1400" b="1" kern="0" dirty="0">
                          <a:solidFill>
                            <a:schemeClr val="tx1"/>
                          </a:solidFill>
                          <a:latin typeface="Times New Roman" pitchFamily="18" charset="0"/>
                          <a:cs typeface="Times New Roman" pitchFamily="18" charset="0"/>
                        </a:rPr>
                        <a:t>год</a:t>
                      </a:r>
                      <a:endParaRPr lang="ru-RU" sz="1400" b="1" kern="50" dirty="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spcAft>
                          <a:spcPts val="0"/>
                        </a:spcAft>
                      </a:pPr>
                      <a:r>
                        <a:rPr lang="ru-RU" sz="1400" b="1" kern="0" dirty="0" smtClean="0">
                          <a:solidFill>
                            <a:schemeClr val="tx1"/>
                          </a:solidFill>
                          <a:latin typeface="Times New Roman" pitchFamily="18" charset="0"/>
                          <a:cs typeface="Times New Roman" pitchFamily="18" charset="0"/>
                        </a:rPr>
                        <a:t>2021 </a:t>
                      </a:r>
                      <a:r>
                        <a:rPr lang="ru-RU" sz="1400" b="1" kern="0" dirty="0">
                          <a:solidFill>
                            <a:schemeClr val="tx1"/>
                          </a:solidFill>
                          <a:latin typeface="Times New Roman" pitchFamily="18" charset="0"/>
                          <a:cs typeface="Times New Roman" pitchFamily="18" charset="0"/>
                        </a:rPr>
                        <a:t>год</a:t>
                      </a:r>
                      <a:endParaRPr lang="ru-RU" sz="1400" b="1" kern="50" dirty="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spcAft>
                          <a:spcPts val="0"/>
                        </a:spcAft>
                      </a:pPr>
                      <a:r>
                        <a:rPr lang="ru-RU" sz="1400" b="1" kern="0" dirty="0" smtClean="0">
                          <a:solidFill>
                            <a:schemeClr val="tx1"/>
                          </a:solidFill>
                          <a:latin typeface="Times New Roman" pitchFamily="18" charset="0"/>
                          <a:cs typeface="Times New Roman" pitchFamily="18" charset="0"/>
                        </a:rPr>
                        <a:t>2022 </a:t>
                      </a:r>
                      <a:r>
                        <a:rPr lang="ru-RU" sz="1400" b="1" kern="0" dirty="0">
                          <a:solidFill>
                            <a:schemeClr val="tx1"/>
                          </a:solidFill>
                          <a:latin typeface="Times New Roman" pitchFamily="18" charset="0"/>
                          <a:cs typeface="Times New Roman" pitchFamily="18" charset="0"/>
                        </a:rPr>
                        <a:t>год</a:t>
                      </a:r>
                      <a:endParaRPr lang="ru-RU" sz="1400" b="1" kern="50" dirty="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226543">
                <a:tc>
                  <a:txBody>
                    <a:bodyPr/>
                    <a:lstStyle/>
                    <a:p>
                      <a:pPr algn="l">
                        <a:spcAft>
                          <a:spcPts val="0"/>
                        </a:spcAft>
                      </a:pPr>
                      <a:r>
                        <a:rPr lang="ru-RU" sz="1400" kern="0" dirty="0">
                          <a:solidFill>
                            <a:schemeClr val="tx1"/>
                          </a:solidFill>
                          <a:latin typeface="Times New Roman" pitchFamily="18" charset="0"/>
                          <a:cs typeface="Times New Roman" pitchFamily="18" charset="0"/>
                        </a:rPr>
                        <a:t>Общегосударственные вопросы</a:t>
                      </a:r>
                      <a:endParaRPr lang="ru-RU" sz="1400" kern="50" dirty="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l">
                        <a:spcAft>
                          <a:spcPts val="0"/>
                        </a:spcAft>
                      </a:pPr>
                      <a:r>
                        <a:rPr lang="ru-RU" sz="1400" kern="0" dirty="0">
                          <a:solidFill>
                            <a:schemeClr val="tx1"/>
                          </a:solidFill>
                          <a:latin typeface="Times New Roman" pitchFamily="18" charset="0"/>
                          <a:cs typeface="Times New Roman" pitchFamily="18" charset="0"/>
                        </a:rPr>
                        <a:t>01</a:t>
                      </a:r>
                      <a:endParaRPr lang="ru-RU" sz="1400" kern="50" dirty="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l">
                        <a:spcAft>
                          <a:spcPts val="0"/>
                        </a:spcAft>
                      </a:pPr>
                      <a:r>
                        <a:rPr lang="ru-RU" sz="1400" kern="0">
                          <a:solidFill>
                            <a:schemeClr val="tx1"/>
                          </a:solidFill>
                          <a:latin typeface="Times New Roman" pitchFamily="18" charset="0"/>
                          <a:cs typeface="Times New Roman" pitchFamily="18" charset="0"/>
                        </a:rPr>
                        <a:t>00</a:t>
                      </a:r>
                      <a:endParaRPr lang="ru-RU" sz="1400" kern="5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pitchFamily="18" charset="0"/>
                        </a:rPr>
                        <a:t>49 522,10</a:t>
                      </a:r>
                      <a:endParaRPr lang="ru-RU" sz="1400" b="0" i="0" u="none" strike="noStrike" baseline="0" dirty="0">
                        <a:solidFill>
                          <a:schemeClr val="tx1"/>
                        </a:solidFill>
                        <a:latin typeface="Times New Roman" pitchFamily="18" charset="0"/>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pitchFamily="18" charset="0"/>
                        </a:rPr>
                        <a:t>42 762,20</a:t>
                      </a:r>
                      <a:endParaRPr lang="ru-RU" sz="1400" b="0" i="0" u="none" strike="noStrike" baseline="0" dirty="0">
                        <a:solidFill>
                          <a:schemeClr val="tx1"/>
                        </a:solidFill>
                        <a:latin typeface="Times New Roman" pitchFamily="18" charset="0"/>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pitchFamily="18" charset="0"/>
                        </a:rPr>
                        <a:t>40 292,90</a:t>
                      </a:r>
                      <a:endParaRPr lang="ru-RU" sz="1400" b="0" i="0" u="none" strike="noStrike" baseline="0" dirty="0">
                        <a:solidFill>
                          <a:schemeClr val="tx1"/>
                        </a:solidFill>
                        <a:latin typeface="Times New Roman" pitchFamily="18" charset="0"/>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718315">
                <a:tc>
                  <a:txBody>
                    <a:bodyPr/>
                    <a:lstStyle/>
                    <a:p>
                      <a:pPr algn="l">
                        <a:spcAft>
                          <a:spcPts val="0"/>
                        </a:spcAft>
                      </a:pPr>
                      <a:r>
                        <a:rPr lang="ru-RU" sz="1400" kern="0" dirty="0">
                          <a:solidFill>
                            <a:schemeClr val="tx1"/>
                          </a:solidFill>
                          <a:latin typeface="Times New Roman" pitchFamily="18" charset="0"/>
                          <a:cs typeface="Times New Roman" pitchFamily="18" charset="0"/>
                        </a:rPr>
                        <a:t>Функционирование высшего должностного лица субъекта Российской Федерации и муниципального образования</a:t>
                      </a:r>
                      <a:endParaRPr lang="ru-RU" sz="1400" kern="50" dirty="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l">
                        <a:spcAft>
                          <a:spcPts val="0"/>
                        </a:spcAft>
                      </a:pPr>
                      <a:r>
                        <a:rPr lang="ru-RU" sz="1400" kern="0" dirty="0">
                          <a:solidFill>
                            <a:schemeClr val="tx1"/>
                          </a:solidFill>
                          <a:latin typeface="Times New Roman" pitchFamily="18" charset="0"/>
                          <a:cs typeface="Times New Roman" pitchFamily="18" charset="0"/>
                        </a:rPr>
                        <a:t>01</a:t>
                      </a:r>
                      <a:endParaRPr lang="ru-RU" sz="1400" kern="50" dirty="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l">
                        <a:spcAft>
                          <a:spcPts val="0"/>
                        </a:spcAft>
                      </a:pPr>
                      <a:r>
                        <a:rPr lang="ru-RU" sz="1400" kern="0" dirty="0">
                          <a:solidFill>
                            <a:schemeClr val="tx1"/>
                          </a:solidFill>
                          <a:latin typeface="Times New Roman" pitchFamily="18" charset="0"/>
                          <a:cs typeface="Times New Roman" pitchFamily="18" charset="0"/>
                        </a:rPr>
                        <a:t>02</a:t>
                      </a:r>
                      <a:endParaRPr lang="ru-RU" sz="1400" kern="50" dirty="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pitchFamily="18" charset="0"/>
                        </a:rPr>
                        <a:t>1 712,00</a:t>
                      </a:r>
                      <a:endParaRPr lang="ru-RU" sz="1400" b="0" i="0" u="none" strike="noStrike" baseline="0" dirty="0">
                        <a:solidFill>
                          <a:schemeClr val="tx1"/>
                        </a:solidFill>
                        <a:latin typeface="Times New Roman" pitchFamily="18" charset="0"/>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pitchFamily="18" charset="0"/>
                        </a:rPr>
                        <a:t>1 712,00</a:t>
                      </a:r>
                      <a:endParaRPr lang="ru-RU" sz="1400" b="0" i="0" u="none" strike="noStrike" baseline="0" dirty="0">
                        <a:solidFill>
                          <a:schemeClr val="tx1"/>
                        </a:solidFill>
                        <a:latin typeface="Times New Roman" pitchFamily="18" charset="0"/>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pitchFamily="18" charset="0"/>
                        </a:rPr>
                        <a:t>1 712,00</a:t>
                      </a:r>
                      <a:endParaRPr lang="ru-RU" sz="1400" b="0" i="0" u="none" strike="noStrike" baseline="0" dirty="0">
                        <a:solidFill>
                          <a:schemeClr val="tx1"/>
                        </a:solidFill>
                        <a:latin typeface="Times New Roman" pitchFamily="18" charset="0"/>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928694">
                <a:tc>
                  <a:txBody>
                    <a:bodyPr/>
                    <a:lstStyle/>
                    <a:p>
                      <a:pPr algn="l">
                        <a:spcAft>
                          <a:spcPts val="0"/>
                        </a:spcAft>
                      </a:pPr>
                      <a:r>
                        <a:rPr lang="ru-RU" sz="1400" kern="0" dirty="0">
                          <a:solidFill>
                            <a:schemeClr val="tx1"/>
                          </a:solidFill>
                          <a:latin typeface="Times New Roman" pitchFamily="18" charset="0"/>
                          <a:cs typeface="Times New Roman" pitchFamily="18" charset="0"/>
                        </a:rPr>
                        <a:t>Функционирование законодательных (представительных) органов государственной власти и представительных органов муниципальных образований</a:t>
                      </a:r>
                      <a:endParaRPr lang="ru-RU" sz="1400" kern="50" dirty="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l">
                        <a:spcAft>
                          <a:spcPts val="0"/>
                        </a:spcAft>
                      </a:pPr>
                      <a:r>
                        <a:rPr lang="ru-RU" sz="1400" kern="0" dirty="0">
                          <a:solidFill>
                            <a:schemeClr val="tx1"/>
                          </a:solidFill>
                          <a:latin typeface="Times New Roman" pitchFamily="18" charset="0"/>
                          <a:cs typeface="Times New Roman" pitchFamily="18" charset="0"/>
                        </a:rPr>
                        <a:t>01</a:t>
                      </a:r>
                      <a:endParaRPr lang="ru-RU" sz="1400" kern="50" dirty="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l">
                        <a:spcAft>
                          <a:spcPts val="0"/>
                        </a:spcAft>
                      </a:pPr>
                      <a:r>
                        <a:rPr lang="ru-RU" sz="1400" kern="0" dirty="0">
                          <a:solidFill>
                            <a:schemeClr val="tx1"/>
                          </a:solidFill>
                          <a:latin typeface="Times New Roman" pitchFamily="18" charset="0"/>
                          <a:cs typeface="Times New Roman" pitchFamily="18" charset="0"/>
                        </a:rPr>
                        <a:t>03</a:t>
                      </a:r>
                      <a:endParaRPr lang="ru-RU" sz="1400" kern="50" dirty="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pitchFamily="18" charset="0"/>
                        </a:rPr>
                        <a:t>1 494,00</a:t>
                      </a:r>
                      <a:endParaRPr lang="ru-RU" sz="1400" b="0" i="0" u="none" strike="noStrike" baseline="0" dirty="0">
                        <a:solidFill>
                          <a:schemeClr val="tx1"/>
                        </a:solidFill>
                        <a:latin typeface="Times New Roman" pitchFamily="18" charset="0"/>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pitchFamily="18" charset="0"/>
                        </a:rPr>
                        <a:t>1 445,00</a:t>
                      </a:r>
                      <a:endParaRPr lang="ru-RU" sz="1400" b="0" i="0" u="none" strike="noStrike" baseline="0" dirty="0">
                        <a:solidFill>
                          <a:schemeClr val="tx1"/>
                        </a:solidFill>
                        <a:latin typeface="Times New Roman" pitchFamily="18" charset="0"/>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pitchFamily="18" charset="0"/>
                        </a:rPr>
                        <a:t>1 445,00</a:t>
                      </a:r>
                      <a:endParaRPr lang="ru-RU" sz="1400" b="0" i="0" u="none" strike="noStrike" baseline="0" dirty="0">
                        <a:solidFill>
                          <a:schemeClr val="tx1"/>
                        </a:solidFill>
                        <a:latin typeface="Times New Roman" pitchFamily="18" charset="0"/>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1071570">
                <a:tc>
                  <a:txBody>
                    <a:bodyPr/>
                    <a:lstStyle/>
                    <a:p>
                      <a:pPr algn="l">
                        <a:spcAft>
                          <a:spcPts val="0"/>
                        </a:spcAft>
                      </a:pPr>
                      <a:r>
                        <a:rPr lang="ru-RU" sz="1400" kern="0" dirty="0">
                          <a:solidFill>
                            <a:schemeClr val="tx1"/>
                          </a:solidFill>
                          <a:latin typeface="Times New Roman" pitchFamily="18" charset="0"/>
                          <a:cs typeface="Times New Roman" pitchFamily="18" charset="0"/>
                        </a:rPr>
                        <a:t>Функционирование Правительства Российской Федерации, высших исполнительных органов государственной власти субъектов Российской Федерации, местных администраций</a:t>
                      </a:r>
                      <a:endParaRPr lang="ru-RU" sz="1400" kern="50" dirty="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l">
                        <a:spcAft>
                          <a:spcPts val="0"/>
                        </a:spcAft>
                      </a:pPr>
                      <a:r>
                        <a:rPr lang="ru-RU" sz="1400" kern="0" dirty="0">
                          <a:solidFill>
                            <a:schemeClr val="tx1"/>
                          </a:solidFill>
                          <a:latin typeface="Times New Roman" pitchFamily="18" charset="0"/>
                          <a:cs typeface="Times New Roman" pitchFamily="18" charset="0"/>
                        </a:rPr>
                        <a:t>01</a:t>
                      </a:r>
                      <a:endParaRPr lang="ru-RU" sz="1400" kern="50" dirty="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l">
                        <a:spcAft>
                          <a:spcPts val="0"/>
                        </a:spcAft>
                      </a:pPr>
                      <a:r>
                        <a:rPr lang="ru-RU" sz="1400" kern="0" dirty="0">
                          <a:solidFill>
                            <a:schemeClr val="tx1"/>
                          </a:solidFill>
                          <a:latin typeface="Times New Roman" pitchFamily="18" charset="0"/>
                          <a:cs typeface="Times New Roman" pitchFamily="18" charset="0"/>
                        </a:rPr>
                        <a:t>04</a:t>
                      </a:r>
                      <a:endParaRPr lang="ru-RU" sz="1400" kern="50" dirty="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pitchFamily="18" charset="0"/>
                        </a:rPr>
                        <a:t>18 905,00</a:t>
                      </a:r>
                      <a:endParaRPr lang="ru-RU" sz="1400" b="0" i="0" u="none" strike="noStrike" baseline="0" dirty="0">
                        <a:solidFill>
                          <a:schemeClr val="tx1"/>
                        </a:solidFill>
                        <a:latin typeface="Times New Roman" pitchFamily="18" charset="0"/>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pitchFamily="18" charset="0"/>
                        </a:rPr>
                        <a:t>16 844,00</a:t>
                      </a:r>
                      <a:endParaRPr lang="ru-RU" sz="1400" b="0" i="0" u="none" strike="noStrike" baseline="0" dirty="0">
                        <a:solidFill>
                          <a:schemeClr val="tx1"/>
                        </a:solidFill>
                        <a:latin typeface="Times New Roman" pitchFamily="18" charset="0"/>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pitchFamily="18" charset="0"/>
                        </a:rPr>
                        <a:t>17 453,00</a:t>
                      </a:r>
                      <a:endParaRPr lang="ru-RU" sz="1400" b="0" i="0" u="none" strike="noStrike" baseline="0" dirty="0">
                        <a:solidFill>
                          <a:schemeClr val="tx1"/>
                        </a:solidFill>
                        <a:latin typeface="Times New Roman" pitchFamily="18" charset="0"/>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285752">
                <a:tc>
                  <a:txBody>
                    <a:bodyPr/>
                    <a:lstStyle/>
                    <a:p>
                      <a:pPr algn="l">
                        <a:spcAft>
                          <a:spcPts val="0"/>
                        </a:spcAft>
                      </a:pPr>
                      <a:r>
                        <a:rPr lang="ru-RU" sz="1400" kern="50" dirty="0" smtClean="0">
                          <a:solidFill>
                            <a:schemeClr val="tx1"/>
                          </a:solidFill>
                          <a:latin typeface="Times New Roman" pitchFamily="18" charset="0"/>
                          <a:ea typeface="Arial Unicode MS"/>
                          <a:cs typeface="Times New Roman" pitchFamily="18" charset="0"/>
                        </a:rPr>
                        <a:t>Судебная система</a:t>
                      </a:r>
                      <a:endParaRPr lang="ru-RU" sz="1400" kern="50" dirty="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l">
                        <a:spcAft>
                          <a:spcPts val="0"/>
                        </a:spcAft>
                      </a:pPr>
                      <a:r>
                        <a:rPr lang="ru-RU" sz="1400" kern="50" dirty="0" smtClean="0">
                          <a:solidFill>
                            <a:schemeClr val="tx1"/>
                          </a:solidFill>
                          <a:latin typeface="Times New Roman" pitchFamily="18" charset="0"/>
                          <a:ea typeface="Arial Unicode MS"/>
                          <a:cs typeface="Times New Roman" pitchFamily="18" charset="0"/>
                        </a:rPr>
                        <a:t>01</a:t>
                      </a:r>
                      <a:endParaRPr lang="ru-RU" sz="1400" kern="50" dirty="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l">
                        <a:spcAft>
                          <a:spcPts val="0"/>
                        </a:spcAft>
                      </a:pPr>
                      <a:r>
                        <a:rPr lang="ru-RU" sz="1400" kern="50" dirty="0" smtClean="0">
                          <a:solidFill>
                            <a:schemeClr val="tx1"/>
                          </a:solidFill>
                          <a:latin typeface="Times New Roman" pitchFamily="18" charset="0"/>
                          <a:ea typeface="Arial Unicode MS"/>
                          <a:cs typeface="Times New Roman" pitchFamily="18" charset="0"/>
                        </a:rPr>
                        <a:t>05</a:t>
                      </a:r>
                      <a:endParaRPr lang="ru-RU" sz="1400" kern="50" dirty="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r>
                        <a:rPr lang="ru-RU" sz="1400" b="0" i="0" baseline="0" dirty="0" smtClean="0">
                          <a:solidFill>
                            <a:schemeClr val="tx1"/>
                          </a:solidFill>
                          <a:latin typeface="Times New Roman" pitchFamily="18" charset="0"/>
                        </a:rPr>
                        <a:t>17,20</a:t>
                      </a:r>
                      <a:endParaRPr lang="ru-RU" sz="1400" b="0" i="0" baseline="0" dirty="0">
                        <a:solidFill>
                          <a:schemeClr val="tx1"/>
                        </a:solidFill>
                        <a:latin typeface="Times New Roman" pitchFamily="18" charset="0"/>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r>
                        <a:rPr lang="ru-RU" sz="1400" b="0" i="0" baseline="0" dirty="0" smtClean="0">
                          <a:solidFill>
                            <a:schemeClr val="tx1"/>
                          </a:solidFill>
                          <a:latin typeface="Times New Roman" pitchFamily="18" charset="0"/>
                        </a:rPr>
                        <a:t>23,50</a:t>
                      </a:r>
                      <a:endParaRPr lang="ru-RU" sz="1400" b="0" i="0" baseline="0" dirty="0">
                        <a:solidFill>
                          <a:schemeClr val="tx1"/>
                        </a:solidFill>
                        <a:latin typeface="Times New Roman" pitchFamily="18" charset="0"/>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r>
                        <a:rPr lang="ru-RU" sz="1400" b="0" i="0" baseline="0" dirty="0" smtClean="0">
                          <a:solidFill>
                            <a:schemeClr val="tx1"/>
                          </a:solidFill>
                          <a:latin typeface="Times New Roman" pitchFamily="18" charset="0"/>
                        </a:rPr>
                        <a:t>108,60</a:t>
                      </a:r>
                      <a:endParaRPr lang="ru-RU" sz="1400" b="0" i="0" baseline="0" dirty="0">
                        <a:solidFill>
                          <a:schemeClr val="tx1"/>
                        </a:solidFill>
                        <a:latin typeface="Times New Roman" pitchFamily="18" charset="0"/>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824891">
                <a:tc>
                  <a:txBody>
                    <a:bodyPr/>
                    <a:lstStyle/>
                    <a:p>
                      <a:pPr algn="l">
                        <a:spcAft>
                          <a:spcPts val="0"/>
                        </a:spcAft>
                      </a:pPr>
                      <a:r>
                        <a:rPr lang="ru-RU" sz="1400" kern="0">
                          <a:solidFill>
                            <a:schemeClr val="tx1"/>
                          </a:solidFill>
                          <a:latin typeface="Times New Roman" pitchFamily="18" charset="0"/>
                          <a:cs typeface="Times New Roman" pitchFamily="18" charset="0"/>
                        </a:rPr>
                        <a:t>Обеспечение деятельности финансовых, налоговых и таможенных органов и органов финансового (финансово-бюджетного) надзора</a:t>
                      </a:r>
                      <a:endParaRPr lang="ru-RU" sz="1400" kern="5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l">
                        <a:spcAft>
                          <a:spcPts val="0"/>
                        </a:spcAft>
                      </a:pPr>
                      <a:r>
                        <a:rPr lang="ru-RU" sz="1400" kern="0">
                          <a:solidFill>
                            <a:schemeClr val="tx1"/>
                          </a:solidFill>
                          <a:latin typeface="Times New Roman" pitchFamily="18" charset="0"/>
                          <a:cs typeface="Times New Roman" pitchFamily="18" charset="0"/>
                        </a:rPr>
                        <a:t>01</a:t>
                      </a:r>
                      <a:endParaRPr lang="ru-RU" sz="1400" kern="5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l">
                        <a:spcAft>
                          <a:spcPts val="0"/>
                        </a:spcAft>
                      </a:pPr>
                      <a:r>
                        <a:rPr lang="ru-RU" sz="1400" kern="0">
                          <a:solidFill>
                            <a:schemeClr val="tx1"/>
                          </a:solidFill>
                          <a:latin typeface="Times New Roman" pitchFamily="18" charset="0"/>
                          <a:cs typeface="Times New Roman" pitchFamily="18" charset="0"/>
                        </a:rPr>
                        <a:t>06</a:t>
                      </a:r>
                      <a:endParaRPr lang="ru-RU" sz="1400" kern="5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pitchFamily="18" charset="0"/>
                        </a:rPr>
                        <a:t>9 302,00</a:t>
                      </a:r>
                      <a:endParaRPr lang="ru-RU" sz="1400" b="0" i="0" u="none" strike="noStrike" baseline="0" dirty="0">
                        <a:solidFill>
                          <a:schemeClr val="tx1"/>
                        </a:solidFill>
                        <a:latin typeface="Times New Roman" pitchFamily="18" charset="0"/>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pitchFamily="18" charset="0"/>
                        </a:rPr>
                        <a:t>8 587,00</a:t>
                      </a:r>
                      <a:endParaRPr lang="ru-RU" sz="1400" b="0" i="0" u="none" strike="noStrike" baseline="0" dirty="0">
                        <a:solidFill>
                          <a:schemeClr val="tx1"/>
                        </a:solidFill>
                        <a:latin typeface="Times New Roman" pitchFamily="18" charset="0"/>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pitchFamily="18" charset="0"/>
                        </a:rPr>
                        <a:t>9 319,00</a:t>
                      </a:r>
                      <a:endParaRPr lang="ru-RU" sz="1400" b="0" i="0" u="none" strike="noStrike" baseline="0" dirty="0">
                        <a:solidFill>
                          <a:schemeClr val="tx1"/>
                        </a:solidFill>
                        <a:latin typeface="Times New Roman" pitchFamily="18" charset="0"/>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226543">
                <a:tc>
                  <a:txBody>
                    <a:bodyPr/>
                    <a:lstStyle/>
                    <a:p>
                      <a:pPr algn="l">
                        <a:spcAft>
                          <a:spcPts val="0"/>
                        </a:spcAft>
                      </a:pPr>
                      <a:r>
                        <a:rPr lang="ru-RU" sz="1400" kern="0">
                          <a:solidFill>
                            <a:schemeClr val="tx1"/>
                          </a:solidFill>
                          <a:latin typeface="Times New Roman" pitchFamily="18" charset="0"/>
                          <a:cs typeface="Times New Roman" pitchFamily="18" charset="0"/>
                        </a:rPr>
                        <a:t>Другие общегосударственные вопросы</a:t>
                      </a:r>
                      <a:endParaRPr lang="ru-RU" sz="1400" kern="5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l">
                        <a:spcAft>
                          <a:spcPts val="0"/>
                        </a:spcAft>
                      </a:pPr>
                      <a:r>
                        <a:rPr lang="ru-RU" sz="1400" kern="0">
                          <a:solidFill>
                            <a:schemeClr val="tx1"/>
                          </a:solidFill>
                          <a:latin typeface="Times New Roman" pitchFamily="18" charset="0"/>
                          <a:cs typeface="Times New Roman" pitchFamily="18" charset="0"/>
                        </a:rPr>
                        <a:t>01</a:t>
                      </a:r>
                      <a:endParaRPr lang="ru-RU" sz="1400" kern="5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l">
                        <a:spcAft>
                          <a:spcPts val="0"/>
                        </a:spcAft>
                      </a:pPr>
                      <a:r>
                        <a:rPr lang="ru-RU" sz="1400" kern="0">
                          <a:solidFill>
                            <a:schemeClr val="tx1"/>
                          </a:solidFill>
                          <a:latin typeface="Times New Roman" pitchFamily="18" charset="0"/>
                          <a:cs typeface="Times New Roman" pitchFamily="18" charset="0"/>
                        </a:rPr>
                        <a:t>13</a:t>
                      </a:r>
                      <a:endParaRPr lang="ru-RU" sz="1400" kern="5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pitchFamily="18" charset="0"/>
                        </a:rPr>
                        <a:t>18 091,90</a:t>
                      </a:r>
                      <a:endParaRPr lang="ru-RU" sz="1400" b="0" i="0" u="none" strike="noStrike" baseline="0" dirty="0">
                        <a:solidFill>
                          <a:schemeClr val="tx1"/>
                        </a:solidFill>
                        <a:latin typeface="Times New Roman" pitchFamily="18" charset="0"/>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pitchFamily="18" charset="0"/>
                        </a:rPr>
                        <a:t>14 150,70</a:t>
                      </a:r>
                      <a:endParaRPr lang="ru-RU" sz="1400" b="0" i="0" u="none" strike="noStrike" baseline="0" dirty="0">
                        <a:solidFill>
                          <a:schemeClr val="tx1"/>
                        </a:solidFill>
                        <a:latin typeface="Times New Roman" pitchFamily="18" charset="0"/>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pitchFamily="18" charset="0"/>
                        </a:rPr>
                        <a:t>10 255,30</a:t>
                      </a:r>
                      <a:endParaRPr lang="ru-RU" sz="1400" b="0" i="0" u="none" strike="noStrike" baseline="0" dirty="0">
                        <a:solidFill>
                          <a:schemeClr val="tx1"/>
                        </a:solidFill>
                        <a:latin typeface="Times New Roman" pitchFamily="18" charset="0"/>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226543">
                <a:tc>
                  <a:txBody>
                    <a:bodyPr/>
                    <a:lstStyle/>
                    <a:p>
                      <a:pPr algn="l">
                        <a:spcAft>
                          <a:spcPts val="0"/>
                        </a:spcAft>
                      </a:pPr>
                      <a:r>
                        <a:rPr lang="ru-RU" sz="1400" kern="0">
                          <a:solidFill>
                            <a:schemeClr val="tx1"/>
                          </a:solidFill>
                          <a:latin typeface="Times New Roman" pitchFamily="18" charset="0"/>
                          <a:cs typeface="Times New Roman" pitchFamily="18" charset="0"/>
                        </a:rPr>
                        <a:t>Национальная оборона</a:t>
                      </a:r>
                      <a:endParaRPr lang="ru-RU" sz="1400" kern="5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l">
                        <a:spcAft>
                          <a:spcPts val="0"/>
                        </a:spcAft>
                      </a:pPr>
                      <a:r>
                        <a:rPr lang="ru-RU" sz="1400" kern="0">
                          <a:solidFill>
                            <a:schemeClr val="tx1"/>
                          </a:solidFill>
                          <a:latin typeface="Times New Roman" pitchFamily="18" charset="0"/>
                          <a:cs typeface="Times New Roman" pitchFamily="18" charset="0"/>
                        </a:rPr>
                        <a:t>02</a:t>
                      </a:r>
                      <a:endParaRPr lang="ru-RU" sz="1400" kern="5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l">
                        <a:spcAft>
                          <a:spcPts val="0"/>
                        </a:spcAft>
                      </a:pPr>
                      <a:r>
                        <a:rPr lang="ru-RU" sz="1400" kern="0">
                          <a:solidFill>
                            <a:schemeClr val="tx1"/>
                          </a:solidFill>
                          <a:latin typeface="Times New Roman" pitchFamily="18" charset="0"/>
                          <a:cs typeface="Times New Roman" pitchFamily="18" charset="0"/>
                        </a:rPr>
                        <a:t>00</a:t>
                      </a:r>
                      <a:endParaRPr lang="ru-RU" sz="1400" kern="5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pitchFamily="18" charset="0"/>
                        </a:rPr>
                        <a:t>1 152,30</a:t>
                      </a:r>
                      <a:endParaRPr lang="ru-RU" sz="1400" b="0" i="0" u="none" strike="noStrike" baseline="0" dirty="0">
                        <a:solidFill>
                          <a:schemeClr val="tx1"/>
                        </a:solidFill>
                        <a:latin typeface="Times New Roman" pitchFamily="18" charset="0"/>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pitchFamily="18" charset="0"/>
                        </a:rPr>
                        <a:t>1 158,00</a:t>
                      </a:r>
                      <a:endParaRPr lang="ru-RU" sz="1400" b="0" i="0" u="none" strike="noStrike" baseline="0" dirty="0">
                        <a:solidFill>
                          <a:schemeClr val="tx1"/>
                        </a:solidFill>
                        <a:latin typeface="Times New Roman" pitchFamily="18" charset="0"/>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pitchFamily="18" charset="0"/>
                        </a:rPr>
                        <a:t>1 189,40</a:t>
                      </a:r>
                      <a:endParaRPr lang="ru-RU" sz="1400" b="0" i="0" u="none" strike="noStrike" baseline="0" dirty="0">
                        <a:solidFill>
                          <a:schemeClr val="tx1"/>
                        </a:solidFill>
                        <a:latin typeface="Times New Roman" pitchFamily="18" charset="0"/>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412445">
                <a:tc>
                  <a:txBody>
                    <a:bodyPr/>
                    <a:lstStyle/>
                    <a:p>
                      <a:pPr algn="l">
                        <a:spcAft>
                          <a:spcPts val="0"/>
                        </a:spcAft>
                      </a:pPr>
                      <a:r>
                        <a:rPr lang="ru-RU" sz="1400" kern="0">
                          <a:solidFill>
                            <a:schemeClr val="tx1"/>
                          </a:solidFill>
                          <a:latin typeface="Times New Roman" pitchFamily="18" charset="0"/>
                          <a:cs typeface="Times New Roman" pitchFamily="18" charset="0"/>
                        </a:rPr>
                        <a:t>Мобилизационная и вневойсковая подготовка</a:t>
                      </a:r>
                      <a:endParaRPr lang="ru-RU" sz="1400" kern="5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l">
                        <a:spcAft>
                          <a:spcPts val="0"/>
                        </a:spcAft>
                      </a:pPr>
                      <a:r>
                        <a:rPr lang="ru-RU" sz="1400" kern="0">
                          <a:solidFill>
                            <a:schemeClr val="tx1"/>
                          </a:solidFill>
                          <a:latin typeface="Times New Roman" pitchFamily="18" charset="0"/>
                          <a:cs typeface="Times New Roman" pitchFamily="18" charset="0"/>
                        </a:rPr>
                        <a:t>02</a:t>
                      </a:r>
                      <a:endParaRPr lang="ru-RU" sz="1400" kern="5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l">
                        <a:spcAft>
                          <a:spcPts val="0"/>
                        </a:spcAft>
                      </a:pPr>
                      <a:r>
                        <a:rPr lang="ru-RU" sz="1400" kern="0">
                          <a:solidFill>
                            <a:schemeClr val="tx1"/>
                          </a:solidFill>
                          <a:latin typeface="Times New Roman" pitchFamily="18" charset="0"/>
                          <a:cs typeface="Times New Roman" pitchFamily="18" charset="0"/>
                        </a:rPr>
                        <a:t>03</a:t>
                      </a:r>
                      <a:endParaRPr lang="ru-RU" sz="1400" kern="5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pitchFamily="18" charset="0"/>
                        </a:rPr>
                        <a:t>1 152,30</a:t>
                      </a:r>
                      <a:endParaRPr lang="ru-RU" sz="1400" b="0" i="0" u="none" strike="noStrike" baseline="0" dirty="0">
                        <a:solidFill>
                          <a:schemeClr val="tx1"/>
                        </a:solidFill>
                        <a:latin typeface="Times New Roman" pitchFamily="18" charset="0"/>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pitchFamily="18" charset="0"/>
                        </a:rPr>
                        <a:t>1 158,00</a:t>
                      </a:r>
                      <a:endParaRPr lang="ru-RU" sz="1400" b="0" i="0" u="none" strike="noStrike" baseline="0" dirty="0">
                        <a:solidFill>
                          <a:schemeClr val="tx1"/>
                        </a:solidFill>
                        <a:latin typeface="Times New Roman" pitchFamily="18" charset="0"/>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pitchFamily="18" charset="0"/>
                        </a:rPr>
                        <a:t>1 189,40</a:t>
                      </a:r>
                      <a:endParaRPr lang="ru-RU" sz="1400" b="0" i="0" u="none" strike="noStrike" baseline="0" dirty="0">
                        <a:solidFill>
                          <a:schemeClr val="tx1"/>
                        </a:solidFill>
                        <a:latin typeface="Times New Roman" pitchFamily="18" charset="0"/>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bl>
          </a:graphicData>
        </a:graphic>
      </p:graphicFrame>
    </p:spTree>
    <p:extLst>
      <p:ext uri="{BB962C8B-B14F-4D97-AF65-F5344CB8AC3E}">
        <p14:creationId xmlns:p14="http://schemas.microsoft.com/office/powerpoint/2010/main" val="3944650861"/>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3"/>
          <p:cNvGrpSpPr>
            <a:grpSpLocks noGrp="1"/>
          </p:cNvGrpSpPr>
          <p:nvPr/>
        </p:nvGrpSpPr>
        <p:grpSpPr bwMode="auto">
          <a:xfrm>
            <a:off x="170295" y="1140751"/>
            <a:ext cx="8612188" cy="5344283"/>
            <a:chOff x="350" y="1229"/>
            <a:chExt cx="4869" cy="2871"/>
          </a:xfrm>
        </p:grpSpPr>
        <p:grpSp>
          <p:nvGrpSpPr>
            <p:cNvPr id="16" name="Group 4"/>
            <p:cNvGrpSpPr>
              <a:grpSpLocks/>
            </p:cNvGrpSpPr>
            <p:nvPr/>
          </p:nvGrpSpPr>
          <p:grpSpPr bwMode="auto">
            <a:xfrm>
              <a:off x="1400" y="1229"/>
              <a:ext cx="2921" cy="2861"/>
              <a:chOff x="1735" y="663"/>
              <a:chExt cx="2975" cy="2956"/>
            </a:xfrm>
          </p:grpSpPr>
          <p:sp>
            <p:nvSpPr>
              <p:cNvPr id="21" name="Puzzle3"/>
              <p:cNvSpPr>
                <a:spLocks noEditPoints="1" noChangeArrowheads="1"/>
              </p:cNvSpPr>
              <p:nvPr/>
            </p:nvSpPr>
            <p:spPr bwMode="gray">
              <a:xfrm>
                <a:off x="3264" y="663"/>
                <a:ext cx="1114" cy="1514"/>
              </a:xfrm>
              <a:custGeom>
                <a:avLst/>
                <a:gdLst>
                  <a:gd name="T0" fmla="*/ 10391 w 21600"/>
                  <a:gd name="T1" fmla="*/ 15806 h 21600"/>
                  <a:gd name="T2" fmla="*/ 20551 w 21600"/>
                  <a:gd name="T3" fmla="*/ 21088 h 21600"/>
                  <a:gd name="T4" fmla="*/ 13180 w 21600"/>
                  <a:gd name="T5" fmla="*/ 13801 h 21600"/>
                  <a:gd name="T6" fmla="*/ 20551 w 21600"/>
                  <a:gd name="T7" fmla="*/ 7025 h 21600"/>
                  <a:gd name="T8" fmla="*/ 10500 w 21600"/>
                  <a:gd name="T9" fmla="*/ 52 h 21600"/>
                  <a:gd name="T10" fmla="*/ 692 w 21600"/>
                  <a:gd name="T11" fmla="*/ 6802 h 21600"/>
                  <a:gd name="T12" fmla="*/ 8064 w 21600"/>
                  <a:gd name="T13" fmla="*/ 13526 h 21600"/>
                  <a:gd name="T14" fmla="*/ 692 w 21600"/>
                  <a:gd name="T15" fmla="*/ 21088 h 21600"/>
                  <a:gd name="T16" fmla="*/ 2273 w 21600"/>
                  <a:gd name="T17" fmla="*/ 7719 h 21600"/>
                  <a:gd name="T18" fmla="*/ 19149 w 21600"/>
                  <a:gd name="T19" fmla="*/ 202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6625" y="20892"/>
                    </a:moveTo>
                    <a:lnTo>
                      <a:pt x="7105" y="21023"/>
                    </a:lnTo>
                    <a:lnTo>
                      <a:pt x="7513" y="21088"/>
                    </a:lnTo>
                    <a:lnTo>
                      <a:pt x="7922" y="21115"/>
                    </a:lnTo>
                    <a:lnTo>
                      <a:pt x="8242" y="21115"/>
                    </a:lnTo>
                    <a:lnTo>
                      <a:pt x="8544" y="21062"/>
                    </a:lnTo>
                    <a:lnTo>
                      <a:pt x="8810" y="20997"/>
                    </a:lnTo>
                    <a:lnTo>
                      <a:pt x="9023" y="20892"/>
                    </a:lnTo>
                    <a:lnTo>
                      <a:pt x="9148" y="20761"/>
                    </a:lnTo>
                    <a:lnTo>
                      <a:pt x="9290" y="20616"/>
                    </a:lnTo>
                    <a:lnTo>
                      <a:pt x="9361" y="20459"/>
                    </a:lnTo>
                    <a:lnTo>
                      <a:pt x="9396" y="20289"/>
                    </a:lnTo>
                    <a:lnTo>
                      <a:pt x="9396" y="20092"/>
                    </a:lnTo>
                    <a:lnTo>
                      <a:pt x="9325" y="19909"/>
                    </a:lnTo>
                    <a:lnTo>
                      <a:pt x="9219" y="19738"/>
                    </a:lnTo>
                    <a:lnTo>
                      <a:pt x="9094" y="19555"/>
                    </a:lnTo>
                    <a:lnTo>
                      <a:pt x="8917" y="19384"/>
                    </a:lnTo>
                    <a:lnTo>
                      <a:pt x="8650" y="19162"/>
                    </a:lnTo>
                    <a:lnTo>
                      <a:pt x="8437" y="18900"/>
                    </a:lnTo>
                    <a:lnTo>
                      <a:pt x="8277" y="18624"/>
                    </a:lnTo>
                    <a:lnTo>
                      <a:pt x="8135" y="18349"/>
                    </a:lnTo>
                    <a:lnTo>
                      <a:pt x="8028" y="18048"/>
                    </a:lnTo>
                    <a:lnTo>
                      <a:pt x="7993" y="17746"/>
                    </a:lnTo>
                    <a:lnTo>
                      <a:pt x="7993" y="17471"/>
                    </a:lnTo>
                    <a:lnTo>
                      <a:pt x="8028" y="17169"/>
                    </a:lnTo>
                    <a:lnTo>
                      <a:pt x="8135" y="16920"/>
                    </a:lnTo>
                    <a:lnTo>
                      <a:pt x="8277" y="16671"/>
                    </a:lnTo>
                    <a:lnTo>
                      <a:pt x="8366" y="16540"/>
                    </a:lnTo>
                    <a:lnTo>
                      <a:pt x="8473" y="16409"/>
                    </a:lnTo>
                    <a:lnTo>
                      <a:pt x="8615" y="16317"/>
                    </a:lnTo>
                    <a:lnTo>
                      <a:pt x="8739" y="16213"/>
                    </a:lnTo>
                    <a:lnTo>
                      <a:pt x="8881" y="16134"/>
                    </a:lnTo>
                    <a:lnTo>
                      <a:pt x="9059" y="16055"/>
                    </a:lnTo>
                    <a:lnTo>
                      <a:pt x="9254" y="15990"/>
                    </a:lnTo>
                    <a:lnTo>
                      <a:pt x="9432" y="15911"/>
                    </a:lnTo>
                    <a:lnTo>
                      <a:pt x="9663" y="15885"/>
                    </a:lnTo>
                    <a:lnTo>
                      <a:pt x="9876" y="15833"/>
                    </a:lnTo>
                    <a:lnTo>
                      <a:pt x="10142" y="15806"/>
                    </a:lnTo>
                    <a:lnTo>
                      <a:pt x="10391" y="15806"/>
                    </a:lnTo>
                    <a:lnTo>
                      <a:pt x="10728" y="15806"/>
                    </a:lnTo>
                    <a:lnTo>
                      <a:pt x="10995" y="15806"/>
                    </a:lnTo>
                    <a:lnTo>
                      <a:pt x="11279" y="15833"/>
                    </a:lnTo>
                    <a:lnTo>
                      <a:pt x="11546" y="15885"/>
                    </a:lnTo>
                    <a:lnTo>
                      <a:pt x="11776" y="15937"/>
                    </a:lnTo>
                    <a:lnTo>
                      <a:pt x="12025" y="15990"/>
                    </a:lnTo>
                    <a:lnTo>
                      <a:pt x="12221" y="16055"/>
                    </a:lnTo>
                    <a:lnTo>
                      <a:pt x="12434" y="16134"/>
                    </a:lnTo>
                    <a:lnTo>
                      <a:pt x="12611" y="16213"/>
                    </a:lnTo>
                    <a:lnTo>
                      <a:pt x="12771" y="16317"/>
                    </a:lnTo>
                    <a:lnTo>
                      <a:pt x="12913" y="16409"/>
                    </a:lnTo>
                    <a:lnTo>
                      <a:pt x="13038" y="16514"/>
                    </a:lnTo>
                    <a:lnTo>
                      <a:pt x="13251" y="16737"/>
                    </a:lnTo>
                    <a:lnTo>
                      <a:pt x="13428" y="16986"/>
                    </a:lnTo>
                    <a:lnTo>
                      <a:pt x="13517" y="17248"/>
                    </a:lnTo>
                    <a:lnTo>
                      <a:pt x="13588" y="17523"/>
                    </a:lnTo>
                    <a:lnTo>
                      <a:pt x="13588" y="17799"/>
                    </a:lnTo>
                    <a:lnTo>
                      <a:pt x="13517" y="18074"/>
                    </a:lnTo>
                    <a:lnTo>
                      <a:pt x="13428" y="18323"/>
                    </a:lnTo>
                    <a:lnTo>
                      <a:pt x="13286" y="18572"/>
                    </a:lnTo>
                    <a:lnTo>
                      <a:pt x="13109" y="18808"/>
                    </a:lnTo>
                    <a:lnTo>
                      <a:pt x="12878" y="19031"/>
                    </a:lnTo>
                    <a:lnTo>
                      <a:pt x="12434" y="19411"/>
                    </a:lnTo>
                    <a:lnTo>
                      <a:pt x="12132" y="19738"/>
                    </a:lnTo>
                    <a:lnTo>
                      <a:pt x="12025" y="19856"/>
                    </a:lnTo>
                    <a:lnTo>
                      <a:pt x="11919" y="20014"/>
                    </a:lnTo>
                    <a:lnTo>
                      <a:pt x="11883" y="20132"/>
                    </a:lnTo>
                    <a:lnTo>
                      <a:pt x="11883" y="20263"/>
                    </a:lnTo>
                    <a:lnTo>
                      <a:pt x="11883" y="20394"/>
                    </a:lnTo>
                    <a:lnTo>
                      <a:pt x="11954" y="20485"/>
                    </a:lnTo>
                    <a:lnTo>
                      <a:pt x="12061" y="20590"/>
                    </a:lnTo>
                    <a:lnTo>
                      <a:pt x="12185" y="20695"/>
                    </a:lnTo>
                    <a:lnTo>
                      <a:pt x="12327" y="20787"/>
                    </a:lnTo>
                    <a:lnTo>
                      <a:pt x="12540" y="20892"/>
                    </a:lnTo>
                    <a:lnTo>
                      <a:pt x="12771" y="20997"/>
                    </a:lnTo>
                    <a:lnTo>
                      <a:pt x="13073" y="21088"/>
                    </a:lnTo>
                    <a:lnTo>
                      <a:pt x="13428" y="21193"/>
                    </a:lnTo>
                    <a:lnTo>
                      <a:pt x="13873" y="21298"/>
                    </a:lnTo>
                    <a:lnTo>
                      <a:pt x="14317" y="21390"/>
                    </a:lnTo>
                    <a:lnTo>
                      <a:pt x="14778" y="21468"/>
                    </a:lnTo>
                    <a:lnTo>
                      <a:pt x="15294" y="21547"/>
                    </a:lnTo>
                    <a:lnTo>
                      <a:pt x="15809" y="21600"/>
                    </a:lnTo>
                    <a:lnTo>
                      <a:pt x="16359" y="21652"/>
                    </a:lnTo>
                    <a:lnTo>
                      <a:pt x="16875" y="21678"/>
                    </a:lnTo>
                    <a:lnTo>
                      <a:pt x="17407" y="21678"/>
                    </a:lnTo>
                    <a:lnTo>
                      <a:pt x="17958" y="21678"/>
                    </a:lnTo>
                    <a:lnTo>
                      <a:pt x="18473" y="21652"/>
                    </a:lnTo>
                    <a:lnTo>
                      <a:pt x="18953" y="21573"/>
                    </a:lnTo>
                    <a:lnTo>
                      <a:pt x="19397" y="21495"/>
                    </a:lnTo>
                    <a:lnTo>
                      <a:pt x="19841" y="21390"/>
                    </a:lnTo>
                    <a:lnTo>
                      <a:pt x="20214" y="21272"/>
                    </a:lnTo>
                    <a:lnTo>
                      <a:pt x="20551" y="21088"/>
                    </a:lnTo>
                    <a:lnTo>
                      <a:pt x="20480" y="20787"/>
                    </a:lnTo>
                    <a:lnTo>
                      <a:pt x="20409" y="20485"/>
                    </a:lnTo>
                    <a:lnTo>
                      <a:pt x="20356" y="20158"/>
                    </a:lnTo>
                    <a:lnTo>
                      <a:pt x="20356" y="19804"/>
                    </a:lnTo>
                    <a:lnTo>
                      <a:pt x="20321" y="19083"/>
                    </a:lnTo>
                    <a:lnTo>
                      <a:pt x="20356" y="18349"/>
                    </a:lnTo>
                    <a:lnTo>
                      <a:pt x="20409" y="17641"/>
                    </a:lnTo>
                    <a:lnTo>
                      <a:pt x="20480" y="17012"/>
                    </a:lnTo>
                    <a:lnTo>
                      <a:pt x="20551" y="16488"/>
                    </a:lnTo>
                    <a:lnTo>
                      <a:pt x="20551" y="16055"/>
                    </a:lnTo>
                    <a:lnTo>
                      <a:pt x="20551" y="15911"/>
                    </a:lnTo>
                    <a:lnTo>
                      <a:pt x="20445" y="15754"/>
                    </a:lnTo>
                    <a:lnTo>
                      <a:pt x="20356" y="15610"/>
                    </a:lnTo>
                    <a:lnTo>
                      <a:pt x="20178" y="15452"/>
                    </a:lnTo>
                    <a:lnTo>
                      <a:pt x="20001" y="15334"/>
                    </a:lnTo>
                    <a:lnTo>
                      <a:pt x="19770" y="15230"/>
                    </a:lnTo>
                    <a:lnTo>
                      <a:pt x="19521" y="15125"/>
                    </a:lnTo>
                    <a:lnTo>
                      <a:pt x="19290" y="15059"/>
                    </a:lnTo>
                    <a:lnTo>
                      <a:pt x="19024" y="15007"/>
                    </a:lnTo>
                    <a:lnTo>
                      <a:pt x="18740" y="14954"/>
                    </a:lnTo>
                    <a:lnTo>
                      <a:pt x="18509" y="14954"/>
                    </a:lnTo>
                    <a:lnTo>
                      <a:pt x="18225" y="14954"/>
                    </a:lnTo>
                    <a:lnTo>
                      <a:pt x="17994" y="15007"/>
                    </a:lnTo>
                    <a:lnTo>
                      <a:pt x="17763" y="15085"/>
                    </a:lnTo>
                    <a:lnTo>
                      <a:pt x="17550" y="15177"/>
                    </a:lnTo>
                    <a:lnTo>
                      <a:pt x="17372" y="15308"/>
                    </a:lnTo>
                    <a:lnTo>
                      <a:pt x="17176" y="15426"/>
                    </a:lnTo>
                    <a:lnTo>
                      <a:pt x="16928" y="15557"/>
                    </a:lnTo>
                    <a:lnTo>
                      <a:pt x="16661" y="15636"/>
                    </a:lnTo>
                    <a:lnTo>
                      <a:pt x="16359" y="15688"/>
                    </a:lnTo>
                    <a:lnTo>
                      <a:pt x="16022" y="15715"/>
                    </a:lnTo>
                    <a:lnTo>
                      <a:pt x="15667" y="15688"/>
                    </a:lnTo>
                    <a:lnTo>
                      <a:pt x="15294" y="15662"/>
                    </a:lnTo>
                    <a:lnTo>
                      <a:pt x="14956" y="15583"/>
                    </a:lnTo>
                    <a:lnTo>
                      <a:pt x="14619" y="15479"/>
                    </a:lnTo>
                    <a:lnTo>
                      <a:pt x="14281" y="15334"/>
                    </a:lnTo>
                    <a:lnTo>
                      <a:pt x="13961" y="15177"/>
                    </a:lnTo>
                    <a:lnTo>
                      <a:pt x="13695" y="14981"/>
                    </a:lnTo>
                    <a:lnTo>
                      <a:pt x="13588" y="14850"/>
                    </a:lnTo>
                    <a:lnTo>
                      <a:pt x="13482" y="14732"/>
                    </a:lnTo>
                    <a:lnTo>
                      <a:pt x="13393" y="14600"/>
                    </a:lnTo>
                    <a:lnTo>
                      <a:pt x="13322" y="14456"/>
                    </a:lnTo>
                    <a:lnTo>
                      <a:pt x="13251" y="14299"/>
                    </a:lnTo>
                    <a:lnTo>
                      <a:pt x="13215" y="14155"/>
                    </a:lnTo>
                    <a:lnTo>
                      <a:pt x="13180" y="13971"/>
                    </a:lnTo>
                    <a:lnTo>
                      <a:pt x="13180" y="13801"/>
                    </a:lnTo>
                    <a:lnTo>
                      <a:pt x="13180" y="13591"/>
                    </a:lnTo>
                    <a:lnTo>
                      <a:pt x="13215" y="13395"/>
                    </a:lnTo>
                    <a:lnTo>
                      <a:pt x="13251" y="13198"/>
                    </a:lnTo>
                    <a:lnTo>
                      <a:pt x="13322" y="13015"/>
                    </a:lnTo>
                    <a:lnTo>
                      <a:pt x="13393" y="12870"/>
                    </a:lnTo>
                    <a:lnTo>
                      <a:pt x="13482" y="12713"/>
                    </a:lnTo>
                    <a:lnTo>
                      <a:pt x="13588" y="12569"/>
                    </a:lnTo>
                    <a:lnTo>
                      <a:pt x="13730" y="12438"/>
                    </a:lnTo>
                    <a:lnTo>
                      <a:pt x="13997" y="12215"/>
                    </a:lnTo>
                    <a:lnTo>
                      <a:pt x="14334" y="12005"/>
                    </a:lnTo>
                    <a:lnTo>
                      <a:pt x="14690" y="11861"/>
                    </a:lnTo>
                    <a:lnTo>
                      <a:pt x="15063" y="11756"/>
                    </a:lnTo>
                    <a:lnTo>
                      <a:pt x="15436" y="11678"/>
                    </a:lnTo>
                    <a:lnTo>
                      <a:pt x="15809" y="11638"/>
                    </a:lnTo>
                    <a:lnTo>
                      <a:pt x="16182" y="11638"/>
                    </a:lnTo>
                    <a:lnTo>
                      <a:pt x="16555" y="11678"/>
                    </a:lnTo>
                    <a:lnTo>
                      <a:pt x="16910" y="11730"/>
                    </a:lnTo>
                    <a:lnTo>
                      <a:pt x="17248" y="11835"/>
                    </a:lnTo>
                    <a:lnTo>
                      <a:pt x="17514" y="11966"/>
                    </a:lnTo>
                    <a:lnTo>
                      <a:pt x="17763" y="12110"/>
                    </a:lnTo>
                    <a:lnTo>
                      <a:pt x="17887" y="12215"/>
                    </a:lnTo>
                    <a:lnTo>
                      <a:pt x="18065" y="12307"/>
                    </a:lnTo>
                    <a:lnTo>
                      <a:pt x="18260" y="12412"/>
                    </a:lnTo>
                    <a:lnTo>
                      <a:pt x="18438" y="12464"/>
                    </a:lnTo>
                    <a:lnTo>
                      <a:pt x="18669" y="12543"/>
                    </a:lnTo>
                    <a:lnTo>
                      <a:pt x="18882" y="12569"/>
                    </a:lnTo>
                    <a:lnTo>
                      <a:pt x="19113" y="12595"/>
                    </a:lnTo>
                    <a:lnTo>
                      <a:pt x="19361" y="12608"/>
                    </a:lnTo>
                    <a:lnTo>
                      <a:pt x="19592" y="12608"/>
                    </a:lnTo>
                    <a:lnTo>
                      <a:pt x="19841" y="12595"/>
                    </a:lnTo>
                    <a:lnTo>
                      <a:pt x="20072" y="12543"/>
                    </a:lnTo>
                    <a:lnTo>
                      <a:pt x="20321" y="12490"/>
                    </a:lnTo>
                    <a:lnTo>
                      <a:pt x="20551" y="12438"/>
                    </a:lnTo>
                    <a:lnTo>
                      <a:pt x="20800" y="12333"/>
                    </a:lnTo>
                    <a:lnTo>
                      <a:pt x="20996" y="12241"/>
                    </a:lnTo>
                    <a:lnTo>
                      <a:pt x="21244" y="12110"/>
                    </a:lnTo>
                    <a:lnTo>
                      <a:pt x="21298" y="12032"/>
                    </a:lnTo>
                    <a:lnTo>
                      <a:pt x="21404" y="11966"/>
                    </a:lnTo>
                    <a:lnTo>
                      <a:pt x="21475" y="11861"/>
                    </a:lnTo>
                    <a:lnTo>
                      <a:pt x="21511" y="11730"/>
                    </a:lnTo>
                    <a:lnTo>
                      <a:pt x="21617" y="11481"/>
                    </a:lnTo>
                    <a:lnTo>
                      <a:pt x="21653" y="11180"/>
                    </a:lnTo>
                    <a:lnTo>
                      <a:pt x="21653" y="10826"/>
                    </a:lnTo>
                    <a:lnTo>
                      <a:pt x="21653" y="10472"/>
                    </a:lnTo>
                    <a:lnTo>
                      <a:pt x="21582" y="10092"/>
                    </a:lnTo>
                    <a:lnTo>
                      <a:pt x="21511" y="9725"/>
                    </a:lnTo>
                    <a:lnTo>
                      <a:pt x="21298" y="8912"/>
                    </a:lnTo>
                    <a:lnTo>
                      <a:pt x="21067" y="8191"/>
                    </a:lnTo>
                    <a:lnTo>
                      <a:pt x="20800" y="7536"/>
                    </a:lnTo>
                    <a:lnTo>
                      <a:pt x="20551" y="7025"/>
                    </a:lnTo>
                    <a:lnTo>
                      <a:pt x="20001" y="7103"/>
                    </a:lnTo>
                    <a:lnTo>
                      <a:pt x="19432" y="7156"/>
                    </a:lnTo>
                    <a:lnTo>
                      <a:pt x="18846" y="7208"/>
                    </a:lnTo>
                    <a:lnTo>
                      <a:pt x="18225" y="7208"/>
                    </a:lnTo>
                    <a:lnTo>
                      <a:pt x="17656" y="7208"/>
                    </a:lnTo>
                    <a:lnTo>
                      <a:pt x="17070" y="7182"/>
                    </a:lnTo>
                    <a:lnTo>
                      <a:pt x="16484" y="7156"/>
                    </a:lnTo>
                    <a:lnTo>
                      <a:pt x="15986" y="7103"/>
                    </a:lnTo>
                    <a:lnTo>
                      <a:pt x="14992" y="6999"/>
                    </a:lnTo>
                    <a:lnTo>
                      <a:pt x="14210" y="6907"/>
                    </a:lnTo>
                    <a:lnTo>
                      <a:pt x="13695" y="6828"/>
                    </a:lnTo>
                    <a:lnTo>
                      <a:pt x="13517" y="6802"/>
                    </a:lnTo>
                    <a:lnTo>
                      <a:pt x="13073" y="6645"/>
                    </a:lnTo>
                    <a:lnTo>
                      <a:pt x="12700" y="6474"/>
                    </a:lnTo>
                    <a:lnTo>
                      <a:pt x="12363" y="6304"/>
                    </a:lnTo>
                    <a:lnTo>
                      <a:pt x="12132" y="6094"/>
                    </a:lnTo>
                    <a:lnTo>
                      <a:pt x="11919" y="5871"/>
                    </a:lnTo>
                    <a:lnTo>
                      <a:pt x="11776" y="5649"/>
                    </a:lnTo>
                    <a:lnTo>
                      <a:pt x="11688" y="5413"/>
                    </a:lnTo>
                    <a:lnTo>
                      <a:pt x="11617" y="5190"/>
                    </a:lnTo>
                    <a:lnTo>
                      <a:pt x="11617" y="4941"/>
                    </a:lnTo>
                    <a:lnTo>
                      <a:pt x="11652" y="4718"/>
                    </a:lnTo>
                    <a:lnTo>
                      <a:pt x="11723" y="4482"/>
                    </a:lnTo>
                    <a:lnTo>
                      <a:pt x="11812" y="4285"/>
                    </a:lnTo>
                    <a:lnTo>
                      <a:pt x="11919" y="4089"/>
                    </a:lnTo>
                    <a:lnTo>
                      <a:pt x="12096" y="3905"/>
                    </a:lnTo>
                    <a:lnTo>
                      <a:pt x="12292" y="3735"/>
                    </a:lnTo>
                    <a:lnTo>
                      <a:pt x="12505" y="3604"/>
                    </a:lnTo>
                    <a:lnTo>
                      <a:pt x="12700" y="3460"/>
                    </a:lnTo>
                    <a:lnTo>
                      <a:pt x="12878" y="3250"/>
                    </a:lnTo>
                    <a:lnTo>
                      <a:pt x="13038" y="3027"/>
                    </a:lnTo>
                    <a:lnTo>
                      <a:pt x="13180" y="2752"/>
                    </a:lnTo>
                    <a:lnTo>
                      <a:pt x="13286" y="2477"/>
                    </a:lnTo>
                    <a:lnTo>
                      <a:pt x="13322" y="2175"/>
                    </a:lnTo>
                    <a:lnTo>
                      <a:pt x="13357" y="1874"/>
                    </a:lnTo>
                    <a:lnTo>
                      <a:pt x="13286" y="1572"/>
                    </a:lnTo>
                    <a:lnTo>
                      <a:pt x="13180" y="1271"/>
                    </a:lnTo>
                    <a:lnTo>
                      <a:pt x="13038" y="983"/>
                    </a:lnTo>
                    <a:lnTo>
                      <a:pt x="12949" y="865"/>
                    </a:lnTo>
                    <a:lnTo>
                      <a:pt x="12807" y="733"/>
                    </a:lnTo>
                    <a:lnTo>
                      <a:pt x="12665" y="616"/>
                    </a:lnTo>
                    <a:lnTo>
                      <a:pt x="12505" y="511"/>
                    </a:lnTo>
                    <a:lnTo>
                      <a:pt x="12327" y="406"/>
                    </a:lnTo>
                    <a:lnTo>
                      <a:pt x="12132" y="314"/>
                    </a:lnTo>
                    <a:lnTo>
                      <a:pt x="11883" y="235"/>
                    </a:lnTo>
                    <a:lnTo>
                      <a:pt x="11652" y="183"/>
                    </a:lnTo>
                    <a:lnTo>
                      <a:pt x="11368" y="104"/>
                    </a:lnTo>
                    <a:lnTo>
                      <a:pt x="11101" y="78"/>
                    </a:lnTo>
                    <a:lnTo>
                      <a:pt x="10800" y="52"/>
                    </a:lnTo>
                    <a:lnTo>
                      <a:pt x="10444" y="52"/>
                    </a:lnTo>
                    <a:lnTo>
                      <a:pt x="10142" y="52"/>
                    </a:lnTo>
                    <a:lnTo>
                      <a:pt x="9840" y="78"/>
                    </a:lnTo>
                    <a:lnTo>
                      <a:pt x="9574" y="104"/>
                    </a:lnTo>
                    <a:lnTo>
                      <a:pt x="9325" y="157"/>
                    </a:lnTo>
                    <a:lnTo>
                      <a:pt x="9094" y="209"/>
                    </a:lnTo>
                    <a:lnTo>
                      <a:pt x="8846" y="262"/>
                    </a:lnTo>
                    <a:lnTo>
                      <a:pt x="8650" y="340"/>
                    </a:lnTo>
                    <a:lnTo>
                      <a:pt x="8437" y="432"/>
                    </a:lnTo>
                    <a:lnTo>
                      <a:pt x="8277" y="511"/>
                    </a:lnTo>
                    <a:lnTo>
                      <a:pt x="8100" y="616"/>
                    </a:lnTo>
                    <a:lnTo>
                      <a:pt x="7957" y="707"/>
                    </a:lnTo>
                    <a:lnTo>
                      <a:pt x="7833" y="838"/>
                    </a:lnTo>
                    <a:lnTo>
                      <a:pt x="7620" y="1061"/>
                    </a:lnTo>
                    <a:lnTo>
                      <a:pt x="7442" y="1336"/>
                    </a:lnTo>
                    <a:lnTo>
                      <a:pt x="7353" y="1599"/>
                    </a:lnTo>
                    <a:lnTo>
                      <a:pt x="7318" y="1900"/>
                    </a:lnTo>
                    <a:lnTo>
                      <a:pt x="7318" y="2175"/>
                    </a:lnTo>
                    <a:lnTo>
                      <a:pt x="7353" y="2450"/>
                    </a:lnTo>
                    <a:lnTo>
                      <a:pt x="7442" y="2726"/>
                    </a:lnTo>
                    <a:lnTo>
                      <a:pt x="7620" y="2975"/>
                    </a:lnTo>
                    <a:lnTo>
                      <a:pt x="7833" y="3198"/>
                    </a:lnTo>
                    <a:lnTo>
                      <a:pt x="8064" y="3433"/>
                    </a:lnTo>
                    <a:lnTo>
                      <a:pt x="8295" y="3630"/>
                    </a:lnTo>
                    <a:lnTo>
                      <a:pt x="8508" y="3853"/>
                    </a:lnTo>
                    <a:lnTo>
                      <a:pt x="8686" y="4089"/>
                    </a:lnTo>
                    <a:lnTo>
                      <a:pt x="8775" y="4312"/>
                    </a:lnTo>
                    <a:lnTo>
                      <a:pt x="8846" y="4561"/>
                    </a:lnTo>
                    <a:lnTo>
                      <a:pt x="8846" y="4810"/>
                    </a:lnTo>
                    <a:lnTo>
                      <a:pt x="8810" y="5059"/>
                    </a:lnTo>
                    <a:lnTo>
                      <a:pt x="8721" y="5295"/>
                    </a:lnTo>
                    <a:lnTo>
                      <a:pt x="8579" y="5544"/>
                    </a:lnTo>
                    <a:lnTo>
                      <a:pt x="8366" y="5766"/>
                    </a:lnTo>
                    <a:lnTo>
                      <a:pt x="8135" y="5976"/>
                    </a:lnTo>
                    <a:lnTo>
                      <a:pt x="7833" y="6199"/>
                    </a:lnTo>
                    <a:lnTo>
                      <a:pt x="7478" y="6369"/>
                    </a:lnTo>
                    <a:lnTo>
                      <a:pt x="7069" y="6527"/>
                    </a:lnTo>
                    <a:lnTo>
                      <a:pt x="6590" y="6671"/>
                    </a:lnTo>
                    <a:lnTo>
                      <a:pt x="6092" y="6802"/>
                    </a:lnTo>
                    <a:lnTo>
                      <a:pt x="5684" y="6802"/>
                    </a:lnTo>
                    <a:lnTo>
                      <a:pt x="5133" y="6802"/>
                    </a:lnTo>
                    <a:lnTo>
                      <a:pt x="4547" y="6802"/>
                    </a:lnTo>
                    <a:lnTo>
                      <a:pt x="3872" y="6802"/>
                    </a:lnTo>
                    <a:lnTo>
                      <a:pt x="3144" y="6802"/>
                    </a:lnTo>
                    <a:lnTo>
                      <a:pt x="2362" y="6802"/>
                    </a:lnTo>
                    <a:lnTo>
                      <a:pt x="1545" y="6802"/>
                    </a:lnTo>
                    <a:lnTo>
                      <a:pt x="692" y="6802"/>
                    </a:lnTo>
                    <a:lnTo>
                      <a:pt x="586" y="7234"/>
                    </a:lnTo>
                    <a:lnTo>
                      <a:pt x="461" y="7837"/>
                    </a:lnTo>
                    <a:lnTo>
                      <a:pt x="355" y="8493"/>
                    </a:lnTo>
                    <a:lnTo>
                      <a:pt x="248" y="9187"/>
                    </a:lnTo>
                    <a:lnTo>
                      <a:pt x="142" y="9869"/>
                    </a:lnTo>
                    <a:lnTo>
                      <a:pt x="106" y="10498"/>
                    </a:lnTo>
                    <a:lnTo>
                      <a:pt x="106" y="10983"/>
                    </a:lnTo>
                    <a:lnTo>
                      <a:pt x="106" y="11311"/>
                    </a:lnTo>
                    <a:lnTo>
                      <a:pt x="213" y="11481"/>
                    </a:lnTo>
                    <a:lnTo>
                      <a:pt x="319" y="11651"/>
                    </a:lnTo>
                    <a:lnTo>
                      <a:pt x="497" y="11783"/>
                    </a:lnTo>
                    <a:lnTo>
                      <a:pt x="692" y="11914"/>
                    </a:lnTo>
                    <a:lnTo>
                      <a:pt x="941" y="12032"/>
                    </a:lnTo>
                    <a:lnTo>
                      <a:pt x="1207" y="12110"/>
                    </a:lnTo>
                    <a:lnTo>
                      <a:pt x="1509" y="12189"/>
                    </a:lnTo>
                    <a:lnTo>
                      <a:pt x="1794" y="12241"/>
                    </a:lnTo>
                    <a:lnTo>
                      <a:pt x="2131" y="12267"/>
                    </a:lnTo>
                    <a:lnTo>
                      <a:pt x="2433" y="12281"/>
                    </a:lnTo>
                    <a:lnTo>
                      <a:pt x="2735" y="12267"/>
                    </a:lnTo>
                    <a:lnTo>
                      <a:pt x="3055" y="12241"/>
                    </a:lnTo>
                    <a:lnTo>
                      <a:pt x="3357" y="12189"/>
                    </a:lnTo>
                    <a:lnTo>
                      <a:pt x="3623" y="12084"/>
                    </a:lnTo>
                    <a:lnTo>
                      <a:pt x="3872" y="11979"/>
                    </a:lnTo>
                    <a:lnTo>
                      <a:pt x="4103" y="11861"/>
                    </a:lnTo>
                    <a:lnTo>
                      <a:pt x="4316" y="11704"/>
                    </a:lnTo>
                    <a:lnTo>
                      <a:pt x="4582" y="11612"/>
                    </a:lnTo>
                    <a:lnTo>
                      <a:pt x="4849" y="11533"/>
                    </a:lnTo>
                    <a:lnTo>
                      <a:pt x="5169" y="11507"/>
                    </a:lnTo>
                    <a:lnTo>
                      <a:pt x="5506" y="11481"/>
                    </a:lnTo>
                    <a:lnTo>
                      <a:pt x="5808" y="11507"/>
                    </a:lnTo>
                    <a:lnTo>
                      <a:pt x="6146" y="11560"/>
                    </a:lnTo>
                    <a:lnTo>
                      <a:pt x="6501" y="11651"/>
                    </a:lnTo>
                    <a:lnTo>
                      <a:pt x="6803" y="11783"/>
                    </a:lnTo>
                    <a:lnTo>
                      <a:pt x="7105" y="11940"/>
                    </a:lnTo>
                    <a:lnTo>
                      <a:pt x="7353" y="12110"/>
                    </a:lnTo>
                    <a:lnTo>
                      <a:pt x="7584" y="12333"/>
                    </a:lnTo>
                    <a:lnTo>
                      <a:pt x="7798" y="12595"/>
                    </a:lnTo>
                    <a:lnTo>
                      <a:pt x="7922" y="12870"/>
                    </a:lnTo>
                    <a:lnTo>
                      <a:pt x="8028" y="13198"/>
                    </a:lnTo>
                    <a:lnTo>
                      <a:pt x="8064" y="13526"/>
                    </a:lnTo>
                    <a:lnTo>
                      <a:pt x="8028" y="13775"/>
                    </a:lnTo>
                    <a:lnTo>
                      <a:pt x="7922" y="13998"/>
                    </a:lnTo>
                    <a:lnTo>
                      <a:pt x="7798" y="14220"/>
                    </a:lnTo>
                    <a:lnTo>
                      <a:pt x="7584" y="14404"/>
                    </a:lnTo>
                    <a:lnTo>
                      <a:pt x="7353" y="14574"/>
                    </a:lnTo>
                    <a:lnTo>
                      <a:pt x="7105" y="14732"/>
                    </a:lnTo>
                    <a:lnTo>
                      <a:pt x="6803" y="14850"/>
                    </a:lnTo>
                    <a:lnTo>
                      <a:pt x="6501" y="14954"/>
                    </a:lnTo>
                    <a:lnTo>
                      <a:pt x="6146" y="15033"/>
                    </a:lnTo>
                    <a:lnTo>
                      <a:pt x="5808" y="15085"/>
                    </a:lnTo>
                    <a:lnTo>
                      <a:pt x="5506" y="15085"/>
                    </a:lnTo>
                    <a:lnTo>
                      <a:pt x="5169" y="15059"/>
                    </a:lnTo>
                    <a:lnTo>
                      <a:pt x="4849" y="15007"/>
                    </a:lnTo>
                    <a:lnTo>
                      <a:pt x="4582" y="14902"/>
                    </a:lnTo>
                    <a:lnTo>
                      <a:pt x="4316" y="14784"/>
                    </a:lnTo>
                    <a:lnTo>
                      <a:pt x="4103" y="14600"/>
                    </a:lnTo>
                    <a:lnTo>
                      <a:pt x="3907" y="14430"/>
                    </a:lnTo>
                    <a:lnTo>
                      <a:pt x="3659" y="14299"/>
                    </a:lnTo>
                    <a:lnTo>
                      <a:pt x="3428" y="14194"/>
                    </a:lnTo>
                    <a:lnTo>
                      <a:pt x="3179" y="14129"/>
                    </a:lnTo>
                    <a:lnTo>
                      <a:pt x="2913" y="14102"/>
                    </a:lnTo>
                    <a:lnTo>
                      <a:pt x="2646" y="14102"/>
                    </a:lnTo>
                    <a:lnTo>
                      <a:pt x="2362" y="14129"/>
                    </a:lnTo>
                    <a:lnTo>
                      <a:pt x="2096" y="14168"/>
                    </a:lnTo>
                    <a:lnTo>
                      <a:pt x="1811" y="14273"/>
                    </a:lnTo>
                    <a:lnTo>
                      <a:pt x="1545" y="14378"/>
                    </a:lnTo>
                    <a:lnTo>
                      <a:pt x="1314" y="14496"/>
                    </a:lnTo>
                    <a:lnTo>
                      <a:pt x="1065" y="14653"/>
                    </a:lnTo>
                    <a:lnTo>
                      <a:pt x="870" y="14797"/>
                    </a:lnTo>
                    <a:lnTo>
                      <a:pt x="657" y="14981"/>
                    </a:lnTo>
                    <a:lnTo>
                      <a:pt x="497" y="15177"/>
                    </a:lnTo>
                    <a:lnTo>
                      <a:pt x="390" y="15413"/>
                    </a:lnTo>
                    <a:lnTo>
                      <a:pt x="284" y="15636"/>
                    </a:lnTo>
                    <a:lnTo>
                      <a:pt x="248" y="15911"/>
                    </a:lnTo>
                    <a:lnTo>
                      <a:pt x="284" y="16239"/>
                    </a:lnTo>
                    <a:lnTo>
                      <a:pt x="319" y="16566"/>
                    </a:lnTo>
                    <a:lnTo>
                      <a:pt x="497" y="17340"/>
                    </a:lnTo>
                    <a:lnTo>
                      <a:pt x="692" y="18152"/>
                    </a:lnTo>
                    <a:lnTo>
                      <a:pt x="799" y="18559"/>
                    </a:lnTo>
                    <a:lnTo>
                      <a:pt x="905" y="18978"/>
                    </a:lnTo>
                    <a:lnTo>
                      <a:pt x="959" y="19384"/>
                    </a:lnTo>
                    <a:lnTo>
                      <a:pt x="994" y="19791"/>
                    </a:lnTo>
                    <a:lnTo>
                      <a:pt x="994" y="20132"/>
                    </a:lnTo>
                    <a:lnTo>
                      <a:pt x="959" y="20485"/>
                    </a:lnTo>
                    <a:lnTo>
                      <a:pt x="941" y="20669"/>
                    </a:lnTo>
                    <a:lnTo>
                      <a:pt x="870" y="20813"/>
                    </a:lnTo>
                    <a:lnTo>
                      <a:pt x="799" y="20970"/>
                    </a:lnTo>
                    <a:lnTo>
                      <a:pt x="692" y="21088"/>
                    </a:lnTo>
                    <a:lnTo>
                      <a:pt x="1474" y="20997"/>
                    </a:lnTo>
                    <a:lnTo>
                      <a:pt x="2291" y="20866"/>
                    </a:lnTo>
                    <a:lnTo>
                      <a:pt x="3108" y="20787"/>
                    </a:lnTo>
                    <a:lnTo>
                      <a:pt x="3907" y="20721"/>
                    </a:lnTo>
                    <a:lnTo>
                      <a:pt x="4653" y="20695"/>
                    </a:lnTo>
                    <a:lnTo>
                      <a:pt x="5364" y="20695"/>
                    </a:lnTo>
                    <a:lnTo>
                      <a:pt x="5701" y="20721"/>
                    </a:lnTo>
                    <a:lnTo>
                      <a:pt x="6057" y="20761"/>
                    </a:lnTo>
                    <a:lnTo>
                      <a:pt x="6323" y="20813"/>
                    </a:lnTo>
                    <a:lnTo>
                      <a:pt x="6625" y="20892"/>
                    </a:lnTo>
                    <a:close/>
                  </a:path>
                </a:pathLst>
              </a:custGeom>
              <a:solidFill>
                <a:srgbClr val="00CCFF"/>
              </a:solidFill>
              <a:ln w="57150">
                <a:solidFill>
                  <a:srgbClr val="FFFFFF"/>
                </a:solidFill>
                <a:miter lim="800000"/>
                <a:headEnd/>
                <a:tailEnd/>
              </a:ln>
              <a:effectLst>
                <a:outerShdw dist="135003" dir="2471156" algn="ctr" rotWithShape="0">
                  <a:srgbClr val="000000">
                    <a:alpha val="50000"/>
                  </a:srgbClr>
                </a:outerShdw>
              </a:effectLst>
            </p:spPr>
            <p:txBody>
              <a:bodyPr/>
              <a:lstStyle/>
              <a:p>
                <a:pPr>
                  <a:defRPr/>
                </a:pPr>
                <a:endParaRPr lang="ru-RU"/>
              </a:p>
            </p:txBody>
          </p:sp>
          <p:sp>
            <p:nvSpPr>
              <p:cNvPr id="22" name="Puzzle2"/>
              <p:cNvSpPr>
                <a:spLocks noEditPoints="1" noChangeArrowheads="1"/>
              </p:cNvSpPr>
              <p:nvPr/>
            </p:nvSpPr>
            <p:spPr bwMode="gray">
              <a:xfrm>
                <a:off x="2931" y="1856"/>
                <a:ext cx="1779" cy="1377"/>
              </a:xfrm>
              <a:custGeom>
                <a:avLst/>
                <a:gdLst>
                  <a:gd name="T0" fmla="*/ 11 w 21600"/>
                  <a:gd name="T1" fmla="*/ 13386 h 21600"/>
                  <a:gd name="T2" fmla="*/ 4202 w 21600"/>
                  <a:gd name="T3" fmla="*/ 21161 h 21600"/>
                  <a:gd name="T4" fmla="*/ 10400 w 21600"/>
                  <a:gd name="T5" fmla="*/ 13909 h 21600"/>
                  <a:gd name="T6" fmla="*/ 16821 w 21600"/>
                  <a:gd name="T7" fmla="*/ 21190 h 21600"/>
                  <a:gd name="T8" fmla="*/ 21600 w 21600"/>
                  <a:gd name="T9" fmla="*/ 15083 h 21600"/>
                  <a:gd name="T10" fmla="*/ 16889 w 21600"/>
                  <a:gd name="T11" fmla="*/ 5739 h 21600"/>
                  <a:gd name="T12" fmla="*/ 10800 w 21600"/>
                  <a:gd name="T13" fmla="*/ 28 h 21600"/>
                  <a:gd name="T14" fmla="*/ 4202 w 21600"/>
                  <a:gd name="T15" fmla="*/ 5894 h 21600"/>
                  <a:gd name="T16" fmla="*/ 5388 w 21600"/>
                  <a:gd name="T17" fmla="*/ 6742 h 21600"/>
                  <a:gd name="T18" fmla="*/ 16177 w 21600"/>
                  <a:gd name="T19" fmla="*/ 20441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4247" y="12354"/>
                    </a:moveTo>
                    <a:lnTo>
                      <a:pt x="4134" y="12468"/>
                    </a:lnTo>
                    <a:lnTo>
                      <a:pt x="4010" y="12581"/>
                    </a:lnTo>
                    <a:lnTo>
                      <a:pt x="3897" y="12637"/>
                    </a:lnTo>
                    <a:lnTo>
                      <a:pt x="3773" y="12694"/>
                    </a:lnTo>
                    <a:lnTo>
                      <a:pt x="3637" y="12694"/>
                    </a:lnTo>
                    <a:lnTo>
                      <a:pt x="3524" y="12694"/>
                    </a:lnTo>
                    <a:lnTo>
                      <a:pt x="3400" y="12665"/>
                    </a:lnTo>
                    <a:lnTo>
                      <a:pt x="3287" y="12609"/>
                    </a:lnTo>
                    <a:lnTo>
                      <a:pt x="3027" y="12496"/>
                    </a:lnTo>
                    <a:lnTo>
                      <a:pt x="2790" y="12340"/>
                    </a:lnTo>
                    <a:lnTo>
                      <a:pt x="2530" y="12142"/>
                    </a:lnTo>
                    <a:lnTo>
                      <a:pt x="2293" y="11987"/>
                    </a:lnTo>
                    <a:lnTo>
                      <a:pt x="2033" y="11817"/>
                    </a:lnTo>
                    <a:lnTo>
                      <a:pt x="1773" y="11676"/>
                    </a:lnTo>
                    <a:lnTo>
                      <a:pt x="1638" y="11662"/>
                    </a:lnTo>
                    <a:lnTo>
                      <a:pt x="1513" y="11634"/>
                    </a:lnTo>
                    <a:lnTo>
                      <a:pt x="1378" y="11634"/>
                    </a:lnTo>
                    <a:lnTo>
                      <a:pt x="1253" y="11634"/>
                    </a:lnTo>
                    <a:lnTo>
                      <a:pt x="1118" y="11662"/>
                    </a:lnTo>
                    <a:lnTo>
                      <a:pt x="971" y="11732"/>
                    </a:lnTo>
                    <a:lnTo>
                      <a:pt x="835" y="11817"/>
                    </a:lnTo>
                    <a:lnTo>
                      <a:pt x="711" y="11959"/>
                    </a:lnTo>
                    <a:lnTo>
                      <a:pt x="553" y="12086"/>
                    </a:lnTo>
                    <a:lnTo>
                      <a:pt x="429" y="12284"/>
                    </a:lnTo>
                    <a:lnTo>
                      <a:pt x="271" y="12524"/>
                    </a:lnTo>
                    <a:lnTo>
                      <a:pt x="146" y="12793"/>
                    </a:lnTo>
                    <a:lnTo>
                      <a:pt x="79" y="12962"/>
                    </a:lnTo>
                    <a:lnTo>
                      <a:pt x="33" y="13146"/>
                    </a:lnTo>
                    <a:lnTo>
                      <a:pt x="11" y="13386"/>
                    </a:lnTo>
                    <a:lnTo>
                      <a:pt x="11" y="13641"/>
                    </a:lnTo>
                    <a:lnTo>
                      <a:pt x="33" y="13881"/>
                    </a:lnTo>
                    <a:lnTo>
                      <a:pt x="101" y="14150"/>
                    </a:lnTo>
                    <a:lnTo>
                      <a:pt x="192" y="14404"/>
                    </a:lnTo>
                    <a:lnTo>
                      <a:pt x="293" y="14645"/>
                    </a:lnTo>
                    <a:lnTo>
                      <a:pt x="451" y="14857"/>
                    </a:lnTo>
                    <a:lnTo>
                      <a:pt x="621" y="15054"/>
                    </a:lnTo>
                    <a:lnTo>
                      <a:pt x="734" y="15125"/>
                    </a:lnTo>
                    <a:lnTo>
                      <a:pt x="835" y="15210"/>
                    </a:lnTo>
                    <a:lnTo>
                      <a:pt x="948" y="15267"/>
                    </a:lnTo>
                    <a:lnTo>
                      <a:pt x="1084" y="15323"/>
                    </a:lnTo>
                    <a:lnTo>
                      <a:pt x="1208" y="15351"/>
                    </a:lnTo>
                    <a:lnTo>
                      <a:pt x="1355" y="15380"/>
                    </a:lnTo>
                    <a:lnTo>
                      <a:pt x="1513" y="15380"/>
                    </a:lnTo>
                    <a:lnTo>
                      <a:pt x="1683" y="15380"/>
                    </a:lnTo>
                    <a:lnTo>
                      <a:pt x="1864" y="15351"/>
                    </a:lnTo>
                    <a:lnTo>
                      <a:pt x="2033" y="15323"/>
                    </a:lnTo>
                    <a:lnTo>
                      <a:pt x="2225" y="15238"/>
                    </a:lnTo>
                    <a:lnTo>
                      <a:pt x="2428" y="15153"/>
                    </a:lnTo>
                    <a:lnTo>
                      <a:pt x="2745" y="15026"/>
                    </a:lnTo>
                    <a:lnTo>
                      <a:pt x="3005" y="14913"/>
                    </a:lnTo>
                    <a:lnTo>
                      <a:pt x="3264" y="14828"/>
                    </a:lnTo>
                    <a:lnTo>
                      <a:pt x="3513" y="14800"/>
                    </a:lnTo>
                    <a:lnTo>
                      <a:pt x="3615" y="14828"/>
                    </a:lnTo>
                    <a:lnTo>
                      <a:pt x="3728" y="14857"/>
                    </a:lnTo>
                    <a:lnTo>
                      <a:pt x="3807" y="14913"/>
                    </a:lnTo>
                    <a:lnTo>
                      <a:pt x="3920" y="14998"/>
                    </a:lnTo>
                    <a:lnTo>
                      <a:pt x="4010" y="15097"/>
                    </a:lnTo>
                    <a:lnTo>
                      <a:pt x="4089" y="15238"/>
                    </a:lnTo>
                    <a:lnTo>
                      <a:pt x="4179" y="15408"/>
                    </a:lnTo>
                    <a:lnTo>
                      <a:pt x="4247" y="15620"/>
                    </a:lnTo>
                    <a:lnTo>
                      <a:pt x="4326" y="15860"/>
                    </a:lnTo>
                    <a:lnTo>
                      <a:pt x="4394" y="16129"/>
                    </a:lnTo>
                    <a:lnTo>
                      <a:pt x="4439" y="16440"/>
                    </a:lnTo>
                    <a:lnTo>
                      <a:pt x="4507" y="16737"/>
                    </a:lnTo>
                    <a:lnTo>
                      <a:pt x="4552" y="17090"/>
                    </a:lnTo>
                    <a:lnTo>
                      <a:pt x="4575" y="17443"/>
                    </a:lnTo>
                    <a:lnTo>
                      <a:pt x="4586" y="17825"/>
                    </a:lnTo>
                    <a:lnTo>
                      <a:pt x="4586" y="18193"/>
                    </a:lnTo>
                    <a:lnTo>
                      <a:pt x="4586" y="18574"/>
                    </a:lnTo>
                    <a:lnTo>
                      <a:pt x="4586" y="18984"/>
                    </a:lnTo>
                    <a:lnTo>
                      <a:pt x="4552" y="19366"/>
                    </a:lnTo>
                    <a:lnTo>
                      <a:pt x="4507" y="19748"/>
                    </a:lnTo>
                    <a:lnTo>
                      <a:pt x="4462" y="20129"/>
                    </a:lnTo>
                    <a:lnTo>
                      <a:pt x="4371" y="20483"/>
                    </a:lnTo>
                    <a:lnTo>
                      <a:pt x="4292" y="20836"/>
                    </a:lnTo>
                    <a:lnTo>
                      <a:pt x="4202" y="21161"/>
                    </a:lnTo>
                    <a:lnTo>
                      <a:pt x="4744" y="21161"/>
                    </a:lnTo>
                    <a:lnTo>
                      <a:pt x="5264" y="21161"/>
                    </a:lnTo>
                    <a:lnTo>
                      <a:pt x="5784" y="21161"/>
                    </a:lnTo>
                    <a:lnTo>
                      <a:pt x="6235" y="21161"/>
                    </a:lnTo>
                    <a:lnTo>
                      <a:pt x="6676" y="21161"/>
                    </a:lnTo>
                    <a:lnTo>
                      <a:pt x="7060" y="21161"/>
                    </a:lnTo>
                    <a:lnTo>
                      <a:pt x="7410" y="21161"/>
                    </a:lnTo>
                    <a:lnTo>
                      <a:pt x="7670" y="21161"/>
                    </a:lnTo>
                    <a:lnTo>
                      <a:pt x="8020" y="21020"/>
                    </a:lnTo>
                    <a:lnTo>
                      <a:pt x="8303" y="20893"/>
                    </a:lnTo>
                    <a:lnTo>
                      <a:pt x="8563" y="20695"/>
                    </a:lnTo>
                    <a:lnTo>
                      <a:pt x="8800" y="20511"/>
                    </a:lnTo>
                    <a:lnTo>
                      <a:pt x="8969" y="20285"/>
                    </a:lnTo>
                    <a:lnTo>
                      <a:pt x="9150" y="20045"/>
                    </a:lnTo>
                    <a:lnTo>
                      <a:pt x="9252" y="19804"/>
                    </a:lnTo>
                    <a:lnTo>
                      <a:pt x="9342" y="19550"/>
                    </a:lnTo>
                    <a:lnTo>
                      <a:pt x="9410" y="19281"/>
                    </a:lnTo>
                    <a:lnTo>
                      <a:pt x="9433" y="19013"/>
                    </a:lnTo>
                    <a:lnTo>
                      <a:pt x="9433" y="18744"/>
                    </a:lnTo>
                    <a:lnTo>
                      <a:pt x="9387" y="18504"/>
                    </a:lnTo>
                    <a:lnTo>
                      <a:pt x="9320" y="18221"/>
                    </a:lnTo>
                    <a:lnTo>
                      <a:pt x="9207" y="17981"/>
                    </a:lnTo>
                    <a:lnTo>
                      <a:pt x="9105" y="17740"/>
                    </a:lnTo>
                    <a:lnTo>
                      <a:pt x="8924" y="17514"/>
                    </a:lnTo>
                    <a:lnTo>
                      <a:pt x="8777" y="17274"/>
                    </a:lnTo>
                    <a:lnTo>
                      <a:pt x="8642" y="17034"/>
                    </a:lnTo>
                    <a:lnTo>
                      <a:pt x="8563" y="16765"/>
                    </a:lnTo>
                    <a:lnTo>
                      <a:pt x="8472" y="16468"/>
                    </a:lnTo>
                    <a:lnTo>
                      <a:pt x="8450" y="16157"/>
                    </a:lnTo>
                    <a:lnTo>
                      <a:pt x="8450" y="15860"/>
                    </a:lnTo>
                    <a:lnTo>
                      <a:pt x="8472" y="15563"/>
                    </a:lnTo>
                    <a:lnTo>
                      <a:pt x="8540" y="15267"/>
                    </a:lnTo>
                    <a:lnTo>
                      <a:pt x="8642" y="14998"/>
                    </a:lnTo>
                    <a:lnTo>
                      <a:pt x="8777" y="14729"/>
                    </a:lnTo>
                    <a:lnTo>
                      <a:pt x="8868" y="14616"/>
                    </a:lnTo>
                    <a:lnTo>
                      <a:pt x="8969" y="14475"/>
                    </a:lnTo>
                    <a:lnTo>
                      <a:pt x="9060" y="14376"/>
                    </a:lnTo>
                    <a:lnTo>
                      <a:pt x="9184" y="14291"/>
                    </a:lnTo>
                    <a:lnTo>
                      <a:pt x="9297" y="14206"/>
                    </a:lnTo>
                    <a:lnTo>
                      <a:pt x="9433" y="14121"/>
                    </a:lnTo>
                    <a:lnTo>
                      <a:pt x="9579" y="14051"/>
                    </a:lnTo>
                    <a:lnTo>
                      <a:pt x="9726" y="13994"/>
                    </a:lnTo>
                    <a:lnTo>
                      <a:pt x="9884" y="13938"/>
                    </a:lnTo>
                    <a:lnTo>
                      <a:pt x="10054" y="13909"/>
                    </a:lnTo>
                    <a:lnTo>
                      <a:pt x="10257" y="13881"/>
                    </a:lnTo>
                    <a:lnTo>
                      <a:pt x="10449" y="13881"/>
                    </a:lnTo>
                    <a:lnTo>
                      <a:pt x="10664" y="13881"/>
                    </a:lnTo>
                    <a:lnTo>
                      <a:pt x="10856" y="13909"/>
                    </a:lnTo>
                    <a:lnTo>
                      <a:pt x="11037" y="13966"/>
                    </a:lnTo>
                    <a:lnTo>
                      <a:pt x="11206" y="14023"/>
                    </a:lnTo>
                    <a:lnTo>
                      <a:pt x="11353" y="14093"/>
                    </a:lnTo>
                    <a:lnTo>
                      <a:pt x="11511" y="14178"/>
                    </a:lnTo>
                    <a:lnTo>
                      <a:pt x="11635" y="14263"/>
                    </a:lnTo>
                    <a:lnTo>
                      <a:pt x="11748" y="14376"/>
                    </a:lnTo>
                    <a:lnTo>
                      <a:pt x="11861" y="14475"/>
                    </a:lnTo>
                    <a:lnTo>
                      <a:pt x="11941" y="14616"/>
                    </a:lnTo>
                    <a:lnTo>
                      <a:pt x="12031" y="14758"/>
                    </a:lnTo>
                    <a:lnTo>
                      <a:pt x="12099" y="14885"/>
                    </a:lnTo>
                    <a:lnTo>
                      <a:pt x="12200" y="15210"/>
                    </a:lnTo>
                    <a:lnTo>
                      <a:pt x="12268" y="15507"/>
                    </a:lnTo>
                    <a:lnTo>
                      <a:pt x="12291" y="15832"/>
                    </a:lnTo>
                    <a:lnTo>
                      <a:pt x="12291" y="16157"/>
                    </a:lnTo>
                    <a:lnTo>
                      <a:pt x="12246" y="16482"/>
                    </a:lnTo>
                    <a:lnTo>
                      <a:pt x="12178" y="16807"/>
                    </a:lnTo>
                    <a:lnTo>
                      <a:pt x="12099" y="17090"/>
                    </a:lnTo>
                    <a:lnTo>
                      <a:pt x="12008" y="17330"/>
                    </a:lnTo>
                    <a:lnTo>
                      <a:pt x="11884" y="17542"/>
                    </a:lnTo>
                    <a:lnTo>
                      <a:pt x="11748" y="17712"/>
                    </a:lnTo>
                    <a:lnTo>
                      <a:pt x="11613" y="17839"/>
                    </a:lnTo>
                    <a:lnTo>
                      <a:pt x="11489" y="18037"/>
                    </a:lnTo>
                    <a:lnTo>
                      <a:pt x="11398" y="18221"/>
                    </a:lnTo>
                    <a:lnTo>
                      <a:pt x="11319" y="18447"/>
                    </a:lnTo>
                    <a:lnTo>
                      <a:pt x="11251" y="18659"/>
                    </a:lnTo>
                    <a:lnTo>
                      <a:pt x="11206" y="18900"/>
                    </a:lnTo>
                    <a:lnTo>
                      <a:pt x="11184" y="19154"/>
                    </a:lnTo>
                    <a:lnTo>
                      <a:pt x="11184" y="19423"/>
                    </a:lnTo>
                    <a:lnTo>
                      <a:pt x="11229" y="19663"/>
                    </a:lnTo>
                    <a:lnTo>
                      <a:pt x="11297" y="19903"/>
                    </a:lnTo>
                    <a:lnTo>
                      <a:pt x="11376" y="20158"/>
                    </a:lnTo>
                    <a:lnTo>
                      <a:pt x="11511" y="20398"/>
                    </a:lnTo>
                    <a:lnTo>
                      <a:pt x="11681" y="20610"/>
                    </a:lnTo>
                    <a:lnTo>
                      <a:pt x="11884" y="20808"/>
                    </a:lnTo>
                    <a:lnTo>
                      <a:pt x="12121" y="20992"/>
                    </a:lnTo>
                    <a:lnTo>
                      <a:pt x="12404" y="21161"/>
                    </a:lnTo>
                    <a:lnTo>
                      <a:pt x="12528" y="21190"/>
                    </a:lnTo>
                    <a:lnTo>
                      <a:pt x="12856" y="21274"/>
                    </a:lnTo>
                    <a:lnTo>
                      <a:pt x="13330" y="21373"/>
                    </a:lnTo>
                    <a:lnTo>
                      <a:pt x="13963" y="21486"/>
                    </a:lnTo>
                    <a:lnTo>
                      <a:pt x="14313" y="21543"/>
                    </a:lnTo>
                    <a:lnTo>
                      <a:pt x="14652" y="21571"/>
                    </a:lnTo>
                    <a:lnTo>
                      <a:pt x="15025" y="21600"/>
                    </a:lnTo>
                    <a:lnTo>
                      <a:pt x="15409" y="21600"/>
                    </a:lnTo>
                    <a:lnTo>
                      <a:pt x="15782" y="21600"/>
                    </a:lnTo>
                    <a:lnTo>
                      <a:pt x="16177" y="21571"/>
                    </a:lnTo>
                    <a:lnTo>
                      <a:pt x="16516" y="21486"/>
                    </a:lnTo>
                    <a:lnTo>
                      <a:pt x="16889" y="21402"/>
                    </a:lnTo>
                    <a:lnTo>
                      <a:pt x="16821" y="21190"/>
                    </a:lnTo>
                    <a:lnTo>
                      <a:pt x="16776" y="20935"/>
                    </a:lnTo>
                    <a:lnTo>
                      <a:pt x="16742" y="20667"/>
                    </a:lnTo>
                    <a:lnTo>
                      <a:pt x="16719" y="20370"/>
                    </a:lnTo>
                    <a:lnTo>
                      <a:pt x="16697" y="19719"/>
                    </a:lnTo>
                    <a:lnTo>
                      <a:pt x="16697" y="19013"/>
                    </a:lnTo>
                    <a:lnTo>
                      <a:pt x="16719" y="18306"/>
                    </a:lnTo>
                    <a:lnTo>
                      <a:pt x="16753" y="17599"/>
                    </a:lnTo>
                    <a:lnTo>
                      <a:pt x="16821" y="16949"/>
                    </a:lnTo>
                    <a:lnTo>
                      <a:pt x="16889" y="16383"/>
                    </a:lnTo>
                    <a:lnTo>
                      <a:pt x="16934" y="16129"/>
                    </a:lnTo>
                    <a:lnTo>
                      <a:pt x="17002" y="15945"/>
                    </a:lnTo>
                    <a:lnTo>
                      <a:pt x="17081" y="15790"/>
                    </a:lnTo>
                    <a:lnTo>
                      <a:pt x="17194" y="15648"/>
                    </a:lnTo>
                    <a:lnTo>
                      <a:pt x="17318" y="15563"/>
                    </a:lnTo>
                    <a:lnTo>
                      <a:pt x="17453" y="15507"/>
                    </a:lnTo>
                    <a:lnTo>
                      <a:pt x="17600" y="15450"/>
                    </a:lnTo>
                    <a:lnTo>
                      <a:pt x="17758" y="15450"/>
                    </a:lnTo>
                    <a:lnTo>
                      <a:pt x="17905" y="15479"/>
                    </a:lnTo>
                    <a:lnTo>
                      <a:pt x="18064" y="15535"/>
                    </a:lnTo>
                    <a:lnTo>
                      <a:pt x="18233" y="15620"/>
                    </a:lnTo>
                    <a:lnTo>
                      <a:pt x="18380" y="15733"/>
                    </a:lnTo>
                    <a:lnTo>
                      <a:pt x="18561" y="15832"/>
                    </a:lnTo>
                    <a:lnTo>
                      <a:pt x="18707" y="15973"/>
                    </a:lnTo>
                    <a:lnTo>
                      <a:pt x="18866" y="16129"/>
                    </a:lnTo>
                    <a:lnTo>
                      <a:pt x="18990" y="16327"/>
                    </a:lnTo>
                    <a:lnTo>
                      <a:pt x="19125" y="16482"/>
                    </a:lnTo>
                    <a:lnTo>
                      <a:pt x="19295" y="16624"/>
                    </a:lnTo>
                    <a:lnTo>
                      <a:pt x="19464" y="16737"/>
                    </a:lnTo>
                    <a:lnTo>
                      <a:pt x="19668" y="16807"/>
                    </a:lnTo>
                    <a:lnTo>
                      <a:pt x="19860" y="16836"/>
                    </a:lnTo>
                    <a:lnTo>
                      <a:pt x="20052" y="16864"/>
                    </a:lnTo>
                    <a:lnTo>
                      <a:pt x="20266" y="16836"/>
                    </a:lnTo>
                    <a:lnTo>
                      <a:pt x="20470" y="16793"/>
                    </a:lnTo>
                    <a:lnTo>
                      <a:pt x="20662" y="16708"/>
                    </a:lnTo>
                    <a:lnTo>
                      <a:pt x="20854" y="16567"/>
                    </a:lnTo>
                    <a:lnTo>
                      <a:pt x="21035" y="16412"/>
                    </a:lnTo>
                    <a:lnTo>
                      <a:pt x="21182" y="16214"/>
                    </a:lnTo>
                    <a:lnTo>
                      <a:pt x="21340" y="16002"/>
                    </a:lnTo>
                    <a:lnTo>
                      <a:pt x="21441" y="15733"/>
                    </a:lnTo>
                    <a:lnTo>
                      <a:pt x="21532" y="15436"/>
                    </a:lnTo>
                    <a:lnTo>
                      <a:pt x="21600" y="15083"/>
                    </a:lnTo>
                    <a:lnTo>
                      <a:pt x="21600" y="14885"/>
                    </a:lnTo>
                    <a:lnTo>
                      <a:pt x="21600" y="14729"/>
                    </a:lnTo>
                    <a:lnTo>
                      <a:pt x="21600" y="14531"/>
                    </a:lnTo>
                    <a:lnTo>
                      <a:pt x="21577" y="14376"/>
                    </a:lnTo>
                    <a:lnTo>
                      <a:pt x="21532" y="14206"/>
                    </a:lnTo>
                    <a:lnTo>
                      <a:pt x="21487" y="14051"/>
                    </a:lnTo>
                    <a:lnTo>
                      <a:pt x="21419" y="13909"/>
                    </a:lnTo>
                    <a:lnTo>
                      <a:pt x="21351" y="13768"/>
                    </a:lnTo>
                    <a:lnTo>
                      <a:pt x="21204" y="13500"/>
                    </a:lnTo>
                    <a:lnTo>
                      <a:pt x="21035" y="13287"/>
                    </a:lnTo>
                    <a:lnTo>
                      <a:pt x="20809" y="13090"/>
                    </a:lnTo>
                    <a:lnTo>
                      <a:pt x="20594" y="12962"/>
                    </a:lnTo>
                    <a:lnTo>
                      <a:pt x="20357" y="12821"/>
                    </a:lnTo>
                    <a:lnTo>
                      <a:pt x="20120" y="12764"/>
                    </a:lnTo>
                    <a:lnTo>
                      <a:pt x="19882" y="12708"/>
                    </a:lnTo>
                    <a:lnTo>
                      <a:pt x="19645" y="12736"/>
                    </a:lnTo>
                    <a:lnTo>
                      <a:pt x="19430" y="12793"/>
                    </a:lnTo>
                    <a:lnTo>
                      <a:pt x="19227" y="12906"/>
                    </a:lnTo>
                    <a:lnTo>
                      <a:pt x="19148" y="12962"/>
                    </a:lnTo>
                    <a:lnTo>
                      <a:pt x="19058" y="13047"/>
                    </a:lnTo>
                    <a:lnTo>
                      <a:pt x="18990" y="13146"/>
                    </a:lnTo>
                    <a:lnTo>
                      <a:pt x="18911" y="13259"/>
                    </a:lnTo>
                    <a:lnTo>
                      <a:pt x="18775" y="13471"/>
                    </a:lnTo>
                    <a:lnTo>
                      <a:pt x="18628" y="13641"/>
                    </a:lnTo>
                    <a:lnTo>
                      <a:pt x="18470" y="13740"/>
                    </a:lnTo>
                    <a:lnTo>
                      <a:pt x="18301" y="13825"/>
                    </a:lnTo>
                    <a:lnTo>
                      <a:pt x="18143" y="13853"/>
                    </a:lnTo>
                    <a:lnTo>
                      <a:pt x="17973" y="13881"/>
                    </a:lnTo>
                    <a:lnTo>
                      <a:pt x="17804" y="13853"/>
                    </a:lnTo>
                    <a:lnTo>
                      <a:pt x="17646" y="13796"/>
                    </a:lnTo>
                    <a:lnTo>
                      <a:pt x="17499" y="13726"/>
                    </a:lnTo>
                    <a:lnTo>
                      <a:pt x="17341" y="13641"/>
                    </a:lnTo>
                    <a:lnTo>
                      <a:pt x="17216" y="13528"/>
                    </a:lnTo>
                    <a:lnTo>
                      <a:pt x="17103" y="13386"/>
                    </a:lnTo>
                    <a:lnTo>
                      <a:pt x="17024" y="13259"/>
                    </a:lnTo>
                    <a:lnTo>
                      <a:pt x="16934" y="13118"/>
                    </a:lnTo>
                    <a:lnTo>
                      <a:pt x="16889" y="12991"/>
                    </a:lnTo>
                    <a:lnTo>
                      <a:pt x="16889" y="12849"/>
                    </a:lnTo>
                    <a:lnTo>
                      <a:pt x="16889" y="12383"/>
                    </a:lnTo>
                    <a:lnTo>
                      <a:pt x="16889" y="11662"/>
                    </a:lnTo>
                    <a:lnTo>
                      <a:pt x="16889" y="10701"/>
                    </a:lnTo>
                    <a:lnTo>
                      <a:pt x="16889" y="9640"/>
                    </a:lnTo>
                    <a:lnTo>
                      <a:pt x="16889" y="8566"/>
                    </a:lnTo>
                    <a:lnTo>
                      <a:pt x="16889" y="7478"/>
                    </a:lnTo>
                    <a:lnTo>
                      <a:pt x="16889" y="6502"/>
                    </a:lnTo>
                    <a:lnTo>
                      <a:pt x="16889" y="5739"/>
                    </a:lnTo>
                    <a:lnTo>
                      <a:pt x="16674" y="5894"/>
                    </a:lnTo>
                    <a:lnTo>
                      <a:pt x="16414" y="6036"/>
                    </a:lnTo>
                    <a:lnTo>
                      <a:pt x="16154" y="6177"/>
                    </a:lnTo>
                    <a:lnTo>
                      <a:pt x="15849" y="6248"/>
                    </a:lnTo>
                    <a:lnTo>
                      <a:pt x="15544" y="6304"/>
                    </a:lnTo>
                    <a:lnTo>
                      <a:pt x="15217" y="6332"/>
                    </a:lnTo>
                    <a:lnTo>
                      <a:pt x="14866" y="6361"/>
                    </a:lnTo>
                    <a:lnTo>
                      <a:pt x="14550" y="6361"/>
                    </a:lnTo>
                    <a:lnTo>
                      <a:pt x="14200" y="6332"/>
                    </a:lnTo>
                    <a:lnTo>
                      <a:pt x="13850" y="6276"/>
                    </a:lnTo>
                    <a:lnTo>
                      <a:pt x="13522" y="6219"/>
                    </a:lnTo>
                    <a:lnTo>
                      <a:pt x="13206" y="6149"/>
                    </a:lnTo>
                    <a:lnTo>
                      <a:pt x="12901" y="6064"/>
                    </a:lnTo>
                    <a:lnTo>
                      <a:pt x="12618" y="5951"/>
                    </a:lnTo>
                    <a:lnTo>
                      <a:pt x="12358" y="5838"/>
                    </a:lnTo>
                    <a:lnTo>
                      <a:pt x="12121" y="5739"/>
                    </a:lnTo>
                    <a:lnTo>
                      <a:pt x="11941" y="5626"/>
                    </a:lnTo>
                    <a:lnTo>
                      <a:pt x="11794" y="5513"/>
                    </a:lnTo>
                    <a:lnTo>
                      <a:pt x="11658" y="5414"/>
                    </a:lnTo>
                    <a:lnTo>
                      <a:pt x="11556" y="5301"/>
                    </a:lnTo>
                    <a:lnTo>
                      <a:pt x="11466" y="5187"/>
                    </a:lnTo>
                    <a:lnTo>
                      <a:pt x="11398" y="5089"/>
                    </a:lnTo>
                    <a:lnTo>
                      <a:pt x="11376" y="4947"/>
                    </a:lnTo>
                    <a:lnTo>
                      <a:pt x="11353" y="4834"/>
                    </a:lnTo>
                    <a:lnTo>
                      <a:pt x="11353" y="4707"/>
                    </a:lnTo>
                    <a:lnTo>
                      <a:pt x="11376" y="4565"/>
                    </a:lnTo>
                    <a:lnTo>
                      <a:pt x="11443" y="4410"/>
                    </a:lnTo>
                    <a:lnTo>
                      <a:pt x="11511" y="4240"/>
                    </a:lnTo>
                    <a:lnTo>
                      <a:pt x="11703" y="3887"/>
                    </a:lnTo>
                    <a:lnTo>
                      <a:pt x="11986" y="3505"/>
                    </a:lnTo>
                    <a:lnTo>
                      <a:pt x="12144" y="3265"/>
                    </a:lnTo>
                    <a:lnTo>
                      <a:pt x="12246" y="3025"/>
                    </a:lnTo>
                    <a:lnTo>
                      <a:pt x="12336" y="2756"/>
                    </a:lnTo>
                    <a:lnTo>
                      <a:pt x="12404" y="2445"/>
                    </a:lnTo>
                    <a:lnTo>
                      <a:pt x="12438" y="2176"/>
                    </a:lnTo>
                    <a:lnTo>
                      <a:pt x="12438" y="1880"/>
                    </a:lnTo>
                    <a:lnTo>
                      <a:pt x="12404" y="1583"/>
                    </a:lnTo>
                    <a:lnTo>
                      <a:pt x="12336" y="1314"/>
                    </a:lnTo>
                    <a:lnTo>
                      <a:pt x="12246" y="1046"/>
                    </a:lnTo>
                    <a:lnTo>
                      <a:pt x="12099" y="791"/>
                    </a:lnTo>
                    <a:lnTo>
                      <a:pt x="12008" y="692"/>
                    </a:lnTo>
                    <a:lnTo>
                      <a:pt x="11918" y="579"/>
                    </a:lnTo>
                    <a:lnTo>
                      <a:pt x="11816" y="466"/>
                    </a:lnTo>
                    <a:lnTo>
                      <a:pt x="11703" y="381"/>
                    </a:lnTo>
                    <a:lnTo>
                      <a:pt x="11579" y="310"/>
                    </a:lnTo>
                    <a:lnTo>
                      <a:pt x="11443" y="226"/>
                    </a:lnTo>
                    <a:lnTo>
                      <a:pt x="11297" y="169"/>
                    </a:lnTo>
                    <a:lnTo>
                      <a:pt x="11138" y="113"/>
                    </a:lnTo>
                    <a:lnTo>
                      <a:pt x="10969" y="56"/>
                    </a:lnTo>
                    <a:lnTo>
                      <a:pt x="10800" y="28"/>
                    </a:lnTo>
                    <a:lnTo>
                      <a:pt x="10619" y="28"/>
                    </a:lnTo>
                    <a:lnTo>
                      <a:pt x="10404" y="28"/>
                    </a:lnTo>
                    <a:lnTo>
                      <a:pt x="10257" y="28"/>
                    </a:lnTo>
                    <a:lnTo>
                      <a:pt x="10076" y="56"/>
                    </a:lnTo>
                    <a:lnTo>
                      <a:pt x="9952" y="84"/>
                    </a:lnTo>
                    <a:lnTo>
                      <a:pt x="9794" y="141"/>
                    </a:lnTo>
                    <a:lnTo>
                      <a:pt x="9692" y="226"/>
                    </a:lnTo>
                    <a:lnTo>
                      <a:pt x="9557" y="282"/>
                    </a:lnTo>
                    <a:lnTo>
                      <a:pt x="9455" y="381"/>
                    </a:lnTo>
                    <a:lnTo>
                      <a:pt x="9365" y="466"/>
                    </a:lnTo>
                    <a:lnTo>
                      <a:pt x="9274" y="579"/>
                    </a:lnTo>
                    <a:lnTo>
                      <a:pt x="9184" y="692"/>
                    </a:lnTo>
                    <a:lnTo>
                      <a:pt x="9128" y="791"/>
                    </a:lnTo>
                    <a:lnTo>
                      <a:pt x="9060" y="932"/>
                    </a:lnTo>
                    <a:lnTo>
                      <a:pt x="8969" y="1201"/>
                    </a:lnTo>
                    <a:lnTo>
                      <a:pt x="8913" y="1498"/>
                    </a:lnTo>
                    <a:lnTo>
                      <a:pt x="8890" y="1795"/>
                    </a:lnTo>
                    <a:lnTo>
                      <a:pt x="8890" y="2120"/>
                    </a:lnTo>
                    <a:lnTo>
                      <a:pt x="8913" y="2445"/>
                    </a:lnTo>
                    <a:lnTo>
                      <a:pt x="8969" y="2756"/>
                    </a:lnTo>
                    <a:lnTo>
                      <a:pt x="9060" y="3081"/>
                    </a:lnTo>
                    <a:lnTo>
                      <a:pt x="9173" y="3378"/>
                    </a:lnTo>
                    <a:lnTo>
                      <a:pt x="9297" y="3647"/>
                    </a:lnTo>
                    <a:lnTo>
                      <a:pt x="9466" y="3887"/>
                    </a:lnTo>
                    <a:lnTo>
                      <a:pt x="9579" y="4085"/>
                    </a:lnTo>
                    <a:lnTo>
                      <a:pt x="9670" y="4269"/>
                    </a:lnTo>
                    <a:lnTo>
                      <a:pt x="9726" y="4467"/>
                    </a:lnTo>
                    <a:lnTo>
                      <a:pt x="9771" y="4650"/>
                    </a:lnTo>
                    <a:lnTo>
                      <a:pt x="9771" y="4834"/>
                    </a:lnTo>
                    <a:lnTo>
                      <a:pt x="9749" y="5032"/>
                    </a:lnTo>
                    <a:lnTo>
                      <a:pt x="9715" y="5216"/>
                    </a:lnTo>
                    <a:lnTo>
                      <a:pt x="9625" y="5385"/>
                    </a:lnTo>
                    <a:lnTo>
                      <a:pt x="9534" y="5513"/>
                    </a:lnTo>
                    <a:lnTo>
                      <a:pt x="9410" y="5626"/>
                    </a:lnTo>
                    <a:lnTo>
                      <a:pt x="9229" y="5710"/>
                    </a:lnTo>
                    <a:lnTo>
                      <a:pt x="9060" y="5767"/>
                    </a:lnTo>
                    <a:lnTo>
                      <a:pt x="8845" y="5767"/>
                    </a:lnTo>
                    <a:lnTo>
                      <a:pt x="8585" y="5739"/>
                    </a:lnTo>
                    <a:lnTo>
                      <a:pt x="8325" y="5654"/>
                    </a:lnTo>
                    <a:lnTo>
                      <a:pt x="8020" y="5513"/>
                    </a:lnTo>
                    <a:lnTo>
                      <a:pt x="7840" y="5442"/>
                    </a:lnTo>
                    <a:lnTo>
                      <a:pt x="7648" y="5385"/>
                    </a:lnTo>
                    <a:lnTo>
                      <a:pt x="7433" y="5329"/>
                    </a:lnTo>
                    <a:lnTo>
                      <a:pt x="7241" y="5301"/>
                    </a:lnTo>
                    <a:lnTo>
                      <a:pt x="6755" y="5301"/>
                    </a:lnTo>
                    <a:lnTo>
                      <a:pt x="6281" y="5329"/>
                    </a:lnTo>
                    <a:lnTo>
                      <a:pt x="5784" y="5385"/>
                    </a:lnTo>
                    <a:lnTo>
                      <a:pt x="5264" y="5498"/>
                    </a:lnTo>
                    <a:lnTo>
                      <a:pt x="4744" y="5597"/>
                    </a:lnTo>
                    <a:lnTo>
                      <a:pt x="4247" y="5739"/>
                    </a:lnTo>
                    <a:lnTo>
                      <a:pt x="4202" y="5894"/>
                    </a:lnTo>
                    <a:lnTo>
                      <a:pt x="4202" y="6191"/>
                    </a:lnTo>
                    <a:lnTo>
                      <a:pt x="4202" y="6545"/>
                    </a:lnTo>
                    <a:lnTo>
                      <a:pt x="4225" y="6954"/>
                    </a:lnTo>
                    <a:lnTo>
                      <a:pt x="4315" y="7930"/>
                    </a:lnTo>
                    <a:lnTo>
                      <a:pt x="4394" y="9018"/>
                    </a:lnTo>
                    <a:lnTo>
                      <a:pt x="4439" y="9570"/>
                    </a:lnTo>
                    <a:lnTo>
                      <a:pt x="4462" y="10107"/>
                    </a:lnTo>
                    <a:lnTo>
                      <a:pt x="4484" y="10630"/>
                    </a:lnTo>
                    <a:lnTo>
                      <a:pt x="4507" y="11082"/>
                    </a:lnTo>
                    <a:lnTo>
                      <a:pt x="4484" y="11520"/>
                    </a:lnTo>
                    <a:lnTo>
                      <a:pt x="4439" y="11874"/>
                    </a:lnTo>
                    <a:lnTo>
                      <a:pt x="4394" y="12029"/>
                    </a:lnTo>
                    <a:lnTo>
                      <a:pt x="4349" y="12171"/>
                    </a:lnTo>
                    <a:lnTo>
                      <a:pt x="4315" y="12284"/>
                    </a:lnTo>
                    <a:lnTo>
                      <a:pt x="4247" y="12354"/>
                    </a:lnTo>
                    <a:close/>
                  </a:path>
                </a:pathLst>
              </a:cu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5400000" scaled="1"/>
                <a:tileRect/>
              </a:gradFill>
              <a:ln w="57150">
                <a:solidFill>
                  <a:srgbClr val="FFFFFF"/>
                </a:solidFill>
                <a:miter lim="800000"/>
                <a:headEnd/>
                <a:tailEnd/>
              </a:ln>
              <a:effectLst>
                <a:outerShdw dist="135003" dir="2471156" algn="ctr" rotWithShape="0">
                  <a:srgbClr val="000000">
                    <a:alpha val="50000"/>
                  </a:srgbClr>
                </a:outerShdw>
              </a:effectLst>
            </p:spPr>
            <p:txBody>
              <a:bodyPr/>
              <a:lstStyle/>
              <a:p>
                <a:pPr>
                  <a:defRPr/>
                </a:pPr>
                <a:endParaRPr lang="ru-RU"/>
              </a:p>
            </p:txBody>
          </p:sp>
          <p:sp>
            <p:nvSpPr>
              <p:cNvPr id="23" name="Puzzle4"/>
              <p:cNvSpPr>
                <a:spLocks noEditPoints="1" noChangeArrowheads="1"/>
              </p:cNvSpPr>
              <p:nvPr/>
            </p:nvSpPr>
            <p:spPr bwMode="gray">
              <a:xfrm>
                <a:off x="2109" y="1856"/>
                <a:ext cx="1072" cy="1763"/>
              </a:xfrm>
              <a:custGeom>
                <a:avLst/>
                <a:gdLst>
                  <a:gd name="T0" fmla="*/ 8307 w 21600"/>
                  <a:gd name="T1" fmla="*/ 11593 h 21600"/>
                  <a:gd name="T2" fmla="*/ 453 w 21600"/>
                  <a:gd name="T3" fmla="*/ 16938 h 21600"/>
                  <a:gd name="T4" fmla="*/ 11500 w 21600"/>
                  <a:gd name="T5" fmla="*/ 21600 h 21600"/>
                  <a:gd name="T6" fmla="*/ 20920 w 21600"/>
                  <a:gd name="T7" fmla="*/ 16751 h 21600"/>
                  <a:gd name="T8" fmla="*/ 13972 w 21600"/>
                  <a:gd name="T9" fmla="*/ 10888 h 21600"/>
                  <a:gd name="T10" fmla="*/ 21033 w 21600"/>
                  <a:gd name="T11" fmla="*/ 4716 h 21600"/>
                  <a:gd name="T12" fmla="*/ 11102 w 21600"/>
                  <a:gd name="T13" fmla="*/ 11 h 21600"/>
                  <a:gd name="T14" fmla="*/ 453 w 21600"/>
                  <a:gd name="T15" fmla="*/ 4716 h 21600"/>
                  <a:gd name="T16" fmla="*/ 2076 w 21600"/>
                  <a:gd name="T17" fmla="*/ 5664 h 21600"/>
                  <a:gd name="T18" fmla="*/ 20203 w 21600"/>
                  <a:gd name="T19" fmla="*/ 15980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3813" y="10590"/>
                    </a:moveTo>
                    <a:lnTo>
                      <a:pt x="3927" y="10513"/>
                    </a:lnTo>
                    <a:lnTo>
                      <a:pt x="4078" y="10425"/>
                    </a:lnTo>
                    <a:lnTo>
                      <a:pt x="4210" y="10359"/>
                    </a:lnTo>
                    <a:lnTo>
                      <a:pt x="4361" y="10315"/>
                    </a:lnTo>
                    <a:lnTo>
                      <a:pt x="4682" y="10237"/>
                    </a:lnTo>
                    <a:lnTo>
                      <a:pt x="5041" y="10193"/>
                    </a:lnTo>
                    <a:lnTo>
                      <a:pt x="5456" y="10171"/>
                    </a:lnTo>
                    <a:lnTo>
                      <a:pt x="5853" y="10193"/>
                    </a:lnTo>
                    <a:lnTo>
                      <a:pt x="6249" y="10260"/>
                    </a:lnTo>
                    <a:lnTo>
                      <a:pt x="6646" y="10337"/>
                    </a:lnTo>
                    <a:lnTo>
                      <a:pt x="7004" y="10469"/>
                    </a:lnTo>
                    <a:lnTo>
                      <a:pt x="7363" y="10612"/>
                    </a:lnTo>
                    <a:lnTo>
                      <a:pt x="7665" y="10788"/>
                    </a:lnTo>
                    <a:lnTo>
                      <a:pt x="7911" y="10998"/>
                    </a:lnTo>
                    <a:lnTo>
                      <a:pt x="8024" y="11097"/>
                    </a:lnTo>
                    <a:lnTo>
                      <a:pt x="8137" y="11207"/>
                    </a:lnTo>
                    <a:lnTo>
                      <a:pt x="8194" y="11340"/>
                    </a:lnTo>
                    <a:lnTo>
                      <a:pt x="8269" y="11461"/>
                    </a:lnTo>
                    <a:lnTo>
                      <a:pt x="8307" y="11593"/>
                    </a:lnTo>
                    <a:lnTo>
                      <a:pt x="8307" y="11714"/>
                    </a:lnTo>
                    <a:lnTo>
                      <a:pt x="8307" y="11868"/>
                    </a:lnTo>
                    <a:lnTo>
                      <a:pt x="8307" y="12012"/>
                    </a:lnTo>
                    <a:lnTo>
                      <a:pt x="8194" y="12265"/>
                    </a:lnTo>
                    <a:lnTo>
                      <a:pt x="8062" y="12519"/>
                    </a:lnTo>
                    <a:lnTo>
                      <a:pt x="7873" y="12706"/>
                    </a:lnTo>
                    <a:lnTo>
                      <a:pt x="7627" y="12904"/>
                    </a:lnTo>
                    <a:lnTo>
                      <a:pt x="7363" y="13048"/>
                    </a:lnTo>
                    <a:lnTo>
                      <a:pt x="7080" y="13180"/>
                    </a:lnTo>
                    <a:lnTo>
                      <a:pt x="6759" y="13257"/>
                    </a:lnTo>
                    <a:lnTo>
                      <a:pt x="6419" y="13345"/>
                    </a:lnTo>
                    <a:lnTo>
                      <a:pt x="6098" y="13389"/>
                    </a:lnTo>
                    <a:lnTo>
                      <a:pt x="5739" y="13389"/>
                    </a:lnTo>
                    <a:lnTo>
                      <a:pt x="5418" y="13389"/>
                    </a:lnTo>
                    <a:lnTo>
                      <a:pt x="5079" y="13345"/>
                    </a:lnTo>
                    <a:lnTo>
                      <a:pt x="4758" y="13301"/>
                    </a:lnTo>
                    <a:lnTo>
                      <a:pt x="4474" y="13213"/>
                    </a:lnTo>
                    <a:lnTo>
                      <a:pt x="4172" y="13114"/>
                    </a:lnTo>
                    <a:lnTo>
                      <a:pt x="3965" y="12982"/>
                    </a:lnTo>
                    <a:lnTo>
                      <a:pt x="3738" y="12838"/>
                    </a:lnTo>
                    <a:lnTo>
                      <a:pt x="3493" y="12706"/>
                    </a:lnTo>
                    <a:lnTo>
                      <a:pt x="3228" y="12607"/>
                    </a:lnTo>
                    <a:lnTo>
                      <a:pt x="2945" y="12519"/>
                    </a:lnTo>
                    <a:lnTo>
                      <a:pt x="2700" y="12431"/>
                    </a:lnTo>
                    <a:lnTo>
                      <a:pt x="2397" y="12375"/>
                    </a:lnTo>
                    <a:lnTo>
                      <a:pt x="2152" y="12331"/>
                    </a:lnTo>
                    <a:lnTo>
                      <a:pt x="1888" y="12309"/>
                    </a:lnTo>
                    <a:lnTo>
                      <a:pt x="1642" y="12309"/>
                    </a:lnTo>
                    <a:lnTo>
                      <a:pt x="1397" y="12331"/>
                    </a:lnTo>
                    <a:lnTo>
                      <a:pt x="1170" y="12397"/>
                    </a:lnTo>
                    <a:lnTo>
                      <a:pt x="962" y="12453"/>
                    </a:lnTo>
                    <a:lnTo>
                      <a:pt x="774" y="12563"/>
                    </a:lnTo>
                    <a:lnTo>
                      <a:pt x="623" y="12684"/>
                    </a:lnTo>
                    <a:lnTo>
                      <a:pt x="528" y="12838"/>
                    </a:lnTo>
                    <a:lnTo>
                      <a:pt x="453" y="13026"/>
                    </a:lnTo>
                    <a:lnTo>
                      <a:pt x="339" y="13477"/>
                    </a:lnTo>
                    <a:lnTo>
                      <a:pt x="226" y="13984"/>
                    </a:lnTo>
                    <a:lnTo>
                      <a:pt x="151" y="14535"/>
                    </a:lnTo>
                    <a:lnTo>
                      <a:pt x="113" y="15075"/>
                    </a:lnTo>
                    <a:lnTo>
                      <a:pt x="113" y="15626"/>
                    </a:lnTo>
                    <a:lnTo>
                      <a:pt x="151" y="16133"/>
                    </a:lnTo>
                    <a:lnTo>
                      <a:pt x="188" y="16376"/>
                    </a:lnTo>
                    <a:lnTo>
                      <a:pt x="264" y="16585"/>
                    </a:lnTo>
                    <a:lnTo>
                      <a:pt x="339" y="16773"/>
                    </a:lnTo>
                    <a:lnTo>
                      <a:pt x="453" y="16938"/>
                    </a:lnTo>
                    <a:lnTo>
                      <a:pt x="1095" y="16883"/>
                    </a:lnTo>
                    <a:lnTo>
                      <a:pt x="1963" y="16795"/>
                    </a:lnTo>
                    <a:lnTo>
                      <a:pt x="2945" y="16751"/>
                    </a:lnTo>
                    <a:lnTo>
                      <a:pt x="3965" y="16706"/>
                    </a:lnTo>
                    <a:lnTo>
                      <a:pt x="5022" y="16684"/>
                    </a:lnTo>
                    <a:lnTo>
                      <a:pt x="5947" y="16684"/>
                    </a:lnTo>
                    <a:lnTo>
                      <a:pt x="6759" y="16706"/>
                    </a:lnTo>
                    <a:lnTo>
                      <a:pt x="7363" y="16751"/>
                    </a:lnTo>
                    <a:lnTo>
                      <a:pt x="7948" y="16839"/>
                    </a:lnTo>
                    <a:lnTo>
                      <a:pt x="8458" y="16916"/>
                    </a:lnTo>
                    <a:lnTo>
                      <a:pt x="8893" y="17026"/>
                    </a:lnTo>
                    <a:lnTo>
                      <a:pt x="9289" y="17158"/>
                    </a:lnTo>
                    <a:lnTo>
                      <a:pt x="9572" y="17280"/>
                    </a:lnTo>
                    <a:lnTo>
                      <a:pt x="9799" y="17412"/>
                    </a:lnTo>
                    <a:lnTo>
                      <a:pt x="9969" y="17555"/>
                    </a:lnTo>
                    <a:lnTo>
                      <a:pt x="10120" y="17687"/>
                    </a:lnTo>
                    <a:lnTo>
                      <a:pt x="10158" y="17831"/>
                    </a:lnTo>
                    <a:lnTo>
                      <a:pt x="10195" y="17974"/>
                    </a:lnTo>
                    <a:lnTo>
                      <a:pt x="10158" y="18128"/>
                    </a:lnTo>
                    <a:lnTo>
                      <a:pt x="10082" y="18271"/>
                    </a:lnTo>
                    <a:lnTo>
                      <a:pt x="9969" y="18426"/>
                    </a:lnTo>
                    <a:lnTo>
                      <a:pt x="9837" y="18569"/>
                    </a:lnTo>
                    <a:lnTo>
                      <a:pt x="9648" y="18701"/>
                    </a:lnTo>
                    <a:lnTo>
                      <a:pt x="9440" y="18822"/>
                    </a:lnTo>
                    <a:lnTo>
                      <a:pt x="9213" y="18999"/>
                    </a:lnTo>
                    <a:lnTo>
                      <a:pt x="9044" y="19186"/>
                    </a:lnTo>
                    <a:lnTo>
                      <a:pt x="8893" y="19395"/>
                    </a:lnTo>
                    <a:lnTo>
                      <a:pt x="8817" y="19627"/>
                    </a:lnTo>
                    <a:lnTo>
                      <a:pt x="8779" y="19858"/>
                    </a:lnTo>
                    <a:lnTo>
                      <a:pt x="8779" y="20112"/>
                    </a:lnTo>
                    <a:lnTo>
                      <a:pt x="8855" y="20354"/>
                    </a:lnTo>
                    <a:lnTo>
                      <a:pt x="8968" y="20586"/>
                    </a:lnTo>
                    <a:lnTo>
                      <a:pt x="9138" y="20817"/>
                    </a:lnTo>
                    <a:lnTo>
                      <a:pt x="9365" y="21026"/>
                    </a:lnTo>
                    <a:lnTo>
                      <a:pt x="9610" y="21192"/>
                    </a:lnTo>
                    <a:lnTo>
                      <a:pt x="9950" y="21368"/>
                    </a:lnTo>
                    <a:lnTo>
                      <a:pt x="10120" y="21445"/>
                    </a:lnTo>
                    <a:lnTo>
                      <a:pt x="10346" y="21511"/>
                    </a:lnTo>
                    <a:lnTo>
                      <a:pt x="10516" y="21555"/>
                    </a:lnTo>
                    <a:lnTo>
                      <a:pt x="10743" y="21600"/>
                    </a:lnTo>
                    <a:lnTo>
                      <a:pt x="10988" y="21644"/>
                    </a:lnTo>
                    <a:lnTo>
                      <a:pt x="11215" y="21666"/>
                    </a:lnTo>
                    <a:lnTo>
                      <a:pt x="11498" y="21666"/>
                    </a:lnTo>
                    <a:lnTo>
                      <a:pt x="11762" y="21666"/>
                    </a:lnTo>
                    <a:lnTo>
                      <a:pt x="12253" y="21644"/>
                    </a:lnTo>
                    <a:lnTo>
                      <a:pt x="12763" y="21577"/>
                    </a:lnTo>
                    <a:lnTo>
                      <a:pt x="13197" y="21467"/>
                    </a:lnTo>
                    <a:lnTo>
                      <a:pt x="13556" y="21346"/>
                    </a:lnTo>
                    <a:lnTo>
                      <a:pt x="13896" y="21192"/>
                    </a:lnTo>
                    <a:lnTo>
                      <a:pt x="14179" y="21026"/>
                    </a:lnTo>
                    <a:lnTo>
                      <a:pt x="14444" y="20839"/>
                    </a:lnTo>
                    <a:lnTo>
                      <a:pt x="14576" y="20641"/>
                    </a:lnTo>
                    <a:lnTo>
                      <a:pt x="14727" y="20431"/>
                    </a:lnTo>
                    <a:lnTo>
                      <a:pt x="14765" y="20200"/>
                    </a:lnTo>
                    <a:lnTo>
                      <a:pt x="14802" y="19991"/>
                    </a:lnTo>
                    <a:lnTo>
                      <a:pt x="14727" y="19759"/>
                    </a:lnTo>
                    <a:lnTo>
                      <a:pt x="14613" y="19550"/>
                    </a:lnTo>
                    <a:lnTo>
                      <a:pt x="14444" y="19307"/>
                    </a:lnTo>
                    <a:lnTo>
                      <a:pt x="14217" y="19098"/>
                    </a:lnTo>
                    <a:lnTo>
                      <a:pt x="13934" y="18911"/>
                    </a:lnTo>
                    <a:lnTo>
                      <a:pt x="13669" y="18745"/>
                    </a:lnTo>
                    <a:lnTo>
                      <a:pt x="13462" y="18547"/>
                    </a:lnTo>
                    <a:lnTo>
                      <a:pt x="13311" y="18337"/>
                    </a:lnTo>
                    <a:lnTo>
                      <a:pt x="13197" y="18150"/>
                    </a:lnTo>
                    <a:lnTo>
                      <a:pt x="13122" y="17941"/>
                    </a:lnTo>
                    <a:lnTo>
                      <a:pt x="13122" y="17720"/>
                    </a:lnTo>
                    <a:lnTo>
                      <a:pt x="13122" y="17533"/>
                    </a:lnTo>
                    <a:lnTo>
                      <a:pt x="13197" y="17346"/>
                    </a:lnTo>
                    <a:lnTo>
                      <a:pt x="13273" y="17158"/>
                    </a:lnTo>
                    <a:lnTo>
                      <a:pt x="13386" y="16982"/>
                    </a:lnTo>
                    <a:lnTo>
                      <a:pt x="13537" y="16839"/>
                    </a:lnTo>
                    <a:lnTo>
                      <a:pt x="13707" y="16706"/>
                    </a:lnTo>
                    <a:lnTo>
                      <a:pt x="13896" y="16607"/>
                    </a:lnTo>
                    <a:lnTo>
                      <a:pt x="14104" y="16519"/>
                    </a:lnTo>
                    <a:lnTo>
                      <a:pt x="14330" y="16453"/>
                    </a:lnTo>
                    <a:lnTo>
                      <a:pt x="14538" y="16431"/>
                    </a:lnTo>
                    <a:lnTo>
                      <a:pt x="14897" y="16453"/>
                    </a:lnTo>
                    <a:lnTo>
                      <a:pt x="15406" y="16497"/>
                    </a:lnTo>
                    <a:lnTo>
                      <a:pt x="16105" y="16541"/>
                    </a:lnTo>
                    <a:lnTo>
                      <a:pt x="16898" y="16607"/>
                    </a:lnTo>
                    <a:lnTo>
                      <a:pt x="17804" y="16651"/>
                    </a:lnTo>
                    <a:lnTo>
                      <a:pt x="18786" y="16684"/>
                    </a:lnTo>
                    <a:lnTo>
                      <a:pt x="19844" y="16728"/>
                    </a:lnTo>
                    <a:lnTo>
                      <a:pt x="20920" y="16751"/>
                    </a:lnTo>
                    <a:lnTo>
                      <a:pt x="21109" y="16497"/>
                    </a:lnTo>
                    <a:lnTo>
                      <a:pt x="21241" y="16222"/>
                    </a:lnTo>
                    <a:lnTo>
                      <a:pt x="21392" y="15946"/>
                    </a:lnTo>
                    <a:lnTo>
                      <a:pt x="21467" y="15648"/>
                    </a:lnTo>
                    <a:lnTo>
                      <a:pt x="21543" y="15351"/>
                    </a:lnTo>
                    <a:lnTo>
                      <a:pt x="21618" y="15042"/>
                    </a:lnTo>
                    <a:lnTo>
                      <a:pt x="21618" y="14745"/>
                    </a:lnTo>
                    <a:lnTo>
                      <a:pt x="21618" y="14447"/>
                    </a:lnTo>
                    <a:lnTo>
                      <a:pt x="21618" y="14150"/>
                    </a:lnTo>
                    <a:lnTo>
                      <a:pt x="21581" y="13852"/>
                    </a:lnTo>
                    <a:lnTo>
                      <a:pt x="21505" y="13577"/>
                    </a:lnTo>
                    <a:lnTo>
                      <a:pt x="21430" y="13301"/>
                    </a:lnTo>
                    <a:lnTo>
                      <a:pt x="21354" y="13048"/>
                    </a:lnTo>
                    <a:lnTo>
                      <a:pt x="21241" y="12816"/>
                    </a:lnTo>
                    <a:lnTo>
                      <a:pt x="21146" y="12607"/>
                    </a:lnTo>
                    <a:lnTo>
                      <a:pt x="21033" y="12431"/>
                    </a:lnTo>
                    <a:lnTo>
                      <a:pt x="20920" y="12265"/>
                    </a:lnTo>
                    <a:lnTo>
                      <a:pt x="20769" y="12144"/>
                    </a:lnTo>
                    <a:lnTo>
                      <a:pt x="20637" y="12034"/>
                    </a:lnTo>
                    <a:lnTo>
                      <a:pt x="20486" y="11946"/>
                    </a:lnTo>
                    <a:lnTo>
                      <a:pt x="20297" y="11891"/>
                    </a:lnTo>
                    <a:lnTo>
                      <a:pt x="20165" y="11846"/>
                    </a:lnTo>
                    <a:lnTo>
                      <a:pt x="19976" y="11824"/>
                    </a:lnTo>
                    <a:lnTo>
                      <a:pt x="19806" y="11802"/>
                    </a:lnTo>
                    <a:lnTo>
                      <a:pt x="19390" y="11824"/>
                    </a:lnTo>
                    <a:lnTo>
                      <a:pt x="18956" y="11891"/>
                    </a:lnTo>
                    <a:lnTo>
                      <a:pt x="18503" y="11968"/>
                    </a:lnTo>
                    <a:lnTo>
                      <a:pt x="17993" y="12078"/>
                    </a:lnTo>
                    <a:lnTo>
                      <a:pt x="17653" y="12144"/>
                    </a:lnTo>
                    <a:lnTo>
                      <a:pt x="17332" y="12199"/>
                    </a:lnTo>
                    <a:lnTo>
                      <a:pt x="17049" y="12221"/>
                    </a:lnTo>
                    <a:lnTo>
                      <a:pt x="16747" y="12243"/>
                    </a:lnTo>
                    <a:lnTo>
                      <a:pt x="16464" y="12243"/>
                    </a:lnTo>
                    <a:lnTo>
                      <a:pt x="16218" y="12243"/>
                    </a:lnTo>
                    <a:lnTo>
                      <a:pt x="15992" y="12221"/>
                    </a:lnTo>
                    <a:lnTo>
                      <a:pt x="15746" y="12199"/>
                    </a:lnTo>
                    <a:lnTo>
                      <a:pt x="15520" y="12155"/>
                    </a:lnTo>
                    <a:lnTo>
                      <a:pt x="15350" y="12122"/>
                    </a:lnTo>
                    <a:lnTo>
                      <a:pt x="15161" y="12056"/>
                    </a:lnTo>
                    <a:lnTo>
                      <a:pt x="14972" y="11990"/>
                    </a:lnTo>
                    <a:lnTo>
                      <a:pt x="14689" y="11846"/>
                    </a:lnTo>
                    <a:lnTo>
                      <a:pt x="14444" y="11670"/>
                    </a:lnTo>
                    <a:lnTo>
                      <a:pt x="14255" y="11483"/>
                    </a:lnTo>
                    <a:lnTo>
                      <a:pt x="14104" y="11295"/>
                    </a:lnTo>
                    <a:lnTo>
                      <a:pt x="14028" y="11086"/>
                    </a:lnTo>
                    <a:lnTo>
                      <a:pt x="13972" y="10888"/>
                    </a:lnTo>
                    <a:lnTo>
                      <a:pt x="13972" y="10700"/>
                    </a:lnTo>
                    <a:lnTo>
                      <a:pt x="14009" y="10513"/>
                    </a:lnTo>
                    <a:lnTo>
                      <a:pt x="14066" y="10359"/>
                    </a:lnTo>
                    <a:lnTo>
                      <a:pt x="14179" y="10215"/>
                    </a:lnTo>
                    <a:lnTo>
                      <a:pt x="14406" y="10006"/>
                    </a:lnTo>
                    <a:lnTo>
                      <a:pt x="14651" y="9830"/>
                    </a:lnTo>
                    <a:lnTo>
                      <a:pt x="14878" y="9686"/>
                    </a:lnTo>
                    <a:lnTo>
                      <a:pt x="15123" y="9554"/>
                    </a:lnTo>
                    <a:lnTo>
                      <a:pt x="15350" y="9477"/>
                    </a:lnTo>
                    <a:lnTo>
                      <a:pt x="15558" y="9411"/>
                    </a:lnTo>
                    <a:lnTo>
                      <a:pt x="15803" y="9345"/>
                    </a:lnTo>
                    <a:lnTo>
                      <a:pt x="16030" y="9323"/>
                    </a:lnTo>
                    <a:lnTo>
                      <a:pt x="16256" y="9301"/>
                    </a:lnTo>
                    <a:lnTo>
                      <a:pt x="16464" y="9323"/>
                    </a:lnTo>
                    <a:lnTo>
                      <a:pt x="16690" y="9345"/>
                    </a:lnTo>
                    <a:lnTo>
                      <a:pt x="16898" y="9367"/>
                    </a:lnTo>
                    <a:lnTo>
                      <a:pt x="17332" y="9477"/>
                    </a:lnTo>
                    <a:lnTo>
                      <a:pt x="17767" y="9598"/>
                    </a:lnTo>
                    <a:lnTo>
                      <a:pt x="18163" y="9731"/>
                    </a:lnTo>
                    <a:lnTo>
                      <a:pt x="18597" y="9874"/>
                    </a:lnTo>
                    <a:lnTo>
                      <a:pt x="18994" y="10006"/>
                    </a:lnTo>
                    <a:lnTo>
                      <a:pt x="19428" y="10083"/>
                    </a:lnTo>
                    <a:lnTo>
                      <a:pt x="19617" y="10127"/>
                    </a:lnTo>
                    <a:lnTo>
                      <a:pt x="19844" y="10149"/>
                    </a:lnTo>
                    <a:lnTo>
                      <a:pt x="20013" y="10149"/>
                    </a:lnTo>
                    <a:lnTo>
                      <a:pt x="20240" y="10127"/>
                    </a:lnTo>
                    <a:lnTo>
                      <a:pt x="20410" y="10105"/>
                    </a:lnTo>
                    <a:lnTo>
                      <a:pt x="20637" y="10061"/>
                    </a:lnTo>
                    <a:lnTo>
                      <a:pt x="20844" y="9984"/>
                    </a:lnTo>
                    <a:lnTo>
                      <a:pt x="21033" y="9896"/>
                    </a:lnTo>
                    <a:lnTo>
                      <a:pt x="21146" y="9830"/>
                    </a:lnTo>
                    <a:lnTo>
                      <a:pt x="21203" y="9753"/>
                    </a:lnTo>
                    <a:lnTo>
                      <a:pt x="21279" y="9642"/>
                    </a:lnTo>
                    <a:lnTo>
                      <a:pt x="21354" y="9521"/>
                    </a:lnTo>
                    <a:lnTo>
                      <a:pt x="21430" y="9246"/>
                    </a:lnTo>
                    <a:lnTo>
                      <a:pt x="21430" y="8904"/>
                    </a:lnTo>
                    <a:lnTo>
                      <a:pt x="21430" y="8540"/>
                    </a:lnTo>
                    <a:lnTo>
                      <a:pt x="21392" y="8144"/>
                    </a:lnTo>
                    <a:lnTo>
                      <a:pt x="21354" y="7714"/>
                    </a:lnTo>
                    <a:lnTo>
                      <a:pt x="21279" y="7295"/>
                    </a:lnTo>
                    <a:lnTo>
                      <a:pt x="21146" y="6446"/>
                    </a:lnTo>
                    <a:lnTo>
                      <a:pt x="20995" y="5686"/>
                    </a:lnTo>
                    <a:lnTo>
                      <a:pt x="20958" y="5366"/>
                    </a:lnTo>
                    <a:lnTo>
                      <a:pt x="20958" y="5091"/>
                    </a:lnTo>
                    <a:lnTo>
                      <a:pt x="20958" y="4860"/>
                    </a:lnTo>
                    <a:lnTo>
                      <a:pt x="21033" y="4716"/>
                    </a:lnTo>
                    <a:lnTo>
                      <a:pt x="20637" y="4860"/>
                    </a:lnTo>
                    <a:lnTo>
                      <a:pt x="20127" y="4992"/>
                    </a:lnTo>
                    <a:lnTo>
                      <a:pt x="19617" y="5069"/>
                    </a:lnTo>
                    <a:lnTo>
                      <a:pt x="19032" y="5157"/>
                    </a:lnTo>
                    <a:lnTo>
                      <a:pt x="18465" y="5201"/>
                    </a:lnTo>
                    <a:lnTo>
                      <a:pt x="17842" y="5245"/>
                    </a:lnTo>
                    <a:lnTo>
                      <a:pt x="17219" y="5267"/>
                    </a:lnTo>
                    <a:lnTo>
                      <a:pt x="16615" y="5267"/>
                    </a:lnTo>
                    <a:lnTo>
                      <a:pt x="15992" y="5245"/>
                    </a:lnTo>
                    <a:lnTo>
                      <a:pt x="15369" y="5201"/>
                    </a:lnTo>
                    <a:lnTo>
                      <a:pt x="14840" y="5157"/>
                    </a:lnTo>
                    <a:lnTo>
                      <a:pt x="14293" y="5091"/>
                    </a:lnTo>
                    <a:lnTo>
                      <a:pt x="13783" y="5014"/>
                    </a:lnTo>
                    <a:lnTo>
                      <a:pt x="13386" y="4926"/>
                    </a:lnTo>
                    <a:lnTo>
                      <a:pt x="13027" y="4815"/>
                    </a:lnTo>
                    <a:lnTo>
                      <a:pt x="12725" y="4716"/>
                    </a:lnTo>
                    <a:lnTo>
                      <a:pt x="12480" y="4606"/>
                    </a:lnTo>
                    <a:lnTo>
                      <a:pt x="12291" y="4496"/>
                    </a:lnTo>
                    <a:lnTo>
                      <a:pt x="12197" y="4397"/>
                    </a:lnTo>
                    <a:lnTo>
                      <a:pt x="12083" y="4286"/>
                    </a:lnTo>
                    <a:lnTo>
                      <a:pt x="12046" y="4187"/>
                    </a:lnTo>
                    <a:lnTo>
                      <a:pt x="12008" y="4077"/>
                    </a:lnTo>
                    <a:lnTo>
                      <a:pt x="12046" y="3967"/>
                    </a:lnTo>
                    <a:lnTo>
                      <a:pt x="12121" y="3868"/>
                    </a:lnTo>
                    <a:lnTo>
                      <a:pt x="12197" y="3735"/>
                    </a:lnTo>
                    <a:lnTo>
                      <a:pt x="12291" y="3614"/>
                    </a:lnTo>
                    <a:lnTo>
                      <a:pt x="12442" y="3482"/>
                    </a:lnTo>
                    <a:lnTo>
                      <a:pt x="12631" y="3361"/>
                    </a:lnTo>
                    <a:lnTo>
                      <a:pt x="13065" y="3085"/>
                    </a:lnTo>
                    <a:lnTo>
                      <a:pt x="13537" y="2766"/>
                    </a:lnTo>
                    <a:lnTo>
                      <a:pt x="13783" y="2578"/>
                    </a:lnTo>
                    <a:lnTo>
                      <a:pt x="13934" y="2380"/>
                    </a:lnTo>
                    <a:lnTo>
                      <a:pt x="14028" y="2171"/>
                    </a:lnTo>
                    <a:lnTo>
                      <a:pt x="14104" y="1961"/>
                    </a:lnTo>
                    <a:lnTo>
                      <a:pt x="14104" y="1730"/>
                    </a:lnTo>
                    <a:lnTo>
                      <a:pt x="14066" y="1498"/>
                    </a:lnTo>
                    <a:lnTo>
                      <a:pt x="13972" y="1267"/>
                    </a:lnTo>
                    <a:lnTo>
                      <a:pt x="13820" y="1057"/>
                    </a:lnTo>
                    <a:lnTo>
                      <a:pt x="13594" y="837"/>
                    </a:lnTo>
                    <a:lnTo>
                      <a:pt x="13386" y="628"/>
                    </a:lnTo>
                    <a:lnTo>
                      <a:pt x="13103" y="462"/>
                    </a:lnTo>
                    <a:lnTo>
                      <a:pt x="12763" y="308"/>
                    </a:lnTo>
                    <a:lnTo>
                      <a:pt x="12404" y="187"/>
                    </a:lnTo>
                    <a:lnTo>
                      <a:pt x="12008" y="77"/>
                    </a:lnTo>
                    <a:lnTo>
                      <a:pt x="11574" y="33"/>
                    </a:lnTo>
                    <a:lnTo>
                      <a:pt x="11102" y="11"/>
                    </a:lnTo>
                    <a:lnTo>
                      <a:pt x="10667" y="11"/>
                    </a:lnTo>
                    <a:lnTo>
                      <a:pt x="10233" y="77"/>
                    </a:lnTo>
                    <a:lnTo>
                      <a:pt x="9837" y="187"/>
                    </a:lnTo>
                    <a:lnTo>
                      <a:pt x="9440" y="286"/>
                    </a:lnTo>
                    <a:lnTo>
                      <a:pt x="9062" y="462"/>
                    </a:lnTo>
                    <a:lnTo>
                      <a:pt x="8741" y="628"/>
                    </a:lnTo>
                    <a:lnTo>
                      <a:pt x="8458" y="815"/>
                    </a:lnTo>
                    <a:lnTo>
                      <a:pt x="8232" y="1035"/>
                    </a:lnTo>
                    <a:lnTo>
                      <a:pt x="8062" y="1245"/>
                    </a:lnTo>
                    <a:lnTo>
                      <a:pt x="7911" y="1476"/>
                    </a:lnTo>
                    <a:lnTo>
                      <a:pt x="7835" y="1708"/>
                    </a:lnTo>
                    <a:lnTo>
                      <a:pt x="7797" y="1961"/>
                    </a:lnTo>
                    <a:lnTo>
                      <a:pt x="7835" y="2193"/>
                    </a:lnTo>
                    <a:lnTo>
                      <a:pt x="7948" y="2402"/>
                    </a:lnTo>
                    <a:lnTo>
                      <a:pt x="8062" y="2534"/>
                    </a:lnTo>
                    <a:lnTo>
                      <a:pt x="8175" y="2644"/>
                    </a:lnTo>
                    <a:lnTo>
                      <a:pt x="8269" y="2744"/>
                    </a:lnTo>
                    <a:lnTo>
                      <a:pt x="8420" y="2832"/>
                    </a:lnTo>
                    <a:lnTo>
                      <a:pt x="8704" y="3019"/>
                    </a:lnTo>
                    <a:lnTo>
                      <a:pt x="8968" y="3206"/>
                    </a:lnTo>
                    <a:lnTo>
                      <a:pt x="9138" y="3405"/>
                    </a:lnTo>
                    <a:lnTo>
                      <a:pt x="9327" y="3570"/>
                    </a:lnTo>
                    <a:lnTo>
                      <a:pt x="9440" y="3735"/>
                    </a:lnTo>
                    <a:lnTo>
                      <a:pt x="9516" y="3890"/>
                    </a:lnTo>
                    <a:lnTo>
                      <a:pt x="9534" y="4033"/>
                    </a:lnTo>
                    <a:lnTo>
                      <a:pt x="9534" y="4165"/>
                    </a:lnTo>
                    <a:lnTo>
                      <a:pt x="9516" y="4286"/>
                    </a:lnTo>
                    <a:lnTo>
                      <a:pt x="9440" y="4397"/>
                    </a:lnTo>
                    <a:lnTo>
                      <a:pt x="9327" y="4496"/>
                    </a:lnTo>
                    <a:lnTo>
                      <a:pt x="9176" y="4562"/>
                    </a:lnTo>
                    <a:lnTo>
                      <a:pt x="9006" y="4628"/>
                    </a:lnTo>
                    <a:lnTo>
                      <a:pt x="8779" y="4694"/>
                    </a:lnTo>
                    <a:lnTo>
                      <a:pt x="8534" y="4716"/>
                    </a:lnTo>
                    <a:lnTo>
                      <a:pt x="8232" y="4716"/>
                    </a:lnTo>
                    <a:lnTo>
                      <a:pt x="7118" y="4738"/>
                    </a:lnTo>
                    <a:lnTo>
                      <a:pt x="5947" y="4771"/>
                    </a:lnTo>
                    <a:lnTo>
                      <a:pt x="4795" y="4815"/>
                    </a:lnTo>
                    <a:lnTo>
                      <a:pt x="3681" y="4860"/>
                    </a:lnTo>
                    <a:lnTo>
                      <a:pt x="2662" y="4882"/>
                    </a:lnTo>
                    <a:lnTo>
                      <a:pt x="1755" y="4882"/>
                    </a:lnTo>
                    <a:lnTo>
                      <a:pt x="1359" y="4860"/>
                    </a:lnTo>
                    <a:lnTo>
                      <a:pt x="981" y="4837"/>
                    </a:lnTo>
                    <a:lnTo>
                      <a:pt x="698" y="4771"/>
                    </a:lnTo>
                    <a:lnTo>
                      <a:pt x="453" y="4716"/>
                    </a:lnTo>
                    <a:lnTo>
                      <a:pt x="453" y="5322"/>
                    </a:lnTo>
                    <a:lnTo>
                      <a:pt x="453" y="6083"/>
                    </a:lnTo>
                    <a:lnTo>
                      <a:pt x="453" y="6909"/>
                    </a:lnTo>
                    <a:lnTo>
                      <a:pt x="453" y="7780"/>
                    </a:lnTo>
                    <a:lnTo>
                      <a:pt x="453" y="8606"/>
                    </a:lnTo>
                    <a:lnTo>
                      <a:pt x="453" y="9345"/>
                    </a:lnTo>
                    <a:lnTo>
                      <a:pt x="453" y="9918"/>
                    </a:lnTo>
                    <a:lnTo>
                      <a:pt x="453" y="10282"/>
                    </a:lnTo>
                    <a:lnTo>
                      <a:pt x="490" y="10381"/>
                    </a:lnTo>
                    <a:lnTo>
                      <a:pt x="547" y="10491"/>
                    </a:lnTo>
                    <a:lnTo>
                      <a:pt x="660" y="10590"/>
                    </a:lnTo>
                    <a:lnTo>
                      <a:pt x="811" y="10700"/>
                    </a:lnTo>
                    <a:lnTo>
                      <a:pt x="981" y="10811"/>
                    </a:lnTo>
                    <a:lnTo>
                      <a:pt x="1208" y="10888"/>
                    </a:lnTo>
                    <a:lnTo>
                      <a:pt x="1453" y="10954"/>
                    </a:lnTo>
                    <a:lnTo>
                      <a:pt x="1718" y="11020"/>
                    </a:lnTo>
                    <a:lnTo>
                      <a:pt x="1963" y="11064"/>
                    </a:lnTo>
                    <a:lnTo>
                      <a:pt x="2265" y="11086"/>
                    </a:lnTo>
                    <a:lnTo>
                      <a:pt x="2548" y="11064"/>
                    </a:lnTo>
                    <a:lnTo>
                      <a:pt x="2794" y="11042"/>
                    </a:lnTo>
                    <a:lnTo>
                      <a:pt x="3096" y="10976"/>
                    </a:lnTo>
                    <a:lnTo>
                      <a:pt x="3341" y="10888"/>
                    </a:lnTo>
                    <a:lnTo>
                      <a:pt x="3606" y="10766"/>
                    </a:lnTo>
                    <a:lnTo>
                      <a:pt x="3813" y="10590"/>
                    </a:lnTo>
                    <a:close/>
                  </a:path>
                </a:pathLst>
              </a:cu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lin ang="2700000" scaled="1"/>
                <a:tileRect/>
              </a:gradFill>
              <a:ln w="57150">
                <a:solidFill>
                  <a:srgbClr val="FFFFFF"/>
                </a:solidFill>
                <a:miter lim="800000"/>
                <a:headEnd/>
                <a:tailEnd/>
              </a:ln>
              <a:effectLst>
                <a:outerShdw dist="135003" dir="2471156" algn="ctr" rotWithShape="0">
                  <a:srgbClr val="000000">
                    <a:alpha val="50000"/>
                  </a:srgbClr>
                </a:outerShdw>
              </a:effectLst>
            </p:spPr>
            <p:txBody>
              <a:bodyPr/>
              <a:lstStyle/>
              <a:p>
                <a:pPr>
                  <a:defRPr/>
                </a:pPr>
                <a:endParaRPr lang="ru-RU"/>
              </a:p>
            </p:txBody>
          </p:sp>
          <p:sp>
            <p:nvSpPr>
              <p:cNvPr id="24" name="Puzzle1"/>
              <p:cNvSpPr>
                <a:spLocks noEditPoints="1" noChangeArrowheads="1"/>
              </p:cNvSpPr>
              <p:nvPr/>
            </p:nvSpPr>
            <p:spPr bwMode="gray">
              <a:xfrm>
                <a:off x="1735" y="1126"/>
                <a:ext cx="1800" cy="1051"/>
              </a:xfrm>
              <a:custGeom>
                <a:avLst/>
                <a:gdLst>
                  <a:gd name="T0" fmla="*/ 16740 w 21600"/>
                  <a:gd name="T1" fmla="*/ 21078 h 21600"/>
                  <a:gd name="T2" fmla="*/ 16976 w 21600"/>
                  <a:gd name="T3" fmla="*/ 521 h 21600"/>
                  <a:gd name="T4" fmla="*/ 4725 w 21600"/>
                  <a:gd name="T5" fmla="*/ 856 h 21600"/>
                  <a:gd name="T6" fmla="*/ 5040 w 21600"/>
                  <a:gd name="T7" fmla="*/ 21004 h 21600"/>
                  <a:gd name="T8" fmla="*/ 10811 w 21600"/>
                  <a:gd name="T9" fmla="*/ 12885 h 21600"/>
                  <a:gd name="T10" fmla="*/ 10845 w 21600"/>
                  <a:gd name="T11" fmla="*/ 8714 h 21600"/>
                  <a:gd name="T12" fmla="*/ 21600 w 21600"/>
                  <a:gd name="T13" fmla="*/ 10000 h 21600"/>
                  <a:gd name="T14" fmla="*/ 56 w 21600"/>
                  <a:gd name="T15" fmla="*/ 10000 h 21600"/>
                  <a:gd name="T16" fmla="*/ 6086 w 21600"/>
                  <a:gd name="T17" fmla="*/ 2569 h 21600"/>
                  <a:gd name="T18" fmla="*/ 16132 w 21600"/>
                  <a:gd name="T19" fmla="*/ 19552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9360" y="20836"/>
                    </a:moveTo>
                    <a:lnTo>
                      <a:pt x="9528" y="20836"/>
                    </a:lnTo>
                    <a:lnTo>
                      <a:pt x="9686" y="20762"/>
                    </a:lnTo>
                    <a:lnTo>
                      <a:pt x="9810" y="20687"/>
                    </a:lnTo>
                    <a:lnTo>
                      <a:pt x="9922" y="20575"/>
                    </a:lnTo>
                    <a:lnTo>
                      <a:pt x="10012" y="20426"/>
                    </a:lnTo>
                    <a:lnTo>
                      <a:pt x="10068" y="20296"/>
                    </a:lnTo>
                    <a:lnTo>
                      <a:pt x="10113" y="20110"/>
                    </a:lnTo>
                    <a:lnTo>
                      <a:pt x="10136" y="19905"/>
                    </a:lnTo>
                    <a:lnTo>
                      <a:pt x="10136" y="19682"/>
                    </a:lnTo>
                    <a:lnTo>
                      <a:pt x="10113" y="19440"/>
                    </a:lnTo>
                    <a:lnTo>
                      <a:pt x="10068" y="19142"/>
                    </a:lnTo>
                    <a:lnTo>
                      <a:pt x="10012" y="18900"/>
                    </a:lnTo>
                    <a:lnTo>
                      <a:pt x="9900" y="18620"/>
                    </a:lnTo>
                    <a:lnTo>
                      <a:pt x="9787" y="18285"/>
                    </a:lnTo>
                    <a:lnTo>
                      <a:pt x="9641" y="17968"/>
                    </a:lnTo>
                    <a:lnTo>
                      <a:pt x="9472" y="17652"/>
                    </a:lnTo>
                    <a:lnTo>
                      <a:pt x="9382" y="17466"/>
                    </a:lnTo>
                    <a:lnTo>
                      <a:pt x="9315" y="17298"/>
                    </a:lnTo>
                    <a:lnTo>
                      <a:pt x="9258" y="17112"/>
                    </a:lnTo>
                    <a:lnTo>
                      <a:pt x="9191" y="16926"/>
                    </a:lnTo>
                    <a:lnTo>
                      <a:pt x="9123" y="16535"/>
                    </a:lnTo>
                    <a:lnTo>
                      <a:pt x="9101" y="16144"/>
                    </a:lnTo>
                    <a:lnTo>
                      <a:pt x="9101" y="15753"/>
                    </a:lnTo>
                    <a:lnTo>
                      <a:pt x="9168" y="15362"/>
                    </a:lnTo>
                    <a:lnTo>
                      <a:pt x="9236" y="14971"/>
                    </a:lnTo>
                    <a:lnTo>
                      <a:pt x="9360" y="14580"/>
                    </a:lnTo>
                    <a:lnTo>
                      <a:pt x="9495" y="14244"/>
                    </a:lnTo>
                    <a:lnTo>
                      <a:pt x="9663" y="13891"/>
                    </a:lnTo>
                    <a:lnTo>
                      <a:pt x="9855" y="13611"/>
                    </a:lnTo>
                    <a:lnTo>
                      <a:pt x="10068" y="13351"/>
                    </a:lnTo>
                    <a:lnTo>
                      <a:pt x="10293" y="13146"/>
                    </a:lnTo>
                    <a:lnTo>
                      <a:pt x="10552" y="12997"/>
                    </a:lnTo>
                    <a:lnTo>
                      <a:pt x="10811" y="12885"/>
                    </a:lnTo>
                    <a:lnTo>
                      <a:pt x="11069" y="12866"/>
                    </a:lnTo>
                    <a:lnTo>
                      <a:pt x="11351" y="12885"/>
                    </a:lnTo>
                    <a:lnTo>
                      <a:pt x="11610" y="12997"/>
                    </a:lnTo>
                    <a:lnTo>
                      <a:pt x="11846" y="13183"/>
                    </a:lnTo>
                    <a:lnTo>
                      <a:pt x="12060" y="13388"/>
                    </a:lnTo>
                    <a:lnTo>
                      <a:pt x="12251" y="13648"/>
                    </a:lnTo>
                    <a:lnTo>
                      <a:pt x="12419" y="13928"/>
                    </a:lnTo>
                    <a:lnTo>
                      <a:pt x="12555" y="14244"/>
                    </a:lnTo>
                    <a:lnTo>
                      <a:pt x="12690" y="14617"/>
                    </a:lnTo>
                    <a:lnTo>
                      <a:pt x="12768" y="15008"/>
                    </a:lnTo>
                    <a:lnTo>
                      <a:pt x="12836" y="15399"/>
                    </a:lnTo>
                    <a:lnTo>
                      <a:pt x="12858" y="15753"/>
                    </a:lnTo>
                    <a:lnTo>
                      <a:pt x="12858" y="16144"/>
                    </a:lnTo>
                    <a:lnTo>
                      <a:pt x="12813" y="16535"/>
                    </a:lnTo>
                    <a:lnTo>
                      <a:pt x="12746" y="16888"/>
                    </a:lnTo>
                    <a:lnTo>
                      <a:pt x="12667" y="17224"/>
                    </a:lnTo>
                    <a:lnTo>
                      <a:pt x="12510" y="17503"/>
                    </a:lnTo>
                    <a:lnTo>
                      <a:pt x="12228" y="18043"/>
                    </a:lnTo>
                    <a:lnTo>
                      <a:pt x="11970" y="18546"/>
                    </a:lnTo>
                    <a:lnTo>
                      <a:pt x="11868" y="18751"/>
                    </a:lnTo>
                    <a:lnTo>
                      <a:pt x="11778" y="18974"/>
                    </a:lnTo>
                    <a:lnTo>
                      <a:pt x="11711" y="19179"/>
                    </a:lnTo>
                    <a:lnTo>
                      <a:pt x="11666" y="19365"/>
                    </a:lnTo>
                    <a:lnTo>
                      <a:pt x="11632" y="19570"/>
                    </a:lnTo>
                    <a:lnTo>
                      <a:pt x="11632" y="19756"/>
                    </a:lnTo>
                    <a:lnTo>
                      <a:pt x="11632" y="19942"/>
                    </a:lnTo>
                    <a:lnTo>
                      <a:pt x="11643" y="20110"/>
                    </a:lnTo>
                    <a:lnTo>
                      <a:pt x="11711" y="20296"/>
                    </a:lnTo>
                    <a:lnTo>
                      <a:pt x="11801" y="20464"/>
                    </a:lnTo>
                    <a:lnTo>
                      <a:pt x="11891" y="20650"/>
                    </a:lnTo>
                    <a:lnTo>
                      <a:pt x="12037" y="20836"/>
                    </a:lnTo>
                    <a:lnTo>
                      <a:pt x="12206" y="21004"/>
                    </a:lnTo>
                    <a:lnTo>
                      <a:pt x="12419" y="21190"/>
                    </a:lnTo>
                    <a:lnTo>
                      <a:pt x="12667" y="21320"/>
                    </a:lnTo>
                    <a:lnTo>
                      <a:pt x="12960" y="21432"/>
                    </a:lnTo>
                    <a:lnTo>
                      <a:pt x="13286" y="21544"/>
                    </a:lnTo>
                    <a:lnTo>
                      <a:pt x="13612" y="21655"/>
                    </a:lnTo>
                    <a:lnTo>
                      <a:pt x="13983" y="21693"/>
                    </a:lnTo>
                    <a:lnTo>
                      <a:pt x="14343" y="21730"/>
                    </a:lnTo>
                    <a:lnTo>
                      <a:pt x="14715" y="21730"/>
                    </a:lnTo>
                    <a:lnTo>
                      <a:pt x="15075" y="21730"/>
                    </a:lnTo>
                    <a:lnTo>
                      <a:pt x="15446" y="21655"/>
                    </a:lnTo>
                    <a:lnTo>
                      <a:pt x="15794" y="21581"/>
                    </a:lnTo>
                    <a:lnTo>
                      <a:pt x="16132" y="21432"/>
                    </a:lnTo>
                    <a:lnTo>
                      <a:pt x="16458" y="21302"/>
                    </a:lnTo>
                    <a:lnTo>
                      <a:pt x="16740" y="21078"/>
                    </a:lnTo>
                    <a:lnTo>
                      <a:pt x="16976" y="20836"/>
                    </a:lnTo>
                    <a:lnTo>
                      <a:pt x="17043" y="20650"/>
                    </a:lnTo>
                    <a:lnTo>
                      <a:pt x="17088" y="20426"/>
                    </a:lnTo>
                    <a:lnTo>
                      <a:pt x="17133" y="20222"/>
                    </a:lnTo>
                    <a:lnTo>
                      <a:pt x="17156" y="19980"/>
                    </a:lnTo>
                    <a:lnTo>
                      <a:pt x="17167" y="19477"/>
                    </a:lnTo>
                    <a:lnTo>
                      <a:pt x="17167" y="18974"/>
                    </a:lnTo>
                    <a:lnTo>
                      <a:pt x="17156" y="18397"/>
                    </a:lnTo>
                    <a:lnTo>
                      <a:pt x="17111" y="17820"/>
                    </a:lnTo>
                    <a:lnTo>
                      <a:pt x="17066" y="17261"/>
                    </a:lnTo>
                    <a:lnTo>
                      <a:pt x="16998" y="16646"/>
                    </a:lnTo>
                    <a:lnTo>
                      <a:pt x="16852" y="15511"/>
                    </a:lnTo>
                    <a:lnTo>
                      <a:pt x="16740" y="14393"/>
                    </a:lnTo>
                    <a:lnTo>
                      <a:pt x="16717" y="13928"/>
                    </a:lnTo>
                    <a:lnTo>
                      <a:pt x="16695" y="13462"/>
                    </a:lnTo>
                    <a:lnTo>
                      <a:pt x="16717" y="13071"/>
                    </a:lnTo>
                    <a:lnTo>
                      <a:pt x="16785" y="12755"/>
                    </a:lnTo>
                    <a:lnTo>
                      <a:pt x="16852" y="12419"/>
                    </a:lnTo>
                    <a:lnTo>
                      <a:pt x="16953" y="12140"/>
                    </a:lnTo>
                    <a:lnTo>
                      <a:pt x="17088" y="11898"/>
                    </a:lnTo>
                    <a:lnTo>
                      <a:pt x="17212" y="11675"/>
                    </a:lnTo>
                    <a:lnTo>
                      <a:pt x="17370" y="11470"/>
                    </a:lnTo>
                    <a:lnTo>
                      <a:pt x="17516" y="11284"/>
                    </a:lnTo>
                    <a:lnTo>
                      <a:pt x="17696" y="11135"/>
                    </a:lnTo>
                    <a:lnTo>
                      <a:pt x="17865" y="11042"/>
                    </a:lnTo>
                    <a:lnTo>
                      <a:pt x="18033" y="10930"/>
                    </a:lnTo>
                    <a:lnTo>
                      <a:pt x="18213" y="10893"/>
                    </a:lnTo>
                    <a:lnTo>
                      <a:pt x="18382" y="10893"/>
                    </a:lnTo>
                    <a:lnTo>
                      <a:pt x="18551" y="10967"/>
                    </a:lnTo>
                    <a:lnTo>
                      <a:pt x="18708" y="11042"/>
                    </a:lnTo>
                    <a:lnTo>
                      <a:pt x="18855" y="11172"/>
                    </a:lnTo>
                    <a:lnTo>
                      <a:pt x="19012" y="11358"/>
                    </a:lnTo>
                    <a:lnTo>
                      <a:pt x="19136" y="11600"/>
                    </a:lnTo>
                    <a:lnTo>
                      <a:pt x="19271" y="11861"/>
                    </a:lnTo>
                    <a:lnTo>
                      <a:pt x="19440" y="12028"/>
                    </a:lnTo>
                    <a:lnTo>
                      <a:pt x="19608" y="12177"/>
                    </a:lnTo>
                    <a:lnTo>
                      <a:pt x="19822" y="12289"/>
                    </a:lnTo>
                    <a:lnTo>
                      <a:pt x="20025" y="12289"/>
                    </a:lnTo>
                    <a:lnTo>
                      <a:pt x="20238" y="12289"/>
                    </a:lnTo>
                    <a:lnTo>
                      <a:pt x="20452" y="12215"/>
                    </a:lnTo>
                    <a:lnTo>
                      <a:pt x="20643" y="12103"/>
                    </a:lnTo>
                    <a:lnTo>
                      <a:pt x="20846" y="11973"/>
                    </a:lnTo>
                    <a:lnTo>
                      <a:pt x="21037" y="11786"/>
                    </a:lnTo>
                    <a:lnTo>
                      <a:pt x="21206" y="11563"/>
                    </a:lnTo>
                    <a:lnTo>
                      <a:pt x="21363" y="11321"/>
                    </a:lnTo>
                    <a:lnTo>
                      <a:pt x="21465" y="11079"/>
                    </a:lnTo>
                    <a:lnTo>
                      <a:pt x="21577" y="10744"/>
                    </a:lnTo>
                    <a:lnTo>
                      <a:pt x="21622" y="10427"/>
                    </a:lnTo>
                    <a:lnTo>
                      <a:pt x="21645" y="10111"/>
                    </a:lnTo>
                    <a:lnTo>
                      <a:pt x="21622" y="9608"/>
                    </a:lnTo>
                    <a:lnTo>
                      <a:pt x="21577" y="9142"/>
                    </a:lnTo>
                    <a:lnTo>
                      <a:pt x="21465" y="8751"/>
                    </a:lnTo>
                    <a:lnTo>
                      <a:pt x="21363" y="8397"/>
                    </a:lnTo>
                    <a:lnTo>
                      <a:pt x="21206" y="8062"/>
                    </a:lnTo>
                    <a:lnTo>
                      <a:pt x="21037" y="7820"/>
                    </a:lnTo>
                    <a:lnTo>
                      <a:pt x="20846" y="7597"/>
                    </a:lnTo>
                    <a:lnTo>
                      <a:pt x="20643" y="7429"/>
                    </a:lnTo>
                    <a:lnTo>
                      <a:pt x="20452" y="7317"/>
                    </a:lnTo>
                    <a:lnTo>
                      <a:pt x="20238" y="7206"/>
                    </a:lnTo>
                    <a:lnTo>
                      <a:pt x="20025" y="7168"/>
                    </a:lnTo>
                    <a:lnTo>
                      <a:pt x="19822" y="7206"/>
                    </a:lnTo>
                    <a:lnTo>
                      <a:pt x="19608" y="7243"/>
                    </a:lnTo>
                    <a:lnTo>
                      <a:pt x="19440" y="7355"/>
                    </a:lnTo>
                    <a:lnTo>
                      <a:pt x="19271" y="7504"/>
                    </a:lnTo>
                    <a:lnTo>
                      <a:pt x="19136" y="7708"/>
                    </a:lnTo>
                    <a:lnTo>
                      <a:pt x="19012" y="7895"/>
                    </a:lnTo>
                    <a:lnTo>
                      <a:pt x="18832" y="8025"/>
                    </a:lnTo>
                    <a:lnTo>
                      <a:pt x="18663" y="8174"/>
                    </a:lnTo>
                    <a:lnTo>
                      <a:pt x="18472" y="8248"/>
                    </a:lnTo>
                    <a:lnTo>
                      <a:pt x="18270" y="8286"/>
                    </a:lnTo>
                    <a:lnTo>
                      <a:pt x="18078" y="8323"/>
                    </a:lnTo>
                    <a:lnTo>
                      <a:pt x="17887" y="8323"/>
                    </a:lnTo>
                    <a:lnTo>
                      <a:pt x="17696" y="8248"/>
                    </a:lnTo>
                    <a:lnTo>
                      <a:pt x="17493" y="8174"/>
                    </a:lnTo>
                    <a:lnTo>
                      <a:pt x="17302" y="8062"/>
                    </a:lnTo>
                    <a:lnTo>
                      <a:pt x="17133" y="7969"/>
                    </a:lnTo>
                    <a:lnTo>
                      <a:pt x="16976" y="7783"/>
                    </a:lnTo>
                    <a:lnTo>
                      <a:pt x="16852" y="7597"/>
                    </a:lnTo>
                    <a:lnTo>
                      <a:pt x="16740" y="7429"/>
                    </a:lnTo>
                    <a:lnTo>
                      <a:pt x="16672" y="7168"/>
                    </a:lnTo>
                    <a:lnTo>
                      <a:pt x="16638" y="6926"/>
                    </a:lnTo>
                    <a:lnTo>
                      <a:pt x="16616" y="6498"/>
                    </a:lnTo>
                    <a:lnTo>
                      <a:pt x="16616" y="5772"/>
                    </a:lnTo>
                    <a:lnTo>
                      <a:pt x="16650" y="4915"/>
                    </a:lnTo>
                    <a:lnTo>
                      <a:pt x="16695" y="3928"/>
                    </a:lnTo>
                    <a:lnTo>
                      <a:pt x="16762" y="2960"/>
                    </a:lnTo>
                    <a:lnTo>
                      <a:pt x="16830" y="1992"/>
                    </a:lnTo>
                    <a:lnTo>
                      <a:pt x="16908" y="1173"/>
                    </a:lnTo>
                    <a:lnTo>
                      <a:pt x="16976" y="521"/>
                    </a:lnTo>
                    <a:lnTo>
                      <a:pt x="16953" y="521"/>
                    </a:lnTo>
                    <a:lnTo>
                      <a:pt x="16931" y="521"/>
                    </a:lnTo>
                    <a:lnTo>
                      <a:pt x="16267" y="484"/>
                    </a:lnTo>
                    <a:lnTo>
                      <a:pt x="15637" y="428"/>
                    </a:lnTo>
                    <a:lnTo>
                      <a:pt x="15063" y="353"/>
                    </a:lnTo>
                    <a:lnTo>
                      <a:pt x="14523" y="279"/>
                    </a:lnTo>
                    <a:lnTo>
                      <a:pt x="14040" y="167"/>
                    </a:lnTo>
                    <a:lnTo>
                      <a:pt x="13635" y="93"/>
                    </a:lnTo>
                    <a:lnTo>
                      <a:pt x="13331" y="18"/>
                    </a:lnTo>
                    <a:lnTo>
                      <a:pt x="13117" y="18"/>
                    </a:lnTo>
                    <a:lnTo>
                      <a:pt x="12982" y="18"/>
                    </a:lnTo>
                    <a:lnTo>
                      <a:pt x="12858" y="130"/>
                    </a:lnTo>
                    <a:lnTo>
                      <a:pt x="12723" y="279"/>
                    </a:lnTo>
                    <a:lnTo>
                      <a:pt x="12622" y="446"/>
                    </a:lnTo>
                    <a:lnTo>
                      <a:pt x="12510" y="670"/>
                    </a:lnTo>
                    <a:lnTo>
                      <a:pt x="12419" y="912"/>
                    </a:lnTo>
                    <a:lnTo>
                      <a:pt x="12363" y="1210"/>
                    </a:lnTo>
                    <a:lnTo>
                      <a:pt x="12318" y="1526"/>
                    </a:lnTo>
                    <a:lnTo>
                      <a:pt x="12273" y="1843"/>
                    </a:lnTo>
                    <a:lnTo>
                      <a:pt x="12251" y="2215"/>
                    </a:lnTo>
                    <a:lnTo>
                      <a:pt x="12273" y="2532"/>
                    </a:lnTo>
                    <a:lnTo>
                      <a:pt x="12318" y="2886"/>
                    </a:lnTo>
                    <a:lnTo>
                      <a:pt x="12386" y="3240"/>
                    </a:lnTo>
                    <a:lnTo>
                      <a:pt x="12464" y="3556"/>
                    </a:lnTo>
                    <a:lnTo>
                      <a:pt x="12577" y="3891"/>
                    </a:lnTo>
                    <a:lnTo>
                      <a:pt x="12746" y="4171"/>
                    </a:lnTo>
                    <a:lnTo>
                      <a:pt x="12926" y="4487"/>
                    </a:lnTo>
                    <a:lnTo>
                      <a:pt x="13050" y="4860"/>
                    </a:lnTo>
                    <a:lnTo>
                      <a:pt x="13162" y="5251"/>
                    </a:lnTo>
                    <a:lnTo>
                      <a:pt x="13218" y="5604"/>
                    </a:lnTo>
                    <a:lnTo>
                      <a:pt x="13263" y="5995"/>
                    </a:lnTo>
                    <a:lnTo>
                      <a:pt x="13241" y="6386"/>
                    </a:lnTo>
                    <a:lnTo>
                      <a:pt x="13218" y="6740"/>
                    </a:lnTo>
                    <a:lnTo>
                      <a:pt x="13139" y="7094"/>
                    </a:lnTo>
                    <a:lnTo>
                      <a:pt x="13050" y="7429"/>
                    </a:lnTo>
                    <a:lnTo>
                      <a:pt x="12903" y="7746"/>
                    </a:lnTo>
                    <a:lnTo>
                      <a:pt x="12723" y="8025"/>
                    </a:lnTo>
                    <a:lnTo>
                      <a:pt x="12532" y="8286"/>
                    </a:lnTo>
                    <a:lnTo>
                      <a:pt x="12318" y="8491"/>
                    </a:lnTo>
                    <a:lnTo>
                      <a:pt x="12060" y="8677"/>
                    </a:lnTo>
                    <a:lnTo>
                      <a:pt x="11756" y="8788"/>
                    </a:lnTo>
                    <a:lnTo>
                      <a:pt x="11452" y="8826"/>
                    </a:lnTo>
                    <a:lnTo>
                      <a:pt x="11283" y="8826"/>
                    </a:lnTo>
                    <a:lnTo>
                      <a:pt x="11126" y="8826"/>
                    </a:lnTo>
                    <a:lnTo>
                      <a:pt x="11002" y="8788"/>
                    </a:lnTo>
                    <a:lnTo>
                      <a:pt x="10845" y="8714"/>
                    </a:lnTo>
                    <a:lnTo>
                      <a:pt x="10721" y="8640"/>
                    </a:lnTo>
                    <a:lnTo>
                      <a:pt x="10608" y="8565"/>
                    </a:lnTo>
                    <a:lnTo>
                      <a:pt x="10485" y="8453"/>
                    </a:lnTo>
                    <a:lnTo>
                      <a:pt x="10372" y="8323"/>
                    </a:lnTo>
                    <a:lnTo>
                      <a:pt x="10181" y="8062"/>
                    </a:lnTo>
                    <a:lnTo>
                      <a:pt x="10035" y="7746"/>
                    </a:lnTo>
                    <a:lnTo>
                      <a:pt x="9900" y="7392"/>
                    </a:lnTo>
                    <a:lnTo>
                      <a:pt x="9787" y="7001"/>
                    </a:lnTo>
                    <a:lnTo>
                      <a:pt x="9731" y="6610"/>
                    </a:lnTo>
                    <a:lnTo>
                      <a:pt x="9686" y="6219"/>
                    </a:lnTo>
                    <a:lnTo>
                      <a:pt x="9663" y="5772"/>
                    </a:lnTo>
                    <a:lnTo>
                      <a:pt x="9686" y="5381"/>
                    </a:lnTo>
                    <a:lnTo>
                      <a:pt x="9753" y="4990"/>
                    </a:lnTo>
                    <a:lnTo>
                      <a:pt x="9832" y="4636"/>
                    </a:lnTo>
                    <a:lnTo>
                      <a:pt x="9945" y="4320"/>
                    </a:lnTo>
                    <a:lnTo>
                      <a:pt x="10068" y="4022"/>
                    </a:lnTo>
                    <a:lnTo>
                      <a:pt x="10203" y="3817"/>
                    </a:lnTo>
                    <a:lnTo>
                      <a:pt x="10316" y="3593"/>
                    </a:lnTo>
                    <a:lnTo>
                      <a:pt x="10395" y="3351"/>
                    </a:lnTo>
                    <a:lnTo>
                      <a:pt x="10462" y="3109"/>
                    </a:lnTo>
                    <a:lnTo>
                      <a:pt x="10507" y="2848"/>
                    </a:lnTo>
                    <a:lnTo>
                      <a:pt x="10530" y="2606"/>
                    </a:lnTo>
                    <a:lnTo>
                      <a:pt x="10507" y="2346"/>
                    </a:lnTo>
                    <a:lnTo>
                      <a:pt x="10462" y="2141"/>
                    </a:lnTo>
                    <a:lnTo>
                      <a:pt x="10395" y="1880"/>
                    </a:lnTo>
                    <a:lnTo>
                      <a:pt x="10293" y="1638"/>
                    </a:lnTo>
                    <a:lnTo>
                      <a:pt x="10158" y="1415"/>
                    </a:lnTo>
                    <a:lnTo>
                      <a:pt x="9967" y="1210"/>
                    </a:lnTo>
                    <a:lnTo>
                      <a:pt x="9753" y="986"/>
                    </a:lnTo>
                    <a:lnTo>
                      <a:pt x="9495" y="819"/>
                    </a:lnTo>
                    <a:lnTo>
                      <a:pt x="9191" y="670"/>
                    </a:lnTo>
                    <a:lnTo>
                      <a:pt x="8842" y="521"/>
                    </a:lnTo>
                    <a:lnTo>
                      <a:pt x="8471" y="446"/>
                    </a:lnTo>
                    <a:lnTo>
                      <a:pt x="7998" y="428"/>
                    </a:lnTo>
                    <a:lnTo>
                      <a:pt x="7413" y="428"/>
                    </a:lnTo>
                    <a:lnTo>
                      <a:pt x="6817" y="446"/>
                    </a:lnTo>
                    <a:lnTo>
                      <a:pt x="6187" y="521"/>
                    </a:lnTo>
                    <a:lnTo>
                      <a:pt x="5602" y="633"/>
                    </a:lnTo>
                    <a:lnTo>
                      <a:pt x="5107" y="744"/>
                    </a:lnTo>
                    <a:lnTo>
                      <a:pt x="4725" y="856"/>
                    </a:lnTo>
                    <a:lnTo>
                      <a:pt x="4848" y="1564"/>
                    </a:lnTo>
                    <a:lnTo>
                      <a:pt x="5028" y="2495"/>
                    </a:lnTo>
                    <a:lnTo>
                      <a:pt x="5175" y="3556"/>
                    </a:lnTo>
                    <a:lnTo>
                      <a:pt x="5298" y="4673"/>
                    </a:lnTo>
                    <a:lnTo>
                      <a:pt x="5343" y="5213"/>
                    </a:lnTo>
                    <a:lnTo>
                      <a:pt x="5388" y="5753"/>
                    </a:lnTo>
                    <a:lnTo>
                      <a:pt x="5411" y="6275"/>
                    </a:lnTo>
                    <a:lnTo>
                      <a:pt x="5411" y="6740"/>
                    </a:lnTo>
                    <a:lnTo>
                      <a:pt x="5366" y="7168"/>
                    </a:lnTo>
                    <a:lnTo>
                      <a:pt x="5321" y="7541"/>
                    </a:lnTo>
                    <a:lnTo>
                      <a:pt x="5287" y="7708"/>
                    </a:lnTo>
                    <a:lnTo>
                      <a:pt x="5242" y="7857"/>
                    </a:lnTo>
                    <a:lnTo>
                      <a:pt x="5197" y="7969"/>
                    </a:lnTo>
                    <a:lnTo>
                      <a:pt x="5130" y="8062"/>
                    </a:lnTo>
                    <a:lnTo>
                      <a:pt x="5006" y="8248"/>
                    </a:lnTo>
                    <a:lnTo>
                      <a:pt x="4848" y="8397"/>
                    </a:lnTo>
                    <a:lnTo>
                      <a:pt x="4725" y="8528"/>
                    </a:lnTo>
                    <a:lnTo>
                      <a:pt x="4567" y="8640"/>
                    </a:lnTo>
                    <a:lnTo>
                      <a:pt x="4421" y="8714"/>
                    </a:lnTo>
                    <a:lnTo>
                      <a:pt x="4263" y="8751"/>
                    </a:lnTo>
                    <a:lnTo>
                      <a:pt x="4095" y="8788"/>
                    </a:lnTo>
                    <a:lnTo>
                      <a:pt x="3948" y="8788"/>
                    </a:lnTo>
                    <a:lnTo>
                      <a:pt x="3791" y="8751"/>
                    </a:lnTo>
                    <a:lnTo>
                      <a:pt x="3667" y="8714"/>
                    </a:lnTo>
                    <a:lnTo>
                      <a:pt x="3510" y="8677"/>
                    </a:lnTo>
                    <a:lnTo>
                      <a:pt x="3386" y="8602"/>
                    </a:lnTo>
                    <a:lnTo>
                      <a:pt x="3251" y="8491"/>
                    </a:lnTo>
                    <a:lnTo>
                      <a:pt x="3127" y="8360"/>
                    </a:lnTo>
                    <a:lnTo>
                      <a:pt x="3015" y="8248"/>
                    </a:lnTo>
                    <a:lnTo>
                      <a:pt x="2925" y="8062"/>
                    </a:lnTo>
                    <a:lnTo>
                      <a:pt x="2778" y="7857"/>
                    </a:lnTo>
                    <a:lnTo>
                      <a:pt x="2610" y="7671"/>
                    </a:lnTo>
                    <a:lnTo>
                      <a:pt x="2407" y="7541"/>
                    </a:lnTo>
                    <a:lnTo>
                      <a:pt x="2171" y="7466"/>
                    </a:lnTo>
                    <a:lnTo>
                      <a:pt x="1957" y="7429"/>
                    </a:lnTo>
                    <a:lnTo>
                      <a:pt x="1698" y="7429"/>
                    </a:lnTo>
                    <a:lnTo>
                      <a:pt x="1462" y="7466"/>
                    </a:lnTo>
                    <a:lnTo>
                      <a:pt x="1226" y="7559"/>
                    </a:lnTo>
                    <a:lnTo>
                      <a:pt x="989" y="7708"/>
                    </a:lnTo>
                    <a:lnTo>
                      <a:pt x="776" y="7932"/>
                    </a:lnTo>
                    <a:lnTo>
                      <a:pt x="551" y="8211"/>
                    </a:lnTo>
                    <a:lnTo>
                      <a:pt x="382" y="8528"/>
                    </a:lnTo>
                    <a:lnTo>
                      <a:pt x="315" y="8714"/>
                    </a:lnTo>
                    <a:lnTo>
                      <a:pt x="236" y="8919"/>
                    </a:lnTo>
                    <a:lnTo>
                      <a:pt x="191" y="9142"/>
                    </a:lnTo>
                    <a:lnTo>
                      <a:pt x="123" y="9347"/>
                    </a:lnTo>
                    <a:lnTo>
                      <a:pt x="78" y="9608"/>
                    </a:lnTo>
                    <a:lnTo>
                      <a:pt x="56" y="9887"/>
                    </a:lnTo>
                    <a:lnTo>
                      <a:pt x="33" y="10185"/>
                    </a:lnTo>
                    <a:lnTo>
                      <a:pt x="33" y="10464"/>
                    </a:lnTo>
                    <a:lnTo>
                      <a:pt x="33" y="10706"/>
                    </a:lnTo>
                    <a:lnTo>
                      <a:pt x="56" y="10967"/>
                    </a:lnTo>
                    <a:lnTo>
                      <a:pt x="78" y="11172"/>
                    </a:lnTo>
                    <a:lnTo>
                      <a:pt x="123" y="11395"/>
                    </a:lnTo>
                    <a:lnTo>
                      <a:pt x="168" y="11600"/>
                    </a:lnTo>
                    <a:lnTo>
                      <a:pt x="236" y="11786"/>
                    </a:lnTo>
                    <a:lnTo>
                      <a:pt x="292" y="11973"/>
                    </a:lnTo>
                    <a:lnTo>
                      <a:pt x="382" y="12140"/>
                    </a:lnTo>
                    <a:lnTo>
                      <a:pt x="540" y="12419"/>
                    </a:lnTo>
                    <a:lnTo>
                      <a:pt x="731" y="12680"/>
                    </a:lnTo>
                    <a:lnTo>
                      <a:pt x="944" y="12866"/>
                    </a:lnTo>
                    <a:lnTo>
                      <a:pt x="1158" y="12997"/>
                    </a:lnTo>
                    <a:lnTo>
                      <a:pt x="1395" y="13108"/>
                    </a:lnTo>
                    <a:lnTo>
                      <a:pt x="1608" y="13183"/>
                    </a:lnTo>
                    <a:lnTo>
                      <a:pt x="1856" y="13183"/>
                    </a:lnTo>
                    <a:lnTo>
                      <a:pt x="2070" y="13146"/>
                    </a:lnTo>
                    <a:lnTo>
                      <a:pt x="2261" y="13071"/>
                    </a:lnTo>
                    <a:lnTo>
                      <a:pt x="2430" y="12960"/>
                    </a:lnTo>
                    <a:lnTo>
                      <a:pt x="2587" y="12792"/>
                    </a:lnTo>
                    <a:lnTo>
                      <a:pt x="2688" y="12606"/>
                    </a:lnTo>
                    <a:lnTo>
                      <a:pt x="2801" y="12419"/>
                    </a:lnTo>
                    <a:lnTo>
                      <a:pt x="2925" y="12289"/>
                    </a:lnTo>
                    <a:lnTo>
                      <a:pt x="3082" y="12177"/>
                    </a:lnTo>
                    <a:lnTo>
                      <a:pt x="3228" y="12103"/>
                    </a:lnTo>
                    <a:lnTo>
                      <a:pt x="3408" y="12103"/>
                    </a:lnTo>
                    <a:lnTo>
                      <a:pt x="3577" y="12103"/>
                    </a:lnTo>
                    <a:lnTo>
                      <a:pt x="3723" y="12177"/>
                    </a:lnTo>
                    <a:lnTo>
                      <a:pt x="3903" y="12252"/>
                    </a:lnTo>
                    <a:lnTo>
                      <a:pt x="4072" y="12364"/>
                    </a:lnTo>
                    <a:lnTo>
                      <a:pt x="4230" y="12494"/>
                    </a:lnTo>
                    <a:lnTo>
                      <a:pt x="4353" y="12643"/>
                    </a:lnTo>
                    <a:lnTo>
                      <a:pt x="4488" y="12829"/>
                    </a:lnTo>
                    <a:lnTo>
                      <a:pt x="4567" y="13034"/>
                    </a:lnTo>
                    <a:lnTo>
                      <a:pt x="4657" y="13257"/>
                    </a:lnTo>
                    <a:lnTo>
                      <a:pt x="4702" y="13462"/>
                    </a:lnTo>
                    <a:lnTo>
                      <a:pt x="4725" y="13686"/>
                    </a:lnTo>
                    <a:lnTo>
                      <a:pt x="4702" y="14282"/>
                    </a:lnTo>
                    <a:lnTo>
                      <a:pt x="4657" y="15045"/>
                    </a:lnTo>
                    <a:lnTo>
                      <a:pt x="4612" y="15976"/>
                    </a:lnTo>
                    <a:lnTo>
                      <a:pt x="4590" y="16926"/>
                    </a:lnTo>
                    <a:lnTo>
                      <a:pt x="4567" y="17968"/>
                    </a:lnTo>
                    <a:lnTo>
                      <a:pt x="4567" y="19011"/>
                    </a:lnTo>
                    <a:lnTo>
                      <a:pt x="4590" y="19514"/>
                    </a:lnTo>
                    <a:lnTo>
                      <a:pt x="4612" y="19980"/>
                    </a:lnTo>
                    <a:lnTo>
                      <a:pt x="4657" y="20426"/>
                    </a:lnTo>
                    <a:lnTo>
                      <a:pt x="4725" y="20836"/>
                    </a:lnTo>
                    <a:lnTo>
                      <a:pt x="4848" y="20929"/>
                    </a:lnTo>
                    <a:lnTo>
                      <a:pt x="5040" y="21004"/>
                    </a:lnTo>
                    <a:lnTo>
                      <a:pt x="5265" y="21078"/>
                    </a:lnTo>
                    <a:lnTo>
                      <a:pt x="5478" y="21115"/>
                    </a:lnTo>
                    <a:lnTo>
                      <a:pt x="6041" y="21115"/>
                    </a:lnTo>
                    <a:lnTo>
                      <a:pt x="6637" y="21078"/>
                    </a:lnTo>
                    <a:lnTo>
                      <a:pt x="7312" y="21004"/>
                    </a:lnTo>
                    <a:lnTo>
                      <a:pt x="7998" y="20929"/>
                    </a:lnTo>
                    <a:lnTo>
                      <a:pt x="8696" y="20855"/>
                    </a:lnTo>
                    <a:lnTo>
                      <a:pt x="9360" y="20836"/>
                    </a:lnTo>
                    <a:close/>
                  </a:path>
                </a:pathLst>
              </a:custGeom>
              <a:gradFill flip="none" rotWithShape="1">
                <a:gsLst>
                  <a:gs pos="0">
                    <a:srgbClr val="FF0000">
                      <a:shade val="30000"/>
                      <a:satMod val="115000"/>
                    </a:srgbClr>
                  </a:gs>
                  <a:gs pos="50000">
                    <a:srgbClr val="FF0000">
                      <a:shade val="67500"/>
                      <a:satMod val="115000"/>
                    </a:srgbClr>
                  </a:gs>
                  <a:gs pos="100000">
                    <a:srgbClr val="FF0000">
                      <a:shade val="100000"/>
                      <a:satMod val="115000"/>
                    </a:srgbClr>
                  </a:gs>
                </a:gsLst>
                <a:lin ang="16200000" scaled="1"/>
                <a:tileRect/>
              </a:gradFill>
              <a:ln w="57150">
                <a:solidFill>
                  <a:srgbClr val="FFFFFF"/>
                </a:solidFill>
                <a:miter lim="800000"/>
                <a:headEnd/>
                <a:tailEnd/>
              </a:ln>
              <a:effectLst>
                <a:outerShdw dist="135003" dir="2471156" algn="ctr" rotWithShape="0">
                  <a:srgbClr val="000000">
                    <a:alpha val="50000"/>
                  </a:srgbClr>
                </a:outerShdw>
              </a:effectLst>
            </p:spPr>
            <p:txBody>
              <a:bodyPr/>
              <a:lstStyle/>
              <a:p>
                <a:pPr>
                  <a:defRPr/>
                </a:pPr>
                <a:endParaRPr lang="ru-RU"/>
              </a:p>
            </p:txBody>
          </p:sp>
        </p:grpSp>
        <p:sp>
          <p:nvSpPr>
            <p:cNvPr id="17" name="Text Box 9"/>
            <p:cNvSpPr txBox="1">
              <a:spLocks noChangeArrowheads="1"/>
            </p:cNvSpPr>
            <p:nvPr/>
          </p:nvSpPr>
          <p:spPr bwMode="auto">
            <a:xfrm>
              <a:off x="4080" y="3506"/>
              <a:ext cx="1139" cy="495"/>
            </a:xfrm>
            <a:prstGeom prst="rect">
              <a:avLst/>
            </a:prstGeom>
            <a:noFill/>
            <a:ln w="9525">
              <a:noFill/>
              <a:miter lim="800000"/>
              <a:headEnd/>
              <a:tailEnd/>
            </a:ln>
          </p:spPr>
          <p:txBody>
            <a:bodyPr wrap="none">
              <a:spAutoFit/>
            </a:bodyPr>
            <a:lstStyle/>
            <a:p>
              <a:pPr algn="r" eaLnBrk="0" hangingPunct="0"/>
              <a:r>
                <a:rPr lang="ru-RU" b="1" dirty="0">
                  <a:solidFill>
                    <a:srgbClr val="6D6D6D"/>
                  </a:solidFill>
                  <a:latin typeface="Times New Roman" pitchFamily="18" charset="0"/>
                  <a:cs typeface="Times New Roman" pitchFamily="18" charset="0"/>
                </a:rPr>
                <a:t> </a:t>
              </a:r>
              <a:r>
                <a:rPr lang="ru-RU" b="1" dirty="0">
                  <a:latin typeface="Times New Roman" pitchFamily="18" charset="0"/>
                  <a:ea typeface="Sometimes" pitchFamily="50" charset="0"/>
                  <a:cs typeface="Times New Roman" pitchFamily="18" charset="0"/>
                </a:rPr>
                <a:t>Расходы </a:t>
              </a:r>
            </a:p>
            <a:p>
              <a:pPr algn="r" eaLnBrk="0" hangingPunct="0"/>
              <a:r>
                <a:rPr lang="ru-RU" b="1" dirty="0">
                  <a:latin typeface="Times New Roman" pitchFamily="18" charset="0"/>
                  <a:ea typeface="Sometimes" pitchFamily="50" charset="0"/>
                  <a:cs typeface="Times New Roman" pitchFamily="18" charset="0"/>
                </a:rPr>
                <a:t>муниципального </a:t>
              </a:r>
            </a:p>
            <a:p>
              <a:pPr algn="r" eaLnBrk="0" hangingPunct="0"/>
              <a:r>
                <a:rPr lang="ru-RU" b="1" dirty="0">
                  <a:latin typeface="Times New Roman" pitchFamily="18" charset="0"/>
                  <a:ea typeface="Sometimes" pitchFamily="50" charset="0"/>
                  <a:cs typeface="Times New Roman" pitchFamily="18" charset="0"/>
                </a:rPr>
                <a:t>образования</a:t>
              </a:r>
              <a:endParaRPr lang="en-US" b="1" dirty="0">
                <a:latin typeface="Times New Roman" pitchFamily="18" charset="0"/>
                <a:ea typeface="Sometimes" pitchFamily="50" charset="0"/>
                <a:cs typeface="Times New Roman" pitchFamily="18" charset="0"/>
              </a:endParaRPr>
            </a:p>
          </p:txBody>
        </p:sp>
        <p:sp>
          <p:nvSpPr>
            <p:cNvPr id="18" name="Text Box 10"/>
            <p:cNvSpPr txBox="1">
              <a:spLocks noChangeArrowheads="1"/>
            </p:cNvSpPr>
            <p:nvPr/>
          </p:nvSpPr>
          <p:spPr bwMode="auto">
            <a:xfrm>
              <a:off x="350" y="1383"/>
              <a:ext cx="1378" cy="496"/>
            </a:xfrm>
            <a:prstGeom prst="rect">
              <a:avLst/>
            </a:prstGeom>
            <a:noFill/>
            <a:ln w="9525">
              <a:noFill/>
              <a:miter lim="800000"/>
              <a:headEnd/>
              <a:tailEnd/>
            </a:ln>
          </p:spPr>
          <p:txBody>
            <a:bodyPr>
              <a:spAutoFit/>
            </a:bodyPr>
            <a:lstStyle/>
            <a:p>
              <a:pPr algn="r" eaLnBrk="0" hangingPunct="0"/>
              <a:r>
                <a:rPr lang="ru-RU" b="1" dirty="0">
                  <a:solidFill>
                    <a:srgbClr val="6D6D6D"/>
                  </a:solidFill>
                  <a:latin typeface="Times New Roman" pitchFamily="18" charset="0"/>
                  <a:cs typeface="Times New Roman" pitchFamily="18" charset="0"/>
                </a:rPr>
                <a:t> </a:t>
              </a:r>
              <a:r>
                <a:rPr lang="ru-RU" b="1" dirty="0">
                  <a:latin typeface="Times New Roman" pitchFamily="18" charset="0"/>
                  <a:ea typeface="Sometimes" pitchFamily="50" charset="0"/>
                  <a:cs typeface="Times New Roman" pitchFamily="18" charset="0"/>
                </a:rPr>
                <a:t>Неналоговые доходы муниципального образования</a:t>
              </a:r>
              <a:endParaRPr lang="en-US" b="1" dirty="0">
                <a:latin typeface="Times New Roman" pitchFamily="18" charset="0"/>
                <a:ea typeface="Sometimes" pitchFamily="50" charset="0"/>
                <a:cs typeface="Times New Roman" pitchFamily="18" charset="0"/>
              </a:endParaRPr>
            </a:p>
          </p:txBody>
        </p:sp>
        <p:sp>
          <p:nvSpPr>
            <p:cNvPr id="19" name="Text Box 11"/>
            <p:cNvSpPr txBox="1">
              <a:spLocks noChangeArrowheads="1"/>
            </p:cNvSpPr>
            <p:nvPr/>
          </p:nvSpPr>
          <p:spPr bwMode="auto">
            <a:xfrm>
              <a:off x="3296" y="1235"/>
              <a:ext cx="1768" cy="496"/>
            </a:xfrm>
            <a:prstGeom prst="rect">
              <a:avLst/>
            </a:prstGeom>
            <a:noFill/>
            <a:ln w="9525">
              <a:noFill/>
              <a:miter lim="800000"/>
              <a:headEnd/>
              <a:tailEnd/>
            </a:ln>
          </p:spPr>
          <p:txBody>
            <a:bodyPr>
              <a:spAutoFit/>
            </a:bodyPr>
            <a:lstStyle/>
            <a:p>
              <a:pPr algn="r" eaLnBrk="0" hangingPunct="0"/>
              <a:r>
                <a:rPr lang="ru-RU" b="1" dirty="0">
                  <a:solidFill>
                    <a:srgbClr val="FFC000"/>
                  </a:solidFill>
                  <a:latin typeface="Times New Roman" pitchFamily="18" charset="0"/>
                  <a:ea typeface="Sometimes" pitchFamily="50" charset="0"/>
                  <a:cs typeface="Times New Roman" pitchFamily="18" charset="0"/>
                </a:rPr>
                <a:t> </a:t>
              </a:r>
              <a:r>
                <a:rPr lang="ru-RU" b="1" dirty="0">
                  <a:latin typeface="Times New Roman" pitchFamily="18" charset="0"/>
                  <a:ea typeface="Sometimes" pitchFamily="50" charset="0"/>
                  <a:cs typeface="Times New Roman" pitchFamily="18" charset="0"/>
                </a:rPr>
                <a:t>Налоговые доходы муниципального образования</a:t>
              </a:r>
              <a:endParaRPr lang="en-US" b="1" dirty="0">
                <a:latin typeface="Times New Roman" pitchFamily="18" charset="0"/>
                <a:ea typeface="Sometimes" pitchFamily="50" charset="0"/>
                <a:cs typeface="Times New Roman" pitchFamily="18" charset="0"/>
              </a:endParaRPr>
            </a:p>
          </p:txBody>
        </p:sp>
        <p:sp>
          <p:nvSpPr>
            <p:cNvPr id="20" name="Text Box 12"/>
            <p:cNvSpPr txBox="1">
              <a:spLocks noChangeArrowheads="1"/>
            </p:cNvSpPr>
            <p:nvPr/>
          </p:nvSpPr>
          <p:spPr bwMode="auto">
            <a:xfrm>
              <a:off x="995" y="3753"/>
              <a:ext cx="1771" cy="347"/>
            </a:xfrm>
            <a:prstGeom prst="rect">
              <a:avLst/>
            </a:prstGeom>
            <a:noFill/>
            <a:ln w="9525">
              <a:noFill/>
              <a:miter lim="800000"/>
              <a:headEnd/>
              <a:tailEnd/>
            </a:ln>
          </p:spPr>
          <p:txBody>
            <a:bodyPr>
              <a:spAutoFit/>
            </a:bodyPr>
            <a:lstStyle/>
            <a:p>
              <a:pPr eaLnBrk="0" hangingPunct="0"/>
              <a:r>
                <a:rPr lang="ru-RU" b="1" dirty="0">
                  <a:solidFill>
                    <a:srgbClr val="6D6D6D"/>
                  </a:solidFill>
                  <a:latin typeface="Times New Roman" pitchFamily="18" charset="0"/>
                  <a:cs typeface="Times New Roman" pitchFamily="18" charset="0"/>
                </a:rPr>
                <a:t> </a:t>
              </a:r>
              <a:r>
                <a:rPr lang="ru-RU" b="1" dirty="0">
                  <a:latin typeface="Times New Roman" pitchFamily="18" charset="0"/>
                  <a:ea typeface="Sometimes" pitchFamily="50" charset="0"/>
                  <a:cs typeface="Times New Roman" pitchFamily="18" charset="0"/>
                </a:rPr>
                <a:t>Безвозмездные поступления</a:t>
              </a:r>
              <a:endParaRPr lang="en-US" b="1" dirty="0">
                <a:latin typeface="Times New Roman" pitchFamily="18" charset="0"/>
                <a:ea typeface="Sometimes" pitchFamily="50" charset="0"/>
                <a:cs typeface="Times New Roman" pitchFamily="18" charset="0"/>
              </a:endParaRPr>
            </a:p>
          </p:txBody>
        </p:sp>
      </p:grpSp>
      <p:sp>
        <p:nvSpPr>
          <p:cNvPr id="3" name="Прямоугольник 2"/>
          <p:cNvSpPr/>
          <p:nvPr/>
        </p:nvSpPr>
        <p:spPr>
          <a:xfrm>
            <a:off x="100885" y="189305"/>
            <a:ext cx="8886361" cy="1200329"/>
          </a:xfrm>
          <a:prstGeom prst="rect">
            <a:avLst/>
          </a:prstGeom>
        </p:spPr>
        <p:txBody>
          <a:bodyPr wrap="square">
            <a:spAutoFit/>
          </a:bodyPr>
          <a:lstStyle/>
          <a:p>
            <a:r>
              <a:rPr lang="ru-RU" sz="2400" b="1" dirty="0">
                <a:pattFill prst="wdUpDiag">
                  <a:fgClr>
                    <a:srgbClr val="7030A0"/>
                  </a:fgClr>
                  <a:bgClr>
                    <a:schemeClr val="tx1"/>
                  </a:bgClr>
                </a:pattFill>
                <a:latin typeface="Times New Roman" pitchFamily="18" charset="0"/>
                <a:cs typeface="Times New Roman" pitchFamily="18" charset="0"/>
              </a:rPr>
              <a:t>В структуре бюджета муниципального образования можно выделить:</a:t>
            </a:r>
            <a:br>
              <a:rPr lang="ru-RU" sz="2400" b="1" dirty="0">
                <a:pattFill prst="wdUpDiag">
                  <a:fgClr>
                    <a:srgbClr val="7030A0"/>
                  </a:fgClr>
                  <a:bgClr>
                    <a:schemeClr val="tx1"/>
                  </a:bgClr>
                </a:pattFill>
                <a:latin typeface="Times New Roman" pitchFamily="18" charset="0"/>
                <a:cs typeface="Times New Roman" pitchFamily="18" charset="0"/>
              </a:rPr>
            </a:br>
            <a:endParaRPr lang="ru-RU" sz="2400" b="1" dirty="0">
              <a:pattFill prst="wdUpDiag">
                <a:fgClr>
                  <a:srgbClr val="7030A0"/>
                </a:fgClr>
                <a:bgClr>
                  <a:schemeClr val="tx1"/>
                </a:bgClr>
              </a:pattFill>
              <a:latin typeface="Times New Roman" pitchFamily="18" charset="0"/>
              <a:cs typeface="Times New Roman" pitchFamily="18" charset="0"/>
            </a:endParaRPr>
          </a:p>
        </p:txBody>
      </p:sp>
    </p:spTree>
    <p:extLst>
      <p:ext uri="{BB962C8B-B14F-4D97-AF65-F5344CB8AC3E}">
        <p14:creationId xmlns:p14="http://schemas.microsoft.com/office/powerpoint/2010/main" val="2315563747"/>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165460" y="269465"/>
            <a:ext cx="8715375" cy="563562"/>
          </a:xfrm>
        </p:spPr>
        <p:txBody>
          <a:bodyPr>
            <a:noAutofit/>
          </a:bodyPr>
          <a:lstStyle/>
          <a:p>
            <a:pPr eaLnBrk="1" hangingPunct="1"/>
            <a:r>
              <a:rPr lang="ru-RU" sz="2000" b="1" dirty="0" smtClean="0">
                <a:pattFill prst="wdUpDiag">
                  <a:fgClr>
                    <a:srgbClr val="7030A0"/>
                  </a:fgClr>
                  <a:bgClr>
                    <a:schemeClr val="tx1"/>
                  </a:bgClr>
                </a:pattFill>
                <a:latin typeface="Times New Roman" pitchFamily="18" charset="0"/>
                <a:ea typeface="Aharoni"/>
                <a:cs typeface="Times New Roman" pitchFamily="18" charset="0"/>
              </a:rPr>
              <a:t>Сведения о расходах бюджета на 2020 год и плановый период 2021 и 2022 годов по разделам и подразделам классификации расходов бюджета</a:t>
            </a:r>
            <a:r>
              <a:rPr lang="ru-RU" sz="2000" b="1" dirty="0" smtClean="0">
                <a:pattFill prst="wdUpDiag">
                  <a:fgClr>
                    <a:srgbClr val="7030A0"/>
                  </a:fgClr>
                  <a:bgClr>
                    <a:schemeClr val="tx1"/>
                  </a:bgClr>
                </a:pattFill>
                <a:latin typeface="Times New Roman" pitchFamily="18" charset="0"/>
                <a:cs typeface="Times New Roman" pitchFamily="18" charset="0"/>
              </a:rPr>
              <a:t/>
            </a:r>
            <a:br>
              <a:rPr lang="ru-RU" sz="2000" b="1" dirty="0" smtClean="0">
                <a:pattFill prst="wdUpDiag">
                  <a:fgClr>
                    <a:srgbClr val="7030A0"/>
                  </a:fgClr>
                  <a:bgClr>
                    <a:schemeClr val="tx1"/>
                  </a:bgClr>
                </a:pattFill>
                <a:latin typeface="Times New Roman" pitchFamily="18" charset="0"/>
                <a:cs typeface="Times New Roman" pitchFamily="18" charset="0"/>
              </a:rPr>
            </a:br>
            <a:endParaRPr lang="ru-RU" sz="2000" b="1" dirty="0" smtClean="0">
              <a:pattFill prst="wdUpDiag">
                <a:fgClr>
                  <a:srgbClr val="7030A0"/>
                </a:fgClr>
                <a:bgClr>
                  <a:schemeClr val="tx1"/>
                </a:bgClr>
              </a:pattFill>
              <a:latin typeface="Times New Roman" pitchFamily="18" charset="0"/>
              <a:cs typeface="Times New Roman" pitchFamily="18"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3509233571"/>
              </p:ext>
            </p:extLst>
          </p:nvPr>
        </p:nvGraphicFramePr>
        <p:xfrm>
          <a:off x="301082" y="918386"/>
          <a:ext cx="8431739" cy="5616228"/>
        </p:xfrm>
        <a:graphic>
          <a:graphicData uri="http://schemas.openxmlformats.org/drawingml/2006/table">
            <a:tbl>
              <a:tblPr>
                <a:tableStyleId>{ED083AE6-46FA-4A59-8FB0-9F97EB10719F}</a:tableStyleId>
              </a:tblPr>
              <a:tblGrid>
                <a:gridCol w="4099330"/>
                <a:gridCol w="480392"/>
                <a:gridCol w="489287"/>
                <a:gridCol w="1120910"/>
                <a:gridCol w="1120910"/>
                <a:gridCol w="1120910"/>
              </a:tblGrid>
              <a:tr h="409920">
                <a:tc>
                  <a:txBody>
                    <a:bodyPr/>
                    <a:lstStyle/>
                    <a:p>
                      <a:pPr algn="ctr">
                        <a:spcAft>
                          <a:spcPts val="0"/>
                        </a:spcAft>
                      </a:pPr>
                      <a:r>
                        <a:rPr lang="ru-RU" sz="1400" b="1" kern="0" dirty="0" smtClean="0">
                          <a:solidFill>
                            <a:schemeClr val="tx1"/>
                          </a:solidFill>
                          <a:latin typeface="Times New Roman" pitchFamily="18" charset="0"/>
                          <a:cs typeface="Times New Roman" pitchFamily="18" charset="0"/>
                        </a:rPr>
                        <a:t>Наименование показателя</a:t>
                      </a:r>
                      <a:endParaRPr lang="ru-RU" sz="1400" b="1" kern="50" dirty="0">
                        <a:solidFill>
                          <a:schemeClr val="tx1"/>
                        </a:solidFill>
                        <a:latin typeface="Times New Roman" pitchFamily="18" charset="0"/>
                        <a:ea typeface="Arial Unicode MS"/>
                        <a:cs typeface="Times New Roman" pitchFamily="18" charset="0"/>
                      </a:endParaRPr>
                    </a:p>
                  </a:txBody>
                  <a:tcPr marL="63500" marR="6350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spcAft>
                          <a:spcPts val="0"/>
                        </a:spcAft>
                      </a:pPr>
                      <a:r>
                        <a:rPr lang="ru-RU" sz="1400" b="1" kern="0" dirty="0">
                          <a:solidFill>
                            <a:schemeClr val="tx1"/>
                          </a:solidFill>
                          <a:latin typeface="Times New Roman" pitchFamily="18" charset="0"/>
                          <a:cs typeface="Times New Roman" pitchFamily="18" charset="0"/>
                        </a:rPr>
                        <a:t>РЗ</a:t>
                      </a:r>
                      <a:endParaRPr lang="ru-RU" sz="1400" b="1" kern="50" dirty="0">
                        <a:solidFill>
                          <a:schemeClr val="tx1"/>
                        </a:solidFill>
                        <a:latin typeface="Times New Roman" pitchFamily="18" charset="0"/>
                        <a:ea typeface="Arial Unicode MS"/>
                        <a:cs typeface="Times New Roman" pitchFamily="18" charset="0"/>
                      </a:endParaRPr>
                    </a:p>
                  </a:txBody>
                  <a:tcPr marL="63500" marR="6350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spcAft>
                          <a:spcPts val="0"/>
                        </a:spcAft>
                      </a:pPr>
                      <a:r>
                        <a:rPr lang="ru-RU" sz="1400" b="1" kern="0" dirty="0">
                          <a:solidFill>
                            <a:schemeClr val="tx1"/>
                          </a:solidFill>
                          <a:latin typeface="Times New Roman" pitchFamily="18" charset="0"/>
                          <a:cs typeface="Times New Roman" pitchFamily="18" charset="0"/>
                        </a:rPr>
                        <a:t>ПР</a:t>
                      </a:r>
                      <a:endParaRPr lang="ru-RU" sz="1400" b="1" kern="50" dirty="0">
                        <a:solidFill>
                          <a:schemeClr val="tx1"/>
                        </a:solidFill>
                        <a:latin typeface="Times New Roman" pitchFamily="18" charset="0"/>
                        <a:ea typeface="Arial Unicode MS"/>
                        <a:cs typeface="Times New Roman" pitchFamily="18" charset="0"/>
                      </a:endParaRPr>
                    </a:p>
                  </a:txBody>
                  <a:tcPr marL="63500" marR="6350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spcAft>
                          <a:spcPts val="0"/>
                        </a:spcAft>
                      </a:pPr>
                      <a:r>
                        <a:rPr lang="ru-RU" sz="1400" b="1" kern="0" dirty="0" smtClean="0">
                          <a:solidFill>
                            <a:schemeClr val="tx1"/>
                          </a:solidFill>
                          <a:latin typeface="Times New Roman" pitchFamily="18" charset="0"/>
                          <a:cs typeface="Times New Roman" pitchFamily="18" charset="0"/>
                        </a:rPr>
                        <a:t>2020 </a:t>
                      </a:r>
                      <a:r>
                        <a:rPr lang="ru-RU" sz="1400" b="1" kern="0" dirty="0">
                          <a:solidFill>
                            <a:schemeClr val="tx1"/>
                          </a:solidFill>
                          <a:latin typeface="Times New Roman" pitchFamily="18" charset="0"/>
                          <a:cs typeface="Times New Roman" pitchFamily="18" charset="0"/>
                        </a:rPr>
                        <a:t>год</a:t>
                      </a:r>
                      <a:endParaRPr lang="ru-RU" sz="1400" b="1" kern="50" dirty="0">
                        <a:solidFill>
                          <a:schemeClr val="tx1"/>
                        </a:solidFill>
                        <a:latin typeface="Times New Roman" pitchFamily="18" charset="0"/>
                        <a:ea typeface="Arial Unicode MS"/>
                        <a:cs typeface="Times New Roman" pitchFamily="18" charset="0"/>
                      </a:endParaRPr>
                    </a:p>
                  </a:txBody>
                  <a:tcPr marL="63500" marR="6350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spcAft>
                          <a:spcPts val="0"/>
                        </a:spcAft>
                      </a:pPr>
                      <a:r>
                        <a:rPr lang="ru-RU" sz="1400" b="1" kern="0" dirty="0" smtClean="0">
                          <a:solidFill>
                            <a:schemeClr val="tx1"/>
                          </a:solidFill>
                          <a:latin typeface="Times New Roman" pitchFamily="18" charset="0"/>
                          <a:cs typeface="Times New Roman" pitchFamily="18" charset="0"/>
                        </a:rPr>
                        <a:t>2021</a:t>
                      </a:r>
                      <a:r>
                        <a:rPr lang="ru-RU" sz="1400" b="1" kern="0" baseline="0" dirty="0" smtClean="0">
                          <a:solidFill>
                            <a:schemeClr val="tx1"/>
                          </a:solidFill>
                          <a:latin typeface="Times New Roman" pitchFamily="18" charset="0"/>
                          <a:cs typeface="Times New Roman" pitchFamily="18" charset="0"/>
                        </a:rPr>
                        <a:t> </a:t>
                      </a:r>
                      <a:r>
                        <a:rPr lang="ru-RU" sz="1400" b="1" kern="0" dirty="0" smtClean="0">
                          <a:solidFill>
                            <a:schemeClr val="tx1"/>
                          </a:solidFill>
                          <a:latin typeface="Times New Roman" pitchFamily="18" charset="0"/>
                          <a:cs typeface="Times New Roman" pitchFamily="18" charset="0"/>
                        </a:rPr>
                        <a:t>год</a:t>
                      </a:r>
                      <a:endParaRPr lang="ru-RU" sz="1400" b="1" kern="50" dirty="0">
                        <a:solidFill>
                          <a:schemeClr val="tx1"/>
                        </a:solidFill>
                        <a:latin typeface="Times New Roman" pitchFamily="18" charset="0"/>
                        <a:ea typeface="Arial Unicode MS"/>
                        <a:cs typeface="Times New Roman" pitchFamily="18" charset="0"/>
                      </a:endParaRPr>
                    </a:p>
                  </a:txBody>
                  <a:tcPr marL="63500" marR="6350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spcAft>
                          <a:spcPts val="0"/>
                        </a:spcAft>
                      </a:pPr>
                      <a:r>
                        <a:rPr lang="ru-RU" sz="1400" b="1" kern="0" dirty="0" smtClean="0">
                          <a:solidFill>
                            <a:schemeClr val="tx1"/>
                          </a:solidFill>
                          <a:latin typeface="Times New Roman" pitchFamily="18" charset="0"/>
                          <a:cs typeface="Times New Roman" pitchFamily="18" charset="0"/>
                        </a:rPr>
                        <a:t>2022 </a:t>
                      </a:r>
                      <a:r>
                        <a:rPr lang="ru-RU" sz="1400" b="1" kern="0" dirty="0">
                          <a:solidFill>
                            <a:schemeClr val="tx1"/>
                          </a:solidFill>
                          <a:latin typeface="Times New Roman" pitchFamily="18" charset="0"/>
                          <a:cs typeface="Times New Roman" pitchFamily="18" charset="0"/>
                        </a:rPr>
                        <a:t>год</a:t>
                      </a:r>
                      <a:endParaRPr lang="ru-RU" sz="1400" b="1" kern="50" dirty="0">
                        <a:solidFill>
                          <a:schemeClr val="tx1"/>
                        </a:solidFill>
                        <a:latin typeface="Times New Roman" pitchFamily="18" charset="0"/>
                        <a:ea typeface="Arial Unicode MS"/>
                        <a:cs typeface="Times New Roman" pitchFamily="18" charset="0"/>
                      </a:endParaRPr>
                    </a:p>
                  </a:txBody>
                  <a:tcPr marL="63500" marR="6350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491904">
                <a:tc>
                  <a:txBody>
                    <a:bodyPr/>
                    <a:lstStyle/>
                    <a:p>
                      <a:pPr>
                        <a:spcAft>
                          <a:spcPts val="0"/>
                        </a:spcAft>
                      </a:pPr>
                      <a:r>
                        <a:rPr lang="ru-RU" sz="1400" kern="0" dirty="0">
                          <a:solidFill>
                            <a:schemeClr val="tx1"/>
                          </a:solidFill>
                          <a:latin typeface="Times New Roman" pitchFamily="18" charset="0"/>
                          <a:cs typeface="Times New Roman" pitchFamily="18" charset="0"/>
                        </a:rPr>
                        <a:t>Национальная безопасность и правоохранительная деятельность</a:t>
                      </a:r>
                      <a:endParaRPr lang="ru-RU" sz="1400" kern="50" dirty="0">
                        <a:solidFill>
                          <a:schemeClr val="tx1"/>
                        </a:solidFill>
                        <a:latin typeface="Times New Roman" pitchFamily="18" charset="0"/>
                        <a:ea typeface="Arial Unicode MS"/>
                        <a:cs typeface="Times New Roman" pitchFamily="18" charset="0"/>
                      </a:endParaRPr>
                    </a:p>
                  </a:txBody>
                  <a:tcPr marL="63500" marR="6350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dirty="0">
                          <a:solidFill>
                            <a:schemeClr val="tx1"/>
                          </a:solidFill>
                          <a:latin typeface="Times New Roman" pitchFamily="18" charset="0"/>
                          <a:cs typeface="Times New Roman" pitchFamily="18" charset="0"/>
                        </a:rPr>
                        <a:t>03</a:t>
                      </a:r>
                      <a:endParaRPr lang="ru-RU" sz="1400" kern="50" dirty="0">
                        <a:solidFill>
                          <a:schemeClr val="tx1"/>
                        </a:solidFill>
                        <a:latin typeface="Times New Roman" pitchFamily="18" charset="0"/>
                        <a:ea typeface="Arial Unicode MS"/>
                        <a:cs typeface="Times New Roman" pitchFamily="18" charset="0"/>
                      </a:endParaRPr>
                    </a:p>
                  </a:txBody>
                  <a:tcPr marL="63500" marR="6350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dirty="0">
                          <a:solidFill>
                            <a:schemeClr val="tx1"/>
                          </a:solidFill>
                          <a:latin typeface="Times New Roman" pitchFamily="18" charset="0"/>
                          <a:cs typeface="Times New Roman" pitchFamily="18" charset="0"/>
                        </a:rPr>
                        <a:t>00</a:t>
                      </a:r>
                      <a:endParaRPr lang="ru-RU" sz="1400" kern="50" dirty="0">
                        <a:solidFill>
                          <a:schemeClr val="tx1"/>
                        </a:solidFill>
                        <a:latin typeface="Times New Roman" pitchFamily="18" charset="0"/>
                        <a:ea typeface="Arial Unicode MS"/>
                        <a:cs typeface="Times New Roman" pitchFamily="18" charset="0"/>
                      </a:endParaRPr>
                    </a:p>
                  </a:txBody>
                  <a:tcPr marL="63500" marR="6350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4 169,60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3 303,60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3 303,60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276325">
                <a:tc>
                  <a:txBody>
                    <a:bodyPr/>
                    <a:lstStyle/>
                    <a:p>
                      <a:pPr>
                        <a:spcAft>
                          <a:spcPts val="0"/>
                        </a:spcAft>
                      </a:pPr>
                      <a:r>
                        <a:rPr lang="ru-RU" sz="1400" kern="0" dirty="0">
                          <a:solidFill>
                            <a:schemeClr val="tx1"/>
                          </a:solidFill>
                          <a:latin typeface="Times New Roman" pitchFamily="18" charset="0"/>
                          <a:cs typeface="Times New Roman" pitchFamily="18" charset="0"/>
                        </a:rPr>
                        <a:t>Органы юстиции</a:t>
                      </a:r>
                      <a:endParaRPr lang="ru-RU" sz="1400" kern="50" dirty="0">
                        <a:solidFill>
                          <a:schemeClr val="tx1"/>
                        </a:solidFill>
                        <a:latin typeface="Times New Roman" pitchFamily="18" charset="0"/>
                        <a:ea typeface="Arial Unicode MS"/>
                        <a:cs typeface="Times New Roman" pitchFamily="18" charset="0"/>
                      </a:endParaRPr>
                    </a:p>
                  </a:txBody>
                  <a:tcPr marL="63500" marR="6350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dirty="0">
                          <a:solidFill>
                            <a:schemeClr val="tx1"/>
                          </a:solidFill>
                          <a:latin typeface="Times New Roman" pitchFamily="18" charset="0"/>
                          <a:cs typeface="Times New Roman" pitchFamily="18" charset="0"/>
                        </a:rPr>
                        <a:t>03</a:t>
                      </a:r>
                      <a:endParaRPr lang="ru-RU" sz="1400" kern="50" dirty="0">
                        <a:solidFill>
                          <a:schemeClr val="tx1"/>
                        </a:solidFill>
                        <a:latin typeface="Times New Roman" pitchFamily="18" charset="0"/>
                        <a:ea typeface="Arial Unicode MS"/>
                        <a:cs typeface="Times New Roman" pitchFamily="18" charset="0"/>
                      </a:endParaRPr>
                    </a:p>
                  </a:txBody>
                  <a:tcPr marL="63500" marR="6350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dirty="0">
                          <a:solidFill>
                            <a:schemeClr val="tx1"/>
                          </a:solidFill>
                          <a:latin typeface="Times New Roman" pitchFamily="18" charset="0"/>
                          <a:cs typeface="Times New Roman" pitchFamily="18" charset="0"/>
                        </a:rPr>
                        <a:t>04</a:t>
                      </a:r>
                      <a:endParaRPr lang="ru-RU" sz="1400" kern="50" dirty="0">
                        <a:solidFill>
                          <a:schemeClr val="tx1"/>
                        </a:solidFill>
                        <a:latin typeface="Times New Roman" pitchFamily="18" charset="0"/>
                        <a:ea typeface="Arial Unicode MS"/>
                        <a:cs typeface="Times New Roman" pitchFamily="18" charset="0"/>
                      </a:endParaRPr>
                    </a:p>
                  </a:txBody>
                  <a:tcPr marL="63500" marR="6350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1 329,60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1 329,60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1 329,60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748118">
                <a:tc>
                  <a:txBody>
                    <a:bodyPr/>
                    <a:lstStyle/>
                    <a:p>
                      <a:pPr>
                        <a:spcAft>
                          <a:spcPts val="0"/>
                        </a:spcAft>
                      </a:pPr>
                      <a:r>
                        <a:rPr lang="ru-RU" sz="1400" kern="0" dirty="0">
                          <a:solidFill>
                            <a:schemeClr val="tx1"/>
                          </a:solidFill>
                          <a:latin typeface="Times New Roman" pitchFamily="18" charset="0"/>
                          <a:cs typeface="Times New Roman" pitchFamily="18" charset="0"/>
                        </a:rPr>
                        <a:t>Защита населения и территории от последствий чрезвычайных ситуаций природного и техногенного характера, гражданская оборона</a:t>
                      </a:r>
                      <a:endParaRPr lang="ru-RU" sz="1400" kern="50" dirty="0">
                        <a:solidFill>
                          <a:schemeClr val="tx1"/>
                        </a:solidFill>
                        <a:latin typeface="Times New Roman" pitchFamily="18" charset="0"/>
                        <a:ea typeface="Arial Unicode MS"/>
                        <a:cs typeface="Times New Roman" pitchFamily="18" charset="0"/>
                      </a:endParaRPr>
                    </a:p>
                  </a:txBody>
                  <a:tcPr marL="63500" marR="6350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dirty="0">
                          <a:solidFill>
                            <a:schemeClr val="tx1"/>
                          </a:solidFill>
                          <a:latin typeface="Times New Roman" pitchFamily="18" charset="0"/>
                          <a:cs typeface="Times New Roman" pitchFamily="18" charset="0"/>
                        </a:rPr>
                        <a:t>03</a:t>
                      </a:r>
                      <a:endParaRPr lang="ru-RU" sz="1400" kern="50" dirty="0">
                        <a:solidFill>
                          <a:schemeClr val="tx1"/>
                        </a:solidFill>
                        <a:latin typeface="Times New Roman" pitchFamily="18" charset="0"/>
                        <a:ea typeface="Arial Unicode MS"/>
                        <a:cs typeface="Times New Roman" pitchFamily="18" charset="0"/>
                      </a:endParaRPr>
                    </a:p>
                  </a:txBody>
                  <a:tcPr marL="63500" marR="6350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dirty="0">
                          <a:solidFill>
                            <a:schemeClr val="tx1"/>
                          </a:solidFill>
                          <a:latin typeface="Times New Roman" pitchFamily="18" charset="0"/>
                          <a:cs typeface="Times New Roman" pitchFamily="18" charset="0"/>
                        </a:rPr>
                        <a:t>09</a:t>
                      </a:r>
                      <a:endParaRPr lang="ru-RU" sz="1400" kern="50" dirty="0">
                        <a:solidFill>
                          <a:schemeClr val="tx1"/>
                        </a:solidFill>
                        <a:latin typeface="Times New Roman" pitchFamily="18" charset="0"/>
                        <a:ea typeface="Arial Unicode MS"/>
                        <a:cs typeface="Times New Roman" pitchFamily="18" charset="0"/>
                      </a:endParaRPr>
                    </a:p>
                  </a:txBody>
                  <a:tcPr marL="63500" marR="6350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2 795,00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1 929,00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1 929,00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559142">
                <a:tc>
                  <a:txBody>
                    <a:bodyPr/>
                    <a:lstStyle/>
                    <a:p>
                      <a:pPr>
                        <a:spcAft>
                          <a:spcPts val="0"/>
                        </a:spcAft>
                      </a:pPr>
                      <a:r>
                        <a:rPr lang="ru-RU" sz="1400" kern="0">
                          <a:solidFill>
                            <a:schemeClr val="tx1"/>
                          </a:solidFill>
                          <a:latin typeface="Times New Roman" pitchFamily="18" charset="0"/>
                          <a:cs typeface="Times New Roman" pitchFamily="18" charset="0"/>
                        </a:rPr>
                        <a:t>Другие вопросы в области национальной безопасности и правоохранительной деятельности</a:t>
                      </a:r>
                      <a:endParaRPr lang="ru-RU" sz="1400" kern="50">
                        <a:solidFill>
                          <a:schemeClr val="tx1"/>
                        </a:solidFill>
                        <a:latin typeface="Times New Roman" pitchFamily="18" charset="0"/>
                        <a:ea typeface="Arial Unicode MS"/>
                        <a:cs typeface="Times New Roman" pitchFamily="18" charset="0"/>
                      </a:endParaRPr>
                    </a:p>
                  </a:txBody>
                  <a:tcPr marL="63500" marR="6350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a:solidFill>
                            <a:schemeClr val="tx1"/>
                          </a:solidFill>
                          <a:latin typeface="Times New Roman" pitchFamily="18" charset="0"/>
                          <a:cs typeface="Times New Roman" pitchFamily="18" charset="0"/>
                        </a:rPr>
                        <a:t>03</a:t>
                      </a:r>
                      <a:endParaRPr lang="ru-RU" sz="1400" kern="50">
                        <a:solidFill>
                          <a:schemeClr val="tx1"/>
                        </a:solidFill>
                        <a:latin typeface="Times New Roman" pitchFamily="18" charset="0"/>
                        <a:ea typeface="Arial Unicode MS"/>
                        <a:cs typeface="Times New Roman" pitchFamily="18" charset="0"/>
                      </a:endParaRPr>
                    </a:p>
                  </a:txBody>
                  <a:tcPr marL="63500" marR="6350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dirty="0">
                          <a:solidFill>
                            <a:schemeClr val="tx1"/>
                          </a:solidFill>
                          <a:latin typeface="Times New Roman" pitchFamily="18" charset="0"/>
                          <a:cs typeface="Times New Roman" pitchFamily="18" charset="0"/>
                        </a:rPr>
                        <a:t>14</a:t>
                      </a:r>
                      <a:endParaRPr lang="ru-RU" sz="1400" kern="50" dirty="0">
                        <a:solidFill>
                          <a:schemeClr val="tx1"/>
                        </a:solidFill>
                        <a:latin typeface="Times New Roman" pitchFamily="18" charset="0"/>
                        <a:ea typeface="Arial Unicode MS"/>
                        <a:cs typeface="Times New Roman" pitchFamily="18" charset="0"/>
                      </a:endParaRPr>
                    </a:p>
                  </a:txBody>
                  <a:tcPr marL="63500" marR="6350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45,00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45,00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45,00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276325">
                <a:tc>
                  <a:txBody>
                    <a:bodyPr/>
                    <a:lstStyle/>
                    <a:p>
                      <a:pPr>
                        <a:spcAft>
                          <a:spcPts val="0"/>
                        </a:spcAft>
                      </a:pPr>
                      <a:r>
                        <a:rPr lang="ru-RU" sz="1400" kern="0">
                          <a:solidFill>
                            <a:schemeClr val="tx1"/>
                          </a:solidFill>
                          <a:latin typeface="Times New Roman" pitchFamily="18" charset="0"/>
                          <a:cs typeface="Times New Roman" pitchFamily="18" charset="0"/>
                        </a:rPr>
                        <a:t>Национальная экономика</a:t>
                      </a:r>
                      <a:endParaRPr lang="ru-RU" sz="1400" kern="50">
                        <a:solidFill>
                          <a:schemeClr val="tx1"/>
                        </a:solidFill>
                        <a:latin typeface="Times New Roman" pitchFamily="18" charset="0"/>
                        <a:ea typeface="Arial Unicode MS"/>
                        <a:cs typeface="Times New Roman" pitchFamily="18" charset="0"/>
                      </a:endParaRPr>
                    </a:p>
                  </a:txBody>
                  <a:tcPr marL="63500" marR="6350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a:solidFill>
                            <a:schemeClr val="tx1"/>
                          </a:solidFill>
                          <a:latin typeface="Times New Roman" pitchFamily="18" charset="0"/>
                          <a:cs typeface="Times New Roman" pitchFamily="18" charset="0"/>
                        </a:rPr>
                        <a:t>04</a:t>
                      </a:r>
                      <a:endParaRPr lang="ru-RU" sz="1400" kern="50">
                        <a:solidFill>
                          <a:schemeClr val="tx1"/>
                        </a:solidFill>
                        <a:latin typeface="Times New Roman" pitchFamily="18" charset="0"/>
                        <a:ea typeface="Arial Unicode MS"/>
                        <a:cs typeface="Times New Roman" pitchFamily="18" charset="0"/>
                      </a:endParaRPr>
                    </a:p>
                  </a:txBody>
                  <a:tcPr marL="63500" marR="6350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a:solidFill>
                            <a:schemeClr val="tx1"/>
                          </a:solidFill>
                          <a:latin typeface="Times New Roman" pitchFamily="18" charset="0"/>
                          <a:cs typeface="Times New Roman" pitchFamily="18" charset="0"/>
                        </a:rPr>
                        <a:t>00</a:t>
                      </a:r>
                      <a:endParaRPr lang="ru-RU" sz="1400" kern="50">
                        <a:solidFill>
                          <a:schemeClr val="tx1"/>
                        </a:solidFill>
                        <a:latin typeface="Times New Roman" pitchFamily="18" charset="0"/>
                        <a:ea typeface="Arial Unicode MS"/>
                        <a:cs typeface="Times New Roman" pitchFamily="18" charset="0"/>
                      </a:endParaRPr>
                    </a:p>
                  </a:txBody>
                  <a:tcPr marL="63500" marR="6350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37 414,60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36 602,60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28 006,00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276325">
                <a:tc>
                  <a:txBody>
                    <a:bodyPr/>
                    <a:lstStyle/>
                    <a:p>
                      <a:pPr>
                        <a:spcAft>
                          <a:spcPts val="0"/>
                        </a:spcAft>
                      </a:pPr>
                      <a:r>
                        <a:rPr lang="ru-RU" sz="1400" kern="0">
                          <a:solidFill>
                            <a:schemeClr val="tx1"/>
                          </a:solidFill>
                          <a:latin typeface="Times New Roman" pitchFamily="18" charset="0"/>
                          <a:cs typeface="Times New Roman" pitchFamily="18" charset="0"/>
                        </a:rPr>
                        <a:t>Сельское хозяйство и рыболовство</a:t>
                      </a:r>
                      <a:endParaRPr lang="ru-RU" sz="1400" kern="50">
                        <a:solidFill>
                          <a:schemeClr val="tx1"/>
                        </a:solidFill>
                        <a:latin typeface="Times New Roman" pitchFamily="18" charset="0"/>
                        <a:ea typeface="Arial Unicode MS"/>
                        <a:cs typeface="Times New Roman" pitchFamily="18" charset="0"/>
                      </a:endParaRPr>
                    </a:p>
                  </a:txBody>
                  <a:tcPr marL="63500" marR="6350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a:solidFill>
                            <a:schemeClr val="tx1"/>
                          </a:solidFill>
                          <a:latin typeface="Times New Roman" pitchFamily="18" charset="0"/>
                          <a:cs typeface="Times New Roman" pitchFamily="18" charset="0"/>
                        </a:rPr>
                        <a:t>04</a:t>
                      </a:r>
                      <a:endParaRPr lang="ru-RU" sz="1400" kern="50">
                        <a:solidFill>
                          <a:schemeClr val="tx1"/>
                        </a:solidFill>
                        <a:latin typeface="Times New Roman" pitchFamily="18" charset="0"/>
                        <a:ea typeface="Arial Unicode MS"/>
                        <a:cs typeface="Times New Roman" pitchFamily="18" charset="0"/>
                      </a:endParaRPr>
                    </a:p>
                  </a:txBody>
                  <a:tcPr marL="63500" marR="6350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a:solidFill>
                            <a:schemeClr val="tx1"/>
                          </a:solidFill>
                          <a:latin typeface="Times New Roman" pitchFamily="18" charset="0"/>
                          <a:cs typeface="Times New Roman" pitchFamily="18" charset="0"/>
                        </a:rPr>
                        <a:t>05</a:t>
                      </a:r>
                      <a:endParaRPr lang="ru-RU" sz="1400" kern="50">
                        <a:solidFill>
                          <a:schemeClr val="tx1"/>
                        </a:solidFill>
                        <a:latin typeface="Times New Roman" pitchFamily="18" charset="0"/>
                        <a:ea typeface="Arial Unicode MS"/>
                        <a:cs typeface="Times New Roman" pitchFamily="18" charset="0"/>
                      </a:endParaRPr>
                    </a:p>
                  </a:txBody>
                  <a:tcPr marL="63500" marR="6350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655,10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655,10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655,10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276325">
                <a:tc>
                  <a:txBody>
                    <a:bodyPr/>
                    <a:lstStyle/>
                    <a:p>
                      <a:pPr>
                        <a:spcAft>
                          <a:spcPts val="0"/>
                        </a:spcAft>
                      </a:pPr>
                      <a:r>
                        <a:rPr lang="ru-RU" sz="1400" kern="0" dirty="0">
                          <a:solidFill>
                            <a:schemeClr val="tx1"/>
                          </a:solidFill>
                          <a:latin typeface="Times New Roman" pitchFamily="18" charset="0"/>
                          <a:cs typeface="Times New Roman" pitchFamily="18" charset="0"/>
                        </a:rPr>
                        <a:t>Транспорт</a:t>
                      </a:r>
                      <a:endParaRPr lang="ru-RU" sz="1400" kern="50" dirty="0">
                        <a:solidFill>
                          <a:schemeClr val="tx1"/>
                        </a:solidFill>
                        <a:latin typeface="Times New Roman" pitchFamily="18" charset="0"/>
                        <a:ea typeface="Arial Unicode MS"/>
                        <a:cs typeface="Times New Roman" pitchFamily="18" charset="0"/>
                      </a:endParaRPr>
                    </a:p>
                  </a:txBody>
                  <a:tcPr marL="63500" marR="6350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a:solidFill>
                            <a:schemeClr val="tx1"/>
                          </a:solidFill>
                          <a:latin typeface="Times New Roman" pitchFamily="18" charset="0"/>
                          <a:cs typeface="Times New Roman" pitchFamily="18" charset="0"/>
                        </a:rPr>
                        <a:t>04</a:t>
                      </a:r>
                      <a:endParaRPr lang="ru-RU" sz="1400" kern="50">
                        <a:solidFill>
                          <a:schemeClr val="tx1"/>
                        </a:solidFill>
                        <a:latin typeface="Times New Roman" pitchFamily="18" charset="0"/>
                        <a:ea typeface="Arial Unicode MS"/>
                        <a:cs typeface="Times New Roman" pitchFamily="18" charset="0"/>
                      </a:endParaRPr>
                    </a:p>
                  </a:txBody>
                  <a:tcPr marL="63500" marR="6350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dirty="0">
                          <a:solidFill>
                            <a:schemeClr val="tx1"/>
                          </a:solidFill>
                          <a:latin typeface="Times New Roman" pitchFamily="18" charset="0"/>
                          <a:cs typeface="Times New Roman" pitchFamily="18" charset="0"/>
                        </a:rPr>
                        <a:t>08</a:t>
                      </a:r>
                      <a:endParaRPr lang="ru-RU" sz="1400" kern="50" dirty="0">
                        <a:solidFill>
                          <a:schemeClr val="tx1"/>
                        </a:solidFill>
                        <a:latin typeface="Times New Roman" pitchFamily="18" charset="0"/>
                        <a:ea typeface="Arial Unicode MS"/>
                        <a:cs typeface="Times New Roman" pitchFamily="18" charset="0"/>
                      </a:endParaRPr>
                    </a:p>
                  </a:txBody>
                  <a:tcPr marL="63500" marR="6350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219,00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0,00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0,00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276325">
                <a:tc>
                  <a:txBody>
                    <a:bodyPr/>
                    <a:lstStyle/>
                    <a:p>
                      <a:pPr>
                        <a:spcAft>
                          <a:spcPts val="0"/>
                        </a:spcAft>
                      </a:pPr>
                      <a:r>
                        <a:rPr lang="ru-RU" sz="1400" kern="0">
                          <a:solidFill>
                            <a:schemeClr val="tx1"/>
                          </a:solidFill>
                          <a:latin typeface="Times New Roman" pitchFamily="18" charset="0"/>
                          <a:cs typeface="Times New Roman" pitchFamily="18" charset="0"/>
                        </a:rPr>
                        <a:t>Дорожное хозяйство(дорожные фонды)</a:t>
                      </a:r>
                      <a:endParaRPr lang="ru-RU" sz="1400" kern="50">
                        <a:solidFill>
                          <a:schemeClr val="tx1"/>
                        </a:solidFill>
                        <a:latin typeface="Times New Roman" pitchFamily="18" charset="0"/>
                        <a:ea typeface="Arial Unicode MS"/>
                        <a:cs typeface="Times New Roman" pitchFamily="18" charset="0"/>
                      </a:endParaRPr>
                    </a:p>
                  </a:txBody>
                  <a:tcPr marL="63500" marR="6350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a:solidFill>
                            <a:schemeClr val="tx1"/>
                          </a:solidFill>
                          <a:latin typeface="Times New Roman" pitchFamily="18" charset="0"/>
                          <a:cs typeface="Times New Roman" pitchFamily="18" charset="0"/>
                        </a:rPr>
                        <a:t>04</a:t>
                      </a:r>
                      <a:endParaRPr lang="ru-RU" sz="1400" kern="50">
                        <a:solidFill>
                          <a:schemeClr val="tx1"/>
                        </a:solidFill>
                        <a:latin typeface="Times New Roman" pitchFamily="18" charset="0"/>
                        <a:ea typeface="Arial Unicode MS"/>
                        <a:cs typeface="Times New Roman" pitchFamily="18" charset="0"/>
                      </a:endParaRPr>
                    </a:p>
                  </a:txBody>
                  <a:tcPr marL="63500" marR="6350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a:solidFill>
                            <a:schemeClr val="tx1"/>
                          </a:solidFill>
                          <a:latin typeface="Times New Roman" pitchFamily="18" charset="0"/>
                          <a:cs typeface="Times New Roman" pitchFamily="18" charset="0"/>
                        </a:rPr>
                        <a:t>09</a:t>
                      </a:r>
                      <a:endParaRPr lang="ru-RU" sz="1400" kern="50">
                        <a:solidFill>
                          <a:schemeClr val="tx1"/>
                        </a:solidFill>
                        <a:latin typeface="Times New Roman" pitchFamily="18" charset="0"/>
                        <a:ea typeface="Arial Unicode MS"/>
                        <a:cs typeface="Times New Roman" pitchFamily="18" charset="0"/>
                      </a:endParaRPr>
                    </a:p>
                  </a:txBody>
                  <a:tcPr marL="63500" marR="6350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33500,00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33444,70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34848,10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411119">
                <a:tc>
                  <a:txBody>
                    <a:bodyPr/>
                    <a:lstStyle/>
                    <a:p>
                      <a:pPr>
                        <a:spcAft>
                          <a:spcPts val="0"/>
                        </a:spcAft>
                      </a:pPr>
                      <a:r>
                        <a:rPr lang="ru-RU" sz="1400" kern="0">
                          <a:solidFill>
                            <a:schemeClr val="tx1"/>
                          </a:solidFill>
                          <a:latin typeface="Times New Roman" pitchFamily="18" charset="0"/>
                          <a:cs typeface="Times New Roman" pitchFamily="18" charset="0"/>
                        </a:rPr>
                        <a:t>Другие вопросы в области национальной экономики</a:t>
                      </a:r>
                      <a:endParaRPr lang="ru-RU" sz="1400" kern="50">
                        <a:solidFill>
                          <a:schemeClr val="tx1"/>
                        </a:solidFill>
                        <a:latin typeface="Times New Roman" pitchFamily="18" charset="0"/>
                        <a:ea typeface="Arial Unicode MS"/>
                        <a:cs typeface="Times New Roman" pitchFamily="18" charset="0"/>
                      </a:endParaRPr>
                    </a:p>
                  </a:txBody>
                  <a:tcPr marL="63500" marR="6350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a:solidFill>
                            <a:schemeClr val="tx1"/>
                          </a:solidFill>
                          <a:latin typeface="Times New Roman" pitchFamily="18" charset="0"/>
                          <a:cs typeface="Times New Roman" pitchFamily="18" charset="0"/>
                        </a:rPr>
                        <a:t>04</a:t>
                      </a:r>
                      <a:endParaRPr lang="ru-RU" sz="1400" kern="50">
                        <a:solidFill>
                          <a:schemeClr val="tx1"/>
                        </a:solidFill>
                        <a:latin typeface="Times New Roman" pitchFamily="18" charset="0"/>
                        <a:ea typeface="Arial Unicode MS"/>
                        <a:cs typeface="Times New Roman" pitchFamily="18" charset="0"/>
                      </a:endParaRPr>
                    </a:p>
                  </a:txBody>
                  <a:tcPr marL="63500" marR="6350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a:solidFill>
                            <a:schemeClr val="tx1"/>
                          </a:solidFill>
                          <a:latin typeface="Times New Roman" pitchFamily="18" charset="0"/>
                          <a:cs typeface="Times New Roman" pitchFamily="18" charset="0"/>
                        </a:rPr>
                        <a:t>12</a:t>
                      </a:r>
                      <a:endParaRPr lang="ru-RU" sz="1400" kern="50">
                        <a:solidFill>
                          <a:schemeClr val="tx1"/>
                        </a:solidFill>
                        <a:latin typeface="Times New Roman" pitchFamily="18" charset="0"/>
                        <a:ea typeface="Arial Unicode MS"/>
                        <a:cs typeface="Times New Roman" pitchFamily="18" charset="0"/>
                      </a:endParaRPr>
                    </a:p>
                  </a:txBody>
                  <a:tcPr marL="63500" marR="6350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3 040,50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2 502,80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2 502,80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276325">
                <a:tc>
                  <a:txBody>
                    <a:bodyPr/>
                    <a:lstStyle/>
                    <a:p>
                      <a:pPr>
                        <a:spcAft>
                          <a:spcPts val="0"/>
                        </a:spcAft>
                      </a:pPr>
                      <a:r>
                        <a:rPr lang="ru-RU" sz="1400" kern="0" dirty="0">
                          <a:solidFill>
                            <a:schemeClr val="tx1"/>
                          </a:solidFill>
                          <a:latin typeface="Times New Roman" pitchFamily="18" charset="0"/>
                          <a:cs typeface="Times New Roman" pitchFamily="18" charset="0"/>
                        </a:rPr>
                        <a:t>Жилищно-коммунальное хозяйство</a:t>
                      </a:r>
                      <a:endParaRPr lang="ru-RU" sz="1400" kern="50" dirty="0">
                        <a:solidFill>
                          <a:schemeClr val="tx1"/>
                        </a:solidFill>
                        <a:latin typeface="Times New Roman" pitchFamily="18" charset="0"/>
                        <a:ea typeface="Arial Unicode MS"/>
                        <a:cs typeface="Times New Roman" pitchFamily="18" charset="0"/>
                      </a:endParaRPr>
                    </a:p>
                  </a:txBody>
                  <a:tcPr marL="63500" marR="6350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dirty="0">
                          <a:solidFill>
                            <a:schemeClr val="tx1"/>
                          </a:solidFill>
                          <a:latin typeface="Times New Roman" pitchFamily="18" charset="0"/>
                          <a:cs typeface="Times New Roman" pitchFamily="18" charset="0"/>
                        </a:rPr>
                        <a:t>05</a:t>
                      </a:r>
                      <a:endParaRPr lang="ru-RU" sz="1400" kern="50" dirty="0">
                        <a:solidFill>
                          <a:schemeClr val="tx1"/>
                        </a:solidFill>
                        <a:latin typeface="Times New Roman" pitchFamily="18" charset="0"/>
                        <a:ea typeface="Arial Unicode MS"/>
                        <a:cs typeface="Times New Roman" pitchFamily="18" charset="0"/>
                      </a:endParaRPr>
                    </a:p>
                  </a:txBody>
                  <a:tcPr marL="63500" marR="6350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dirty="0">
                          <a:solidFill>
                            <a:schemeClr val="tx1"/>
                          </a:solidFill>
                          <a:latin typeface="Times New Roman" pitchFamily="18" charset="0"/>
                          <a:cs typeface="Times New Roman" pitchFamily="18" charset="0"/>
                        </a:rPr>
                        <a:t>00</a:t>
                      </a:r>
                      <a:endParaRPr lang="ru-RU" sz="1400" kern="50" dirty="0">
                        <a:solidFill>
                          <a:schemeClr val="tx1"/>
                        </a:solidFill>
                        <a:latin typeface="Times New Roman" pitchFamily="18" charset="0"/>
                        <a:ea typeface="Arial Unicode MS"/>
                        <a:cs typeface="Times New Roman" pitchFamily="18" charset="0"/>
                      </a:endParaRPr>
                    </a:p>
                  </a:txBody>
                  <a:tcPr marL="63500" marR="6350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259 616,11</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25 878,30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28 032,40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276325">
                <a:tc>
                  <a:txBody>
                    <a:bodyPr/>
                    <a:lstStyle/>
                    <a:p>
                      <a:pPr>
                        <a:spcAft>
                          <a:spcPts val="0"/>
                        </a:spcAft>
                      </a:pPr>
                      <a:r>
                        <a:rPr lang="ru-RU" sz="1400" kern="0" dirty="0">
                          <a:solidFill>
                            <a:schemeClr val="tx1"/>
                          </a:solidFill>
                          <a:latin typeface="Times New Roman" pitchFamily="18" charset="0"/>
                          <a:cs typeface="Times New Roman" pitchFamily="18" charset="0"/>
                        </a:rPr>
                        <a:t>Жилищное хозяйство</a:t>
                      </a:r>
                      <a:endParaRPr lang="ru-RU" sz="1400" kern="50" dirty="0">
                        <a:solidFill>
                          <a:schemeClr val="tx1"/>
                        </a:solidFill>
                        <a:latin typeface="Times New Roman" pitchFamily="18" charset="0"/>
                        <a:ea typeface="Arial Unicode MS"/>
                        <a:cs typeface="Times New Roman" pitchFamily="18" charset="0"/>
                      </a:endParaRPr>
                    </a:p>
                  </a:txBody>
                  <a:tcPr marL="63500" marR="6350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a:solidFill>
                            <a:schemeClr val="tx1"/>
                          </a:solidFill>
                          <a:latin typeface="Times New Roman" pitchFamily="18" charset="0"/>
                          <a:cs typeface="Times New Roman" pitchFamily="18" charset="0"/>
                        </a:rPr>
                        <a:t>05</a:t>
                      </a:r>
                      <a:endParaRPr lang="ru-RU" sz="1400" kern="50">
                        <a:solidFill>
                          <a:schemeClr val="tx1"/>
                        </a:solidFill>
                        <a:latin typeface="Times New Roman" pitchFamily="18" charset="0"/>
                        <a:ea typeface="Arial Unicode MS"/>
                        <a:cs typeface="Times New Roman" pitchFamily="18" charset="0"/>
                      </a:endParaRPr>
                    </a:p>
                  </a:txBody>
                  <a:tcPr marL="63500" marR="6350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a:solidFill>
                            <a:schemeClr val="tx1"/>
                          </a:solidFill>
                          <a:latin typeface="Times New Roman" pitchFamily="18" charset="0"/>
                          <a:cs typeface="Times New Roman" pitchFamily="18" charset="0"/>
                        </a:rPr>
                        <a:t>01</a:t>
                      </a:r>
                      <a:endParaRPr lang="ru-RU" sz="1400" kern="50">
                        <a:solidFill>
                          <a:schemeClr val="tx1"/>
                        </a:solidFill>
                        <a:latin typeface="Times New Roman" pitchFamily="18" charset="0"/>
                        <a:ea typeface="Arial Unicode MS"/>
                        <a:cs typeface="Times New Roman" pitchFamily="18" charset="0"/>
                      </a:endParaRPr>
                    </a:p>
                  </a:txBody>
                  <a:tcPr marL="63500" marR="6350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74 473,71</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1 320,20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1 320,20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276325">
                <a:tc>
                  <a:txBody>
                    <a:bodyPr/>
                    <a:lstStyle/>
                    <a:p>
                      <a:pPr>
                        <a:spcAft>
                          <a:spcPts val="0"/>
                        </a:spcAft>
                      </a:pPr>
                      <a:r>
                        <a:rPr lang="ru-RU" sz="1400" kern="0">
                          <a:solidFill>
                            <a:schemeClr val="tx1"/>
                          </a:solidFill>
                          <a:latin typeface="Times New Roman" pitchFamily="18" charset="0"/>
                          <a:cs typeface="Times New Roman" pitchFamily="18" charset="0"/>
                        </a:rPr>
                        <a:t>Коммунальное хозяйство</a:t>
                      </a:r>
                      <a:endParaRPr lang="ru-RU" sz="1400" kern="50">
                        <a:solidFill>
                          <a:schemeClr val="tx1"/>
                        </a:solidFill>
                        <a:latin typeface="Times New Roman" pitchFamily="18" charset="0"/>
                        <a:ea typeface="Arial Unicode MS"/>
                        <a:cs typeface="Times New Roman" pitchFamily="18" charset="0"/>
                      </a:endParaRPr>
                    </a:p>
                  </a:txBody>
                  <a:tcPr marL="63500" marR="6350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a:solidFill>
                            <a:schemeClr val="tx1"/>
                          </a:solidFill>
                          <a:latin typeface="Times New Roman" pitchFamily="18" charset="0"/>
                          <a:cs typeface="Times New Roman" pitchFamily="18" charset="0"/>
                        </a:rPr>
                        <a:t>05</a:t>
                      </a:r>
                      <a:endParaRPr lang="ru-RU" sz="1400" kern="50">
                        <a:solidFill>
                          <a:schemeClr val="tx1"/>
                        </a:solidFill>
                        <a:latin typeface="Times New Roman" pitchFamily="18" charset="0"/>
                        <a:ea typeface="Arial Unicode MS"/>
                        <a:cs typeface="Times New Roman" pitchFamily="18" charset="0"/>
                      </a:endParaRPr>
                    </a:p>
                  </a:txBody>
                  <a:tcPr marL="63500" marR="6350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a:solidFill>
                            <a:schemeClr val="tx1"/>
                          </a:solidFill>
                          <a:latin typeface="Times New Roman" pitchFamily="18" charset="0"/>
                          <a:cs typeface="Times New Roman" pitchFamily="18" charset="0"/>
                        </a:rPr>
                        <a:t>02</a:t>
                      </a:r>
                      <a:endParaRPr lang="ru-RU" sz="1400" kern="50">
                        <a:solidFill>
                          <a:schemeClr val="tx1"/>
                        </a:solidFill>
                        <a:latin typeface="Times New Roman" pitchFamily="18" charset="0"/>
                        <a:ea typeface="Arial Unicode MS"/>
                        <a:cs typeface="Times New Roman" pitchFamily="18" charset="0"/>
                      </a:endParaRPr>
                    </a:p>
                  </a:txBody>
                  <a:tcPr marL="63500" marR="6350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159 931,70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2 105,30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3 578,90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276325">
                <a:tc>
                  <a:txBody>
                    <a:bodyPr/>
                    <a:lstStyle/>
                    <a:p>
                      <a:pPr>
                        <a:spcAft>
                          <a:spcPts val="0"/>
                        </a:spcAft>
                      </a:pPr>
                      <a:r>
                        <a:rPr lang="ru-RU" sz="1400" kern="0">
                          <a:solidFill>
                            <a:schemeClr val="tx1"/>
                          </a:solidFill>
                          <a:latin typeface="Times New Roman" pitchFamily="18" charset="0"/>
                          <a:cs typeface="Times New Roman" pitchFamily="18" charset="0"/>
                        </a:rPr>
                        <a:t>Благоустройство</a:t>
                      </a:r>
                      <a:endParaRPr lang="ru-RU" sz="1400" kern="50">
                        <a:solidFill>
                          <a:schemeClr val="tx1"/>
                        </a:solidFill>
                        <a:latin typeface="Times New Roman" pitchFamily="18" charset="0"/>
                        <a:ea typeface="Arial Unicode MS"/>
                        <a:cs typeface="Times New Roman" pitchFamily="18" charset="0"/>
                      </a:endParaRPr>
                    </a:p>
                  </a:txBody>
                  <a:tcPr marL="63500" marR="6350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a:solidFill>
                            <a:schemeClr val="tx1"/>
                          </a:solidFill>
                          <a:latin typeface="Times New Roman" pitchFamily="18" charset="0"/>
                          <a:cs typeface="Times New Roman" pitchFamily="18" charset="0"/>
                        </a:rPr>
                        <a:t>05</a:t>
                      </a:r>
                      <a:endParaRPr lang="ru-RU" sz="1400" kern="50">
                        <a:solidFill>
                          <a:schemeClr val="tx1"/>
                        </a:solidFill>
                        <a:latin typeface="Times New Roman" pitchFamily="18" charset="0"/>
                        <a:ea typeface="Arial Unicode MS"/>
                        <a:cs typeface="Times New Roman" pitchFamily="18" charset="0"/>
                      </a:endParaRPr>
                    </a:p>
                  </a:txBody>
                  <a:tcPr marL="63500" marR="6350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dirty="0">
                          <a:solidFill>
                            <a:schemeClr val="tx1"/>
                          </a:solidFill>
                          <a:latin typeface="Times New Roman" pitchFamily="18" charset="0"/>
                          <a:cs typeface="Times New Roman" pitchFamily="18" charset="0"/>
                        </a:rPr>
                        <a:t>03</a:t>
                      </a:r>
                      <a:endParaRPr lang="ru-RU" sz="1400" kern="50" dirty="0">
                        <a:solidFill>
                          <a:schemeClr val="tx1"/>
                        </a:solidFill>
                        <a:latin typeface="Times New Roman" pitchFamily="18" charset="0"/>
                        <a:ea typeface="Arial Unicode MS"/>
                        <a:cs typeface="Times New Roman" pitchFamily="18" charset="0"/>
                      </a:endParaRPr>
                    </a:p>
                  </a:txBody>
                  <a:tcPr marL="63500" marR="6350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17 241,70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16 118,80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16 649,30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493499">
                <a:tc>
                  <a:txBody>
                    <a:bodyPr/>
                    <a:lstStyle/>
                    <a:p>
                      <a:pPr>
                        <a:spcAft>
                          <a:spcPts val="0"/>
                        </a:spcAft>
                      </a:pPr>
                      <a:r>
                        <a:rPr lang="ru-RU" sz="1400" kern="0" dirty="0">
                          <a:solidFill>
                            <a:schemeClr val="tx1"/>
                          </a:solidFill>
                          <a:latin typeface="Times New Roman" pitchFamily="18" charset="0"/>
                          <a:cs typeface="Times New Roman" pitchFamily="18" charset="0"/>
                        </a:rPr>
                        <a:t>Другие вопросы в области жилищно-коммунального хозяйства</a:t>
                      </a:r>
                      <a:endParaRPr lang="ru-RU" sz="1400" kern="50" dirty="0">
                        <a:solidFill>
                          <a:schemeClr val="tx1"/>
                        </a:solidFill>
                        <a:latin typeface="Times New Roman" pitchFamily="18" charset="0"/>
                        <a:ea typeface="Arial Unicode MS"/>
                        <a:cs typeface="Times New Roman" pitchFamily="18" charset="0"/>
                      </a:endParaRPr>
                    </a:p>
                  </a:txBody>
                  <a:tcPr marL="63500" marR="6350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dirty="0">
                          <a:solidFill>
                            <a:schemeClr val="tx1"/>
                          </a:solidFill>
                          <a:latin typeface="Times New Roman" pitchFamily="18" charset="0"/>
                          <a:cs typeface="Times New Roman" pitchFamily="18" charset="0"/>
                        </a:rPr>
                        <a:t>05</a:t>
                      </a:r>
                      <a:endParaRPr lang="ru-RU" sz="1400" kern="50" dirty="0">
                        <a:solidFill>
                          <a:schemeClr val="tx1"/>
                        </a:solidFill>
                        <a:latin typeface="Times New Roman" pitchFamily="18" charset="0"/>
                        <a:ea typeface="Arial Unicode MS"/>
                        <a:cs typeface="Times New Roman" pitchFamily="18" charset="0"/>
                      </a:endParaRPr>
                    </a:p>
                  </a:txBody>
                  <a:tcPr marL="63500" marR="6350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dirty="0">
                          <a:solidFill>
                            <a:schemeClr val="tx1"/>
                          </a:solidFill>
                          <a:latin typeface="Times New Roman" pitchFamily="18" charset="0"/>
                          <a:cs typeface="Times New Roman" pitchFamily="18" charset="0"/>
                        </a:rPr>
                        <a:t>05</a:t>
                      </a:r>
                      <a:endParaRPr lang="ru-RU" sz="1400" kern="50" dirty="0">
                        <a:solidFill>
                          <a:schemeClr val="tx1"/>
                        </a:solidFill>
                        <a:latin typeface="Times New Roman" pitchFamily="18" charset="0"/>
                        <a:ea typeface="Arial Unicode MS"/>
                        <a:cs typeface="Times New Roman" pitchFamily="18" charset="0"/>
                      </a:endParaRPr>
                    </a:p>
                  </a:txBody>
                  <a:tcPr marL="63500" marR="6350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7 969,00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6 334,00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6 484,00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bl>
          </a:graphicData>
        </a:graphic>
      </p:graphicFrame>
    </p:spTree>
    <p:extLst>
      <p:ext uri="{BB962C8B-B14F-4D97-AF65-F5344CB8AC3E}">
        <p14:creationId xmlns:p14="http://schemas.microsoft.com/office/powerpoint/2010/main" val="109557043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a:spLocks noGrp="1"/>
          </p:cNvSpPr>
          <p:nvPr>
            <p:ph type="title"/>
          </p:nvPr>
        </p:nvSpPr>
        <p:spPr>
          <a:xfrm>
            <a:off x="121914" y="121416"/>
            <a:ext cx="8715375" cy="563562"/>
          </a:xfrm>
        </p:spPr>
        <p:txBody>
          <a:bodyPr>
            <a:noAutofit/>
          </a:bodyPr>
          <a:lstStyle/>
          <a:p>
            <a:r>
              <a:rPr lang="ru-RU" sz="2000" b="1" dirty="0">
                <a:pattFill prst="wdUpDiag">
                  <a:fgClr>
                    <a:srgbClr val="7030A0"/>
                  </a:fgClr>
                  <a:bgClr>
                    <a:schemeClr val="tx1"/>
                  </a:bgClr>
                </a:pattFill>
                <a:latin typeface="Times New Roman" pitchFamily="18" charset="0"/>
                <a:cs typeface="Times New Roman" pitchFamily="18" charset="0"/>
              </a:rPr>
              <a:t>Сведения о расходах бюджета на </a:t>
            </a:r>
            <a:r>
              <a:rPr lang="ru-RU" sz="2000" b="1" dirty="0" smtClean="0">
                <a:pattFill prst="wdUpDiag">
                  <a:fgClr>
                    <a:srgbClr val="7030A0"/>
                  </a:fgClr>
                  <a:bgClr>
                    <a:schemeClr val="tx1"/>
                  </a:bgClr>
                </a:pattFill>
                <a:latin typeface="Times New Roman" pitchFamily="18" charset="0"/>
                <a:cs typeface="Times New Roman" pitchFamily="18" charset="0"/>
              </a:rPr>
              <a:t>2020год </a:t>
            </a:r>
            <a:r>
              <a:rPr lang="ru-RU" sz="2000" b="1" dirty="0">
                <a:pattFill prst="wdUpDiag">
                  <a:fgClr>
                    <a:srgbClr val="7030A0"/>
                  </a:fgClr>
                  <a:bgClr>
                    <a:schemeClr val="tx1"/>
                  </a:bgClr>
                </a:pattFill>
                <a:latin typeface="Times New Roman" pitchFamily="18" charset="0"/>
                <a:cs typeface="Times New Roman" pitchFamily="18" charset="0"/>
              </a:rPr>
              <a:t>и плановый период </a:t>
            </a:r>
            <a:r>
              <a:rPr lang="ru-RU" sz="2000" b="1" dirty="0" smtClean="0">
                <a:pattFill prst="wdUpDiag">
                  <a:fgClr>
                    <a:srgbClr val="7030A0"/>
                  </a:fgClr>
                  <a:bgClr>
                    <a:schemeClr val="tx1"/>
                  </a:bgClr>
                </a:pattFill>
                <a:latin typeface="Times New Roman" pitchFamily="18" charset="0"/>
                <a:cs typeface="Times New Roman" pitchFamily="18" charset="0"/>
              </a:rPr>
              <a:t>2021 </a:t>
            </a:r>
            <a:r>
              <a:rPr lang="ru-RU" sz="2000" b="1" dirty="0">
                <a:pattFill prst="wdUpDiag">
                  <a:fgClr>
                    <a:srgbClr val="7030A0"/>
                  </a:fgClr>
                  <a:bgClr>
                    <a:schemeClr val="tx1"/>
                  </a:bgClr>
                </a:pattFill>
                <a:latin typeface="Times New Roman" pitchFamily="18" charset="0"/>
                <a:cs typeface="Times New Roman" pitchFamily="18" charset="0"/>
              </a:rPr>
              <a:t>и </a:t>
            </a:r>
            <a:r>
              <a:rPr lang="ru-RU" sz="2000" b="1" dirty="0" smtClean="0">
                <a:pattFill prst="wdUpDiag">
                  <a:fgClr>
                    <a:srgbClr val="7030A0"/>
                  </a:fgClr>
                  <a:bgClr>
                    <a:schemeClr val="tx1"/>
                  </a:bgClr>
                </a:pattFill>
                <a:latin typeface="Times New Roman" pitchFamily="18" charset="0"/>
                <a:cs typeface="Times New Roman" pitchFamily="18" charset="0"/>
              </a:rPr>
              <a:t>2022 </a:t>
            </a:r>
            <a:r>
              <a:rPr lang="ru-RU" sz="2000" b="1" dirty="0">
                <a:pattFill prst="wdUpDiag">
                  <a:fgClr>
                    <a:srgbClr val="7030A0"/>
                  </a:fgClr>
                  <a:bgClr>
                    <a:schemeClr val="tx1"/>
                  </a:bgClr>
                </a:pattFill>
                <a:latin typeface="Times New Roman" pitchFamily="18" charset="0"/>
                <a:cs typeface="Times New Roman" pitchFamily="18" charset="0"/>
              </a:rPr>
              <a:t>годов по разделам и подразделам классификации расходов бюджета</a:t>
            </a:r>
            <a:endParaRPr lang="ru-RU" sz="2000" b="1" dirty="0" smtClean="0">
              <a:pattFill prst="wdUpDiag">
                <a:fgClr>
                  <a:srgbClr val="7030A0"/>
                </a:fgClr>
                <a:bgClr>
                  <a:schemeClr val="tx1"/>
                </a:bgClr>
              </a:pattFill>
              <a:latin typeface="Times New Roman" pitchFamily="18" charset="0"/>
              <a:cs typeface="Times New Roman" pitchFamily="18"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2270777399"/>
              </p:ext>
            </p:extLst>
          </p:nvPr>
        </p:nvGraphicFramePr>
        <p:xfrm>
          <a:off x="160292" y="981573"/>
          <a:ext cx="8786874" cy="5421714"/>
        </p:xfrm>
        <a:graphic>
          <a:graphicData uri="http://schemas.openxmlformats.org/drawingml/2006/table">
            <a:tbl>
              <a:tblPr>
                <a:tableStyleId>{ED083AE6-46FA-4A59-8FB0-9F97EB10719F}</a:tableStyleId>
              </a:tblPr>
              <a:tblGrid>
                <a:gridCol w="4271987"/>
                <a:gridCol w="500626"/>
                <a:gridCol w="509894"/>
                <a:gridCol w="1195966"/>
                <a:gridCol w="1140278"/>
                <a:gridCol w="1168123"/>
              </a:tblGrid>
              <a:tr h="327029">
                <a:tc>
                  <a:txBody>
                    <a:bodyPr/>
                    <a:lstStyle/>
                    <a:p>
                      <a:pPr algn="ctr">
                        <a:spcAft>
                          <a:spcPts val="0"/>
                        </a:spcAft>
                      </a:pPr>
                      <a:r>
                        <a:rPr lang="ru-RU" sz="1400" b="1" kern="0" dirty="0">
                          <a:solidFill>
                            <a:schemeClr val="tx1"/>
                          </a:solidFill>
                          <a:latin typeface="Times New Roman" pitchFamily="18" charset="0"/>
                          <a:cs typeface="Times New Roman" pitchFamily="18" charset="0"/>
                        </a:rPr>
                        <a:t>Наименование показателя</a:t>
                      </a:r>
                      <a:endParaRPr lang="ru-RU" sz="1400" b="1" kern="50" dirty="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spcAft>
                          <a:spcPts val="0"/>
                        </a:spcAft>
                      </a:pPr>
                      <a:r>
                        <a:rPr lang="ru-RU" sz="1400" b="1" kern="0" dirty="0">
                          <a:solidFill>
                            <a:schemeClr val="tx1"/>
                          </a:solidFill>
                          <a:latin typeface="Times New Roman" pitchFamily="18" charset="0"/>
                          <a:cs typeface="Times New Roman" pitchFamily="18" charset="0"/>
                        </a:rPr>
                        <a:t>РЗ</a:t>
                      </a:r>
                      <a:endParaRPr lang="ru-RU" sz="1400" b="1" kern="50" dirty="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spcAft>
                          <a:spcPts val="0"/>
                        </a:spcAft>
                      </a:pPr>
                      <a:r>
                        <a:rPr lang="ru-RU" sz="1400" b="1" kern="0">
                          <a:solidFill>
                            <a:schemeClr val="tx1"/>
                          </a:solidFill>
                          <a:latin typeface="Times New Roman" pitchFamily="18" charset="0"/>
                          <a:cs typeface="Times New Roman" pitchFamily="18" charset="0"/>
                        </a:rPr>
                        <a:t>ПР</a:t>
                      </a:r>
                      <a:endParaRPr lang="ru-RU" sz="1400" b="1" kern="5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spcAft>
                          <a:spcPts val="0"/>
                        </a:spcAft>
                      </a:pPr>
                      <a:r>
                        <a:rPr lang="ru-RU" sz="1400" b="1" kern="0" dirty="0" smtClean="0">
                          <a:solidFill>
                            <a:schemeClr val="tx1"/>
                          </a:solidFill>
                          <a:latin typeface="Times New Roman" pitchFamily="18" charset="0"/>
                          <a:cs typeface="Times New Roman" pitchFamily="18" charset="0"/>
                        </a:rPr>
                        <a:t>2020 </a:t>
                      </a:r>
                      <a:r>
                        <a:rPr lang="ru-RU" sz="1400" b="1" kern="0" dirty="0">
                          <a:solidFill>
                            <a:schemeClr val="tx1"/>
                          </a:solidFill>
                          <a:latin typeface="Times New Roman" pitchFamily="18" charset="0"/>
                          <a:cs typeface="Times New Roman" pitchFamily="18" charset="0"/>
                        </a:rPr>
                        <a:t>год</a:t>
                      </a:r>
                      <a:endParaRPr lang="ru-RU" sz="1400" b="1" kern="50" dirty="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spcAft>
                          <a:spcPts val="0"/>
                        </a:spcAft>
                      </a:pPr>
                      <a:r>
                        <a:rPr lang="ru-RU" sz="1400" b="1" kern="0" dirty="0" smtClean="0">
                          <a:solidFill>
                            <a:schemeClr val="tx1"/>
                          </a:solidFill>
                          <a:latin typeface="Times New Roman" pitchFamily="18" charset="0"/>
                          <a:cs typeface="Times New Roman" pitchFamily="18" charset="0"/>
                        </a:rPr>
                        <a:t>2021 </a:t>
                      </a:r>
                      <a:r>
                        <a:rPr lang="ru-RU" sz="1400" b="1" kern="0" dirty="0">
                          <a:solidFill>
                            <a:schemeClr val="tx1"/>
                          </a:solidFill>
                          <a:latin typeface="Times New Roman" pitchFamily="18" charset="0"/>
                          <a:cs typeface="Times New Roman" pitchFamily="18" charset="0"/>
                        </a:rPr>
                        <a:t>год</a:t>
                      </a:r>
                      <a:endParaRPr lang="ru-RU" sz="1400" b="1" kern="50" dirty="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spcAft>
                          <a:spcPts val="0"/>
                        </a:spcAft>
                      </a:pPr>
                      <a:r>
                        <a:rPr lang="ru-RU" sz="1400" b="1" kern="0" dirty="0" smtClean="0">
                          <a:solidFill>
                            <a:schemeClr val="tx1"/>
                          </a:solidFill>
                          <a:latin typeface="Times New Roman" pitchFamily="18" charset="0"/>
                          <a:cs typeface="Times New Roman" pitchFamily="18" charset="0"/>
                        </a:rPr>
                        <a:t>2022 </a:t>
                      </a:r>
                      <a:r>
                        <a:rPr lang="ru-RU" sz="1400" b="1" kern="0" dirty="0">
                          <a:solidFill>
                            <a:schemeClr val="tx1"/>
                          </a:solidFill>
                          <a:latin typeface="Times New Roman" pitchFamily="18" charset="0"/>
                          <a:cs typeface="Times New Roman" pitchFamily="18" charset="0"/>
                        </a:rPr>
                        <a:t>год</a:t>
                      </a:r>
                      <a:endParaRPr lang="ru-RU" sz="1400" b="1" kern="50" dirty="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227776">
                <a:tc>
                  <a:txBody>
                    <a:bodyPr/>
                    <a:lstStyle/>
                    <a:p>
                      <a:pPr>
                        <a:spcAft>
                          <a:spcPts val="0"/>
                        </a:spcAft>
                      </a:pPr>
                      <a:r>
                        <a:rPr lang="ru-RU" sz="1400" kern="0" dirty="0">
                          <a:solidFill>
                            <a:schemeClr val="tx1"/>
                          </a:solidFill>
                          <a:latin typeface="Times New Roman" pitchFamily="18" charset="0"/>
                          <a:cs typeface="Times New Roman" pitchFamily="18" charset="0"/>
                        </a:rPr>
                        <a:t>Образование</a:t>
                      </a:r>
                      <a:endParaRPr lang="ru-RU" sz="1400" kern="50" dirty="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a:solidFill>
                            <a:schemeClr val="tx1"/>
                          </a:solidFill>
                          <a:latin typeface="Times New Roman" pitchFamily="18" charset="0"/>
                          <a:cs typeface="Times New Roman" pitchFamily="18" charset="0"/>
                        </a:rPr>
                        <a:t>07</a:t>
                      </a:r>
                      <a:endParaRPr lang="ru-RU" sz="1400" kern="5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dirty="0">
                          <a:solidFill>
                            <a:schemeClr val="tx1"/>
                          </a:solidFill>
                          <a:latin typeface="Times New Roman" pitchFamily="18" charset="0"/>
                          <a:cs typeface="Times New Roman" pitchFamily="18" charset="0"/>
                        </a:rPr>
                        <a:t>00</a:t>
                      </a:r>
                      <a:endParaRPr lang="ru-RU" sz="1400" kern="50" dirty="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515 767,50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257 505,70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262 208,30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227776">
                <a:tc>
                  <a:txBody>
                    <a:bodyPr/>
                    <a:lstStyle/>
                    <a:p>
                      <a:pPr>
                        <a:spcAft>
                          <a:spcPts val="0"/>
                        </a:spcAft>
                      </a:pPr>
                      <a:r>
                        <a:rPr lang="ru-RU" sz="1400" kern="0" dirty="0">
                          <a:solidFill>
                            <a:schemeClr val="tx1"/>
                          </a:solidFill>
                          <a:latin typeface="Times New Roman" pitchFamily="18" charset="0"/>
                          <a:cs typeface="Times New Roman" pitchFamily="18" charset="0"/>
                        </a:rPr>
                        <a:t>Дошкольное образование</a:t>
                      </a:r>
                      <a:endParaRPr lang="ru-RU" sz="1400" kern="50" dirty="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dirty="0">
                          <a:solidFill>
                            <a:schemeClr val="tx1"/>
                          </a:solidFill>
                          <a:latin typeface="Times New Roman" pitchFamily="18" charset="0"/>
                          <a:cs typeface="Times New Roman" pitchFamily="18" charset="0"/>
                        </a:rPr>
                        <a:t>07</a:t>
                      </a:r>
                      <a:endParaRPr lang="ru-RU" sz="1400" kern="50" dirty="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a:solidFill>
                            <a:schemeClr val="tx1"/>
                          </a:solidFill>
                          <a:latin typeface="Times New Roman" pitchFamily="18" charset="0"/>
                          <a:cs typeface="Times New Roman" pitchFamily="18" charset="0"/>
                        </a:rPr>
                        <a:t>01</a:t>
                      </a:r>
                      <a:endParaRPr lang="ru-RU" sz="1400" kern="5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97 747,00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80 486,30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82 412,10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227776">
                <a:tc>
                  <a:txBody>
                    <a:bodyPr/>
                    <a:lstStyle/>
                    <a:p>
                      <a:pPr>
                        <a:spcAft>
                          <a:spcPts val="0"/>
                        </a:spcAft>
                      </a:pPr>
                      <a:r>
                        <a:rPr lang="ru-RU" sz="1400" kern="0" dirty="0">
                          <a:solidFill>
                            <a:schemeClr val="tx1"/>
                          </a:solidFill>
                          <a:latin typeface="Times New Roman" pitchFamily="18" charset="0"/>
                          <a:cs typeface="Times New Roman" pitchFamily="18" charset="0"/>
                        </a:rPr>
                        <a:t>Общее образование</a:t>
                      </a:r>
                      <a:endParaRPr lang="ru-RU" sz="1400" kern="50" dirty="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dirty="0">
                          <a:solidFill>
                            <a:schemeClr val="tx1"/>
                          </a:solidFill>
                          <a:latin typeface="Times New Roman" pitchFamily="18" charset="0"/>
                          <a:cs typeface="Times New Roman" pitchFamily="18" charset="0"/>
                        </a:rPr>
                        <a:t>07</a:t>
                      </a:r>
                      <a:endParaRPr lang="ru-RU" sz="1400" kern="50" dirty="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dirty="0">
                          <a:solidFill>
                            <a:schemeClr val="tx1"/>
                          </a:solidFill>
                          <a:latin typeface="Times New Roman" pitchFamily="18" charset="0"/>
                          <a:cs typeface="Times New Roman" pitchFamily="18" charset="0"/>
                        </a:rPr>
                        <a:t>02</a:t>
                      </a:r>
                      <a:endParaRPr lang="ru-RU" sz="1400" kern="50" dirty="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341 750,30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132 239,60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134 840,80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227776">
                <a:tc>
                  <a:txBody>
                    <a:bodyPr/>
                    <a:lstStyle/>
                    <a:p>
                      <a:pPr>
                        <a:spcAft>
                          <a:spcPts val="0"/>
                        </a:spcAft>
                      </a:pPr>
                      <a:r>
                        <a:rPr lang="ru-RU" sz="1400" kern="0" dirty="0">
                          <a:solidFill>
                            <a:schemeClr val="tx1"/>
                          </a:solidFill>
                          <a:latin typeface="Times New Roman" pitchFamily="18" charset="0"/>
                          <a:cs typeface="Times New Roman" pitchFamily="18" charset="0"/>
                        </a:rPr>
                        <a:t>Дополнительное образование детей</a:t>
                      </a:r>
                      <a:endParaRPr lang="ru-RU" sz="1400" kern="50" dirty="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dirty="0">
                          <a:solidFill>
                            <a:schemeClr val="tx1"/>
                          </a:solidFill>
                          <a:latin typeface="Times New Roman" pitchFamily="18" charset="0"/>
                          <a:cs typeface="Times New Roman" pitchFamily="18" charset="0"/>
                        </a:rPr>
                        <a:t>07</a:t>
                      </a:r>
                      <a:endParaRPr lang="ru-RU" sz="1400" kern="50" dirty="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a:solidFill>
                            <a:schemeClr val="tx1"/>
                          </a:solidFill>
                          <a:latin typeface="Times New Roman" pitchFamily="18" charset="0"/>
                          <a:cs typeface="Times New Roman" pitchFamily="18" charset="0"/>
                        </a:rPr>
                        <a:t>03</a:t>
                      </a:r>
                      <a:endParaRPr lang="ru-RU" sz="1400" kern="5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59 685,60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29 953,00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29 985,60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227776">
                <a:tc>
                  <a:txBody>
                    <a:bodyPr/>
                    <a:lstStyle/>
                    <a:p>
                      <a:pPr>
                        <a:spcAft>
                          <a:spcPts val="0"/>
                        </a:spcAft>
                      </a:pPr>
                      <a:r>
                        <a:rPr lang="ru-RU" sz="1400" kern="0" dirty="0">
                          <a:solidFill>
                            <a:schemeClr val="tx1"/>
                          </a:solidFill>
                          <a:latin typeface="Times New Roman" pitchFamily="18" charset="0"/>
                          <a:cs typeface="Times New Roman" pitchFamily="18" charset="0"/>
                        </a:rPr>
                        <a:t>Молодежная политика</a:t>
                      </a:r>
                      <a:endParaRPr lang="ru-RU" sz="1400" kern="50" dirty="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a:solidFill>
                            <a:schemeClr val="tx1"/>
                          </a:solidFill>
                          <a:latin typeface="Times New Roman" pitchFamily="18" charset="0"/>
                          <a:cs typeface="Times New Roman" pitchFamily="18" charset="0"/>
                        </a:rPr>
                        <a:t>07</a:t>
                      </a:r>
                      <a:endParaRPr lang="ru-RU" sz="1400" kern="5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dirty="0">
                          <a:solidFill>
                            <a:schemeClr val="tx1"/>
                          </a:solidFill>
                          <a:latin typeface="Times New Roman" pitchFamily="18" charset="0"/>
                          <a:cs typeface="Times New Roman" pitchFamily="18" charset="0"/>
                        </a:rPr>
                        <a:t>07</a:t>
                      </a:r>
                      <a:endParaRPr lang="ru-RU" sz="1400" kern="50" dirty="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1 637,00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1 586,00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1 587,00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227776">
                <a:tc>
                  <a:txBody>
                    <a:bodyPr/>
                    <a:lstStyle/>
                    <a:p>
                      <a:pPr>
                        <a:spcAft>
                          <a:spcPts val="0"/>
                        </a:spcAft>
                      </a:pPr>
                      <a:r>
                        <a:rPr lang="ru-RU" sz="1400" kern="0">
                          <a:solidFill>
                            <a:schemeClr val="tx1"/>
                          </a:solidFill>
                          <a:latin typeface="Times New Roman" pitchFamily="18" charset="0"/>
                          <a:cs typeface="Times New Roman" pitchFamily="18" charset="0"/>
                        </a:rPr>
                        <a:t>Другие вопросы в области образования</a:t>
                      </a:r>
                      <a:endParaRPr lang="ru-RU" sz="1400" kern="5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dirty="0">
                          <a:solidFill>
                            <a:schemeClr val="tx1"/>
                          </a:solidFill>
                          <a:latin typeface="Times New Roman" pitchFamily="18" charset="0"/>
                          <a:cs typeface="Times New Roman" pitchFamily="18" charset="0"/>
                        </a:rPr>
                        <a:t>07</a:t>
                      </a:r>
                      <a:endParaRPr lang="ru-RU" sz="1400" kern="50" dirty="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dirty="0">
                          <a:solidFill>
                            <a:schemeClr val="tx1"/>
                          </a:solidFill>
                          <a:latin typeface="Times New Roman" pitchFamily="18" charset="0"/>
                          <a:cs typeface="Times New Roman" pitchFamily="18" charset="0"/>
                        </a:rPr>
                        <a:t>09</a:t>
                      </a:r>
                      <a:endParaRPr lang="ru-RU" sz="1400" kern="50" dirty="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14 947,60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13 240,80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13 382,80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227776">
                <a:tc>
                  <a:txBody>
                    <a:bodyPr/>
                    <a:lstStyle/>
                    <a:p>
                      <a:pPr>
                        <a:spcAft>
                          <a:spcPts val="0"/>
                        </a:spcAft>
                      </a:pPr>
                      <a:r>
                        <a:rPr lang="ru-RU" sz="1400" kern="0">
                          <a:solidFill>
                            <a:schemeClr val="tx1"/>
                          </a:solidFill>
                          <a:latin typeface="Times New Roman" pitchFamily="18" charset="0"/>
                          <a:cs typeface="Times New Roman" pitchFamily="18" charset="0"/>
                        </a:rPr>
                        <a:t>Культура, кинематография</a:t>
                      </a:r>
                      <a:endParaRPr lang="ru-RU" sz="1400" kern="5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a:solidFill>
                            <a:schemeClr val="tx1"/>
                          </a:solidFill>
                          <a:latin typeface="Times New Roman" pitchFamily="18" charset="0"/>
                          <a:cs typeface="Times New Roman" pitchFamily="18" charset="0"/>
                        </a:rPr>
                        <a:t>08</a:t>
                      </a:r>
                      <a:endParaRPr lang="ru-RU" sz="1400" kern="5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dirty="0">
                          <a:solidFill>
                            <a:schemeClr val="tx1"/>
                          </a:solidFill>
                          <a:latin typeface="Times New Roman" pitchFamily="18" charset="0"/>
                          <a:cs typeface="Times New Roman" pitchFamily="18" charset="0"/>
                        </a:rPr>
                        <a:t>00</a:t>
                      </a:r>
                      <a:endParaRPr lang="ru-RU" sz="1400" kern="50" dirty="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44 235,60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42 242,00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42 457,00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227776">
                <a:tc>
                  <a:txBody>
                    <a:bodyPr/>
                    <a:lstStyle/>
                    <a:p>
                      <a:pPr>
                        <a:spcAft>
                          <a:spcPts val="0"/>
                        </a:spcAft>
                      </a:pPr>
                      <a:r>
                        <a:rPr lang="ru-RU" sz="1400" kern="0">
                          <a:solidFill>
                            <a:schemeClr val="tx1"/>
                          </a:solidFill>
                          <a:latin typeface="Times New Roman" pitchFamily="18" charset="0"/>
                          <a:cs typeface="Times New Roman" pitchFamily="18" charset="0"/>
                        </a:rPr>
                        <a:t>Культура</a:t>
                      </a:r>
                      <a:endParaRPr lang="ru-RU" sz="1400" kern="5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a:solidFill>
                            <a:schemeClr val="tx1"/>
                          </a:solidFill>
                          <a:latin typeface="Times New Roman" pitchFamily="18" charset="0"/>
                          <a:cs typeface="Times New Roman" pitchFamily="18" charset="0"/>
                        </a:rPr>
                        <a:t>08</a:t>
                      </a:r>
                      <a:endParaRPr lang="ru-RU" sz="1400" kern="5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a:solidFill>
                            <a:schemeClr val="tx1"/>
                          </a:solidFill>
                          <a:latin typeface="Times New Roman" pitchFamily="18" charset="0"/>
                          <a:cs typeface="Times New Roman" pitchFamily="18" charset="0"/>
                        </a:rPr>
                        <a:t>01</a:t>
                      </a:r>
                      <a:endParaRPr lang="ru-RU" sz="1400" kern="5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28 818,60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28 674,00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28 889,00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320932">
                <a:tc>
                  <a:txBody>
                    <a:bodyPr/>
                    <a:lstStyle/>
                    <a:p>
                      <a:pPr>
                        <a:spcAft>
                          <a:spcPts val="0"/>
                        </a:spcAft>
                      </a:pPr>
                      <a:r>
                        <a:rPr lang="ru-RU" sz="1400" kern="0">
                          <a:solidFill>
                            <a:schemeClr val="tx1"/>
                          </a:solidFill>
                          <a:latin typeface="Times New Roman" pitchFamily="18" charset="0"/>
                          <a:cs typeface="Times New Roman" pitchFamily="18" charset="0"/>
                        </a:rPr>
                        <a:t>Другие вопросы в области культуры, кинематографии</a:t>
                      </a:r>
                      <a:endParaRPr lang="ru-RU" sz="1400" kern="5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a:solidFill>
                            <a:schemeClr val="tx1"/>
                          </a:solidFill>
                          <a:latin typeface="Times New Roman" pitchFamily="18" charset="0"/>
                          <a:cs typeface="Times New Roman" pitchFamily="18" charset="0"/>
                        </a:rPr>
                        <a:t>08</a:t>
                      </a:r>
                      <a:endParaRPr lang="ru-RU" sz="1400" kern="5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a:solidFill>
                            <a:schemeClr val="tx1"/>
                          </a:solidFill>
                          <a:latin typeface="Times New Roman" pitchFamily="18" charset="0"/>
                          <a:cs typeface="Times New Roman" pitchFamily="18" charset="0"/>
                        </a:rPr>
                        <a:t>04</a:t>
                      </a:r>
                      <a:endParaRPr lang="ru-RU" sz="1400" kern="5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15 417,00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13 568,00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13 568,00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227776">
                <a:tc>
                  <a:txBody>
                    <a:bodyPr/>
                    <a:lstStyle/>
                    <a:p>
                      <a:pPr>
                        <a:spcAft>
                          <a:spcPts val="0"/>
                        </a:spcAft>
                      </a:pPr>
                      <a:r>
                        <a:rPr lang="ru-RU" sz="1400" kern="0">
                          <a:solidFill>
                            <a:schemeClr val="tx1"/>
                          </a:solidFill>
                          <a:latin typeface="Times New Roman" pitchFamily="18" charset="0"/>
                          <a:cs typeface="Times New Roman" pitchFamily="18" charset="0"/>
                        </a:rPr>
                        <a:t>Здравоохранение</a:t>
                      </a:r>
                      <a:endParaRPr lang="ru-RU" sz="1400" kern="5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a:solidFill>
                            <a:schemeClr val="tx1"/>
                          </a:solidFill>
                          <a:latin typeface="Times New Roman" pitchFamily="18" charset="0"/>
                          <a:cs typeface="Times New Roman" pitchFamily="18" charset="0"/>
                        </a:rPr>
                        <a:t>09</a:t>
                      </a:r>
                      <a:endParaRPr lang="ru-RU" sz="1400" kern="5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a:solidFill>
                            <a:schemeClr val="tx1"/>
                          </a:solidFill>
                          <a:latin typeface="Times New Roman" pitchFamily="18" charset="0"/>
                          <a:cs typeface="Times New Roman" pitchFamily="18" charset="0"/>
                        </a:rPr>
                        <a:t>00</a:t>
                      </a:r>
                      <a:endParaRPr lang="ru-RU" sz="1400" kern="5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375,00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300,00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252,00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225030">
                <a:tc>
                  <a:txBody>
                    <a:bodyPr/>
                    <a:lstStyle/>
                    <a:p>
                      <a:pPr>
                        <a:spcAft>
                          <a:spcPts val="0"/>
                        </a:spcAft>
                      </a:pPr>
                      <a:r>
                        <a:rPr lang="ru-RU" sz="1400" kern="0">
                          <a:solidFill>
                            <a:schemeClr val="tx1"/>
                          </a:solidFill>
                          <a:latin typeface="Times New Roman" pitchFamily="18" charset="0"/>
                          <a:cs typeface="Times New Roman" pitchFamily="18" charset="0"/>
                        </a:rPr>
                        <a:t>Другие вопросы в области здравоохранения</a:t>
                      </a:r>
                      <a:endParaRPr lang="ru-RU" sz="1400" kern="5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a:solidFill>
                            <a:schemeClr val="tx1"/>
                          </a:solidFill>
                          <a:latin typeface="Times New Roman" pitchFamily="18" charset="0"/>
                          <a:cs typeface="Times New Roman" pitchFamily="18" charset="0"/>
                        </a:rPr>
                        <a:t>09</a:t>
                      </a:r>
                      <a:endParaRPr lang="ru-RU" sz="1400" kern="5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a:solidFill>
                            <a:schemeClr val="tx1"/>
                          </a:solidFill>
                          <a:latin typeface="Times New Roman" pitchFamily="18" charset="0"/>
                          <a:cs typeface="Times New Roman" pitchFamily="18" charset="0"/>
                        </a:rPr>
                        <a:t>09</a:t>
                      </a:r>
                      <a:endParaRPr lang="ru-RU" sz="1400" kern="5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375,00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300,00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252,00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227776">
                <a:tc>
                  <a:txBody>
                    <a:bodyPr/>
                    <a:lstStyle/>
                    <a:p>
                      <a:pPr>
                        <a:spcAft>
                          <a:spcPts val="0"/>
                        </a:spcAft>
                      </a:pPr>
                      <a:r>
                        <a:rPr lang="ru-RU" sz="1400" kern="0" dirty="0">
                          <a:solidFill>
                            <a:schemeClr val="tx1"/>
                          </a:solidFill>
                          <a:latin typeface="Times New Roman" pitchFamily="18" charset="0"/>
                          <a:cs typeface="Times New Roman" pitchFamily="18" charset="0"/>
                        </a:rPr>
                        <a:t>Социальная политика</a:t>
                      </a:r>
                      <a:endParaRPr lang="ru-RU" sz="1400" kern="50" dirty="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a:solidFill>
                            <a:schemeClr val="tx1"/>
                          </a:solidFill>
                          <a:latin typeface="Times New Roman" pitchFamily="18" charset="0"/>
                          <a:cs typeface="Times New Roman" pitchFamily="18" charset="0"/>
                        </a:rPr>
                        <a:t>10</a:t>
                      </a:r>
                      <a:endParaRPr lang="ru-RU" sz="1400" kern="5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a:solidFill>
                            <a:schemeClr val="tx1"/>
                          </a:solidFill>
                          <a:latin typeface="Times New Roman" pitchFamily="18" charset="0"/>
                          <a:cs typeface="Times New Roman" pitchFamily="18" charset="0"/>
                        </a:rPr>
                        <a:t>00</a:t>
                      </a:r>
                      <a:endParaRPr lang="ru-RU" sz="1400" kern="5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42 641,00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44 024,90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44 463,90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227776">
                <a:tc>
                  <a:txBody>
                    <a:bodyPr/>
                    <a:lstStyle/>
                    <a:p>
                      <a:pPr>
                        <a:spcAft>
                          <a:spcPts val="0"/>
                        </a:spcAft>
                      </a:pPr>
                      <a:r>
                        <a:rPr lang="ru-RU" sz="1400" kern="0">
                          <a:solidFill>
                            <a:schemeClr val="tx1"/>
                          </a:solidFill>
                          <a:latin typeface="Times New Roman" pitchFamily="18" charset="0"/>
                          <a:cs typeface="Times New Roman" pitchFamily="18" charset="0"/>
                        </a:rPr>
                        <a:t>Пенсионное обеспечение</a:t>
                      </a:r>
                      <a:endParaRPr lang="ru-RU" sz="1400" kern="5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a:solidFill>
                            <a:schemeClr val="tx1"/>
                          </a:solidFill>
                          <a:latin typeface="Times New Roman" pitchFamily="18" charset="0"/>
                          <a:cs typeface="Times New Roman" pitchFamily="18" charset="0"/>
                        </a:rPr>
                        <a:t>10</a:t>
                      </a:r>
                      <a:endParaRPr lang="ru-RU" sz="1400" kern="5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dirty="0">
                          <a:solidFill>
                            <a:schemeClr val="tx1"/>
                          </a:solidFill>
                          <a:latin typeface="Times New Roman" pitchFamily="18" charset="0"/>
                          <a:cs typeface="Times New Roman" pitchFamily="18" charset="0"/>
                        </a:rPr>
                        <a:t>01</a:t>
                      </a:r>
                      <a:endParaRPr lang="ru-RU" sz="1400" kern="50" dirty="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1 356,00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1 446,00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 1541,00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227776">
                <a:tc>
                  <a:txBody>
                    <a:bodyPr/>
                    <a:lstStyle/>
                    <a:p>
                      <a:pPr>
                        <a:spcAft>
                          <a:spcPts val="0"/>
                        </a:spcAft>
                      </a:pPr>
                      <a:r>
                        <a:rPr lang="ru-RU" sz="1400" kern="0">
                          <a:solidFill>
                            <a:schemeClr val="tx1"/>
                          </a:solidFill>
                          <a:latin typeface="Times New Roman" pitchFamily="18" charset="0"/>
                          <a:cs typeface="Times New Roman" pitchFamily="18" charset="0"/>
                        </a:rPr>
                        <a:t>Социальное обеспечение населения</a:t>
                      </a:r>
                      <a:endParaRPr lang="ru-RU" sz="1400" kern="5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a:solidFill>
                            <a:schemeClr val="tx1"/>
                          </a:solidFill>
                          <a:latin typeface="Times New Roman" pitchFamily="18" charset="0"/>
                          <a:cs typeface="Times New Roman" pitchFamily="18" charset="0"/>
                        </a:rPr>
                        <a:t>10</a:t>
                      </a:r>
                      <a:endParaRPr lang="ru-RU" sz="1400" kern="5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a:solidFill>
                            <a:schemeClr val="tx1"/>
                          </a:solidFill>
                          <a:latin typeface="Times New Roman" pitchFamily="18" charset="0"/>
                          <a:cs typeface="Times New Roman" pitchFamily="18" charset="0"/>
                        </a:rPr>
                        <a:t>03</a:t>
                      </a:r>
                      <a:endParaRPr lang="ru-RU" sz="1400" kern="5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3 433,50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4 396,60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4 396,60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227776">
                <a:tc>
                  <a:txBody>
                    <a:bodyPr/>
                    <a:lstStyle/>
                    <a:p>
                      <a:pPr>
                        <a:spcAft>
                          <a:spcPts val="0"/>
                        </a:spcAft>
                      </a:pPr>
                      <a:r>
                        <a:rPr lang="ru-RU" sz="1400" kern="0">
                          <a:solidFill>
                            <a:schemeClr val="tx1"/>
                          </a:solidFill>
                          <a:latin typeface="Times New Roman" pitchFamily="18" charset="0"/>
                          <a:cs typeface="Times New Roman" pitchFamily="18" charset="0"/>
                        </a:rPr>
                        <a:t>Охрана семьи и детства</a:t>
                      </a:r>
                      <a:endParaRPr lang="ru-RU" sz="1400" kern="5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a:solidFill>
                            <a:schemeClr val="tx1"/>
                          </a:solidFill>
                          <a:latin typeface="Times New Roman" pitchFamily="18" charset="0"/>
                          <a:cs typeface="Times New Roman" pitchFamily="18" charset="0"/>
                        </a:rPr>
                        <a:t>10</a:t>
                      </a:r>
                      <a:endParaRPr lang="ru-RU" sz="1400" kern="5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a:solidFill>
                            <a:schemeClr val="tx1"/>
                          </a:solidFill>
                          <a:latin typeface="Times New Roman" pitchFamily="18" charset="0"/>
                          <a:cs typeface="Times New Roman" pitchFamily="18" charset="0"/>
                        </a:rPr>
                        <a:t>04</a:t>
                      </a:r>
                      <a:endParaRPr lang="ru-RU" sz="1400" kern="5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37 851,50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38 182,30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38 526,30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227776">
                <a:tc>
                  <a:txBody>
                    <a:bodyPr/>
                    <a:lstStyle/>
                    <a:p>
                      <a:pPr>
                        <a:spcAft>
                          <a:spcPts val="0"/>
                        </a:spcAft>
                      </a:pPr>
                      <a:r>
                        <a:rPr lang="ru-RU" sz="1400" kern="0">
                          <a:solidFill>
                            <a:schemeClr val="tx1"/>
                          </a:solidFill>
                          <a:latin typeface="Times New Roman" pitchFamily="18" charset="0"/>
                          <a:cs typeface="Times New Roman" pitchFamily="18" charset="0"/>
                        </a:rPr>
                        <a:t>Физическая культура и спорт</a:t>
                      </a:r>
                      <a:endParaRPr lang="ru-RU" sz="1400" kern="5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a:solidFill>
                            <a:schemeClr val="tx1"/>
                          </a:solidFill>
                          <a:latin typeface="Times New Roman" pitchFamily="18" charset="0"/>
                          <a:cs typeface="Times New Roman" pitchFamily="18" charset="0"/>
                        </a:rPr>
                        <a:t>11</a:t>
                      </a:r>
                      <a:endParaRPr lang="ru-RU" sz="1400" kern="5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a:solidFill>
                            <a:schemeClr val="tx1"/>
                          </a:solidFill>
                          <a:latin typeface="Times New Roman" pitchFamily="18" charset="0"/>
                          <a:cs typeface="Times New Roman" pitchFamily="18" charset="0"/>
                        </a:rPr>
                        <a:t>00</a:t>
                      </a:r>
                      <a:endParaRPr lang="ru-RU" sz="1400" kern="5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29 943,00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27 169,10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27 188,10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227776">
                <a:tc>
                  <a:txBody>
                    <a:bodyPr/>
                    <a:lstStyle/>
                    <a:p>
                      <a:pPr>
                        <a:spcAft>
                          <a:spcPts val="0"/>
                        </a:spcAft>
                      </a:pPr>
                      <a:r>
                        <a:rPr lang="ru-RU" sz="1400" kern="0">
                          <a:solidFill>
                            <a:schemeClr val="tx1"/>
                          </a:solidFill>
                          <a:latin typeface="Times New Roman" pitchFamily="18" charset="0"/>
                          <a:cs typeface="Times New Roman" pitchFamily="18" charset="0"/>
                        </a:rPr>
                        <a:t>Физическая культура </a:t>
                      </a:r>
                      <a:endParaRPr lang="ru-RU" sz="1400" kern="5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a:solidFill>
                            <a:schemeClr val="tx1"/>
                          </a:solidFill>
                          <a:latin typeface="Times New Roman" pitchFamily="18" charset="0"/>
                          <a:cs typeface="Times New Roman" pitchFamily="18" charset="0"/>
                        </a:rPr>
                        <a:t>11</a:t>
                      </a:r>
                      <a:endParaRPr lang="ru-RU" sz="1400" kern="5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a:solidFill>
                            <a:schemeClr val="tx1"/>
                          </a:solidFill>
                          <a:latin typeface="Times New Roman" pitchFamily="18" charset="0"/>
                          <a:cs typeface="Times New Roman" pitchFamily="18" charset="0"/>
                        </a:rPr>
                        <a:t>01</a:t>
                      </a:r>
                      <a:endParaRPr lang="ru-RU" sz="1400" kern="5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25 658,70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23 558,10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23 557,10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227776">
                <a:tc>
                  <a:txBody>
                    <a:bodyPr/>
                    <a:lstStyle/>
                    <a:p>
                      <a:pPr>
                        <a:spcAft>
                          <a:spcPts val="0"/>
                        </a:spcAft>
                      </a:pPr>
                      <a:r>
                        <a:rPr lang="ru-RU" sz="1400" kern="0">
                          <a:solidFill>
                            <a:schemeClr val="tx1"/>
                          </a:solidFill>
                          <a:latin typeface="Times New Roman" pitchFamily="18" charset="0"/>
                          <a:cs typeface="Times New Roman" pitchFamily="18" charset="0"/>
                        </a:rPr>
                        <a:t>Массовый спорт</a:t>
                      </a:r>
                      <a:endParaRPr lang="ru-RU" sz="1400" kern="5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a:solidFill>
                            <a:schemeClr val="tx1"/>
                          </a:solidFill>
                          <a:latin typeface="Times New Roman" pitchFamily="18" charset="0"/>
                          <a:cs typeface="Times New Roman" pitchFamily="18" charset="0"/>
                        </a:rPr>
                        <a:t>11</a:t>
                      </a:r>
                      <a:endParaRPr lang="ru-RU" sz="1400" kern="5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a:solidFill>
                            <a:schemeClr val="tx1"/>
                          </a:solidFill>
                          <a:latin typeface="Times New Roman" pitchFamily="18" charset="0"/>
                          <a:cs typeface="Times New Roman" pitchFamily="18" charset="0"/>
                        </a:rPr>
                        <a:t>02</a:t>
                      </a:r>
                      <a:endParaRPr lang="ru-RU" sz="1400" kern="5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2 986,30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2 313,00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2 333,00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455551">
                <a:tc>
                  <a:txBody>
                    <a:bodyPr/>
                    <a:lstStyle/>
                    <a:p>
                      <a:pPr>
                        <a:spcAft>
                          <a:spcPts val="0"/>
                        </a:spcAft>
                      </a:pPr>
                      <a:r>
                        <a:rPr lang="ru-RU" sz="1400" kern="0" dirty="0">
                          <a:solidFill>
                            <a:schemeClr val="tx1"/>
                          </a:solidFill>
                          <a:latin typeface="Times New Roman" pitchFamily="18" charset="0"/>
                          <a:cs typeface="Times New Roman" pitchFamily="18" charset="0"/>
                        </a:rPr>
                        <a:t>Другие вопросы в области физической культуры и спорта</a:t>
                      </a:r>
                      <a:endParaRPr lang="ru-RU" sz="1400" kern="50" dirty="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a:solidFill>
                            <a:schemeClr val="tx1"/>
                          </a:solidFill>
                          <a:latin typeface="Times New Roman" pitchFamily="18" charset="0"/>
                          <a:cs typeface="Times New Roman" pitchFamily="18" charset="0"/>
                        </a:rPr>
                        <a:t>11</a:t>
                      </a:r>
                      <a:endParaRPr lang="ru-RU" sz="1400" kern="5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r>
                        <a:rPr lang="ru-RU" sz="1400" kern="0">
                          <a:solidFill>
                            <a:schemeClr val="tx1"/>
                          </a:solidFill>
                          <a:latin typeface="Times New Roman" pitchFamily="18" charset="0"/>
                          <a:cs typeface="Times New Roman" pitchFamily="18" charset="0"/>
                        </a:rPr>
                        <a:t>05</a:t>
                      </a:r>
                      <a:endParaRPr lang="ru-RU" sz="1400" kern="5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1 298,00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1 298,00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1 298,00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219826">
                <a:tc>
                  <a:txBody>
                    <a:bodyPr/>
                    <a:lstStyle/>
                    <a:p>
                      <a:pPr>
                        <a:spcAft>
                          <a:spcPts val="0"/>
                        </a:spcAft>
                      </a:pPr>
                      <a:r>
                        <a:rPr lang="ru-RU" sz="1400" kern="50" dirty="0" smtClean="0">
                          <a:solidFill>
                            <a:schemeClr val="tx1"/>
                          </a:solidFill>
                          <a:latin typeface="Times New Roman" pitchFamily="18" charset="0"/>
                          <a:ea typeface="Arial Unicode MS"/>
                          <a:cs typeface="Times New Roman" pitchFamily="18" charset="0"/>
                        </a:rPr>
                        <a:t>Условно утвержденные</a:t>
                      </a:r>
                      <a:r>
                        <a:rPr lang="ru-RU" sz="1400" kern="50" baseline="0" dirty="0" smtClean="0">
                          <a:solidFill>
                            <a:schemeClr val="tx1"/>
                          </a:solidFill>
                          <a:latin typeface="Times New Roman" pitchFamily="18" charset="0"/>
                          <a:ea typeface="Arial Unicode MS"/>
                          <a:cs typeface="Times New Roman" pitchFamily="18" charset="0"/>
                        </a:rPr>
                        <a:t> расходы</a:t>
                      </a:r>
                      <a:endParaRPr lang="ru-RU" sz="1400" kern="50" dirty="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endParaRPr lang="ru-RU" sz="1400" kern="50" dirty="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endParaRPr lang="ru-RU" sz="1400" kern="50" dirty="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endParaRPr lang="ru-RU" sz="1400" b="0" i="0" u="none" strike="noStrike" baseline="0">
                        <a:solidFill>
                          <a:schemeClr val="tx1"/>
                        </a:solidFill>
                        <a:latin typeface="Calibri"/>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6 650,00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0" i="0" u="none" strike="noStrike" baseline="0" dirty="0" smtClean="0">
                          <a:solidFill>
                            <a:schemeClr val="tx1"/>
                          </a:solidFill>
                          <a:latin typeface="Times New Roman"/>
                        </a:rPr>
                        <a:t>1 3900,00</a:t>
                      </a:r>
                      <a:endParaRPr lang="ru-RU" sz="1400" b="0"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227776">
                <a:tc>
                  <a:txBody>
                    <a:bodyPr/>
                    <a:lstStyle/>
                    <a:p>
                      <a:pPr>
                        <a:spcAft>
                          <a:spcPts val="0"/>
                        </a:spcAft>
                      </a:pPr>
                      <a:r>
                        <a:rPr lang="ru-RU" sz="1400" kern="0">
                          <a:solidFill>
                            <a:schemeClr val="tx1"/>
                          </a:solidFill>
                          <a:latin typeface="Times New Roman" pitchFamily="18" charset="0"/>
                          <a:cs typeface="Times New Roman" pitchFamily="18" charset="0"/>
                        </a:rPr>
                        <a:t>ИТОГО РАСХОДОВ </a:t>
                      </a:r>
                      <a:endParaRPr lang="ru-RU" sz="1400" kern="50">
                        <a:solidFill>
                          <a:schemeClr val="tx1"/>
                        </a:solidFill>
                        <a:latin typeface="Times New Roman" pitchFamily="18" charset="0"/>
                        <a:ea typeface="Arial Unicode MS"/>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endParaRPr lang="ru-RU" sz="1400" kern="0">
                        <a:solidFill>
                          <a:schemeClr val="tx1"/>
                        </a:solidFill>
                        <a:latin typeface="Times New Roman" pitchFamily="18" charset="0"/>
                        <a:ea typeface="Times New Roman"/>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a:spcAft>
                          <a:spcPts val="0"/>
                        </a:spcAft>
                      </a:pPr>
                      <a:endParaRPr lang="ru-RU" sz="1400" kern="0">
                        <a:solidFill>
                          <a:schemeClr val="tx1"/>
                        </a:solidFill>
                        <a:latin typeface="Times New Roman" pitchFamily="18" charset="0"/>
                        <a:ea typeface="Times New Roman"/>
                        <a:cs typeface="Times New Roman" pitchFamily="18" charset="0"/>
                      </a:endParaRPr>
                    </a:p>
                  </a:txBody>
                  <a:tcPr marL="60960" marR="6096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1" i="0" u="none" strike="noStrike" baseline="0" dirty="0" smtClean="0">
                          <a:solidFill>
                            <a:schemeClr val="tx1"/>
                          </a:solidFill>
                          <a:latin typeface="Times New Roman"/>
                        </a:rPr>
                        <a:t>984 836,81</a:t>
                      </a:r>
                      <a:endParaRPr lang="ru-RU" sz="1400" b="1"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1" i="0" u="none" strike="noStrike" baseline="0" dirty="0" smtClean="0">
                          <a:solidFill>
                            <a:schemeClr val="tx1"/>
                          </a:solidFill>
                          <a:latin typeface="Times New Roman"/>
                        </a:rPr>
                        <a:t>487 596,40</a:t>
                      </a:r>
                      <a:endParaRPr lang="ru-RU" sz="1400" b="1"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b"/>
                      <a:r>
                        <a:rPr lang="ru-RU" sz="1400" b="1" i="0" u="none" strike="noStrike" baseline="0" dirty="0" smtClean="0">
                          <a:solidFill>
                            <a:schemeClr val="tx1"/>
                          </a:solidFill>
                          <a:latin typeface="Times New Roman"/>
                        </a:rPr>
                        <a:t>501 293,60</a:t>
                      </a:r>
                      <a:endParaRPr lang="ru-RU" sz="1400" b="1" i="0" u="none" strike="noStrike" baseline="0" dirty="0">
                        <a:solidFill>
                          <a:schemeClr val="tx1"/>
                        </a:solidFill>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bl>
          </a:graphicData>
        </a:graphic>
      </p:graphicFrame>
    </p:spTree>
    <p:extLst>
      <p:ext uri="{BB962C8B-B14F-4D97-AF65-F5344CB8AC3E}">
        <p14:creationId xmlns:p14="http://schemas.microsoft.com/office/powerpoint/2010/main" val="3104593970"/>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Прямоугольник 3"/>
          <p:cNvSpPr/>
          <p:nvPr/>
        </p:nvSpPr>
        <p:spPr>
          <a:xfrm>
            <a:off x="391681" y="708971"/>
            <a:ext cx="8373292" cy="954107"/>
          </a:xfrm>
          <a:prstGeom prst="rect">
            <a:avLst/>
          </a:prstGeom>
        </p:spPr>
        <p:txBody>
          <a:bodyPr wrap="square">
            <a:spAutoFit/>
          </a:bodyPr>
          <a:lstStyle/>
          <a:p>
            <a:r>
              <a:rPr lang="ru-RU" sz="1400" dirty="0">
                <a:latin typeface="Times New Roman" pitchFamily="18" charset="0"/>
                <a:ea typeface="Sometimes" pitchFamily="50" charset="0"/>
                <a:cs typeface="Times New Roman" pitchFamily="18" charset="0"/>
              </a:rPr>
              <a:t>Муниципальная программа – документ стратегического планирования, содержащий комплекс планируемых мероприятий, взаимоувязанных по задачам, срокам осуществления, исполнителям, ресурсам и обеспечивающих наиболее эффективное достижение целей и решение задач социально-экономического развития МО город Медногорск</a:t>
            </a:r>
          </a:p>
        </p:txBody>
      </p:sp>
      <p:pic>
        <p:nvPicPr>
          <p:cNvPr id="3"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5638" y="2455336"/>
            <a:ext cx="2015048" cy="2186368"/>
          </a:xfrm>
          <a:prstGeom prst="rect">
            <a:avLst/>
          </a:prstGeom>
        </p:spPr>
      </p:pic>
      <p:pic>
        <p:nvPicPr>
          <p:cNvPr id="5"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418396" y="2455336"/>
            <a:ext cx="2015048" cy="2186368"/>
          </a:xfrm>
          <a:prstGeom prst="rect">
            <a:avLst/>
          </a:prstGeom>
        </p:spPr>
      </p:pic>
      <p:pic>
        <p:nvPicPr>
          <p:cNvPr id="6"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8327" y="2455336"/>
            <a:ext cx="2015048" cy="2186368"/>
          </a:xfrm>
          <a:prstGeom prst="rect">
            <a:avLst/>
          </a:prstGeom>
        </p:spPr>
      </p:pic>
      <p:pic>
        <p:nvPicPr>
          <p:cNvPr id="7"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67695" y="2455336"/>
            <a:ext cx="2015048" cy="2186368"/>
          </a:xfrm>
          <a:prstGeom prst="rect">
            <a:avLst/>
          </a:prstGeom>
        </p:spPr>
      </p:pic>
      <p:sp>
        <p:nvSpPr>
          <p:cNvPr id="8" name="Прямоугольник 145"/>
          <p:cNvSpPr>
            <a:spLocks noChangeArrowheads="1"/>
          </p:cNvSpPr>
          <p:nvPr/>
        </p:nvSpPr>
        <p:spPr bwMode="auto">
          <a:xfrm>
            <a:off x="2357438" y="1748342"/>
            <a:ext cx="4284662" cy="369888"/>
          </a:xfrm>
          <a:prstGeom prst="rect">
            <a:avLst/>
          </a:prstGeom>
          <a:noFill/>
          <a:ln w="9525">
            <a:noFill/>
            <a:miter lim="800000"/>
            <a:headEnd/>
            <a:tailEnd/>
          </a:ln>
        </p:spPr>
        <p:txBody>
          <a:bodyPr wrap="none">
            <a:spAutoFit/>
          </a:bodyPr>
          <a:lstStyle/>
          <a:p>
            <a:pPr algn="ctr"/>
            <a:r>
              <a:rPr lang="ru-RU" b="1" dirty="0">
                <a:latin typeface="Times New Roman" pitchFamily="18" charset="0"/>
                <a:ea typeface="Sometimes" pitchFamily="50" charset="0"/>
                <a:cs typeface="Times New Roman" pitchFamily="18" charset="0"/>
              </a:rPr>
              <a:t>Муниципальная программа включает:</a:t>
            </a:r>
          </a:p>
        </p:txBody>
      </p:sp>
      <p:sp>
        <p:nvSpPr>
          <p:cNvPr id="9" name="Text Box 38"/>
          <p:cNvSpPr txBox="1">
            <a:spLocks noChangeArrowheads="1"/>
          </p:cNvSpPr>
          <p:nvPr/>
        </p:nvSpPr>
        <p:spPr bwMode="gray">
          <a:xfrm>
            <a:off x="481013" y="3348125"/>
            <a:ext cx="1304925" cy="523220"/>
          </a:xfrm>
          <a:prstGeom prst="rect">
            <a:avLst/>
          </a:prstGeom>
          <a:noFill/>
          <a:ln w="9525" algn="ctr">
            <a:noFill/>
            <a:miter lim="800000"/>
            <a:headEnd/>
            <a:tailEnd/>
          </a:ln>
        </p:spPr>
        <p:txBody>
          <a:bodyPr>
            <a:spAutoFit/>
          </a:bodyPr>
          <a:lstStyle/>
          <a:p>
            <a:pPr algn="ctr" eaLnBrk="0" hangingPunct="0"/>
            <a:r>
              <a:rPr lang="ru-RU" sz="1400" b="1" dirty="0">
                <a:latin typeface="Times New Roman" pitchFamily="18" charset="0"/>
                <a:ea typeface="Sometimes" pitchFamily="50" charset="0"/>
                <a:cs typeface="Times New Roman" pitchFamily="18" charset="0"/>
              </a:rPr>
              <a:t>Цели и задачи</a:t>
            </a:r>
            <a:endParaRPr lang="en-US" sz="1400" b="1" dirty="0">
              <a:latin typeface="Times New Roman" pitchFamily="18" charset="0"/>
              <a:ea typeface="Sometimes" pitchFamily="50" charset="0"/>
              <a:cs typeface="Times New Roman" pitchFamily="18" charset="0"/>
            </a:endParaRPr>
          </a:p>
        </p:txBody>
      </p:sp>
      <p:sp>
        <p:nvSpPr>
          <p:cNvPr id="10" name="Text Box 39"/>
          <p:cNvSpPr txBox="1">
            <a:spLocks noChangeArrowheads="1"/>
          </p:cNvSpPr>
          <p:nvPr/>
        </p:nvSpPr>
        <p:spPr bwMode="gray">
          <a:xfrm>
            <a:off x="2514195" y="3240641"/>
            <a:ext cx="1561419" cy="738187"/>
          </a:xfrm>
          <a:prstGeom prst="rect">
            <a:avLst/>
          </a:prstGeom>
          <a:noFill/>
          <a:ln w="9525" algn="ctr">
            <a:noFill/>
            <a:miter lim="800000"/>
            <a:headEnd/>
            <a:tailEnd/>
          </a:ln>
        </p:spPr>
        <p:txBody>
          <a:bodyPr wrap="square">
            <a:spAutoFit/>
          </a:bodyPr>
          <a:lstStyle/>
          <a:p>
            <a:pPr algn="ctr"/>
            <a:r>
              <a:rPr lang="ru-RU" sz="1400" b="1" dirty="0">
                <a:latin typeface="Times New Roman" pitchFamily="18" charset="0"/>
                <a:ea typeface="Sometimes" pitchFamily="50" charset="0"/>
                <a:cs typeface="Times New Roman" pitchFamily="18" charset="0"/>
              </a:rPr>
              <a:t>Информацию по ресурсному обеспечению</a:t>
            </a:r>
          </a:p>
        </p:txBody>
      </p:sp>
      <p:sp>
        <p:nvSpPr>
          <p:cNvPr id="11" name="Text Box 40"/>
          <p:cNvSpPr txBox="1">
            <a:spLocks noChangeArrowheads="1"/>
          </p:cNvSpPr>
          <p:nvPr/>
        </p:nvSpPr>
        <p:spPr bwMode="gray">
          <a:xfrm>
            <a:off x="4814082" y="3060964"/>
            <a:ext cx="1449387" cy="1323975"/>
          </a:xfrm>
          <a:prstGeom prst="rect">
            <a:avLst/>
          </a:prstGeom>
          <a:noFill/>
          <a:ln w="9525" algn="ctr">
            <a:noFill/>
            <a:miter lim="800000"/>
            <a:headEnd/>
            <a:tailEnd/>
          </a:ln>
        </p:spPr>
        <p:txBody>
          <a:bodyPr>
            <a:spAutoFit/>
          </a:bodyPr>
          <a:lstStyle/>
          <a:p>
            <a:pPr algn="ctr" eaLnBrk="0" hangingPunct="0"/>
            <a:r>
              <a:rPr lang="ru-RU" sz="1400" b="1" dirty="0">
                <a:latin typeface="Times New Roman" pitchFamily="18" charset="0"/>
                <a:ea typeface="Sometimes" pitchFamily="50" charset="0"/>
                <a:cs typeface="Times New Roman" pitchFamily="18" charset="0"/>
              </a:rPr>
              <a:t>Перечень  целевых индикаторов и показателей</a:t>
            </a:r>
          </a:p>
          <a:p>
            <a:pPr algn="ctr" eaLnBrk="0" hangingPunct="0"/>
            <a:endParaRPr lang="en-US" sz="2400" b="1" dirty="0">
              <a:latin typeface="Times New Roman" pitchFamily="18" charset="0"/>
              <a:cs typeface="Times New Roman" pitchFamily="18" charset="0"/>
            </a:endParaRPr>
          </a:p>
        </p:txBody>
      </p:sp>
      <p:sp>
        <p:nvSpPr>
          <p:cNvPr id="12" name="Text Box 38"/>
          <p:cNvSpPr txBox="1">
            <a:spLocks noChangeArrowheads="1"/>
          </p:cNvSpPr>
          <p:nvPr/>
        </p:nvSpPr>
        <p:spPr bwMode="gray">
          <a:xfrm>
            <a:off x="7007825" y="3055737"/>
            <a:ext cx="1557246" cy="1107996"/>
          </a:xfrm>
          <a:prstGeom prst="rect">
            <a:avLst/>
          </a:prstGeom>
          <a:noFill/>
          <a:ln w="9525" algn="ctr">
            <a:noFill/>
            <a:miter lim="800000"/>
            <a:headEnd/>
            <a:tailEnd/>
          </a:ln>
        </p:spPr>
        <p:txBody>
          <a:bodyPr wrap="square">
            <a:spAutoFit/>
          </a:bodyPr>
          <a:lstStyle/>
          <a:p>
            <a:pPr algn="ctr" eaLnBrk="0" hangingPunct="0"/>
            <a:r>
              <a:rPr lang="ru-RU" sz="1400" b="1" dirty="0">
                <a:latin typeface="Times New Roman" pitchFamily="18" charset="0"/>
                <a:ea typeface="Sometimes" pitchFamily="50" charset="0"/>
                <a:cs typeface="Times New Roman" pitchFamily="18" charset="0"/>
              </a:rPr>
              <a:t>Перечень основных </a:t>
            </a:r>
          </a:p>
          <a:p>
            <a:pPr algn="ctr" eaLnBrk="0" hangingPunct="0"/>
            <a:r>
              <a:rPr lang="ru-RU" sz="1400" b="1" dirty="0">
                <a:latin typeface="Times New Roman" pitchFamily="18" charset="0"/>
                <a:ea typeface="Sometimes" pitchFamily="50" charset="0"/>
                <a:cs typeface="Times New Roman" pitchFamily="18" charset="0"/>
              </a:rPr>
              <a:t>мероприятий</a:t>
            </a:r>
          </a:p>
          <a:p>
            <a:pPr algn="ctr" eaLnBrk="0" hangingPunct="0"/>
            <a:endParaRPr lang="en-US" sz="2400" b="1" dirty="0">
              <a:latin typeface="Times New Roman" pitchFamily="18" charset="0"/>
              <a:cs typeface="Times New Roman" pitchFamily="18" charset="0"/>
            </a:endParaRPr>
          </a:p>
        </p:txBody>
      </p:sp>
      <p:sp>
        <p:nvSpPr>
          <p:cNvPr id="2" name="Прямоугольник 1"/>
          <p:cNvSpPr/>
          <p:nvPr/>
        </p:nvSpPr>
        <p:spPr>
          <a:xfrm>
            <a:off x="391681" y="5206631"/>
            <a:ext cx="8491062" cy="954107"/>
          </a:xfrm>
          <a:prstGeom prst="rect">
            <a:avLst/>
          </a:prstGeom>
        </p:spPr>
        <p:txBody>
          <a:bodyPr wrap="square">
            <a:spAutoFit/>
          </a:bodyPr>
          <a:lstStyle/>
          <a:p>
            <a:pPr algn="just" eaLnBrk="0" hangingPunct="0"/>
            <a:r>
              <a:rPr lang="ru-RU" sz="1400" dirty="0">
                <a:latin typeface="Times New Roman" pitchFamily="18" charset="0"/>
                <a:ea typeface="Sometimes" pitchFamily="50" charset="0"/>
                <a:cs typeface="Times New Roman" pitchFamily="18" charset="0"/>
              </a:rPr>
              <a:t>Программное формирование бюджета ведет к повышению прозрачности и результативности расходов. </a:t>
            </a:r>
          </a:p>
          <a:p>
            <a:pPr algn="just" eaLnBrk="0" hangingPunct="0"/>
            <a:r>
              <a:rPr lang="ru-RU" sz="1400" dirty="0">
                <a:latin typeface="Times New Roman" pitchFamily="18" charset="0"/>
                <a:ea typeface="Sometimes" pitchFamily="50" charset="0"/>
                <a:cs typeface="Times New Roman" pitchFamily="18" charset="0"/>
              </a:rPr>
              <a:t>Решения о расходах принимаются как с точки зрения стоимости реализации проектов и предоставления </a:t>
            </a:r>
          </a:p>
          <a:p>
            <a:pPr algn="just" eaLnBrk="0" hangingPunct="0"/>
            <a:r>
              <a:rPr lang="ru-RU" sz="1400" dirty="0">
                <a:latin typeface="Times New Roman" pitchFamily="18" charset="0"/>
                <a:ea typeface="Sometimes" pitchFamily="50" charset="0"/>
                <a:cs typeface="Times New Roman" pitchFamily="18" charset="0"/>
              </a:rPr>
              <a:t>муниципальных услуг, так и со стороны целесообразности этих  расходов, их влияния на отрасли </a:t>
            </a:r>
          </a:p>
          <a:p>
            <a:pPr algn="just" eaLnBrk="0" hangingPunct="0"/>
            <a:r>
              <a:rPr lang="ru-RU" sz="1400" dirty="0">
                <a:latin typeface="Times New Roman" pitchFamily="18" charset="0"/>
                <a:ea typeface="Sometimes" pitchFamily="50" charset="0"/>
                <a:cs typeface="Times New Roman" pitchFamily="18" charset="0"/>
              </a:rPr>
              <a:t>экономики  и качество жизни</a:t>
            </a:r>
            <a:r>
              <a:rPr lang="ru-RU" sz="1400" dirty="0">
                <a:latin typeface="Times New Roman" pitchFamily="18" charset="0"/>
                <a:cs typeface="Times New Roman" pitchFamily="18" charset="0"/>
              </a:rPr>
              <a:t>.</a:t>
            </a:r>
            <a:endParaRPr lang="ru-RU" sz="1400" dirty="0"/>
          </a:p>
        </p:txBody>
      </p:sp>
    </p:spTree>
    <p:extLst>
      <p:ext uri="{BB962C8B-B14F-4D97-AF65-F5344CB8AC3E}">
        <p14:creationId xmlns:p14="http://schemas.microsoft.com/office/powerpoint/2010/main" val="119760826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0" y="311630"/>
            <a:ext cx="8965580" cy="602770"/>
          </a:xfrm>
        </p:spPr>
        <p:txBody>
          <a:bodyPr>
            <a:noAutofit/>
          </a:bodyPr>
          <a:lstStyle/>
          <a:p>
            <a:pPr eaLnBrk="1" hangingPunct="1"/>
            <a:r>
              <a:rPr lang="ru-RU" sz="2000" b="1" dirty="0" smtClean="0">
                <a:pattFill prst="wdUpDiag">
                  <a:fgClr>
                    <a:srgbClr val="7030A0"/>
                  </a:fgClr>
                  <a:bgClr>
                    <a:schemeClr val="tx1"/>
                  </a:bgClr>
                </a:pattFill>
                <a:latin typeface="Times New Roman" pitchFamily="18" charset="0"/>
                <a:ea typeface="Sometimes" pitchFamily="50" charset="0"/>
                <a:cs typeface="Times New Roman" pitchFamily="18" charset="0"/>
              </a:rPr>
              <a:t>Сведения о расходах бюджета по муниципальным программам на 2020 год в сравнении с ожидаемым исполнением за 2019 год</a:t>
            </a:r>
            <a:r>
              <a:rPr lang="ru-RU" sz="2000" b="1" dirty="0" smtClean="0">
                <a:pattFill prst="wdUpDiag">
                  <a:fgClr>
                    <a:srgbClr val="7030A0"/>
                  </a:fgClr>
                  <a:bgClr>
                    <a:schemeClr val="tx1"/>
                  </a:bgClr>
                </a:pattFill>
                <a:latin typeface="Times New Roman" pitchFamily="18" charset="0"/>
                <a:cs typeface="Times New Roman" pitchFamily="18" charset="0"/>
              </a:rPr>
              <a:t/>
            </a:r>
            <a:br>
              <a:rPr lang="ru-RU" sz="2000" b="1" dirty="0" smtClean="0">
                <a:pattFill prst="wdUpDiag">
                  <a:fgClr>
                    <a:srgbClr val="7030A0"/>
                  </a:fgClr>
                  <a:bgClr>
                    <a:schemeClr val="tx1"/>
                  </a:bgClr>
                </a:pattFill>
                <a:latin typeface="Times New Roman" pitchFamily="18" charset="0"/>
                <a:cs typeface="Times New Roman" pitchFamily="18" charset="0"/>
              </a:rPr>
            </a:br>
            <a:endParaRPr lang="ru-RU" sz="2000" b="1" dirty="0" smtClean="0">
              <a:pattFill prst="wdUpDiag">
                <a:fgClr>
                  <a:srgbClr val="7030A0"/>
                </a:fgClr>
                <a:bgClr>
                  <a:schemeClr val="tx1"/>
                </a:bgClr>
              </a:pattFill>
              <a:latin typeface="Times New Roman" pitchFamily="18" charset="0"/>
              <a:cs typeface="Times New Roman" pitchFamily="18"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3461196343"/>
              </p:ext>
            </p:extLst>
          </p:nvPr>
        </p:nvGraphicFramePr>
        <p:xfrm>
          <a:off x="167267" y="1005429"/>
          <a:ext cx="8781667" cy="5584941"/>
        </p:xfrm>
        <a:graphic>
          <a:graphicData uri="http://schemas.openxmlformats.org/drawingml/2006/table">
            <a:tbl>
              <a:tblPr>
                <a:tableStyleId>{ED083AE6-46FA-4A59-8FB0-9F97EB10719F}</a:tableStyleId>
              </a:tblPr>
              <a:tblGrid>
                <a:gridCol w="3600709"/>
                <a:gridCol w="933101"/>
                <a:gridCol w="1113697"/>
                <a:gridCol w="1068549"/>
                <a:gridCol w="1061026"/>
                <a:gridCol w="1004585"/>
              </a:tblGrid>
              <a:tr h="573947">
                <a:tc rowSpan="2">
                  <a:txBody>
                    <a:bodyPr/>
                    <a:lstStyle/>
                    <a:p>
                      <a:pPr algn="ctr" fontAlgn="ctr"/>
                      <a:r>
                        <a:rPr lang="ru-RU" sz="1200" b="1" u="none" strike="noStrike" dirty="0">
                          <a:solidFill>
                            <a:schemeClr val="tx1"/>
                          </a:solidFill>
                          <a:latin typeface="Times New Roman" pitchFamily="18" charset="0"/>
                          <a:cs typeface="Times New Roman" pitchFamily="18" charset="0"/>
                        </a:rPr>
                        <a:t>Наименование показателя</a:t>
                      </a:r>
                      <a:endParaRPr lang="ru-RU" sz="1200" b="1" i="0" u="none" strike="noStrike" dirty="0">
                        <a:solidFill>
                          <a:schemeClr val="tx1"/>
                        </a:solidFill>
                        <a:latin typeface="Times New Roman" pitchFamily="18" charset="0"/>
                        <a:cs typeface="Times New Roman" pitchFamily="18" charset="0"/>
                      </a:endParaRPr>
                    </a:p>
                  </a:txBody>
                  <a:tcPr marL="6039" marR="6039" marT="6038"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rowSpan="2">
                  <a:txBody>
                    <a:bodyPr/>
                    <a:lstStyle/>
                    <a:p>
                      <a:pPr algn="ctr" fontAlgn="ctr"/>
                      <a:r>
                        <a:rPr lang="ru-RU" sz="1200" b="1" u="none" strike="noStrike" dirty="0">
                          <a:solidFill>
                            <a:schemeClr val="tx1"/>
                          </a:solidFill>
                          <a:latin typeface="Times New Roman" pitchFamily="18" charset="0"/>
                          <a:cs typeface="Times New Roman" pitchFamily="18" charset="0"/>
                        </a:rPr>
                        <a:t>Исполнение за </a:t>
                      </a:r>
                      <a:r>
                        <a:rPr lang="ru-RU" sz="1200" b="1" u="none" strike="noStrike" dirty="0" smtClean="0">
                          <a:solidFill>
                            <a:schemeClr val="tx1"/>
                          </a:solidFill>
                          <a:latin typeface="Times New Roman" pitchFamily="18" charset="0"/>
                          <a:cs typeface="Times New Roman" pitchFamily="18" charset="0"/>
                        </a:rPr>
                        <a:t>2018 </a:t>
                      </a:r>
                      <a:r>
                        <a:rPr lang="ru-RU" sz="1200" b="1" u="none" strike="noStrike" dirty="0">
                          <a:solidFill>
                            <a:schemeClr val="tx1"/>
                          </a:solidFill>
                          <a:latin typeface="Times New Roman" pitchFamily="18" charset="0"/>
                          <a:cs typeface="Times New Roman" pitchFamily="18" charset="0"/>
                        </a:rPr>
                        <a:t>год</a:t>
                      </a:r>
                      <a:endParaRPr lang="ru-RU" sz="1200" b="1" i="0" u="none" strike="noStrike" dirty="0">
                        <a:solidFill>
                          <a:schemeClr val="tx1"/>
                        </a:solidFill>
                        <a:latin typeface="Times New Roman" pitchFamily="18" charset="0"/>
                        <a:cs typeface="Times New Roman" pitchFamily="18" charset="0"/>
                      </a:endParaRPr>
                    </a:p>
                  </a:txBody>
                  <a:tcPr marL="6039" marR="6039" marT="6038"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rowSpan="2">
                  <a:txBody>
                    <a:bodyPr/>
                    <a:lstStyle/>
                    <a:p>
                      <a:pPr algn="ctr" fontAlgn="ctr"/>
                      <a:r>
                        <a:rPr lang="ru-RU" sz="1200" b="1" u="none" strike="noStrike" dirty="0">
                          <a:solidFill>
                            <a:schemeClr val="tx1"/>
                          </a:solidFill>
                          <a:latin typeface="Times New Roman" pitchFamily="18" charset="0"/>
                          <a:cs typeface="Times New Roman" pitchFamily="18" charset="0"/>
                        </a:rPr>
                        <a:t>Ожидаемое исполнение за </a:t>
                      </a:r>
                      <a:r>
                        <a:rPr lang="ru-RU" sz="1200" b="1" u="none" strike="noStrike" dirty="0" smtClean="0">
                          <a:solidFill>
                            <a:schemeClr val="tx1"/>
                          </a:solidFill>
                          <a:latin typeface="Times New Roman" pitchFamily="18" charset="0"/>
                          <a:cs typeface="Times New Roman" pitchFamily="18" charset="0"/>
                        </a:rPr>
                        <a:t>2019 </a:t>
                      </a:r>
                      <a:r>
                        <a:rPr lang="ru-RU" sz="1200" b="1" u="none" strike="noStrike" dirty="0">
                          <a:solidFill>
                            <a:schemeClr val="tx1"/>
                          </a:solidFill>
                          <a:latin typeface="Times New Roman" pitchFamily="18" charset="0"/>
                          <a:cs typeface="Times New Roman" pitchFamily="18" charset="0"/>
                        </a:rPr>
                        <a:t>год</a:t>
                      </a:r>
                      <a:endParaRPr lang="ru-RU" sz="1200" b="1" i="0" u="none" strike="noStrike" dirty="0">
                        <a:solidFill>
                          <a:schemeClr val="tx1"/>
                        </a:solidFill>
                        <a:latin typeface="Times New Roman" pitchFamily="18" charset="0"/>
                        <a:cs typeface="Times New Roman" pitchFamily="18" charset="0"/>
                      </a:endParaRPr>
                    </a:p>
                  </a:txBody>
                  <a:tcPr marL="6039" marR="6039" marT="6038"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gridSpan="3">
                  <a:txBody>
                    <a:bodyPr/>
                    <a:lstStyle/>
                    <a:p>
                      <a:pPr algn="ctr" fontAlgn="ctr"/>
                      <a:r>
                        <a:rPr lang="ru-RU" sz="1200" b="1" u="none" strike="noStrike" dirty="0">
                          <a:solidFill>
                            <a:schemeClr val="tx1"/>
                          </a:solidFill>
                          <a:latin typeface="Times New Roman" pitchFamily="18" charset="0"/>
                          <a:cs typeface="Times New Roman" pitchFamily="18" charset="0"/>
                        </a:rPr>
                        <a:t>Предусмотрено в </a:t>
                      </a:r>
                      <a:r>
                        <a:rPr lang="ru-RU" sz="1200" b="1" u="none" strike="noStrike" dirty="0" smtClean="0">
                          <a:solidFill>
                            <a:schemeClr val="tx1"/>
                          </a:solidFill>
                          <a:latin typeface="Times New Roman" pitchFamily="18" charset="0"/>
                          <a:cs typeface="Times New Roman" pitchFamily="18" charset="0"/>
                        </a:rPr>
                        <a:t>бюджете</a:t>
                      </a:r>
                      <a:endParaRPr lang="ru-RU" sz="1200" b="1" i="0" u="none" strike="noStrike" dirty="0">
                        <a:solidFill>
                          <a:schemeClr val="tx1"/>
                        </a:solidFill>
                        <a:latin typeface="Times New Roman" pitchFamily="18" charset="0"/>
                        <a:cs typeface="Times New Roman" pitchFamily="18" charset="0"/>
                      </a:endParaRPr>
                    </a:p>
                  </a:txBody>
                  <a:tcPr marL="6039" marR="6039" marT="6038"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hMerge="1">
                  <a:txBody>
                    <a:bodyPr/>
                    <a:lstStyle/>
                    <a:p>
                      <a:endParaRPr lang="ru-RU"/>
                    </a:p>
                  </a:txBody>
                  <a:tcPr/>
                </a:tc>
                <a:tc hMerge="1">
                  <a:txBody>
                    <a:bodyPr/>
                    <a:lstStyle/>
                    <a:p>
                      <a:endParaRPr lang="ru-RU"/>
                    </a:p>
                  </a:txBody>
                  <a:tcPr/>
                </a:tc>
              </a:tr>
              <a:tr h="477746">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200" b="1" u="none" strike="noStrike" dirty="0" smtClean="0">
                          <a:solidFill>
                            <a:schemeClr val="tx1"/>
                          </a:solidFill>
                          <a:latin typeface="Times New Roman" pitchFamily="18" charset="0"/>
                          <a:cs typeface="Times New Roman" pitchFamily="18" charset="0"/>
                        </a:rPr>
                        <a:t>2020  год</a:t>
                      </a:r>
                      <a:endParaRPr lang="ru-RU" sz="1200" b="1" i="0" u="none" strike="noStrike" dirty="0">
                        <a:solidFill>
                          <a:schemeClr val="tx1"/>
                        </a:solidFill>
                        <a:latin typeface="Times New Roman" pitchFamily="18" charset="0"/>
                        <a:cs typeface="Times New Roman" pitchFamily="18" charset="0"/>
                      </a:endParaRPr>
                    </a:p>
                  </a:txBody>
                  <a:tcPr marL="6039" marR="6039" marT="6038"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ctr"/>
                      <a:r>
                        <a:rPr lang="ru-RU" sz="1200" b="1" u="none" strike="noStrike" dirty="0" smtClean="0">
                          <a:solidFill>
                            <a:schemeClr val="tx1"/>
                          </a:solidFill>
                          <a:latin typeface="Times New Roman" pitchFamily="18" charset="0"/>
                          <a:cs typeface="Times New Roman" pitchFamily="18" charset="0"/>
                        </a:rPr>
                        <a:t>2021 год</a:t>
                      </a:r>
                      <a:endParaRPr lang="ru-RU" sz="1200" b="1" i="0" u="none" strike="noStrike" dirty="0">
                        <a:solidFill>
                          <a:schemeClr val="tx1"/>
                        </a:solidFill>
                        <a:latin typeface="Times New Roman" pitchFamily="18" charset="0"/>
                        <a:cs typeface="Times New Roman" pitchFamily="18" charset="0"/>
                      </a:endParaRPr>
                    </a:p>
                  </a:txBody>
                  <a:tcPr marL="6039" marR="6039" marT="6038"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ctr"/>
                      <a:r>
                        <a:rPr lang="ru-RU" sz="1200" b="1" u="none" strike="noStrike" dirty="0" smtClean="0">
                          <a:solidFill>
                            <a:schemeClr val="tx1"/>
                          </a:solidFill>
                          <a:latin typeface="Times New Roman" pitchFamily="18" charset="0"/>
                          <a:cs typeface="Times New Roman" pitchFamily="18" charset="0"/>
                        </a:rPr>
                        <a:t>2022 год</a:t>
                      </a:r>
                      <a:endParaRPr lang="ru-RU" sz="1200" b="1" i="0" u="none" strike="noStrike" dirty="0">
                        <a:solidFill>
                          <a:schemeClr val="tx1"/>
                        </a:solidFill>
                        <a:latin typeface="Times New Roman" pitchFamily="18" charset="0"/>
                        <a:cs typeface="Times New Roman" pitchFamily="18" charset="0"/>
                      </a:endParaRPr>
                    </a:p>
                  </a:txBody>
                  <a:tcPr marL="6039" marR="6039" marT="6038"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644432">
                <a:tc>
                  <a:txBody>
                    <a:bodyPr/>
                    <a:lstStyle/>
                    <a:p>
                      <a:pPr algn="l" fontAlgn="b"/>
                      <a:r>
                        <a:rPr lang="ru-RU" sz="1200" u="none" strike="noStrike" dirty="0">
                          <a:solidFill>
                            <a:schemeClr val="tx1"/>
                          </a:solidFill>
                          <a:latin typeface="Times New Roman" pitchFamily="18" charset="0"/>
                          <a:cs typeface="Times New Roman" pitchFamily="18" charset="0"/>
                        </a:rPr>
                        <a:t>Муниципальная программа «Развитие системы образования города Медногорска» на </a:t>
                      </a:r>
                      <a:r>
                        <a:rPr lang="ru-RU" sz="1200" u="none" strike="noStrike" dirty="0" smtClean="0">
                          <a:solidFill>
                            <a:schemeClr val="tx1"/>
                          </a:solidFill>
                          <a:latin typeface="Times New Roman" pitchFamily="18" charset="0"/>
                          <a:cs typeface="Times New Roman" pitchFamily="18" charset="0"/>
                        </a:rPr>
                        <a:t>2019–2024 </a:t>
                      </a:r>
                      <a:r>
                        <a:rPr lang="ru-RU" sz="1200" u="none" strike="noStrike" dirty="0">
                          <a:solidFill>
                            <a:schemeClr val="tx1"/>
                          </a:solidFill>
                          <a:latin typeface="Times New Roman" pitchFamily="18" charset="0"/>
                          <a:cs typeface="Times New Roman" pitchFamily="18" charset="0"/>
                        </a:rPr>
                        <a:t>годы</a:t>
                      </a:r>
                      <a:endParaRPr lang="ru-RU" sz="1200" b="0" i="0" u="none" strike="noStrike" dirty="0">
                        <a:solidFill>
                          <a:schemeClr val="tx1"/>
                        </a:solidFill>
                        <a:latin typeface="Times New Roman" pitchFamily="18" charset="0"/>
                        <a:cs typeface="Times New Roman" pitchFamily="18" charset="0"/>
                      </a:endParaRPr>
                    </a:p>
                  </a:txBody>
                  <a:tcPr marL="6039" marR="6039" marT="6038"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rtl="0" fontAlgn="b"/>
                      <a:r>
                        <a:rPr lang="ru-RU" sz="1200" b="0" i="0" u="none" strike="noStrike">
                          <a:latin typeface="Times New Roman"/>
                        </a:rPr>
                        <a:t>274 037,1</a:t>
                      </a: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rtl="0" fontAlgn="b"/>
                      <a:r>
                        <a:rPr lang="ru-RU" sz="1200" b="0" i="0" u="none" strike="noStrike" dirty="0" smtClean="0">
                          <a:latin typeface="Times New Roman"/>
                        </a:rPr>
                        <a:t>419 351,5</a:t>
                      </a:r>
                      <a:endParaRPr lang="ru-RU" sz="1200" b="0" i="0" u="none" strike="noStrike" dirty="0">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fontAlgn="b"/>
                      <a:r>
                        <a:rPr lang="ru-RU" sz="1200" b="0" i="0" u="none" strike="noStrike" dirty="0" smtClean="0">
                          <a:latin typeface="Times New Roman"/>
                        </a:rPr>
                        <a:t>500 869,50</a:t>
                      </a:r>
                      <a:endParaRPr lang="ru-RU" sz="1200" b="0" i="0" u="none" strike="noStrike" dirty="0">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fontAlgn="b"/>
                      <a:r>
                        <a:rPr lang="ru-RU" sz="1200" b="0" i="0" u="none" strike="noStrike" dirty="0" smtClean="0">
                          <a:latin typeface="Times New Roman"/>
                        </a:rPr>
                        <a:t>273 298,10</a:t>
                      </a:r>
                      <a:endParaRPr lang="ru-RU" sz="1200" b="0" i="0" u="none" strike="noStrike" dirty="0">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fontAlgn="b"/>
                      <a:r>
                        <a:rPr lang="ru-RU" sz="1200" b="0" i="0" u="none" strike="noStrike" dirty="0" smtClean="0">
                          <a:latin typeface="Times New Roman"/>
                        </a:rPr>
                        <a:t>278 342,10</a:t>
                      </a:r>
                      <a:endParaRPr lang="ru-RU" sz="1200" b="0" i="0" u="none" strike="noStrike" dirty="0">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574138">
                <a:tc>
                  <a:txBody>
                    <a:bodyPr/>
                    <a:lstStyle/>
                    <a:p>
                      <a:pPr algn="l" fontAlgn="b"/>
                      <a:r>
                        <a:rPr lang="ru-RU" sz="1200" u="none" strike="noStrike" dirty="0">
                          <a:solidFill>
                            <a:schemeClr val="tx1"/>
                          </a:solidFill>
                          <a:latin typeface="Times New Roman" pitchFamily="18" charset="0"/>
                          <a:cs typeface="Times New Roman" pitchFamily="18" charset="0"/>
                        </a:rPr>
                        <a:t>Муниципальная программа «Развитие культуры города Медногорска на </a:t>
                      </a:r>
                      <a:r>
                        <a:rPr lang="ru-RU" sz="1200" u="none" strike="noStrike" dirty="0" smtClean="0">
                          <a:solidFill>
                            <a:schemeClr val="tx1"/>
                          </a:solidFill>
                          <a:latin typeface="Times New Roman" pitchFamily="18" charset="0"/>
                          <a:cs typeface="Times New Roman" pitchFamily="18" charset="0"/>
                        </a:rPr>
                        <a:t>2019-2024 </a:t>
                      </a:r>
                      <a:r>
                        <a:rPr lang="ru-RU" sz="1200" u="none" strike="noStrike" dirty="0">
                          <a:solidFill>
                            <a:schemeClr val="tx1"/>
                          </a:solidFill>
                          <a:latin typeface="Times New Roman" pitchFamily="18" charset="0"/>
                          <a:cs typeface="Times New Roman" pitchFamily="18" charset="0"/>
                        </a:rPr>
                        <a:t>годы»</a:t>
                      </a:r>
                      <a:endParaRPr lang="ru-RU" sz="1200" b="0" i="0" u="none" strike="noStrike" dirty="0">
                        <a:solidFill>
                          <a:schemeClr val="tx1"/>
                        </a:solidFill>
                        <a:latin typeface="Times New Roman" pitchFamily="18" charset="0"/>
                        <a:cs typeface="Times New Roman" pitchFamily="18" charset="0"/>
                      </a:endParaRPr>
                    </a:p>
                  </a:txBody>
                  <a:tcPr marL="6039" marR="6039" marT="6038"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rtl="0" fontAlgn="b"/>
                      <a:r>
                        <a:rPr lang="ru-RU" sz="1200" b="0" i="0" u="none" strike="noStrike">
                          <a:latin typeface="Times New Roman"/>
                        </a:rPr>
                        <a:t>50 258,0</a:t>
                      </a: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rtl="0" fontAlgn="b"/>
                      <a:r>
                        <a:rPr lang="ru-RU" sz="1200" b="0" i="0" u="none" strike="noStrike" dirty="0" smtClean="0">
                          <a:latin typeface="Times New Roman"/>
                        </a:rPr>
                        <a:t>77 662,4</a:t>
                      </a:r>
                      <a:endParaRPr lang="ru-RU" sz="1200" b="0" i="0" u="none" strike="noStrike" dirty="0">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fontAlgn="b"/>
                      <a:r>
                        <a:rPr lang="ru-RU" sz="1200" b="0" i="0" u="none" strike="noStrike" dirty="0" smtClean="0">
                          <a:latin typeface="Times New Roman"/>
                        </a:rPr>
                        <a:t>86 247,20</a:t>
                      </a:r>
                      <a:endParaRPr lang="ru-RU" sz="1200" b="0" i="0" u="none" strike="noStrike" dirty="0">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fontAlgn="b"/>
                      <a:r>
                        <a:rPr lang="ru-RU" sz="1200" b="0" i="0" u="none" strike="noStrike" dirty="0" smtClean="0">
                          <a:latin typeface="Times New Roman"/>
                        </a:rPr>
                        <a:t>55 090,00</a:t>
                      </a:r>
                      <a:endParaRPr lang="ru-RU" sz="1200" b="0" i="0" u="none" strike="noStrike" dirty="0">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fontAlgn="b"/>
                      <a:r>
                        <a:rPr lang="ru-RU" sz="1200" b="0" i="0" u="none" strike="noStrike" dirty="0">
                          <a:latin typeface="Times New Roman"/>
                        </a:rPr>
                        <a:t>55 </a:t>
                      </a:r>
                      <a:r>
                        <a:rPr lang="ru-RU" sz="1200" b="0" i="0" u="none" strike="noStrike" dirty="0" smtClean="0">
                          <a:latin typeface="Times New Roman"/>
                        </a:rPr>
                        <a:t>225,60</a:t>
                      </a:r>
                      <a:endParaRPr lang="ru-RU" sz="1200" b="0" i="0" u="none" strike="noStrike" dirty="0">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791395">
                <a:tc>
                  <a:txBody>
                    <a:bodyPr/>
                    <a:lstStyle/>
                    <a:p>
                      <a:pPr algn="l" fontAlgn="b"/>
                      <a:r>
                        <a:rPr lang="ru-RU" sz="1200" u="none" strike="noStrike" dirty="0">
                          <a:solidFill>
                            <a:schemeClr val="tx1"/>
                          </a:solidFill>
                          <a:latin typeface="Times New Roman" pitchFamily="18" charset="0"/>
                          <a:cs typeface="Times New Roman" pitchFamily="18" charset="0"/>
                        </a:rPr>
                        <a:t>Муниципальная программа «Развитие физической культуры и массового спорта муниципального образования город Медногорск на </a:t>
                      </a:r>
                      <a:r>
                        <a:rPr lang="ru-RU" sz="1200" u="none" strike="noStrike" dirty="0" smtClean="0">
                          <a:solidFill>
                            <a:schemeClr val="tx1"/>
                          </a:solidFill>
                          <a:latin typeface="Times New Roman" pitchFamily="18" charset="0"/>
                          <a:cs typeface="Times New Roman" pitchFamily="18" charset="0"/>
                        </a:rPr>
                        <a:t>2019-2024 </a:t>
                      </a:r>
                      <a:r>
                        <a:rPr lang="ru-RU" sz="1200" u="none" strike="noStrike" dirty="0">
                          <a:solidFill>
                            <a:schemeClr val="tx1"/>
                          </a:solidFill>
                          <a:latin typeface="Times New Roman" pitchFamily="18" charset="0"/>
                          <a:cs typeface="Times New Roman" pitchFamily="18" charset="0"/>
                        </a:rPr>
                        <a:t>годы»</a:t>
                      </a:r>
                      <a:endParaRPr lang="ru-RU" sz="1200" b="0" i="0" u="none" strike="noStrike" dirty="0">
                        <a:solidFill>
                          <a:schemeClr val="tx1"/>
                        </a:solidFill>
                        <a:latin typeface="Times New Roman" pitchFamily="18" charset="0"/>
                        <a:cs typeface="Times New Roman" pitchFamily="18" charset="0"/>
                      </a:endParaRPr>
                    </a:p>
                  </a:txBody>
                  <a:tcPr marL="6039" marR="6039" marT="6038"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rtl="0" fontAlgn="b"/>
                      <a:r>
                        <a:rPr lang="ru-RU" sz="1200" b="0" i="0" u="none" strike="noStrike">
                          <a:latin typeface="Times New Roman"/>
                        </a:rPr>
                        <a:t>27 280,4</a:t>
                      </a: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rtl="0" fontAlgn="b"/>
                      <a:r>
                        <a:rPr lang="ru-RU" sz="1200" b="0" i="0" u="none" strike="noStrike" dirty="0" smtClean="0">
                          <a:latin typeface="Times New Roman"/>
                        </a:rPr>
                        <a:t>32 789,2</a:t>
                      </a:r>
                      <a:endParaRPr lang="ru-RU" sz="1200" b="0" i="0" u="none" strike="noStrike" dirty="0">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fontAlgn="b"/>
                      <a:r>
                        <a:rPr lang="ru-RU" sz="1200" b="0" i="0" u="none" strike="noStrike" dirty="0">
                          <a:latin typeface="Times New Roman"/>
                        </a:rPr>
                        <a:t>30 </a:t>
                      </a:r>
                      <a:r>
                        <a:rPr lang="ru-RU" sz="1200" b="0" i="0" u="none" strike="noStrike" dirty="0" smtClean="0">
                          <a:latin typeface="Times New Roman"/>
                        </a:rPr>
                        <a:t>747,00</a:t>
                      </a:r>
                      <a:endParaRPr lang="ru-RU" sz="1200" b="0" i="0" u="none" strike="noStrike" dirty="0">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fontAlgn="b"/>
                      <a:r>
                        <a:rPr lang="ru-RU" sz="1200" b="0" i="0" u="none" strike="noStrike" dirty="0">
                          <a:latin typeface="Times New Roman"/>
                        </a:rPr>
                        <a:t>27 </a:t>
                      </a:r>
                      <a:r>
                        <a:rPr lang="ru-RU" sz="1200" b="0" i="0" u="none" strike="noStrike" dirty="0" smtClean="0">
                          <a:latin typeface="Times New Roman"/>
                        </a:rPr>
                        <a:t>924,10</a:t>
                      </a:r>
                      <a:endParaRPr lang="ru-RU" sz="1200" b="0" i="0" u="none" strike="noStrike" dirty="0">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fontAlgn="b"/>
                      <a:r>
                        <a:rPr lang="ru-RU" sz="1200" b="0" i="0" u="none" strike="noStrike" dirty="0">
                          <a:latin typeface="Times New Roman"/>
                        </a:rPr>
                        <a:t>27 </a:t>
                      </a:r>
                      <a:r>
                        <a:rPr lang="ru-RU" sz="1200" b="0" i="0" u="none" strike="noStrike" dirty="0" smtClean="0">
                          <a:latin typeface="Times New Roman"/>
                        </a:rPr>
                        <a:t>939,10</a:t>
                      </a:r>
                      <a:endParaRPr lang="ru-RU" sz="1200" b="0" i="0" u="none" strike="noStrike" dirty="0">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1496723">
                <a:tc>
                  <a:txBody>
                    <a:bodyPr/>
                    <a:lstStyle/>
                    <a:p>
                      <a:pPr algn="l" fontAlgn="b"/>
                      <a:r>
                        <a:rPr lang="ru-RU" sz="1200" u="none" strike="noStrike" dirty="0">
                          <a:solidFill>
                            <a:schemeClr val="tx1"/>
                          </a:solidFill>
                          <a:latin typeface="Times New Roman" pitchFamily="18" charset="0"/>
                          <a:cs typeface="Times New Roman" pitchFamily="18" charset="0"/>
                        </a:rPr>
                        <a:t>Муниципальная программа «Защита населения и территории муниципального образования город Медногорск Оренбургской области от чрезвычайных ситуаций, обеспечение пожарной безопасности и безопасности людей на водных объектах» на </a:t>
                      </a:r>
                      <a:r>
                        <a:rPr lang="ru-RU" sz="1200" u="none" strike="noStrike" dirty="0" smtClean="0">
                          <a:solidFill>
                            <a:schemeClr val="tx1"/>
                          </a:solidFill>
                          <a:latin typeface="Times New Roman" pitchFamily="18" charset="0"/>
                          <a:cs typeface="Times New Roman" pitchFamily="18" charset="0"/>
                        </a:rPr>
                        <a:t>2019-2024 </a:t>
                      </a:r>
                      <a:r>
                        <a:rPr lang="ru-RU" sz="1200" u="none" strike="noStrike" dirty="0">
                          <a:solidFill>
                            <a:schemeClr val="tx1"/>
                          </a:solidFill>
                          <a:latin typeface="Times New Roman" pitchFamily="18" charset="0"/>
                          <a:cs typeface="Times New Roman" pitchFamily="18" charset="0"/>
                        </a:rPr>
                        <a:t>годы</a:t>
                      </a:r>
                      <a:endParaRPr lang="ru-RU" sz="1200" b="0" i="0" u="none" strike="noStrike" dirty="0">
                        <a:solidFill>
                          <a:schemeClr val="tx1"/>
                        </a:solidFill>
                        <a:latin typeface="Times New Roman" pitchFamily="18" charset="0"/>
                        <a:cs typeface="Times New Roman" pitchFamily="18" charset="0"/>
                      </a:endParaRPr>
                    </a:p>
                  </a:txBody>
                  <a:tcPr marL="6039" marR="6039" marT="6038"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rtl="0" fontAlgn="b"/>
                      <a:r>
                        <a:rPr lang="ru-RU" sz="1200" b="0" i="0" u="none" strike="noStrike" dirty="0">
                          <a:latin typeface="Times New Roman"/>
                        </a:rPr>
                        <a:t>2 214,3</a:t>
                      </a: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rtl="0" fontAlgn="b"/>
                      <a:r>
                        <a:rPr lang="ru-RU" sz="1200" b="0" i="0" u="none" strike="noStrike">
                          <a:latin typeface="Times New Roman"/>
                        </a:rPr>
                        <a:t>3 085,4</a:t>
                      </a: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fontAlgn="b"/>
                      <a:r>
                        <a:rPr lang="ru-RU" sz="1200" b="0" i="0" u="none" strike="noStrike" dirty="0" smtClean="0">
                          <a:latin typeface="Times New Roman"/>
                        </a:rPr>
                        <a:t>1 912,00</a:t>
                      </a:r>
                      <a:endParaRPr lang="ru-RU" sz="1200" b="0" i="0" u="none" strike="noStrike" dirty="0">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fontAlgn="b"/>
                      <a:r>
                        <a:rPr lang="ru-RU" sz="1200" b="0" i="0" u="none" strike="noStrike" dirty="0" smtClean="0">
                          <a:latin typeface="Times New Roman"/>
                        </a:rPr>
                        <a:t>366,00</a:t>
                      </a:r>
                      <a:endParaRPr lang="ru-RU" sz="1200" b="0" i="0" u="none" strike="noStrike" dirty="0">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fontAlgn="b"/>
                      <a:r>
                        <a:rPr lang="ru-RU" sz="1200" b="0" i="0" u="none" strike="noStrike" dirty="0" smtClean="0">
                          <a:latin typeface="Times New Roman"/>
                        </a:rPr>
                        <a:t>430,00</a:t>
                      </a:r>
                      <a:endParaRPr lang="ru-RU" sz="1200" b="0" i="0" u="none" strike="noStrike" dirty="0">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1026560">
                <a:tc>
                  <a:txBody>
                    <a:bodyPr/>
                    <a:lstStyle/>
                    <a:p>
                      <a:pPr algn="l" fontAlgn="b"/>
                      <a:r>
                        <a:rPr lang="ru-RU" sz="1200" u="none" strike="noStrike" dirty="0">
                          <a:solidFill>
                            <a:schemeClr val="tx1"/>
                          </a:solidFill>
                          <a:latin typeface="Times New Roman" pitchFamily="18" charset="0"/>
                          <a:cs typeface="Times New Roman" pitchFamily="18" charset="0"/>
                        </a:rPr>
                        <a:t>Муниципальная программа «Обеспечение общественного порядка и противодействие преступности в муниципальном образовании город Медногорск» на </a:t>
                      </a:r>
                      <a:r>
                        <a:rPr lang="ru-RU" sz="1200" u="none" strike="noStrike" dirty="0" smtClean="0">
                          <a:solidFill>
                            <a:schemeClr val="tx1"/>
                          </a:solidFill>
                          <a:latin typeface="Times New Roman" pitchFamily="18" charset="0"/>
                          <a:cs typeface="Times New Roman" pitchFamily="18" charset="0"/>
                        </a:rPr>
                        <a:t>2019-2024</a:t>
                      </a:r>
                      <a:endParaRPr lang="ru-RU" sz="1200" b="0" i="0" u="none" strike="noStrike" dirty="0">
                        <a:solidFill>
                          <a:schemeClr val="tx1"/>
                        </a:solidFill>
                        <a:latin typeface="Times New Roman" pitchFamily="18" charset="0"/>
                        <a:cs typeface="Times New Roman" pitchFamily="18" charset="0"/>
                      </a:endParaRPr>
                    </a:p>
                  </a:txBody>
                  <a:tcPr marL="6039" marR="6039" marT="6038"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rtl="0" fontAlgn="b"/>
                      <a:r>
                        <a:rPr lang="ru-RU" sz="1200" b="0" i="0" u="none" strike="noStrike">
                          <a:latin typeface="Times New Roman"/>
                        </a:rPr>
                        <a:t>47,0</a:t>
                      </a: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rtl="0" fontAlgn="b"/>
                      <a:r>
                        <a:rPr lang="ru-RU" sz="1200" b="0" i="0" u="none" strike="noStrike">
                          <a:latin typeface="Times New Roman"/>
                        </a:rPr>
                        <a:t>129,0</a:t>
                      </a: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fontAlgn="b"/>
                      <a:r>
                        <a:rPr lang="ru-RU" sz="1200" b="0" i="0" u="none" strike="noStrike" dirty="0" smtClean="0">
                          <a:latin typeface="Times New Roman"/>
                        </a:rPr>
                        <a:t>81,00</a:t>
                      </a:r>
                      <a:endParaRPr lang="ru-RU" sz="1200" b="0" i="0" u="none" strike="noStrike" dirty="0">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fontAlgn="b"/>
                      <a:r>
                        <a:rPr lang="ru-RU" sz="1200" b="0" i="0" u="none" strike="noStrike" dirty="0" smtClean="0">
                          <a:latin typeface="Times New Roman"/>
                        </a:rPr>
                        <a:t>79,00</a:t>
                      </a:r>
                      <a:endParaRPr lang="ru-RU" sz="1200" b="0" i="0" u="none" strike="noStrike" dirty="0">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fontAlgn="b"/>
                      <a:r>
                        <a:rPr lang="ru-RU" sz="1200" b="0" i="0" u="none" strike="noStrike" dirty="0" smtClean="0">
                          <a:latin typeface="Times New Roman"/>
                        </a:rPr>
                        <a:t>79,00</a:t>
                      </a:r>
                      <a:endParaRPr lang="ru-RU" sz="1200" b="0" i="0" u="none" strike="noStrike" dirty="0">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bl>
          </a:graphicData>
        </a:graphic>
      </p:graphicFrame>
    </p:spTree>
    <p:extLst>
      <p:ext uri="{BB962C8B-B14F-4D97-AF65-F5344CB8AC3E}">
        <p14:creationId xmlns:p14="http://schemas.microsoft.com/office/powerpoint/2010/main" val="618063317"/>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182848" y="128345"/>
            <a:ext cx="8472518" cy="563563"/>
          </a:xfrm>
        </p:spPr>
        <p:txBody>
          <a:bodyPr>
            <a:noAutofit/>
          </a:bodyPr>
          <a:lstStyle/>
          <a:p>
            <a:pPr eaLnBrk="1" hangingPunct="1"/>
            <a:r>
              <a:rPr lang="ru-RU" sz="2000" b="1" dirty="0" smtClean="0">
                <a:pattFill prst="wdUpDiag">
                  <a:fgClr>
                    <a:srgbClr val="7030A0"/>
                  </a:fgClr>
                  <a:bgClr>
                    <a:schemeClr val="tx1"/>
                  </a:bgClr>
                </a:pattFill>
                <a:latin typeface="Times New Roman" pitchFamily="18" charset="0"/>
                <a:ea typeface="Sometimes" pitchFamily="50" charset="0"/>
                <a:cs typeface="Times New Roman" pitchFamily="18" charset="0"/>
              </a:rPr>
              <a:t/>
            </a:r>
            <a:br>
              <a:rPr lang="ru-RU" sz="2000" b="1" dirty="0" smtClean="0">
                <a:pattFill prst="wdUpDiag">
                  <a:fgClr>
                    <a:srgbClr val="7030A0"/>
                  </a:fgClr>
                  <a:bgClr>
                    <a:schemeClr val="tx1"/>
                  </a:bgClr>
                </a:pattFill>
                <a:latin typeface="Times New Roman" pitchFamily="18" charset="0"/>
                <a:ea typeface="Sometimes" pitchFamily="50" charset="0"/>
                <a:cs typeface="Times New Roman" pitchFamily="18" charset="0"/>
              </a:rPr>
            </a:br>
            <a:r>
              <a:rPr lang="ru-RU" sz="2000" b="1" dirty="0" smtClean="0">
                <a:pattFill prst="wdUpDiag">
                  <a:fgClr>
                    <a:srgbClr val="7030A0"/>
                  </a:fgClr>
                  <a:bgClr>
                    <a:schemeClr val="tx1"/>
                  </a:bgClr>
                </a:pattFill>
                <a:latin typeface="Times New Roman" pitchFamily="18" charset="0"/>
                <a:ea typeface="Sometimes" pitchFamily="50" charset="0"/>
                <a:cs typeface="Times New Roman" pitchFamily="18" charset="0"/>
              </a:rPr>
              <a:t>Сведения о расходах бюджета по муниципальным программам на 2020 год в сравнении с ожидаемым исполнением за 2019 год</a:t>
            </a:r>
            <a:r>
              <a:rPr lang="ru-RU" sz="2000" b="1" dirty="0" smtClean="0">
                <a:pattFill prst="wdUpDiag">
                  <a:fgClr>
                    <a:srgbClr val="7030A0"/>
                  </a:fgClr>
                  <a:bgClr>
                    <a:schemeClr val="tx1"/>
                  </a:bgClr>
                </a:pattFill>
                <a:latin typeface="Times New Roman" pitchFamily="18" charset="0"/>
                <a:cs typeface="Times New Roman" pitchFamily="18" charset="0"/>
              </a:rPr>
              <a:t/>
            </a:r>
            <a:br>
              <a:rPr lang="ru-RU" sz="2000" b="1" dirty="0" smtClean="0">
                <a:pattFill prst="wdUpDiag">
                  <a:fgClr>
                    <a:srgbClr val="7030A0"/>
                  </a:fgClr>
                  <a:bgClr>
                    <a:schemeClr val="tx1"/>
                  </a:bgClr>
                </a:pattFill>
                <a:latin typeface="Times New Roman" pitchFamily="18" charset="0"/>
                <a:cs typeface="Times New Roman" pitchFamily="18" charset="0"/>
              </a:rPr>
            </a:br>
            <a:endParaRPr lang="ru-RU" sz="2000" b="1" dirty="0" smtClean="0">
              <a:pattFill prst="wdUpDiag">
                <a:fgClr>
                  <a:srgbClr val="7030A0"/>
                </a:fgClr>
                <a:bgClr>
                  <a:schemeClr val="tx1"/>
                </a:bgClr>
              </a:pattFill>
              <a:latin typeface="Times New Roman" pitchFamily="18" charset="0"/>
              <a:cs typeface="Times New Roman" pitchFamily="18"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941342646"/>
              </p:ext>
            </p:extLst>
          </p:nvPr>
        </p:nvGraphicFramePr>
        <p:xfrm>
          <a:off x="234177" y="946613"/>
          <a:ext cx="8686863" cy="5654908"/>
        </p:xfrm>
        <a:graphic>
          <a:graphicData uri="http://schemas.openxmlformats.org/drawingml/2006/table">
            <a:tbl>
              <a:tblPr>
                <a:tableStyleId>{ED083AE6-46FA-4A59-8FB0-9F97EB10719F}</a:tableStyleId>
              </a:tblPr>
              <a:tblGrid>
                <a:gridCol w="3561837"/>
                <a:gridCol w="923028"/>
                <a:gridCol w="1101674"/>
                <a:gridCol w="1057013"/>
                <a:gridCol w="1049570"/>
                <a:gridCol w="993741"/>
              </a:tblGrid>
              <a:tr h="282717">
                <a:tc rowSpan="2">
                  <a:txBody>
                    <a:bodyPr/>
                    <a:lstStyle/>
                    <a:p>
                      <a:pPr algn="ctr" fontAlgn="ctr"/>
                      <a:r>
                        <a:rPr lang="ru-RU" sz="1200" b="0" u="none" strike="noStrike" dirty="0">
                          <a:solidFill>
                            <a:schemeClr val="tx1"/>
                          </a:solidFill>
                          <a:latin typeface="Times New Roman" pitchFamily="18" charset="0"/>
                          <a:cs typeface="Times New Roman" pitchFamily="18" charset="0"/>
                        </a:rPr>
                        <a:t>Наименование показателя</a:t>
                      </a:r>
                      <a:endParaRPr lang="ru-RU" sz="1200" b="0" i="0" u="none" strike="noStrike" dirty="0">
                        <a:solidFill>
                          <a:schemeClr val="tx1"/>
                        </a:solidFill>
                        <a:latin typeface="Times New Roman" pitchFamily="18" charset="0"/>
                        <a:cs typeface="Times New Roman" pitchFamily="18" charset="0"/>
                      </a:endParaRPr>
                    </a:p>
                  </a:txBody>
                  <a:tcPr marL="6039" marR="6039" marT="6039"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rowSpan="2">
                  <a:txBody>
                    <a:bodyPr/>
                    <a:lstStyle/>
                    <a:p>
                      <a:pPr algn="ctr" fontAlgn="ctr"/>
                      <a:r>
                        <a:rPr lang="ru-RU" sz="1200" b="1" u="none" strike="noStrike" dirty="0">
                          <a:solidFill>
                            <a:schemeClr val="tx1"/>
                          </a:solidFill>
                          <a:latin typeface="Times New Roman" pitchFamily="18" charset="0"/>
                          <a:cs typeface="Times New Roman" pitchFamily="18" charset="0"/>
                        </a:rPr>
                        <a:t>Исполнение за </a:t>
                      </a:r>
                      <a:r>
                        <a:rPr lang="ru-RU" sz="1200" b="1" u="none" strike="noStrike" dirty="0" smtClean="0">
                          <a:solidFill>
                            <a:schemeClr val="tx1"/>
                          </a:solidFill>
                          <a:latin typeface="Times New Roman" pitchFamily="18" charset="0"/>
                          <a:cs typeface="Times New Roman" pitchFamily="18" charset="0"/>
                        </a:rPr>
                        <a:t>2018 </a:t>
                      </a:r>
                      <a:r>
                        <a:rPr lang="ru-RU" sz="1200" b="1" u="none" strike="noStrike" dirty="0">
                          <a:solidFill>
                            <a:schemeClr val="tx1"/>
                          </a:solidFill>
                          <a:latin typeface="Times New Roman" pitchFamily="18" charset="0"/>
                          <a:cs typeface="Times New Roman" pitchFamily="18" charset="0"/>
                        </a:rPr>
                        <a:t>год</a:t>
                      </a:r>
                      <a:endParaRPr lang="ru-RU" sz="1200" b="1" i="0" u="none" strike="noStrike" dirty="0">
                        <a:solidFill>
                          <a:schemeClr val="tx1"/>
                        </a:solidFill>
                        <a:latin typeface="Times New Roman" pitchFamily="18" charset="0"/>
                        <a:cs typeface="Times New Roman" pitchFamily="18" charset="0"/>
                      </a:endParaRPr>
                    </a:p>
                  </a:txBody>
                  <a:tcPr marL="6039" marR="6039" marT="6038"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rowSpan="2">
                  <a:txBody>
                    <a:bodyPr/>
                    <a:lstStyle/>
                    <a:p>
                      <a:pPr algn="ctr" fontAlgn="ctr"/>
                      <a:r>
                        <a:rPr lang="ru-RU" sz="1200" b="1" u="none" strike="noStrike" dirty="0">
                          <a:solidFill>
                            <a:schemeClr val="tx1"/>
                          </a:solidFill>
                          <a:latin typeface="Times New Roman" pitchFamily="18" charset="0"/>
                          <a:cs typeface="Times New Roman" pitchFamily="18" charset="0"/>
                        </a:rPr>
                        <a:t>Ожидаемое исполнение за </a:t>
                      </a:r>
                      <a:r>
                        <a:rPr lang="ru-RU" sz="1200" b="1" u="none" strike="noStrike" dirty="0" smtClean="0">
                          <a:solidFill>
                            <a:schemeClr val="tx1"/>
                          </a:solidFill>
                          <a:latin typeface="Times New Roman" pitchFamily="18" charset="0"/>
                          <a:cs typeface="Times New Roman" pitchFamily="18" charset="0"/>
                        </a:rPr>
                        <a:t>2019 </a:t>
                      </a:r>
                      <a:r>
                        <a:rPr lang="ru-RU" sz="1200" b="1" u="none" strike="noStrike" dirty="0">
                          <a:solidFill>
                            <a:schemeClr val="tx1"/>
                          </a:solidFill>
                          <a:latin typeface="Times New Roman" pitchFamily="18" charset="0"/>
                          <a:cs typeface="Times New Roman" pitchFamily="18" charset="0"/>
                        </a:rPr>
                        <a:t>год</a:t>
                      </a:r>
                      <a:endParaRPr lang="ru-RU" sz="1200" b="1" i="0" u="none" strike="noStrike" dirty="0">
                        <a:solidFill>
                          <a:schemeClr val="tx1"/>
                        </a:solidFill>
                        <a:latin typeface="Times New Roman" pitchFamily="18" charset="0"/>
                        <a:cs typeface="Times New Roman" pitchFamily="18" charset="0"/>
                      </a:endParaRPr>
                    </a:p>
                  </a:txBody>
                  <a:tcPr marL="6039" marR="6039" marT="6038"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gridSpan="3">
                  <a:txBody>
                    <a:bodyPr/>
                    <a:lstStyle/>
                    <a:p>
                      <a:pPr algn="ctr" fontAlgn="ctr"/>
                      <a:r>
                        <a:rPr lang="ru-RU" sz="1200" b="1" u="none" strike="noStrike" dirty="0">
                          <a:solidFill>
                            <a:schemeClr val="tx1"/>
                          </a:solidFill>
                          <a:latin typeface="Times New Roman" pitchFamily="18" charset="0"/>
                          <a:cs typeface="Times New Roman" pitchFamily="18" charset="0"/>
                        </a:rPr>
                        <a:t>Предусмотрено в </a:t>
                      </a:r>
                      <a:r>
                        <a:rPr lang="ru-RU" sz="1200" b="1" u="none" strike="noStrike" dirty="0" smtClean="0">
                          <a:solidFill>
                            <a:schemeClr val="tx1"/>
                          </a:solidFill>
                          <a:latin typeface="Times New Roman" pitchFamily="18" charset="0"/>
                          <a:cs typeface="Times New Roman" pitchFamily="18" charset="0"/>
                        </a:rPr>
                        <a:t>бюджете</a:t>
                      </a:r>
                      <a:endParaRPr lang="ru-RU" sz="1200" b="1" i="0" u="none" strike="noStrike" dirty="0">
                        <a:solidFill>
                          <a:schemeClr val="tx1"/>
                        </a:solidFill>
                        <a:latin typeface="Times New Roman" pitchFamily="18" charset="0"/>
                        <a:cs typeface="Times New Roman" pitchFamily="18" charset="0"/>
                      </a:endParaRPr>
                    </a:p>
                  </a:txBody>
                  <a:tcPr marL="6039" marR="6039" marT="6038"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hMerge="1">
                  <a:txBody>
                    <a:bodyPr/>
                    <a:lstStyle/>
                    <a:p>
                      <a:endParaRPr lang="ru-RU"/>
                    </a:p>
                  </a:txBody>
                  <a:tcPr/>
                </a:tc>
                <a:tc hMerge="1">
                  <a:txBody>
                    <a:bodyPr/>
                    <a:lstStyle/>
                    <a:p>
                      <a:endParaRPr lang="ru-RU"/>
                    </a:p>
                  </a:txBody>
                  <a:tcPr/>
                </a:tc>
              </a:tr>
              <a:tr h="39114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200" b="1" u="none" strike="noStrike" dirty="0" smtClean="0">
                          <a:solidFill>
                            <a:schemeClr val="tx1"/>
                          </a:solidFill>
                          <a:latin typeface="Times New Roman" pitchFamily="18" charset="0"/>
                          <a:cs typeface="Times New Roman" pitchFamily="18" charset="0"/>
                        </a:rPr>
                        <a:t>2020 год</a:t>
                      </a:r>
                      <a:endParaRPr lang="ru-RU" sz="1200" b="1" i="0" u="none" strike="noStrike" dirty="0">
                        <a:solidFill>
                          <a:schemeClr val="tx1"/>
                        </a:solidFill>
                        <a:latin typeface="Times New Roman" pitchFamily="18" charset="0"/>
                        <a:cs typeface="Times New Roman" pitchFamily="18" charset="0"/>
                      </a:endParaRPr>
                    </a:p>
                  </a:txBody>
                  <a:tcPr marL="6039" marR="6039" marT="6038"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ctr"/>
                      <a:r>
                        <a:rPr lang="ru-RU" sz="1200" b="1" u="none" strike="noStrike" dirty="0" smtClean="0">
                          <a:solidFill>
                            <a:schemeClr val="tx1"/>
                          </a:solidFill>
                          <a:latin typeface="Times New Roman" pitchFamily="18" charset="0"/>
                          <a:cs typeface="Times New Roman" pitchFamily="18" charset="0"/>
                        </a:rPr>
                        <a:t>2021 год</a:t>
                      </a:r>
                      <a:endParaRPr lang="ru-RU" sz="1200" b="1" i="0" u="none" strike="noStrike" dirty="0">
                        <a:solidFill>
                          <a:schemeClr val="tx1"/>
                        </a:solidFill>
                        <a:latin typeface="Times New Roman" pitchFamily="18" charset="0"/>
                        <a:cs typeface="Times New Roman" pitchFamily="18" charset="0"/>
                      </a:endParaRPr>
                    </a:p>
                  </a:txBody>
                  <a:tcPr marL="6039" marR="6039" marT="6038"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ctr"/>
                      <a:r>
                        <a:rPr lang="ru-RU" sz="1200" b="1" u="none" strike="noStrike" dirty="0" smtClean="0">
                          <a:solidFill>
                            <a:schemeClr val="tx1"/>
                          </a:solidFill>
                          <a:latin typeface="Times New Roman" pitchFamily="18" charset="0"/>
                          <a:cs typeface="Times New Roman" pitchFamily="18" charset="0"/>
                        </a:rPr>
                        <a:t>2022 год</a:t>
                      </a:r>
                      <a:endParaRPr lang="ru-RU" sz="1200" b="1" i="0" u="none" strike="noStrike" dirty="0">
                        <a:solidFill>
                          <a:schemeClr val="tx1"/>
                        </a:solidFill>
                        <a:latin typeface="Times New Roman" pitchFamily="18" charset="0"/>
                        <a:cs typeface="Times New Roman" pitchFamily="18" charset="0"/>
                      </a:endParaRPr>
                    </a:p>
                  </a:txBody>
                  <a:tcPr marL="6039" marR="6039" marT="6038"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1092720">
                <a:tc>
                  <a:txBody>
                    <a:bodyPr/>
                    <a:lstStyle/>
                    <a:p>
                      <a:pPr algn="l" fontAlgn="b"/>
                      <a:r>
                        <a:rPr lang="ru-RU" sz="1200" b="0" u="none" strike="noStrike" dirty="0">
                          <a:solidFill>
                            <a:schemeClr val="tx1"/>
                          </a:solidFill>
                          <a:latin typeface="Times New Roman" pitchFamily="18" charset="0"/>
                          <a:cs typeface="Times New Roman" pitchFamily="18" charset="0"/>
                        </a:rPr>
                        <a:t>Муниципальная программа «Профилактика терроризма и экстремизма на территории муниципального образования город Медногорск Оренбургской области» на </a:t>
                      </a:r>
                      <a:r>
                        <a:rPr lang="ru-RU" sz="1200" b="0" u="none" strike="noStrike" dirty="0" smtClean="0">
                          <a:solidFill>
                            <a:schemeClr val="tx1"/>
                          </a:solidFill>
                          <a:latin typeface="Times New Roman" pitchFamily="18" charset="0"/>
                          <a:cs typeface="Times New Roman" pitchFamily="18" charset="0"/>
                        </a:rPr>
                        <a:t>2019-2024 </a:t>
                      </a:r>
                      <a:r>
                        <a:rPr lang="ru-RU" sz="1200" b="0" u="none" strike="noStrike" dirty="0">
                          <a:solidFill>
                            <a:schemeClr val="tx1"/>
                          </a:solidFill>
                          <a:latin typeface="Times New Roman" pitchFamily="18" charset="0"/>
                          <a:cs typeface="Times New Roman" pitchFamily="18" charset="0"/>
                        </a:rPr>
                        <a:t>годы</a:t>
                      </a:r>
                      <a:endParaRPr lang="ru-RU" sz="1200" b="0" i="0" u="none" strike="noStrike" dirty="0">
                        <a:solidFill>
                          <a:schemeClr val="tx1"/>
                        </a:solidFill>
                        <a:latin typeface="Times New Roman" pitchFamily="18" charset="0"/>
                        <a:cs typeface="Times New Roman" pitchFamily="18" charset="0"/>
                      </a:endParaRPr>
                    </a:p>
                  </a:txBody>
                  <a:tcPr marL="9525" marR="9525" marT="9523"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rtl="0" fontAlgn="b"/>
                      <a:r>
                        <a:rPr lang="ru-RU" sz="1200" b="0" i="0" u="none" strike="noStrike" dirty="0">
                          <a:latin typeface="Times New Roman"/>
                        </a:rPr>
                        <a:t>401,0</a:t>
                      </a: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rtl="0" fontAlgn="b"/>
                      <a:r>
                        <a:rPr lang="ru-RU" sz="1200" b="0" i="0" u="none" strike="noStrike">
                          <a:latin typeface="Times New Roman"/>
                        </a:rPr>
                        <a:t>560,2</a:t>
                      </a: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fontAlgn="b"/>
                      <a:r>
                        <a:rPr lang="ru-RU" sz="1200" b="0" i="0" u="none" strike="noStrike" dirty="0" smtClean="0">
                          <a:latin typeface="Times New Roman"/>
                        </a:rPr>
                        <a:t>423,0</a:t>
                      </a:r>
                      <a:endParaRPr lang="ru-RU" sz="1200" b="0" i="0" u="none" strike="noStrike" dirty="0">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fontAlgn="b"/>
                      <a:r>
                        <a:rPr lang="ru-RU" sz="1200" b="0" i="0" u="none" strike="noStrike" dirty="0" smtClean="0">
                          <a:latin typeface="Times New Roman"/>
                        </a:rPr>
                        <a:t>319,00</a:t>
                      </a:r>
                      <a:endParaRPr lang="ru-RU" sz="1200" b="0" i="0" u="none" strike="noStrike" dirty="0">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fontAlgn="b"/>
                      <a:r>
                        <a:rPr lang="ru-RU" sz="1200" b="0" i="0" u="none" strike="noStrike" dirty="0" smtClean="0">
                          <a:latin typeface="Times New Roman"/>
                        </a:rPr>
                        <a:t>341,00</a:t>
                      </a:r>
                      <a:endParaRPr lang="ru-RU" sz="1200" b="0" i="0" u="none" strike="noStrike" dirty="0">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1041445">
                <a:tc>
                  <a:txBody>
                    <a:bodyPr/>
                    <a:lstStyle/>
                    <a:p>
                      <a:pPr algn="l" fontAlgn="b"/>
                      <a:r>
                        <a:rPr lang="ru-RU" sz="1200" b="0" u="none" strike="noStrike" dirty="0">
                          <a:solidFill>
                            <a:schemeClr val="tx1"/>
                          </a:solidFill>
                          <a:latin typeface="Times New Roman" pitchFamily="18" charset="0"/>
                          <a:cs typeface="Times New Roman" pitchFamily="18" charset="0"/>
                        </a:rPr>
                        <a:t>Муниципальная программа «Развитие муниципальной службы и резерва управленческих кадров в муниципальном образовании город Медногорск Оренбургской области на </a:t>
                      </a:r>
                      <a:r>
                        <a:rPr lang="ru-RU" sz="1200" b="0" u="none" strike="noStrike" dirty="0" smtClean="0">
                          <a:solidFill>
                            <a:schemeClr val="tx1"/>
                          </a:solidFill>
                          <a:latin typeface="Times New Roman" pitchFamily="18" charset="0"/>
                          <a:cs typeface="Times New Roman" pitchFamily="18" charset="0"/>
                        </a:rPr>
                        <a:t>2019-2024 </a:t>
                      </a:r>
                      <a:r>
                        <a:rPr lang="ru-RU" sz="1200" b="0" u="none" strike="noStrike" dirty="0">
                          <a:solidFill>
                            <a:schemeClr val="tx1"/>
                          </a:solidFill>
                          <a:latin typeface="Times New Roman" pitchFamily="18" charset="0"/>
                          <a:cs typeface="Times New Roman" pitchFamily="18" charset="0"/>
                        </a:rPr>
                        <a:t>годы»</a:t>
                      </a:r>
                      <a:endParaRPr lang="ru-RU" sz="1200" b="0" i="0" u="none" strike="noStrike" dirty="0">
                        <a:solidFill>
                          <a:schemeClr val="tx1"/>
                        </a:solidFill>
                        <a:latin typeface="Times New Roman" pitchFamily="18" charset="0"/>
                        <a:cs typeface="Times New Roman" pitchFamily="18" charset="0"/>
                      </a:endParaRPr>
                    </a:p>
                  </a:txBody>
                  <a:tcPr marL="9525" marR="9525" marT="9523"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rtl="0" fontAlgn="b"/>
                      <a:r>
                        <a:rPr lang="ru-RU" sz="1200" b="0" i="0" u="none" strike="noStrike" dirty="0">
                          <a:latin typeface="Times New Roman"/>
                        </a:rPr>
                        <a:t>72,0</a:t>
                      </a: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rtl="0" fontAlgn="b"/>
                      <a:r>
                        <a:rPr lang="ru-RU" sz="1200" b="0" i="0" u="none" strike="noStrike">
                          <a:latin typeface="Times New Roman"/>
                        </a:rPr>
                        <a:t>72,0</a:t>
                      </a: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fontAlgn="b"/>
                      <a:r>
                        <a:rPr lang="ru-RU" sz="1200" b="0" i="0" u="none" strike="noStrike" dirty="0" smtClean="0">
                          <a:latin typeface="Times New Roman"/>
                        </a:rPr>
                        <a:t>131,00</a:t>
                      </a:r>
                      <a:endParaRPr lang="ru-RU" sz="1200" b="0" i="0" u="none" strike="noStrike" dirty="0">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fontAlgn="b"/>
                      <a:r>
                        <a:rPr lang="ru-RU" sz="1200" b="0" i="0" u="none" strike="noStrike" dirty="0" smtClean="0">
                          <a:latin typeface="Times New Roman"/>
                        </a:rPr>
                        <a:t>72,00</a:t>
                      </a:r>
                      <a:endParaRPr lang="ru-RU" sz="1200" b="0" i="0" u="none" strike="noStrike" dirty="0">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fontAlgn="b"/>
                      <a:r>
                        <a:rPr lang="ru-RU" sz="1200" b="0" i="0" u="none" strike="noStrike" dirty="0" smtClean="0">
                          <a:latin typeface="Times New Roman"/>
                        </a:rPr>
                        <a:t>72,00</a:t>
                      </a:r>
                      <a:endParaRPr lang="ru-RU" sz="1200" b="0" i="0" u="none" strike="noStrike" dirty="0">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867871">
                <a:tc>
                  <a:txBody>
                    <a:bodyPr/>
                    <a:lstStyle/>
                    <a:p>
                      <a:pPr algn="l" fontAlgn="b"/>
                      <a:r>
                        <a:rPr lang="ru-RU" sz="1200" b="0" u="none" strike="noStrike" dirty="0">
                          <a:solidFill>
                            <a:schemeClr val="tx1"/>
                          </a:solidFill>
                          <a:latin typeface="Times New Roman" pitchFamily="18" charset="0"/>
                          <a:cs typeface="Times New Roman" pitchFamily="18" charset="0"/>
                        </a:rPr>
                        <a:t>Муниципальная программа «Управление муниципальными финансами муниципального образования город </a:t>
                      </a:r>
                      <a:r>
                        <a:rPr lang="ru-RU" sz="1200" b="0" u="none" strike="noStrike" dirty="0" smtClean="0">
                          <a:solidFill>
                            <a:schemeClr val="tx1"/>
                          </a:solidFill>
                          <a:latin typeface="Times New Roman" pitchFamily="18" charset="0"/>
                          <a:cs typeface="Times New Roman" pitchFamily="18" charset="0"/>
                        </a:rPr>
                        <a:t>Медногорск на 2020-2025 годы</a:t>
                      </a:r>
                      <a:endParaRPr lang="ru-RU" sz="1200" b="0" i="0" u="none" strike="noStrike" dirty="0">
                        <a:solidFill>
                          <a:schemeClr val="tx1"/>
                        </a:solidFill>
                        <a:latin typeface="Times New Roman" pitchFamily="18" charset="0"/>
                        <a:cs typeface="Times New Roman" pitchFamily="18" charset="0"/>
                      </a:endParaRPr>
                    </a:p>
                  </a:txBody>
                  <a:tcPr marL="9525" marR="9525" marT="9523"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rtl="0" fontAlgn="b"/>
                      <a:r>
                        <a:rPr lang="ru-RU" sz="1200" b="0" i="0" u="none" strike="noStrike">
                          <a:latin typeface="Times New Roman"/>
                        </a:rPr>
                        <a:t>8 445,0</a:t>
                      </a: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rtl="0" fontAlgn="b"/>
                      <a:r>
                        <a:rPr lang="ru-RU" sz="1200" b="0" i="0" u="none" strike="noStrike" dirty="0" smtClean="0">
                          <a:latin typeface="Times New Roman"/>
                        </a:rPr>
                        <a:t>6 881,0</a:t>
                      </a:r>
                      <a:endParaRPr lang="ru-RU" sz="1200" b="0" i="0" u="none" strike="noStrike" dirty="0">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fontAlgn="b"/>
                      <a:r>
                        <a:rPr lang="ru-RU" sz="1200" b="0" i="0" u="none" strike="noStrike" dirty="0">
                          <a:latin typeface="Times New Roman"/>
                        </a:rPr>
                        <a:t>8 </a:t>
                      </a:r>
                      <a:r>
                        <a:rPr lang="ru-RU" sz="1200" b="0" i="0" u="none" strike="noStrike" dirty="0" smtClean="0">
                          <a:latin typeface="Times New Roman"/>
                        </a:rPr>
                        <a:t>396,00</a:t>
                      </a:r>
                      <a:endParaRPr lang="ru-RU" sz="1200" b="0" i="0" u="none" strike="noStrike" dirty="0">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fontAlgn="b"/>
                      <a:r>
                        <a:rPr lang="ru-RU" sz="1200" b="0" i="0" u="none" strike="noStrike" dirty="0">
                          <a:latin typeface="Times New Roman"/>
                        </a:rPr>
                        <a:t>7 </a:t>
                      </a:r>
                      <a:r>
                        <a:rPr lang="ru-RU" sz="1200" b="0" i="0" u="none" strike="noStrike" dirty="0" smtClean="0">
                          <a:latin typeface="Times New Roman"/>
                        </a:rPr>
                        <a:t>681,00</a:t>
                      </a:r>
                      <a:endParaRPr lang="ru-RU" sz="1200" b="0" i="0" u="none" strike="noStrike" dirty="0">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fontAlgn="b"/>
                      <a:r>
                        <a:rPr lang="ru-RU" sz="1200" b="0" i="0" u="none" strike="noStrike" dirty="0">
                          <a:latin typeface="Times New Roman"/>
                        </a:rPr>
                        <a:t>8 </a:t>
                      </a:r>
                      <a:r>
                        <a:rPr lang="ru-RU" sz="1200" b="0" i="0" u="none" strike="noStrike" dirty="0" smtClean="0">
                          <a:latin typeface="Times New Roman"/>
                        </a:rPr>
                        <a:t>413,00</a:t>
                      </a:r>
                      <a:endParaRPr lang="ru-RU" sz="1200" b="0" i="0" u="none" strike="noStrike" dirty="0">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935026">
                <a:tc>
                  <a:txBody>
                    <a:bodyPr/>
                    <a:lstStyle/>
                    <a:p>
                      <a:pPr algn="l" fontAlgn="b"/>
                      <a:r>
                        <a:rPr lang="ru-RU" sz="1200" b="0" u="none" strike="noStrike" dirty="0">
                          <a:solidFill>
                            <a:schemeClr val="tx1"/>
                          </a:solidFill>
                          <a:latin typeface="Times New Roman" pitchFamily="18" charset="0"/>
                          <a:cs typeface="Times New Roman" pitchFamily="18" charset="0"/>
                        </a:rPr>
                        <a:t>Муниципальная  программа "Стимулирование развития жилищного строительства в муниципальном образовании город Медногорск на </a:t>
                      </a:r>
                      <a:r>
                        <a:rPr lang="ru-RU" sz="1200" b="0" u="none" strike="noStrike" dirty="0" smtClean="0">
                          <a:solidFill>
                            <a:schemeClr val="tx1"/>
                          </a:solidFill>
                          <a:latin typeface="Times New Roman" pitchFamily="18" charset="0"/>
                          <a:cs typeface="Times New Roman" pitchFamily="18" charset="0"/>
                        </a:rPr>
                        <a:t>2019-2024 </a:t>
                      </a:r>
                      <a:r>
                        <a:rPr lang="ru-RU" sz="1200" b="0" u="none" strike="noStrike" dirty="0">
                          <a:solidFill>
                            <a:schemeClr val="tx1"/>
                          </a:solidFill>
                          <a:latin typeface="Times New Roman" pitchFamily="18" charset="0"/>
                          <a:cs typeface="Times New Roman" pitchFamily="18" charset="0"/>
                        </a:rPr>
                        <a:t>годы"</a:t>
                      </a:r>
                      <a:endParaRPr lang="ru-RU" sz="1200" b="0" i="0" u="none" strike="noStrike" dirty="0">
                        <a:solidFill>
                          <a:schemeClr val="tx1"/>
                        </a:solidFill>
                        <a:latin typeface="Times New Roman" pitchFamily="18" charset="0"/>
                        <a:cs typeface="Times New Roman" pitchFamily="18" charset="0"/>
                      </a:endParaRPr>
                    </a:p>
                  </a:txBody>
                  <a:tcPr marL="9525" marR="9525" marT="9523"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rtl="0" fontAlgn="b"/>
                      <a:r>
                        <a:rPr lang="ru-RU" sz="1200" b="0" i="0" u="none" strike="noStrike" dirty="0">
                          <a:latin typeface="Times New Roman"/>
                        </a:rPr>
                        <a:t>3 952,6</a:t>
                      </a: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rtl="0" fontAlgn="b"/>
                      <a:r>
                        <a:rPr lang="ru-RU" sz="1200" b="0" i="0" u="none" strike="noStrike" dirty="0">
                          <a:latin typeface="Times New Roman"/>
                        </a:rPr>
                        <a:t>15 489,2</a:t>
                      </a: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fontAlgn="b"/>
                      <a:r>
                        <a:rPr lang="ru-RU" sz="1200" b="0" i="0" u="none" strike="noStrike" dirty="0" smtClean="0">
                          <a:latin typeface="Times New Roman"/>
                        </a:rPr>
                        <a:t>75 526,01</a:t>
                      </a:r>
                      <a:endParaRPr lang="ru-RU" sz="1200" b="0" i="0" u="none" strike="noStrike" dirty="0">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fontAlgn="b"/>
                      <a:r>
                        <a:rPr lang="ru-RU" sz="1200" b="0" i="0" u="none" strike="noStrike" dirty="0">
                          <a:latin typeface="Times New Roman"/>
                        </a:rPr>
                        <a:t>4 </a:t>
                      </a:r>
                      <a:r>
                        <a:rPr lang="ru-RU" sz="1200" b="0" i="0" u="none" strike="noStrike" dirty="0" smtClean="0">
                          <a:latin typeface="Times New Roman"/>
                        </a:rPr>
                        <a:t>396,60</a:t>
                      </a:r>
                      <a:endParaRPr lang="ru-RU" sz="1200" b="0" i="0" u="none" strike="noStrike" dirty="0">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fontAlgn="b"/>
                      <a:r>
                        <a:rPr lang="ru-RU" sz="1200" b="0" i="0" u="none" strike="noStrike" dirty="0">
                          <a:latin typeface="Times New Roman"/>
                        </a:rPr>
                        <a:t>4 </a:t>
                      </a:r>
                      <a:r>
                        <a:rPr lang="ru-RU" sz="1200" b="0" i="0" u="none" strike="noStrike" dirty="0" smtClean="0">
                          <a:latin typeface="Times New Roman"/>
                        </a:rPr>
                        <a:t>396,60</a:t>
                      </a:r>
                      <a:endParaRPr lang="ru-RU" sz="1200" b="0" i="0" u="none" strike="noStrike" dirty="0">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1043989">
                <a:tc>
                  <a:txBody>
                    <a:bodyPr/>
                    <a:lstStyle/>
                    <a:p>
                      <a:pPr algn="l" fontAlgn="b"/>
                      <a:r>
                        <a:rPr lang="ru-RU" sz="1200" b="0" u="none" strike="noStrike" dirty="0">
                          <a:solidFill>
                            <a:schemeClr val="tx1"/>
                          </a:solidFill>
                          <a:latin typeface="Times New Roman" pitchFamily="18" charset="0"/>
                          <a:cs typeface="Times New Roman" pitchFamily="18" charset="0"/>
                        </a:rPr>
                        <a:t>Муниципальная  программа «Экономическое развитие муниципального образования город Медногорск» на </a:t>
                      </a:r>
                      <a:r>
                        <a:rPr lang="ru-RU" sz="1200" b="0" u="none" strike="noStrike" dirty="0" smtClean="0">
                          <a:solidFill>
                            <a:schemeClr val="tx1"/>
                          </a:solidFill>
                          <a:latin typeface="Times New Roman" pitchFamily="18" charset="0"/>
                          <a:cs typeface="Times New Roman" pitchFamily="18" charset="0"/>
                        </a:rPr>
                        <a:t>2019- 2024 </a:t>
                      </a:r>
                      <a:r>
                        <a:rPr lang="ru-RU" sz="1200" b="0" u="none" strike="noStrike" dirty="0">
                          <a:solidFill>
                            <a:schemeClr val="tx1"/>
                          </a:solidFill>
                          <a:latin typeface="Times New Roman" pitchFamily="18" charset="0"/>
                          <a:cs typeface="Times New Roman" pitchFamily="18" charset="0"/>
                        </a:rPr>
                        <a:t>годы</a:t>
                      </a:r>
                      <a:endParaRPr lang="ru-RU" sz="1200" b="0" i="0" u="none" strike="noStrike" dirty="0">
                        <a:solidFill>
                          <a:schemeClr val="tx1"/>
                        </a:solidFill>
                        <a:latin typeface="Times New Roman" pitchFamily="18" charset="0"/>
                        <a:cs typeface="Times New Roman" pitchFamily="18" charset="0"/>
                      </a:endParaRPr>
                    </a:p>
                  </a:txBody>
                  <a:tcPr marL="9525" marR="9525" marT="9523"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rtl="0" fontAlgn="b"/>
                      <a:r>
                        <a:rPr lang="ru-RU" sz="1200" b="0" i="0" u="none" strike="noStrike" dirty="0">
                          <a:latin typeface="Times New Roman"/>
                        </a:rPr>
                        <a:t>2 843,0</a:t>
                      </a: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rtl="0" fontAlgn="b"/>
                      <a:r>
                        <a:rPr lang="ru-RU" sz="1200" b="0" i="0" u="none" strike="noStrike" dirty="0" smtClean="0">
                          <a:latin typeface="Times New Roman"/>
                        </a:rPr>
                        <a:t>2 662,2</a:t>
                      </a:r>
                      <a:endParaRPr lang="ru-RU" sz="1200" b="0" i="0" u="none" strike="noStrike" dirty="0">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fontAlgn="b"/>
                      <a:r>
                        <a:rPr lang="ru-RU" sz="1200" b="0" i="0" u="none" strike="noStrike" dirty="0">
                          <a:latin typeface="Times New Roman"/>
                        </a:rPr>
                        <a:t>3 </a:t>
                      </a:r>
                      <a:r>
                        <a:rPr lang="ru-RU" sz="1200" b="0" i="0" u="none" strike="noStrike" dirty="0" smtClean="0">
                          <a:latin typeface="Times New Roman"/>
                        </a:rPr>
                        <a:t>309,90</a:t>
                      </a:r>
                      <a:endParaRPr lang="ru-RU" sz="1200" b="0" i="0" u="none" strike="noStrike" dirty="0">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fontAlgn="b"/>
                      <a:r>
                        <a:rPr lang="ru-RU" sz="1200" b="0" i="0" u="none" strike="noStrike" dirty="0">
                          <a:latin typeface="Times New Roman"/>
                        </a:rPr>
                        <a:t>2 </a:t>
                      </a:r>
                      <a:r>
                        <a:rPr lang="ru-RU" sz="1200" b="0" i="0" u="none" strike="noStrike" dirty="0" smtClean="0">
                          <a:latin typeface="Times New Roman"/>
                        </a:rPr>
                        <a:t>946,90</a:t>
                      </a:r>
                      <a:endParaRPr lang="ru-RU" sz="1200" b="0" i="0" u="none" strike="noStrike" dirty="0">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fontAlgn="b"/>
                      <a:r>
                        <a:rPr lang="ru-RU" sz="1200" b="0" i="0" u="none" strike="noStrike" dirty="0">
                          <a:latin typeface="Times New Roman"/>
                        </a:rPr>
                        <a:t>2 </a:t>
                      </a:r>
                      <a:r>
                        <a:rPr lang="ru-RU" sz="1200" b="0" i="0" u="none" strike="noStrike" dirty="0" smtClean="0">
                          <a:latin typeface="Times New Roman"/>
                        </a:rPr>
                        <a:t>946,90</a:t>
                      </a:r>
                      <a:endParaRPr lang="ru-RU" sz="1200" b="0" i="0" u="none" strike="noStrike" dirty="0">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bl>
          </a:graphicData>
        </a:graphic>
      </p:graphicFrame>
    </p:spTree>
    <p:extLst>
      <p:ext uri="{BB962C8B-B14F-4D97-AF65-F5344CB8AC3E}">
        <p14:creationId xmlns:p14="http://schemas.microsoft.com/office/powerpoint/2010/main" val="419445832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175909" y="0"/>
            <a:ext cx="8759085" cy="563563"/>
          </a:xfrm>
        </p:spPr>
        <p:txBody>
          <a:bodyPr>
            <a:noAutofit/>
          </a:bodyPr>
          <a:lstStyle/>
          <a:p>
            <a:pPr eaLnBrk="1" hangingPunct="1"/>
            <a:r>
              <a:rPr lang="ru-RU" sz="2000" b="1" dirty="0" smtClean="0">
                <a:pattFill prst="wdUpDiag">
                  <a:fgClr>
                    <a:srgbClr val="7030A0"/>
                  </a:fgClr>
                  <a:bgClr>
                    <a:schemeClr val="tx1"/>
                  </a:bgClr>
                </a:pattFill>
                <a:latin typeface="Times New Roman" pitchFamily="18" charset="0"/>
                <a:ea typeface="Sometimes" pitchFamily="50" charset="0"/>
                <a:cs typeface="Times New Roman" pitchFamily="18" charset="0"/>
              </a:rPr>
              <a:t/>
            </a:r>
            <a:br>
              <a:rPr lang="ru-RU" sz="2000" b="1" dirty="0" smtClean="0">
                <a:pattFill prst="wdUpDiag">
                  <a:fgClr>
                    <a:srgbClr val="7030A0"/>
                  </a:fgClr>
                  <a:bgClr>
                    <a:schemeClr val="tx1"/>
                  </a:bgClr>
                </a:pattFill>
                <a:latin typeface="Times New Roman" pitchFamily="18" charset="0"/>
                <a:ea typeface="Sometimes" pitchFamily="50" charset="0"/>
                <a:cs typeface="Times New Roman" pitchFamily="18" charset="0"/>
              </a:rPr>
            </a:br>
            <a:r>
              <a:rPr lang="ru-RU" sz="2000" b="1" dirty="0" smtClean="0">
                <a:pattFill prst="wdUpDiag">
                  <a:fgClr>
                    <a:srgbClr val="7030A0"/>
                  </a:fgClr>
                  <a:bgClr>
                    <a:schemeClr val="tx1"/>
                  </a:bgClr>
                </a:pattFill>
                <a:latin typeface="Times New Roman" pitchFamily="18" charset="0"/>
                <a:ea typeface="Sometimes" pitchFamily="50" charset="0"/>
                <a:cs typeface="Times New Roman" pitchFamily="18" charset="0"/>
              </a:rPr>
              <a:t/>
            </a:r>
            <a:br>
              <a:rPr lang="ru-RU" sz="2000" b="1" dirty="0" smtClean="0">
                <a:pattFill prst="wdUpDiag">
                  <a:fgClr>
                    <a:srgbClr val="7030A0"/>
                  </a:fgClr>
                  <a:bgClr>
                    <a:schemeClr val="tx1"/>
                  </a:bgClr>
                </a:pattFill>
                <a:latin typeface="Times New Roman" pitchFamily="18" charset="0"/>
                <a:ea typeface="Sometimes" pitchFamily="50" charset="0"/>
                <a:cs typeface="Times New Roman" pitchFamily="18" charset="0"/>
              </a:rPr>
            </a:br>
            <a:r>
              <a:rPr lang="ru-RU" sz="2000" b="1" dirty="0" smtClean="0">
                <a:pattFill prst="wdUpDiag">
                  <a:fgClr>
                    <a:srgbClr val="7030A0"/>
                  </a:fgClr>
                  <a:bgClr>
                    <a:schemeClr val="tx1"/>
                  </a:bgClr>
                </a:pattFill>
                <a:latin typeface="Times New Roman" pitchFamily="18" charset="0"/>
                <a:ea typeface="Sometimes" pitchFamily="50" charset="0"/>
                <a:cs typeface="Times New Roman" pitchFamily="18" charset="0"/>
              </a:rPr>
              <a:t>Сведения о расходах бюджета по муниципальным программам на 2020 в сравнении с ожидаемым исполнением за 2019 год</a:t>
            </a:r>
            <a:r>
              <a:rPr lang="ru-RU" sz="2000" b="1" dirty="0" smtClean="0">
                <a:pattFill prst="wdUpDiag">
                  <a:fgClr>
                    <a:srgbClr val="7030A0"/>
                  </a:fgClr>
                  <a:bgClr>
                    <a:schemeClr val="tx1"/>
                  </a:bgClr>
                </a:pattFill>
                <a:latin typeface="Times New Roman" pitchFamily="18" charset="0"/>
                <a:cs typeface="Times New Roman" pitchFamily="18" charset="0"/>
              </a:rPr>
              <a:t/>
            </a:r>
            <a:br>
              <a:rPr lang="ru-RU" sz="2000" b="1" dirty="0" smtClean="0">
                <a:pattFill prst="wdUpDiag">
                  <a:fgClr>
                    <a:srgbClr val="7030A0"/>
                  </a:fgClr>
                  <a:bgClr>
                    <a:schemeClr val="tx1"/>
                  </a:bgClr>
                </a:pattFill>
                <a:latin typeface="Times New Roman" pitchFamily="18" charset="0"/>
                <a:cs typeface="Times New Roman" pitchFamily="18" charset="0"/>
              </a:rPr>
            </a:br>
            <a:endParaRPr lang="ru-RU" sz="2000" b="1" dirty="0" smtClean="0">
              <a:pattFill prst="wdUpDiag">
                <a:fgClr>
                  <a:srgbClr val="7030A0"/>
                </a:fgClr>
                <a:bgClr>
                  <a:schemeClr val="tx1"/>
                </a:bgClr>
              </a:pattFill>
              <a:latin typeface="Times New Roman" pitchFamily="18" charset="0"/>
              <a:cs typeface="Times New Roman" pitchFamily="18" charset="0"/>
            </a:endParaRPr>
          </a:p>
        </p:txBody>
      </p:sp>
      <p:graphicFrame>
        <p:nvGraphicFramePr>
          <p:cNvPr id="4" name="Таблица 3"/>
          <p:cNvGraphicFramePr>
            <a:graphicFrameLocks noGrp="1"/>
          </p:cNvGraphicFramePr>
          <p:nvPr>
            <p:extLst>
              <p:ext uri="{D42A27DB-BD31-4B8C-83A1-F6EECF244321}">
                <p14:modId xmlns:p14="http://schemas.microsoft.com/office/powerpoint/2010/main" val="1602325301"/>
              </p:ext>
            </p:extLst>
          </p:nvPr>
        </p:nvGraphicFramePr>
        <p:xfrm>
          <a:off x="134166" y="1004192"/>
          <a:ext cx="8858311" cy="5582092"/>
        </p:xfrm>
        <a:graphic>
          <a:graphicData uri="http://schemas.openxmlformats.org/drawingml/2006/table">
            <a:tbl>
              <a:tblPr>
                <a:tableStyleId>{ED083AE6-46FA-4A59-8FB0-9F97EB10719F}</a:tableStyleId>
              </a:tblPr>
              <a:tblGrid>
                <a:gridCol w="3632135"/>
                <a:gridCol w="941245"/>
                <a:gridCol w="1123417"/>
                <a:gridCol w="1077875"/>
                <a:gridCol w="1070284"/>
                <a:gridCol w="1013355"/>
              </a:tblGrid>
              <a:tr h="224465">
                <a:tc rowSpan="2">
                  <a:txBody>
                    <a:bodyPr/>
                    <a:lstStyle/>
                    <a:p>
                      <a:pPr algn="ctr" fontAlgn="ctr"/>
                      <a:r>
                        <a:rPr lang="ru-RU" sz="1200" b="1" u="none" strike="noStrike" dirty="0">
                          <a:solidFill>
                            <a:schemeClr val="tx1"/>
                          </a:solidFill>
                          <a:latin typeface="Times New Roman" pitchFamily="18" charset="0"/>
                          <a:cs typeface="Times New Roman" pitchFamily="18" charset="0"/>
                        </a:rPr>
                        <a:t>Наименование показателя</a:t>
                      </a:r>
                      <a:endParaRPr lang="ru-RU" sz="1200" b="1" i="0" u="none" strike="noStrike" dirty="0">
                        <a:solidFill>
                          <a:schemeClr val="tx1"/>
                        </a:solidFill>
                        <a:latin typeface="Times New Roman" pitchFamily="18" charset="0"/>
                        <a:cs typeface="Times New Roman" pitchFamily="18" charset="0"/>
                      </a:endParaRPr>
                    </a:p>
                  </a:txBody>
                  <a:tcPr marL="6039" marR="6039" marT="6039"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rowSpan="2">
                  <a:txBody>
                    <a:bodyPr/>
                    <a:lstStyle/>
                    <a:p>
                      <a:pPr algn="ctr" fontAlgn="ctr"/>
                      <a:r>
                        <a:rPr lang="ru-RU" sz="1200" b="1" u="none" strike="noStrike" dirty="0">
                          <a:solidFill>
                            <a:schemeClr val="tx1"/>
                          </a:solidFill>
                          <a:latin typeface="Times New Roman" pitchFamily="18" charset="0"/>
                          <a:cs typeface="Times New Roman" pitchFamily="18" charset="0"/>
                        </a:rPr>
                        <a:t>Исполнение за </a:t>
                      </a:r>
                      <a:r>
                        <a:rPr lang="ru-RU" sz="1200" b="1" u="none" strike="noStrike" dirty="0" smtClean="0">
                          <a:solidFill>
                            <a:schemeClr val="tx1"/>
                          </a:solidFill>
                          <a:latin typeface="Times New Roman" pitchFamily="18" charset="0"/>
                          <a:cs typeface="Times New Roman" pitchFamily="18" charset="0"/>
                        </a:rPr>
                        <a:t>2018 </a:t>
                      </a:r>
                      <a:r>
                        <a:rPr lang="ru-RU" sz="1200" b="1" u="none" strike="noStrike" dirty="0">
                          <a:solidFill>
                            <a:schemeClr val="tx1"/>
                          </a:solidFill>
                          <a:latin typeface="Times New Roman" pitchFamily="18" charset="0"/>
                          <a:cs typeface="Times New Roman" pitchFamily="18" charset="0"/>
                        </a:rPr>
                        <a:t>год</a:t>
                      </a:r>
                      <a:endParaRPr lang="ru-RU" sz="1200" b="1" i="0" u="none" strike="noStrike" dirty="0">
                        <a:solidFill>
                          <a:schemeClr val="tx1"/>
                        </a:solidFill>
                        <a:latin typeface="Times New Roman" pitchFamily="18" charset="0"/>
                        <a:cs typeface="Times New Roman" pitchFamily="18" charset="0"/>
                      </a:endParaRPr>
                    </a:p>
                  </a:txBody>
                  <a:tcPr marL="6039" marR="6039" marT="6038"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rowSpan="2">
                  <a:txBody>
                    <a:bodyPr/>
                    <a:lstStyle/>
                    <a:p>
                      <a:pPr algn="ctr" fontAlgn="ctr"/>
                      <a:r>
                        <a:rPr lang="ru-RU" sz="1200" b="1" u="none" strike="noStrike" dirty="0">
                          <a:solidFill>
                            <a:schemeClr val="tx1"/>
                          </a:solidFill>
                          <a:latin typeface="Times New Roman" pitchFamily="18" charset="0"/>
                          <a:cs typeface="Times New Roman" pitchFamily="18" charset="0"/>
                        </a:rPr>
                        <a:t>Ожидаемое исполнение за </a:t>
                      </a:r>
                      <a:r>
                        <a:rPr lang="ru-RU" sz="1200" b="1" u="none" strike="noStrike" dirty="0" smtClean="0">
                          <a:solidFill>
                            <a:schemeClr val="tx1"/>
                          </a:solidFill>
                          <a:latin typeface="Times New Roman" pitchFamily="18" charset="0"/>
                          <a:cs typeface="Times New Roman" pitchFamily="18" charset="0"/>
                        </a:rPr>
                        <a:t>2019 </a:t>
                      </a:r>
                      <a:r>
                        <a:rPr lang="ru-RU" sz="1200" b="1" u="none" strike="noStrike" dirty="0">
                          <a:solidFill>
                            <a:schemeClr val="tx1"/>
                          </a:solidFill>
                          <a:latin typeface="Times New Roman" pitchFamily="18" charset="0"/>
                          <a:cs typeface="Times New Roman" pitchFamily="18" charset="0"/>
                        </a:rPr>
                        <a:t>год</a:t>
                      </a:r>
                      <a:endParaRPr lang="ru-RU" sz="1200" b="1" i="0" u="none" strike="noStrike" dirty="0">
                        <a:solidFill>
                          <a:schemeClr val="tx1"/>
                        </a:solidFill>
                        <a:latin typeface="Times New Roman" pitchFamily="18" charset="0"/>
                        <a:cs typeface="Times New Roman" pitchFamily="18" charset="0"/>
                      </a:endParaRPr>
                    </a:p>
                  </a:txBody>
                  <a:tcPr marL="6039" marR="6039" marT="6038"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gridSpan="3">
                  <a:txBody>
                    <a:bodyPr/>
                    <a:lstStyle/>
                    <a:p>
                      <a:pPr algn="ctr" fontAlgn="ctr"/>
                      <a:r>
                        <a:rPr lang="ru-RU" sz="1200" b="1" u="none" strike="noStrike" dirty="0">
                          <a:solidFill>
                            <a:schemeClr val="tx1"/>
                          </a:solidFill>
                          <a:latin typeface="Times New Roman" pitchFamily="18" charset="0"/>
                          <a:cs typeface="Times New Roman" pitchFamily="18" charset="0"/>
                        </a:rPr>
                        <a:t>Предусмотрено в </a:t>
                      </a:r>
                      <a:r>
                        <a:rPr lang="ru-RU" sz="1200" b="1" u="none" strike="noStrike" dirty="0" smtClean="0">
                          <a:solidFill>
                            <a:schemeClr val="tx1"/>
                          </a:solidFill>
                          <a:latin typeface="Times New Roman" pitchFamily="18" charset="0"/>
                          <a:cs typeface="Times New Roman" pitchFamily="18" charset="0"/>
                        </a:rPr>
                        <a:t>бюджете</a:t>
                      </a:r>
                      <a:endParaRPr lang="ru-RU" sz="1200" b="1" i="0" u="none" strike="noStrike" dirty="0">
                        <a:solidFill>
                          <a:schemeClr val="tx1"/>
                        </a:solidFill>
                        <a:latin typeface="Times New Roman" pitchFamily="18" charset="0"/>
                        <a:cs typeface="Times New Roman" pitchFamily="18" charset="0"/>
                      </a:endParaRPr>
                    </a:p>
                  </a:txBody>
                  <a:tcPr marL="6039" marR="6039" marT="6038"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hMerge="1">
                  <a:txBody>
                    <a:bodyPr/>
                    <a:lstStyle/>
                    <a:p>
                      <a:endParaRPr lang="ru-RU"/>
                    </a:p>
                  </a:txBody>
                  <a:tcPr/>
                </a:tc>
                <a:tc hMerge="1">
                  <a:txBody>
                    <a:bodyPr/>
                    <a:lstStyle/>
                    <a:p>
                      <a:endParaRPr lang="ru-RU"/>
                    </a:p>
                  </a:txBody>
                  <a:tcPr/>
                </a:tc>
              </a:tr>
              <a:tr h="299690">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algn="ctr" fontAlgn="ctr"/>
                      <a:r>
                        <a:rPr lang="ru-RU" sz="1200" b="1" u="none" strike="noStrike" dirty="0" smtClean="0">
                          <a:solidFill>
                            <a:schemeClr val="tx1"/>
                          </a:solidFill>
                          <a:latin typeface="Times New Roman" pitchFamily="18" charset="0"/>
                          <a:cs typeface="Times New Roman" pitchFamily="18" charset="0"/>
                        </a:rPr>
                        <a:t>2020 год</a:t>
                      </a:r>
                      <a:endParaRPr lang="ru-RU" sz="1200" b="1" i="0" u="none" strike="noStrike" dirty="0">
                        <a:solidFill>
                          <a:schemeClr val="tx1"/>
                        </a:solidFill>
                        <a:latin typeface="Times New Roman" pitchFamily="18" charset="0"/>
                        <a:cs typeface="Times New Roman" pitchFamily="18" charset="0"/>
                      </a:endParaRPr>
                    </a:p>
                  </a:txBody>
                  <a:tcPr marL="6039" marR="6039" marT="6038"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ctr"/>
                      <a:r>
                        <a:rPr lang="ru-RU" sz="1200" b="1" u="none" strike="noStrike" dirty="0" smtClean="0">
                          <a:solidFill>
                            <a:schemeClr val="tx1"/>
                          </a:solidFill>
                          <a:latin typeface="Times New Roman" pitchFamily="18" charset="0"/>
                          <a:cs typeface="Times New Roman" pitchFamily="18" charset="0"/>
                        </a:rPr>
                        <a:t>2021 год</a:t>
                      </a:r>
                      <a:endParaRPr lang="ru-RU" sz="1200" b="1" i="0" u="none" strike="noStrike" dirty="0">
                        <a:solidFill>
                          <a:schemeClr val="tx1"/>
                        </a:solidFill>
                        <a:latin typeface="Times New Roman" pitchFamily="18" charset="0"/>
                        <a:cs typeface="Times New Roman" pitchFamily="18" charset="0"/>
                      </a:endParaRPr>
                    </a:p>
                  </a:txBody>
                  <a:tcPr marL="6039" marR="6039" marT="6038"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ctr"/>
                      <a:r>
                        <a:rPr lang="ru-RU" sz="1200" b="1" u="none" strike="noStrike" dirty="0" smtClean="0">
                          <a:solidFill>
                            <a:schemeClr val="tx1"/>
                          </a:solidFill>
                          <a:latin typeface="Times New Roman" pitchFamily="18" charset="0"/>
                          <a:cs typeface="Times New Roman" pitchFamily="18" charset="0"/>
                        </a:rPr>
                        <a:t>2022 гол</a:t>
                      </a:r>
                      <a:endParaRPr lang="ru-RU" sz="1200" b="1" i="0" u="none" strike="noStrike" dirty="0">
                        <a:solidFill>
                          <a:schemeClr val="tx1"/>
                        </a:solidFill>
                        <a:latin typeface="Times New Roman" pitchFamily="18" charset="0"/>
                        <a:cs typeface="Times New Roman" pitchFamily="18" charset="0"/>
                      </a:endParaRPr>
                    </a:p>
                  </a:txBody>
                  <a:tcPr marL="6039" marR="6039" marT="6038"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553977">
                <a:tc>
                  <a:txBody>
                    <a:bodyPr/>
                    <a:lstStyle/>
                    <a:p>
                      <a:pPr algn="l" fontAlgn="b"/>
                      <a:r>
                        <a:rPr lang="ru-RU" sz="1200" u="none" strike="noStrike" dirty="0">
                          <a:solidFill>
                            <a:schemeClr val="tx1"/>
                          </a:solidFill>
                          <a:latin typeface="Times New Roman" pitchFamily="18" charset="0"/>
                          <a:cs typeface="Times New Roman" pitchFamily="18" charset="0"/>
                        </a:rPr>
                        <a:t>Муниципальная  программа "Развитие транспортной системы МО город Медногорск на </a:t>
                      </a:r>
                      <a:r>
                        <a:rPr lang="ru-RU" sz="1200" u="none" strike="noStrike" dirty="0" smtClean="0">
                          <a:solidFill>
                            <a:schemeClr val="tx1"/>
                          </a:solidFill>
                          <a:latin typeface="Times New Roman" pitchFamily="18" charset="0"/>
                          <a:cs typeface="Times New Roman" pitchFamily="18" charset="0"/>
                        </a:rPr>
                        <a:t>2019-2024 </a:t>
                      </a:r>
                      <a:r>
                        <a:rPr lang="ru-RU" sz="1200" u="none" strike="noStrike" dirty="0">
                          <a:solidFill>
                            <a:schemeClr val="tx1"/>
                          </a:solidFill>
                          <a:latin typeface="Times New Roman" pitchFamily="18" charset="0"/>
                          <a:cs typeface="Times New Roman" pitchFamily="18" charset="0"/>
                        </a:rPr>
                        <a:t>годы"</a:t>
                      </a:r>
                      <a:endParaRPr lang="ru-RU" sz="1200" b="0" i="0" u="none" strike="noStrike" dirty="0">
                        <a:solidFill>
                          <a:schemeClr val="tx1"/>
                        </a:solidFill>
                        <a:latin typeface="Times New Roman" pitchFamily="18" charset="0"/>
                        <a:cs typeface="Times New Roman" pitchFamily="18" charset="0"/>
                      </a:endParaRPr>
                    </a:p>
                  </a:txBody>
                  <a:tcPr marL="9525" marR="9525" marT="9525"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rtl="0" fontAlgn="b"/>
                      <a:r>
                        <a:rPr lang="ru-RU" sz="1200" b="0" i="0" u="none" strike="noStrike">
                          <a:latin typeface="Times New Roman"/>
                        </a:rPr>
                        <a:t>21 449,8</a:t>
                      </a: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rtl="0" fontAlgn="b"/>
                      <a:r>
                        <a:rPr lang="ru-RU" sz="1200" b="0" i="0" u="none" strike="noStrike" dirty="0" smtClean="0">
                          <a:latin typeface="Times New Roman"/>
                        </a:rPr>
                        <a:t>52 337,5</a:t>
                      </a:r>
                      <a:endParaRPr lang="ru-RU" sz="1200" b="0" i="0" u="none" strike="noStrike" dirty="0">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fontAlgn="b"/>
                      <a:r>
                        <a:rPr lang="ru-RU" sz="1200" b="0" i="0" u="none" strike="noStrike" dirty="0" smtClean="0">
                          <a:latin typeface="Times New Roman"/>
                        </a:rPr>
                        <a:t>22 124,00</a:t>
                      </a:r>
                      <a:endParaRPr lang="ru-RU" sz="1200" b="0" i="0" u="none" strike="noStrike" dirty="0">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fontAlgn="b"/>
                      <a:r>
                        <a:rPr lang="ru-RU" sz="1200" b="0" i="0" u="none" strike="noStrike" dirty="0" smtClean="0">
                          <a:latin typeface="Times New Roman"/>
                        </a:rPr>
                        <a:t>21 944,70</a:t>
                      </a:r>
                      <a:endParaRPr lang="ru-RU" sz="1200" b="0" i="0" u="none" strike="noStrike" dirty="0">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fontAlgn="b"/>
                      <a:r>
                        <a:rPr lang="ru-RU" sz="1200" b="0" i="0" u="none" strike="noStrike" dirty="0" smtClean="0">
                          <a:latin typeface="Times New Roman"/>
                        </a:rPr>
                        <a:t>23 348,10</a:t>
                      </a:r>
                      <a:endParaRPr lang="ru-RU" sz="1200" b="0" i="0" u="none" strike="noStrike" dirty="0">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873081">
                <a:tc>
                  <a:txBody>
                    <a:bodyPr/>
                    <a:lstStyle/>
                    <a:p>
                      <a:pPr algn="l" fontAlgn="b"/>
                      <a:r>
                        <a:rPr lang="ru-RU" sz="1200" u="none" strike="noStrike" dirty="0">
                          <a:solidFill>
                            <a:schemeClr val="tx1"/>
                          </a:solidFill>
                          <a:latin typeface="Times New Roman" pitchFamily="18" charset="0"/>
                          <a:cs typeface="Times New Roman" pitchFamily="18" charset="0"/>
                        </a:rPr>
                        <a:t>Муниципальная программа «Обеспечение качественными услугами жилищно-коммунального хозяйства населения муниципального образования город Медногорск Оренбургской области в </a:t>
                      </a:r>
                      <a:r>
                        <a:rPr lang="ru-RU" sz="1200" u="none" strike="noStrike" dirty="0" smtClean="0">
                          <a:solidFill>
                            <a:schemeClr val="tx1"/>
                          </a:solidFill>
                          <a:latin typeface="Times New Roman" pitchFamily="18" charset="0"/>
                          <a:cs typeface="Times New Roman" pitchFamily="18" charset="0"/>
                        </a:rPr>
                        <a:t>2019 </a:t>
                      </a:r>
                      <a:r>
                        <a:rPr lang="ru-RU" sz="1200" u="none" strike="noStrike" dirty="0">
                          <a:solidFill>
                            <a:schemeClr val="tx1"/>
                          </a:solidFill>
                          <a:latin typeface="Times New Roman" pitchFamily="18" charset="0"/>
                          <a:cs typeface="Times New Roman" pitchFamily="18" charset="0"/>
                        </a:rPr>
                        <a:t>- </a:t>
                      </a:r>
                      <a:r>
                        <a:rPr lang="ru-RU" sz="1200" u="none" strike="noStrike" dirty="0" smtClean="0">
                          <a:solidFill>
                            <a:schemeClr val="tx1"/>
                          </a:solidFill>
                          <a:latin typeface="Times New Roman" pitchFamily="18" charset="0"/>
                          <a:cs typeface="Times New Roman" pitchFamily="18" charset="0"/>
                        </a:rPr>
                        <a:t>2024 </a:t>
                      </a:r>
                      <a:r>
                        <a:rPr lang="ru-RU" sz="1200" u="none" strike="noStrike" dirty="0">
                          <a:solidFill>
                            <a:schemeClr val="tx1"/>
                          </a:solidFill>
                          <a:latin typeface="Times New Roman" pitchFamily="18" charset="0"/>
                          <a:cs typeface="Times New Roman" pitchFamily="18" charset="0"/>
                        </a:rPr>
                        <a:t>годах»</a:t>
                      </a:r>
                      <a:endParaRPr lang="ru-RU" sz="1200" b="0" i="0" u="none" strike="noStrike" dirty="0">
                        <a:solidFill>
                          <a:schemeClr val="tx1"/>
                        </a:solidFill>
                        <a:latin typeface="Times New Roman" pitchFamily="18" charset="0"/>
                        <a:cs typeface="Times New Roman" pitchFamily="18" charset="0"/>
                      </a:endParaRPr>
                    </a:p>
                  </a:txBody>
                  <a:tcPr marL="9525" marR="9525" marT="9525"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rtl="0" fontAlgn="b"/>
                      <a:r>
                        <a:rPr lang="ru-RU" sz="1200" b="0" i="0" u="none" strike="noStrike" dirty="0">
                          <a:latin typeface="Times New Roman"/>
                        </a:rPr>
                        <a:t>32 750,0</a:t>
                      </a: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rtl="0" fontAlgn="b"/>
                      <a:r>
                        <a:rPr lang="ru-RU" sz="1200" b="0" i="0" u="none" strike="noStrike" dirty="0" smtClean="0">
                          <a:latin typeface="Times New Roman"/>
                        </a:rPr>
                        <a:t>147 203,6</a:t>
                      </a:r>
                      <a:endParaRPr lang="ru-RU" sz="1200" b="0" i="0" u="none" strike="noStrike" dirty="0">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fontAlgn="b"/>
                      <a:r>
                        <a:rPr lang="ru-RU" sz="1200" b="0" i="0" u="none" strike="noStrike" dirty="0" smtClean="0">
                          <a:latin typeface="Times New Roman"/>
                        </a:rPr>
                        <a:t>182 650,70</a:t>
                      </a:r>
                      <a:endParaRPr lang="ru-RU" sz="1200" b="0" i="0" u="none" strike="noStrike" dirty="0">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fontAlgn="b"/>
                      <a:r>
                        <a:rPr lang="ru-RU" sz="1200" b="0" i="0" u="none" strike="noStrike" dirty="0" smtClean="0">
                          <a:latin typeface="Times New Roman"/>
                        </a:rPr>
                        <a:t>20 140,50</a:t>
                      </a:r>
                      <a:endParaRPr lang="ru-RU" sz="1200" b="0" i="0" u="none" strike="noStrike" dirty="0">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fontAlgn="b"/>
                      <a:r>
                        <a:rPr lang="ru-RU" sz="1200" b="0" i="0" u="none" strike="noStrike" dirty="0" smtClean="0">
                          <a:latin typeface="Times New Roman"/>
                        </a:rPr>
                        <a:t>21 764,10</a:t>
                      </a:r>
                      <a:endParaRPr lang="ru-RU" sz="1200" b="0" i="0" u="none" strike="noStrike" dirty="0">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614043">
                <a:tc>
                  <a:txBody>
                    <a:bodyPr/>
                    <a:lstStyle/>
                    <a:p>
                      <a:pPr algn="l" fontAlgn="b"/>
                      <a:r>
                        <a:rPr lang="ru-RU" sz="1200" u="none" strike="noStrike">
                          <a:solidFill>
                            <a:schemeClr val="tx1"/>
                          </a:solidFill>
                          <a:latin typeface="Times New Roman" pitchFamily="18" charset="0"/>
                          <a:cs typeface="Times New Roman" pitchFamily="18" charset="0"/>
                        </a:rPr>
                        <a:t>Муниципальная программа «Управление и распоряжение муниципальным имуществом города Медногорска на 2016-2021 годы»</a:t>
                      </a:r>
                      <a:endParaRPr lang="ru-RU" sz="1200" b="0" i="0" u="none" strike="noStrike">
                        <a:solidFill>
                          <a:schemeClr val="tx1"/>
                        </a:solidFill>
                        <a:latin typeface="Times New Roman" pitchFamily="18" charset="0"/>
                        <a:cs typeface="Times New Roman" pitchFamily="18" charset="0"/>
                      </a:endParaRPr>
                    </a:p>
                  </a:txBody>
                  <a:tcPr marL="9525" marR="9525" marT="9525"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rtl="0" fontAlgn="b"/>
                      <a:r>
                        <a:rPr lang="ru-RU" sz="1200" b="0" i="0" u="none" strike="noStrike" dirty="0">
                          <a:latin typeface="Times New Roman"/>
                        </a:rPr>
                        <a:t>9 521,2</a:t>
                      </a: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rtl="0" fontAlgn="b"/>
                      <a:r>
                        <a:rPr lang="ru-RU" sz="1200" b="0" i="0" u="none" strike="noStrike">
                          <a:latin typeface="Times New Roman"/>
                        </a:rPr>
                        <a:t>17 913,6</a:t>
                      </a: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fontAlgn="b"/>
                      <a:r>
                        <a:rPr lang="ru-RU" sz="1200" b="0" i="0" u="none" strike="noStrike" dirty="0" smtClean="0">
                          <a:latin typeface="Times New Roman"/>
                        </a:rPr>
                        <a:t>14 272,10</a:t>
                      </a:r>
                      <a:endParaRPr lang="ru-RU" sz="1200" b="0" i="0" u="none" strike="noStrike" dirty="0">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fontAlgn="b"/>
                      <a:r>
                        <a:rPr lang="ru-RU" sz="1200" b="0" i="0" u="none" strike="noStrike" dirty="0" smtClean="0">
                          <a:latin typeface="Times New Roman"/>
                        </a:rPr>
                        <a:t>13 277,10</a:t>
                      </a:r>
                      <a:endParaRPr lang="ru-RU" sz="1200" b="0" i="0" u="none" strike="noStrike" dirty="0">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fontAlgn="b"/>
                      <a:r>
                        <a:rPr lang="ru-RU" sz="1200" b="0" i="0" u="none" strike="noStrike" dirty="0" smtClean="0">
                          <a:latin typeface="Times New Roman"/>
                        </a:rPr>
                        <a:t>0,00</a:t>
                      </a:r>
                      <a:endParaRPr lang="ru-RU" sz="1200" b="0" i="0" u="none" strike="noStrike" dirty="0">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607561">
                <a:tc>
                  <a:txBody>
                    <a:bodyPr/>
                    <a:lstStyle/>
                    <a:p>
                      <a:pPr algn="l" fontAlgn="b"/>
                      <a:r>
                        <a:rPr lang="ru-RU" sz="1200" u="none" strike="noStrike" dirty="0">
                          <a:solidFill>
                            <a:schemeClr val="tx1"/>
                          </a:solidFill>
                          <a:latin typeface="Times New Roman" pitchFamily="18" charset="0"/>
                          <a:cs typeface="Times New Roman" pitchFamily="18" charset="0"/>
                        </a:rPr>
                        <a:t>Муниципальная программа «Укрепление здравоохранения в муниципальном образовании город Медногорск» на </a:t>
                      </a:r>
                      <a:r>
                        <a:rPr lang="ru-RU" sz="1200" u="none" strike="noStrike" dirty="0" smtClean="0">
                          <a:solidFill>
                            <a:schemeClr val="tx1"/>
                          </a:solidFill>
                          <a:latin typeface="Times New Roman" pitchFamily="18" charset="0"/>
                          <a:cs typeface="Times New Roman" pitchFamily="18" charset="0"/>
                        </a:rPr>
                        <a:t>2019-2024 </a:t>
                      </a:r>
                      <a:r>
                        <a:rPr lang="ru-RU" sz="1200" u="none" strike="noStrike" dirty="0">
                          <a:solidFill>
                            <a:schemeClr val="tx1"/>
                          </a:solidFill>
                          <a:latin typeface="Times New Roman" pitchFamily="18" charset="0"/>
                          <a:cs typeface="Times New Roman" pitchFamily="18" charset="0"/>
                        </a:rPr>
                        <a:t>годы</a:t>
                      </a:r>
                      <a:endParaRPr lang="ru-RU" sz="1200" b="0" i="0" u="none" strike="noStrike" dirty="0">
                        <a:solidFill>
                          <a:schemeClr val="tx1"/>
                        </a:solidFill>
                        <a:latin typeface="Times New Roman" pitchFamily="18" charset="0"/>
                        <a:cs typeface="Times New Roman" pitchFamily="18" charset="0"/>
                      </a:endParaRPr>
                    </a:p>
                  </a:txBody>
                  <a:tcPr marL="9525" marR="9525" marT="9525"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rtl="0" fontAlgn="b"/>
                      <a:r>
                        <a:rPr lang="ru-RU" sz="1200" b="0" i="0" u="none" strike="noStrike" dirty="0">
                          <a:latin typeface="Times New Roman"/>
                        </a:rPr>
                        <a:t>606,0</a:t>
                      </a: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rtl="0" fontAlgn="b"/>
                      <a:r>
                        <a:rPr lang="ru-RU" sz="1200" b="0" i="0" u="none" strike="noStrike">
                          <a:latin typeface="Times New Roman"/>
                        </a:rPr>
                        <a:t>1 822,0</a:t>
                      </a: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fontAlgn="b"/>
                      <a:r>
                        <a:rPr lang="ru-RU" sz="1200" b="0" i="0" u="none" strike="noStrike" dirty="0" smtClean="0">
                          <a:latin typeface="Times New Roman"/>
                        </a:rPr>
                        <a:t>375,00</a:t>
                      </a:r>
                      <a:endParaRPr lang="ru-RU" sz="1200" b="0" i="0" u="none" strike="noStrike" dirty="0">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fontAlgn="b"/>
                      <a:r>
                        <a:rPr lang="ru-RU" sz="1200" b="0" i="0" u="none" strike="noStrike" dirty="0" smtClean="0">
                          <a:latin typeface="Times New Roman"/>
                        </a:rPr>
                        <a:t>300,00</a:t>
                      </a:r>
                      <a:endParaRPr lang="ru-RU" sz="1200" b="0" i="0" u="none" strike="noStrike" dirty="0">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fontAlgn="b"/>
                      <a:r>
                        <a:rPr lang="ru-RU" sz="1200" b="0" i="0" u="none" strike="noStrike" dirty="0" smtClean="0">
                          <a:latin typeface="Times New Roman"/>
                        </a:rPr>
                        <a:t>252,00</a:t>
                      </a:r>
                      <a:endParaRPr lang="ru-RU" sz="1200" b="0" i="0" u="none" strike="noStrike" dirty="0">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675068">
                <a:tc>
                  <a:txBody>
                    <a:bodyPr/>
                    <a:lstStyle/>
                    <a:p>
                      <a:pPr algn="l" fontAlgn="b"/>
                      <a:r>
                        <a:rPr lang="ru-RU" sz="1200" u="none" strike="noStrike" dirty="0">
                          <a:solidFill>
                            <a:schemeClr val="tx1"/>
                          </a:solidFill>
                          <a:latin typeface="Times New Roman" pitchFamily="18" charset="0"/>
                          <a:cs typeface="Times New Roman" pitchFamily="18" charset="0"/>
                        </a:rPr>
                        <a:t>Муниципальная программа «Повышение эффективности деятельности  администрации города Медногорска» на 2017-2022 годы»</a:t>
                      </a:r>
                      <a:endParaRPr lang="ru-RU" sz="1200" b="0" i="0" u="none" strike="noStrike" dirty="0">
                        <a:solidFill>
                          <a:schemeClr val="tx1"/>
                        </a:solidFill>
                        <a:latin typeface="Times New Roman" pitchFamily="18" charset="0"/>
                        <a:cs typeface="Times New Roman" pitchFamily="18" charset="0"/>
                      </a:endParaRPr>
                    </a:p>
                  </a:txBody>
                  <a:tcPr marL="9525" marR="9525" marT="9525"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rtl="0" fontAlgn="b"/>
                      <a:r>
                        <a:rPr lang="ru-RU" sz="1200" b="0" i="0" u="none" strike="noStrike" dirty="0">
                          <a:latin typeface="Times New Roman"/>
                        </a:rPr>
                        <a:t>34 337,1</a:t>
                      </a: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rtl="0" fontAlgn="b"/>
                      <a:r>
                        <a:rPr lang="ru-RU" sz="1200" b="0" i="0" u="none" strike="noStrike" dirty="0" smtClean="0">
                          <a:latin typeface="Times New Roman"/>
                        </a:rPr>
                        <a:t>39 435,6</a:t>
                      </a:r>
                      <a:endParaRPr lang="ru-RU" sz="1200" b="0" i="0" u="none" strike="noStrike" dirty="0">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fontAlgn="b"/>
                      <a:r>
                        <a:rPr lang="ru-RU" sz="1200" b="0" i="0" u="none" strike="noStrike" dirty="0" smtClean="0">
                          <a:latin typeface="Times New Roman"/>
                        </a:rPr>
                        <a:t>39 752,50</a:t>
                      </a:r>
                      <a:endParaRPr lang="ru-RU" sz="1200" b="0" i="0" u="none" strike="noStrike" dirty="0">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fontAlgn="b"/>
                      <a:r>
                        <a:rPr lang="ru-RU" sz="1200" b="0" i="0" u="none" strike="noStrike" dirty="0">
                          <a:latin typeface="Times New Roman"/>
                        </a:rPr>
                        <a:t>34 </a:t>
                      </a:r>
                      <a:r>
                        <a:rPr lang="ru-RU" sz="1200" b="0" i="0" u="none" strike="noStrike" dirty="0" smtClean="0">
                          <a:latin typeface="Times New Roman"/>
                        </a:rPr>
                        <a:t>653,60</a:t>
                      </a:r>
                      <a:endParaRPr lang="ru-RU" sz="1200" b="0" i="0" u="none" strike="noStrike" dirty="0">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fontAlgn="b"/>
                      <a:r>
                        <a:rPr lang="ru-RU" sz="1200" b="0" i="0" u="none" strike="noStrike" dirty="0">
                          <a:latin typeface="Times New Roman"/>
                        </a:rPr>
                        <a:t>35 </a:t>
                      </a:r>
                      <a:r>
                        <a:rPr lang="ru-RU" sz="1200" b="0" i="0" u="none" strike="noStrike" dirty="0" smtClean="0">
                          <a:latin typeface="Times New Roman"/>
                        </a:rPr>
                        <a:t>467,70</a:t>
                      </a:r>
                      <a:endParaRPr lang="ru-RU" sz="1200" b="0" i="0" u="none" strike="noStrike" dirty="0">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810081">
                <a:tc>
                  <a:txBody>
                    <a:bodyPr/>
                    <a:lstStyle/>
                    <a:p>
                      <a:pPr algn="l" fontAlgn="b"/>
                      <a:r>
                        <a:rPr lang="ru-RU" sz="1200" b="0" i="0" u="none" strike="noStrike" dirty="0" smtClean="0">
                          <a:solidFill>
                            <a:schemeClr val="tx1"/>
                          </a:solidFill>
                          <a:latin typeface="Times New Roman" pitchFamily="18" charset="0"/>
                          <a:cs typeface="Times New Roman" pitchFamily="18" charset="0"/>
                        </a:rPr>
                        <a:t>Муниципальная программа «Формирование комфортной городской среды на территории муниципального образования город Медногорск Оренбургской области в 2018-2022 годах»</a:t>
                      </a:r>
                      <a:endParaRPr lang="ru-RU" sz="1200" b="0" i="0" u="none" strike="noStrike" dirty="0">
                        <a:solidFill>
                          <a:schemeClr val="tx1"/>
                        </a:solidFill>
                        <a:latin typeface="Times New Roman" pitchFamily="18" charset="0"/>
                        <a:cs typeface="Times New Roman" pitchFamily="18" charset="0"/>
                      </a:endParaRPr>
                    </a:p>
                  </a:txBody>
                  <a:tcPr marL="9525" marR="9525" marT="9523"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rtl="0" fontAlgn="b"/>
                      <a:r>
                        <a:rPr lang="ru-RU" sz="1200" b="0" i="0" u="none" strike="noStrike">
                          <a:latin typeface="Times New Roman"/>
                        </a:rPr>
                        <a:t>18 310,6</a:t>
                      </a: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rtl="0" fontAlgn="b"/>
                      <a:r>
                        <a:rPr lang="ru-RU" sz="1200" b="0" i="0" u="none" strike="noStrike">
                          <a:latin typeface="Times New Roman"/>
                        </a:rPr>
                        <a:t>21 821,8</a:t>
                      </a: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fontAlgn="b"/>
                      <a:r>
                        <a:rPr lang="ru-RU" sz="1200" b="0" i="0" u="none" strike="noStrike" dirty="0" smtClean="0">
                          <a:latin typeface="Times New Roman"/>
                        </a:rPr>
                        <a:t>14 963,90</a:t>
                      </a:r>
                      <a:endParaRPr lang="ru-RU" sz="1200" b="0" i="0" u="none" strike="noStrike" dirty="0">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fontAlgn="b"/>
                      <a:r>
                        <a:rPr lang="ru-RU" sz="1200" b="0" i="0" u="none" strike="noStrike" dirty="0">
                          <a:latin typeface="Times New Roman"/>
                        </a:rPr>
                        <a:t>16 </a:t>
                      </a:r>
                      <a:r>
                        <a:rPr lang="ru-RU" sz="1200" b="0" i="0" u="none" strike="noStrike" dirty="0" smtClean="0">
                          <a:latin typeface="Times New Roman"/>
                        </a:rPr>
                        <a:t>118,80</a:t>
                      </a:r>
                      <a:endParaRPr lang="ru-RU" sz="1200" b="0" i="0" u="none" strike="noStrike" dirty="0">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fontAlgn="b"/>
                      <a:r>
                        <a:rPr lang="ru-RU" sz="1200" b="0" i="0" u="none" strike="noStrike" dirty="0">
                          <a:latin typeface="Times New Roman"/>
                        </a:rPr>
                        <a:t>16 </a:t>
                      </a:r>
                      <a:r>
                        <a:rPr lang="ru-RU" sz="1200" b="0" i="0" u="none" strike="noStrike" dirty="0" smtClean="0">
                          <a:latin typeface="Times New Roman"/>
                        </a:rPr>
                        <a:t>649,30</a:t>
                      </a:r>
                      <a:endParaRPr lang="ru-RU" sz="1200" b="0" i="0" u="none" strike="noStrike" dirty="0">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842759">
                <a:tc>
                  <a:txBody>
                    <a:bodyPr/>
                    <a:lstStyle/>
                    <a:p>
                      <a:pPr algn="l" fontAlgn="b"/>
                      <a:r>
                        <a:rPr lang="ru-RU" sz="1200" u="none" strike="noStrike" dirty="0">
                          <a:solidFill>
                            <a:schemeClr val="tx1"/>
                          </a:solidFill>
                          <a:latin typeface="Times New Roman" pitchFamily="18" charset="0"/>
                          <a:cs typeface="Times New Roman" pitchFamily="18" charset="0"/>
                        </a:rPr>
                        <a:t>Итого </a:t>
                      </a:r>
                      <a:r>
                        <a:rPr lang="ru-RU" sz="1200" u="none" strike="noStrike" dirty="0" smtClean="0">
                          <a:solidFill>
                            <a:schemeClr val="tx1"/>
                          </a:solidFill>
                          <a:latin typeface="Times New Roman" pitchFamily="18" charset="0"/>
                          <a:cs typeface="Times New Roman" pitchFamily="18" charset="0"/>
                        </a:rPr>
                        <a:t>программных расходов</a:t>
                      </a:r>
                      <a:r>
                        <a:rPr lang="ru-RU" sz="1200" u="none" strike="noStrike" dirty="0">
                          <a:solidFill>
                            <a:schemeClr val="tx1"/>
                          </a:solidFill>
                          <a:latin typeface="Times New Roman" pitchFamily="18" charset="0"/>
                          <a:cs typeface="Times New Roman" pitchFamily="18" charset="0"/>
                        </a:rPr>
                        <a:t>:</a:t>
                      </a:r>
                      <a:endParaRPr lang="ru-RU" sz="1200" b="1" i="0" u="none" strike="noStrike" dirty="0">
                        <a:solidFill>
                          <a:schemeClr val="tx1"/>
                        </a:solidFill>
                        <a:latin typeface="Times New Roman" pitchFamily="18" charset="0"/>
                        <a:cs typeface="Times New Roman" pitchFamily="18" charset="0"/>
                      </a:endParaRPr>
                    </a:p>
                  </a:txBody>
                  <a:tcPr marL="9525" marR="9525" marT="9523"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rtl="0" fontAlgn="b"/>
                      <a:r>
                        <a:rPr lang="ru-RU" sz="1200" b="1" i="0" u="none" strike="noStrike">
                          <a:latin typeface="Times New Roman"/>
                        </a:rPr>
                        <a:t>486 525,1</a:t>
                      </a: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rtl="0" fontAlgn="b"/>
                      <a:r>
                        <a:rPr lang="ru-RU" sz="1200" b="1" i="0" u="none" strike="noStrike" smtClean="0">
                          <a:latin typeface="Times New Roman"/>
                        </a:rPr>
                        <a:t>839 176,3</a:t>
                      </a:r>
                      <a:endParaRPr lang="ru-RU" sz="1200" b="1" i="0" u="none" strike="noStrike" dirty="0">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rtl="0" fontAlgn="b"/>
                      <a:r>
                        <a:rPr lang="ru-RU" sz="1200" b="1" i="0" u="none" strike="noStrike" dirty="0" smtClean="0">
                          <a:latin typeface="Times New Roman"/>
                        </a:rPr>
                        <a:t>981 780,81</a:t>
                      </a:r>
                      <a:endParaRPr lang="ru-RU" sz="1200" b="1" i="0" u="none" strike="noStrike" dirty="0">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rtl="0" fontAlgn="b"/>
                      <a:r>
                        <a:rPr lang="ru-RU" sz="1200" b="1" i="0" u="none" strike="noStrike" dirty="0" smtClean="0">
                          <a:latin typeface="Times New Roman"/>
                        </a:rPr>
                        <a:t>478 607,40</a:t>
                      </a:r>
                      <a:endParaRPr lang="ru-RU" sz="1200" b="1" i="0" u="none" strike="noStrike" dirty="0">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r" rtl="0" fontAlgn="b"/>
                      <a:r>
                        <a:rPr lang="ru-RU" sz="1200" b="1" i="0" u="none" strike="noStrike" dirty="0" smtClean="0">
                          <a:latin typeface="Times New Roman"/>
                        </a:rPr>
                        <a:t>475 666,50</a:t>
                      </a:r>
                      <a:endParaRPr lang="ru-RU" sz="1200" b="1" i="0" u="none" strike="noStrike" dirty="0">
                        <a:latin typeface="Times New Roman"/>
                      </a:endParaRPr>
                    </a:p>
                  </a:txBody>
                  <a:tcPr marL="7620" marR="7620" marT="7620" marB="0" anchor="b">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bl>
          </a:graphicData>
        </a:graphic>
      </p:graphicFrame>
    </p:spTree>
    <p:extLst>
      <p:ext uri="{BB962C8B-B14F-4D97-AF65-F5344CB8AC3E}">
        <p14:creationId xmlns:p14="http://schemas.microsoft.com/office/powerpoint/2010/main" val="1088702261"/>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1"/>
          <p:cNvSpPr txBox="1">
            <a:spLocks/>
          </p:cNvSpPr>
          <p:nvPr/>
        </p:nvSpPr>
        <p:spPr>
          <a:xfrm>
            <a:off x="0" y="364269"/>
            <a:ext cx="8686800" cy="563562"/>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defRPr/>
            </a:pPr>
            <a:r>
              <a:rPr lang="ru-RU" sz="2000" b="1" dirty="0" smtClean="0">
                <a:pattFill prst="wdUpDiag">
                  <a:fgClr>
                    <a:srgbClr val="7030A0"/>
                  </a:fgClr>
                  <a:bgClr>
                    <a:schemeClr val="tx1"/>
                  </a:bgClr>
                </a:pattFill>
                <a:latin typeface="Times New Roman" pitchFamily="18" charset="0"/>
                <a:cs typeface="Times New Roman" pitchFamily="18" charset="0"/>
              </a:rPr>
              <a:t>Муниципальная программа «Развитие системы образования города Медногорска» на 2019- 2024 годы</a:t>
            </a:r>
            <a:br>
              <a:rPr lang="ru-RU" sz="2000" b="1" dirty="0" smtClean="0">
                <a:pattFill prst="wdUpDiag">
                  <a:fgClr>
                    <a:srgbClr val="7030A0"/>
                  </a:fgClr>
                  <a:bgClr>
                    <a:schemeClr val="tx1"/>
                  </a:bgClr>
                </a:pattFill>
                <a:latin typeface="Times New Roman" pitchFamily="18" charset="0"/>
                <a:cs typeface="Times New Roman" pitchFamily="18" charset="0"/>
              </a:rPr>
            </a:br>
            <a:endParaRPr lang="ru-RU" sz="2000" b="1" dirty="0">
              <a:pattFill prst="wdUpDiag">
                <a:fgClr>
                  <a:srgbClr val="7030A0"/>
                </a:fgClr>
                <a:bgClr>
                  <a:schemeClr val="tx1"/>
                </a:bgClr>
              </a:pattFill>
              <a:latin typeface="Times New Roman" pitchFamily="18" charset="0"/>
              <a:cs typeface="Times New Roman" pitchFamily="18" charset="0"/>
            </a:endParaRPr>
          </a:p>
        </p:txBody>
      </p:sp>
      <p:sp>
        <p:nvSpPr>
          <p:cNvPr id="5" name="Прямоугольник 4"/>
          <p:cNvSpPr>
            <a:spLocks noChangeArrowheads="1"/>
          </p:cNvSpPr>
          <p:nvPr/>
        </p:nvSpPr>
        <p:spPr bwMode="auto">
          <a:xfrm>
            <a:off x="0" y="749352"/>
            <a:ext cx="9144000" cy="954107"/>
          </a:xfrm>
          <a:prstGeom prst="rect">
            <a:avLst/>
          </a:prstGeom>
          <a:noFill/>
          <a:ln w="9525">
            <a:noFill/>
            <a:miter lim="800000"/>
            <a:headEnd/>
            <a:tailEnd/>
          </a:ln>
        </p:spPr>
        <p:txBody>
          <a:bodyPr>
            <a:spAutoFit/>
          </a:bodyPr>
          <a:lstStyle/>
          <a:p>
            <a:r>
              <a:rPr lang="ru-RU" sz="1400" b="1" dirty="0">
                <a:latin typeface="Times New Roman" pitchFamily="18" charset="0"/>
                <a:ea typeface="Sometimes" pitchFamily="50" charset="0"/>
                <a:cs typeface="Times New Roman" pitchFamily="18" charset="0"/>
              </a:rPr>
              <a:t>Цель программы: создание необходимых ресурсных (экономических, управленческих, организационных) условий для эффективного внедрения и функционирования современной модели муниципального образования, обеспечивающей детям равные возможности для получения современного качественного образования</a:t>
            </a:r>
          </a:p>
        </p:txBody>
      </p:sp>
      <p:graphicFrame>
        <p:nvGraphicFramePr>
          <p:cNvPr id="6" name="Таблица 5"/>
          <p:cNvGraphicFramePr>
            <a:graphicFrameLocks noGrp="1"/>
          </p:cNvGraphicFramePr>
          <p:nvPr>
            <p:extLst>
              <p:ext uri="{D42A27DB-BD31-4B8C-83A1-F6EECF244321}">
                <p14:modId xmlns:p14="http://schemas.microsoft.com/office/powerpoint/2010/main" val="1518520296"/>
              </p:ext>
            </p:extLst>
          </p:nvPr>
        </p:nvGraphicFramePr>
        <p:xfrm>
          <a:off x="135934" y="1799252"/>
          <a:ext cx="8715378" cy="2794644"/>
        </p:xfrm>
        <a:graphic>
          <a:graphicData uri="http://schemas.openxmlformats.org/drawingml/2006/table">
            <a:tbl>
              <a:tblPr/>
              <a:tblGrid>
                <a:gridCol w="3504676"/>
                <a:gridCol w="617881"/>
                <a:gridCol w="572800"/>
                <a:gridCol w="631549"/>
                <a:gridCol w="631550"/>
                <a:gridCol w="629865"/>
                <a:gridCol w="629865"/>
                <a:gridCol w="709019"/>
                <a:gridCol w="788173"/>
              </a:tblGrid>
              <a:tr h="228600">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cs typeface="Times New Roman" pitchFamily="18" charset="0"/>
                        </a:rPr>
                        <a:t>Наименование </a:t>
                      </a:r>
                    </a:p>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cs typeface="Times New Roman" pitchFamily="18" charset="0"/>
                        </a:rPr>
                        <a:t>показателей результативности</a:t>
                      </a:r>
                    </a:p>
                  </a:txBody>
                  <a:tcPr marL="4368" marR="4368" marT="4968"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cs typeface="Times New Roman" pitchFamily="18" charset="0"/>
                        </a:rPr>
                        <a:t>Единица измерения</a:t>
                      </a:r>
                    </a:p>
                  </a:txBody>
                  <a:tcPr marL="4368" marR="4368" marT="4968"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Times New Roman" pitchFamily="18" charset="0"/>
                          <a:cs typeface="Times New Roman" pitchFamily="18" charset="0"/>
                        </a:rPr>
                        <a:t>Значение целевых показателей</a:t>
                      </a:r>
                    </a:p>
                  </a:txBody>
                  <a:tcPr marL="4368" marR="4368" marT="4968"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04800">
                <a:tc vMerge="1">
                  <a:txBody>
                    <a:bodyPr/>
                    <a:lstStyle/>
                    <a:p>
                      <a:endParaRPr lang="ru-RU"/>
                    </a:p>
                  </a:txBody>
                  <a:tcPr/>
                </a:tc>
                <a:tc v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2018г.</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2019г.</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2020г.</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2021г.</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2022г.</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2023г.</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cs typeface="Times New Roman" pitchFamily="18" charset="0"/>
                        </a:rPr>
                        <a:t>2024г.</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1571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0" i="0" u="none" strike="noStrike" cap="none" normalizeH="0" baseline="0" dirty="0" smtClean="0">
                          <a:ln>
                            <a:noFill/>
                          </a:ln>
                          <a:solidFill>
                            <a:schemeClr val="tx1"/>
                          </a:solidFill>
                          <a:effectLst/>
                          <a:latin typeface="Times New Roman" pitchFamily="18" charset="0"/>
                          <a:cs typeface="Times New Roman" pitchFamily="18" charset="0"/>
                        </a:rPr>
                        <a:t>1</a:t>
                      </a:r>
                    </a:p>
                  </a:txBody>
                  <a:tcPr marL="4368" marR="4368" marT="4968"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2</a:t>
                      </a:r>
                    </a:p>
                  </a:txBody>
                  <a:tcPr marL="4368" marR="4368" marT="4968"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3</a:t>
                      </a:r>
                    </a:p>
                  </a:txBody>
                  <a:tcPr marL="4368" marR="4368" marT="4968"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4</a:t>
                      </a:r>
                    </a:p>
                  </a:txBody>
                  <a:tcPr marL="4368" marR="4368" marT="4968"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5</a:t>
                      </a:r>
                    </a:p>
                  </a:txBody>
                  <a:tcPr marL="4368" marR="4368" marT="4968"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6</a:t>
                      </a:r>
                    </a:p>
                  </a:txBody>
                  <a:tcPr marL="4368" marR="4368" marT="4968"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7</a:t>
                      </a:r>
                    </a:p>
                  </a:txBody>
                  <a:tcPr marL="4368" marR="4368" marT="4968"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8</a:t>
                      </a:r>
                    </a:p>
                  </a:txBody>
                  <a:tcPr marL="4368" marR="4368" marT="4968"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9</a:t>
                      </a:r>
                    </a:p>
                  </a:txBody>
                  <a:tcPr marL="4368" marR="4368" marT="4968"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595116">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Удельный вес численности детей в возрасте 0–3 лет, охваченных программами поддержки раннего развития, в общей численности детей соответствующего возраста</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dirty="0" smtClean="0">
                          <a:ln>
                            <a:noFill/>
                          </a:ln>
                          <a:solidFill>
                            <a:schemeClr val="tx1"/>
                          </a:solidFill>
                          <a:effectLst/>
                          <a:latin typeface="Times New Roman" pitchFamily="18" charset="0"/>
                          <a:cs typeface="Times New Roman" pitchFamily="18" charset="0"/>
                        </a:rPr>
                        <a:t>%</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23,5</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24</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25</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26</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28</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29</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30</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45720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Удельный вес выпускников общеобразовательных организаций, не получивших аттестат о среднем общем образовании, в общей численности выпускников</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dirty="0" smtClean="0">
                          <a:ln>
                            <a:noFill/>
                          </a:ln>
                          <a:solidFill>
                            <a:schemeClr val="tx1"/>
                          </a:solidFill>
                          <a:effectLst/>
                          <a:latin typeface="Times New Roman" pitchFamily="18" charset="0"/>
                          <a:cs typeface="Times New Roman" pitchFamily="18" charset="0"/>
                        </a:rPr>
                        <a:t>%</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0,8</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0,8</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0,8</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0,8</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0,8</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0,8</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0,8</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45720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smtClean="0">
                          <a:ln>
                            <a:noFill/>
                          </a:ln>
                          <a:solidFill>
                            <a:schemeClr val="tx1"/>
                          </a:solidFill>
                          <a:effectLst/>
                          <a:latin typeface="Times New Roman" pitchFamily="18" charset="0"/>
                          <a:ea typeface="Calibri" pitchFamily="34" charset="0"/>
                          <a:cs typeface="Times New Roman" pitchFamily="18" charset="0"/>
                        </a:rPr>
                        <a:t>Удельный вес педагогических работников с высшим профессиональным образованием в общей численности педагогических работников</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dirty="0" smtClean="0">
                          <a:ln>
                            <a:noFill/>
                          </a:ln>
                          <a:solidFill>
                            <a:schemeClr val="tx1"/>
                          </a:solidFill>
                          <a:effectLst/>
                          <a:latin typeface="Times New Roman" pitchFamily="18" charset="0"/>
                          <a:cs typeface="Times New Roman" pitchFamily="18" charset="0"/>
                        </a:rPr>
                        <a:t>%</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77,8</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77,8</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77,8</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80,1</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80,1</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80,1</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83,5</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45720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100" b="0" i="0" u="none" strike="noStrike" cap="none" normalizeH="0" baseline="0" dirty="0" smtClean="0">
                          <a:ln>
                            <a:noFill/>
                          </a:ln>
                          <a:solidFill>
                            <a:schemeClr val="tx1"/>
                          </a:solidFill>
                          <a:effectLst/>
                          <a:latin typeface="Times New Roman" pitchFamily="18" charset="0"/>
                          <a:ea typeface="Calibri" pitchFamily="34" charset="0"/>
                          <a:cs typeface="Times New Roman" pitchFamily="18" charset="0"/>
                        </a:rPr>
                        <a:t>Удельный вес педагогических работников со средним профессиональным образованием в общей численности педагогических работников</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dirty="0" smtClean="0">
                          <a:ln>
                            <a:noFill/>
                          </a:ln>
                          <a:solidFill>
                            <a:schemeClr val="tx1"/>
                          </a:solidFill>
                          <a:effectLst/>
                          <a:latin typeface="Times New Roman" pitchFamily="18" charset="0"/>
                          <a:cs typeface="Times New Roman" pitchFamily="18" charset="0"/>
                        </a:rPr>
                        <a:t>%</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22,2</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22,2</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22,2</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19,9</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19,9</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19,9</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16,5</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bl>
          </a:graphicData>
        </a:graphic>
      </p:graphicFrame>
      <p:sp>
        <p:nvSpPr>
          <p:cNvPr id="7" name="Прямоугольник 6"/>
          <p:cNvSpPr>
            <a:spLocks noChangeArrowheads="1"/>
          </p:cNvSpPr>
          <p:nvPr/>
        </p:nvSpPr>
        <p:spPr bwMode="auto">
          <a:xfrm>
            <a:off x="1728515" y="4735292"/>
            <a:ext cx="6000750" cy="307975"/>
          </a:xfrm>
          <a:prstGeom prst="rect">
            <a:avLst/>
          </a:prstGeom>
          <a:noFill/>
          <a:ln w="9525">
            <a:noFill/>
            <a:miter lim="800000"/>
            <a:headEnd/>
            <a:tailEnd/>
          </a:ln>
        </p:spPr>
        <p:txBody>
          <a:bodyPr>
            <a:spAutoFit/>
          </a:bodyPr>
          <a:lstStyle/>
          <a:p>
            <a:pPr algn="ctr"/>
            <a:r>
              <a:rPr lang="ru-RU" sz="1400" b="1" dirty="0">
                <a:latin typeface="Times New Roman" pitchFamily="18" charset="0"/>
                <a:ea typeface="Sometimes" pitchFamily="50" charset="0"/>
                <a:cs typeface="Times New Roman" pitchFamily="18" charset="0"/>
              </a:rPr>
              <a:t>Расходы городского бюджета на реализацию программы, тыс. </a:t>
            </a:r>
            <a:r>
              <a:rPr lang="ru-RU" sz="1400" b="1" dirty="0" err="1">
                <a:latin typeface="Times New Roman" pitchFamily="18" charset="0"/>
                <a:ea typeface="Sometimes" pitchFamily="50" charset="0"/>
                <a:cs typeface="Times New Roman" pitchFamily="18" charset="0"/>
              </a:rPr>
              <a:t>руб</a:t>
            </a:r>
            <a:r>
              <a:rPr lang="ru-RU" sz="1400" b="1" dirty="0">
                <a:latin typeface="Times New Roman" pitchFamily="18" charset="0"/>
                <a:ea typeface="Sometimes" pitchFamily="50" charset="0"/>
                <a:cs typeface="Times New Roman" pitchFamily="18" charset="0"/>
              </a:rPr>
              <a:t>:</a:t>
            </a:r>
          </a:p>
        </p:txBody>
      </p:sp>
      <p:graphicFrame>
        <p:nvGraphicFramePr>
          <p:cNvPr id="8" name="Диаграмма 7"/>
          <p:cNvGraphicFramePr>
            <a:graphicFrameLocks/>
          </p:cNvGraphicFramePr>
          <p:nvPr>
            <p:extLst>
              <p:ext uri="{D42A27DB-BD31-4B8C-83A1-F6EECF244321}">
                <p14:modId xmlns:p14="http://schemas.microsoft.com/office/powerpoint/2010/main" val="3574621595"/>
              </p:ext>
            </p:extLst>
          </p:nvPr>
        </p:nvGraphicFramePr>
        <p:xfrm>
          <a:off x="126546" y="5104719"/>
          <a:ext cx="8890907" cy="1622652"/>
        </p:xfrm>
        <a:graphic>
          <a:graphicData uri="http://schemas.openxmlformats.org/drawingml/2006/chart">
            <c:chart xmlns:c="http://schemas.openxmlformats.org/drawingml/2006/chart" xmlns:r="http://schemas.openxmlformats.org/officeDocument/2006/relationships" r:id="rId2"/>
          </a:graphicData>
        </a:graphic>
      </p:graphicFrame>
    </p:spTree>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182880" y="234633"/>
            <a:ext cx="8686800" cy="563562"/>
          </a:xfrm>
        </p:spPr>
        <p:txBody>
          <a:bodyPr>
            <a:noAutofit/>
          </a:bodyPr>
          <a:lstStyle/>
          <a:p>
            <a:pPr eaLnBrk="1" hangingPunct="1"/>
            <a:r>
              <a:rPr lang="ru-RU" sz="2000" b="1" dirty="0" smtClean="0">
                <a:pattFill prst="wdUpDiag">
                  <a:fgClr>
                    <a:srgbClr val="7030A0"/>
                  </a:fgClr>
                  <a:bgClr>
                    <a:schemeClr val="tx1"/>
                  </a:bgClr>
                </a:pattFill>
                <a:latin typeface="Times New Roman" pitchFamily="18" charset="0"/>
                <a:ea typeface="Sometimes" pitchFamily="50" charset="0"/>
                <a:cs typeface="Times New Roman" pitchFamily="18" charset="0"/>
              </a:rPr>
              <a:t>Муниципальная программа «Развитие культуры города Медногорска» на 2019- 2024 годы</a:t>
            </a:r>
            <a:r>
              <a:rPr lang="ru-RU" sz="2000" b="1" dirty="0" smtClean="0">
                <a:pattFill prst="wdUpDiag">
                  <a:fgClr>
                    <a:srgbClr val="7030A0"/>
                  </a:fgClr>
                  <a:bgClr>
                    <a:schemeClr val="tx1"/>
                  </a:bgClr>
                </a:pattFill>
                <a:latin typeface="Times New Roman" pitchFamily="18" charset="0"/>
                <a:cs typeface="Times New Roman" pitchFamily="18" charset="0"/>
              </a:rPr>
              <a:t/>
            </a:r>
            <a:br>
              <a:rPr lang="ru-RU" sz="2000" b="1" dirty="0" smtClean="0">
                <a:pattFill prst="wdUpDiag">
                  <a:fgClr>
                    <a:srgbClr val="7030A0"/>
                  </a:fgClr>
                  <a:bgClr>
                    <a:schemeClr val="tx1"/>
                  </a:bgClr>
                </a:pattFill>
                <a:latin typeface="Times New Roman" pitchFamily="18" charset="0"/>
                <a:cs typeface="Times New Roman" pitchFamily="18" charset="0"/>
              </a:rPr>
            </a:br>
            <a:endParaRPr lang="ru-RU" sz="2000" b="1" dirty="0" smtClean="0">
              <a:pattFill prst="wdUpDiag">
                <a:fgClr>
                  <a:srgbClr val="7030A0"/>
                </a:fgClr>
                <a:bgClr>
                  <a:schemeClr val="tx1"/>
                </a:bgClr>
              </a:pattFill>
              <a:latin typeface="Times New Roman" pitchFamily="18" charset="0"/>
              <a:cs typeface="Times New Roman" pitchFamily="18" charset="0"/>
            </a:endParaRPr>
          </a:p>
        </p:txBody>
      </p:sp>
      <p:sp>
        <p:nvSpPr>
          <p:cNvPr id="4" name="Прямоугольник 3"/>
          <p:cNvSpPr>
            <a:spLocks noChangeArrowheads="1"/>
          </p:cNvSpPr>
          <p:nvPr/>
        </p:nvSpPr>
        <p:spPr bwMode="auto">
          <a:xfrm>
            <a:off x="-1" y="801653"/>
            <a:ext cx="9001125" cy="523220"/>
          </a:xfrm>
          <a:prstGeom prst="rect">
            <a:avLst/>
          </a:prstGeom>
          <a:noFill/>
          <a:ln w="9525">
            <a:noFill/>
            <a:miter lim="800000"/>
            <a:headEnd/>
            <a:tailEnd/>
          </a:ln>
        </p:spPr>
        <p:txBody>
          <a:bodyPr>
            <a:spAutoFit/>
          </a:bodyPr>
          <a:lstStyle/>
          <a:p>
            <a:pPr algn="just"/>
            <a:r>
              <a:rPr lang="ru-RU" sz="1400" b="1" dirty="0">
                <a:latin typeface="Times New Roman" pitchFamily="18" charset="0"/>
                <a:ea typeface="Sometimes" pitchFamily="50" charset="0"/>
                <a:cs typeface="Times New Roman" pitchFamily="18" charset="0"/>
              </a:rPr>
              <a:t>Цель программы: Сохранение и развитие культурного потенциала муниципального образования город Медногорск.</a:t>
            </a:r>
          </a:p>
        </p:txBody>
      </p:sp>
      <p:graphicFrame>
        <p:nvGraphicFramePr>
          <p:cNvPr id="5" name="Таблица 4"/>
          <p:cNvGraphicFramePr>
            <a:graphicFrameLocks noGrp="1"/>
          </p:cNvGraphicFramePr>
          <p:nvPr>
            <p:extLst>
              <p:ext uri="{D42A27DB-BD31-4B8C-83A1-F6EECF244321}">
                <p14:modId xmlns:p14="http://schemas.microsoft.com/office/powerpoint/2010/main" val="2636984958"/>
              </p:ext>
            </p:extLst>
          </p:nvPr>
        </p:nvGraphicFramePr>
        <p:xfrm>
          <a:off x="214283" y="1432288"/>
          <a:ext cx="8581374" cy="2330472"/>
        </p:xfrm>
        <a:graphic>
          <a:graphicData uri="http://schemas.openxmlformats.org/drawingml/2006/table">
            <a:tbl>
              <a:tblPr>
                <a:tableStyleId>{ED083AE6-46FA-4A59-8FB0-9F97EB10719F}</a:tableStyleId>
              </a:tblPr>
              <a:tblGrid>
                <a:gridCol w="3504243"/>
                <a:gridCol w="740263"/>
                <a:gridCol w="818605"/>
                <a:gridCol w="783772"/>
                <a:gridCol w="505097"/>
                <a:gridCol w="566057"/>
                <a:gridCol w="461554"/>
                <a:gridCol w="566057"/>
                <a:gridCol w="635726"/>
              </a:tblGrid>
              <a:tr h="179411">
                <a:tc rowSpan="2">
                  <a:txBody>
                    <a:bodyPr/>
                    <a:lstStyle/>
                    <a:p>
                      <a:pPr algn="ctr" fontAlgn="ctr"/>
                      <a:r>
                        <a:rPr lang="ru-RU" sz="1200" b="1" u="none" strike="noStrike" spc="-5" dirty="0">
                          <a:solidFill>
                            <a:schemeClr val="tx1"/>
                          </a:solidFill>
                          <a:effectLst/>
                          <a:latin typeface="Times New Roman" pitchFamily="18" charset="0"/>
                          <a:cs typeface="Times New Roman" pitchFamily="18" charset="0"/>
                        </a:rPr>
                        <a:t>Наименование </a:t>
                      </a:r>
                      <a:endParaRPr lang="ru-RU" sz="1200" b="1" u="none" strike="noStrike" dirty="0">
                        <a:solidFill>
                          <a:schemeClr val="tx1"/>
                        </a:solidFill>
                        <a:effectLst/>
                        <a:latin typeface="Times New Roman" pitchFamily="18" charset="0"/>
                        <a:cs typeface="Times New Roman" pitchFamily="18" charset="0"/>
                      </a:endParaRPr>
                    </a:p>
                    <a:p>
                      <a:pPr algn="ctr" fontAlgn="ctr"/>
                      <a:r>
                        <a:rPr lang="ru-RU" sz="1200" b="1" u="none" strike="noStrike" dirty="0">
                          <a:solidFill>
                            <a:schemeClr val="tx1"/>
                          </a:solidFill>
                          <a:effectLst/>
                          <a:latin typeface="Times New Roman" pitchFamily="18" charset="0"/>
                          <a:cs typeface="Times New Roman" pitchFamily="18" charset="0"/>
                        </a:rPr>
                        <a:t>показателей результативности</a:t>
                      </a:r>
                      <a:endParaRPr lang="ru-RU" sz="1200" b="1" i="0" u="none" strike="noStrike" dirty="0">
                        <a:solidFill>
                          <a:schemeClr val="tx1"/>
                        </a:solidFill>
                        <a:effectLst/>
                        <a:latin typeface="Times New Roman" pitchFamily="18" charset="0"/>
                        <a:cs typeface="Times New Roman" pitchFamily="18" charset="0"/>
                      </a:endParaRPr>
                    </a:p>
                  </a:txBody>
                  <a:tcPr marL="4368" marR="4368" marT="4968"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rowSpan="2">
                  <a:txBody>
                    <a:bodyPr/>
                    <a:lstStyle/>
                    <a:p>
                      <a:pPr algn="ctr" fontAlgn="ctr"/>
                      <a:r>
                        <a:rPr lang="ru-RU" sz="1200" b="1" u="none" strike="noStrike" dirty="0" smtClean="0">
                          <a:solidFill>
                            <a:schemeClr val="tx1"/>
                          </a:solidFill>
                          <a:effectLst/>
                          <a:latin typeface="Times New Roman" pitchFamily="18" charset="0"/>
                          <a:cs typeface="Times New Roman" pitchFamily="18" charset="0"/>
                        </a:rPr>
                        <a:t>Единица измерения</a:t>
                      </a:r>
                      <a:endParaRPr lang="ru-RU" sz="1200" b="1" i="0" u="none" strike="noStrike" dirty="0">
                        <a:solidFill>
                          <a:schemeClr val="tx1"/>
                        </a:solidFill>
                        <a:effectLst/>
                        <a:latin typeface="Times New Roman" pitchFamily="18" charset="0"/>
                        <a:cs typeface="Times New Roman" pitchFamily="18" charset="0"/>
                      </a:endParaRPr>
                    </a:p>
                  </a:txBody>
                  <a:tcPr marL="4368" marR="4368" marT="4968"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gridSpan="7">
                  <a:txBody>
                    <a:bodyPr/>
                    <a:lstStyle/>
                    <a:p>
                      <a:pPr algn="ctr" fontAlgn="ctr"/>
                      <a:r>
                        <a:rPr lang="ru-RU" sz="1200" b="1" u="none" strike="noStrike" dirty="0">
                          <a:solidFill>
                            <a:schemeClr val="tx1"/>
                          </a:solidFill>
                          <a:effectLst/>
                          <a:latin typeface="Times New Roman" pitchFamily="18" charset="0"/>
                          <a:cs typeface="Times New Roman" pitchFamily="18" charset="0"/>
                        </a:rPr>
                        <a:t>Значение целевых показателей</a:t>
                      </a:r>
                      <a:endParaRPr lang="ru-RU" sz="1200" b="1" i="0" u="none" strike="noStrike" dirty="0">
                        <a:solidFill>
                          <a:schemeClr val="tx1"/>
                        </a:solidFill>
                        <a:effectLst/>
                        <a:latin typeface="Times New Roman" pitchFamily="18" charset="0"/>
                        <a:cs typeface="Times New Roman" pitchFamily="18" charset="0"/>
                      </a:endParaRPr>
                    </a:p>
                  </a:txBody>
                  <a:tcPr marL="4368" marR="4368" marT="4968"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589922">
                <a:tc vMerge="1">
                  <a:txBody>
                    <a:bodyPr/>
                    <a:lstStyle/>
                    <a:p>
                      <a:pPr algn="ctr" fontAlgn="ctr"/>
                      <a:endParaRPr lang="ru-RU" sz="1000" b="1" i="0" u="none" strike="noStrike" dirty="0">
                        <a:effectLst/>
                        <a:latin typeface="Times New Roman" panose="02020603050405020304" pitchFamily="18" charset="0"/>
                        <a:cs typeface="Times New Roman" panose="02020603050405020304" pitchFamily="18" charset="0"/>
                      </a:endParaRPr>
                    </a:p>
                  </a:txBody>
                  <a:tcPr marL="4732" marR="4732" marT="4732" marB="0" anchor="ctr"/>
                </a:tc>
                <a:tc vMerge="1">
                  <a:txBody>
                    <a:bodyPr/>
                    <a:lstStyle/>
                    <a:p>
                      <a:endParaRPr lang="ru-RU"/>
                    </a:p>
                  </a:txBody>
                  <a:tcPr/>
                </a:tc>
                <a:tc>
                  <a:txBody>
                    <a:bodyPr/>
                    <a:lstStyle/>
                    <a:p>
                      <a:pPr algn="ctr">
                        <a:lnSpc>
                          <a:spcPct val="115000"/>
                        </a:lnSpc>
                        <a:spcAft>
                          <a:spcPts val="0"/>
                        </a:spcAft>
                      </a:pPr>
                      <a:r>
                        <a:rPr lang="ru-RU" sz="1200" dirty="0">
                          <a:solidFill>
                            <a:schemeClr val="tx1"/>
                          </a:solidFill>
                          <a:latin typeface="Times New Roman"/>
                          <a:ea typeface="Calibri"/>
                          <a:cs typeface="Times New Roman"/>
                        </a:rPr>
                        <a:t>отчетный год 2018</a:t>
                      </a:r>
                      <a:endParaRPr lang="ru-RU" sz="1100" dirty="0">
                        <a:solidFill>
                          <a:schemeClr val="tx1"/>
                        </a:solidFill>
                        <a:latin typeface="Calibri"/>
                        <a:ea typeface="Calibri"/>
                        <a:cs typeface="Times New Roman"/>
                      </a:endParaRPr>
                    </a:p>
                  </a:txBody>
                  <a:tcPr marL="68580" marR="68580"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lnSpc>
                          <a:spcPct val="115000"/>
                        </a:lnSpc>
                        <a:spcAft>
                          <a:spcPts val="0"/>
                        </a:spcAft>
                      </a:pPr>
                      <a:r>
                        <a:rPr lang="ru-RU" sz="1200" dirty="0">
                          <a:solidFill>
                            <a:schemeClr val="tx1"/>
                          </a:solidFill>
                          <a:latin typeface="Times New Roman"/>
                          <a:ea typeface="Calibri"/>
                          <a:cs typeface="Times New Roman"/>
                        </a:rPr>
                        <a:t>текущий год 2019</a:t>
                      </a:r>
                      <a:endParaRPr lang="ru-RU" sz="1100" dirty="0">
                        <a:solidFill>
                          <a:schemeClr val="tx1"/>
                        </a:solidFill>
                        <a:latin typeface="Calibri"/>
                        <a:ea typeface="Calibri"/>
                        <a:cs typeface="Times New Roman"/>
                      </a:endParaRPr>
                    </a:p>
                  </a:txBody>
                  <a:tcPr marL="68580" marR="68580"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lnSpc>
                          <a:spcPct val="115000"/>
                        </a:lnSpc>
                        <a:spcAft>
                          <a:spcPts val="0"/>
                        </a:spcAft>
                      </a:pPr>
                      <a:r>
                        <a:rPr lang="ru-RU" sz="1200" dirty="0">
                          <a:solidFill>
                            <a:schemeClr val="tx1"/>
                          </a:solidFill>
                          <a:latin typeface="Times New Roman"/>
                          <a:ea typeface="Calibri"/>
                          <a:cs typeface="Times New Roman"/>
                        </a:rPr>
                        <a:t>2020</a:t>
                      </a:r>
                      <a:endParaRPr lang="ru-RU" sz="1100" dirty="0">
                        <a:solidFill>
                          <a:schemeClr val="tx1"/>
                        </a:solidFill>
                        <a:latin typeface="Calibri"/>
                        <a:ea typeface="Calibri"/>
                        <a:cs typeface="Times New Roman"/>
                      </a:endParaRPr>
                    </a:p>
                  </a:txBody>
                  <a:tcPr marL="68580" marR="68580"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lnSpc>
                          <a:spcPct val="115000"/>
                        </a:lnSpc>
                        <a:spcAft>
                          <a:spcPts val="0"/>
                        </a:spcAft>
                      </a:pPr>
                      <a:r>
                        <a:rPr lang="ru-RU" sz="1200" dirty="0">
                          <a:solidFill>
                            <a:schemeClr val="tx1"/>
                          </a:solidFill>
                          <a:latin typeface="Times New Roman"/>
                          <a:ea typeface="Calibri"/>
                          <a:cs typeface="Times New Roman"/>
                        </a:rPr>
                        <a:t>2021</a:t>
                      </a:r>
                      <a:endParaRPr lang="ru-RU" sz="1100" dirty="0">
                        <a:solidFill>
                          <a:schemeClr val="tx1"/>
                        </a:solidFill>
                        <a:latin typeface="Calibri"/>
                        <a:ea typeface="Calibri"/>
                        <a:cs typeface="Times New Roman"/>
                      </a:endParaRPr>
                    </a:p>
                  </a:txBody>
                  <a:tcPr marL="68580" marR="68580"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lnSpc>
                          <a:spcPct val="115000"/>
                        </a:lnSpc>
                        <a:spcAft>
                          <a:spcPts val="0"/>
                        </a:spcAft>
                      </a:pPr>
                      <a:r>
                        <a:rPr lang="ru-RU" sz="1200" dirty="0">
                          <a:solidFill>
                            <a:schemeClr val="tx1"/>
                          </a:solidFill>
                          <a:latin typeface="Times New Roman"/>
                          <a:ea typeface="Calibri"/>
                          <a:cs typeface="Times New Roman"/>
                        </a:rPr>
                        <a:t>2022</a:t>
                      </a:r>
                      <a:endParaRPr lang="ru-RU" sz="1100" dirty="0">
                        <a:solidFill>
                          <a:schemeClr val="tx1"/>
                        </a:solidFill>
                        <a:latin typeface="Calibri"/>
                        <a:ea typeface="Calibri"/>
                        <a:cs typeface="Times New Roman"/>
                      </a:endParaRPr>
                    </a:p>
                  </a:txBody>
                  <a:tcPr marL="68580" marR="68580"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lnSpc>
                          <a:spcPct val="115000"/>
                        </a:lnSpc>
                        <a:spcAft>
                          <a:spcPts val="0"/>
                        </a:spcAft>
                      </a:pPr>
                      <a:r>
                        <a:rPr lang="ru-RU" sz="1200">
                          <a:solidFill>
                            <a:schemeClr val="tx1"/>
                          </a:solidFill>
                          <a:latin typeface="Times New Roman"/>
                          <a:ea typeface="Calibri"/>
                          <a:cs typeface="Times New Roman"/>
                        </a:rPr>
                        <a:t>2023</a:t>
                      </a:r>
                      <a:endParaRPr lang="ru-RU" sz="1100">
                        <a:solidFill>
                          <a:schemeClr val="tx1"/>
                        </a:solidFill>
                        <a:latin typeface="Calibri"/>
                        <a:ea typeface="Calibri"/>
                        <a:cs typeface="Times New Roman"/>
                      </a:endParaRPr>
                    </a:p>
                  </a:txBody>
                  <a:tcPr marL="68580" marR="68580"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lnSpc>
                          <a:spcPct val="115000"/>
                        </a:lnSpc>
                        <a:spcAft>
                          <a:spcPts val="0"/>
                        </a:spcAft>
                      </a:pPr>
                      <a:r>
                        <a:rPr lang="ru-RU" sz="1200" dirty="0">
                          <a:solidFill>
                            <a:schemeClr val="tx1"/>
                          </a:solidFill>
                          <a:latin typeface="Times New Roman"/>
                          <a:ea typeface="Calibri"/>
                          <a:cs typeface="Times New Roman"/>
                        </a:rPr>
                        <a:t>2024</a:t>
                      </a:r>
                      <a:endParaRPr lang="ru-RU" sz="1100" dirty="0">
                        <a:solidFill>
                          <a:schemeClr val="tx1"/>
                        </a:solidFill>
                        <a:latin typeface="Calibri"/>
                        <a:ea typeface="Calibri"/>
                        <a:cs typeface="Times New Roman"/>
                      </a:endParaRPr>
                    </a:p>
                  </a:txBody>
                  <a:tcPr marL="68580" marR="68580"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179411">
                <a:tc>
                  <a:txBody>
                    <a:bodyPr/>
                    <a:lstStyle/>
                    <a:p>
                      <a:pPr algn="ctr" fontAlgn="ctr"/>
                      <a:r>
                        <a:rPr lang="ru-RU" sz="1200" u="none" strike="noStrike" dirty="0">
                          <a:solidFill>
                            <a:schemeClr val="tx1"/>
                          </a:solidFill>
                          <a:effectLst/>
                          <a:latin typeface="Times New Roman" pitchFamily="18" charset="0"/>
                          <a:cs typeface="Times New Roman" pitchFamily="18" charset="0"/>
                        </a:rPr>
                        <a:t>1</a:t>
                      </a:r>
                      <a:endParaRPr lang="ru-RU" sz="1200" b="0" i="0" u="none" strike="noStrike" dirty="0">
                        <a:solidFill>
                          <a:schemeClr val="tx1"/>
                        </a:solidFill>
                        <a:effectLst/>
                        <a:latin typeface="Times New Roman" pitchFamily="18" charset="0"/>
                        <a:cs typeface="Times New Roman" pitchFamily="18" charset="0"/>
                      </a:endParaRPr>
                    </a:p>
                  </a:txBody>
                  <a:tcPr marL="4368" marR="4368" marT="4968"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ctr"/>
                      <a:r>
                        <a:rPr lang="ru-RU" sz="1200" u="none" strike="noStrike" dirty="0" smtClean="0">
                          <a:solidFill>
                            <a:schemeClr val="tx1"/>
                          </a:solidFill>
                          <a:effectLst/>
                          <a:latin typeface="Times New Roman" pitchFamily="18" charset="0"/>
                          <a:cs typeface="Times New Roman" pitchFamily="18" charset="0"/>
                        </a:rPr>
                        <a:t>2</a:t>
                      </a:r>
                      <a:endParaRPr lang="ru-RU" sz="1200" b="0" i="0" u="none" strike="noStrike" dirty="0">
                        <a:solidFill>
                          <a:schemeClr val="tx1"/>
                        </a:solidFill>
                        <a:effectLst/>
                        <a:latin typeface="Times New Roman" pitchFamily="18" charset="0"/>
                        <a:cs typeface="Times New Roman" pitchFamily="18" charset="0"/>
                      </a:endParaRPr>
                    </a:p>
                  </a:txBody>
                  <a:tcPr marL="4368" marR="4368" marT="4968"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ctr"/>
                      <a:r>
                        <a:rPr lang="ru-RU" sz="1200" u="none" strike="noStrike" dirty="0" smtClean="0">
                          <a:solidFill>
                            <a:schemeClr val="tx1"/>
                          </a:solidFill>
                          <a:effectLst/>
                          <a:latin typeface="Times New Roman" pitchFamily="18" charset="0"/>
                          <a:cs typeface="Times New Roman" pitchFamily="18" charset="0"/>
                        </a:rPr>
                        <a:t>3</a:t>
                      </a:r>
                      <a:endParaRPr lang="ru-RU" sz="1200" b="0" i="0" u="none" strike="noStrike" dirty="0">
                        <a:solidFill>
                          <a:schemeClr val="tx1"/>
                        </a:solidFill>
                        <a:effectLst/>
                        <a:latin typeface="Times New Roman" pitchFamily="18" charset="0"/>
                        <a:cs typeface="Times New Roman" pitchFamily="18" charset="0"/>
                      </a:endParaRPr>
                    </a:p>
                  </a:txBody>
                  <a:tcPr marL="4368" marR="4368" marT="4968"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ctr"/>
                      <a:r>
                        <a:rPr lang="ru-RU" sz="1200" u="none" strike="noStrike" dirty="0" smtClean="0">
                          <a:solidFill>
                            <a:schemeClr val="tx1"/>
                          </a:solidFill>
                          <a:effectLst/>
                          <a:latin typeface="Times New Roman" pitchFamily="18" charset="0"/>
                          <a:cs typeface="Times New Roman" pitchFamily="18" charset="0"/>
                        </a:rPr>
                        <a:t>4</a:t>
                      </a:r>
                      <a:endParaRPr lang="ru-RU" sz="1200" b="0" i="0" u="none" strike="noStrike" dirty="0">
                        <a:solidFill>
                          <a:schemeClr val="tx1"/>
                        </a:solidFill>
                        <a:effectLst/>
                        <a:latin typeface="Times New Roman" pitchFamily="18" charset="0"/>
                        <a:cs typeface="Times New Roman" pitchFamily="18" charset="0"/>
                      </a:endParaRPr>
                    </a:p>
                  </a:txBody>
                  <a:tcPr marL="4368" marR="4368" marT="4968"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ctr"/>
                      <a:r>
                        <a:rPr lang="ru-RU" sz="1200" u="none" strike="noStrike" dirty="0" smtClean="0">
                          <a:solidFill>
                            <a:schemeClr val="tx1"/>
                          </a:solidFill>
                          <a:effectLst/>
                          <a:latin typeface="Times New Roman" pitchFamily="18" charset="0"/>
                          <a:cs typeface="Times New Roman" pitchFamily="18" charset="0"/>
                        </a:rPr>
                        <a:t>5</a:t>
                      </a:r>
                      <a:endParaRPr lang="ru-RU" sz="1200" b="0" i="0" u="none" strike="noStrike" dirty="0">
                        <a:solidFill>
                          <a:schemeClr val="tx1"/>
                        </a:solidFill>
                        <a:effectLst/>
                        <a:latin typeface="Times New Roman" pitchFamily="18" charset="0"/>
                        <a:cs typeface="Times New Roman" pitchFamily="18" charset="0"/>
                      </a:endParaRPr>
                    </a:p>
                  </a:txBody>
                  <a:tcPr marL="4368" marR="4368" marT="4968"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ctr"/>
                      <a:r>
                        <a:rPr lang="ru-RU" sz="1200" u="none" strike="noStrike" dirty="0" smtClean="0">
                          <a:solidFill>
                            <a:schemeClr val="tx1"/>
                          </a:solidFill>
                          <a:effectLst/>
                          <a:latin typeface="Times New Roman" pitchFamily="18" charset="0"/>
                          <a:cs typeface="Times New Roman" pitchFamily="18" charset="0"/>
                        </a:rPr>
                        <a:t>6</a:t>
                      </a:r>
                      <a:endParaRPr lang="ru-RU" sz="1200" b="0" i="0" u="none" strike="noStrike" dirty="0">
                        <a:solidFill>
                          <a:schemeClr val="tx1"/>
                        </a:solidFill>
                        <a:effectLst/>
                        <a:latin typeface="Times New Roman" pitchFamily="18" charset="0"/>
                        <a:cs typeface="Times New Roman" pitchFamily="18" charset="0"/>
                      </a:endParaRPr>
                    </a:p>
                  </a:txBody>
                  <a:tcPr marL="4368" marR="4368" marT="4968"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ctr"/>
                      <a:r>
                        <a:rPr lang="ru-RU" sz="1200" u="none" strike="noStrike" dirty="0" smtClean="0">
                          <a:solidFill>
                            <a:schemeClr val="tx1"/>
                          </a:solidFill>
                          <a:effectLst/>
                          <a:latin typeface="Times New Roman" pitchFamily="18" charset="0"/>
                          <a:cs typeface="Times New Roman" pitchFamily="18" charset="0"/>
                        </a:rPr>
                        <a:t>7</a:t>
                      </a:r>
                      <a:endParaRPr lang="ru-RU" sz="1200" b="0" i="0" u="none" strike="noStrike" dirty="0">
                        <a:solidFill>
                          <a:schemeClr val="tx1"/>
                        </a:solidFill>
                        <a:effectLst/>
                        <a:latin typeface="Times New Roman" pitchFamily="18" charset="0"/>
                        <a:cs typeface="Times New Roman" pitchFamily="18" charset="0"/>
                      </a:endParaRPr>
                    </a:p>
                  </a:txBody>
                  <a:tcPr marL="4368" marR="4368" marT="4968"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ctr"/>
                      <a:r>
                        <a:rPr lang="ru-RU" sz="1200" u="none" strike="noStrike" dirty="0" smtClean="0">
                          <a:solidFill>
                            <a:schemeClr val="tx1"/>
                          </a:solidFill>
                          <a:effectLst/>
                          <a:latin typeface="Times New Roman" pitchFamily="18" charset="0"/>
                          <a:cs typeface="Times New Roman" pitchFamily="18" charset="0"/>
                        </a:rPr>
                        <a:t>8</a:t>
                      </a:r>
                      <a:endParaRPr lang="ru-RU" sz="1200" b="0" i="0" u="none" strike="noStrike" dirty="0">
                        <a:solidFill>
                          <a:schemeClr val="tx1"/>
                        </a:solidFill>
                        <a:effectLst/>
                        <a:latin typeface="Times New Roman" pitchFamily="18" charset="0"/>
                        <a:cs typeface="Times New Roman" pitchFamily="18" charset="0"/>
                      </a:endParaRPr>
                    </a:p>
                  </a:txBody>
                  <a:tcPr marL="4368" marR="4368" marT="4968"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ctr"/>
                      <a:r>
                        <a:rPr lang="ru-RU" sz="1200" u="none" strike="noStrike" dirty="0" smtClean="0">
                          <a:solidFill>
                            <a:schemeClr val="tx1"/>
                          </a:solidFill>
                          <a:effectLst/>
                          <a:latin typeface="Times New Roman" pitchFamily="18" charset="0"/>
                          <a:cs typeface="Times New Roman" pitchFamily="18" charset="0"/>
                        </a:rPr>
                        <a:t>9</a:t>
                      </a:r>
                      <a:endParaRPr lang="ru-RU" sz="1200" b="0" i="0" u="none" strike="noStrike" dirty="0">
                        <a:solidFill>
                          <a:schemeClr val="tx1"/>
                        </a:solidFill>
                        <a:effectLst/>
                        <a:latin typeface="Times New Roman" pitchFamily="18" charset="0"/>
                        <a:cs typeface="Times New Roman" pitchFamily="18" charset="0"/>
                      </a:endParaRPr>
                    </a:p>
                  </a:txBody>
                  <a:tcPr marL="4368" marR="4368" marT="4968"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586464">
                <a:tc>
                  <a:txBody>
                    <a:bodyPr/>
                    <a:lstStyle/>
                    <a:p>
                      <a:pPr algn="just">
                        <a:lnSpc>
                          <a:spcPct val="115000"/>
                        </a:lnSpc>
                        <a:spcAft>
                          <a:spcPts val="0"/>
                        </a:spcAft>
                      </a:pPr>
                      <a:r>
                        <a:rPr lang="ru-RU" sz="1200" dirty="0">
                          <a:solidFill>
                            <a:schemeClr val="tx1"/>
                          </a:solidFill>
                          <a:effectLst/>
                          <a:latin typeface="Times New Roman" pitchFamily="18" charset="0"/>
                          <a:cs typeface="Times New Roman" pitchFamily="18" charset="0"/>
                        </a:rPr>
                        <a:t>Уровень фактической обеспеченности зрительскими местами </a:t>
                      </a:r>
                      <a:r>
                        <a:rPr lang="ru-RU" sz="1200" dirty="0" smtClean="0">
                          <a:solidFill>
                            <a:schemeClr val="tx1"/>
                          </a:solidFill>
                          <a:effectLst/>
                          <a:latin typeface="Times New Roman" pitchFamily="18" charset="0"/>
                          <a:cs typeface="Times New Roman" pitchFamily="18" charset="0"/>
                        </a:rPr>
                        <a:t>культурно - досуговых </a:t>
                      </a:r>
                      <a:r>
                        <a:rPr lang="ru-RU" sz="1200" dirty="0">
                          <a:solidFill>
                            <a:schemeClr val="tx1"/>
                          </a:solidFill>
                          <a:effectLst/>
                          <a:latin typeface="Times New Roman" pitchFamily="18" charset="0"/>
                          <a:cs typeface="Times New Roman" pitchFamily="18" charset="0"/>
                        </a:rPr>
                        <a:t>учреждений от нормативной потребности</a:t>
                      </a:r>
                      <a:endParaRPr lang="ru-RU" sz="1200" dirty="0">
                        <a:solidFill>
                          <a:schemeClr val="tx1"/>
                        </a:solidFill>
                        <a:effectLst/>
                        <a:latin typeface="Times New Roman" pitchFamily="18" charset="0"/>
                        <a:ea typeface="Calibri"/>
                        <a:cs typeface="Times New Roman" pitchFamily="18" charset="0"/>
                      </a:endParaRPr>
                    </a:p>
                  </a:txBody>
                  <a:tcPr marL="68580" marR="68580"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lnSpc>
                          <a:spcPct val="115000"/>
                        </a:lnSpc>
                        <a:spcAft>
                          <a:spcPts val="0"/>
                        </a:spcAft>
                      </a:pPr>
                      <a:r>
                        <a:rPr lang="ru-RU" sz="1200" dirty="0">
                          <a:solidFill>
                            <a:schemeClr val="tx1"/>
                          </a:solidFill>
                          <a:effectLst/>
                          <a:latin typeface="Times New Roman" pitchFamily="18" charset="0"/>
                          <a:cs typeface="Times New Roman" pitchFamily="18" charset="0"/>
                        </a:rPr>
                        <a:t>%</a:t>
                      </a:r>
                      <a:endParaRPr lang="ru-RU" sz="1200" dirty="0">
                        <a:solidFill>
                          <a:schemeClr val="tx1"/>
                        </a:solidFill>
                        <a:effectLst/>
                        <a:latin typeface="Times New Roman" pitchFamily="18" charset="0"/>
                        <a:ea typeface="Calibri"/>
                        <a:cs typeface="Times New Roman" pitchFamily="18" charset="0"/>
                      </a:endParaRPr>
                    </a:p>
                  </a:txBody>
                  <a:tcPr marL="68580" marR="6858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just">
                        <a:lnSpc>
                          <a:spcPct val="115000"/>
                        </a:lnSpc>
                        <a:spcAft>
                          <a:spcPts val="0"/>
                        </a:spcAft>
                      </a:pPr>
                      <a:r>
                        <a:rPr lang="ru-RU" sz="1200" b="1" dirty="0">
                          <a:solidFill>
                            <a:schemeClr val="tx1"/>
                          </a:solidFill>
                          <a:latin typeface="Times New Roman"/>
                          <a:ea typeface="Calibri"/>
                          <a:cs typeface="Times New Roman"/>
                        </a:rPr>
                        <a:t>75,9</a:t>
                      </a:r>
                      <a:endParaRPr lang="ru-RU" sz="1100" b="1" dirty="0">
                        <a:solidFill>
                          <a:schemeClr val="tx1"/>
                        </a:solidFill>
                        <a:latin typeface="Calibri"/>
                        <a:ea typeface="Calibri"/>
                        <a:cs typeface="Times New Roman"/>
                      </a:endParaRPr>
                    </a:p>
                  </a:txBody>
                  <a:tcPr marL="68580" marR="6858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lnSpc>
                          <a:spcPct val="115000"/>
                        </a:lnSpc>
                        <a:spcAft>
                          <a:spcPts val="0"/>
                        </a:spcAft>
                      </a:pPr>
                      <a:r>
                        <a:rPr lang="ru-RU" sz="1200" b="1" dirty="0">
                          <a:solidFill>
                            <a:schemeClr val="tx1"/>
                          </a:solidFill>
                          <a:latin typeface="Times New Roman"/>
                          <a:ea typeface="Times New Roman"/>
                          <a:cs typeface="Calibri"/>
                        </a:rPr>
                        <a:t>75,9</a:t>
                      </a:r>
                      <a:endParaRPr lang="ru-RU" sz="1100" b="1" dirty="0">
                        <a:solidFill>
                          <a:schemeClr val="tx1"/>
                        </a:solidFill>
                        <a:latin typeface="Calibri"/>
                        <a:ea typeface="Calibri"/>
                        <a:cs typeface="Times New Roman"/>
                      </a:endParaRPr>
                    </a:p>
                  </a:txBody>
                  <a:tcPr marL="68580" marR="6858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lnSpc>
                          <a:spcPct val="115000"/>
                        </a:lnSpc>
                        <a:spcAft>
                          <a:spcPts val="0"/>
                        </a:spcAft>
                      </a:pPr>
                      <a:r>
                        <a:rPr lang="ru-RU" sz="1200" b="1" dirty="0">
                          <a:solidFill>
                            <a:schemeClr val="tx1"/>
                          </a:solidFill>
                          <a:latin typeface="Times New Roman"/>
                          <a:ea typeface="Times New Roman"/>
                          <a:cs typeface="Calibri"/>
                        </a:rPr>
                        <a:t>76</a:t>
                      </a:r>
                      <a:endParaRPr lang="ru-RU" sz="1100" b="1" dirty="0">
                        <a:solidFill>
                          <a:schemeClr val="tx1"/>
                        </a:solidFill>
                        <a:latin typeface="Calibri"/>
                        <a:ea typeface="Calibri"/>
                        <a:cs typeface="Times New Roman"/>
                      </a:endParaRPr>
                    </a:p>
                  </a:txBody>
                  <a:tcPr marL="68580" marR="6858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lnSpc>
                          <a:spcPct val="115000"/>
                        </a:lnSpc>
                        <a:spcAft>
                          <a:spcPts val="0"/>
                        </a:spcAft>
                      </a:pPr>
                      <a:r>
                        <a:rPr lang="ru-RU" sz="1200" b="1" dirty="0">
                          <a:solidFill>
                            <a:schemeClr val="tx1"/>
                          </a:solidFill>
                          <a:latin typeface="Times New Roman"/>
                          <a:ea typeface="Times New Roman"/>
                          <a:cs typeface="Calibri"/>
                        </a:rPr>
                        <a:t>76</a:t>
                      </a:r>
                      <a:endParaRPr lang="ru-RU" sz="1100" b="1" dirty="0">
                        <a:solidFill>
                          <a:schemeClr val="tx1"/>
                        </a:solidFill>
                        <a:latin typeface="Calibri"/>
                        <a:ea typeface="Calibri"/>
                        <a:cs typeface="Times New Roman"/>
                      </a:endParaRPr>
                    </a:p>
                  </a:txBody>
                  <a:tcPr marL="68580" marR="6858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lnSpc>
                          <a:spcPct val="115000"/>
                        </a:lnSpc>
                        <a:spcAft>
                          <a:spcPts val="0"/>
                        </a:spcAft>
                      </a:pPr>
                      <a:r>
                        <a:rPr lang="ru-RU" sz="1200" b="1" dirty="0">
                          <a:solidFill>
                            <a:schemeClr val="tx1"/>
                          </a:solidFill>
                          <a:latin typeface="Times New Roman"/>
                          <a:ea typeface="Times New Roman"/>
                          <a:cs typeface="Calibri"/>
                        </a:rPr>
                        <a:t>76,2</a:t>
                      </a:r>
                      <a:endParaRPr lang="ru-RU" sz="1100" b="1" dirty="0">
                        <a:solidFill>
                          <a:schemeClr val="tx1"/>
                        </a:solidFill>
                        <a:latin typeface="Calibri"/>
                        <a:ea typeface="Calibri"/>
                        <a:cs typeface="Times New Roman"/>
                      </a:endParaRPr>
                    </a:p>
                  </a:txBody>
                  <a:tcPr marL="68580" marR="6858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lnSpc>
                          <a:spcPct val="115000"/>
                        </a:lnSpc>
                        <a:spcAft>
                          <a:spcPts val="0"/>
                        </a:spcAft>
                      </a:pPr>
                      <a:r>
                        <a:rPr lang="ru-RU" sz="1200" b="1" dirty="0">
                          <a:solidFill>
                            <a:schemeClr val="tx1"/>
                          </a:solidFill>
                          <a:latin typeface="Times New Roman"/>
                          <a:ea typeface="Times New Roman"/>
                          <a:cs typeface="Calibri"/>
                        </a:rPr>
                        <a:t>76,2</a:t>
                      </a:r>
                      <a:endParaRPr lang="ru-RU" sz="1100" b="1" dirty="0">
                        <a:solidFill>
                          <a:schemeClr val="tx1"/>
                        </a:solidFill>
                        <a:latin typeface="Calibri"/>
                        <a:ea typeface="Calibri"/>
                        <a:cs typeface="Times New Roman"/>
                      </a:endParaRPr>
                    </a:p>
                  </a:txBody>
                  <a:tcPr marL="68580" marR="6858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lnSpc>
                          <a:spcPct val="115000"/>
                        </a:lnSpc>
                        <a:spcAft>
                          <a:spcPts val="0"/>
                        </a:spcAft>
                      </a:pPr>
                      <a:r>
                        <a:rPr lang="ru-RU" sz="1200" b="1" dirty="0">
                          <a:solidFill>
                            <a:schemeClr val="tx1"/>
                          </a:solidFill>
                          <a:latin typeface="Times New Roman"/>
                          <a:ea typeface="Times New Roman"/>
                          <a:cs typeface="Calibri"/>
                        </a:rPr>
                        <a:t>76,2</a:t>
                      </a:r>
                      <a:endParaRPr lang="ru-RU" sz="1100" b="1" dirty="0">
                        <a:solidFill>
                          <a:schemeClr val="tx1"/>
                        </a:solidFill>
                        <a:latin typeface="Calibri"/>
                        <a:ea typeface="Calibri"/>
                        <a:cs typeface="Times New Roman"/>
                      </a:endParaRPr>
                    </a:p>
                  </a:txBody>
                  <a:tcPr marL="68580" marR="6858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750809">
                <a:tc>
                  <a:txBody>
                    <a:bodyPr/>
                    <a:lstStyle/>
                    <a:p>
                      <a:pPr algn="just">
                        <a:lnSpc>
                          <a:spcPct val="115000"/>
                        </a:lnSpc>
                        <a:spcAft>
                          <a:spcPts val="0"/>
                        </a:spcAft>
                      </a:pPr>
                      <a:r>
                        <a:rPr lang="ru-RU" sz="1200" dirty="0">
                          <a:solidFill>
                            <a:schemeClr val="tx1"/>
                          </a:solidFill>
                          <a:effectLst/>
                          <a:latin typeface="Times New Roman" pitchFamily="18" charset="0"/>
                          <a:cs typeface="Times New Roman" pitchFamily="18" charset="0"/>
                        </a:rPr>
                        <a:t>Уровень фактической обеспеченности общедоступными библиотеками от нормативной потребности</a:t>
                      </a:r>
                      <a:endParaRPr lang="ru-RU" sz="1200" dirty="0">
                        <a:solidFill>
                          <a:schemeClr val="tx1"/>
                        </a:solidFill>
                        <a:effectLst/>
                        <a:latin typeface="Times New Roman" pitchFamily="18" charset="0"/>
                        <a:ea typeface="Calibri"/>
                        <a:cs typeface="Times New Roman" pitchFamily="18" charset="0"/>
                      </a:endParaRPr>
                    </a:p>
                  </a:txBody>
                  <a:tcPr marL="68580" marR="68580" marT="0" marB="0">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lnSpc>
                          <a:spcPct val="115000"/>
                        </a:lnSpc>
                        <a:spcAft>
                          <a:spcPts val="0"/>
                        </a:spcAft>
                      </a:pPr>
                      <a:r>
                        <a:rPr lang="ru-RU" sz="1200" dirty="0">
                          <a:solidFill>
                            <a:schemeClr val="tx1"/>
                          </a:solidFill>
                          <a:effectLst/>
                          <a:latin typeface="Times New Roman" pitchFamily="18" charset="0"/>
                          <a:cs typeface="Times New Roman" pitchFamily="18" charset="0"/>
                        </a:rPr>
                        <a:t>%</a:t>
                      </a:r>
                      <a:endParaRPr lang="ru-RU" sz="1200" dirty="0">
                        <a:solidFill>
                          <a:schemeClr val="tx1"/>
                        </a:solidFill>
                        <a:effectLst/>
                        <a:latin typeface="Times New Roman" pitchFamily="18" charset="0"/>
                        <a:ea typeface="Calibri"/>
                        <a:cs typeface="Times New Roman" pitchFamily="18" charset="0"/>
                      </a:endParaRPr>
                    </a:p>
                  </a:txBody>
                  <a:tcPr marL="68580" marR="6858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just">
                        <a:lnSpc>
                          <a:spcPct val="115000"/>
                        </a:lnSpc>
                        <a:spcAft>
                          <a:spcPts val="0"/>
                        </a:spcAft>
                      </a:pPr>
                      <a:r>
                        <a:rPr lang="ru-RU" sz="1200" b="1">
                          <a:solidFill>
                            <a:schemeClr val="tx1"/>
                          </a:solidFill>
                          <a:latin typeface="Times New Roman"/>
                          <a:ea typeface="Calibri"/>
                          <a:cs typeface="Times New Roman"/>
                        </a:rPr>
                        <a:t>100</a:t>
                      </a:r>
                      <a:endParaRPr lang="ru-RU" sz="1100" b="1">
                        <a:solidFill>
                          <a:schemeClr val="tx1"/>
                        </a:solidFill>
                        <a:latin typeface="Calibri"/>
                        <a:ea typeface="Calibri"/>
                        <a:cs typeface="Times New Roman"/>
                      </a:endParaRPr>
                    </a:p>
                  </a:txBody>
                  <a:tcPr marL="68580" marR="6858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lnSpc>
                          <a:spcPct val="115000"/>
                        </a:lnSpc>
                        <a:spcAft>
                          <a:spcPts val="0"/>
                        </a:spcAft>
                      </a:pPr>
                      <a:r>
                        <a:rPr lang="ru-RU" sz="1200" b="1">
                          <a:solidFill>
                            <a:schemeClr val="tx1"/>
                          </a:solidFill>
                          <a:latin typeface="Times New Roman"/>
                          <a:ea typeface="Times New Roman"/>
                          <a:cs typeface="Calibri"/>
                        </a:rPr>
                        <a:t>100</a:t>
                      </a:r>
                      <a:endParaRPr lang="ru-RU" sz="1100" b="1">
                        <a:solidFill>
                          <a:schemeClr val="tx1"/>
                        </a:solidFill>
                        <a:latin typeface="Calibri"/>
                        <a:ea typeface="Calibri"/>
                        <a:cs typeface="Times New Roman"/>
                      </a:endParaRPr>
                    </a:p>
                  </a:txBody>
                  <a:tcPr marL="68580" marR="6858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lnSpc>
                          <a:spcPct val="115000"/>
                        </a:lnSpc>
                        <a:spcAft>
                          <a:spcPts val="0"/>
                        </a:spcAft>
                      </a:pPr>
                      <a:r>
                        <a:rPr lang="ru-RU" sz="1200" b="1">
                          <a:solidFill>
                            <a:schemeClr val="tx1"/>
                          </a:solidFill>
                          <a:latin typeface="Times New Roman"/>
                          <a:ea typeface="Times New Roman"/>
                          <a:cs typeface="Calibri"/>
                        </a:rPr>
                        <a:t>100</a:t>
                      </a:r>
                      <a:endParaRPr lang="ru-RU" sz="1100" b="1">
                        <a:solidFill>
                          <a:schemeClr val="tx1"/>
                        </a:solidFill>
                        <a:latin typeface="Calibri"/>
                        <a:ea typeface="Calibri"/>
                        <a:cs typeface="Times New Roman"/>
                      </a:endParaRPr>
                    </a:p>
                  </a:txBody>
                  <a:tcPr marL="68580" marR="6858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lnSpc>
                          <a:spcPct val="115000"/>
                        </a:lnSpc>
                        <a:spcAft>
                          <a:spcPts val="0"/>
                        </a:spcAft>
                      </a:pPr>
                      <a:r>
                        <a:rPr lang="ru-RU" sz="1200" b="1">
                          <a:solidFill>
                            <a:schemeClr val="tx1"/>
                          </a:solidFill>
                          <a:latin typeface="Times New Roman"/>
                          <a:ea typeface="Times New Roman"/>
                          <a:cs typeface="Calibri"/>
                        </a:rPr>
                        <a:t>100</a:t>
                      </a:r>
                      <a:endParaRPr lang="ru-RU" sz="1100" b="1">
                        <a:solidFill>
                          <a:schemeClr val="tx1"/>
                        </a:solidFill>
                        <a:latin typeface="Calibri"/>
                        <a:ea typeface="Calibri"/>
                        <a:cs typeface="Times New Roman"/>
                      </a:endParaRPr>
                    </a:p>
                  </a:txBody>
                  <a:tcPr marL="68580" marR="6858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lnSpc>
                          <a:spcPct val="115000"/>
                        </a:lnSpc>
                        <a:spcAft>
                          <a:spcPts val="0"/>
                        </a:spcAft>
                      </a:pPr>
                      <a:r>
                        <a:rPr lang="ru-RU" sz="1200" b="1" dirty="0">
                          <a:solidFill>
                            <a:schemeClr val="tx1"/>
                          </a:solidFill>
                          <a:latin typeface="Times New Roman"/>
                          <a:ea typeface="Times New Roman"/>
                          <a:cs typeface="Calibri"/>
                        </a:rPr>
                        <a:t>100</a:t>
                      </a:r>
                      <a:endParaRPr lang="ru-RU" sz="1100" b="1" dirty="0">
                        <a:solidFill>
                          <a:schemeClr val="tx1"/>
                        </a:solidFill>
                        <a:latin typeface="Calibri"/>
                        <a:ea typeface="Calibri"/>
                        <a:cs typeface="Times New Roman"/>
                      </a:endParaRPr>
                    </a:p>
                  </a:txBody>
                  <a:tcPr marL="68580" marR="6858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lnSpc>
                          <a:spcPct val="115000"/>
                        </a:lnSpc>
                        <a:spcAft>
                          <a:spcPts val="0"/>
                        </a:spcAft>
                      </a:pPr>
                      <a:r>
                        <a:rPr lang="ru-RU" sz="1200" b="1" dirty="0">
                          <a:solidFill>
                            <a:schemeClr val="tx1"/>
                          </a:solidFill>
                          <a:latin typeface="Times New Roman"/>
                          <a:ea typeface="Times New Roman"/>
                          <a:cs typeface="Calibri"/>
                        </a:rPr>
                        <a:t>100</a:t>
                      </a:r>
                      <a:endParaRPr lang="ru-RU" sz="1100" b="1" dirty="0">
                        <a:solidFill>
                          <a:schemeClr val="tx1"/>
                        </a:solidFill>
                        <a:latin typeface="Calibri"/>
                        <a:ea typeface="Calibri"/>
                        <a:cs typeface="Times New Roman"/>
                      </a:endParaRPr>
                    </a:p>
                  </a:txBody>
                  <a:tcPr marL="68580" marR="6858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lnSpc>
                          <a:spcPct val="115000"/>
                        </a:lnSpc>
                        <a:spcAft>
                          <a:spcPts val="0"/>
                        </a:spcAft>
                      </a:pPr>
                      <a:r>
                        <a:rPr lang="ru-RU" sz="1200" b="1" dirty="0">
                          <a:solidFill>
                            <a:schemeClr val="tx1"/>
                          </a:solidFill>
                          <a:latin typeface="Times New Roman"/>
                          <a:ea typeface="Times New Roman"/>
                          <a:cs typeface="Calibri"/>
                        </a:rPr>
                        <a:t>100</a:t>
                      </a:r>
                      <a:endParaRPr lang="ru-RU" sz="1100" b="1" dirty="0">
                        <a:solidFill>
                          <a:schemeClr val="tx1"/>
                        </a:solidFill>
                        <a:latin typeface="Calibri"/>
                        <a:ea typeface="Calibri"/>
                        <a:cs typeface="Times New Roman"/>
                      </a:endParaRPr>
                    </a:p>
                  </a:txBody>
                  <a:tcPr marL="68580" marR="6858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bl>
          </a:graphicData>
        </a:graphic>
      </p:graphicFrame>
      <p:sp>
        <p:nvSpPr>
          <p:cNvPr id="6" name="Прямоугольник 5"/>
          <p:cNvSpPr>
            <a:spLocks noChangeArrowheads="1"/>
          </p:cNvSpPr>
          <p:nvPr/>
        </p:nvSpPr>
        <p:spPr bwMode="auto">
          <a:xfrm>
            <a:off x="1714500" y="3731419"/>
            <a:ext cx="5715000" cy="369887"/>
          </a:xfrm>
          <a:prstGeom prst="rect">
            <a:avLst/>
          </a:prstGeom>
          <a:noFill/>
          <a:ln w="9525">
            <a:noFill/>
            <a:miter lim="800000"/>
            <a:headEnd/>
            <a:tailEnd/>
          </a:ln>
        </p:spPr>
        <p:txBody>
          <a:bodyPr>
            <a:spAutoFit/>
          </a:bodyPr>
          <a:lstStyle/>
          <a:p>
            <a:r>
              <a:rPr lang="ru-RU" b="1" dirty="0">
                <a:latin typeface="Times New Roman" pitchFamily="18" charset="0"/>
                <a:cs typeface="Times New Roman" pitchFamily="18" charset="0"/>
              </a:rPr>
              <a:t> </a:t>
            </a:r>
            <a:r>
              <a:rPr lang="ru-RU" sz="1400" b="1" dirty="0">
                <a:latin typeface="Times New Roman" pitchFamily="18" charset="0"/>
                <a:ea typeface="Sometimes" pitchFamily="50" charset="0"/>
                <a:cs typeface="Times New Roman" pitchFamily="18" charset="0"/>
              </a:rPr>
              <a:t>Расходы городского бюджета на реализацию программы, тыс. </a:t>
            </a:r>
            <a:r>
              <a:rPr lang="ru-RU" sz="1400" b="1" dirty="0" err="1">
                <a:latin typeface="Times New Roman" pitchFamily="18" charset="0"/>
                <a:ea typeface="Sometimes" pitchFamily="50" charset="0"/>
                <a:cs typeface="Times New Roman" pitchFamily="18" charset="0"/>
              </a:rPr>
              <a:t>руб</a:t>
            </a:r>
            <a:r>
              <a:rPr lang="ru-RU" sz="1400" b="1" dirty="0">
                <a:latin typeface="Times New Roman" pitchFamily="18" charset="0"/>
                <a:ea typeface="Sometimes" pitchFamily="50" charset="0"/>
                <a:cs typeface="Times New Roman" pitchFamily="18" charset="0"/>
              </a:rPr>
              <a:t>:</a:t>
            </a:r>
            <a:endParaRPr lang="ru-RU" sz="1400" dirty="0">
              <a:latin typeface="Times New Roman" pitchFamily="18" charset="0"/>
              <a:ea typeface="Sometimes" pitchFamily="50" charset="0"/>
              <a:cs typeface="Times New Roman" pitchFamily="18" charset="0"/>
            </a:endParaRPr>
          </a:p>
        </p:txBody>
      </p:sp>
      <p:graphicFrame>
        <p:nvGraphicFramePr>
          <p:cNvPr id="7" name="Диаграмма 6"/>
          <p:cNvGraphicFramePr>
            <a:graphicFrameLocks/>
          </p:cNvGraphicFramePr>
          <p:nvPr>
            <p:extLst>
              <p:ext uri="{D42A27DB-BD31-4B8C-83A1-F6EECF244321}">
                <p14:modId xmlns:p14="http://schemas.microsoft.com/office/powerpoint/2010/main" val="380338188"/>
              </p:ext>
            </p:extLst>
          </p:nvPr>
        </p:nvGraphicFramePr>
        <p:xfrm>
          <a:off x="202746" y="3916362"/>
          <a:ext cx="8798378" cy="285183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515153292"/>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60960" y="173673"/>
            <a:ext cx="9001125" cy="563562"/>
          </a:xfrm>
        </p:spPr>
        <p:txBody>
          <a:bodyPr>
            <a:noAutofit/>
          </a:bodyPr>
          <a:lstStyle/>
          <a:p>
            <a:pPr eaLnBrk="1" hangingPunct="1"/>
            <a:r>
              <a:rPr lang="ru-RU" sz="2000" b="1" dirty="0" smtClean="0">
                <a:pattFill prst="wdUpDiag">
                  <a:fgClr>
                    <a:srgbClr val="7030A0"/>
                  </a:fgClr>
                  <a:bgClr>
                    <a:schemeClr val="tx1"/>
                  </a:bgClr>
                </a:pattFill>
                <a:latin typeface="Times New Roman" pitchFamily="18" charset="0"/>
                <a:cs typeface="Times New Roman" pitchFamily="18" charset="0"/>
              </a:rPr>
              <a:t>Муниципальная программа «Развитие физической культуры и массового спорта муниципального образования  город Медногорск» на 2019- 2024 годы</a:t>
            </a:r>
            <a:br>
              <a:rPr lang="ru-RU" sz="2000" b="1" dirty="0" smtClean="0">
                <a:pattFill prst="wdUpDiag">
                  <a:fgClr>
                    <a:srgbClr val="7030A0"/>
                  </a:fgClr>
                  <a:bgClr>
                    <a:schemeClr val="tx1"/>
                  </a:bgClr>
                </a:pattFill>
                <a:latin typeface="Times New Roman" pitchFamily="18" charset="0"/>
                <a:cs typeface="Times New Roman" pitchFamily="18" charset="0"/>
              </a:rPr>
            </a:br>
            <a:endParaRPr lang="ru-RU" sz="2000" b="1" dirty="0" smtClean="0">
              <a:pattFill prst="wdUpDiag">
                <a:fgClr>
                  <a:srgbClr val="7030A0"/>
                </a:fgClr>
                <a:bgClr>
                  <a:schemeClr val="tx1"/>
                </a:bgClr>
              </a:pattFill>
              <a:latin typeface="Times New Roman" pitchFamily="18" charset="0"/>
              <a:cs typeface="Times New Roman" pitchFamily="18" charset="0"/>
            </a:endParaRPr>
          </a:p>
        </p:txBody>
      </p:sp>
      <p:sp>
        <p:nvSpPr>
          <p:cNvPr id="4" name="Прямоугольник 3"/>
          <p:cNvSpPr>
            <a:spLocks noChangeArrowheads="1"/>
          </p:cNvSpPr>
          <p:nvPr/>
        </p:nvSpPr>
        <p:spPr bwMode="auto">
          <a:xfrm>
            <a:off x="31" y="690154"/>
            <a:ext cx="9001125" cy="523875"/>
          </a:xfrm>
          <a:prstGeom prst="rect">
            <a:avLst/>
          </a:prstGeom>
          <a:noFill/>
          <a:ln w="9525">
            <a:noFill/>
            <a:miter lim="800000"/>
            <a:headEnd/>
            <a:tailEnd/>
          </a:ln>
        </p:spPr>
        <p:txBody>
          <a:bodyPr>
            <a:spAutoFit/>
          </a:bodyPr>
          <a:lstStyle/>
          <a:p>
            <a:r>
              <a:rPr lang="ru-RU" sz="1400" b="1" dirty="0">
                <a:latin typeface="Times New Roman" pitchFamily="18" charset="0"/>
                <a:ea typeface="Sometimes" pitchFamily="50" charset="0"/>
                <a:cs typeface="Times New Roman" pitchFamily="18" charset="0"/>
              </a:rPr>
              <a:t>Цель программы:  Создание условий для занятий физической культурой и спортом, подготовки  спортсменов высокого класса и обеспечение социализации молодежи</a:t>
            </a:r>
          </a:p>
        </p:txBody>
      </p:sp>
      <p:graphicFrame>
        <p:nvGraphicFramePr>
          <p:cNvPr id="5" name="Таблица 4"/>
          <p:cNvGraphicFramePr>
            <a:graphicFrameLocks noGrp="1"/>
          </p:cNvGraphicFramePr>
          <p:nvPr>
            <p:extLst>
              <p:ext uri="{D42A27DB-BD31-4B8C-83A1-F6EECF244321}">
                <p14:modId xmlns:p14="http://schemas.microsoft.com/office/powerpoint/2010/main" val="1388730293"/>
              </p:ext>
            </p:extLst>
          </p:nvPr>
        </p:nvGraphicFramePr>
        <p:xfrm>
          <a:off x="142906" y="1216344"/>
          <a:ext cx="8786876" cy="3487202"/>
        </p:xfrm>
        <a:graphic>
          <a:graphicData uri="http://schemas.openxmlformats.org/drawingml/2006/table">
            <a:tbl>
              <a:tblPr/>
              <a:tblGrid>
                <a:gridCol w="3494971"/>
                <a:gridCol w="605124"/>
                <a:gridCol w="633621"/>
                <a:gridCol w="636973"/>
                <a:gridCol w="636973"/>
                <a:gridCol w="633621"/>
                <a:gridCol w="636973"/>
                <a:gridCol w="714080"/>
                <a:gridCol w="794540"/>
              </a:tblGrid>
              <a:tr h="157163">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cs typeface="Times New Roman" pitchFamily="18" charset="0"/>
                        </a:rPr>
                        <a:t>Наименование </a:t>
                      </a:r>
                    </a:p>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cs typeface="Times New Roman" pitchFamily="18" charset="0"/>
                        </a:rPr>
                        <a:t>показателей результативности</a:t>
                      </a:r>
                    </a:p>
                  </a:txBody>
                  <a:tcPr marL="4368" marR="4368" marT="497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cs typeface="Times New Roman" pitchFamily="18" charset="0"/>
                        </a:rPr>
                        <a:t>Единица измерения</a:t>
                      </a:r>
                    </a:p>
                  </a:txBody>
                  <a:tcPr marL="4368" marR="4368" marT="497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Times New Roman" pitchFamily="18" charset="0"/>
                          <a:cs typeface="Times New Roman" pitchFamily="18" charset="0"/>
                        </a:rPr>
                        <a:t>Значение целевых показателей</a:t>
                      </a:r>
                    </a:p>
                  </a:txBody>
                  <a:tcPr marL="4368" marR="4368" marT="497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88938">
                <a:tc vMerge="1">
                  <a:txBody>
                    <a:bodyPr/>
                    <a:lstStyle/>
                    <a:p>
                      <a:endParaRPr lang="ru-RU"/>
                    </a:p>
                  </a:txBody>
                  <a:tcPr/>
                </a:tc>
                <a:tc v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smtClean="0">
                          <a:ln>
                            <a:noFill/>
                          </a:ln>
                          <a:solidFill>
                            <a:schemeClr val="tx1"/>
                          </a:solidFill>
                          <a:effectLst/>
                          <a:latin typeface="Times New Roman" pitchFamily="18" charset="0"/>
                          <a:cs typeface="Times New Roman" pitchFamily="18" charset="0"/>
                        </a:rPr>
                        <a:t>отчетный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smtClean="0">
                          <a:ln>
                            <a:noFill/>
                          </a:ln>
                          <a:solidFill>
                            <a:schemeClr val="tx1"/>
                          </a:solidFill>
                          <a:effectLst/>
                          <a:latin typeface="Times New Roman" pitchFamily="18" charset="0"/>
                          <a:cs typeface="Times New Roman" pitchFamily="18" charset="0"/>
                        </a:rPr>
                        <a:t>2018</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smtClean="0">
                          <a:ln>
                            <a:noFill/>
                          </a:ln>
                          <a:solidFill>
                            <a:schemeClr val="tx1"/>
                          </a:solidFill>
                          <a:effectLst/>
                          <a:latin typeface="Times New Roman" pitchFamily="18" charset="0"/>
                          <a:cs typeface="Times New Roman" pitchFamily="18" charset="0"/>
                        </a:rPr>
                        <a:t>год</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smtClean="0">
                          <a:ln>
                            <a:noFill/>
                          </a:ln>
                          <a:solidFill>
                            <a:schemeClr val="tx1"/>
                          </a:solidFill>
                          <a:effectLst/>
                          <a:latin typeface="Times New Roman" pitchFamily="18" charset="0"/>
                          <a:cs typeface="Times New Roman" pitchFamily="18" charset="0"/>
                        </a:rPr>
                        <a:t>текущий</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smtClean="0">
                          <a:ln>
                            <a:noFill/>
                          </a:ln>
                          <a:solidFill>
                            <a:schemeClr val="tx1"/>
                          </a:solidFill>
                          <a:effectLst/>
                          <a:latin typeface="Times New Roman" pitchFamily="18" charset="0"/>
                          <a:cs typeface="Times New Roman" pitchFamily="18" charset="0"/>
                        </a:rPr>
                        <a:t>2019</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smtClean="0">
                          <a:ln>
                            <a:noFill/>
                          </a:ln>
                          <a:solidFill>
                            <a:schemeClr val="tx1"/>
                          </a:solidFill>
                          <a:effectLst/>
                          <a:latin typeface="Times New Roman" pitchFamily="18" charset="0"/>
                          <a:cs typeface="Times New Roman" pitchFamily="18" charset="0"/>
                        </a:rPr>
                        <a:t>год</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smtClean="0">
                          <a:ln>
                            <a:noFill/>
                          </a:ln>
                          <a:solidFill>
                            <a:schemeClr val="tx1"/>
                          </a:solidFill>
                          <a:effectLst/>
                          <a:latin typeface="Times New Roman" pitchFamily="18" charset="0"/>
                          <a:cs typeface="Times New Roman" pitchFamily="18" charset="0"/>
                        </a:rPr>
                        <a:t>2020 год</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smtClean="0">
                          <a:ln>
                            <a:noFill/>
                          </a:ln>
                          <a:solidFill>
                            <a:schemeClr val="tx1"/>
                          </a:solidFill>
                          <a:effectLst/>
                          <a:latin typeface="Times New Roman" pitchFamily="18" charset="0"/>
                          <a:cs typeface="Times New Roman" pitchFamily="18" charset="0"/>
                        </a:rPr>
                        <a:t>2021</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smtClean="0">
                          <a:ln>
                            <a:noFill/>
                          </a:ln>
                          <a:solidFill>
                            <a:schemeClr val="tx1"/>
                          </a:solidFill>
                          <a:effectLst/>
                          <a:latin typeface="Times New Roman" pitchFamily="18" charset="0"/>
                          <a:cs typeface="Times New Roman" pitchFamily="18" charset="0"/>
                        </a:rPr>
                        <a:t>год</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smtClean="0">
                          <a:ln>
                            <a:noFill/>
                          </a:ln>
                          <a:solidFill>
                            <a:schemeClr val="tx1"/>
                          </a:solidFill>
                          <a:effectLst/>
                          <a:latin typeface="Times New Roman" pitchFamily="18" charset="0"/>
                          <a:cs typeface="Times New Roman" pitchFamily="18" charset="0"/>
                        </a:rPr>
                        <a:t>2022</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smtClean="0">
                          <a:ln>
                            <a:noFill/>
                          </a:ln>
                          <a:solidFill>
                            <a:schemeClr val="tx1"/>
                          </a:solidFill>
                          <a:effectLst/>
                          <a:latin typeface="Times New Roman" pitchFamily="18" charset="0"/>
                          <a:cs typeface="Times New Roman" pitchFamily="18" charset="0"/>
                        </a:rPr>
                        <a:t>год</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smtClean="0">
                          <a:ln>
                            <a:noFill/>
                          </a:ln>
                          <a:solidFill>
                            <a:schemeClr val="tx1"/>
                          </a:solidFill>
                          <a:effectLst/>
                          <a:latin typeface="Times New Roman" pitchFamily="18" charset="0"/>
                          <a:cs typeface="Times New Roman" pitchFamily="18" charset="0"/>
                        </a:rPr>
                        <a:t>2023</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smtClean="0">
                          <a:ln>
                            <a:noFill/>
                          </a:ln>
                          <a:solidFill>
                            <a:schemeClr val="tx1"/>
                          </a:solidFill>
                          <a:effectLst/>
                          <a:latin typeface="Times New Roman" pitchFamily="18" charset="0"/>
                          <a:cs typeface="Times New Roman" pitchFamily="18" charset="0"/>
                        </a:rPr>
                        <a:t>год</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smtClean="0">
                          <a:ln>
                            <a:noFill/>
                          </a:ln>
                          <a:solidFill>
                            <a:schemeClr val="tx1"/>
                          </a:solidFill>
                          <a:effectLst/>
                          <a:latin typeface="Times New Roman" pitchFamily="18" charset="0"/>
                          <a:cs typeface="Times New Roman" pitchFamily="18" charset="0"/>
                        </a:rPr>
                        <a:t>2024</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smtClean="0">
                          <a:ln>
                            <a:noFill/>
                          </a:ln>
                          <a:solidFill>
                            <a:schemeClr val="tx1"/>
                          </a:solidFill>
                          <a:effectLst/>
                          <a:latin typeface="Times New Roman" pitchFamily="18" charset="0"/>
                          <a:cs typeface="Times New Roman" pitchFamily="18" charset="0"/>
                        </a:rPr>
                        <a:t>год</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157163">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1</a:t>
                      </a:r>
                    </a:p>
                  </a:txBody>
                  <a:tcPr marL="4368" marR="4368" marT="497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2</a:t>
                      </a:r>
                    </a:p>
                  </a:txBody>
                  <a:tcPr marL="4368" marR="4368" marT="497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3</a:t>
                      </a:r>
                    </a:p>
                  </a:txBody>
                  <a:tcPr marL="4368" marR="4368" marT="497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4</a:t>
                      </a:r>
                    </a:p>
                  </a:txBody>
                  <a:tcPr marL="4368" marR="4368" marT="497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5</a:t>
                      </a:r>
                    </a:p>
                  </a:txBody>
                  <a:tcPr marL="4368" marR="4368" marT="497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6</a:t>
                      </a:r>
                    </a:p>
                  </a:txBody>
                  <a:tcPr marL="4368" marR="4368" marT="497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7</a:t>
                      </a:r>
                    </a:p>
                  </a:txBody>
                  <a:tcPr marL="4368" marR="4368" marT="497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8</a:t>
                      </a:r>
                    </a:p>
                  </a:txBody>
                  <a:tcPr marL="4368" marR="4368" marT="497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9</a:t>
                      </a:r>
                    </a:p>
                  </a:txBody>
                  <a:tcPr marL="4368" marR="4368" marT="497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41116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smtClean="0">
                          <a:ln>
                            <a:noFill/>
                          </a:ln>
                          <a:solidFill>
                            <a:schemeClr val="tx1"/>
                          </a:solidFill>
                          <a:effectLst/>
                          <a:latin typeface="Times New Roman" pitchFamily="18" charset="0"/>
                          <a:cs typeface="Times New Roman" pitchFamily="18" charset="0"/>
                        </a:rPr>
                        <a:t>Доля жителей города, систематически занимающихся физической культурой и спортом, в общей численности населения</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smtClean="0">
                          <a:ln>
                            <a:noFill/>
                          </a:ln>
                          <a:solidFill>
                            <a:schemeClr val="tx1"/>
                          </a:solidFill>
                          <a:effectLst/>
                          <a:latin typeface="Times New Roman" pitchFamily="18" charset="0"/>
                          <a:cs typeface="Times New Roman" pitchFamily="18" charset="0"/>
                        </a:rPr>
                        <a:t>%</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25,3</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25,6</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26,0</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26,2</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26,4</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26,6</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26,8</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41116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smtClean="0">
                          <a:ln>
                            <a:noFill/>
                          </a:ln>
                          <a:solidFill>
                            <a:schemeClr val="tx1"/>
                          </a:solidFill>
                          <a:effectLst/>
                          <a:latin typeface="Times New Roman" pitchFamily="18" charset="0"/>
                          <a:cs typeface="Times New Roman" pitchFamily="18" charset="0"/>
                        </a:rPr>
                        <a:t>Доля учащихся и студентов, систематически занимающихся физической культурой и спортом, в общей численности учащихся и студентов</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smtClean="0">
                          <a:ln>
                            <a:noFill/>
                          </a:ln>
                          <a:solidFill>
                            <a:schemeClr val="tx1"/>
                          </a:solidFill>
                          <a:effectLst/>
                          <a:latin typeface="Times New Roman" pitchFamily="18" charset="0"/>
                          <a:cs typeface="Times New Roman" pitchFamily="18" charset="0"/>
                        </a:rPr>
                        <a:t>%</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73,3</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75,0</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80,0</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85,0</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90,0</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90,0</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90,0</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54927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smtClean="0">
                          <a:ln>
                            <a:noFill/>
                          </a:ln>
                          <a:solidFill>
                            <a:schemeClr val="tx1"/>
                          </a:solidFill>
                          <a:effectLst/>
                          <a:latin typeface="Times New Roman" pitchFamily="18" charset="0"/>
                          <a:cs typeface="Times New Roman" pitchFamily="18" charset="0"/>
                        </a:rPr>
                        <a:t>Доля лиц с ограниченными возможностями здоровья и инвалидов, систематически занимающихся физической культурой и спортом, в общей численности лиц данной категории населения </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smtClean="0">
                          <a:ln>
                            <a:noFill/>
                          </a:ln>
                          <a:solidFill>
                            <a:schemeClr val="tx1"/>
                          </a:solidFill>
                          <a:effectLst/>
                          <a:latin typeface="Times New Roman" pitchFamily="18" charset="0"/>
                          <a:cs typeface="Times New Roman" pitchFamily="18" charset="0"/>
                        </a:rPr>
                        <a:t>%</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4,2</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4,4</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4,6</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4,8</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5,0</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5,0</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5,0</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28257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smtClean="0">
                          <a:ln>
                            <a:noFill/>
                          </a:ln>
                          <a:solidFill>
                            <a:schemeClr val="tx1"/>
                          </a:solidFill>
                          <a:effectLst/>
                          <a:latin typeface="Times New Roman" pitchFamily="18" charset="0"/>
                          <a:cs typeface="Times New Roman" pitchFamily="18" charset="0"/>
                        </a:rPr>
                        <a:t>Число спортсменов, принявших участие в официальных спортивных соревнованиях</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smtClean="0">
                          <a:ln>
                            <a:noFill/>
                          </a:ln>
                          <a:solidFill>
                            <a:schemeClr val="tx1"/>
                          </a:solidFill>
                          <a:effectLst/>
                          <a:latin typeface="Times New Roman" pitchFamily="18" charset="0"/>
                          <a:cs typeface="Times New Roman" pitchFamily="18" charset="0"/>
                        </a:rPr>
                        <a:t>%</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2284</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2500</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2600</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2800</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3000</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3200</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3400</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27463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smtClean="0">
                          <a:ln>
                            <a:noFill/>
                          </a:ln>
                          <a:solidFill>
                            <a:schemeClr val="tx1"/>
                          </a:solidFill>
                          <a:effectLst/>
                          <a:latin typeface="Times New Roman" pitchFamily="18" charset="0"/>
                          <a:cs typeface="Times New Roman" pitchFamily="18" charset="0"/>
                        </a:rPr>
                        <a:t>Единовременная пропускная способность объектов спорта и спортивных сооружений в отношению к нормативу</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smtClean="0">
                          <a:ln>
                            <a:noFill/>
                          </a:ln>
                          <a:solidFill>
                            <a:schemeClr val="tx1"/>
                          </a:solidFill>
                          <a:effectLst/>
                          <a:latin typeface="Times New Roman" pitchFamily="18" charset="0"/>
                          <a:cs typeface="Times New Roman" pitchFamily="18" charset="0"/>
                        </a:rPr>
                        <a:t>%</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43</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43,5</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43,7</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44,0</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44,2</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44,5</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44,7</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27463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smtClean="0">
                          <a:ln>
                            <a:noFill/>
                          </a:ln>
                          <a:solidFill>
                            <a:schemeClr val="tx1"/>
                          </a:solidFill>
                          <a:effectLst/>
                          <a:latin typeface="Times New Roman" pitchFamily="18" charset="0"/>
                          <a:cs typeface="Times New Roman" pitchFamily="18" charset="0"/>
                        </a:rPr>
                        <a:t>Уровень удовлетворенности пользователей качеством доступности открытых спортивных объектов</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smtClean="0">
                          <a:ln>
                            <a:noFill/>
                          </a:ln>
                          <a:solidFill>
                            <a:schemeClr val="tx1"/>
                          </a:solidFill>
                          <a:effectLst/>
                          <a:latin typeface="Times New Roman" pitchFamily="18" charset="0"/>
                          <a:cs typeface="Times New Roman" pitchFamily="18" charset="0"/>
                        </a:rPr>
                        <a:t>%</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100</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100</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100</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100</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100</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100</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100</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28257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smtClean="0">
                          <a:ln>
                            <a:noFill/>
                          </a:ln>
                          <a:solidFill>
                            <a:schemeClr val="tx1"/>
                          </a:solidFill>
                          <a:effectLst/>
                          <a:latin typeface="Times New Roman" pitchFamily="18" charset="0"/>
                          <a:cs typeface="Times New Roman" pitchFamily="18" charset="0"/>
                        </a:rPr>
                        <a:t>Доля молодых людей в возрасте 14-30 лет, вовлеченных в добровольческую деятельность, в общем количестве молодежи</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smtClean="0">
                          <a:ln>
                            <a:noFill/>
                          </a:ln>
                          <a:solidFill>
                            <a:schemeClr val="tx1"/>
                          </a:solidFill>
                          <a:effectLst/>
                          <a:latin typeface="Times New Roman" pitchFamily="18" charset="0"/>
                          <a:cs typeface="Times New Roman" pitchFamily="18" charset="0"/>
                        </a:rPr>
                        <a:t>%</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4,2</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4,8</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5,7</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5,7</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6,9</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7,8</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9,5</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27463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smtClean="0">
                          <a:ln>
                            <a:noFill/>
                          </a:ln>
                          <a:solidFill>
                            <a:schemeClr val="tx1"/>
                          </a:solidFill>
                          <a:effectLst/>
                          <a:latin typeface="Times New Roman" pitchFamily="18" charset="0"/>
                          <a:cs typeface="Times New Roman" pitchFamily="18" charset="0"/>
                        </a:rPr>
                        <a:t>Доля молодых людей в возрасте 14–30 лет, участвующих в мероприятиях по патриотическому воспитанию</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900" b="0" i="0" u="none" strike="noStrike" cap="none" normalizeH="0" baseline="0" dirty="0" smtClean="0">
                          <a:ln>
                            <a:noFill/>
                          </a:ln>
                          <a:solidFill>
                            <a:schemeClr val="tx1"/>
                          </a:solidFill>
                          <a:effectLst/>
                          <a:latin typeface="Times New Roman" pitchFamily="18" charset="0"/>
                          <a:cs typeface="Times New Roman" pitchFamily="18" charset="0"/>
                        </a:rPr>
                        <a:t>%</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17,0</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17,5</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17,7</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18,0</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18,5</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19,2</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21,7</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bl>
          </a:graphicData>
        </a:graphic>
      </p:graphicFrame>
      <p:sp>
        <p:nvSpPr>
          <p:cNvPr id="6" name="Прямоугольник 5"/>
          <p:cNvSpPr>
            <a:spLocks noChangeArrowheads="1"/>
          </p:cNvSpPr>
          <p:nvPr/>
        </p:nvSpPr>
        <p:spPr bwMode="auto">
          <a:xfrm>
            <a:off x="1714531" y="4670089"/>
            <a:ext cx="7286625" cy="369887"/>
          </a:xfrm>
          <a:prstGeom prst="rect">
            <a:avLst/>
          </a:prstGeom>
          <a:noFill/>
          <a:ln w="9525">
            <a:noFill/>
            <a:miter lim="800000"/>
            <a:headEnd/>
            <a:tailEnd/>
          </a:ln>
        </p:spPr>
        <p:txBody>
          <a:bodyPr>
            <a:spAutoFit/>
          </a:bodyPr>
          <a:lstStyle/>
          <a:p>
            <a:r>
              <a:rPr lang="ru-RU" b="1" dirty="0">
                <a:latin typeface="Times New Roman" pitchFamily="18" charset="0"/>
                <a:cs typeface="Times New Roman" pitchFamily="18" charset="0"/>
              </a:rPr>
              <a:t> </a:t>
            </a:r>
            <a:r>
              <a:rPr lang="ru-RU" sz="1400" b="1" dirty="0">
                <a:latin typeface="Times New Roman" pitchFamily="18" charset="0"/>
                <a:ea typeface="Sometimes" pitchFamily="50" charset="0"/>
                <a:cs typeface="Times New Roman" pitchFamily="18" charset="0"/>
              </a:rPr>
              <a:t>Расходы городского бюджета на реализацию программы, тыс. </a:t>
            </a:r>
            <a:r>
              <a:rPr lang="ru-RU" sz="1400" b="1" dirty="0" err="1">
                <a:latin typeface="Times New Roman" pitchFamily="18" charset="0"/>
                <a:ea typeface="Sometimes" pitchFamily="50" charset="0"/>
                <a:cs typeface="Times New Roman" pitchFamily="18" charset="0"/>
              </a:rPr>
              <a:t>руб</a:t>
            </a:r>
            <a:r>
              <a:rPr lang="ru-RU" sz="1400" b="1" dirty="0">
                <a:latin typeface="Times New Roman" pitchFamily="18" charset="0"/>
                <a:ea typeface="Sometimes" pitchFamily="50" charset="0"/>
                <a:cs typeface="Times New Roman" pitchFamily="18" charset="0"/>
              </a:rPr>
              <a:t>:</a:t>
            </a:r>
            <a:endParaRPr lang="ru-RU" sz="1400" dirty="0">
              <a:latin typeface="Times New Roman" pitchFamily="18" charset="0"/>
              <a:ea typeface="Sometimes" pitchFamily="50" charset="0"/>
              <a:cs typeface="Times New Roman" pitchFamily="18" charset="0"/>
            </a:endParaRPr>
          </a:p>
        </p:txBody>
      </p:sp>
      <p:graphicFrame>
        <p:nvGraphicFramePr>
          <p:cNvPr id="7" name="Диаграмма 6"/>
          <p:cNvGraphicFramePr>
            <a:graphicFrameLocks/>
          </p:cNvGraphicFramePr>
          <p:nvPr>
            <p:extLst>
              <p:ext uri="{D42A27DB-BD31-4B8C-83A1-F6EECF244321}">
                <p14:modId xmlns:p14="http://schemas.microsoft.com/office/powerpoint/2010/main" val="3623161447"/>
              </p:ext>
            </p:extLst>
          </p:nvPr>
        </p:nvGraphicFramePr>
        <p:xfrm>
          <a:off x="179614" y="5121616"/>
          <a:ext cx="8727622" cy="166290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48166795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0" y="493123"/>
            <a:ext cx="9144000" cy="563563"/>
          </a:xfrm>
        </p:spPr>
        <p:txBody>
          <a:bodyPr>
            <a:noAutofit/>
          </a:bodyPr>
          <a:lstStyle/>
          <a:p>
            <a:pPr eaLnBrk="1" hangingPunct="1"/>
            <a:r>
              <a:rPr lang="ru-RU" sz="2000" b="1" dirty="0" smtClean="0">
                <a:pattFill prst="wdUpDiag">
                  <a:fgClr>
                    <a:srgbClr val="7030A0"/>
                  </a:fgClr>
                  <a:bgClr>
                    <a:schemeClr val="tx1"/>
                  </a:bgClr>
                </a:pattFill>
                <a:latin typeface="Times New Roman" pitchFamily="18" charset="0"/>
                <a:cs typeface="Times New Roman" pitchFamily="18" charset="0"/>
              </a:rPr>
              <a:t>Муниципальная программа «Защита населения и территории муниципального образования город Медногорск Оренбургской области от чрезвычайных ситуаций, обеспечение пожарной безопасности и безопасности людей на водных объектах» на 2019-2024</a:t>
            </a:r>
            <a:br>
              <a:rPr lang="ru-RU" sz="2000" b="1" dirty="0" smtClean="0">
                <a:pattFill prst="wdUpDiag">
                  <a:fgClr>
                    <a:srgbClr val="7030A0"/>
                  </a:fgClr>
                  <a:bgClr>
                    <a:schemeClr val="tx1"/>
                  </a:bgClr>
                </a:pattFill>
                <a:latin typeface="Times New Roman" pitchFamily="18" charset="0"/>
                <a:cs typeface="Times New Roman" pitchFamily="18" charset="0"/>
              </a:rPr>
            </a:br>
            <a:endParaRPr lang="ru-RU" sz="2000" b="1" dirty="0" smtClean="0">
              <a:pattFill prst="wdUpDiag">
                <a:fgClr>
                  <a:srgbClr val="7030A0"/>
                </a:fgClr>
                <a:bgClr>
                  <a:schemeClr val="tx1"/>
                </a:bgClr>
              </a:pattFill>
              <a:latin typeface="Times New Roman" pitchFamily="18" charset="0"/>
              <a:cs typeface="Times New Roman" pitchFamily="18" charset="0"/>
            </a:endParaRPr>
          </a:p>
        </p:txBody>
      </p:sp>
      <p:sp>
        <p:nvSpPr>
          <p:cNvPr id="4" name="Прямоугольник 3"/>
          <p:cNvSpPr>
            <a:spLocks noChangeArrowheads="1"/>
          </p:cNvSpPr>
          <p:nvPr/>
        </p:nvSpPr>
        <p:spPr bwMode="auto">
          <a:xfrm>
            <a:off x="0" y="1238794"/>
            <a:ext cx="9144000" cy="523875"/>
          </a:xfrm>
          <a:prstGeom prst="rect">
            <a:avLst/>
          </a:prstGeom>
          <a:noFill/>
          <a:ln w="9525">
            <a:noFill/>
            <a:miter lim="800000"/>
            <a:headEnd/>
            <a:tailEnd/>
          </a:ln>
        </p:spPr>
        <p:txBody>
          <a:bodyPr>
            <a:spAutoFit/>
          </a:bodyPr>
          <a:lstStyle/>
          <a:p>
            <a:pPr eaLnBrk="0" hangingPunct="0"/>
            <a:r>
              <a:rPr lang="ru-RU" sz="1400" b="1" dirty="0">
                <a:latin typeface="Times New Roman" pitchFamily="18" charset="0"/>
                <a:ea typeface="Sometimes" pitchFamily="50" charset="0"/>
                <a:cs typeface="Times New Roman" pitchFamily="18" charset="0"/>
              </a:rPr>
              <a:t>Цель программы: Повышение защищенности населения и территории МО г. Медногорск от чрезвычайных ситуаций, пожаров, совершенствование системы предупреждения чрезвычайных ситуаций</a:t>
            </a:r>
          </a:p>
        </p:txBody>
      </p:sp>
      <p:graphicFrame>
        <p:nvGraphicFramePr>
          <p:cNvPr id="5" name="Таблица 4"/>
          <p:cNvGraphicFramePr>
            <a:graphicFrameLocks noGrp="1"/>
          </p:cNvGraphicFramePr>
          <p:nvPr>
            <p:extLst>
              <p:ext uri="{D42A27DB-BD31-4B8C-83A1-F6EECF244321}">
                <p14:modId xmlns:p14="http://schemas.microsoft.com/office/powerpoint/2010/main" val="1159608654"/>
              </p:ext>
            </p:extLst>
          </p:nvPr>
        </p:nvGraphicFramePr>
        <p:xfrm>
          <a:off x="178579" y="1879963"/>
          <a:ext cx="8786841" cy="1450352"/>
        </p:xfrm>
        <a:graphic>
          <a:graphicData uri="http://schemas.openxmlformats.org/drawingml/2006/table">
            <a:tbl>
              <a:tblPr/>
              <a:tblGrid>
                <a:gridCol w="3634252"/>
                <a:gridCol w="612722"/>
                <a:gridCol w="612722"/>
                <a:gridCol w="759169"/>
                <a:gridCol w="510041"/>
                <a:gridCol w="814719"/>
                <a:gridCol w="861851"/>
                <a:gridCol w="981365"/>
              </a:tblGrid>
              <a:tr h="173465">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Наименование целевого индикатора (показателя)</a:t>
                      </a:r>
                    </a:p>
                  </a:txBody>
                  <a:tcPr marL="8792" marR="8792" marT="10003"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Значения целевых индикаторов (показателей)</a:t>
                      </a:r>
                    </a:p>
                  </a:txBody>
                  <a:tcPr marL="8792" marR="8792" marT="10003"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81416">
                <a:tc v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2018</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год</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2019</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год</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2020</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год</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2021</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год</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2022</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год</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2023</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год</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2024</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год</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190708">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1</a:t>
                      </a:r>
                    </a:p>
                  </a:txBody>
                  <a:tcPr marL="8792" marR="8792" marT="10003"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2</a:t>
                      </a:r>
                    </a:p>
                  </a:txBody>
                  <a:tcPr marL="8792" marR="8792" marT="10003"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3</a:t>
                      </a:r>
                    </a:p>
                  </a:txBody>
                  <a:tcPr marL="8792" marR="8792" marT="10003"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4</a:t>
                      </a:r>
                    </a:p>
                  </a:txBody>
                  <a:tcPr marL="8792" marR="8792" marT="10003"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5</a:t>
                      </a:r>
                    </a:p>
                  </a:txBody>
                  <a:tcPr marL="8792" marR="8792" marT="10003"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6</a:t>
                      </a:r>
                    </a:p>
                  </a:txBody>
                  <a:tcPr marL="8792" marR="8792" marT="10003"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7</a:t>
                      </a:r>
                    </a:p>
                  </a:txBody>
                  <a:tcPr marL="8792" marR="8792" marT="10003"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8</a:t>
                      </a:r>
                    </a:p>
                  </a:txBody>
                  <a:tcPr marL="8792" marR="8792" marT="10003" marB="0" anchor="b"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683170">
                <a:tc>
                  <a:txBody>
                    <a:bodyPr/>
                    <a:lstStyle/>
                    <a:p>
                      <a:pPr marL="0" marR="0" lvl="0" indent="0" algn="just" defTabSz="914400" rtl="0" eaLnBrk="1" fontAlgn="base" latinLnBrk="0" hangingPunct="1">
                        <a:lnSpc>
                          <a:spcPct val="100000"/>
                        </a:lnSpc>
                        <a:spcBef>
                          <a:spcPct val="0"/>
                        </a:spcBef>
                        <a:spcAft>
                          <a:spcPct val="0"/>
                        </a:spcAft>
                        <a:buClrTx/>
                        <a:buSzTx/>
                        <a:buFontTx/>
                        <a:buNone/>
                        <a:tabLst>
                          <a:tab pos="1371600" algn="ctr"/>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Отсутствие на территории МО г.Медногорск чрезвычайных ситуаций природного и техногенного характера с гибелью людей(</a:t>
                      </a:r>
                      <a:r>
                        <a:rPr kumimoji="0" lang="ru-RU" sz="1200" b="0" i="0" u="none" strike="noStrike" cap="none" normalizeH="0" baseline="0" dirty="0" err="1" smtClean="0">
                          <a:ln>
                            <a:noFill/>
                          </a:ln>
                          <a:solidFill>
                            <a:schemeClr val="tx1"/>
                          </a:solidFill>
                          <a:effectLst/>
                          <a:latin typeface="Times New Roman" pitchFamily="18" charset="0"/>
                          <a:cs typeface="Times New Roman" pitchFamily="18" charset="0"/>
                        </a:rPr>
                        <a:t>ед</a:t>
                      </a: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0</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0</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0</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0</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0</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0</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0</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bl>
          </a:graphicData>
        </a:graphic>
      </p:graphicFrame>
      <p:sp>
        <p:nvSpPr>
          <p:cNvPr id="6" name="Прямоугольник 5"/>
          <p:cNvSpPr>
            <a:spLocks noChangeArrowheads="1"/>
          </p:cNvSpPr>
          <p:nvPr/>
        </p:nvSpPr>
        <p:spPr bwMode="auto">
          <a:xfrm>
            <a:off x="928662" y="3440111"/>
            <a:ext cx="7358062" cy="307975"/>
          </a:xfrm>
          <a:prstGeom prst="rect">
            <a:avLst/>
          </a:prstGeom>
          <a:noFill/>
          <a:ln w="9525">
            <a:noFill/>
            <a:miter lim="800000"/>
            <a:headEnd/>
            <a:tailEnd/>
          </a:ln>
        </p:spPr>
        <p:txBody>
          <a:bodyPr>
            <a:spAutoFit/>
          </a:bodyPr>
          <a:lstStyle/>
          <a:p>
            <a:pPr algn="ctr"/>
            <a:r>
              <a:rPr lang="ru-RU" sz="1400" b="1" dirty="0">
                <a:latin typeface="Times New Roman" pitchFamily="18" charset="0"/>
                <a:ea typeface="Sometimes" pitchFamily="50" charset="0"/>
                <a:cs typeface="Times New Roman" pitchFamily="18" charset="0"/>
              </a:rPr>
              <a:t>Расходы городского бюджета на реализацию программы, тыс. </a:t>
            </a:r>
            <a:r>
              <a:rPr lang="ru-RU" sz="1400" b="1" dirty="0" err="1">
                <a:latin typeface="Times New Roman" pitchFamily="18" charset="0"/>
                <a:ea typeface="Sometimes" pitchFamily="50" charset="0"/>
                <a:cs typeface="Times New Roman" pitchFamily="18" charset="0"/>
              </a:rPr>
              <a:t>руб</a:t>
            </a:r>
            <a:r>
              <a:rPr lang="ru-RU" sz="1400" b="1" dirty="0">
                <a:latin typeface="Times New Roman" pitchFamily="18" charset="0"/>
                <a:ea typeface="Sometimes" pitchFamily="50" charset="0"/>
                <a:cs typeface="Times New Roman" pitchFamily="18" charset="0"/>
              </a:rPr>
              <a:t>:</a:t>
            </a:r>
          </a:p>
        </p:txBody>
      </p:sp>
      <p:graphicFrame>
        <p:nvGraphicFramePr>
          <p:cNvPr id="7" name="Диаграмма 6"/>
          <p:cNvGraphicFramePr>
            <a:graphicFrameLocks/>
          </p:cNvGraphicFramePr>
          <p:nvPr>
            <p:extLst>
              <p:ext uri="{D42A27DB-BD31-4B8C-83A1-F6EECF244321}">
                <p14:modId xmlns:p14="http://schemas.microsoft.com/office/powerpoint/2010/main" val="3446583123"/>
              </p:ext>
            </p:extLst>
          </p:nvPr>
        </p:nvGraphicFramePr>
        <p:xfrm>
          <a:off x="223837" y="3748086"/>
          <a:ext cx="8724220" cy="29874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754344550"/>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65"/>
          <p:cNvSpPr>
            <a:spLocks noChangeArrowheads="1"/>
          </p:cNvSpPr>
          <p:nvPr/>
        </p:nvSpPr>
        <p:spPr bwMode="auto">
          <a:xfrm rot="10800000" flipV="1">
            <a:off x="3249211" y="6213985"/>
            <a:ext cx="2665721" cy="239489"/>
          </a:xfrm>
          <a:prstGeom prst="ellipse">
            <a:avLst/>
          </a:prstGeom>
          <a:gradFill rotWithShape="1">
            <a:gsLst>
              <a:gs pos="0">
                <a:sysClr val="windowText" lastClr="000000">
                  <a:lumMod val="75000"/>
                  <a:lumOff val="25000"/>
                </a:sysClr>
              </a:gs>
              <a:gs pos="100000">
                <a:srgbClr val="EEECE1">
                  <a:alpha val="0"/>
                </a:srgbClr>
              </a:gs>
            </a:gsLst>
            <a:path path="shape">
              <a:fillToRect l="50000" t="50000" r="50000" b="50000"/>
            </a:path>
          </a:grad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pitchFamily="34" charset="0"/>
              <a:ea typeface="宋体"/>
            </a:endParaRPr>
          </a:p>
        </p:txBody>
      </p:sp>
      <p:sp>
        <p:nvSpPr>
          <p:cNvPr id="5" name="Oval 65"/>
          <p:cNvSpPr>
            <a:spLocks noChangeArrowheads="1"/>
          </p:cNvSpPr>
          <p:nvPr/>
        </p:nvSpPr>
        <p:spPr bwMode="auto">
          <a:xfrm rot="10800000" flipV="1">
            <a:off x="5508105" y="3789041"/>
            <a:ext cx="2665721" cy="239489"/>
          </a:xfrm>
          <a:prstGeom prst="ellipse">
            <a:avLst/>
          </a:prstGeom>
          <a:gradFill rotWithShape="1">
            <a:gsLst>
              <a:gs pos="0">
                <a:sysClr val="windowText" lastClr="000000">
                  <a:lumMod val="75000"/>
                  <a:lumOff val="25000"/>
                </a:sysClr>
              </a:gs>
              <a:gs pos="100000">
                <a:srgbClr val="EEECE1">
                  <a:alpha val="0"/>
                </a:srgbClr>
              </a:gs>
            </a:gsLst>
            <a:path path="shape">
              <a:fillToRect l="50000" t="50000" r="50000" b="50000"/>
            </a:path>
          </a:grad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pitchFamily="34" charset="0"/>
              <a:ea typeface="宋体"/>
            </a:endParaRPr>
          </a:p>
        </p:txBody>
      </p:sp>
      <p:sp>
        <p:nvSpPr>
          <p:cNvPr id="6" name="Oval 65"/>
          <p:cNvSpPr>
            <a:spLocks noChangeArrowheads="1"/>
          </p:cNvSpPr>
          <p:nvPr/>
        </p:nvSpPr>
        <p:spPr bwMode="auto">
          <a:xfrm rot="10800000" flipV="1">
            <a:off x="1818161" y="3153440"/>
            <a:ext cx="1451202" cy="159166"/>
          </a:xfrm>
          <a:prstGeom prst="ellipse">
            <a:avLst/>
          </a:prstGeom>
          <a:gradFill rotWithShape="1">
            <a:gsLst>
              <a:gs pos="0">
                <a:sysClr val="windowText" lastClr="000000">
                  <a:lumMod val="75000"/>
                  <a:lumOff val="25000"/>
                </a:sysClr>
              </a:gs>
              <a:gs pos="100000">
                <a:srgbClr val="EEECE1">
                  <a:alpha val="0"/>
                </a:srgbClr>
              </a:gs>
            </a:gsLst>
            <a:path path="shape">
              <a:fillToRect l="50000" t="50000" r="50000" b="50000"/>
            </a:path>
          </a:gradFill>
          <a:ln w="9525">
            <a:noFill/>
            <a:round/>
            <a:headEnd/>
            <a:tailEnd/>
          </a:ln>
          <a:effectLst/>
        </p:spPr>
        <p:txBody>
          <a:bodyPr wrap="none" anchor="ct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latin typeface="Arial" pitchFamily="34" charset="0"/>
              <a:ea typeface="宋体"/>
            </a:endParaRPr>
          </a:p>
        </p:txBody>
      </p:sp>
      <p:sp>
        <p:nvSpPr>
          <p:cNvPr id="7" name="椭圆 1402"/>
          <p:cNvSpPr/>
          <p:nvPr/>
        </p:nvSpPr>
        <p:spPr>
          <a:xfrm>
            <a:off x="4294657" y="1459212"/>
            <a:ext cx="2437583" cy="2437583"/>
          </a:xfrm>
          <a:prstGeom prst="ellipse">
            <a:avLst/>
          </a:prstGeom>
          <a:noFill/>
          <a:ln w="25400" cap="flat" cmpd="sng" algn="ctr">
            <a:solidFill>
              <a:srgbClr val="F79646">
                <a:lumMod val="7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Calibri"/>
              <a:ea typeface="+mn-ea"/>
              <a:cs typeface="+mn-cs"/>
            </a:endParaRPr>
          </a:p>
        </p:txBody>
      </p:sp>
      <p:sp>
        <p:nvSpPr>
          <p:cNvPr id="8" name="椭圆 1403"/>
          <p:cNvSpPr/>
          <p:nvPr/>
        </p:nvSpPr>
        <p:spPr>
          <a:xfrm>
            <a:off x="1666133" y="947977"/>
            <a:ext cx="2437583" cy="2437583"/>
          </a:xfrm>
          <a:prstGeom prst="ellipse">
            <a:avLst/>
          </a:prstGeom>
          <a:noFill/>
          <a:ln w="25400" cap="flat" cmpd="sng" algn="ctr">
            <a:solidFill>
              <a:srgbClr val="F79646">
                <a:lumMod val="7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Calibri"/>
              <a:ea typeface="+mn-ea"/>
              <a:cs typeface="+mn-cs"/>
            </a:endParaRPr>
          </a:p>
        </p:txBody>
      </p:sp>
      <p:sp>
        <p:nvSpPr>
          <p:cNvPr id="9" name="矩形 930"/>
          <p:cNvSpPr/>
          <p:nvPr/>
        </p:nvSpPr>
        <p:spPr>
          <a:xfrm rot="20521268">
            <a:off x="96092" y="1259182"/>
            <a:ext cx="2434724" cy="2644088"/>
          </a:xfrm>
          <a:custGeom>
            <a:avLst/>
            <a:gdLst/>
            <a:ahLst/>
            <a:cxnLst/>
            <a:rect l="l" t="t" r="r" b="b"/>
            <a:pathLst>
              <a:path w="1982622" h="2153109">
                <a:moveTo>
                  <a:pt x="1520368" y="578627"/>
                </a:moveTo>
                <a:lnTo>
                  <a:pt x="1146092" y="973188"/>
                </a:lnTo>
                <a:lnTo>
                  <a:pt x="1520368" y="1094646"/>
                </a:lnTo>
                <a:close/>
                <a:moveTo>
                  <a:pt x="1919280" y="158094"/>
                </a:moveTo>
                <a:lnTo>
                  <a:pt x="1919277" y="158097"/>
                </a:lnTo>
                <a:lnTo>
                  <a:pt x="1982622" y="178653"/>
                </a:lnTo>
                <a:lnTo>
                  <a:pt x="1982622" y="319033"/>
                </a:lnTo>
                <a:lnTo>
                  <a:pt x="1769571" y="323050"/>
                </a:lnTo>
                <a:lnTo>
                  <a:pt x="1800846" y="1981634"/>
                </a:lnTo>
                <a:lnTo>
                  <a:pt x="1982622" y="1978206"/>
                </a:lnTo>
                <a:lnTo>
                  <a:pt x="1982622" y="2153109"/>
                </a:lnTo>
                <a:lnTo>
                  <a:pt x="1520368" y="2003102"/>
                </a:lnTo>
                <a:lnTo>
                  <a:pt x="1520368" y="1473556"/>
                </a:lnTo>
                <a:lnTo>
                  <a:pt x="871263" y="1262913"/>
                </a:lnTo>
                <a:lnTo>
                  <a:pt x="487175" y="1667817"/>
                </a:lnTo>
                <a:lnTo>
                  <a:pt x="0" y="1509723"/>
                </a:lnTo>
                <a:lnTo>
                  <a:pt x="1432103" y="0"/>
                </a:lnTo>
                <a:close/>
              </a:path>
            </a:pathLst>
          </a:custGeom>
          <a:solidFill>
            <a:srgbClr val="F79646">
              <a:lumMod val="75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Calibri"/>
              <a:ea typeface="+mn-ea"/>
              <a:cs typeface="+mn-cs"/>
            </a:endParaRPr>
          </a:p>
        </p:txBody>
      </p:sp>
      <p:sp>
        <p:nvSpPr>
          <p:cNvPr id="10" name="圆角矩形 939"/>
          <p:cNvSpPr/>
          <p:nvPr/>
        </p:nvSpPr>
        <p:spPr>
          <a:xfrm>
            <a:off x="5914932" y="1627400"/>
            <a:ext cx="1948268" cy="2250152"/>
          </a:xfrm>
          <a:custGeom>
            <a:avLst/>
            <a:gdLst/>
            <a:ahLst/>
            <a:cxnLst/>
            <a:rect l="l" t="t" r="r" b="b"/>
            <a:pathLst>
              <a:path w="1563007" h="1805195">
                <a:moveTo>
                  <a:pt x="542296" y="1105254"/>
                </a:moveTo>
                <a:lnTo>
                  <a:pt x="516694" y="1582911"/>
                </a:lnTo>
                <a:lnTo>
                  <a:pt x="872758" y="1582911"/>
                </a:lnTo>
                <a:cubicBezTo>
                  <a:pt x="1004659" y="1582911"/>
                  <a:pt x="1111586" y="1475984"/>
                  <a:pt x="1111586" y="1344083"/>
                </a:cubicBezTo>
                <a:lnTo>
                  <a:pt x="1111587" y="1344083"/>
                </a:lnTo>
                <a:cubicBezTo>
                  <a:pt x="1111587" y="1212181"/>
                  <a:pt x="1004659" y="1105254"/>
                  <a:pt x="872758" y="1105254"/>
                </a:cubicBezTo>
                <a:close/>
                <a:moveTo>
                  <a:pt x="588295" y="247038"/>
                </a:moveTo>
                <a:lnTo>
                  <a:pt x="562693" y="724695"/>
                </a:lnTo>
                <a:lnTo>
                  <a:pt x="865069" y="724695"/>
                </a:lnTo>
                <a:cubicBezTo>
                  <a:pt x="996970" y="724695"/>
                  <a:pt x="1103897" y="617768"/>
                  <a:pt x="1103897" y="485867"/>
                </a:cubicBezTo>
                <a:lnTo>
                  <a:pt x="1103898" y="485867"/>
                </a:lnTo>
                <a:cubicBezTo>
                  <a:pt x="1103898" y="353965"/>
                  <a:pt x="996970" y="247038"/>
                  <a:pt x="865069" y="247038"/>
                </a:cubicBezTo>
                <a:close/>
                <a:moveTo>
                  <a:pt x="242852" y="0"/>
                </a:moveTo>
                <a:lnTo>
                  <a:pt x="1158970" y="0"/>
                </a:lnTo>
                <a:cubicBezTo>
                  <a:pt x="1377867" y="0"/>
                  <a:pt x="1555318" y="177451"/>
                  <a:pt x="1555318" y="396348"/>
                </a:cubicBezTo>
                <a:lnTo>
                  <a:pt x="1555318" y="550630"/>
                </a:lnTo>
                <a:cubicBezTo>
                  <a:pt x="1555318" y="703377"/>
                  <a:pt x="1468912" y="835942"/>
                  <a:pt x="1341473" y="900511"/>
                </a:cubicBezTo>
                <a:cubicBezTo>
                  <a:pt x="1473026" y="963830"/>
                  <a:pt x="1563007" y="1098689"/>
                  <a:pt x="1563007" y="1254564"/>
                </a:cubicBezTo>
                <a:lnTo>
                  <a:pt x="1563007" y="1408846"/>
                </a:lnTo>
                <a:cubicBezTo>
                  <a:pt x="1563007" y="1627743"/>
                  <a:pt x="1385556" y="1805194"/>
                  <a:pt x="1166659" y="1805194"/>
                </a:cubicBezTo>
                <a:lnTo>
                  <a:pt x="504779" y="1805194"/>
                </a:lnTo>
                <a:lnTo>
                  <a:pt x="504779" y="1805195"/>
                </a:lnTo>
                <a:lnTo>
                  <a:pt x="0" y="1805194"/>
                </a:lnTo>
                <a:lnTo>
                  <a:pt x="10451" y="1610220"/>
                </a:lnTo>
                <a:lnTo>
                  <a:pt x="252484" y="1628291"/>
                </a:lnTo>
                <a:lnTo>
                  <a:pt x="360039" y="187725"/>
                </a:lnTo>
                <a:lnTo>
                  <a:pt x="87784" y="167398"/>
                </a:lnTo>
                <a:lnTo>
                  <a:pt x="96756" y="2"/>
                </a:lnTo>
                <a:lnTo>
                  <a:pt x="242852" y="2"/>
                </a:lnTo>
                <a:close/>
              </a:path>
            </a:pathLst>
          </a:custGeom>
          <a:solidFill>
            <a:srgbClr val="F79646">
              <a:lumMod val="75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Calibri"/>
              <a:ea typeface="+mn-ea"/>
              <a:cs typeface="+mn-cs"/>
            </a:endParaRPr>
          </a:p>
        </p:txBody>
      </p:sp>
      <p:grpSp>
        <p:nvGrpSpPr>
          <p:cNvPr id="11" name="Group 60"/>
          <p:cNvGrpSpPr>
            <a:grpSpLocks noChangeAspect="1"/>
          </p:cNvGrpSpPr>
          <p:nvPr/>
        </p:nvGrpSpPr>
        <p:grpSpPr bwMode="auto">
          <a:xfrm rot="16839614" flipH="1">
            <a:off x="4358480" y="1084781"/>
            <a:ext cx="1125726" cy="1085237"/>
            <a:chOff x="413" y="341"/>
            <a:chExt cx="1835" cy="1769"/>
          </a:xfrm>
          <a:solidFill>
            <a:srgbClr val="C0504D"/>
          </a:solidFill>
        </p:grpSpPr>
        <p:grpSp>
          <p:nvGrpSpPr>
            <p:cNvPr id="12" name="Group 261"/>
            <p:cNvGrpSpPr>
              <a:grpSpLocks/>
            </p:cNvGrpSpPr>
            <p:nvPr/>
          </p:nvGrpSpPr>
          <p:grpSpPr bwMode="auto">
            <a:xfrm>
              <a:off x="413" y="570"/>
              <a:ext cx="1821" cy="1497"/>
              <a:chOff x="413" y="570"/>
              <a:chExt cx="1821" cy="1497"/>
            </a:xfrm>
            <a:grpFill/>
          </p:grpSpPr>
          <p:sp>
            <p:nvSpPr>
              <p:cNvPr id="272" name="Freeform 61"/>
              <p:cNvSpPr>
                <a:spLocks/>
              </p:cNvSpPr>
              <p:nvPr/>
            </p:nvSpPr>
            <p:spPr bwMode="auto">
              <a:xfrm>
                <a:off x="1247" y="858"/>
                <a:ext cx="120" cy="94"/>
              </a:xfrm>
              <a:custGeom>
                <a:avLst/>
                <a:gdLst>
                  <a:gd name="T0" fmla="*/ 50 w 51"/>
                  <a:gd name="T1" fmla="*/ 33 h 40"/>
                  <a:gd name="T2" fmla="*/ 50 w 51"/>
                  <a:gd name="T3" fmla="*/ 24 h 40"/>
                  <a:gd name="T4" fmla="*/ 45 w 51"/>
                  <a:gd name="T5" fmla="*/ 11 h 40"/>
                  <a:gd name="T6" fmla="*/ 31 w 51"/>
                  <a:gd name="T7" fmla="*/ 1 h 40"/>
                  <a:gd name="T8" fmla="*/ 21 w 51"/>
                  <a:gd name="T9" fmla="*/ 1 h 40"/>
                  <a:gd name="T10" fmla="*/ 12 w 51"/>
                  <a:gd name="T11" fmla="*/ 7 h 40"/>
                  <a:gd name="T12" fmla="*/ 4 w 51"/>
                  <a:gd name="T13" fmla="*/ 20 h 40"/>
                  <a:gd name="T14" fmla="*/ 4 w 51"/>
                  <a:gd name="T15" fmla="*/ 29 h 40"/>
                  <a:gd name="T16" fmla="*/ 3 w 51"/>
                  <a:gd name="T17" fmla="*/ 34 h 40"/>
                  <a:gd name="T18" fmla="*/ 0 w 51"/>
                  <a:gd name="T19" fmla="*/ 38 h 40"/>
                  <a:gd name="T20" fmla="*/ 6 w 51"/>
                  <a:gd name="T21" fmla="*/ 35 h 40"/>
                  <a:gd name="T22" fmla="*/ 10 w 51"/>
                  <a:gd name="T23" fmla="*/ 26 h 40"/>
                  <a:gd name="T24" fmla="*/ 22 w 51"/>
                  <a:gd name="T25" fmla="*/ 13 h 40"/>
                  <a:gd name="T26" fmla="*/ 35 w 51"/>
                  <a:gd name="T27" fmla="*/ 16 h 40"/>
                  <a:gd name="T28" fmla="*/ 34 w 51"/>
                  <a:gd name="T29" fmla="*/ 16 h 40"/>
                  <a:gd name="T30" fmla="*/ 27 w 51"/>
                  <a:gd name="T31" fmla="*/ 18 h 40"/>
                  <a:gd name="T32" fmla="*/ 21 w 51"/>
                  <a:gd name="T33" fmla="*/ 22 h 40"/>
                  <a:gd name="T34" fmla="*/ 16 w 51"/>
                  <a:gd name="T35" fmla="*/ 28 h 40"/>
                  <a:gd name="T36" fmla="*/ 12 w 51"/>
                  <a:gd name="T37" fmla="*/ 34 h 40"/>
                  <a:gd name="T38" fmla="*/ 7 w 51"/>
                  <a:gd name="T39" fmla="*/ 40 h 40"/>
                  <a:gd name="T40" fmla="*/ 14 w 51"/>
                  <a:gd name="T41" fmla="*/ 38 h 40"/>
                  <a:gd name="T42" fmla="*/ 19 w 51"/>
                  <a:gd name="T43" fmla="*/ 39 h 40"/>
                  <a:gd name="T44" fmla="*/ 28 w 51"/>
                  <a:gd name="T45" fmla="*/ 35 h 40"/>
                  <a:gd name="T46" fmla="*/ 35 w 51"/>
                  <a:gd name="T47" fmla="*/ 26 h 40"/>
                  <a:gd name="T48" fmla="*/ 43 w 51"/>
                  <a:gd name="T49" fmla="*/ 22 h 40"/>
                  <a:gd name="T50" fmla="*/ 48 w 51"/>
                  <a:gd name="T51" fmla="*/ 25 h 40"/>
                  <a:gd name="T52" fmla="*/ 50 w 51"/>
                  <a:gd name="T53" fmla="*/ 30 h 40"/>
                  <a:gd name="T54" fmla="*/ 50 w 51"/>
                  <a:gd name="T55" fmla="*/ 3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 h="40">
                    <a:moveTo>
                      <a:pt x="50" y="33"/>
                    </a:moveTo>
                    <a:cubicBezTo>
                      <a:pt x="50" y="31"/>
                      <a:pt x="51" y="26"/>
                      <a:pt x="50" y="24"/>
                    </a:cubicBezTo>
                    <a:cubicBezTo>
                      <a:pt x="50" y="20"/>
                      <a:pt x="48" y="14"/>
                      <a:pt x="45" y="11"/>
                    </a:cubicBezTo>
                    <a:cubicBezTo>
                      <a:pt x="42" y="7"/>
                      <a:pt x="38" y="3"/>
                      <a:pt x="31" y="1"/>
                    </a:cubicBezTo>
                    <a:cubicBezTo>
                      <a:pt x="28" y="0"/>
                      <a:pt x="25" y="0"/>
                      <a:pt x="21" y="1"/>
                    </a:cubicBezTo>
                    <a:cubicBezTo>
                      <a:pt x="18" y="2"/>
                      <a:pt x="15" y="4"/>
                      <a:pt x="12" y="7"/>
                    </a:cubicBezTo>
                    <a:cubicBezTo>
                      <a:pt x="9" y="9"/>
                      <a:pt x="5" y="14"/>
                      <a:pt x="4" y="20"/>
                    </a:cubicBezTo>
                    <a:cubicBezTo>
                      <a:pt x="3" y="22"/>
                      <a:pt x="4" y="26"/>
                      <a:pt x="4" y="29"/>
                    </a:cubicBezTo>
                    <a:cubicBezTo>
                      <a:pt x="4" y="31"/>
                      <a:pt x="3" y="33"/>
                      <a:pt x="3" y="34"/>
                    </a:cubicBezTo>
                    <a:cubicBezTo>
                      <a:pt x="2" y="35"/>
                      <a:pt x="1" y="37"/>
                      <a:pt x="0" y="38"/>
                    </a:cubicBezTo>
                    <a:cubicBezTo>
                      <a:pt x="3" y="37"/>
                      <a:pt x="4" y="37"/>
                      <a:pt x="6" y="35"/>
                    </a:cubicBezTo>
                    <a:cubicBezTo>
                      <a:pt x="8" y="32"/>
                      <a:pt x="9" y="28"/>
                      <a:pt x="10" y="26"/>
                    </a:cubicBezTo>
                    <a:cubicBezTo>
                      <a:pt x="12" y="20"/>
                      <a:pt x="17" y="15"/>
                      <a:pt x="22" y="13"/>
                    </a:cubicBezTo>
                    <a:cubicBezTo>
                      <a:pt x="29" y="11"/>
                      <a:pt x="37" y="16"/>
                      <a:pt x="35" y="16"/>
                    </a:cubicBezTo>
                    <a:cubicBezTo>
                      <a:pt x="34" y="16"/>
                      <a:pt x="34" y="16"/>
                      <a:pt x="34" y="16"/>
                    </a:cubicBezTo>
                    <a:cubicBezTo>
                      <a:pt x="32" y="17"/>
                      <a:pt x="30" y="17"/>
                      <a:pt x="27" y="18"/>
                    </a:cubicBezTo>
                    <a:cubicBezTo>
                      <a:pt x="24" y="20"/>
                      <a:pt x="22" y="21"/>
                      <a:pt x="21" y="22"/>
                    </a:cubicBezTo>
                    <a:cubicBezTo>
                      <a:pt x="19" y="24"/>
                      <a:pt x="18" y="26"/>
                      <a:pt x="16" y="28"/>
                    </a:cubicBezTo>
                    <a:cubicBezTo>
                      <a:pt x="15" y="30"/>
                      <a:pt x="14" y="32"/>
                      <a:pt x="12" y="34"/>
                    </a:cubicBezTo>
                    <a:cubicBezTo>
                      <a:pt x="11" y="36"/>
                      <a:pt x="7" y="38"/>
                      <a:pt x="7" y="40"/>
                    </a:cubicBezTo>
                    <a:cubicBezTo>
                      <a:pt x="8" y="39"/>
                      <a:pt x="12" y="38"/>
                      <a:pt x="14" y="38"/>
                    </a:cubicBezTo>
                    <a:cubicBezTo>
                      <a:pt x="15" y="38"/>
                      <a:pt x="17" y="39"/>
                      <a:pt x="19" y="39"/>
                    </a:cubicBezTo>
                    <a:cubicBezTo>
                      <a:pt x="22" y="38"/>
                      <a:pt x="26" y="37"/>
                      <a:pt x="28" y="35"/>
                    </a:cubicBezTo>
                    <a:cubicBezTo>
                      <a:pt x="31" y="33"/>
                      <a:pt x="33" y="29"/>
                      <a:pt x="35" y="26"/>
                    </a:cubicBezTo>
                    <a:cubicBezTo>
                      <a:pt x="37" y="24"/>
                      <a:pt x="40" y="21"/>
                      <a:pt x="43" y="22"/>
                    </a:cubicBezTo>
                    <a:cubicBezTo>
                      <a:pt x="45" y="23"/>
                      <a:pt x="46" y="23"/>
                      <a:pt x="48" y="25"/>
                    </a:cubicBezTo>
                    <a:cubicBezTo>
                      <a:pt x="48" y="26"/>
                      <a:pt x="49" y="28"/>
                      <a:pt x="50" y="30"/>
                    </a:cubicBezTo>
                    <a:cubicBezTo>
                      <a:pt x="50" y="31"/>
                      <a:pt x="50" y="34"/>
                      <a:pt x="50" y="3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73" name="Freeform 62"/>
              <p:cNvSpPr>
                <a:spLocks/>
              </p:cNvSpPr>
              <p:nvPr/>
            </p:nvSpPr>
            <p:spPr bwMode="auto">
              <a:xfrm>
                <a:off x="1733" y="1300"/>
                <a:ext cx="196" cy="56"/>
              </a:xfrm>
              <a:custGeom>
                <a:avLst/>
                <a:gdLst>
                  <a:gd name="T0" fmla="*/ 77 w 83"/>
                  <a:gd name="T1" fmla="*/ 10 h 24"/>
                  <a:gd name="T2" fmla="*/ 61 w 83"/>
                  <a:gd name="T3" fmla="*/ 22 h 24"/>
                  <a:gd name="T4" fmla="*/ 33 w 83"/>
                  <a:gd name="T5" fmla="*/ 19 h 24"/>
                  <a:gd name="T6" fmla="*/ 0 w 83"/>
                  <a:gd name="T7" fmla="*/ 0 h 24"/>
                  <a:gd name="T8" fmla="*/ 29 w 83"/>
                  <a:gd name="T9" fmla="*/ 8 h 24"/>
                  <a:gd name="T10" fmla="*/ 48 w 83"/>
                  <a:gd name="T11" fmla="*/ 3 h 24"/>
                  <a:gd name="T12" fmla="*/ 38 w 83"/>
                  <a:gd name="T13" fmla="*/ 10 h 24"/>
                  <a:gd name="T14" fmla="*/ 47 w 83"/>
                  <a:gd name="T15" fmla="*/ 12 h 24"/>
                  <a:gd name="T16" fmla="*/ 65 w 83"/>
                  <a:gd name="T17" fmla="*/ 6 h 24"/>
                  <a:gd name="T18" fmla="*/ 58 w 83"/>
                  <a:gd name="T19" fmla="*/ 13 h 24"/>
                  <a:gd name="T20" fmla="*/ 53 w 83"/>
                  <a:gd name="T21" fmla="*/ 16 h 24"/>
                  <a:gd name="T22" fmla="*/ 75 w 83"/>
                  <a:gd name="T23" fmla="*/ 11 h 24"/>
                  <a:gd name="T24" fmla="*/ 77 w 83"/>
                  <a:gd name="T25"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24">
                    <a:moveTo>
                      <a:pt x="77" y="10"/>
                    </a:moveTo>
                    <a:cubicBezTo>
                      <a:pt x="77" y="10"/>
                      <a:pt x="71" y="20"/>
                      <a:pt x="61" y="22"/>
                    </a:cubicBezTo>
                    <a:cubicBezTo>
                      <a:pt x="51" y="24"/>
                      <a:pt x="47" y="24"/>
                      <a:pt x="33" y="19"/>
                    </a:cubicBezTo>
                    <a:cubicBezTo>
                      <a:pt x="19" y="15"/>
                      <a:pt x="0" y="0"/>
                      <a:pt x="0" y="0"/>
                    </a:cubicBezTo>
                    <a:cubicBezTo>
                      <a:pt x="0" y="0"/>
                      <a:pt x="18" y="7"/>
                      <a:pt x="29" y="8"/>
                    </a:cubicBezTo>
                    <a:cubicBezTo>
                      <a:pt x="39" y="8"/>
                      <a:pt x="46" y="3"/>
                      <a:pt x="48" y="3"/>
                    </a:cubicBezTo>
                    <a:cubicBezTo>
                      <a:pt x="49" y="3"/>
                      <a:pt x="43" y="10"/>
                      <a:pt x="38" y="10"/>
                    </a:cubicBezTo>
                    <a:cubicBezTo>
                      <a:pt x="33" y="10"/>
                      <a:pt x="42" y="11"/>
                      <a:pt x="47" y="12"/>
                    </a:cubicBezTo>
                    <a:cubicBezTo>
                      <a:pt x="53" y="12"/>
                      <a:pt x="62" y="8"/>
                      <a:pt x="65" y="6"/>
                    </a:cubicBezTo>
                    <a:cubicBezTo>
                      <a:pt x="68" y="4"/>
                      <a:pt x="63" y="11"/>
                      <a:pt x="58" y="13"/>
                    </a:cubicBezTo>
                    <a:cubicBezTo>
                      <a:pt x="54" y="15"/>
                      <a:pt x="47" y="15"/>
                      <a:pt x="53" y="16"/>
                    </a:cubicBezTo>
                    <a:cubicBezTo>
                      <a:pt x="59" y="18"/>
                      <a:pt x="67" y="18"/>
                      <a:pt x="75" y="11"/>
                    </a:cubicBezTo>
                    <a:cubicBezTo>
                      <a:pt x="83" y="1"/>
                      <a:pt x="77" y="11"/>
                      <a:pt x="77" y="1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74" name="Freeform 63"/>
              <p:cNvSpPr>
                <a:spLocks/>
              </p:cNvSpPr>
              <p:nvPr/>
            </p:nvSpPr>
            <p:spPr bwMode="auto">
              <a:xfrm>
                <a:off x="921" y="1937"/>
                <a:ext cx="68" cy="130"/>
              </a:xfrm>
              <a:custGeom>
                <a:avLst/>
                <a:gdLst>
                  <a:gd name="T0" fmla="*/ 14 w 29"/>
                  <a:gd name="T1" fmla="*/ 16 h 55"/>
                  <a:gd name="T2" fmla="*/ 15 w 29"/>
                  <a:gd name="T3" fmla="*/ 39 h 55"/>
                  <a:gd name="T4" fmla="*/ 9 w 29"/>
                  <a:gd name="T5" fmla="*/ 40 h 55"/>
                  <a:gd name="T6" fmla="*/ 1 w 29"/>
                  <a:gd name="T7" fmla="*/ 31 h 55"/>
                  <a:gd name="T8" fmla="*/ 4 w 29"/>
                  <a:gd name="T9" fmla="*/ 32 h 55"/>
                  <a:gd name="T10" fmla="*/ 2 w 29"/>
                  <a:gd name="T11" fmla="*/ 24 h 55"/>
                  <a:gd name="T12" fmla="*/ 8 w 29"/>
                  <a:gd name="T13" fmla="*/ 11 h 55"/>
                  <a:gd name="T14" fmla="*/ 25 w 29"/>
                  <a:gd name="T15" fmla="*/ 2 h 55"/>
                  <a:gd name="T16" fmla="*/ 21 w 29"/>
                  <a:gd name="T17" fmla="*/ 10 h 55"/>
                  <a:gd name="T18" fmla="*/ 27 w 29"/>
                  <a:gd name="T19" fmla="*/ 33 h 55"/>
                  <a:gd name="T20" fmla="*/ 19 w 29"/>
                  <a:gd name="T21" fmla="*/ 40 h 55"/>
                  <a:gd name="T22" fmla="*/ 19 w 29"/>
                  <a:gd name="T23" fmla="*/ 45 h 55"/>
                  <a:gd name="T24" fmla="*/ 14 w 29"/>
                  <a:gd name="T25" fmla="*/ 1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55">
                    <a:moveTo>
                      <a:pt x="14" y="16"/>
                    </a:moveTo>
                    <a:cubicBezTo>
                      <a:pt x="14" y="15"/>
                      <a:pt x="12" y="23"/>
                      <a:pt x="15" y="39"/>
                    </a:cubicBezTo>
                    <a:cubicBezTo>
                      <a:pt x="19" y="55"/>
                      <a:pt x="15" y="38"/>
                      <a:pt x="9" y="40"/>
                    </a:cubicBezTo>
                    <a:cubicBezTo>
                      <a:pt x="3" y="42"/>
                      <a:pt x="0" y="30"/>
                      <a:pt x="1" y="31"/>
                    </a:cubicBezTo>
                    <a:cubicBezTo>
                      <a:pt x="2" y="32"/>
                      <a:pt x="4" y="32"/>
                      <a:pt x="4" y="32"/>
                    </a:cubicBezTo>
                    <a:cubicBezTo>
                      <a:pt x="4" y="32"/>
                      <a:pt x="4" y="32"/>
                      <a:pt x="2" y="24"/>
                    </a:cubicBezTo>
                    <a:cubicBezTo>
                      <a:pt x="0" y="16"/>
                      <a:pt x="3" y="21"/>
                      <a:pt x="8" y="11"/>
                    </a:cubicBezTo>
                    <a:cubicBezTo>
                      <a:pt x="14" y="0"/>
                      <a:pt x="25" y="2"/>
                      <a:pt x="25" y="2"/>
                    </a:cubicBezTo>
                    <a:cubicBezTo>
                      <a:pt x="25" y="2"/>
                      <a:pt x="23" y="3"/>
                      <a:pt x="21" y="10"/>
                    </a:cubicBezTo>
                    <a:cubicBezTo>
                      <a:pt x="19" y="16"/>
                      <a:pt x="26" y="24"/>
                      <a:pt x="27" y="33"/>
                    </a:cubicBezTo>
                    <a:cubicBezTo>
                      <a:pt x="29" y="43"/>
                      <a:pt x="19" y="33"/>
                      <a:pt x="19" y="40"/>
                    </a:cubicBezTo>
                    <a:cubicBezTo>
                      <a:pt x="19" y="47"/>
                      <a:pt x="19" y="47"/>
                      <a:pt x="19" y="45"/>
                    </a:cubicBezTo>
                    <a:lnTo>
                      <a:pt x="14" y="16"/>
                    </a:ln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75" name="Freeform 64"/>
              <p:cNvSpPr>
                <a:spLocks/>
              </p:cNvSpPr>
              <p:nvPr/>
            </p:nvSpPr>
            <p:spPr bwMode="auto">
              <a:xfrm>
                <a:off x="1100" y="650"/>
                <a:ext cx="182" cy="165"/>
              </a:xfrm>
              <a:custGeom>
                <a:avLst/>
                <a:gdLst>
                  <a:gd name="T0" fmla="*/ 62 w 77"/>
                  <a:gd name="T1" fmla="*/ 66 h 70"/>
                  <a:gd name="T2" fmla="*/ 65 w 77"/>
                  <a:gd name="T3" fmla="*/ 26 h 70"/>
                  <a:gd name="T4" fmla="*/ 25 w 77"/>
                  <a:gd name="T5" fmla="*/ 11 h 70"/>
                  <a:gd name="T6" fmla="*/ 13 w 77"/>
                  <a:gd name="T7" fmla="*/ 49 h 70"/>
                  <a:gd name="T8" fmla="*/ 42 w 77"/>
                  <a:gd name="T9" fmla="*/ 26 h 70"/>
                  <a:gd name="T10" fmla="*/ 42 w 77"/>
                  <a:gd name="T11" fmla="*/ 26 h 70"/>
                  <a:gd name="T12" fmla="*/ 25 w 77"/>
                  <a:gd name="T13" fmla="*/ 60 h 70"/>
                  <a:gd name="T14" fmla="*/ 4 w 77"/>
                  <a:gd name="T15" fmla="*/ 43 h 70"/>
                  <a:gd name="T16" fmla="*/ 9 w 77"/>
                  <a:gd name="T17" fmla="*/ 17 h 70"/>
                  <a:gd name="T18" fmla="*/ 61 w 77"/>
                  <a:gd name="T19" fmla="*/ 15 h 70"/>
                  <a:gd name="T20" fmla="*/ 65 w 77"/>
                  <a:gd name="T21" fmla="*/ 68 h 70"/>
                  <a:gd name="T22" fmla="*/ 62 w 77"/>
                  <a:gd name="T23" fmla="*/ 6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 h="70">
                    <a:moveTo>
                      <a:pt x="62" y="66"/>
                    </a:moveTo>
                    <a:cubicBezTo>
                      <a:pt x="70" y="54"/>
                      <a:pt x="72" y="40"/>
                      <a:pt x="65" y="26"/>
                    </a:cubicBezTo>
                    <a:cubicBezTo>
                      <a:pt x="57" y="11"/>
                      <a:pt x="40" y="5"/>
                      <a:pt x="25" y="11"/>
                    </a:cubicBezTo>
                    <a:cubicBezTo>
                      <a:pt x="10" y="16"/>
                      <a:pt x="0" y="35"/>
                      <a:pt x="13" y="49"/>
                    </a:cubicBezTo>
                    <a:cubicBezTo>
                      <a:pt x="28" y="67"/>
                      <a:pt x="61" y="41"/>
                      <a:pt x="42" y="26"/>
                    </a:cubicBezTo>
                    <a:cubicBezTo>
                      <a:pt x="40" y="24"/>
                      <a:pt x="40" y="24"/>
                      <a:pt x="42" y="26"/>
                    </a:cubicBezTo>
                    <a:cubicBezTo>
                      <a:pt x="60" y="40"/>
                      <a:pt x="43" y="61"/>
                      <a:pt x="25" y="60"/>
                    </a:cubicBezTo>
                    <a:cubicBezTo>
                      <a:pt x="15" y="59"/>
                      <a:pt x="7" y="51"/>
                      <a:pt x="4" y="43"/>
                    </a:cubicBezTo>
                    <a:cubicBezTo>
                      <a:pt x="1" y="33"/>
                      <a:pt x="4" y="24"/>
                      <a:pt x="9" y="17"/>
                    </a:cubicBezTo>
                    <a:cubicBezTo>
                      <a:pt x="21" y="2"/>
                      <a:pt x="46" y="0"/>
                      <a:pt x="61" y="15"/>
                    </a:cubicBezTo>
                    <a:cubicBezTo>
                      <a:pt x="77" y="30"/>
                      <a:pt x="77" y="53"/>
                      <a:pt x="65" y="68"/>
                    </a:cubicBezTo>
                    <a:cubicBezTo>
                      <a:pt x="64" y="70"/>
                      <a:pt x="60" y="68"/>
                      <a:pt x="62" y="66"/>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76" name="Freeform 65"/>
              <p:cNvSpPr>
                <a:spLocks/>
              </p:cNvSpPr>
              <p:nvPr/>
            </p:nvSpPr>
            <p:spPr bwMode="auto">
              <a:xfrm>
                <a:off x="1180" y="570"/>
                <a:ext cx="144" cy="397"/>
              </a:xfrm>
              <a:custGeom>
                <a:avLst/>
                <a:gdLst>
                  <a:gd name="T0" fmla="*/ 32 w 61"/>
                  <a:gd name="T1" fmla="*/ 0 h 168"/>
                  <a:gd name="T2" fmla="*/ 56 w 61"/>
                  <a:gd name="T3" fmla="*/ 42 h 168"/>
                  <a:gd name="T4" fmla="*/ 41 w 61"/>
                  <a:gd name="T5" fmla="*/ 84 h 168"/>
                  <a:gd name="T6" fmla="*/ 24 w 61"/>
                  <a:gd name="T7" fmla="*/ 167 h 168"/>
                  <a:gd name="T8" fmla="*/ 28 w 61"/>
                  <a:gd name="T9" fmla="*/ 168 h 168"/>
                  <a:gd name="T10" fmla="*/ 43 w 61"/>
                  <a:gd name="T11" fmla="*/ 87 h 168"/>
                  <a:gd name="T12" fmla="*/ 61 w 61"/>
                  <a:gd name="T13" fmla="*/ 46 h 168"/>
                  <a:gd name="T14" fmla="*/ 36 w 61"/>
                  <a:gd name="T15" fmla="*/ 1 h 168"/>
                  <a:gd name="T16" fmla="*/ 32 w 61"/>
                  <a:gd name="T1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68">
                    <a:moveTo>
                      <a:pt x="32" y="0"/>
                    </a:moveTo>
                    <a:cubicBezTo>
                      <a:pt x="49" y="10"/>
                      <a:pt x="55" y="27"/>
                      <a:pt x="56" y="42"/>
                    </a:cubicBezTo>
                    <a:cubicBezTo>
                      <a:pt x="58" y="60"/>
                      <a:pt x="50" y="73"/>
                      <a:pt x="41" y="84"/>
                    </a:cubicBezTo>
                    <a:cubicBezTo>
                      <a:pt x="25" y="102"/>
                      <a:pt x="0" y="130"/>
                      <a:pt x="24" y="167"/>
                    </a:cubicBezTo>
                    <a:cubicBezTo>
                      <a:pt x="24" y="168"/>
                      <a:pt x="27" y="168"/>
                      <a:pt x="28" y="168"/>
                    </a:cubicBezTo>
                    <a:cubicBezTo>
                      <a:pt x="5" y="133"/>
                      <a:pt x="28" y="105"/>
                      <a:pt x="43" y="87"/>
                    </a:cubicBezTo>
                    <a:cubicBezTo>
                      <a:pt x="53" y="76"/>
                      <a:pt x="61" y="64"/>
                      <a:pt x="61" y="46"/>
                    </a:cubicBezTo>
                    <a:cubicBezTo>
                      <a:pt x="60" y="31"/>
                      <a:pt x="53" y="12"/>
                      <a:pt x="36" y="1"/>
                    </a:cubicBezTo>
                    <a:cubicBezTo>
                      <a:pt x="35" y="1"/>
                      <a:pt x="33" y="1"/>
                      <a:pt x="32"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77" name="Freeform 66"/>
              <p:cNvSpPr>
                <a:spLocks/>
              </p:cNvSpPr>
              <p:nvPr/>
            </p:nvSpPr>
            <p:spPr bwMode="auto">
              <a:xfrm>
                <a:off x="1213" y="811"/>
                <a:ext cx="239" cy="274"/>
              </a:xfrm>
              <a:custGeom>
                <a:avLst/>
                <a:gdLst>
                  <a:gd name="T0" fmla="*/ 64 w 101"/>
                  <a:gd name="T1" fmla="*/ 115 h 116"/>
                  <a:gd name="T2" fmla="*/ 98 w 101"/>
                  <a:gd name="T3" fmla="*/ 51 h 116"/>
                  <a:gd name="T4" fmla="*/ 49 w 101"/>
                  <a:gd name="T5" fmla="*/ 1 h 116"/>
                  <a:gd name="T6" fmla="*/ 3 w 101"/>
                  <a:gd name="T7" fmla="*/ 49 h 116"/>
                  <a:gd name="T8" fmla="*/ 23 w 101"/>
                  <a:gd name="T9" fmla="*/ 78 h 116"/>
                  <a:gd name="T10" fmla="*/ 57 w 101"/>
                  <a:gd name="T11" fmla="*/ 73 h 116"/>
                  <a:gd name="T12" fmla="*/ 63 w 101"/>
                  <a:gd name="T13" fmla="*/ 40 h 116"/>
                  <a:gd name="T14" fmla="*/ 59 w 101"/>
                  <a:gd name="T15" fmla="*/ 42 h 116"/>
                  <a:gd name="T16" fmla="*/ 45 w 101"/>
                  <a:gd name="T17" fmla="*/ 76 h 116"/>
                  <a:gd name="T18" fmla="*/ 11 w 101"/>
                  <a:gd name="T19" fmla="*/ 62 h 116"/>
                  <a:gd name="T20" fmla="*/ 11 w 101"/>
                  <a:gd name="T21" fmla="*/ 25 h 116"/>
                  <a:gd name="T22" fmla="*/ 43 w 101"/>
                  <a:gd name="T23" fmla="*/ 5 h 116"/>
                  <a:gd name="T24" fmla="*/ 94 w 101"/>
                  <a:gd name="T25" fmla="*/ 48 h 116"/>
                  <a:gd name="T26" fmla="*/ 64 w 101"/>
                  <a:gd name="T27" fmla="*/ 115 h 116"/>
                  <a:gd name="T28" fmla="*/ 64 w 101"/>
                  <a:gd name="T29" fmla="*/ 11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1" h="116">
                    <a:moveTo>
                      <a:pt x="64" y="115"/>
                    </a:moveTo>
                    <a:cubicBezTo>
                      <a:pt x="87" y="103"/>
                      <a:pt x="101" y="77"/>
                      <a:pt x="98" y="51"/>
                    </a:cubicBezTo>
                    <a:cubicBezTo>
                      <a:pt x="95" y="24"/>
                      <a:pt x="77" y="2"/>
                      <a:pt x="49" y="1"/>
                    </a:cubicBezTo>
                    <a:cubicBezTo>
                      <a:pt x="23" y="0"/>
                      <a:pt x="0" y="22"/>
                      <a:pt x="3" y="49"/>
                    </a:cubicBezTo>
                    <a:cubicBezTo>
                      <a:pt x="5" y="61"/>
                      <a:pt x="11" y="73"/>
                      <a:pt x="23" y="78"/>
                    </a:cubicBezTo>
                    <a:cubicBezTo>
                      <a:pt x="34" y="83"/>
                      <a:pt x="47" y="81"/>
                      <a:pt x="57" y="73"/>
                    </a:cubicBezTo>
                    <a:cubicBezTo>
                      <a:pt x="66" y="65"/>
                      <a:pt x="67" y="51"/>
                      <a:pt x="63" y="40"/>
                    </a:cubicBezTo>
                    <a:cubicBezTo>
                      <a:pt x="62" y="38"/>
                      <a:pt x="58" y="40"/>
                      <a:pt x="59" y="42"/>
                    </a:cubicBezTo>
                    <a:cubicBezTo>
                      <a:pt x="65" y="56"/>
                      <a:pt x="59" y="71"/>
                      <a:pt x="45" y="76"/>
                    </a:cubicBezTo>
                    <a:cubicBezTo>
                      <a:pt x="32" y="80"/>
                      <a:pt x="18" y="73"/>
                      <a:pt x="11" y="62"/>
                    </a:cubicBezTo>
                    <a:cubicBezTo>
                      <a:pt x="5" y="51"/>
                      <a:pt x="6" y="36"/>
                      <a:pt x="11" y="25"/>
                    </a:cubicBezTo>
                    <a:cubicBezTo>
                      <a:pt x="18" y="13"/>
                      <a:pt x="30" y="7"/>
                      <a:pt x="43" y="5"/>
                    </a:cubicBezTo>
                    <a:cubicBezTo>
                      <a:pt x="70" y="1"/>
                      <a:pt x="90" y="23"/>
                      <a:pt x="94" y="48"/>
                    </a:cubicBezTo>
                    <a:cubicBezTo>
                      <a:pt x="98" y="74"/>
                      <a:pt x="86" y="103"/>
                      <a:pt x="64" y="115"/>
                    </a:cubicBezTo>
                    <a:cubicBezTo>
                      <a:pt x="62" y="116"/>
                      <a:pt x="62" y="116"/>
                      <a:pt x="64" y="115"/>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78" name="Freeform 67"/>
              <p:cNvSpPr>
                <a:spLocks/>
              </p:cNvSpPr>
              <p:nvPr/>
            </p:nvSpPr>
            <p:spPr bwMode="auto">
              <a:xfrm>
                <a:off x="1388" y="636"/>
                <a:ext cx="234" cy="458"/>
              </a:xfrm>
              <a:custGeom>
                <a:avLst/>
                <a:gdLst>
                  <a:gd name="T0" fmla="*/ 99 w 99"/>
                  <a:gd name="T1" fmla="*/ 2 h 194"/>
                  <a:gd name="T2" fmla="*/ 48 w 99"/>
                  <a:gd name="T3" fmla="*/ 30 h 194"/>
                  <a:gd name="T4" fmla="*/ 37 w 99"/>
                  <a:gd name="T5" fmla="*/ 88 h 194"/>
                  <a:gd name="T6" fmla="*/ 1 w 99"/>
                  <a:gd name="T7" fmla="*/ 194 h 194"/>
                  <a:gd name="T8" fmla="*/ 1 w 99"/>
                  <a:gd name="T9" fmla="*/ 194 h 194"/>
                  <a:gd name="T10" fmla="*/ 32 w 99"/>
                  <a:gd name="T11" fmla="*/ 91 h 194"/>
                  <a:gd name="T12" fmla="*/ 41 w 99"/>
                  <a:gd name="T13" fmla="*/ 31 h 194"/>
                  <a:gd name="T14" fmla="*/ 99 w 99"/>
                  <a:gd name="T15" fmla="*/ 2 h 194"/>
                  <a:gd name="T16" fmla="*/ 99 w 99"/>
                  <a:gd name="T17" fmla="*/ 2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94">
                    <a:moveTo>
                      <a:pt x="99" y="2"/>
                    </a:moveTo>
                    <a:cubicBezTo>
                      <a:pt x="76" y="0"/>
                      <a:pt x="59" y="15"/>
                      <a:pt x="48" y="30"/>
                    </a:cubicBezTo>
                    <a:cubicBezTo>
                      <a:pt x="34" y="48"/>
                      <a:pt x="34" y="69"/>
                      <a:pt x="37" y="88"/>
                    </a:cubicBezTo>
                    <a:cubicBezTo>
                      <a:pt x="41" y="121"/>
                      <a:pt x="49" y="171"/>
                      <a:pt x="1" y="194"/>
                    </a:cubicBezTo>
                    <a:cubicBezTo>
                      <a:pt x="0" y="194"/>
                      <a:pt x="2" y="193"/>
                      <a:pt x="1" y="194"/>
                    </a:cubicBezTo>
                    <a:cubicBezTo>
                      <a:pt x="47" y="172"/>
                      <a:pt x="37" y="122"/>
                      <a:pt x="32" y="91"/>
                    </a:cubicBezTo>
                    <a:cubicBezTo>
                      <a:pt x="29" y="70"/>
                      <a:pt x="29" y="51"/>
                      <a:pt x="41" y="31"/>
                    </a:cubicBezTo>
                    <a:cubicBezTo>
                      <a:pt x="51" y="15"/>
                      <a:pt x="75" y="0"/>
                      <a:pt x="99" y="2"/>
                    </a:cubicBezTo>
                    <a:cubicBezTo>
                      <a:pt x="99" y="2"/>
                      <a:pt x="99" y="2"/>
                      <a:pt x="99"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79" name="Freeform 68"/>
              <p:cNvSpPr>
                <a:spLocks/>
              </p:cNvSpPr>
              <p:nvPr/>
            </p:nvSpPr>
            <p:spPr bwMode="auto">
              <a:xfrm>
                <a:off x="1343" y="1018"/>
                <a:ext cx="331" cy="282"/>
              </a:xfrm>
              <a:custGeom>
                <a:avLst/>
                <a:gdLst>
                  <a:gd name="T0" fmla="*/ 4 w 140"/>
                  <a:gd name="T1" fmla="*/ 59 h 119"/>
                  <a:gd name="T2" fmla="*/ 67 w 140"/>
                  <a:gd name="T3" fmla="*/ 7 h 119"/>
                  <a:gd name="T4" fmla="*/ 131 w 140"/>
                  <a:gd name="T5" fmla="*/ 57 h 119"/>
                  <a:gd name="T6" fmla="*/ 74 w 140"/>
                  <a:gd name="T7" fmla="*/ 108 h 119"/>
                  <a:gd name="T8" fmla="*/ 50 w 140"/>
                  <a:gd name="T9" fmla="*/ 72 h 119"/>
                  <a:gd name="T10" fmla="*/ 84 w 140"/>
                  <a:gd name="T11" fmla="*/ 46 h 119"/>
                  <a:gd name="T12" fmla="*/ 86 w 140"/>
                  <a:gd name="T13" fmla="*/ 43 h 119"/>
                  <a:gd name="T14" fmla="*/ 53 w 140"/>
                  <a:gd name="T15" fmla="*/ 54 h 119"/>
                  <a:gd name="T16" fmla="*/ 49 w 140"/>
                  <a:gd name="T17" fmla="*/ 90 h 119"/>
                  <a:gd name="T18" fmla="*/ 116 w 140"/>
                  <a:gd name="T19" fmla="*/ 104 h 119"/>
                  <a:gd name="T20" fmla="*/ 127 w 140"/>
                  <a:gd name="T21" fmla="*/ 33 h 119"/>
                  <a:gd name="T22" fmla="*/ 57 w 140"/>
                  <a:gd name="T23" fmla="*/ 5 h 119"/>
                  <a:gd name="T24" fmla="*/ 1 w 140"/>
                  <a:gd name="T25" fmla="*/ 58 h 119"/>
                  <a:gd name="T26" fmla="*/ 4 w 140"/>
                  <a:gd name="T27" fmla="*/ 5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0" h="119">
                    <a:moveTo>
                      <a:pt x="4" y="59"/>
                    </a:moveTo>
                    <a:cubicBezTo>
                      <a:pt x="12" y="30"/>
                      <a:pt x="37" y="10"/>
                      <a:pt x="67" y="7"/>
                    </a:cubicBezTo>
                    <a:cubicBezTo>
                      <a:pt x="99" y="5"/>
                      <a:pt x="127" y="25"/>
                      <a:pt x="131" y="57"/>
                    </a:cubicBezTo>
                    <a:cubicBezTo>
                      <a:pt x="136" y="89"/>
                      <a:pt x="106" y="117"/>
                      <a:pt x="74" y="108"/>
                    </a:cubicBezTo>
                    <a:cubicBezTo>
                      <a:pt x="59" y="103"/>
                      <a:pt x="49" y="88"/>
                      <a:pt x="50" y="72"/>
                    </a:cubicBezTo>
                    <a:cubicBezTo>
                      <a:pt x="50" y="54"/>
                      <a:pt x="67" y="42"/>
                      <a:pt x="84" y="46"/>
                    </a:cubicBezTo>
                    <a:cubicBezTo>
                      <a:pt x="87" y="47"/>
                      <a:pt x="88" y="43"/>
                      <a:pt x="86" y="43"/>
                    </a:cubicBezTo>
                    <a:cubicBezTo>
                      <a:pt x="74" y="40"/>
                      <a:pt x="60" y="44"/>
                      <a:pt x="53" y="54"/>
                    </a:cubicBezTo>
                    <a:cubicBezTo>
                      <a:pt x="45" y="64"/>
                      <a:pt x="44" y="78"/>
                      <a:pt x="49" y="90"/>
                    </a:cubicBezTo>
                    <a:cubicBezTo>
                      <a:pt x="60" y="116"/>
                      <a:pt x="95" y="119"/>
                      <a:pt x="116" y="104"/>
                    </a:cubicBezTo>
                    <a:cubicBezTo>
                      <a:pt x="138" y="88"/>
                      <a:pt x="140" y="56"/>
                      <a:pt x="127" y="33"/>
                    </a:cubicBezTo>
                    <a:cubicBezTo>
                      <a:pt x="113" y="8"/>
                      <a:pt x="83" y="0"/>
                      <a:pt x="57" y="5"/>
                    </a:cubicBezTo>
                    <a:cubicBezTo>
                      <a:pt x="30" y="10"/>
                      <a:pt x="8" y="32"/>
                      <a:pt x="1" y="58"/>
                    </a:cubicBezTo>
                    <a:cubicBezTo>
                      <a:pt x="0" y="60"/>
                      <a:pt x="4" y="62"/>
                      <a:pt x="4" y="5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80" name="Freeform 69"/>
              <p:cNvSpPr>
                <a:spLocks/>
              </p:cNvSpPr>
              <p:nvPr/>
            </p:nvSpPr>
            <p:spPr bwMode="auto">
              <a:xfrm>
                <a:off x="1398" y="641"/>
                <a:ext cx="75" cy="163"/>
              </a:xfrm>
              <a:custGeom>
                <a:avLst/>
                <a:gdLst>
                  <a:gd name="T0" fmla="*/ 28 w 32"/>
                  <a:gd name="T1" fmla="*/ 32 h 69"/>
                  <a:gd name="T2" fmla="*/ 22 w 32"/>
                  <a:gd name="T3" fmla="*/ 17 h 69"/>
                  <a:gd name="T4" fmla="*/ 19 w 32"/>
                  <a:gd name="T5" fmla="*/ 21 h 69"/>
                  <a:gd name="T6" fmla="*/ 15 w 32"/>
                  <a:gd name="T7" fmla="*/ 11 h 69"/>
                  <a:gd name="T8" fmla="*/ 11 w 32"/>
                  <a:gd name="T9" fmla="*/ 16 h 69"/>
                  <a:gd name="T10" fmla="*/ 3 w 32"/>
                  <a:gd name="T11" fmla="*/ 6 h 69"/>
                  <a:gd name="T12" fmla="*/ 9 w 32"/>
                  <a:gd name="T13" fmla="*/ 4 h 69"/>
                  <a:gd name="T14" fmla="*/ 4 w 32"/>
                  <a:gd name="T15" fmla="*/ 1 h 69"/>
                  <a:gd name="T16" fmla="*/ 0 w 32"/>
                  <a:gd name="T17" fmla="*/ 8 h 69"/>
                  <a:gd name="T18" fmla="*/ 3 w 32"/>
                  <a:gd name="T19" fmla="*/ 16 h 69"/>
                  <a:gd name="T20" fmla="*/ 5 w 32"/>
                  <a:gd name="T21" fmla="*/ 24 h 69"/>
                  <a:gd name="T22" fmla="*/ 1 w 32"/>
                  <a:gd name="T23" fmla="*/ 23 h 69"/>
                  <a:gd name="T24" fmla="*/ 3 w 32"/>
                  <a:gd name="T25" fmla="*/ 28 h 69"/>
                  <a:gd name="T26" fmla="*/ 7 w 32"/>
                  <a:gd name="T27" fmla="*/ 33 h 69"/>
                  <a:gd name="T28" fmla="*/ 4 w 32"/>
                  <a:gd name="T29" fmla="*/ 34 h 69"/>
                  <a:gd name="T30" fmla="*/ 5 w 32"/>
                  <a:gd name="T31" fmla="*/ 39 h 69"/>
                  <a:gd name="T32" fmla="*/ 24 w 32"/>
                  <a:gd name="T33" fmla="*/ 60 h 69"/>
                  <a:gd name="T34" fmla="*/ 26 w 32"/>
                  <a:gd name="T35" fmla="*/ 68 h 69"/>
                  <a:gd name="T36" fmla="*/ 24 w 32"/>
                  <a:gd name="T37" fmla="*/ 60 h 69"/>
                  <a:gd name="T38" fmla="*/ 27 w 32"/>
                  <a:gd name="T39" fmla="*/ 41 h 69"/>
                  <a:gd name="T40" fmla="*/ 28 w 32"/>
                  <a:gd name="T41" fmla="*/ 3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69">
                    <a:moveTo>
                      <a:pt x="28" y="32"/>
                    </a:moveTo>
                    <a:cubicBezTo>
                      <a:pt x="23" y="35"/>
                      <a:pt x="24" y="18"/>
                      <a:pt x="22" y="17"/>
                    </a:cubicBezTo>
                    <a:cubicBezTo>
                      <a:pt x="20" y="16"/>
                      <a:pt x="19" y="21"/>
                      <a:pt x="19" y="21"/>
                    </a:cubicBezTo>
                    <a:cubicBezTo>
                      <a:pt x="19" y="21"/>
                      <a:pt x="17" y="12"/>
                      <a:pt x="15" y="11"/>
                    </a:cubicBezTo>
                    <a:cubicBezTo>
                      <a:pt x="12" y="10"/>
                      <a:pt x="11" y="15"/>
                      <a:pt x="11" y="16"/>
                    </a:cubicBezTo>
                    <a:cubicBezTo>
                      <a:pt x="11" y="17"/>
                      <a:pt x="2" y="11"/>
                      <a:pt x="3" y="6"/>
                    </a:cubicBezTo>
                    <a:cubicBezTo>
                      <a:pt x="4" y="0"/>
                      <a:pt x="9" y="4"/>
                      <a:pt x="9" y="4"/>
                    </a:cubicBezTo>
                    <a:cubicBezTo>
                      <a:pt x="9" y="4"/>
                      <a:pt x="7" y="0"/>
                      <a:pt x="4" y="1"/>
                    </a:cubicBezTo>
                    <a:cubicBezTo>
                      <a:pt x="1" y="2"/>
                      <a:pt x="0" y="5"/>
                      <a:pt x="0" y="8"/>
                    </a:cubicBezTo>
                    <a:cubicBezTo>
                      <a:pt x="0" y="10"/>
                      <a:pt x="1" y="12"/>
                      <a:pt x="3" y="16"/>
                    </a:cubicBezTo>
                    <a:cubicBezTo>
                      <a:pt x="5" y="20"/>
                      <a:pt x="5" y="24"/>
                      <a:pt x="5" y="24"/>
                    </a:cubicBezTo>
                    <a:cubicBezTo>
                      <a:pt x="5" y="24"/>
                      <a:pt x="2" y="22"/>
                      <a:pt x="1" y="23"/>
                    </a:cubicBezTo>
                    <a:cubicBezTo>
                      <a:pt x="0" y="25"/>
                      <a:pt x="0" y="26"/>
                      <a:pt x="3" y="28"/>
                    </a:cubicBezTo>
                    <a:cubicBezTo>
                      <a:pt x="5" y="30"/>
                      <a:pt x="7" y="33"/>
                      <a:pt x="7" y="33"/>
                    </a:cubicBezTo>
                    <a:cubicBezTo>
                      <a:pt x="7" y="33"/>
                      <a:pt x="4" y="33"/>
                      <a:pt x="4" y="34"/>
                    </a:cubicBezTo>
                    <a:cubicBezTo>
                      <a:pt x="3" y="36"/>
                      <a:pt x="3" y="37"/>
                      <a:pt x="5" y="39"/>
                    </a:cubicBezTo>
                    <a:cubicBezTo>
                      <a:pt x="8" y="40"/>
                      <a:pt x="20" y="50"/>
                      <a:pt x="24" y="60"/>
                    </a:cubicBezTo>
                    <a:cubicBezTo>
                      <a:pt x="28" y="69"/>
                      <a:pt x="26" y="68"/>
                      <a:pt x="26" y="68"/>
                    </a:cubicBezTo>
                    <a:cubicBezTo>
                      <a:pt x="24" y="60"/>
                      <a:pt x="24" y="60"/>
                      <a:pt x="24" y="60"/>
                    </a:cubicBezTo>
                    <a:cubicBezTo>
                      <a:pt x="24" y="59"/>
                      <a:pt x="21" y="47"/>
                      <a:pt x="27" y="41"/>
                    </a:cubicBezTo>
                    <a:cubicBezTo>
                      <a:pt x="32" y="35"/>
                      <a:pt x="28" y="32"/>
                      <a:pt x="28" y="3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81" name="Freeform 70"/>
              <p:cNvSpPr>
                <a:spLocks/>
              </p:cNvSpPr>
              <p:nvPr/>
            </p:nvSpPr>
            <p:spPr bwMode="auto">
              <a:xfrm>
                <a:off x="1466" y="752"/>
                <a:ext cx="109" cy="85"/>
              </a:xfrm>
              <a:custGeom>
                <a:avLst/>
                <a:gdLst>
                  <a:gd name="T0" fmla="*/ 11 w 46"/>
                  <a:gd name="T1" fmla="*/ 25 h 36"/>
                  <a:gd name="T2" fmla="*/ 30 w 46"/>
                  <a:gd name="T3" fmla="*/ 29 h 36"/>
                  <a:gd name="T4" fmla="*/ 27 w 46"/>
                  <a:gd name="T5" fmla="*/ 27 h 36"/>
                  <a:gd name="T6" fmla="*/ 36 w 46"/>
                  <a:gd name="T7" fmla="*/ 22 h 36"/>
                  <a:gd name="T8" fmla="*/ 35 w 46"/>
                  <a:gd name="T9" fmla="*/ 14 h 36"/>
                  <a:gd name="T10" fmla="*/ 46 w 46"/>
                  <a:gd name="T11" fmla="*/ 3 h 36"/>
                  <a:gd name="T12" fmla="*/ 35 w 46"/>
                  <a:gd name="T13" fmla="*/ 5 h 36"/>
                  <a:gd name="T14" fmla="*/ 30 w 46"/>
                  <a:gd name="T15" fmla="*/ 7 h 36"/>
                  <a:gd name="T16" fmla="*/ 29 w 46"/>
                  <a:gd name="T17" fmla="*/ 3 h 36"/>
                  <a:gd name="T18" fmla="*/ 23 w 46"/>
                  <a:gd name="T19" fmla="*/ 3 h 36"/>
                  <a:gd name="T20" fmla="*/ 19 w 46"/>
                  <a:gd name="T21" fmla="*/ 6 h 36"/>
                  <a:gd name="T22" fmla="*/ 15 w 46"/>
                  <a:gd name="T23" fmla="*/ 0 h 36"/>
                  <a:gd name="T24" fmla="*/ 7 w 46"/>
                  <a:gd name="T25" fmla="*/ 14 h 36"/>
                  <a:gd name="T26" fmla="*/ 8 w 46"/>
                  <a:gd name="T27" fmla="*/ 21 h 36"/>
                  <a:gd name="T28" fmla="*/ 0 w 46"/>
                  <a:gd name="T29" fmla="*/ 21 h 36"/>
                  <a:gd name="T30" fmla="*/ 11 w 46"/>
                  <a:gd name="T31" fmla="*/ 26 h 36"/>
                  <a:gd name="T32" fmla="*/ 11 w 46"/>
                  <a:gd name="T33" fmla="*/ 2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36">
                    <a:moveTo>
                      <a:pt x="11" y="25"/>
                    </a:moveTo>
                    <a:cubicBezTo>
                      <a:pt x="12" y="34"/>
                      <a:pt x="24" y="36"/>
                      <a:pt x="30" y="29"/>
                    </a:cubicBezTo>
                    <a:cubicBezTo>
                      <a:pt x="29" y="28"/>
                      <a:pt x="28" y="28"/>
                      <a:pt x="27" y="27"/>
                    </a:cubicBezTo>
                    <a:cubicBezTo>
                      <a:pt x="29" y="25"/>
                      <a:pt x="33" y="25"/>
                      <a:pt x="36" y="22"/>
                    </a:cubicBezTo>
                    <a:cubicBezTo>
                      <a:pt x="38" y="19"/>
                      <a:pt x="39" y="16"/>
                      <a:pt x="35" y="14"/>
                    </a:cubicBezTo>
                    <a:cubicBezTo>
                      <a:pt x="36" y="11"/>
                      <a:pt x="42" y="4"/>
                      <a:pt x="46" y="3"/>
                    </a:cubicBezTo>
                    <a:cubicBezTo>
                      <a:pt x="43" y="3"/>
                      <a:pt x="38" y="4"/>
                      <a:pt x="35" y="5"/>
                    </a:cubicBezTo>
                    <a:cubicBezTo>
                      <a:pt x="33" y="5"/>
                      <a:pt x="31" y="7"/>
                      <a:pt x="30" y="7"/>
                    </a:cubicBezTo>
                    <a:cubicBezTo>
                      <a:pt x="29" y="6"/>
                      <a:pt x="30" y="4"/>
                      <a:pt x="29" y="3"/>
                    </a:cubicBezTo>
                    <a:cubicBezTo>
                      <a:pt x="28" y="3"/>
                      <a:pt x="24" y="3"/>
                      <a:pt x="23" y="3"/>
                    </a:cubicBezTo>
                    <a:cubicBezTo>
                      <a:pt x="21" y="4"/>
                      <a:pt x="20" y="5"/>
                      <a:pt x="19" y="6"/>
                    </a:cubicBezTo>
                    <a:cubicBezTo>
                      <a:pt x="14" y="7"/>
                      <a:pt x="18" y="1"/>
                      <a:pt x="15" y="0"/>
                    </a:cubicBezTo>
                    <a:cubicBezTo>
                      <a:pt x="10" y="5"/>
                      <a:pt x="6" y="7"/>
                      <a:pt x="7" y="14"/>
                    </a:cubicBezTo>
                    <a:cubicBezTo>
                      <a:pt x="7" y="16"/>
                      <a:pt x="10" y="20"/>
                      <a:pt x="8" y="21"/>
                    </a:cubicBezTo>
                    <a:cubicBezTo>
                      <a:pt x="6" y="22"/>
                      <a:pt x="1" y="21"/>
                      <a:pt x="0" y="21"/>
                    </a:cubicBezTo>
                    <a:cubicBezTo>
                      <a:pt x="2" y="25"/>
                      <a:pt x="13" y="18"/>
                      <a:pt x="11" y="26"/>
                    </a:cubicBezTo>
                    <a:lnTo>
                      <a:pt x="11" y="25"/>
                    </a:ln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82" name="Freeform 71"/>
              <p:cNvSpPr>
                <a:spLocks/>
              </p:cNvSpPr>
              <p:nvPr/>
            </p:nvSpPr>
            <p:spPr bwMode="auto">
              <a:xfrm>
                <a:off x="1683" y="808"/>
                <a:ext cx="88" cy="118"/>
              </a:xfrm>
              <a:custGeom>
                <a:avLst/>
                <a:gdLst>
                  <a:gd name="T0" fmla="*/ 22 w 37"/>
                  <a:gd name="T1" fmla="*/ 40 h 50"/>
                  <a:gd name="T2" fmla="*/ 33 w 37"/>
                  <a:gd name="T3" fmla="*/ 24 h 50"/>
                  <a:gd name="T4" fmla="*/ 30 w 37"/>
                  <a:gd name="T5" fmla="*/ 26 h 50"/>
                  <a:gd name="T6" fmla="*/ 28 w 37"/>
                  <a:gd name="T7" fmla="*/ 16 h 50"/>
                  <a:gd name="T8" fmla="*/ 20 w 37"/>
                  <a:gd name="T9" fmla="*/ 14 h 50"/>
                  <a:gd name="T10" fmla="*/ 14 w 37"/>
                  <a:gd name="T11" fmla="*/ 0 h 50"/>
                  <a:gd name="T12" fmla="*/ 12 w 37"/>
                  <a:gd name="T13" fmla="*/ 11 h 50"/>
                  <a:gd name="T14" fmla="*/ 12 w 37"/>
                  <a:gd name="T15" fmla="*/ 16 h 50"/>
                  <a:gd name="T16" fmla="*/ 8 w 37"/>
                  <a:gd name="T17" fmla="*/ 16 h 50"/>
                  <a:gd name="T18" fmla="*/ 6 w 37"/>
                  <a:gd name="T19" fmla="*/ 21 h 50"/>
                  <a:gd name="T20" fmla="*/ 7 w 37"/>
                  <a:gd name="T21" fmla="*/ 26 h 50"/>
                  <a:gd name="T22" fmla="*/ 0 w 37"/>
                  <a:gd name="T23" fmla="*/ 28 h 50"/>
                  <a:gd name="T24" fmla="*/ 10 w 37"/>
                  <a:gd name="T25" fmla="*/ 40 h 50"/>
                  <a:gd name="T26" fmla="*/ 17 w 37"/>
                  <a:gd name="T27" fmla="*/ 42 h 50"/>
                  <a:gd name="T28" fmla="*/ 15 w 37"/>
                  <a:gd name="T29" fmla="*/ 50 h 50"/>
                  <a:gd name="T30" fmla="*/ 23 w 37"/>
                  <a:gd name="T31" fmla="*/ 40 h 50"/>
                  <a:gd name="T32" fmla="*/ 22 w 37"/>
                  <a:gd name="T33"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50">
                    <a:moveTo>
                      <a:pt x="22" y="40"/>
                    </a:moveTo>
                    <a:cubicBezTo>
                      <a:pt x="31" y="42"/>
                      <a:pt x="37" y="32"/>
                      <a:pt x="33" y="24"/>
                    </a:cubicBezTo>
                    <a:cubicBezTo>
                      <a:pt x="32" y="25"/>
                      <a:pt x="31" y="25"/>
                      <a:pt x="30" y="26"/>
                    </a:cubicBezTo>
                    <a:cubicBezTo>
                      <a:pt x="28" y="23"/>
                      <a:pt x="30" y="19"/>
                      <a:pt x="28" y="16"/>
                    </a:cubicBezTo>
                    <a:cubicBezTo>
                      <a:pt x="26" y="13"/>
                      <a:pt x="24" y="11"/>
                      <a:pt x="20" y="14"/>
                    </a:cubicBezTo>
                    <a:cubicBezTo>
                      <a:pt x="18" y="12"/>
                      <a:pt x="13" y="4"/>
                      <a:pt x="14" y="0"/>
                    </a:cubicBezTo>
                    <a:cubicBezTo>
                      <a:pt x="12" y="3"/>
                      <a:pt x="12" y="8"/>
                      <a:pt x="12" y="11"/>
                    </a:cubicBezTo>
                    <a:cubicBezTo>
                      <a:pt x="12" y="12"/>
                      <a:pt x="13" y="15"/>
                      <a:pt x="12" y="16"/>
                    </a:cubicBezTo>
                    <a:cubicBezTo>
                      <a:pt x="10" y="17"/>
                      <a:pt x="9" y="15"/>
                      <a:pt x="8" y="16"/>
                    </a:cubicBezTo>
                    <a:cubicBezTo>
                      <a:pt x="7" y="17"/>
                      <a:pt x="6" y="20"/>
                      <a:pt x="6" y="21"/>
                    </a:cubicBezTo>
                    <a:cubicBezTo>
                      <a:pt x="6" y="23"/>
                      <a:pt x="7" y="24"/>
                      <a:pt x="7" y="26"/>
                    </a:cubicBezTo>
                    <a:cubicBezTo>
                      <a:pt x="7" y="31"/>
                      <a:pt x="2" y="25"/>
                      <a:pt x="0" y="28"/>
                    </a:cubicBezTo>
                    <a:cubicBezTo>
                      <a:pt x="3" y="34"/>
                      <a:pt x="3" y="39"/>
                      <a:pt x="10" y="40"/>
                    </a:cubicBezTo>
                    <a:cubicBezTo>
                      <a:pt x="13" y="41"/>
                      <a:pt x="17" y="39"/>
                      <a:pt x="17" y="42"/>
                    </a:cubicBezTo>
                    <a:cubicBezTo>
                      <a:pt x="17" y="44"/>
                      <a:pt x="15" y="48"/>
                      <a:pt x="15" y="50"/>
                    </a:cubicBezTo>
                    <a:cubicBezTo>
                      <a:pt x="19" y="49"/>
                      <a:pt x="16" y="36"/>
                      <a:pt x="23" y="40"/>
                    </a:cubicBezTo>
                    <a:lnTo>
                      <a:pt x="22" y="40"/>
                    </a:ln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83" name="Freeform 72"/>
              <p:cNvSpPr>
                <a:spLocks/>
              </p:cNvSpPr>
              <p:nvPr/>
            </p:nvSpPr>
            <p:spPr bwMode="auto">
              <a:xfrm>
                <a:off x="1790" y="945"/>
                <a:ext cx="156" cy="64"/>
              </a:xfrm>
              <a:custGeom>
                <a:avLst/>
                <a:gdLst>
                  <a:gd name="T0" fmla="*/ 26 w 66"/>
                  <a:gd name="T1" fmla="*/ 25 h 27"/>
                  <a:gd name="T2" fmla="*/ 40 w 66"/>
                  <a:gd name="T3" fmla="*/ 26 h 27"/>
                  <a:gd name="T4" fmla="*/ 40 w 66"/>
                  <a:gd name="T5" fmla="*/ 22 h 27"/>
                  <a:gd name="T6" fmla="*/ 50 w 66"/>
                  <a:gd name="T7" fmla="*/ 22 h 27"/>
                  <a:gd name="T8" fmla="*/ 49 w 66"/>
                  <a:gd name="T9" fmla="*/ 17 h 27"/>
                  <a:gd name="T10" fmla="*/ 62 w 66"/>
                  <a:gd name="T11" fmla="*/ 14 h 27"/>
                  <a:gd name="T12" fmla="*/ 59 w 66"/>
                  <a:gd name="T13" fmla="*/ 20 h 27"/>
                  <a:gd name="T14" fmla="*/ 65 w 66"/>
                  <a:gd name="T15" fmla="*/ 17 h 27"/>
                  <a:gd name="T16" fmla="*/ 63 w 66"/>
                  <a:gd name="T17" fmla="*/ 11 h 27"/>
                  <a:gd name="T18" fmla="*/ 55 w 66"/>
                  <a:gd name="T19" fmla="*/ 10 h 27"/>
                  <a:gd name="T20" fmla="*/ 48 w 66"/>
                  <a:gd name="T21" fmla="*/ 8 h 27"/>
                  <a:gd name="T22" fmla="*/ 51 w 66"/>
                  <a:gd name="T23" fmla="*/ 4 h 27"/>
                  <a:gd name="T24" fmla="*/ 47 w 66"/>
                  <a:gd name="T25" fmla="*/ 4 h 27"/>
                  <a:gd name="T26" fmla="*/ 39 w 66"/>
                  <a:gd name="T27" fmla="*/ 6 h 27"/>
                  <a:gd name="T28" fmla="*/ 42 w 66"/>
                  <a:gd name="T29" fmla="*/ 2 h 27"/>
                  <a:gd name="T30" fmla="*/ 37 w 66"/>
                  <a:gd name="T31" fmla="*/ 1 h 27"/>
                  <a:gd name="T32" fmla="*/ 9 w 66"/>
                  <a:gd name="T33" fmla="*/ 9 h 27"/>
                  <a:gd name="T34" fmla="*/ 1 w 66"/>
                  <a:gd name="T35" fmla="*/ 6 h 27"/>
                  <a:gd name="T36" fmla="*/ 9 w 66"/>
                  <a:gd name="T37" fmla="*/ 9 h 27"/>
                  <a:gd name="T38" fmla="*/ 20 w 66"/>
                  <a:gd name="T39" fmla="*/ 20 h 27"/>
                  <a:gd name="T40" fmla="*/ 26 w 66"/>
                  <a:gd name="T41" fmla="*/ 2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27">
                    <a:moveTo>
                      <a:pt x="26" y="25"/>
                    </a:moveTo>
                    <a:cubicBezTo>
                      <a:pt x="27" y="18"/>
                      <a:pt x="39" y="27"/>
                      <a:pt x="40" y="26"/>
                    </a:cubicBezTo>
                    <a:cubicBezTo>
                      <a:pt x="42" y="25"/>
                      <a:pt x="40" y="22"/>
                      <a:pt x="40" y="22"/>
                    </a:cubicBezTo>
                    <a:cubicBezTo>
                      <a:pt x="40" y="22"/>
                      <a:pt x="47" y="24"/>
                      <a:pt x="50" y="22"/>
                    </a:cubicBezTo>
                    <a:cubicBezTo>
                      <a:pt x="53" y="20"/>
                      <a:pt x="50" y="17"/>
                      <a:pt x="49" y="17"/>
                    </a:cubicBezTo>
                    <a:cubicBezTo>
                      <a:pt x="49" y="17"/>
                      <a:pt x="59" y="11"/>
                      <a:pt x="62" y="14"/>
                    </a:cubicBezTo>
                    <a:cubicBezTo>
                      <a:pt x="65" y="18"/>
                      <a:pt x="59" y="20"/>
                      <a:pt x="59" y="20"/>
                    </a:cubicBezTo>
                    <a:cubicBezTo>
                      <a:pt x="59" y="20"/>
                      <a:pt x="64" y="20"/>
                      <a:pt x="65" y="17"/>
                    </a:cubicBezTo>
                    <a:cubicBezTo>
                      <a:pt x="66" y="14"/>
                      <a:pt x="65" y="12"/>
                      <a:pt x="63" y="11"/>
                    </a:cubicBezTo>
                    <a:cubicBezTo>
                      <a:pt x="61" y="10"/>
                      <a:pt x="59" y="10"/>
                      <a:pt x="55" y="10"/>
                    </a:cubicBezTo>
                    <a:cubicBezTo>
                      <a:pt x="50" y="9"/>
                      <a:pt x="48" y="8"/>
                      <a:pt x="48" y="8"/>
                    </a:cubicBezTo>
                    <a:cubicBezTo>
                      <a:pt x="48" y="8"/>
                      <a:pt x="52" y="6"/>
                      <a:pt x="51" y="4"/>
                    </a:cubicBezTo>
                    <a:cubicBezTo>
                      <a:pt x="51" y="3"/>
                      <a:pt x="50" y="3"/>
                      <a:pt x="47" y="4"/>
                    </a:cubicBezTo>
                    <a:cubicBezTo>
                      <a:pt x="44" y="5"/>
                      <a:pt x="39" y="6"/>
                      <a:pt x="39" y="6"/>
                    </a:cubicBezTo>
                    <a:cubicBezTo>
                      <a:pt x="39" y="6"/>
                      <a:pt x="42" y="3"/>
                      <a:pt x="42" y="2"/>
                    </a:cubicBezTo>
                    <a:cubicBezTo>
                      <a:pt x="41" y="0"/>
                      <a:pt x="40" y="0"/>
                      <a:pt x="37" y="1"/>
                    </a:cubicBezTo>
                    <a:cubicBezTo>
                      <a:pt x="34" y="3"/>
                      <a:pt x="19" y="9"/>
                      <a:pt x="9" y="9"/>
                    </a:cubicBezTo>
                    <a:cubicBezTo>
                      <a:pt x="0" y="8"/>
                      <a:pt x="1" y="6"/>
                      <a:pt x="1" y="6"/>
                    </a:cubicBezTo>
                    <a:cubicBezTo>
                      <a:pt x="9" y="9"/>
                      <a:pt x="9" y="9"/>
                      <a:pt x="9" y="9"/>
                    </a:cubicBezTo>
                    <a:cubicBezTo>
                      <a:pt x="9" y="9"/>
                      <a:pt x="20" y="12"/>
                      <a:pt x="20" y="20"/>
                    </a:cubicBezTo>
                    <a:cubicBezTo>
                      <a:pt x="20" y="27"/>
                      <a:pt x="26" y="25"/>
                      <a:pt x="26" y="25"/>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84" name="Freeform 73"/>
              <p:cNvSpPr>
                <a:spLocks/>
              </p:cNvSpPr>
              <p:nvPr/>
            </p:nvSpPr>
            <p:spPr bwMode="auto">
              <a:xfrm>
                <a:off x="1643" y="1104"/>
                <a:ext cx="175" cy="224"/>
              </a:xfrm>
              <a:custGeom>
                <a:avLst/>
                <a:gdLst>
                  <a:gd name="T0" fmla="*/ 22 w 74"/>
                  <a:gd name="T1" fmla="*/ 67 h 95"/>
                  <a:gd name="T2" fmla="*/ 59 w 74"/>
                  <a:gd name="T3" fmla="*/ 86 h 95"/>
                  <a:gd name="T4" fmla="*/ 50 w 74"/>
                  <a:gd name="T5" fmla="*/ 67 h 95"/>
                  <a:gd name="T6" fmla="*/ 35 w 74"/>
                  <a:gd name="T7" fmla="*/ 59 h 95"/>
                  <a:gd name="T8" fmla="*/ 40 w 74"/>
                  <a:gd name="T9" fmla="*/ 53 h 95"/>
                  <a:gd name="T10" fmla="*/ 18 w 74"/>
                  <a:gd name="T11" fmla="*/ 38 h 95"/>
                  <a:gd name="T12" fmla="*/ 23 w 74"/>
                  <a:gd name="T13" fmla="*/ 6 h 95"/>
                  <a:gd name="T14" fmla="*/ 31 w 74"/>
                  <a:gd name="T15" fmla="*/ 2 h 95"/>
                  <a:gd name="T16" fmla="*/ 15 w 74"/>
                  <a:gd name="T17" fmla="*/ 9 h 95"/>
                  <a:gd name="T18" fmla="*/ 22 w 74"/>
                  <a:gd name="T19" fmla="*/ 67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95">
                    <a:moveTo>
                      <a:pt x="22" y="67"/>
                    </a:moveTo>
                    <a:cubicBezTo>
                      <a:pt x="25" y="72"/>
                      <a:pt x="43" y="95"/>
                      <a:pt x="59" y="86"/>
                    </a:cubicBezTo>
                    <a:cubicBezTo>
                      <a:pt x="74" y="76"/>
                      <a:pt x="62" y="57"/>
                      <a:pt x="50" y="67"/>
                    </a:cubicBezTo>
                    <a:cubicBezTo>
                      <a:pt x="42" y="75"/>
                      <a:pt x="33" y="64"/>
                      <a:pt x="35" y="59"/>
                    </a:cubicBezTo>
                    <a:cubicBezTo>
                      <a:pt x="36" y="55"/>
                      <a:pt x="40" y="53"/>
                      <a:pt x="40" y="53"/>
                    </a:cubicBezTo>
                    <a:cubicBezTo>
                      <a:pt x="40" y="53"/>
                      <a:pt x="23" y="53"/>
                      <a:pt x="18" y="38"/>
                    </a:cubicBezTo>
                    <a:cubicBezTo>
                      <a:pt x="12" y="24"/>
                      <a:pt x="16" y="11"/>
                      <a:pt x="23" y="6"/>
                    </a:cubicBezTo>
                    <a:cubicBezTo>
                      <a:pt x="29" y="1"/>
                      <a:pt x="31" y="2"/>
                      <a:pt x="31" y="2"/>
                    </a:cubicBezTo>
                    <a:cubicBezTo>
                      <a:pt x="31" y="2"/>
                      <a:pt x="22" y="0"/>
                      <a:pt x="15" y="9"/>
                    </a:cubicBezTo>
                    <a:cubicBezTo>
                      <a:pt x="0" y="30"/>
                      <a:pt x="19" y="63"/>
                      <a:pt x="22" y="67"/>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85" name="Freeform 74"/>
              <p:cNvSpPr>
                <a:spLocks/>
              </p:cNvSpPr>
              <p:nvPr/>
            </p:nvSpPr>
            <p:spPr bwMode="auto">
              <a:xfrm>
                <a:off x="1058" y="1614"/>
                <a:ext cx="158" cy="186"/>
              </a:xfrm>
              <a:custGeom>
                <a:avLst/>
                <a:gdLst>
                  <a:gd name="T0" fmla="*/ 57 w 67"/>
                  <a:gd name="T1" fmla="*/ 34 h 79"/>
                  <a:gd name="T2" fmla="*/ 50 w 67"/>
                  <a:gd name="T3" fmla="*/ 71 h 79"/>
                  <a:gd name="T4" fmla="*/ 41 w 67"/>
                  <a:gd name="T5" fmla="*/ 57 h 79"/>
                  <a:gd name="T6" fmla="*/ 44 w 67"/>
                  <a:gd name="T7" fmla="*/ 40 h 79"/>
                  <a:gd name="T8" fmla="*/ 36 w 67"/>
                  <a:gd name="T9" fmla="*/ 41 h 79"/>
                  <a:gd name="T10" fmla="*/ 37 w 67"/>
                  <a:gd name="T11" fmla="*/ 18 h 79"/>
                  <a:gd name="T12" fmla="*/ 9 w 67"/>
                  <a:gd name="T13" fmla="*/ 7 h 79"/>
                  <a:gd name="T14" fmla="*/ 0 w 67"/>
                  <a:gd name="T15" fmla="*/ 12 h 79"/>
                  <a:gd name="T16" fmla="*/ 16 w 67"/>
                  <a:gd name="T17" fmla="*/ 2 h 79"/>
                  <a:gd name="T18" fmla="*/ 57 w 67"/>
                  <a:gd name="T19" fmla="*/ 3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79">
                    <a:moveTo>
                      <a:pt x="57" y="34"/>
                    </a:moveTo>
                    <a:cubicBezTo>
                      <a:pt x="59" y="38"/>
                      <a:pt x="67" y="63"/>
                      <a:pt x="50" y="71"/>
                    </a:cubicBezTo>
                    <a:cubicBezTo>
                      <a:pt x="34" y="79"/>
                      <a:pt x="26" y="61"/>
                      <a:pt x="41" y="57"/>
                    </a:cubicBezTo>
                    <a:cubicBezTo>
                      <a:pt x="51" y="53"/>
                      <a:pt x="49" y="41"/>
                      <a:pt x="44" y="40"/>
                    </a:cubicBezTo>
                    <a:cubicBezTo>
                      <a:pt x="39" y="39"/>
                      <a:pt x="36" y="41"/>
                      <a:pt x="36" y="41"/>
                    </a:cubicBezTo>
                    <a:cubicBezTo>
                      <a:pt x="36" y="41"/>
                      <a:pt x="45" y="29"/>
                      <a:pt x="37" y="18"/>
                    </a:cubicBezTo>
                    <a:cubicBezTo>
                      <a:pt x="29" y="7"/>
                      <a:pt x="17" y="4"/>
                      <a:pt x="9" y="7"/>
                    </a:cubicBezTo>
                    <a:cubicBezTo>
                      <a:pt x="1" y="10"/>
                      <a:pt x="0" y="12"/>
                      <a:pt x="0" y="12"/>
                    </a:cubicBezTo>
                    <a:cubicBezTo>
                      <a:pt x="0" y="12"/>
                      <a:pt x="5" y="4"/>
                      <a:pt x="16" y="2"/>
                    </a:cubicBezTo>
                    <a:cubicBezTo>
                      <a:pt x="41" y="0"/>
                      <a:pt x="56" y="30"/>
                      <a:pt x="57" y="34"/>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86" name="Freeform 75"/>
              <p:cNvSpPr>
                <a:spLocks/>
              </p:cNvSpPr>
              <p:nvPr/>
            </p:nvSpPr>
            <p:spPr bwMode="auto">
              <a:xfrm>
                <a:off x="729" y="1590"/>
                <a:ext cx="29" cy="26"/>
              </a:xfrm>
              <a:custGeom>
                <a:avLst/>
                <a:gdLst>
                  <a:gd name="T0" fmla="*/ 9 w 12"/>
                  <a:gd name="T1" fmla="*/ 2 h 11"/>
                  <a:gd name="T2" fmla="*/ 10 w 12"/>
                  <a:gd name="T3" fmla="*/ 9 h 11"/>
                  <a:gd name="T4" fmla="*/ 3 w 12"/>
                  <a:gd name="T5" fmla="*/ 9 h 11"/>
                  <a:gd name="T6" fmla="*/ 1 w 12"/>
                  <a:gd name="T7" fmla="*/ 2 h 11"/>
                  <a:gd name="T8" fmla="*/ 9 w 12"/>
                  <a:gd name="T9" fmla="*/ 2 h 11"/>
                </a:gdLst>
                <a:ahLst/>
                <a:cxnLst>
                  <a:cxn ang="0">
                    <a:pos x="T0" y="T1"/>
                  </a:cxn>
                  <a:cxn ang="0">
                    <a:pos x="T2" y="T3"/>
                  </a:cxn>
                  <a:cxn ang="0">
                    <a:pos x="T4" y="T5"/>
                  </a:cxn>
                  <a:cxn ang="0">
                    <a:pos x="T6" y="T7"/>
                  </a:cxn>
                  <a:cxn ang="0">
                    <a:pos x="T8" y="T9"/>
                  </a:cxn>
                </a:cxnLst>
                <a:rect l="0" t="0" r="r" b="b"/>
                <a:pathLst>
                  <a:path w="12" h="11">
                    <a:moveTo>
                      <a:pt x="9" y="2"/>
                    </a:moveTo>
                    <a:cubicBezTo>
                      <a:pt x="11" y="4"/>
                      <a:pt x="12" y="8"/>
                      <a:pt x="10" y="9"/>
                    </a:cubicBezTo>
                    <a:cubicBezTo>
                      <a:pt x="9" y="11"/>
                      <a:pt x="6" y="11"/>
                      <a:pt x="3" y="9"/>
                    </a:cubicBezTo>
                    <a:cubicBezTo>
                      <a:pt x="1" y="7"/>
                      <a:pt x="0" y="3"/>
                      <a:pt x="1" y="2"/>
                    </a:cubicBezTo>
                    <a:cubicBezTo>
                      <a:pt x="3" y="0"/>
                      <a:pt x="6" y="0"/>
                      <a:pt x="9"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87" name="Freeform 76"/>
              <p:cNvSpPr>
                <a:spLocks/>
              </p:cNvSpPr>
              <p:nvPr/>
            </p:nvSpPr>
            <p:spPr bwMode="auto">
              <a:xfrm>
                <a:off x="729" y="1590"/>
                <a:ext cx="29" cy="26"/>
              </a:xfrm>
              <a:custGeom>
                <a:avLst/>
                <a:gdLst>
                  <a:gd name="T0" fmla="*/ 9 w 12"/>
                  <a:gd name="T1" fmla="*/ 2 h 11"/>
                  <a:gd name="T2" fmla="*/ 8 w 12"/>
                  <a:gd name="T3" fmla="*/ 3 h 11"/>
                  <a:gd name="T4" fmla="*/ 11 w 12"/>
                  <a:gd name="T5" fmla="*/ 6 h 11"/>
                  <a:gd name="T6" fmla="*/ 10 w 12"/>
                  <a:gd name="T7" fmla="*/ 9 h 11"/>
                  <a:gd name="T8" fmla="*/ 10 w 12"/>
                  <a:gd name="T9" fmla="*/ 9 h 11"/>
                  <a:gd name="T10" fmla="*/ 7 w 12"/>
                  <a:gd name="T11" fmla="*/ 10 h 11"/>
                  <a:gd name="T12" fmla="*/ 4 w 12"/>
                  <a:gd name="T13" fmla="*/ 9 h 11"/>
                  <a:gd name="T14" fmla="*/ 3 w 12"/>
                  <a:gd name="T15" fmla="*/ 8 h 11"/>
                  <a:gd name="T16" fmla="*/ 1 w 12"/>
                  <a:gd name="T17" fmla="*/ 5 h 11"/>
                  <a:gd name="T18" fmla="*/ 2 w 12"/>
                  <a:gd name="T19" fmla="*/ 2 h 11"/>
                  <a:gd name="T20" fmla="*/ 2 w 12"/>
                  <a:gd name="T21" fmla="*/ 2 h 11"/>
                  <a:gd name="T22" fmla="*/ 4 w 12"/>
                  <a:gd name="T23" fmla="*/ 1 h 11"/>
                  <a:gd name="T24" fmla="*/ 8 w 12"/>
                  <a:gd name="T25" fmla="*/ 2 h 11"/>
                  <a:gd name="T26" fmla="*/ 8 w 12"/>
                  <a:gd name="T27" fmla="*/ 3 h 11"/>
                  <a:gd name="T28" fmla="*/ 9 w 12"/>
                  <a:gd name="T29" fmla="*/ 2 h 11"/>
                  <a:gd name="T30" fmla="*/ 9 w 12"/>
                  <a:gd name="T31" fmla="*/ 2 h 11"/>
                  <a:gd name="T32" fmla="*/ 9 w 12"/>
                  <a:gd name="T33" fmla="*/ 2 h 11"/>
                  <a:gd name="T34" fmla="*/ 4 w 12"/>
                  <a:gd name="T35" fmla="*/ 0 h 11"/>
                  <a:gd name="T36" fmla="*/ 1 w 12"/>
                  <a:gd name="T37" fmla="*/ 1 h 11"/>
                  <a:gd name="T38" fmla="*/ 1 w 12"/>
                  <a:gd name="T39" fmla="*/ 1 h 11"/>
                  <a:gd name="T40" fmla="*/ 0 w 12"/>
                  <a:gd name="T41" fmla="*/ 5 h 11"/>
                  <a:gd name="T42" fmla="*/ 3 w 12"/>
                  <a:gd name="T43" fmla="*/ 9 h 11"/>
                  <a:gd name="T44" fmla="*/ 3 w 12"/>
                  <a:gd name="T45" fmla="*/ 9 h 11"/>
                  <a:gd name="T46" fmla="*/ 7 w 12"/>
                  <a:gd name="T47" fmla="*/ 11 h 11"/>
                  <a:gd name="T48" fmla="*/ 11 w 12"/>
                  <a:gd name="T49" fmla="*/ 10 h 11"/>
                  <a:gd name="T50" fmla="*/ 11 w 12"/>
                  <a:gd name="T51" fmla="*/ 10 h 11"/>
                  <a:gd name="T52" fmla="*/ 12 w 12"/>
                  <a:gd name="T53" fmla="*/ 6 h 11"/>
                  <a:gd name="T54" fmla="*/ 9 w 12"/>
                  <a:gd name="T55" fmla="*/ 2 h 11"/>
                  <a:gd name="T56" fmla="*/ 9 w 12"/>
                  <a:gd name="T57"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 h="11">
                    <a:moveTo>
                      <a:pt x="9" y="2"/>
                    </a:moveTo>
                    <a:cubicBezTo>
                      <a:pt x="8" y="3"/>
                      <a:pt x="8" y="3"/>
                      <a:pt x="8" y="3"/>
                    </a:cubicBezTo>
                    <a:cubicBezTo>
                      <a:pt x="9" y="4"/>
                      <a:pt x="10" y="5"/>
                      <a:pt x="11" y="6"/>
                    </a:cubicBezTo>
                    <a:cubicBezTo>
                      <a:pt x="11" y="7"/>
                      <a:pt x="11" y="8"/>
                      <a:pt x="10" y="9"/>
                    </a:cubicBezTo>
                    <a:cubicBezTo>
                      <a:pt x="10" y="9"/>
                      <a:pt x="10" y="9"/>
                      <a:pt x="10" y="9"/>
                    </a:cubicBezTo>
                    <a:cubicBezTo>
                      <a:pt x="9" y="10"/>
                      <a:pt x="8" y="10"/>
                      <a:pt x="7" y="10"/>
                    </a:cubicBezTo>
                    <a:cubicBezTo>
                      <a:pt x="6" y="10"/>
                      <a:pt x="5" y="9"/>
                      <a:pt x="4" y="9"/>
                    </a:cubicBezTo>
                    <a:cubicBezTo>
                      <a:pt x="4" y="8"/>
                      <a:pt x="4" y="8"/>
                      <a:pt x="3" y="8"/>
                    </a:cubicBezTo>
                    <a:cubicBezTo>
                      <a:pt x="2" y="7"/>
                      <a:pt x="1" y="6"/>
                      <a:pt x="1" y="5"/>
                    </a:cubicBezTo>
                    <a:cubicBezTo>
                      <a:pt x="1" y="4"/>
                      <a:pt x="1" y="3"/>
                      <a:pt x="2" y="2"/>
                    </a:cubicBezTo>
                    <a:cubicBezTo>
                      <a:pt x="2" y="2"/>
                      <a:pt x="2" y="2"/>
                      <a:pt x="2" y="2"/>
                    </a:cubicBezTo>
                    <a:cubicBezTo>
                      <a:pt x="2" y="1"/>
                      <a:pt x="3" y="1"/>
                      <a:pt x="4" y="1"/>
                    </a:cubicBezTo>
                    <a:cubicBezTo>
                      <a:pt x="5" y="1"/>
                      <a:pt x="7" y="1"/>
                      <a:pt x="8" y="2"/>
                    </a:cubicBezTo>
                    <a:cubicBezTo>
                      <a:pt x="8" y="2"/>
                      <a:pt x="8" y="3"/>
                      <a:pt x="8" y="3"/>
                    </a:cubicBezTo>
                    <a:cubicBezTo>
                      <a:pt x="9" y="2"/>
                      <a:pt x="9" y="2"/>
                      <a:pt x="9" y="2"/>
                    </a:cubicBezTo>
                    <a:cubicBezTo>
                      <a:pt x="9" y="2"/>
                      <a:pt x="9" y="2"/>
                      <a:pt x="9" y="2"/>
                    </a:cubicBezTo>
                    <a:cubicBezTo>
                      <a:pt x="9" y="2"/>
                      <a:pt x="9" y="2"/>
                      <a:pt x="9" y="2"/>
                    </a:cubicBezTo>
                    <a:cubicBezTo>
                      <a:pt x="7" y="0"/>
                      <a:pt x="6" y="0"/>
                      <a:pt x="4" y="0"/>
                    </a:cubicBezTo>
                    <a:cubicBezTo>
                      <a:pt x="3" y="0"/>
                      <a:pt x="2" y="0"/>
                      <a:pt x="1" y="1"/>
                    </a:cubicBezTo>
                    <a:cubicBezTo>
                      <a:pt x="1" y="1"/>
                      <a:pt x="1" y="1"/>
                      <a:pt x="1" y="1"/>
                    </a:cubicBezTo>
                    <a:cubicBezTo>
                      <a:pt x="0" y="2"/>
                      <a:pt x="0" y="4"/>
                      <a:pt x="0" y="5"/>
                    </a:cubicBezTo>
                    <a:cubicBezTo>
                      <a:pt x="0" y="7"/>
                      <a:pt x="1" y="8"/>
                      <a:pt x="3" y="9"/>
                    </a:cubicBezTo>
                    <a:cubicBezTo>
                      <a:pt x="3" y="9"/>
                      <a:pt x="3" y="9"/>
                      <a:pt x="3" y="9"/>
                    </a:cubicBezTo>
                    <a:cubicBezTo>
                      <a:pt x="4" y="10"/>
                      <a:pt x="6" y="11"/>
                      <a:pt x="7" y="11"/>
                    </a:cubicBezTo>
                    <a:cubicBezTo>
                      <a:pt x="9" y="11"/>
                      <a:pt x="10" y="11"/>
                      <a:pt x="11" y="10"/>
                    </a:cubicBezTo>
                    <a:cubicBezTo>
                      <a:pt x="11" y="10"/>
                      <a:pt x="11" y="10"/>
                      <a:pt x="11" y="10"/>
                    </a:cubicBezTo>
                    <a:cubicBezTo>
                      <a:pt x="12" y="8"/>
                      <a:pt x="12" y="7"/>
                      <a:pt x="12" y="6"/>
                    </a:cubicBezTo>
                    <a:cubicBezTo>
                      <a:pt x="11" y="4"/>
                      <a:pt x="10" y="3"/>
                      <a:pt x="9" y="2"/>
                    </a:cubicBezTo>
                    <a:cubicBezTo>
                      <a:pt x="9" y="2"/>
                      <a:pt x="9" y="2"/>
                      <a:pt x="9"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88" name="Freeform 77"/>
              <p:cNvSpPr>
                <a:spLocks/>
              </p:cNvSpPr>
              <p:nvPr/>
            </p:nvSpPr>
            <p:spPr bwMode="auto">
              <a:xfrm>
                <a:off x="720" y="1564"/>
                <a:ext cx="28" cy="26"/>
              </a:xfrm>
              <a:custGeom>
                <a:avLst/>
                <a:gdLst>
                  <a:gd name="T0" fmla="*/ 9 w 12"/>
                  <a:gd name="T1" fmla="*/ 2 h 11"/>
                  <a:gd name="T2" fmla="*/ 11 w 12"/>
                  <a:gd name="T3" fmla="*/ 9 h 11"/>
                  <a:gd name="T4" fmla="*/ 3 w 12"/>
                  <a:gd name="T5" fmla="*/ 9 h 11"/>
                  <a:gd name="T6" fmla="*/ 2 w 12"/>
                  <a:gd name="T7" fmla="*/ 1 h 11"/>
                  <a:gd name="T8" fmla="*/ 9 w 12"/>
                  <a:gd name="T9" fmla="*/ 2 h 11"/>
                </a:gdLst>
                <a:ahLst/>
                <a:cxnLst>
                  <a:cxn ang="0">
                    <a:pos x="T0" y="T1"/>
                  </a:cxn>
                  <a:cxn ang="0">
                    <a:pos x="T2" y="T3"/>
                  </a:cxn>
                  <a:cxn ang="0">
                    <a:pos x="T4" y="T5"/>
                  </a:cxn>
                  <a:cxn ang="0">
                    <a:pos x="T6" y="T7"/>
                  </a:cxn>
                  <a:cxn ang="0">
                    <a:pos x="T8" y="T9"/>
                  </a:cxn>
                </a:cxnLst>
                <a:rect l="0" t="0" r="r" b="b"/>
                <a:pathLst>
                  <a:path w="12" h="11">
                    <a:moveTo>
                      <a:pt x="9" y="2"/>
                    </a:moveTo>
                    <a:cubicBezTo>
                      <a:pt x="12" y="4"/>
                      <a:pt x="12" y="7"/>
                      <a:pt x="11" y="9"/>
                    </a:cubicBezTo>
                    <a:cubicBezTo>
                      <a:pt x="9" y="11"/>
                      <a:pt x="6" y="11"/>
                      <a:pt x="3" y="9"/>
                    </a:cubicBezTo>
                    <a:cubicBezTo>
                      <a:pt x="1" y="6"/>
                      <a:pt x="0" y="3"/>
                      <a:pt x="2" y="1"/>
                    </a:cubicBezTo>
                    <a:cubicBezTo>
                      <a:pt x="3" y="0"/>
                      <a:pt x="6" y="0"/>
                      <a:pt x="9"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89" name="Freeform 78"/>
              <p:cNvSpPr>
                <a:spLocks/>
              </p:cNvSpPr>
              <p:nvPr/>
            </p:nvSpPr>
            <p:spPr bwMode="auto">
              <a:xfrm>
                <a:off x="720" y="1564"/>
                <a:ext cx="28" cy="26"/>
              </a:xfrm>
              <a:custGeom>
                <a:avLst/>
                <a:gdLst>
                  <a:gd name="T0" fmla="*/ 9 w 12"/>
                  <a:gd name="T1" fmla="*/ 2 h 11"/>
                  <a:gd name="T2" fmla="*/ 9 w 12"/>
                  <a:gd name="T3" fmla="*/ 2 h 11"/>
                  <a:gd name="T4" fmla="*/ 11 w 12"/>
                  <a:gd name="T5" fmla="*/ 6 h 11"/>
                  <a:gd name="T6" fmla="*/ 11 w 12"/>
                  <a:gd name="T7" fmla="*/ 9 h 11"/>
                  <a:gd name="T8" fmla="*/ 10 w 12"/>
                  <a:gd name="T9" fmla="*/ 9 h 11"/>
                  <a:gd name="T10" fmla="*/ 8 w 12"/>
                  <a:gd name="T11" fmla="*/ 10 h 11"/>
                  <a:gd name="T12" fmla="*/ 4 w 12"/>
                  <a:gd name="T13" fmla="*/ 8 h 11"/>
                  <a:gd name="T14" fmla="*/ 4 w 12"/>
                  <a:gd name="T15" fmla="*/ 8 h 11"/>
                  <a:gd name="T16" fmla="*/ 2 w 12"/>
                  <a:gd name="T17" fmla="*/ 5 h 11"/>
                  <a:gd name="T18" fmla="*/ 2 w 12"/>
                  <a:gd name="T19" fmla="*/ 2 h 11"/>
                  <a:gd name="T20" fmla="*/ 2 w 12"/>
                  <a:gd name="T21" fmla="*/ 2 h 11"/>
                  <a:gd name="T22" fmla="*/ 5 w 12"/>
                  <a:gd name="T23" fmla="*/ 1 h 11"/>
                  <a:gd name="T24" fmla="*/ 8 w 12"/>
                  <a:gd name="T25" fmla="*/ 2 h 11"/>
                  <a:gd name="T26" fmla="*/ 9 w 12"/>
                  <a:gd name="T27" fmla="*/ 2 h 11"/>
                  <a:gd name="T28" fmla="*/ 9 w 12"/>
                  <a:gd name="T29" fmla="*/ 2 h 11"/>
                  <a:gd name="T30" fmla="*/ 9 w 12"/>
                  <a:gd name="T31" fmla="*/ 2 h 11"/>
                  <a:gd name="T32" fmla="*/ 9 w 12"/>
                  <a:gd name="T33" fmla="*/ 1 h 11"/>
                  <a:gd name="T34" fmla="*/ 5 w 12"/>
                  <a:gd name="T35" fmla="*/ 0 h 11"/>
                  <a:gd name="T36" fmla="*/ 1 w 12"/>
                  <a:gd name="T37" fmla="*/ 1 h 11"/>
                  <a:gd name="T38" fmla="*/ 1 w 12"/>
                  <a:gd name="T39" fmla="*/ 1 h 11"/>
                  <a:gd name="T40" fmla="*/ 1 w 12"/>
                  <a:gd name="T41" fmla="*/ 5 h 11"/>
                  <a:gd name="T42" fmla="*/ 3 w 12"/>
                  <a:gd name="T43" fmla="*/ 9 h 11"/>
                  <a:gd name="T44" fmla="*/ 3 w 12"/>
                  <a:gd name="T45" fmla="*/ 9 h 11"/>
                  <a:gd name="T46" fmla="*/ 8 w 12"/>
                  <a:gd name="T47" fmla="*/ 11 h 11"/>
                  <a:gd name="T48" fmla="*/ 11 w 12"/>
                  <a:gd name="T49" fmla="*/ 10 h 11"/>
                  <a:gd name="T50" fmla="*/ 11 w 12"/>
                  <a:gd name="T51" fmla="*/ 9 h 11"/>
                  <a:gd name="T52" fmla="*/ 12 w 12"/>
                  <a:gd name="T53" fmla="*/ 6 h 11"/>
                  <a:gd name="T54" fmla="*/ 9 w 12"/>
                  <a:gd name="T55" fmla="*/ 2 h 11"/>
                  <a:gd name="T56" fmla="*/ 9 w 12"/>
                  <a:gd name="T57"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 h="11">
                    <a:moveTo>
                      <a:pt x="9" y="2"/>
                    </a:moveTo>
                    <a:cubicBezTo>
                      <a:pt x="9" y="2"/>
                      <a:pt x="9" y="2"/>
                      <a:pt x="9" y="2"/>
                    </a:cubicBezTo>
                    <a:cubicBezTo>
                      <a:pt x="10" y="3"/>
                      <a:pt x="11" y="5"/>
                      <a:pt x="11" y="6"/>
                    </a:cubicBezTo>
                    <a:cubicBezTo>
                      <a:pt x="11" y="7"/>
                      <a:pt x="11" y="8"/>
                      <a:pt x="11" y="9"/>
                    </a:cubicBezTo>
                    <a:cubicBezTo>
                      <a:pt x="10" y="9"/>
                      <a:pt x="10" y="9"/>
                      <a:pt x="10" y="9"/>
                    </a:cubicBezTo>
                    <a:cubicBezTo>
                      <a:pt x="10" y="10"/>
                      <a:pt x="9" y="10"/>
                      <a:pt x="8" y="10"/>
                    </a:cubicBezTo>
                    <a:cubicBezTo>
                      <a:pt x="7" y="10"/>
                      <a:pt x="5" y="9"/>
                      <a:pt x="4" y="8"/>
                    </a:cubicBezTo>
                    <a:cubicBezTo>
                      <a:pt x="4" y="8"/>
                      <a:pt x="4" y="8"/>
                      <a:pt x="4" y="8"/>
                    </a:cubicBezTo>
                    <a:cubicBezTo>
                      <a:pt x="3" y="7"/>
                      <a:pt x="2" y="6"/>
                      <a:pt x="2" y="5"/>
                    </a:cubicBezTo>
                    <a:cubicBezTo>
                      <a:pt x="1" y="4"/>
                      <a:pt x="1" y="3"/>
                      <a:pt x="2" y="2"/>
                    </a:cubicBezTo>
                    <a:cubicBezTo>
                      <a:pt x="2" y="2"/>
                      <a:pt x="2" y="2"/>
                      <a:pt x="2" y="2"/>
                    </a:cubicBezTo>
                    <a:cubicBezTo>
                      <a:pt x="3" y="1"/>
                      <a:pt x="4" y="1"/>
                      <a:pt x="5" y="1"/>
                    </a:cubicBezTo>
                    <a:cubicBezTo>
                      <a:pt x="6" y="1"/>
                      <a:pt x="7" y="1"/>
                      <a:pt x="8" y="2"/>
                    </a:cubicBezTo>
                    <a:cubicBezTo>
                      <a:pt x="8" y="2"/>
                      <a:pt x="9" y="2"/>
                      <a:pt x="9" y="2"/>
                    </a:cubicBezTo>
                    <a:cubicBezTo>
                      <a:pt x="9" y="2"/>
                      <a:pt x="9" y="2"/>
                      <a:pt x="9" y="2"/>
                    </a:cubicBezTo>
                    <a:cubicBezTo>
                      <a:pt x="9" y="2"/>
                      <a:pt x="9" y="2"/>
                      <a:pt x="9" y="2"/>
                    </a:cubicBezTo>
                    <a:cubicBezTo>
                      <a:pt x="9" y="2"/>
                      <a:pt x="9" y="1"/>
                      <a:pt x="9" y="1"/>
                    </a:cubicBezTo>
                    <a:cubicBezTo>
                      <a:pt x="8" y="0"/>
                      <a:pt x="6" y="0"/>
                      <a:pt x="5" y="0"/>
                    </a:cubicBezTo>
                    <a:cubicBezTo>
                      <a:pt x="3" y="0"/>
                      <a:pt x="2" y="0"/>
                      <a:pt x="1" y="1"/>
                    </a:cubicBezTo>
                    <a:cubicBezTo>
                      <a:pt x="1" y="1"/>
                      <a:pt x="1" y="1"/>
                      <a:pt x="1" y="1"/>
                    </a:cubicBezTo>
                    <a:cubicBezTo>
                      <a:pt x="0" y="2"/>
                      <a:pt x="0" y="4"/>
                      <a:pt x="1" y="5"/>
                    </a:cubicBezTo>
                    <a:cubicBezTo>
                      <a:pt x="1" y="6"/>
                      <a:pt x="2" y="8"/>
                      <a:pt x="3" y="9"/>
                    </a:cubicBezTo>
                    <a:cubicBezTo>
                      <a:pt x="3" y="9"/>
                      <a:pt x="3" y="9"/>
                      <a:pt x="3" y="9"/>
                    </a:cubicBezTo>
                    <a:cubicBezTo>
                      <a:pt x="5" y="10"/>
                      <a:pt x="6" y="11"/>
                      <a:pt x="8" y="11"/>
                    </a:cubicBezTo>
                    <a:cubicBezTo>
                      <a:pt x="9" y="11"/>
                      <a:pt x="10" y="11"/>
                      <a:pt x="11" y="10"/>
                    </a:cubicBezTo>
                    <a:cubicBezTo>
                      <a:pt x="11" y="9"/>
                      <a:pt x="11" y="9"/>
                      <a:pt x="11" y="9"/>
                    </a:cubicBezTo>
                    <a:cubicBezTo>
                      <a:pt x="12" y="8"/>
                      <a:pt x="12" y="7"/>
                      <a:pt x="12" y="6"/>
                    </a:cubicBezTo>
                    <a:cubicBezTo>
                      <a:pt x="12" y="4"/>
                      <a:pt x="11" y="3"/>
                      <a:pt x="9" y="2"/>
                    </a:cubicBezTo>
                    <a:cubicBezTo>
                      <a:pt x="9" y="2"/>
                      <a:pt x="9" y="2"/>
                      <a:pt x="9"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90" name="Freeform 79"/>
              <p:cNvSpPr>
                <a:spLocks/>
              </p:cNvSpPr>
              <p:nvPr/>
            </p:nvSpPr>
            <p:spPr bwMode="auto">
              <a:xfrm>
                <a:off x="668" y="1465"/>
                <a:ext cx="28" cy="26"/>
              </a:xfrm>
              <a:custGeom>
                <a:avLst/>
                <a:gdLst>
                  <a:gd name="T0" fmla="*/ 9 w 12"/>
                  <a:gd name="T1" fmla="*/ 2 h 11"/>
                  <a:gd name="T2" fmla="*/ 11 w 12"/>
                  <a:gd name="T3" fmla="*/ 9 h 11"/>
                  <a:gd name="T4" fmla="*/ 3 w 12"/>
                  <a:gd name="T5" fmla="*/ 9 h 11"/>
                  <a:gd name="T6" fmla="*/ 1 w 12"/>
                  <a:gd name="T7" fmla="*/ 1 h 11"/>
                  <a:gd name="T8" fmla="*/ 9 w 12"/>
                  <a:gd name="T9" fmla="*/ 2 h 11"/>
                </a:gdLst>
                <a:ahLst/>
                <a:cxnLst>
                  <a:cxn ang="0">
                    <a:pos x="T0" y="T1"/>
                  </a:cxn>
                  <a:cxn ang="0">
                    <a:pos x="T2" y="T3"/>
                  </a:cxn>
                  <a:cxn ang="0">
                    <a:pos x="T4" y="T5"/>
                  </a:cxn>
                  <a:cxn ang="0">
                    <a:pos x="T6" y="T7"/>
                  </a:cxn>
                  <a:cxn ang="0">
                    <a:pos x="T8" y="T9"/>
                  </a:cxn>
                </a:cxnLst>
                <a:rect l="0" t="0" r="r" b="b"/>
                <a:pathLst>
                  <a:path w="12" h="11">
                    <a:moveTo>
                      <a:pt x="9" y="2"/>
                    </a:moveTo>
                    <a:cubicBezTo>
                      <a:pt x="11" y="4"/>
                      <a:pt x="12" y="7"/>
                      <a:pt x="11" y="9"/>
                    </a:cubicBezTo>
                    <a:cubicBezTo>
                      <a:pt x="9" y="11"/>
                      <a:pt x="6" y="11"/>
                      <a:pt x="3" y="9"/>
                    </a:cubicBezTo>
                    <a:cubicBezTo>
                      <a:pt x="1" y="6"/>
                      <a:pt x="0" y="3"/>
                      <a:pt x="1" y="1"/>
                    </a:cubicBezTo>
                    <a:cubicBezTo>
                      <a:pt x="3" y="0"/>
                      <a:pt x="6" y="0"/>
                      <a:pt x="9"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91" name="Freeform 80"/>
              <p:cNvSpPr>
                <a:spLocks/>
              </p:cNvSpPr>
              <p:nvPr/>
            </p:nvSpPr>
            <p:spPr bwMode="auto">
              <a:xfrm>
                <a:off x="668" y="1465"/>
                <a:ext cx="28" cy="26"/>
              </a:xfrm>
              <a:custGeom>
                <a:avLst/>
                <a:gdLst>
                  <a:gd name="T0" fmla="*/ 9 w 12"/>
                  <a:gd name="T1" fmla="*/ 2 h 11"/>
                  <a:gd name="T2" fmla="*/ 8 w 12"/>
                  <a:gd name="T3" fmla="*/ 3 h 11"/>
                  <a:gd name="T4" fmla="*/ 11 w 12"/>
                  <a:gd name="T5" fmla="*/ 6 h 11"/>
                  <a:gd name="T6" fmla="*/ 10 w 12"/>
                  <a:gd name="T7" fmla="*/ 9 h 11"/>
                  <a:gd name="T8" fmla="*/ 10 w 12"/>
                  <a:gd name="T9" fmla="*/ 9 h 11"/>
                  <a:gd name="T10" fmla="*/ 7 w 12"/>
                  <a:gd name="T11" fmla="*/ 10 h 11"/>
                  <a:gd name="T12" fmla="*/ 4 w 12"/>
                  <a:gd name="T13" fmla="*/ 8 h 11"/>
                  <a:gd name="T14" fmla="*/ 4 w 12"/>
                  <a:gd name="T15" fmla="*/ 8 h 11"/>
                  <a:gd name="T16" fmla="*/ 1 w 12"/>
                  <a:gd name="T17" fmla="*/ 5 h 11"/>
                  <a:gd name="T18" fmla="*/ 2 w 12"/>
                  <a:gd name="T19" fmla="*/ 2 h 11"/>
                  <a:gd name="T20" fmla="*/ 2 w 12"/>
                  <a:gd name="T21" fmla="*/ 2 h 11"/>
                  <a:gd name="T22" fmla="*/ 4 w 12"/>
                  <a:gd name="T23" fmla="*/ 1 h 11"/>
                  <a:gd name="T24" fmla="*/ 8 w 12"/>
                  <a:gd name="T25" fmla="*/ 2 h 11"/>
                  <a:gd name="T26" fmla="*/ 8 w 12"/>
                  <a:gd name="T27" fmla="*/ 3 h 11"/>
                  <a:gd name="T28" fmla="*/ 9 w 12"/>
                  <a:gd name="T29" fmla="*/ 2 h 11"/>
                  <a:gd name="T30" fmla="*/ 9 w 12"/>
                  <a:gd name="T31" fmla="*/ 2 h 11"/>
                  <a:gd name="T32" fmla="*/ 9 w 12"/>
                  <a:gd name="T33" fmla="*/ 1 h 11"/>
                  <a:gd name="T34" fmla="*/ 5 w 12"/>
                  <a:gd name="T35" fmla="*/ 0 h 11"/>
                  <a:gd name="T36" fmla="*/ 1 w 12"/>
                  <a:gd name="T37" fmla="*/ 1 h 11"/>
                  <a:gd name="T38" fmla="*/ 1 w 12"/>
                  <a:gd name="T39" fmla="*/ 1 h 11"/>
                  <a:gd name="T40" fmla="*/ 0 w 12"/>
                  <a:gd name="T41" fmla="*/ 5 h 11"/>
                  <a:gd name="T42" fmla="*/ 3 w 12"/>
                  <a:gd name="T43" fmla="*/ 9 h 11"/>
                  <a:gd name="T44" fmla="*/ 3 w 12"/>
                  <a:gd name="T45" fmla="*/ 9 h 11"/>
                  <a:gd name="T46" fmla="*/ 7 w 12"/>
                  <a:gd name="T47" fmla="*/ 11 h 11"/>
                  <a:gd name="T48" fmla="*/ 11 w 12"/>
                  <a:gd name="T49" fmla="*/ 10 h 11"/>
                  <a:gd name="T50" fmla="*/ 11 w 12"/>
                  <a:gd name="T51" fmla="*/ 9 h 11"/>
                  <a:gd name="T52" fmla="*/ 12 w 12"/>
                  <a:gd name="T53" fmla="*/ 6 h 11"/>
                  <a:gd name="T54" fmla="*/ 9 w 12"/>
                  <a:gd name="T55" fmla="*/ 2 h 11"/>
                  <a:gd name="T56" fmla="*/ 9 w 12"/>
                  <a:gd name="T57"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 h="11">
                    <a:moveTo>
                      <a:pt x="9" y="2"/>
                    </a:moveTo>
                    <a:cubicBezTo>
                      <a:pt x="8" y="3"/>
                      <a:pt x="8" y="3"/>
                      <a:pt x="8" y="3"/>
                    </a:cubicBezTo>
                    <a:cubicBezTo>
                      <a:pt x="10" y="3"/>
                      <a:pt x="10" y="5"/>
                      <a:pt x="11" y="6"/>
                    </a:cubicBezTo>
                    <a:cubicBezTo>
                      <a:pt x="11" y="7"/>
                      <a:pt x="11" y="8"/>
                      <a:pt x="10" y="9"/>
                    </a:cubicBezTo>
                    <a:cubicBezTo>
                      <a:pt x="10" y="9"/>
                      <a:pt x="10" y="9"/>
                      <a:pt x="10" y="9"/>
                    </a:cubicBezTo>
                    <a:cubicBezTo>
                      <a:pt x="10" y="10"/>
                      <a:pt x="9" y="10"/>
                      <a:pt x="7" y="10"/>
                    </a:cubicBezTo>
                    <a:cubicBezTo>
                      <a:pt x="6" y="10"/>
                      <a:pt x="5" y="9"/>
                      <a:pt x="4" y="8"/>
                    </a:cubicBezTo>
                    <a:cubicBezTo>
                      <a:pt x="4" y="8"/>
                      <a:pt x="4" y="8"/>
                      <a:pt x="4" y="8"/>
                    </a:cubicBezTo>
                    <a:cubicBezTo>
                      <a:pt x="2" y="7"/>
                      <a:pt x="2" y="6"/>
                      <a:pt x="1" y="5"/>
                    </a:cubicBezTo>
                    <a:cubicBezTo>
                      <a:pt x="1" y="4"/>
                      <a:pt x="1" y="3"/>
                      <a:pt x="2" y="2"/>
                    </a:cubicBezTo>
                    <a:cubicBezTo>
                      <a:pt x="2" y="2"/>
                      <a:pt x="2" y="2"/>
                      <a:pt x="2" y="2"/>
                    </a:cubicBezTo>
                    <a:cubicBezTo>
                      <a:pt x="2" y="1"/>
                      <a:pt x="3" y="1"/>
                      <a:pt x="4" y="1"/>
                    </a:cubicBezTo>
                    <a:cubicBezTo>
                      <a:pt x="6" y="1"/>
                      <a:pt x="7" y="1"/>
                      <a:pt x="8" y="2"/>
                    </a:cubicBezTo>
                    <a:cubicBezTo>
                      <a:pt x="8" y="2"/>
                      <a:pt x="8" y="2"/>
                      <a:pt x="8" y="3"/>
                    </a:cubicBezTo>
                    <a:cubicBezTo>
                      <a:pt x="9" y="2"/>
                      <a:pt x="9" y="2"/>
                      <a:pt x="9" y="2"/>
                    </a:cubicBezTo>
                    <a:cubicBezTo>
                      <a:pt x="9" y="2"/>
                      <a:pt x="9" y="2"/>
                      <a:pt x="9" y="2"/>
                    </a:cubicBezTo>
                    <a:cubicBezTo>
                      <a:pt x="9" y="2"/>
                      <a:pt x="9" y="2"/>
                      <a:pt x="9" y="1"/>
                    </a:cubicBezTo>
                    <a:cubicBezTo>
                      <a:pt x="7" y="0"/>
                      <a:pt x="6" y="0"/>
                      <a:pt x="5" y="0"/>
                    </a:cubicBezTo>
                    <a:cubicBezTo>
                      <a:pt x="3" y="0"/>
                      <a:pt x="2" y="0"/>
                      <a:pt x="1" y="1"/>
                    </a:cubicBezTo>
                    <a:cubicBezTo>
                      <a:pt x="1" y="1"/>
                      <a:pt x="1" y="1"/>
                      <a:pt x="1" y="1"/>
                    </a:cubicBezTo>
                    <a:cubicBezTo>
                      <a:pt x="0" y="2"/>
                      <a:pt x="0" y="4"/>
                      <a:pt x="0" y="5"/>
                    </a:cubicBezTo>
                    <a:cubicBezTo>
                      <a:pt x="1" y="7"/>
                      <a:pt x="2" y="8"/>
                      <a:pt x="3" y="9"/>
                    </a:cubicBezTo>
                    <a:cubicBezTo>
                      <a:pt x="3" y="9"/>
                      <a:pt x="3" y="9"/>
                      <a:pt x="3" y="9"/>
                    </a:cubicBezTo>
                    <a:cubicBezTo>
                      <a:pt x="5" y="10"/>
                      <a:pt x="6" y="11"/>
                      <a:pt x="7" y="11"/>
                    </a:cubicBezTo>
                    <a:cubicBezTo>
                      <a:pt x="9" y="11"/>
                      <a:pt x="10" y="11"/>
                      <a:pt x="11" y="10"/>
                    </a:cubicBezTo>
                    <a:cubicBezTo>
                      <a:pt x="11" y="9"/>
                      <a:pt x="11" y="9"/>
                      <a:pt x="11" y="9"/>
                    </a:cubicBezTo>
                    <a:cubicBezTo>
                      <a:pt x="12" y="8"/>
                      <a:pt x="12" y="7"/>
                      <a:pt x="12" y="6"/>
                    </a:cubicBezTo>
                    <a:cubicBezTo>
                      <a:pt x="11" y="4"/>
                      <a:pt x="10" y="3"/>
                      <a:pt x="9" y="2"/>
                    </a:cubicBezTo>
                    <a:cubicBezTo>
                      <a:pt x="9" y="2"/>
                      <a:pt x="9" y="2"/>
                      <a:pt x="9"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92" name="Freeform 81"/>
              <p:cNvSpPr>
                <a:spLocks/>
              </p:cNvSpPr>
              <p:nvPr/>
            </p:nvSpPr>
            <p:spPr bwMode="auto">
              <a:xfrm>
                <a:off x="710" y="1538"/>
                <a:ext cx="31" cy="26"/>
              </a:xfrm>
              <a:custGeom>
                <a:avLst/>
                <a:gdLst>
                  <a:gd name="T0" fmla="*/ 9 w 13"/>
                  <a:gd name="T1" fmla="*/ 2 h 11"/>
                  <a:gd name="T2" fmla="*/ 11 w 13"/>
                  <a:gd name="T3" fmla="*/ 9 h 11"/>
                  <a:gd name="T4" fmla="*/ 4 w 13"/>
                  <a:gd name="T5" fmla="*/ 9 h 11"/>
                  <a:gd name="T6" fmla="*/ 2 w 13"/>
                  <a:gd name="T7" fmla="*/ 1 h 11"/>
                  <a:gd name="T8" fmla="*/ 9 w 13"/>
                  <a:gd name="T9" fmla="*/ 2 h 11"/>
                </a:gdLst>
                <a:ahLst/>
                <a:cxnLst>
                  <a:cxn ang="0">
                    <a:pos x="T0" y="T1"/>
                  </a:cxn>
                  <a:cxn ang="0">
                    <a:pos x="T2" y="T3"/>
                  </a:cxn>
                  <a:cxn ang="0">
                    <a:pos x="T4" y="T5"/>
                  </a:cxn>
                  <a:cxn ang="0">
                    <a:pos x="T6" y="T7"/>
                  </a:cxn>
                  <a:cxn ang="0">
                    <a:pos x="T8" y="T9"/>
                  </a:cxn>
                </a:cxnLst>
                <a:rect l="0" t="0" r="r" b="b"/>
                <a:pathLst>
                  <a:path w="13" h="11">
                    <a:moveTo>
                      <a:pt x="9" y="2"/>
                    </a:moveTo>
                    <a:cubicBezTo>
                      <a:pt x="12" y="4"/>
                      <a:pt x="13" y="7"/>
                      <a:pt x="11" y="9"/>
                    </a:cubicBezTo>
                    <a:cubicBezTo>
                      <a:pt x="10" y="11"/>
                      <a:pt x="6" y="11"/>
                      <a:pt x="4" y="9"/>
                    </a:cubicBezTo>
                    <a:cubicBezTo>
                      <a:pt x="1" y="6"/>
                      <a:pt x="0" y="3"/>
                      <a:pt x="2" y="1"/>
                    </a:cubicBezTo>
                    <a:cubicBezTo>
                      <a:pt x="3" y="0"/>
                      <a:pt x="7" y="0"/>
                      <a:pt x="9"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93" name="Freeform 82"/>
              <p:cNvSpPr>
                <a:spLocks/>
              </p:cNvSpPr>
              <p:nvPr/>
            </p:nvSpPr>
            <p:spPr bwMode="auto">
              <a:xfrm>
                <a:off x="710" y="1538"/>
                <a:ext cx="31" cy="26"/>
              </a:xfrm>
              <a:custGeom>
                <a:avLst/>
                <a:gdLst>
                  <a:gd name="T0" fmla="*/ 9 w 13"/>
                  <a:gd name="T1" fmla="*/ 2 h 11"/>
                  <a:gd name="T2" fmla="*/ 9 w 13"/>
                  <a:gd name="T3" fmla="*/ 2 h 11"/>
                  <a:gd name="T4" fmla="*/ 11 w 13"/>
                  <a:gd name="T5" fmla="*/ 6 h 11"/>
                  <a:gd name="T6" fmla="*/ 11 w 13"/>
                  <a:gd name="T7" fmla="*/ 9 h 11"/>
                  <a:gd name="T8" fmla="*/ 11 w 13"/>
                  <a:gd name="T9" fmla="*/ 9 h 11"/>
                  <a:gd name="T10" fmla="*/ 8 w 13"/>
                  <a:gd name="T11" fmla="*/ 10 h 11"/>
                  <a:gd name="T12" fmla="*/ 4 w 13"/>
                  <a:gd name="T13" fmla="*/ 8 h 11"/>
                  <a:gd name="T14" fmla="*/ 4 w 13"/>
                  <a:gd name="T15" fmla="*/ 8 h 11"/>
                  <a:gd name="T16" fmla="*/ 2 w 13"/>
                  <a:gd name="T17" fmla="*/ 5 h 11"/>
                  <a:gd name="T18" fmla="*/ 2 w 13"/>
                  <a:gd name="T19" fmla="*/ 2 h 11"/>
                  <a:gd name="T20" fmla="*/ 2 w 13"/>
                  <a:gd name="T21" fmla="*/ 2 h 11"/>
                  <a:gd name="T22" fmla="*/ 5 w 13"/>
                  <a:gd name="T23" fmla="*/ 1 h 11"/>
                  <a:gd name="T24" fmla="*/ 9 w 13"/>
                  <a:gd name="T25" fmla="*/ 2 h 11"/>
                  <a:gd name="T26" fmla="*/ 9 w 13"/>
                  <a:gd name="T27" fmla="*/ 2 h 11"/>
                  <a:gd name="T28" fmla="*/ 9 w 13"/>
                  <a:gd name="T29" fmla="*/ 2 h 11"/>
                  <a:gd name="T30" fmla="*/ 10 w 13"/>
                  <a:gd name="T31" fmla="*/ 2 h 11"/>
                  <a:gd name="T32" fmla="*/ 9 w 13"/>
                  <a:gd name="T33" fmla="*/ 1 h 11"/>
                  <a:gd name="T34" fmla="*/ 5 w 13"/>
                  <a:gd name="T35" fmla="*/ 0 h 11"/>
                  <a:gd name="T36" fmla="*/ 2 w 13"/>
                  <a:gd name="T37" fmla="*/ 1 h 11"/>
                  <a:gd name="T38" fmla="*/ 1 w 13"/>
                  <a:gd name="T39" fmla="*/ 1 h 11"/>
                  <a:gd name="T40" fmla="*/ 1 w 13"/>
                  <a:gd name="T41" fmla="*/ 5 h 11"/>
                  <a:gd name="T42" fmla="*/ 3 w 13"/>
                  <a:gd name="T43" fmla="*/ 9 h 11"/>
                  <a:gd name="T44" fmla="*/ 4 w 13"/>
                  <a:gd name="T45" fmla="*/ 9 h 11"/>
                  <a:gd name="T46" fmla="*/ 8 w 13"/>
                  <a:gd name="T47" fmla="*/ 11 h 11"/>
                  <a:gd name="T48" fmla="*/ 12 w 13"/>
                  <a:gd name="T49" fmla="*/ 10 h 11"/>
                  <a:gd name="T50" fmla="*/ 12 w 13"/>
                  <a:gd name="T51" fmla="*/ 9 h 11"/>
                  <a:gd name="T52" fmla="*/ 12 w 13"/>
                  <a:gd name="T53" fmla="*/ 5 h 11"/>
                  <a:gd name="T54" fmla="*/ 10 w 13"/>
                  <a:gd name="T55" fmla="*/ 2 h 11"/>
                  <a:gd name="T56" fmla="*/ 9 w 13"/>
                  <a:gd name="T57"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 h="11">
                    <a:moveTo>
                      <a:pt x="9" y="2"/>
                    </a:moveTo>
                    <a:cubicBezTo>
                      <a:pt x="9" y="2"/>
                      <a:pt x="9" y="2"/>
                      <a:pt x="9" y="2"/>
                    </a:cubicBezTo>
                    <a:cubicBezTo>
                      <a:pt x="10" y="3"/>
                      <a:pt x="11" y="5"/>
                      <a:pt x="11" y="6"/>
                    </a:cubicBezTo>
                    <a:cubicBezTo>
                      <a:pt x="12" y="7"/>
                      <a:pt x="11" y="8"/>
                      <a:pt x="11" y="9"/>
                    </a:cubicBezTo>
                    <a:cubicBezTo>
                      <a:pt x="11" y="9"/>
                      <a:pt x="11" y="9"/>
                      <a:pt x="11" y="9"/>
                    </a:cubicBezTo>
                    <a:cubicBezTo>
                      <a:pt x="10" y="10"/>
                      <a:pt x="9" y="10"/>
                      <a:pt x="8" y="10"/>
                    </a:cubicBezTo>
                    <a:cubicBezTo>
                      <a:pt x="7" y="10"/>
                      <a:pt x="6" y="9"/>
                      <a:pt x="4" y="8"/>
                    </a:cubicBezTo>
                    <a:cubicBezTo>
                      <a:pt x="4" y="8"/>
                      <a:pt x="4" y="8"/>
                      <a:pt x="4" y="8"/>
                    </a:cubicBezTo>
                    <a:cubicBezTo>
                      <a:pt x="3" y="7"/>
                      <a:pt x="2" y="6"/>
                      <a:pt x="2" y="5"/>
                    </a:cubicBezTo>
                    <a:cubicBezTo>
                      <a:pt x="2" y="4"/>
                      <a:pt x="2" y="3"/>
                      <a:pt x="2" y="2"/>
                    </a:cubicBezTo>
                    <a:cubicBezTo>
                      <a:pt x="2" y="2"/>
                      <a:pt x="2" y="2"/>
                      <a:pt x="2" y="2"/>
                    </a:cubicBezTo>
                    <a:cubicBezTo>
                      <a:pt x="3" y="1"/>
                      <a:pt x="4" y="1"/>
                      <a:pt x="5" y="1"/>
                    </a:cubicBezTo>
                    <a:cubicBezTo>
                      <a:pt x="6" y="1"/>
                      <a:pt x="8" y="1"/>
                      <a:pt x="9" y="2"/>
                    </a:cubicBezTo>
                    <a:cubicBezTo>
                      <a:pt x="9" y="2"/>
                      <a:pt x="9" y="2"/>
                      <a:pt x="9" y="2"/>
                    </a:cubicBezTo>
                    <a:cubicBezTo>
                      <a:pt x="9" y="2"/>
                      <a:pt x="9" y="2"/>
                      <a:pt x="9" y="2"/>
                    </a:cubicBezTo>
                    <a:cubicBezTo>
                      <a:pt x="10" y="2"/>
                      <a:pt x="10" y="2"/>
                      <a:pt x="10" y="2"/>
                    </a:cubicBezTo>
                    <a:cubicBezTo>
                      <a:pt x="10" y="1"/>
                      <a:pt x="9" y="1"/>
                      <a:pt x="9" y="1"/>
                    </a:cubicBezTo>
                    <a:cubicBezTo>
                      <a:pt x="8" y="0"/>
                      <a:pt x="7" y="0"/>
                      <a:pt x="5" y="0"/>
                    </a:cubicBezTo>
                    <a:cubicBezTo>
                      <a:pt x="4" y="0"/>
                      <a:pt x="2" y="0"/>
                      <a:pt x="2" y="1"/>
                    </a:cubicBezTo>
                    <a:cubicBezTo>
                      <a:pt x="1" y="1"/>
                      <a:pt x="1" y="1"/>
                      <a:pt x="1" y="1"/>
                    </a:cubicBezTo>
                    <a:cubicBezTo>
                      <a:pt x="1" y="2"/>
                      <a:pt x="0" y="4"/>
                      <a:pt x="1" y="5"/>
                    </a:cubicBezTo>
                    <a:cubicBezTo>
                      <a:pt x="1" y="6"/>
                      <a:pt x="2" y="8"/>
                      <a:pt x="3" y="9"/>
                    </a:cubicBezTo>
                    <a:cubicBezTo>
                      <a:pt x="4" y="9"/>
                      <a:pt x="4" y="9"/>
                      <a:pt x="4" y="9"/>
                    </a:cubicBezTo>
                    <a:cubicBezTo>
                      <a:pt x="5" y="10"/>
                      <a:pt x="7" y="11"/>
                      <a:pt x="8" y="11"/>
                    </a:cubicBezTo>
                    <a:cubicBezTo>
                      <a:pt x="9" y="11"/>
                      <a:pt x="11" y="11"/>
                      <a:pt x="12" y="10"/>
                    </a:cubicBezTo>
                    <a:cubicBezTo>
                      <a:pt x="12" y="9"/>
                      <a:pt x="12" y="9"/>
                      <a:pt x="12" y="9"/>
                    </a:cubicBezTo>
                    <a:cubicBezTo>
                      <a:pt x="13" y="8"/>
                      <a:pt x="13" y="7"/>
                      <a:pt x="12" y="5"/>
                    </a:cubicBezTo>
                    <a:cubicBezTo>
                      <a:pt x="12" y="4"/>
                      <a:pt x="11" y="3"/>
                      <a:pt x="10" y="2"/>
                    </a:cubicBezTo>
                    <a:cubicBezTo>
                      <a:pt x="9" y="2"/>
                      <a:pt x="9" y="2"/>
                      <a:pt x="9"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94" name="Freeform 83"/>
              <p:cNvSpPr>
                <a:spLocks/>
              </p:cNvSpPr>
              <p:nvPr/>
            </p:nvSpPr>
            <p:spPr bwMode="auto">
              <a:xfrm>
                <a:off x="699" y="1512"/>
                <a:ext cx="28" cy="26"/>
              </a:xfrm>
              <a:custGeom>
                <a:avLst/>
                <a:gdLst>
                  <a:gd name="T0" fmla="*/ 9 w 12"/>
                  <a:gd name="T1" fmla="*/ 2 h 11"/>
                  <a:gd name="T2" fmla="*/ 11 w 12"/>
                  <a:gd name="T3" fmla="*/ 9 h 11"/>
                  <a:gd name="T4" fmla="*/ 4 w 12"/>
                  <a:gd name="T5" fmla="*/ 9 h 11"/>
                  <a:gd name="T6" fmla="*/ 2 w 12"/>
                  <a:gd name="T7" fmla="*/ 2 h 11"/>
                  <a:gd name="T8" fmla="*/ 9 w 12"/>
                  <a:gd name="T9" fmla="*/ 2 h 11"/>
                </a:gdLst>
                <a:ahLst/>
                <a:cxnLst>
                  <a:cxn ang="0">
                    <a:pos x="T0" y="T1"/>
                  </a:cxn>
                  <a:cxn ang="0">
                    <a:pos x="T2" y="T3"/>
                  </a:cxn>
                  <a:cxn ang="0">
                    <a:pos x="T4" y="T5"/>
                  </a:cxn>
                  <a:cxn ang="0">
                    <a:pos x="T6" y="T7"/>
                  </a:cxn>
                  <a:cxn ang="0">
                    <a:pos x="T8" y="T9"/>
                  </a:cxn>
                </a:cxnLst>
                <a:rect l="0" t="0" r="r" b="b"/>
                <a:pathLst>
                  <a:path w="12" h="11">
                    <a:moveTo>
                      <a:pt x="9" y="2"/>
                    </a:moveTo>
                    <a:cubicBezTo>
                      <a:pt x="12" y="4"/>
                      <a:pt x="12" y="7"/>
                      <a:pt x="11" y="9"/>
                    </a:cubicBezTo>
                    <a:cubicBezTo>
                      <a:pt x="9" y="11"/>
                      <a:pt x="6" y="11"/>
                      <a:pt x="4" y="9"/>
                    </a:cubicBezTo>
                    <a:cubicBezTo>
                      <a:pt x="1" y="7"/>
                      <a:pt x="0" y="3"/>
                      <a:pt x="2" y="2"/>
                    </a:cubicBezTo>
                    <a:cubicBezTo>
                      <a:pt x="3" y="0"/>
                      <a:pt x="7" y="0"/>
                      <a:pt x="9"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95" name="Freeform 84"/>
              <p:cNvSpPr>
                <a:spLocks/>
              </p:cNvSpPr>
              <p:nvPr/>
            </p:nvSpPr>
            <p:spPr bwMode="auto">
              <a:xfrm>
                <a:off x="699" y="1512"/>
                <a:ext cx="28" cy="26"/>
              </a:xfrm>
              <a:custGeom>
                <a:avLst/>
                <a:gdLst>
                  <a:gd name="T0" fmla="*/ 9 w 12"/>
                  <a:gd name="T1" fmla="*/ 2 h 11"/>
                  <a:gd name="T2" fmla="*/ 9 w 12"/>
                  <a:gd name="T3" fmla="*/ 3 h 11"/>
                  <a:gd name="T4" fmla="*/ 11 w 12"/>
                  <a:gd name="T5" fmla="*/ 6 h 11"/>
                  <a:gd name="T6" fmla="*/ 11 w 12"/>
                  <a:gd name="T7" fmla="*/ 9 h 11"/>
                  <a:gd name="T8" fmla="*/ 11 w 12"/>
                  <a:gd name="T9" fmla="*/ 9 h 11"/>
                  <a:gd name="T10" fmla="*/ 8 w 12"/>
                  <a:gd name="T11" fmla="*/ 10 h 11"/>
                  <a:gd name="T12" fmla="*/ 4 w 12"/>
                  <a:gd name="T13" fmla="*/ 8 h 11"/>
                  <a:gd name="T14" fmla="*/ 4 w 12"/>
                  <a:gd name="T15" fmla="*/ 8 h 11"/>
                  <a:gd name="T16" fmla="*/ 2 w 12"/>
                  <a:gd name="T17" fmla="*/ 5 h 11"/>
                  <a:gd name="T18" fmla="*/ 2 w 12"/>
                  <a:gd name="T19" fmla="*/ 2 h 11"/>
                  <a:gd name="T20" fmla="*/ 2 w 12"/>
                  <a:gd name="T21" fmla="*/ 2 h 11"/>
                  <a:gd name="T22" fmla="*/ 5 w 12"/>
                  <a:gd name="T23" fmla="*/ 1 h 11"/>
                  <a:gd name="T24" fmla="*/ 8 w 12"/>
                  <a:gd name="T25" fmla="*/ 2 h 11"/>
                  <a:gd name="T26" fmla="*/ 9 w 12"/>
                  <a:gd name="T27" fmla="*/ 3 h 11"/>
                  <a:gd name="T28" fmla="*/ 9 w 12"/>
                  <a:gd name="T29" fmla="*/ 2 h 11"/>
                  <a:gd name="T30" fmla="*/ 9 w 12"/>
                  <a:gd name="T31" fmla="*/ 2 h 11"/>
                  <a:gd name="T32" fmla="*/ 9 w 12"/>
                  <a:gd name="T33" fmla="*/ 1 h 11"/>
                  <a:gd name="T34" fmla="*/ 5 w 12"/>
                  <a:gd name="T35" fmla="*/ 0 h 11"/>
                  <a:gd name="T36" fmla="*/ 1 w 12"/>
                  <a:gd name="T37" fmla="*/ 1 h 11"/>
                  <a:gd name="T38" fmla="*/ 1 w 12"/>
                  <a:gd name="T39" fmla="*/ 1 h 11"/>
                  <a:gd name="T40" fmla="*/ 1 w 12"/>
                  <a:gd name="T41" fmla="*/ 5 h 11"/>
                  <a:gd name="T42" fmla="*/ 3 w 12"/>
                  <a:gd name="T43" fmla="*/ 9 h 11"/>
                  <a:gd name="T44" fmla="*/ 4 w 12"/>
                  <a:gd name="T45" fmla="*/ 9 h 11"/>
                  <a:gd name="T46" fmla="*/ 8 w 12"/>
                  <a:gd name="T47" fmla="*/ 11 h 11"/>
                  <a:gd name="T48" fmla="*/ 11 w 12"/>
                  <a:gd name="T49" fmla="*/ 10 h 11"/>
                  <a:gd name="T50" fmla="*/ 11 w 12"/>
                  <a:gd name="T51" fmla="*/ 10 h 11"/>
                  <a:gd name="T52" fmla="*/ 12 w 12"/>
                  <a:gd name="T53" fmla="*/ 6 h 11"/>
                  <a:gd name="T54" fmla="*/ 9 w 12"/>
                  <a:gd name="T55" fmla="*/ 2 h 11"/>
                  <a:gd name="T56" fmla="*/ 9 w 12"/>
                  <a:gd name="T57"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 h="11">
                    <a:moveTo>
                      <a:pt x="9" y="2"/>
                    </a:moveTo>
                    <a:cubicBezTo>
                      <a:pt x="9" y="3"/>
                      <a:pt x="9" y="3"/>
                      <a:pt x="9" y="3"/>
                    </a:cubicBezTo>
                    <a:cubicBezTo>
                      <a:pt x="10" y="4"/>
                      <a:pt x="11" y="5"/>
                      <a:pt x="11" y="6"/>
                    </a:cubicBezTo>
                    <a:cubicBezTo>
                      <a:pt x="11" y="7"/>
                      <a:pt x="11" y="8"/>
                      <a:pt x="11" y="9"/>
                    </a:cubicBezTo>
                    <a:cubicBezTo>
                      <a:pt x="11" y="9"/>
                      <a:pt x="11" y="9"/>
                      <a:pt x="11" y="9"/>
                    </a:cubicBezTo>
                    <a:cubicBezTo>
                      <a:pt x="10" y="10"/>
                      <a:pt x="9" y="10"/>
                      <a:pt x="8" y="10"/>
                    </a:cubicBezTo>
                    <a:cubicBezTo>
                      <a:pt x="7" y="10"/>
                      <a:pt x="5" y="9"/>
                      <a:pt x="4" y="8"/>
                    </a:cubicBezTo>
                    <a:cubicBezTo>
                      <a:pt x="4" y="8"/>
                      <a:pt x="4" y="8"/>
                      <a:pt x="4" y="8"/>
                    </a:cubicBezTo>
                    <a:cubicBezTo>
                      <a:pt x="3" y="7"/>
                      <a:pt x="2" y="6"/>
                      <a:pt x="2" y="5"/>
                    </a:cubicBezTo>
                    <a:cubicBezTo>
                      <a:pt x="1" y="4"/>
                      <a:pt x="1" y="3"/>
                      <a:pt x="2" y="2"/>
                    </a:cubicBezTo>
                    <a:cubicBezTo>
                      <a:pt x="2" y="2"/>
                      <a:pt x="2" y="2"/>
                      <a:pt x="2" y="2"/>
                    </a:cubicBezTo>
                    <a:cubicBezTo>
                      <a:pt x="3" y="1"/>
                      <a:pt x="4" y="1"/>
                      <a:pt x="5" y="1"/>
                    </a:cubicBezTo>
                    <a:cubicBezTo>
                      <a:pt x="6" y="1"/>
                      <a:pt x="7" y="1"/>
                      <a:pt x="8" y="2"/>
                    </a:cubicBezTo>
                    <a:cubicBezTo>
                      <a:pt x="9" y="2"/>
                      <a:pt x="9" y="2"/>
                      <a:pt x="9" y="3"/>
                    </a:cubicBezTo>
                    <a:cubicBezTo>
                      <a:pt x="9" y="2"/>
                      <a:pt x="9" y="2"/>
                      <a:pt x="9" y="2"/>
                    </a:cubicBezTo>
                    <a:cubicBezTo>
                      <a:pt x="9" y="2"/>
                      <a:pt x="9" y="2"/>
                      <a:pt x="9" y="2"/>
                    </a:cubicBezTo>
                    <a:cubicBezTo>
                      <a:pt x="9" y="2"/>
                      <a:pt x="9" y="2"/>
                      <a:pt x="9" y="1"/>
                    </a:cubicBezTo>
                    <a:cubicBezTo>
                      <a:pt x="8" y="0"/>
                      <a:pt x="6" y="0"/>
                      <a:pt x="5" y="0"/>
                    </a:cubicBezTo>
                    <a:cubicBezTo>
                      <a:pt x="3" y="0"/>
                      <a:pt x="2" y="0"/>
                      <a:pt x="1" y="1"/>
                    </a:cubicBezTo>
                    <a:cubicBezTo>
                      <a:pt x="1" y="1"/>
                      <a:pt x="1" y="1"/>
                      <a:pt x="1" y="1"/>
                    </a:cubicBezTo>
                    <a:cubicBezTo>
                      <a:pt x="0" y="2"/>
                      <a:pt x="0" y="4"/>
                      <a:pt x="1" y="5"/>
                    </a:cubicBezTo>
                    <a:cubicBezTo>
                      <a:pt x="1" y="7"/>
                      <a:pt x="2" y="8"/>
                      <a:pt x="3" y="9"/>
                    </a:cubicBezTo>
                    <a:cubicBezTo>
                      <a:pt x="3" y="9"/>
                      <a:pt x="3" y="9"/>
                      <a:pt x="4" y="9"/>
                    </a:cubicBezTo>
                    <a:cubicBezTo>
                      <a:pt x="5" y="10"/>
                      <a:pt x="6" y="11"/>
                      <a:pt x="8" y="11"/>
                    </a:cubicBezTo>
                    <a:cubicBezTo>
                      <a:pt x="9" y="11"/>
                      <a:pt x="11" y="11"/>
                      <a:pt x="11" y="10"/>
                    </a:cubicBezTo>
                    <a:cubicBezTo>
                      <a:pt x="11" y="10"/>
                      <a:pt x="11" y="10"/>
                      <a:pt x="11" y="10"/>
                    </a:cubicBezTo>
                    <a:cubicBezTo>
                      <a:pt x="12" y="8"/>
                      <a:pt x="12" y="7"/>
                      <a:pt x="12" y="6"/>
                    </a:cubicBezTo>
                    <a:cubicBezTo>
                      <a:pt x="12" y="4"/>
                      <a:pt x="11" y="3"/>
                      <a:pt x="9" y="2"/>
                    </a:cubicBezTo>
                    <a:cubicBezTo>
                      <a:pt x="9" y="2"/>
                      <a:pt x="9" y="2"/>
                      <a:pt x="9"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96" name="Freeform 85"/>
              <p:cNvSpPr>
                <a:spLocks/>
              </p:cNvSpPr>
              <p:nvPr/>
            </p:nvSpPr>
            <p:spPr bwMode="auto">
              <a:xfrm>
                <a:off x="684" y="1489"/>
                <a:ext cx="29" cy="25"/>
              </a:xfrm>
              <a:custGeom>
                <a:avLst/>
                <a:gdLst>
                  <a:gd name="T0" fmla="*/ 9 w 12"/>
                  <a:gd name="T1" fmla="*/ 2 h 11"/>
                  <a:gd name="T2" fmla="*/ 11 w 12"/>
                  <a:gd name="T3" fmla="*/ 9 h 11"/>
                  <a:gd name="T4" fmla="*/ 3 w 12"/>
                  <a:gd name="T5" fmla="*/ 9 h 11"/>
                  <a:gd name="T6" fmla="*/ 1 w 12"/>
                  <a:gd name="T7" fmla="*/ 1 h 11"/>
                  <a:gd name="T8" fmla="*/ 9 w 12"/>
                  <a:gd name="T9" fmla="*/ 2 h 11"/>
                </a:gdLst>
                <a:ahLst/>
                <a:cxnLst>
                  <a:cxn ang="0">
                    <a:pos x="T0" y="T1"/>
                  </a:cxn>
                  <a:cxn ang="0">
                    <a:pos x="T2" y="T3"/>
                  </a:cxn>
                  <a:cxn ang="0">
                    <a:pos x="T4" y="T5"/>
                  </a:cxn>
                  <a:cxn ang="0">
                    <a:pos x="T6" y="T7"/>
                  </a:cxn>
                  <a:cxn ang="0">
                    <a:pos x="T8" y="T9"/>
                  </a:cxn>
                </a:cxnLst>
                <a:rect l="0" t="0" r="r" b="b"/>
                <a:pathLst>
                  <a:path w="12" h="11">
                    <a:moveTo>
                      <a:pt x="9" y="2"/>
                    </a:moveTo>
                    <a:cubicBezTo>
                      <a:pt x="11" y="4"/>
                      <a:pt x="12" y="7"/>
                      <a:pt x="11" y="9"/>
                    </a:cubicBezTo>
                    <a:cubicBezTo>
                      <a:pt x="9" y="11"/>
                      <a:pt x="6" y="11"/>
                      <a:pt x="3" y="9"/>
                    </a:cubicBezTo>
                    <a:cubicBezTo>
                      <a:pt x="1" y="6"/>
                      <a:pt x="0" y="3"/>
                      <a:pt x="1" y="1"/>
                    </a:cubicBezTo>
                    <a:cubicBezTo>
                      <a:pt x="3" y="0"/>
                      <a:pt x="6" y="0"/>
                      <a:pt x="9"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97" name="Freeform 86"/>
              <p:cNvSpPr>
                <a:spLocks/>
              </p:cNvSpPr>
              <p:nvPr/>
            </p:nvSpPr>
            <p:spPr bwMode="auto">
              <a:xfrm>
                <a:off x="684" y="1489"/>
                <a:ext cx="29" cy="25"/>
              </a:xfrm>
              <a:custGeom>
                <a:avLst/>
                <a:gdLst>
                  <a:gd name="T0" fmla="*/ 9 w 12"/>
                  <a:gd name="T1" fmla="*/ 2 h 11"/>
                  <a:gd name="T2" fmla="*/ 8 w 12"/>
                  <a:gd name="T3" fmla="*/ 2 h 11"/>
                  <a:gd name="T4" fmla="*/ 11 w 12"/>
                  <a:gd name="T5" fmla="*/ 6 h 11"/>
                  <a:gd name="T6" fmla="*/ 10 w 12"/>
                  <a:gd name="T7" fmla="*/ 9 h 11"/>
                  <a:gd name="T8" fmla="*/ 10 w 12"/>
                  <a:gd name="T9" fmla="*/ 9 h 11"/>
                  <a:gd name="T10" fmla="*/ 7 w 12"/>
                  <a:gd name="T11" fmla="*/ 10 h 11"/>
                  <a:gd name="T12" fmla="*/ 4 w 12"/>
                  <a:gd name="T13" fmla="*/ 8 h 11"/>
                  <a:gd name="T14" fmla="*/ 4 w 12"/>
                  <a:gd name="T15" fmla="*/ 8 h 11"/>
                  <a:gd name="T16" fmla="*/ 1 w 12"/>
                  <a:gd name="T17" fmla="*/ 5 h 11"/>
                  <a:gd name="T18" fmla="*/ 2 w 12"/>
                  <a:gd name="T19" fmla="*/ 2 h 11"/>
                  <a:gd name="T20" fmla="*/ 2 w 12"/>
                  <a:gd name="T21" fmla="*/ 2 h 11"/>
                  <a:gd name="T22" fmla="*/ 4 w 12"/>
                  <a:gd name="T23" fmla="*/ 1 h 11"/>
                  <a:gd name="T24" fmla="*/ 8 w 12"/>
                  <a:gd name="T25" fmla="*/ 2 h 11"/>
                  <a:gd name="T26" fmla="*/ 8 w 12"/>
                  <a:gd name="T27" fmla="*/ 2 h 11"/>
                  <a:gd name="T28" fmla="*/ 9 w 12"/>
                  <a:gd name="T29" fmla="*/ 2 h 11"/>
                  <a:gd name="T30" fmla="*/ 9 w 12"/>
                  <a:gd name="T31" fmla="*/ 2 h 11"/>
                  <a:gd name="T32" fmla="*/ 9 w 12"/>
                  <a:gd name="T33" fmla="*/ 1 h 11"/>
                  <a:gd name="T34" fmla="*/ 4 w 12"/>
                  <a:gd name="T35" fmla="*/ 0 h 11"/>
                  <a:gd name="T36" fmla="*/ 1 w 12"/>
                  <a:gd name="T37" fmla="*/ 1 h 11"/>
                  <a:gd name="T38" fmla="*/ 1 w 12"/>
                  <a:gd name="T39" fmla="*/ 1 h 11"/>
                  <a:gd name="T40" fmla="*/ 0 w 12"/>
                  <a:gd name="T41" fmla="*/ 5 h 11"/>
                  <a:gd name="T42" fmla="*/ 3 w 12"/>
                  <a:gd name="T43" fmla="*/ 9 h 11"/>
                  <a:gd name="T44" fmla="*/ 3 w 12"/>
                  <a:gd name="T45" fmla="*/ 9 h 11"/>
                  <a:gd name="T46" fmla="*/ 7 w 12"/>
                  <a:gd name="T47" fmla="*/ 11 h 11"/>
                  <a:gd name="T48" fmla="*/ 11 w 12"/>
                  <a:gd name="T49" fmla="*/ 10 h 11"/>
                  <a:gd name="T50" fmla="*/ 11 w 12"/>
                  <a:gd name="T51" fmla="*/ 9 h 11"/>
                  <a:gd name="T52" fmla="*/ 12 w 12"/>
                  <a:gd name="T53" fmla="*/ 6 h 11"/>
                  <a:gd name="T54" fmla="*/ 9 w 12"/>
                  <a:gd name="T55" fmla="*/ 2 h 11"/>
                  <a:gd name="T56" fmla="*/ 9 w 12"/>
                  <a:gd name="T57"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 h="11">
                    <a:moveTo>
                      <a:pt x="9" y="2"/>
                    </a:moveTo>
                    <a:cubicBezTo>
                      <a:pt x="8" y="2"/>
                      <a:pt x="8" y="2"/>
                      <a:pt x="8" y="2"/>
                    </a:cubicBezTo>
                    <a:cubicBezTo>
                      <a:pt x="10" y="3"/>
                      <a:pt x="10" y="5"/>
                      <a:pt x="11" y="6"/>
                    </a:cubicBezTo>
                    <a:cubicBezTo>
                      <a:pt x="11" y="7"/>
                      <a:pt x="11" y="8"/>
                      <a:pt x="10" y="9"/>
                    </a:cubicBezTo>
                    <a:cubicBezTo>
                      <a:pt x="10" y="9"/>
                      <a:pt x="10" y="9"/>
                      <a:pt x="10" y="9"/>
                    </a:cubicBezTo>
                    <a:cubicBezTo>
                      <a:pt x="10" y="10"/>
                      <a:pt x="9" y="10"/>
                      <a:pt x="7" y="10"/>
                    </a:cubicBezTo>
                    <a:cubicBezTo>
                      <a:pt x="6" y="10"/>
                      <a:pt x="5" y="9"/>
                      <a:pt x="4" y="8"/>
                    </a:cubicBezTo>
                    <a:cubicBezTo>
                      <a:pt x="4" y="8"/>
                      <a:pt x="4" y="8"/>
                      <a:pt x="4" y="8"/>
                    </a:cubicBezTo>
                    <a:cubicBezTo>
                      <a:pt x="2" y="7"/>
                      <a:pt x="2" y="6"/>
                      <a:pt x="1" y="5"/>
                    </a:cubicBezTo>
                    <a:cubicBezTo>
                      <a:pt x="1" y="4"/>
                      <a:pt x="1" y="3"/>
                      <a:pt x="2" y="2"/>
                    </a:cubicBezTo>
                    <a:cubicBezTo>
                      <a:pt x="2" y="2"/>
                      <a:pt x="2" y="2"/>
                      <a:pt x="2" y="2"/>
                    </a:cubicBezTo>
                    <a:cubicBezTo>
                      <a:pt x="2" y="1"/>
                      <a:pt x="3" y="1"/>
                      <a:pt x="4" y="1"/>
                    </a:cubicBezTo>
                    <a:cubicBezTo>
                      <a:pt x="6" y="1"/>
                      <a:pt x="7" y="1"/>
                      <a:pt x="8" y="2"/>
                    </a:cubicBezTo>
                    <a:cubicBezTo>
                      <a:pt x="8" y="2"/>
                      <a:pt x="8" y="2"/>
                      <a:pt x="8" y="2"/>
                    </a:cubicBezTo>
                    <a:cubicBezTo>
                      <a:pt x="9" y="2"/>
                      <a:pt x="9" y="2"/>
                      <a:pt x="9" y="2"/>
                    </a:cubicBezTo>
                    <a:cubicBezTo>
                      <a:pt x="9" y="2"/>
                      <a:pt x="9" y="2"/>
                      <a:pt x="9" y="2"/>
                    </a:cubicBezTo>
                    <a:cubicBezTo>
                      <a:pt x="9" y="2"/>
                      <a:pt x="9" y="1"/>
                      <a:pt x="9" y="1"/>
                    </a:cubicBezTo>
                    <a:cubicBezTo>
                      <a:pt x="7" y="0"/>
                      <a:pt x="6" y="0"/>
                      <a:pt x="4" y="0"/>
                    </a:cubicBezTo>
                    <a:cubicBezTo>
                      <a:pt x="3" y="0"/>
                      <a:pt x="2" y="0"/>
                      <a:pt x="1" y="1"/>
                    </a:cubicBezTo>
                    <a:cubicBezTo>
                      <a:pt x="1" y="1"/>
                      <a:pt x="1" y="1"/>
                      <a:pt x="1" y="1"/>
                    </a:cubicBezTo>
                    <a:cubicBezTo>
                      <a:pt x="0" y="2"/>
                      <a:pt x="0" y="4"/>
                      <a:pt x="0" y="5"/>
                    </a:cubicBezTo>
                    <a:cubicBezTo>
                      <a:pt x="1" y="6"/>
                      <a:pt x="2" y="8"/>
                      <a:pt x="3" y="9"/>
                    </a:cubicBezTo>
                    <a:cubicBezTo>
                      <a:pt x="3" y="9"/>
                      <a:pt x="3" y="9"/>
                      <a:pt x="3" y="9"/>
                    </a:cubicBezTo>
                    <a:cubicBezTo>
                      <a:pt x="5" y="10"/>
                      <a:pt x="6" y="11"/>
                      <a:pt x="7" y="11"/>
                    </a:cubicBezTo>
                    <a:cubicBezTo>
                      <a:pt x="9" y="11"/>
                      <a:pt x="10" y="11"/>
                      <a:pt x="11" y="10"/>
                    </a:cubicBezTo>
                    <a:cubicBezTo>
                      <a:pt x="11" y="9"/>
                      <a:pt x="11" y="9"/>
                      <a:pt x="11" y="9"/>
                    </a:cubicBezTo>
                    <a:cubicBezTo>
                      <a:pt x="12" y="8"/>
                      <a:pt x="12" y="7"/>
                      <a:pt x="12" y="6"/>
                    </a:cubicBezTo>
                    <a:cubicBezTo>
                      <a:pt x="11" y="4"/>
                      <a:pt x="10" y="3"/>
                      <a:pt x="9" y="2"/>
                    </a:cubicBezTo>
                    <a:cubicBezTo>
                      <a:pt x="9" y="2"/>
                      <a:pt x="9" y="2"/>
                      <a:pt x="9"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98" name="Freeform 87"/>
              <p:cNvSpPr>
                <a:spLocks/>
              </p:cNvSpPr>
              <p:nvPr/>
            </p:nvSpPr>
            <p:spPr bwMode="auto">
              <a:xfrm>
                <a:off x="649" y="1441"/>
                <a:ext cx="28" cy="26"/>
              </a:xfrm>
              <a:custGeom>
                <a:avLst/>
                <a:gdLst>
                  <a:gd name="T0" fmla="*/ 8 w 12"/>
                  <a:gd name="T1" fmla="*/ 2 h 11"/>
                  <a:gd name="T2" fmla="*/ 10 w 12"/>
                  <a:gd name="T3" fmla="*/ 10 h 11"/>
                  <a:gd name="T4" fmla="*/ 3 w 12"/>
                  <a:gd name="T5" fmla="*/ 9 h 11"/>
                  <a:gd name="T6" fmla="*/ 1 w 12"/>
                  <a:gd name="T7" fmla="*/ 2 h 11"/>
                  <a:gd name="T8" fmla="*/ 8 w 12"/>
                  <a:gd name="T9" fmla="*/ 2 h 11"/>
                </a:gdLst>
                <a:ahLst/>
                <a:cxnLst>
                  <a:cxn ang="0">
                    <a:pos x="T0" y="T1"/>
                  </a:cxn>
                  <a:cxn ang="0">
                    <a:pos x="T2" y="T3"/>
                  </a:cxn>
                  <a:cxn ang="0">
                    <a:pos x="T4" y="T5"/>
                  </a:cxn>
                  <a:cxn ang="0">
                    <a:pos x="T6" y="T7"/>
                  </a:cxn>
                  <a:cxn ang="0">
                    <a:pos x="T8" y="T9"/>
                  </a:cxn>
                </a:cxnLst>
                <a:rect l="0" t="0" r="r" b="b"/>
                <a:pathLst>
                  <a:path w="12" h="11">
                    <a:moveTo>
                      <a:pt x="8" y="2"/>
                    </a:moveTo>
                    <a:cubicBezTo>
                      <a:pt x="11" y="5"/>
                      <a:pt x="12" y="8"/>
                      <a:pt x="10" y="10"/>
                    </a:cubicBezTo>
                    <a:cubicBezTo>
                      <a:pt x="9" y="11"/>
                      <a:pt x="6" y="11"/>
                      <a:pt x="3" y="9"/>
                    </a:cubicBezTo>
                    <a:cubicBezTo>
                      <a:pt x="0" y="7"/>
                      <a:pt x="0" y="4"/>
                      <a:pt x="1" y="2"/>
                    </a:cubicBezTo>
                    <a:cubicBezTo>
                      <a:pt x="3" y="0"/>
                      <a:pt x="6" y="0"/>
                      <a:pt x="8"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99" name="Freeform 88"/>
              <p:cNvSpPr>
                <a:spLocks/>
              </p:cNvSpPr>
              <p:nvPr/>
            </p:nvSpPr>
            <p:spPr bwMode="auto">
              <a:xfrm>
                <a:off x="649" y="1441"/>
                <a:ext cx="28" cy="26"/>
              </a:xfrm>
              <a:custGeom>
                <a:avLst/>
                <a:gdLst>
                  <a:gd name="T0" fmla="*/ 8 w 12"/>
                  <a:gd name="T1" fmla="*/ 2 h 11"/>
                  <a:gd name="T2" fmla="*/ 8 w 12"/>
                  <a:gd name="T3" fmla="*/ 3 h 11"/>
                  <a:gd name="T4" fmla="*/ 10 w 12"/>
                  <a:gd name="T5" fmla="*/ 6 h 11"/>
                  <a:gd name="T6" fmla="*/ 10 w 12"/>
                  <a:gd name="T7" fmla="*/ 9 h 11"/>
                  <a:gd name="T8" fmla="*/ 10 w 12"/>
                  <a:gd name="T9" fmla="*/ 9 h 11"/>
                  <a:gd name="T10" fmla="*/ 7 w 12"/>
                  <a:gd name="T11" fmla="*/ 10 h 11"/>
                  <a:gd name="T12" fmla="*/ 4 w 12"/>
                  <a:gd name="T13" fmla="*/ 9 h 11"/>
                  <a:gd name="T14" fmla="*/ 3 w 12"/>
                  <a:gd name="T15" fmla="*/ 9 h 11"/>
                  <a:gd name="T16" fmla="*/ 1 w 12"/>
                  <a:gd name="T17" fmla="*/ 5 h 11"/>
                  <a:gd name="T18" fmla="*/ 1 w 12"/>
                  <a:gd name="T19" fmla="*/ 2 h 11"/>
                  <a:gd name="T20" fmla="*/ 2 w 12"/>
                  <a:gd name="T21" fmla="*/ 2 h 11"/>
                  <a:gd name="T22" fmla="*/ 4 w 12"/>
                  <a:gd name="T23" fmla="*/ 1 h 11"/>
                  <a:gd name="T24" fmla="*/ 8 w 12"/>
                  <a:gd name="T25" fmla="*/ 3 h 11"/>
                  <a:gd name="T26" fmla="*/ 8 w 12"/>
                  <a:gd name="T27" fmla="*/ 3 h 11"/>
                  <a:gd name="T28" fmla="*/ 8 w 12"/>
                  <a:gd name="T29" fmla="*/ 2 h 11"/>
                  <a:gd name="T30" fmla="*/ 9 w 12"/>
                  <a:gd name="T31" fmla="*/ 2 h 11"/>
                  <a:gd name="T32" fmla="*/ 9 w 12"/>
                  <a:gd name="T33" fmla="*/ 2 h 11"/>
                  <a:gd name="T34" fmla="*/ 4 w 12"/>
                  <a:gd name="T35" fmla="*/ 0 h 11"/>
                  <a:gd name="T36" fmla="*/ 1 w 12"/>
                  <a:gd name="T37" fmla="*/ 2 h 11"/>
                  <a:gd name="T38" fmla="*/ 1 w 12"/>
                  <a:gd name="T39" fmla="*/ 2 h 11"/>
                  <a:gd name="T40" fmla="*/ 0 w 12"/>
                  <a:gd name="T41" fmla="*/ 6 h 11"/>
                  <a:gd name="T42" fmla="*/ 3 w 12"/>
                  <a:gd name="T43" fmla="*/ 9 h 11"/>
                  <a:gd name="T44" fmla="*/ 3 w 12"/>
                  <a:gd name="T45" fmla="*/ 10 h 11"/>
                  <a:gd name="T46" fmla="*/ 7 w 12"/>
                  <a:gd name="T47" fmla="*/ 11 h 11"/>
                  <a:gd name="T48" fmla="*/ 11 w 12"/>
                  <a:gd name="T49" fmla="*/ 10 h 11"/>
                  <a:gd name="T50" fmla="*/ 11 w 12"/>
                  <a:gd name="T51" fmla="*/ 10 h 11"/>
                  <a:gd name="T52" fmla="*/ 11 w 12"/>
                  <a:gd name="T53" fmla="*/ 6 h 11"/>
                  <a:gd name="T54" fmla="*/ 9 w 12"/>
                  <a:gd name="T55" fmla="*/ 2 h 11"/>
                  <a:gd name="T56" fmla="*/ 8 w 12"/>
                  <a:gd name="T57"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 h="11">
                    <a:moveTo>
                      <a:pt x="8" y="2"/>
                    </a:moveTo>
                    <a:cubicBezTo>
                      <a:pt x="8" y="3"/>
                      <a:pt x="8" y="3"/>
                      <a:pt x="8" y="3"/>
                    </a:cubicBezTo>
                    <a:cubicBezTo>
                      <a:pt x="9" y="4"/>
                      <a:pt x="10" y="5"/>
                      <a:pt x="10" y="6"/>
                    </a:cubicBezTo>
                    <a:cubicBezTo>
                      <a:pt x="11" y="7"/>
                      <a:pt x="11" y="8"/>
                      <a:pt x="10" y="9"/>
                    </a:cubicBezTo>
                    <a:cubicBezTo>
                      <a:pt x="10" y="9"/>
                      <a:pt x="10" y="9"/>
                      <a:pt x="10" y="9"/>
                    </a:cubicBezTo>
                    <a:cubicBezTo>
                      <a:pt x="9" y="10"/>
                      <a:pt x="8" y="10"/>
                      <a:pt x="7" y="10"/>
                    </a:cubicBezTo>
                    <a:cubicBezTo>
                      <a:pt x="6" y="10"/>
                      <a:pt x="5" y="10"/>
                      <a:pt x="4" y="9"/>
                    </a:cubicBezTo>
                    <a:cubicBezTo>
                      <a:pt x="4" y="9"/>
                      <a:pt x="3" y="9"/>
                      <a:pt x="3" y="9"/>
                    </a:cubicBezTo>
                    <a:cubicBezTo>
                      <a:pt x="2" y="8"/>
                      <a:pt x="1" y="6"/>
                      <a:pt x="1" y="5"/>
                    </a:cubicBezTo>
                    <a:cubicBezTo>
                      <a:pt x="1" y="4"/>
                      <a:pt x="1" y="3"/>
                      <a:pt x="1" y="2"/>
                    </a:cubicBezTo>
                    <a:cubicBezTo>
                      <a:pt x="2" y="2"/>
                      <a:pt x="2" y="2"/>
                      <a:pt x="2" y="2"/>
                    </a:cubicBezTo>
                    <a:cubicBezTo>
                      <a:pt x="2" y="1"/>
                      <a:pt x="3" y="1"/>
                      <a:pt x="4" y="1"/>
                    </a:cubicBezTo>
                    <a:cubicBezTo>
                      <a:pt x="5" y="1"/>
                      <a:pt x="7" y="2"/>
                      <a:pt x="8" y="3"/>
                    </a:cubicBezTo>
                    <a:cubicBezTo>
                      <a:pt x="8" y="3"/>
                      <a:pt x="8" y="3"/>
                      <a:pt x="8" y="3"/>
                    </a:cubicBezTo>
                    <a:cubicBezTo>
                      <a:pt x="8" y="2"/>
                      <a:pt x="8" y="2"/>
                      <a:pt x="8" y="2"/>
                    </a:cubicBezTo>
                    <a:cubicBezTo>
                      <a:pt x="9" y="2"/>
                      <a:pt x="9" y="2"/>
                      <a:pt x="9" y="2"/>
                    </a:cubicBezTo>
                    <a:cubicBezTo>
                      <a:pt x="9" y="2"/>
                      <a:pt x="9" y="2"/>
                      <a:pt x="9" y="2"/>
                    </a:cubicBezTo>
                    <a:cubicBezTo>
                      <a:pt x="7" y="1"/>
                      <a:pt x="6" y="0"/>
                      <a:pt x="4" y="0"/>
                    </a:cubicBezTo>
                    <a:cubicBezTo>
                      <a:pt x="3" y="0"/>
                      <a:pt x="2" y="0"/>
                      <a:pt x="1" y="2"/>
                    </a:cubicBezTo>
                    <a:cubicBezTo>
                      <a:pt x="1" y="2"/>
                      <a:pt x="1" y="2"/>
                      <a:pt x="1" y="2"/>
                    </a:cubicBezTo>
                    <a:cubicBezTo>
                      <a:pt x="0" y="3"/>
                      <a:pt x="0" y="4"/>
                      <a:pt x="0" y="6"/>
                    </a:cubicBezTo>
                    <a:cubicBezTo>
                      <a:pt x="0" y="7"/>
                      <a:pt x="1" y="8"/>
                      <a:pt x="3" y="9"/>
                    </a:cubicBezTo>
                    <a:cubicBezTo>
                      <a:pt x="3" y="10"/>
                      <a:pt x="3" y="10"/>
                      <a:pt x="3" y="10"/>
                    </a:cubicBezTo>
                    <a:cubicBezTo>
                      <a:pt x="4" y="11"/>
                      <a:pt x="6" y="11"/>
                      <a:pt x="7" y="11"/>
                    </a:cubicBezTo>
                    <a:cubicBezTo>
                      <a:pt x="9" y="11"/>
                      <a:pt x="10" y="11"/>
                      <a:pt x="11" y="10"/>
                    </a:cubicBezTo>
                    <a:cubicBezTo>
                      <a:pt x="11" y="10"/>
                      <a:pt x="11" y="10"/>
                      <a:pt x="11" y="10"/>
                    </a:cubicBezTo>
                    <a:cubicBezTo>
                      <a:pt x="12" y="9"/>
                      <a:pt x="12" y="7"/>
                      <a:pt x="11" y="6"/>
                    </a:cubicBezTo>
                    <a:cubicBezTo>
                      <a:pt x="11" y="5"/>
                      <a:pt x="10" y="3"/>
                      <a:pt x="9" y="2"/>
                    </a:cubicBezTo>
                    <a:cubicBezTo>
                      <a:pt x="8" y="2"/>
                      <a:pt x="8" y="2"/>
                      <a:pt x="8"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00" name="Freeform 89"/>
              <p:cNvSpPr>
                <a:spLocks/>
              </p:cNvSpPr>
              <p:nvPr/>
            </p:nvSpPr>
            <p:spPr bwMode="auto">
              <a:xfrm>
                <a:off x="628" y="1420"/>
                <a:ext cx="28" cy="26"/>
              </a:xfrm>
              <a:custGeom>
                <a:avLst/>
                <a:gdLst>
                  <a:gd name="T0" fmla="*/ 9 w 12"/>
                  <a:gd name="T1" fmla="*/ 2 h 11"/>
                  <a:gd name="T2" fmla="*/ 11 w 12"/>
                  <a:gd name="T3" fmla="*/ 9 h 11"/>
                  <a:gd name="T4" fmla="*/ 3 w 12"/>
                  <a:gd name="T5" fmla="*/ 9 h 11"/>
                  <a:gd name="T6" fmla="*/ 1 w 12"/>
                  <a:gd name="T7" fmla="*/ 1 h 11"/>
                  <a:gd name="T8" fmla="*/ 9 w 12"/>
                  <a:gd name="T9" fmla="*/ 2 h 11"/>
                </a:gdLst>
                <a:ahLst/>
                <a:cxnLst>
                  <a:cxn ang="0">
                    <a:pos x="T0" y="T1"/>
                  </a:cxn>
                  <a:cxn ang="0">
                    <a:pos x="T2" y="T3"/>
                  </a:cxn>
                  <a:cxn ang="0">
                    <a:pos x="T4" y="T5"/>
                  </a:cxn>
                  <a:cxn ang="0">
                    <a:pos x="T6" y="T7"/>
                  </a:cxn>
                  <a:cxn ang="0">
                    <a:pos x="T8" y="T9"/>
                  </a:cxn>
                </a:cxnLst>
                <a:rect l="0" t="0" r="r" b="b"/>
                <a:pathLst>
                  <a:path w="12" h="11">
                    <a:moveTo>
                      <a:pt x="9" y="2"/>
                    </a:moveTo>
                    <a:cubicBezTo>
                      <a:pt x="11" y="4"/>
                      <a:pt x="12" y="7"/>
                      <a:pt x="11" y="9"/>
                    </a:cubicBezTo>
                    <a:cubicBezTo>
                      <a:pt x="9" y="11"/>
                      <a:pt x="6" y="11"/>
                      <a:pt x="3" y="9"/>
                    </a:cubicBezTo>
                    <a:cubicBezTo>
                      <a:pt x="1" y="6"/>
                      <a:pt x="0" y="3"/>
                      <a:pt x="1" y="1"/>
                    </a:cubicBezTo>
                    <a:cubicBezTo>
                      <a:pt x="3" y="0"/>
                      <a:pt x="6" y="0"/>
                      <a:pt x="9"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01" name="Freeform 90"/>
              <p:cNvSpPr>
                <a:spLocks/>
              </p:cNvSpPr>
              <p:nvPr/>
            </p:nvSpPr>
            <p:spPr bwMode="auto">
              <a:xfrm>
                <a:off x="628" y="1420"/>
                <a:ext cx="28" cy="26"/>
              </a:xfrm>
              <a:custGeom>
                <a:avLst/>
                <a:gdLst>
                  <a:gd name="T0" fmla="*/ 9 w 12"/>
                  <a:gd name="T1" fmla="*/ 2 h 11"/>
                  <a:gd name="T2" fmla="*/ 8 w 12"/>
                  <a:gd name="T3" fmla="*/ 2 h 11"/>
                  <a:gd name="T4" fmla="*/ 11 w 12"/>
                  <a:gd name="T5" fmla="*/ 6 h 11"/>
                  <a:gd name="T6" fmla="*/ 10 w 12"/>
                  <a:gd name="T7" fmla="*/ 9 h 11"/>
                  <a:gd name="T8" fmla="*/ 10 w 12"/>
                  <a:gd name="T9" fmla="*/ 9 h 11"/>
                  <a:gd name="T10" fmla="*/ 7 w 12"/>
                  <a:gd name="T11" fmla="*/ 10 h 11"/>
                  <a:gd name="T12" fmla="*/ 4 w 12"/>
                  <a:gd name="T13" fmla="*/ 8 h 11"/>
                  <a:gd name="T14" fmla="*/ 4 w 12"/>
                  <a:gd name="T15" fmla="*/ 8 h 11"/>
                  <a:gd name="T16" fmla="*/ 1 w 12"/>
                  <a:gd name="T17" fmla="*/ 5 h 11"/>
                  <a:gd name="T18" fmla="*/ 2 w 12"/>
                  <a:gd name="T19" fmla="*/ 2 h 11"/>
                  <a:gd name="T20" fmla="*/ 2 w 12"/>
                  <a:gd name="T21" fmla="*/ 2 h 11"/>
                  <a:gd name="T22" fmla="*/ 4 w 12"/>
                  <a:gd name="T23" fmla="*/ 1 h 11"/>
                  <a:gd name="T24" fmla="*/ 8 w 12"/>
                  <a:gd name="T25" fmla="*/ 2 h 11"/>
                  <a:gd name="T26" fmla="*/ 8 w 12"/>
                  <a:gd name="T27" fmla="*/ 2 h 11"/>
                  <a:gd name="T28" fmla="*/ 9 w 12"/>
                  <a:gd name="T29" fmla="*/ 2 h 11"/>
                  <a:gd name="T30" fmla="*/ 9 w 12"/>
                  <a:gd name="T31" fmla="*/ 2 h 11"/>
                  <a:gd name="T32" fmla="*/ 9 w 12"/>
                  <a:gd name="T33" fmla="*/ 1 h 11"/>
                  <a:gd name="T34" fmla="*/ 4 w 12"/>
                  <a:gd name="T35" fmla="*/ 0 h 11"/>
                  <a:gd name="T36" fmla="*/ 1 w 12"/>
                  <a:gd name="T37" fmla="*/ 1 h 11"/>
                  <a:gd name="T38" fmla="*/ 1 w 12"/>
                  <a:gd name="T39" fmla="*/ 1 h 11"/>
                  <a:gd name="T40" fmla="*/ 0 w 12"/>
                  <a:gd name="T41" fmla="*/ 5 h 11"/>
                  <a:gd name="T42" fmla="*/ 3 w 12"/>
                  <a:gd name="T43" fmla="*/ 9 h 11"/>
                  <a:gd name="T44" fmla="*/ 3 w 12"/>
                  <a:gd name="T45" fmla="*/ 9 h 11"/>
                  <a:gd name="T46" fmla="*/ 7 w 12"/>
                  <a:gd name="T47" fmla="*/ 11 h 11"/>
                  <a:gd name="T48" fmla="*/ 11 w 12"/>
                  <a:gd name="T49" fmla="*/ 10 h 11"/>
                  <a:gd name="T50" fmla="*/ 11 w 12"/>
                  <a:gd name="T51" fmla="*/ 9 h 11"/>
                  <a:gd name="T52" fmla="*/ 12 w 12"/>
                  <a:gd name="T53" fmla="*/ 6 h 11"/>
                  <a:gd name="T54" fmla="*/ 9 w 12"/>
                  <a:gd name="T55" fmla="*/ 2 h 11"/>
                  <a:gd name="T56" fmla="*/ 9 w 12"/>
                  <a:gd name="T57"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 h="11">
                    <a:moveTo>
                      <a:pt x="9" y="2"/>
                    </a:moveTo>
                    <a:cubicBezTo>
                      <a:pt x="8" y="2"/>
                      <a:pt x="8" y="2"/>
                      <a:pt x="8" y="2"/>
                    </a:cubicBezTo>
                    <a:cubicBezTo>
                      <a:pt x="10" y="3"/>
                      <a:pt x="10" y="5"/>
                      <a:pt x="11" y="6"/>
                    </a:cubicBezTo>
                    <a:cubicBezTo>
                      <a:pt x="11" y="7"/>
                      <a:pt x="11" y="8"/>
                      <a:pt x="10" y="9"/>
                    </a:cubicBezTo>
                    <a:cubicBezTo>
                      <a:pt x="10" y="9"/>
                      <a:pt x="10" y="9"/>
                      <a:pt x="10" y="9"/>
                    </a:cubicBezTo>
                    <a:cubicBezTo>
                      <a:pt x="10" y="10"/>
                      <a:pt x="9" y="10"/>
                      <a:pt x="7" y="10"/>
                    </a:cubicBezTo>
                    <a:cubicBezTo>
                      <a:pt x="6" y="10"/>
                      <a:pt x="5" y="9"/>
                      <a:pt x="4" y="8"/>
                    </a:cubicBezTo>
                    <a:cubicBezTo>
                      <a:pt x="4" y="8"/>
                      <a:pt x="4" y="8"/>
                      <a:pt x="4" y="8"/>
                    </a:cubicBezTo>
                    <a:cubicBezTo>
                      <a:pt x="2" y="7"/>
                      <a:pt x="2" y="6"/>
                      <a:pt x="1" y="5"/>
                    </a:cubicBezTo>
                    <a:cubicBezTo>
                      <a:pt x="1" y="4"/>
                      <a:pt x="1" y="3"/>
                      <a:pt x="2" y="2"/>
                    </a:cubicBezTo>
                    <a:cubicBezTo>
                      <a:pt x="2" y="2"/>
                      <a:pt x="2" y="2"/>
                      <a:pt x="2" y="2"/>
                    </a:cubicBezTo>
                    <a:cubicBezTo>
                      <a:pt x="2" y="1"/>
                      <a:pt x="3" y="1"/>
                      <a:pt x="4" y="1"/>
                    </a:cubicBezTo>
                    <a:cubicBezTo>
                      <a:pt x="6" y="1"/>
                      <a:pt x="7" y="1"/>
                      <a:pt x="8" y="2"/>
                    </a:cubicBezTo>
                    <a:cubicBezTo>
                      <a:pt x="8" y="2"/>
                      <a:pt x="8" y="2"/>
                      <a:pt x="8" y="2"/>
                    </a:cubicBezTo>
                    <a:cubicBezTo>
                      <a:pt x="9" y="2"/>
                      <a:pt x="9" y="2"/>
                      <a:pt x="9" y="2"/>
                    </a:cubicBezTo>
                    <a:cubicBezTo>
                      <a:pt x="9" y="2"/>
                      <a:pt x="9" y="2"/>
                      <a:pt x="9" y="2"/>
                    </a:cubicBezTo>
                    <a:cubicBezTo>
                      <a:pt x="9" y="2"/>
                      <a:pt x="9" y="1"/>
                      <a:pt x="9" y="1"/>
                    </a:cubicBezTo>
                    <a:cubicBezTo>
                      <a:pt x="7" y="0"/>
                      <a:pt x="6" y="0"/>
                      <a:pt x="4" y="0"/>
                    </a:cubicBezTo>
                    <a:cubicBezTo>
                      <a:pt x="3" y="0"/>
                      <a:pt x="2" y="0"/>
                      <a:pt x="1" y="1"/>
                    </a:cubicBezTo>
                    <a:cubicBezTo>
                      <a:pt x="1" y="1"/>
                      <a:pt x="1" y="1"/>
                      <a:pt x="1" y="1"/>
                    </a:cubicBezTo>
                    <a:cubicBezTo>
                      <a:pt x="0" y="2"/>
                      <a:pt x="0" y="4"/>
                      <a:pt x="0" y="5"/>
                    </a:cubicBezTo>
                    <a:cubicBezTo>
                      <a:pt x="1" y="6"/>
                      <a:pt x="1" y="8"/>
                      <a:pt x="3" y="9"/>
                    </a:cubicBezTo>
                    <a:cubicBezTo>
                      <a:pt x="3" y="9"/>
                      <a:pt x="3" y="9"/>
                      <a:pt x="3" y="9"/>
                    </a:cubicBezTo>
                    <a:cubicBezTo>
                      <a:pt x="4" y="10"/>
                      <a:pt x="6" y="11"/>
                      <a:pt x="7" y="11"/>
                    </a:cubicBezTo>
                    <a:cubicBezTo>
                      <a:pt x="9" y="11"/>
                      <a:pt x="10" y="11"/>
                      <a:pt x="11" y="10"/>
                    </a:cubicBezTo>
                    <a:cubicBezTo>
                      <a:pt x="11" y="9"/>
                      <a:pt x="11" y="9"/>
                      <a:pt x="11" y="9"/>
                    </a:cubicBezTo>
                    <a:cubicBezTo>
                      <a:pt x="12" y="8"/>
                      <a:pt x="12" y="7"/>
                      <a:pt x="12" y="6"/>
                    </a:cubicBezTo>
                    <a:cubicBezTo>
                      <a:pt x="11" y="4"/>
                      <a:pt x="10" y="3"/>
                      <a:pt x="9" y="2"/>
                    </a:cubicBezTo>
                    <a:cubicBezTo>
                      <a:pt x="9" y="2"/>
                      <a:pt x="9" y="2"/>
                      <a:pt x="9"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02" name="Freeform 91"/>
              <p:cNvSpPr>
                <a:spLocks/>
              </p:cNvSpPr>
              <p:nvPr/>
            </p:nvSpPr>
            <p:spPr bwMode="auto">
              <a:xfrm>
                <a:off x="741" y="1588"/>
                <a:ext cx="29" cy="26"/>
              </a:xfrm>
              <a:custGeom>
                <a:avLst/>
                <a:gdLst>
                  <a:gd name="T0" fmla="*/ 9 w 12"/>
                  <a:gd name="T1" fmla="*/ 2 h 11"/>
                  <a:gd name="T2" fmla="*/ 11 w 12"/>
                  <a:gd name="T3" fmla="*/ 10 h 11"/>
                  <a:gd name="T4" fmla="*/ 3 w 12"/>
                  <a:gd name="T5" fmla="*/ 9 h 11"/>
                  <a:gd name="T6" fmla="*/ 1 w 12"/>
                  <a:gd name="T7" fmla="*/ 2 h 11"/>
                  <a:gd name="T8" fmla="*/ 9 w 12"/>
                  <a:gd name="T9" fmla="*/ 2 h 11"/>
                </a:gdLst>
                <a:ahLst/>
                <a:cxnLst>
                  <a:cxn ang="0">
                    <a:pos x="T0" y="T1"/>
                  </a:cxn>
                  <a:cxn ang="0">
                    <a:pos x="T2" y="T3"/>
                  </a:cxn>
                  <a:cxn ang="0">
                    <a:pos x="T4" y="T5"/>
                  </a:cxn>
                  <a:cxn ang="0">
                    <a:pos x="T6" y="T7"/>
                  </a:cxn>
                  <a:cxn ang="0">
                    <a:pos x="T8" y="T9"/>
                  </a:cxn>
                </a:cxnLst>
                <a:rect l="0" t="0" r="r" b="b"/>
                <a:pathLst>
                  <a:path w="12" h="11">
                    <a:moveTo>
                      <a:pt x="9" y="2"/>
                    </a:moveTo>
                    <a:cubicBezTo>
                      <a:pt x="11" y="5"/>
                      <a:pt x="12" y="8"/>
                      <a:pt x="11" y="10"/>
                    </a:cubicBezTo>
                    <a:cubicBezTo>
                      <a:pt x="9" y="11"/>
                      <a:pt x="6" y="11"/>
                      <a:pt x="3" y="9"/>
                    </a:cubicBezTo>
                    <a:cubicBezTo>
                      <a:pt x="1" y="7"/>
                      <a:pt x="0" y="4"/>
                      <a:pt x="1" y="2"/>
                    </a:cubicBezTo>
                    <a:cubicBezTo>
                      <a:pt x="3" y="0"/>
                      <a:pt x="6" y="0"/>
                      <a:pt x="9"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03" name="Freeform 92"/>
              <p:cNvSpPr>
                <a:spLocks/>
              </p:cNvSpPr>
              <p:nvPr/>
            </p:nvSpPr>
            <p:spPr bwMode="auto">
              <a:xfrm>
                <a:off x="741" y="1588"/>
                <a:ext cx="29" cy="26"/>
              </a:xfrm>
              <a:custGeom>
                <a:avLst/>
                <a:gdLst>
                  <a:gd name="T0" fmla="*/ 9 w 12"/>
                  <a:gd name="T1" fmla="*/ 2 h 11"/>
                  <a:gd name="T2" fmla="*/ 8 w 12"/>
                  <a:gd name="T3" fmla="*/ 3 h 11"/>
                  <a:gd name="T4" fmla="*/ 11 w 12"/>
                  <a:gd name="T5" fmla="*/ 6 h 11"/>
                  <a:gd name="T6" fmla="*/ 10 w 12"/>
                  <a:gd name="T7" fmla="*/ 9 h 11"/>
                  <a:gd name="T8" fmla="*/ 10 w 12"/>
                  <a:gd name="T9" fmla="*/ 9 h 11"/>
                  <a:gd name="T10" fmla="*/ 8 w 12"/>
                  <a:gd name="T11" fmla="*/ 10 h 11"/>
                  <a:gd name="T12" fmla="*/ 4 w 12"/>
                  <a:gd name="T13" fmla="*/ 9 h 11"/>
                  <a:gd name="T14" fmla="*/ 4 w 12"/>
                  <a:gd name="T15" fmla="*/ 9 h 11"/>
                  <a:gd name="T16" fmla="*/ 1 w 12"/>
                  <a:gd name="T17" fmla="*/ 5 h 11"/>
                  <a:gd name="T18" fmla="*/ 2 w 12"/>
                  <a:gd name="T19" fmla="*/ 2 h 11"/>
                  <a:gd name="T20" fmla="*/ 2 w 12"/>
                  <a:gd name="T21" fmla="*/ 2 h 11"/>
                  <a:gd name="T22" fmla="*/ 5 w 12"/>
                  <a:gd name="T23" fmla="*/ 1 h 11"/>
                  <a:gd name="T24" fmla="*/ 8 w 12"/>
                  <a:gd name="T25" fmla="*/ 3 h 11"/>
                  <a:gd name="T26" fmla="*/ 8 w 12"/>
                  <a:gd name="T27" fmla="*/ 3 h 11"/>
                  <a:gd name="T28" fmla="*/ 9 w 12"/>
                  <a:gd name="T29" fmla="*/ 2 h 11"/>
                  <a:gd name="T30" fmla="*/ 9 w 12"/>
                  <a:gd name="T31" fmla="*/ 2 h 11"/>
                  <a:gd name="T32" fmla="*/ 9 w 12"/>
                  <a:gd name="T33" fmla="*/ 2 h 11"/>
                  <a:gd name="T34" fmla="*/ 5 w 12"/>
                  <a:gd name="T35" fmla="*/ 0 h 11"/>
                  <a:gd name="T36" fmla="*/ 1 w 12"/>
                  <a:gd name="T37" fmla="*/ 1 h 11"/>
                  <a:gd name="T38" fmla="*/ 1 w 12"/>
                  <a:gd name="T39" fmla="*/ 2 h 11"/>
                  <a:gd name="T40" fmla="*/ 0 w 12"/>
                  <a:gd name="T41" fmla="*/ 5 h 11"/>
                  <a:gd name="T42" fmla="*/ 3 w 12"/>
                  <a:gd name="T43" fmla="*/ 9 h 11"/>
                  <a:gd name="T44" fmla="*/ 3 w 12"/>
                  <a:gd name="T45" fmla="*/ 10 h 11"/>
                  <a:gd name="T46" fmla="*/ 7 w 12"/>
                  <a:gd name="T47" fmla="*/ 11 h 11"/>
                  <a:gd name="T48" fmla="*/ 11 w 12"/>
                  <a:gd name="T49" fmla="*/ 10 h 11"/>
                  <a:gd name="T50" fmla="*/ 11 w 12"/>
                  <a:gd name="T51" fmla="*/ 10 h 11"/>
                  <a:gd name="T52" fmla="*/ 12 w 12"/>
                  <a:gd name="T53" fmla="*/ 6 h 11"/>
                  <a:gd name="T54" fmla="*/ 9 w 12"/>
                  <a:gd name="T55" fmla="*/ 2 h 11"/>
                  <a:gd name="T56" fmla="*/ 9 w 12"/>
                  <a:gd name="T57"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 h="11">
                    <a:moveTo>
                      <a:pt x="9" y="2"/>
                    </a:moveTo>
                    <a:cubicBezTo>
                      <a:pt x="8" y="3"/>
                      <a:pt x="8" y="3"/>
                      <a:pt x="8" y="3"/>
                    </a:cubicBezTo>
                    <a:cubicBezTo>
                      <a:pt x="10" y="4"/>
                      <a:pt x="10" y="5"/>
                      <a:pt x="11" y="6"/>
                    </a:cubicBezTo>
                    <a:cubicBezTo>
                      <a:pt x="11" y="7"/>
                      <a:pt x="11" y="8"/>
                      <a:pt x="10" y="9"/>
                    </a:cubicBezTo>
                    <a:cubicBezTo>
                      <a:pt x="10" y="9"/>
                      <a:pt x="10" y="9"/>
                      <a:pt x="10" y="9"/>
                    </a:cubicBezTo>
                    <a:cubicBezTo>
                      <a:pt x="10" y="10"/>
                      <a:pt x="9" y="10"/>
                      <a:pt x="8" y="10"/>
                    </a:cubicBezTo>
                    <a:cubicBezTo>
                      <a:pt x="6" y="10"/>
                      <a:pt x="5" y="10"/>
                      <a:pt x="4" y="9"/>
                    </a:cubicBezTo>
                    <a:cubicBezTo>
                      <a:pt x="4" y="9"/>
                      <a:pt x="4" y="9"/>
                      <a:pt x="4" y="9"/>
                    </a:cubicBezTo>
                    <a:cubicBezTo>
                      <a:pt x="2" y="8"/>
                      <a:pt x="2" y="6"/>
                      <a:pt x="1" y="5"/>
                    </a:cubicBezTo>
                    <a:cubicBezTo>
                      <a:pt x="1" y="4"/>
                      <a:pt x="1" y="3"/>
                      <a:pt x="2" y="2"/>
                    </a:cubicBezTo>
                    <a:cubicBezTo>
                      <a:pt x="2" y="2"/>
                      <a:pt x="2" y="2"/>
                      <a:pt x="2" y="2"/>
                    </a:cubicBezTo>
                    <a:cubicBezTo>
                      <a:pt x="2" y="1"/>
                      <a:pt x="3" y="1"/>
                      <a:pt x="5" y="1"/>
                    </a:cubicBezTo>
                    <a:cubicBezTo>
                      <a:pt x="6" y="1"/>
                      <a:pt x="7" y="2"/>
                      <a:pt x="8" y="3"/>
                    </a:cubicBezTo>
                    <a:cubicBezTo>
                      <a:pt x="8" y="3"/>
                      <a:pt x="8" y="3"/>
                      <a:pt x="8" y="3"/>
                    </a:cubicBezTo>
                    <a:cubicBezTo>
                      <a:pt x="9" y="2"/>
                      <a:pt x="9" y="2"/>
                      <a:pt x="9" y="2"/>
                    </a:cubicBezTo>
                    <a:cubicBezTo>
                      <a:pt x="9" y="2"/>
                      <a:pt x="9" y="2"/>
                      <a:pt x="9" y="2"/>
                    </a:cubicBezTo>
                    <a:cubicBezTo>
                      <a:pt x="9" y="2"/>
                      <a:pt x="9" y="2"/>
                      <a:pt x="9" y="2"/>
                    </a:cubicBezTo>
                    <a:cubicBezTo>
                      <a:pt x="7" y="1"/>
                      <a:pt x="6" y="0"/>
                      <a:pt x="5" y="0"/>
                    </a:cubicBezTo>
                    <a:cubicBezTo>
                      <a:pt x="3" y="0"/>
                      <a:pt x="2" y="0"/>
                      <a:pt x="1" y="1"/>
                    </a:cubicBezTo>
                    <a:cubicBezTo>
                      <a:pt x="1" y="2"/>
                      <a:pt x="1" y="2"/>
                      <a:pt x="1" y="2"/>
                    </a:cubicBezTo>
                    <a:cubicBezTo>
                      <a:pt x="0" y="3"/>
                      <a:pt x="0" y="4"/>
                      <a:pt x="0" y="5"/>
                    </a:cubicBezTo>
                    <a:cubicBezTo>
                      <a:pt x="1" y="7"/>
                      <a:pt x="2" y="8"/>
                      <a:pt x="3" y="9"/>
                    </a:cubicBezTo>
                    <a:cubicBezTo>
                      <a:pt x="3" y="9"/>
                      <a:pt x="3" y="10"/>
                      <a:pt x="3" y="10"/>
                    </a:cubicBezTo>
                    <a:cubicBezTo>
                      <a:pt x="5" y="11"/>
                      <a:pt x="6" y="11"/>
                      <a:pt x="7" y="11"/>
                    </a:cubicBezTo>
                    <a:cubicBezTo>
                      <a:pt x="9" y="11"/>
                      <a:pt x="10" y="11"/>
                      <a:pt x="11" y="10"/>
                    </a:cubicBezTo>
                    <a:cubicBezTo>
                      <a:pt x="11" y="10"/>
                      <a:pt x="11" y="10"/>
                      <a:pt x="11" y="10"/>
                    </a:cubicBezTo>
                    <a:cubicBezTo>
                      <a:pt x="12" y="9"/>
                      <a:pt x="12" y="7"/>
                      <a:pt x="12" y="6"/>
                    </a:cubicBezTo>
                    <a:cubicBezTo>
                      <a:pt x="11" y="4"/>
                      <a:pt x="10" y="3"/>
                      <a:pt x="9" y="2"/>
                    </a:cubicBezTo>
                    <a:cubicBezTo>
                      <a:pt x="9" y="2"/>
                      <a:pt x="9" y="2"/>
                      <a:pt x="9"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04" name="Freeform 93"/>
              <p:cNvSpPr>
                <a:spLocks/>
              </p:cNvSpPr>
              <p:nvPr/>
            </p:nvSpPr>
            <p:spPr bwMode="auto">
              <a:xfrm>
                <a:off x="732" y="1562"/>
                <a:ext cx="30" cy="26"/>
              </a:xfrm>
              <a:custGeom>
                <a:avLst/>
                <a:gdLst>
                  <a:gd name="T0" fmla="*/ 9 w 13"/>
                  <a:gd name="T1" fmla="*/ 2 h 11"/>
                  <a:gd name="T2" fmla="*/ 11 w 13"/>
                  <a:gd name="T3" fmla="*/ 9 h 11"/>
                  <a:gd name="T4" fmla="*/ 4 w 13"/>
                  <a:gd name="T5" fmla="*/ 9 h 11"/>
                  <a:gd name="T6" fmla="*/ 2 w 13"/>
                  <a:gd name="T7" fmla="*/ 2 h 11"/>
                  <a:gd name="T8" fmla="*/ 9 w 13"/>
                  <a:gd name="T9" fmla="*/ 2 h 11"/>
                </a:gdLst>
                <a:ahLst/>
                <a:cxnLst>
                  <a:cxn ang="0">
                    <a:pos x="T0" y="T1"/>
                  </a:cxn>
                  <a:cxn ang="0">
                    <a:pos x="T2" y="T3"/>
                  </a:cxn>
                  <a:cxn ang="0">
                    <a:pos x="T4" y="T5"/>
                  </a:cxn>
                  <a:cxn ang="0">
                    <a:pos x="T6" y="T7"/>
                  </a:cxn>
                  <a:cxn ang="0">
                    <a:pos x="T8" y="T9"/>
                  </a:cxn>
                </a:cxnLst>
                <a:rect l="0" t="0" r="r" b="b"/>
                <a:pathLst>
                  <a:path w="13" h="11">
                    <a:moveTo>
                      <a:pt x="9" y="2"/>
                    </a:moveTo>
                    <a:cubicBezTo>
                      <a:pt x="12" y="4"/>
                      <a:pt x="13" y="8"/>
                      <a:pt x="11" y="9"/>
                    </a:cubicBezTo>
                    <a:cubicBezTo>
                      <a:pt x="10" y="11"/>
                      <a:pt x="6" y="11"/>
                      <a:pt x="4" y="9"/>
                    </a:cubicBezTo>
                    <a:cubicBezTo>
                      <a:pt x="1" y="7"/>
                      <a:pt x="0" y="3"/>
                      <a:pt x="2" y="2"/>
                    </a:cubicBezTo>
                    <a:cubicBezTo>
                      <a:pt x="3" y="0"/>
                      <a:pt x="7" y="0"/>
                      <a:pt x="9"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05" name="Freeform 94"/>
              <p:cNvSpPr>
                <a:spLocks/>
              </p:cNvSpPr>
              <p:nvPr/>
            </p:nvSpPr>
            <p:spPr bwMode="auto">
              <a:xfrm>
                <a:off x="732" y="1562"/>
                <a:ext cx="30" cy="26"/>
              </a:xfrm>
              <a:custGeom>
                <a:avLst/>
                <a:gdLst>
                  <a:gd name="T0" fmla="*/ 9 w 13"/>
                  <a:gd name="T1" fmla="*/ 2 h 11"/>
                  <a:gd name="T2" fmla="*/ 9 w 13"/>
                  <a:gd name="T3" fmla="*/ 3 h 11"/>
                  <a:gd name="T4" fmla="*/ 11 w 13"/>
                  <a:gd name="T5" fmla="*/ 6 h 11"/>
                  <a:gd name="T6" fmla="*/ 11 w 13"/>
                  <a:gd name="T7" fmla="*/ 9 h 11"/>
                  <a:gd name="T8" fmla="*/ 11 w 13"/>
                  <a:gd name="T9" fmla="*/ 9 h 11"/>
                  <a:gd name="T10" fmla="*/ 8 w 13"/>
                  <a:gd name="T11" fmla="*/ 10 h 11"/>
                  <a:gd name="T12" fmla="*/ 4 w 13"/>
                  <a:gd name="T13" fmla="*/ 9 h 11"/>
                  <a:gd name="T14" fmla="*/ 4 w 13"/>
                  <a:gd name="T15" fmla="*/ 8 h 11"/>
                  <a:gd name="T16" fmla="*/ 2 w 13"/>
                  <a:gd name="T17" fmla="*/ 5 h 11"/>
                  <a:gd name="T18" fmla="*/ 2 w 13"/>
                  <a:gd name="T19" fmla="*/ 2 h 11"/>
                  <a:gd name="T20" fmla="*/ 2 w 13"/>
                  <a:gd name="T21" fmla="*/ 2 h 11"/>
                  <a:gd name="T22" fmla="*/ 5 w 13"/>
                  <a:gd name="T23" fmla="*/ 1 h 11"/>
                  <a:gd name="T24" fmla="*/ 9 w 13"/>
                  <a:gd name="T25" fmla="*/ 2 h 11"/>
                  <a:gd name="T26" fmla="*/ 9 w 13"/>
                  <a:gd name="T27" fmla="*/ 3 h 11"/>
                  <a:gd name="T28" fmla="*/ 9 w 13"/>
                  <a:gd name="T29" fmla="*/ 2 h 11"/>
                  <a:gd name="T30" fmla="*/ 10 w 13"/>
                  <a:gd name="T31" fmla="*/ 2 h 11"/>
                  <a:gd name="T32" fmla="*/ 9 w 13"/>
                  <a:gd name="T33" fmla="*/ 2 h 11"/>
                  <a:gd name="T34" fmla="*/ 5 w 13"/>
                  <a:gd name="T35" fmla="*/ 0 h 11"/>
                  <a:gd name="T36" fmla="*/ 1 w 13"/>
                  <a:gd name="T37" fmla="*/ 1 h 11"/>
                  <a:gd name="T38" fmla="*/ 1 w 13"/>
                  <a:gd name="T39" fmla="*/ 1 h 11"/>
                  <a:gd name="T40" fmla="*/ 1 w 13"/>
                  <a:gd name="T41" fmla="*/ 5 h 11"/>
                  <a:gd name="T42" fmla="*/ 3 w 13"/>
                  <a:gd name="T43" fmla="*/ 9 h 11"/>
                  <a:gd name="T44" fmla="*/ 4 w 13"/>
                  <a:gd name="T45" fmla="*/ 9 h 11"/>
                  <a:gd name="T46" fmla="*/ 8 w 13"/>
                  <a:gd name="T47" fmla="*/ 11 h 11"/>
                  <a:gd name="T48" fmla="*/ 12 w 13"/>
                  <a:gd name="T49" fmla="*/ 10 h 11"/>
                  <a:gd name="T50" fmla="*/ 12 w 13"/>
                  <a:gd name="T51" fmla="*/ 10 h 11"/>
                  <a:gd name="T52" fmla="*/ 12 w 13"/>
                  <a:gd name="T53" fmla="*/ 6 h 11"/>
                  <a:gd name="T54" fmla="*/ 10 w 13"/>
                  <a:gd name="T55" fmla="*/ 2 h 11"/>
                  <a:gd name="T56" fmla="*/ 9 w 13"/>
                  <a:gd name="T57"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 h="11">
                    <a:moveTo>
                      <a:pt x="9" y="2"/>
                    </a:moveTo>
                    <a:cubicBezTo>
                      <a:pt x="9" y="3"/>
                      <a:pt x="9" y="3"/>
                      <a:pt x="9" y="3"/>
                    </a:cubicBezTo>
                    <a:cubicBezTo>
                      <a:pt x="10" y="4"/>
                      <a:pt x="11" y="5"/>
                      <a:pt x="11" y="6"/>
                    </a:cubicBezTo>
                    <a:cubicBezTo>
                      <a:pt x="11" y="7"/>
                      <a:pt x="11" y="8"/>
                      <a:pt x="11" y="9"/>
                    </a:cubicBezTo>
                    <a:cubicBezTo>
                      <a:pt x="11" y="9"/>
                      <a:pt x="11" y="9"/>
                      <a:pt x="11" y="9"/>
                    </a:cubicBezTo>
                    <a:cubicBezTo>
                      <a:pt x="10" y="10"/>
                      <a:pt x="9" y="10"/>
                      <a:pt x="8" y="10"/>
                    </a:cubicBezTo>
                    <a:cubicBezTo>
                      <a:pt x="7" y="10"/>
                      <a:pt x="6" y="10"/>
                      <a:pt x="4" y="9"/>
                    </a:cubicBezTo>
                    <a:cubicBezTo>
                      <a:pt x="4" y="9"/>
                      <a:pt x="4" y="8"/>
                      <a:pt x="4" y="8"/>
                    </a:cubicBezTo>
                    <a:cubicBezTo>
                      <a:pt x="3" y="7"/>
                      <a:pt x="2" y="6"/>
                      <a:pt x="2" y="5"/>
                    </a:cubicBezTo>
                    <a:cubicBezTo>
                      <a:pt x="1" y="4"/>
                      <a:pt x="2" y="3"/>
                      <a:pt x="2" y="2"/>
                    </a:cubicBezTo>
                    <a:cubicBezTo>
                      <a:pt x="2" y="2"/>
                      <a:pt x="2" y="2"/>
                      <a:pt x="2" y="2"/>
                    </a:cubicBezTo>
                    <a:cubicBezTo>
                      <a:pt x="3" y="1"/>
                      <a:pt x="4" y="1"/>
                      <a:pt x="5" y="1"/>
                    </a:cubicBezTo>
                    <a:cubicBezTo>
                      <a:pt x="6" y="1"/>
                      <a:pt x="7" y="2"/>
                      <a:pt x="9" y="2"/>
                    </a:cubicBezTo>
                    <a:cubicBezTo>
                      <a:pt x="9" y="3"/>
                      <a:pt x="9" y="3"/>
                      <a:pt x="9" y="3"/>
                    </a:cubicBezTo>
                    <a:cubicBezTo>
                      <a:pt x="9" y="2"/>
                      <a:pt x="9" y="2"/>
                      <a:pt x="9" y="2"/>
                    </a:cubicBezTo>
                    <a:cubicBezTo>
                      <a:pt x="10" y="2"/>
                      <a:pt x="10" y="2"/>
                      <a:pt x="10" y="2"/>
                    </a:cubicBezTo>
                    <a:cubicBezTo>
                      <a:pt x="9" y="2"/>
                      <a:pt x="9" y="2"/>
                      <a:pt x="9" y="2"/>
                    </a:cubicBezTo>
                    <a:cubicBezTo>
                      <a:pt x="8" y="1"/>
                      <a:pt x="6" y="0"/>
                      <a:pt x="5" y="0"/>
                    </a:cubicBezTo>
                    <a:cubicBezTo>
                      <a:pt x="4" y="0"/>
                      <a:pt x="2" y="0"/>
                      <a:pt x="1" y="1"/>
                    </a:cubicBezTo>
                    <a:cubicBezTo>
                      <a:pt x="1" y="1"/>
                      <a:pt x="1" y="1"/>
                      <a:pt x="1" y="1"/>
                    </a:cubicBezTo>
                    <a:cubicBezTo>
                      <a:pt x="0" y="2"/>
                      <a:pt x="0" y="4"/>
                      <a:pt x="1" y="5"/>
                    </a:cubicBezTo>
                    <a:cubicBezTo>
                      <a:pt x="1" y="7"/>
                      <a:pt x="2" y="8"/>
                      <a:pt x="3" y="9"/>
                    </a:cubicBezTo>
                    <a:cubicBezTo>
                      <a:pt x="3" y="9"/>
                      <a:pt x="4" y="9"/>
                      <a:pt x="4" y="9"/>
                    </a:cubicBezTo>
                    <a:cubicBezTo>
                      <a:pt x="5" y="10"/>
                      <a:pt x="7" y="11"/>
                      <a:pt x="8" y="11"/>
                    </a:cubicBezTo>
                    <a:cubicBezTo>
                      <a:pt x="9" y="11"/>
                      <a:pt x="11" y="11"/>
                      <a:pt x="12" y="10"/>
                    </a:cubicBezTo>
                    <a:cubicBezTo>
                      <a:pt x="12" y="10"/>
                      <a:pt x="12" y="10"/>
                      <a:pt x="12" y="10"/>
                    </a:cubicBezTo>
                    <a:cubicBezTo>
                      <a:pt x="12" y="9"/>
                      <a:pt x="13" y="7"/>
                      <a:pt x="12" y="6"/>
                    </a:cubicBezTo>
                    <a:cubicBezTo>
                      <a:pt x="12" y="4"/>
                      <a:pt x="11" y="3"/>
                      <a:pt x="10" y="2"/>
                    </a:cubicBezTo>
                    <a:cubicBezTo>
                      <a:pt x="9" y="2"/>
                      <a:pt x="9" y="2"/>
                      <a:pt x="9"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06" name="Freeform 95"/>
              <p:cNvSpPr>
                <a:spLocks/>
              </p:cNvSpPr>
              <p:nvPr/>
            </p:nvSpPr>
            <p:spPr bwMode="auto">
              <a:xfrm>
                <a:off x="680" y="1463"/>
                <a:ext cx="28" cy="26"/>
              </a:xfrm>
              <a:custGeom>
                <a:avLst/>
                <a:gdLst>
                  <a:gd name="T0" fmla="*/ 9 w 12"/>
                  <a:gd name="T1" fmla="*/ 2 h 11"/>
                  <a:gd name="T2" fmla="*/ 11 w 12"/>
                  <a:gd name="T3" fmla="*/ 9 h 11"/>
                  <a:gd name="T4" fmla="*/ 3 w 12"/>
                  <a:gd name="T5" fmla="*/ 9 h 11"/>
                  <a:gd name="T6" fmla="*/ 2 w 12"/>
                  <a:gd name="T7" fmla="*/ 2 h 11"/>
                  <a:gd name="T8" fmla="*/ 9 w 12"/>
                  <a:gd name="T9" fmla="*/ 2 h 11"/>
                </a:gdLst>
                <a:ahLst/>
                <a:cxnLst>
                  <a:cxn ang="0">
                    <a:pos x="T0" y="T1"/>
                  </a:cxn>
                  <a:cxn ang="0">
                    <a:pos x="T2" y="T3"/>
                  </a:cxn>
                  <a:cxn ang="0">
                    <a:pos x="T4" y="T5"/>
                  </a:cxn>
                  <a:cxn ang="0">
                    <a:pos x="T6" y="T7"/>
                  </a:cxn>
                  <a:cxn ang="0">
                    <a:pos x="T8" y="T9"/>
                  </a:cxn>
                </a:cxnLst>
                <a:rect l="0" t="0" r="r" b="b"/>
                <a:pathLst>
                  <a:path w="12" h="11">
                    <a:moveTo>
                      <a:pt x="9" y="2"/>
                    </a:moveTo>
                    <a:cubicBezTo>
                      <a:pt x="11" y="4"/>
                      <a:pt x="12" y="8"/>
                      <a:pt x="11" y="9"/>
                    </a:cubicBezTo>
                    <a:cubicBezTo>
                      <a:pt x="9" y="11"/>
                      <a:pt x="6" y="11"/>
                      <a:pt x="3" y="9"/>
                    </a:cubicBezTo>
                    <a:cubicBezTo>
                      <a:pt x="1" y="7"/>
                      <a:pt x="0" y="3"/>
                      <a:pt x="2" y="2"/>
                    </a:cubicBezTo>
                    <a:cubicBezTo>
                      <a:pt x="3" y="0"/>
                      <a:pt x="6" y="0"/>
                      <a:pt x="9"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07" name="Freeform 96"/>
              <p:cNvSpPr>
                <a:spLocks/>
              </p:cNvSpPr>
              <p:nvPr/>
            </p:nvSpPr>
            <p:spPr bwMode="auto">
              <a:xfrm>
                <a:off x="680" y="1463"/>
                <a:ext cx="28" cy="26"/>
              </a:xfrm>
              <a:custGeom>
                <a:avLst/>
                <a:gdLst>
                  <a:gd name="T0" fmla="*/ 9 w 12"/>
                  <a:gd name="T1" fmla="*/ 2 h 11"/>
                  <a:gd name="T2" fmla="*/ 9 w 12"/>
                  <a:gd name="T3" fmla="*/ 3 h 11"/>
                  <a:gd name="T4" fmla="*/ 11 w 12"/>
                  <a:gd name="T5" fmla="*/ 6 h 11"/>
                  <a:gd name="T6" fmla="*/ 10 w 12"/>
                  <a:gd name="T7" fmla="*/ 9 h 11"/>
                  <a:gd name="T8" fmla="*/ 10 w 12"/>
                  <a:gd name="T9" fmla="*/ 9 h 11"/>
                  <a:gd name="T10" fmla="*/ 8 w 12"/>
                  <a:gd name="T11" fmla="*/ 10 h 11"/>
                  <a:gd name="T12" fmla="*/ 4 w 12"/>
                  <a:gd name="T13" fmla="*/ 9 h 11"/>
                  <a:gd name="T14" fmla="*/ 4 w 12"/>
                  <a:gd name="T15" fmla="*/ 8 h 11"/>
                  <a:gd name="T16" fmla="*/ 1 w 12"/>
                  <a:gd name="T17" fmla="*/ 5 h 11"/>
                  <a:gd name="T18" fmla="*/ 2 w 12"/>
                  <a:gd name="T19" fmla="*/ 2 h 11"/>
                  <a:gd name="T20" fmla="*/ 2 w 12"/>
                  <a:gd name="T21" fmla="*/ 2 h 11"/>
                  <a:gd name="T22" fmla="*/ 5 w 12"/>
                  <a:gd name="T23" fmla="*/ 1 h 11"/>
                  <a:gd name="T24" fmla="*/ 8 w 12"/>
                  <a:gd name="T25" fmla="*/ 2 h 11"/>
                  <a:gd name="T26" fmla="*/ 9 w 12"/>
                  <a:gd name="T27" fmla="*/ 3 h 11"/>
                  <a:gd name="T28" fmla="*/ 9 w 12"/>
                  <a:gd name="T29" fmla="*/ 2 h 11"/>
                  <a:gd name="T30" fmla="*/ 9 w 12"/>
                  <a:gd name="T31" fmla="*/ 2 h 11"/>
                  <a:gd name="T32" fmla="*/ 9 w 12"/>
                  <a:gd name="T33" fmla="*/ 2 h 11"/>
                  <a:gd name="T34" fmla="*/ 5 w 12"/>
                  <a:gd name="T35" fmla="*/ 0 h 11"/>
                  <a:gd name="T36" fmla="*/ 1 w 12"/>
                  <a:gd name="T37" fmla="*/ 1 h 11"/>
                  <a:gd name="T38" fmla="*/ 1 w 12"/>
                  <a:gd name="T39" fmla="*/ 1 h 11"/>
                  <a:gd name="T40" fmla="*/ 0 w 12"/>
                  <a:gd name="T41" fmla="*/ 5 h 11"/>
                  <a:gd name="T42" fmla="*/ 3 w 12"/>
                  <a:gd name="T43" fmla="*/ 9 h 11"/>
                  <a:gd name="T44" fmla="*/ 3 w 12"/>
                  <a:gd name="T45" fmla="*/ 10 h 11"/>
                  <a:gd name="T46" fmla="*/ 8 w 12"/>
                  <a:gd name="T47" fmla="*/ 11 h 11"/>
                  <a:gd name="T48" fmla="*/ 11 w 12"/>
                  <a:gd name="T49" fmla="*/ 10 h 11"/>
                  <a:gd name="T50" fmla="*/ 11 w 12"/>
                  <a:gd name="T51" fmla="*/ 10 h 11"/>
                  <a:gd name="T52" fmla="*/ 12 w 12"/>
                  <a:gd name="T53" fmla="*/ 6 h 11"/>
                  <a:gd name="T54" fmla="*/ 9 w 12"/>
                  <a:gd name="T55" fmla="*/ 2 h 11"/>
                  <a:gd name="T56" fmla="*/ 9 w 12"/>
                  <a:gd name="T57"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 h="11">
                    <a:moveTo>
                      <a:pt x="9" y="2"/>
                    </a:moveTo>
                    <a:cubicBezTo>
                      <a:pt x="9" y="3"/>
                      <a:pt x="9" y="3"/>
                      <a:pt x="9" y="3"/>
                    </a:cubicBezTo>
                    <a:cubicBezTo>
                      <a:pt x="10" y="4"/>
                      <a:pt x="11" y="5"/>
                      <a:pt x="11" y="6"/>
                    </a:cubicBezTo>
                    <a:cubicBezTo>
                      <a:pt x="11" y="7"/>
                      <a:pt x="11" y="8"/>
                      <a:pt x="10" y="9"/>
                    </a:cubicBezTo>
                    <a:cubicBezTo>
                      <a:pt x="10" y="9"/>
                      <a:pt x="10" y="9"/>
                      <a:pt x="10" y="9"/>
                    </a:cubicBezTo>
                    <a:cubicBezTo>
                      <a:pt x="10" y="10"/>
                      <a:pt x="9" y="10"/>
                      <a:pt x="8" y="10"/>
                    </a:cubicBezTo>
                    <a:cubicBezTo>
                      <a:pt x="7" y="10"/>
                      <a:pt x="5" y="10"/>
                      <a:pt x="4" y="9"/>
                    </a:cubicBezTo>
                    <a:cubicBezTo>
                      <a:pt x="4" y="9"/>
                      <a:pt x="4" y="9"/>
                      <a:pt x="4" y="8"/>
                    </a:cubicBezTo>
                    <a:cubicBezTo>
                      <a:pt x="3" y="7"/>
                      <a:pt x="2" y="6"/>
                      <a:pt x="1" y="5"/>
                    </a:cubicBezTo>
                    <a:cubicBezTo>
                      <a:pt x="1" y="4"/>
                      <a:pt x="1" y="3"/>
                      <a:pt x="2" y="2"/>
                    </a:cubicBezTo>
                    <a:cubicBezTo>
                      <a:pt x="2" y="2"/>
                      <a:pt x="2" y="2"/>
                      <a:pt x="2" y="2"/>
                    </a:cubicBezTo>
                    <a:cubicBezTo>
                      <a:pt x="3" y="1"/>
                      <a:pt x="4" y="1"/>
                      <a:pt x="5" y="1"/>
                    </a:cubicBezTo>
                    <a:cubicBezTo>
                      <a:pt x="6" y="1"/>
                      <a:pt x="7" y="2"/>
                      <a:pt x="8" y="2"/>
                    </a:cubicBezTo>
                    <a:cubicBezTo>
                      <a:pt x="8" y="3"/>
                      <a:pt x="8" y="3"/>
                      <a:pt x="9" y="3"/>
                    </a:cubicBezTo>
                    <a:cubicBezTo>
                      <a:pt x="9" y="2"/>
                      <a:pt x="9" y="2"/>
                      <a:pt x="9" y="2"/>
                    </a:cubicBezTo>
                    <a:cubicBezTo>
                      <a:pt x="9" y="2"/>
                      <a:pt x="9" y="2"/>
                      <a:pt x="9" y="2"/>
                    </a:cubicBezTo>
                    <a:cubicBezTo>
                      <a:pt x="9" y="2"/>
                      <a:pt x="9" y="2"/>
                      <a:pt x="9" y="2"/>
                    </a:cubicBezTo>
                    <a:cubicBezTo>
                      <a:pt x="8" y="1"/>
                      <a:pt x="6" y="0"/>
                      <a:pt x="5" y="0"/>
                    </a:cubicBezTo>
                    <a:cubicBezTo>
                      <a:pt x="3" y="0"/>
                      <a:pt x="2" y="0"/>
                      <a:pt x="1" y="1"/>
                    </a:cubicBezTo>
                    <a:cubicBezTo>
                      <a:pt x="1" y="1"/>
                      <a:pt x="1" y="1"/>
                      <a:pt x="1" y="1"/>
                    </a:cubicBezTo>
                    <a:cubicBezTo>
                      <a:pt x="0" y="3"/>
                      <a:pt x="0" y="4"/>
                      <a:pt x="0" y="5"/>
                    </a:cubicBezTo>
                    <a:cubicBezTo>
                      <a:pt x="1" y="7"/>
                      <a:pt x="2" y="8"/>
                      <a:pt x="3" y="9"/>
                    </a:cubicBezTo>
                    <a:cubicBezTo>
                      <a:pt x="3" y="9"/>
                      <a:pt x="3" y="9"/>
                      <a:pt x="3" y="10"/>
                    </a:cubicBezTo>
                    <a:cubicBezTo>
                      <a:pt x="5" y="11"/>
                      <a:pt x="6" y="11"/>
                      <a:pt x="8" y="11"/>
                    </a:cubicBezTo>
                    <a:cubicBezTo>
                      <a:pt x="9" y="11"/>
                      <a:pt x="10" y="11"/>
                      <a:pt x="11" y="10"/>
                    </a:cubicBezTo>
                    <a:cubicBezTo>
                      <a:pt x="11" y="10"/>
                      <a:pt x="11" y="10"/>
                      <a:pt x="11" y="10"/>
                    </a:cubicBezTo>
                    <a:cubicBezTo>
                      <a:pt x="12" y="9"/>
                      <a:pt x="12" y="7"/>
                      <a:pt x="12" y="6"/>
                    </a:cubicBezTo>
                    <a:cubicBezTo>
                      <a:pt x="12" y="4"/>
                      <a:pt x="11" y="3"/>
                      <a:pt x="9" y="2"/>
                    </a:cubicBezTo>
                    <a:cubicBezTo>
                      <a:pt x="9" y="2"/>
                      <a:pt x="9" y="2"/>
                      <a:pt x="9"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08" name="Freeform 97"/>
              <p:cNvSpPr>
                <a:spLocks/>
              </p:cNvSpPr>
              <p:nvPr/>
            </p:nvSpPr>
            <p:spPr bwMode="auto">
              <a:xfrm>
                <a:off x="725" y="1536"/>
                <a:ext cx="28" cy="26"/>
              </a:xfrm>
              <a:custGeom>
                <a:avLst/>
                <a:gdLst>
                  <a:gd name="T0" fmla="*/ 9 w 12"/>
                  <a:gd name="T1" fmla="*/ 2 h 11"/>
                  <a:gd name="T2" fmla="*/ 10 w 12"/>
                  <a:gd name="T3" fmla="*/ 9 h 11"/>
                  <a:gd name="T4" fmla="*/ 3 w 12"/>
                  <a:gd name="T5" fmla="*/ 9 h 11"/>
                  <a:gd name="T6" fmla="*/ 1 w 12"/>
                  <a:gd name="T7" fmla="*/ 2 h 11"/>
                  <a:gd name="T8" fmla="*/ 9 w 12"/>
                  <a:gd name="T9" fmla="*/ 2 h 11"/>
                </a:gdLst>
                <a:ahLst/>
                <a:cxnLst>
                  <a:cxn ang="0">
                    <a:pos x="T0" y="T1"/>
                  </a:cxn>
                  <a:cxn ang="0">
                    <a:pos x="T2" y="T3"/>
                  </a:cxn>
                  <a:cxn ang="0">
                    <a:pos x="T4" y="T5"/>
                  </a:cxn>
                  <a:cxn ang="0">
                    <a:pos x="T6" y="T7"/>
                  </a:cxn>
                  <a:cxn ang="0">
                    <a:pos x="T8" y="T9"/>
                  </a:cxn>
                </a:cxnLst>
                <a:rect l="0" t="0" r="r" b="b"/>
                <a:pathLst>
                  <a:path w="12" h="11">
                    <a:moveTo>
                      <a:pt x="9" y="2"/>
                    </a:moveTo>
                    <a:cubicBezTo>
                      <a:pt x="11" y="4"/>
                      <a:pt x="12" y="8"/>
                      <a:pt x="10" y="9"/>
                    </a:cubicBezTo>
                    <a:cubicBezTo>
                      <a:pt x="9" y="11"/>
                      <a:pt x="6" y="11"/>
                      <a:pt x="3" y="9"/>
                    </a:cubicBezTo>
                    <a:cubicBezTo>
                      <a:pt x="0" y="7"/>
                      <a:pt x="0" y="3"/>
                      <a:pt x="1" y="2"/>
                    </a:cubicBezTo>
                    <a:cubicBezTo>
                      <a:pt x="3" y="0"/>
                      <a:pt x="6" y="0"/>
                      <a:pt x="9"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09" name="Freeform 98"/>
              <p:cNvSpPr>
                <a:spLocks/>
              </p:cNvSpPr>
              <p:nvPr/>
            </p:nvSpPr>
            <p:spPr bwMode="auto">
              <a:xfrm>
                <a:off x="725" y="1536"/>
                <a:ext cx="28" cy="26"/>
              </a:xfrm>
              <a:custGeom>
                <a:avLst/>
                <a:gdLst>
                  <a:gd name="T0" fmla="*/ 9 w 12"/>
                  <a:gd name="T1" fmla="*/ 2 h 11"/>
                  <a:gd name="T2" fmla="*/ 8 w 12"/>
                  <a:gd name="T3" fmla="*/ 3 h 11"/>
                  <a:gd name="T4" fmla="*/ 10 w 12"/>
                  <a:gd name="T5" fmla="*/ 6 h 11"/>
                  <a:gd name="T6" fmla="*/ 10 w 12"/>
                  <a:gd name="T7" fmla="*/ 9 h 11"/>
                  <a:gd name="T8" fmla="*/ 10 w 12"/>
                  <a:gd name="T9" fmla="*/ 9 h 11"/>
                  <a:gd name="T10" fmla="*/ 7 w 12"/>
                  <a:gd name="T11" fmla="*/ 10 h 11"/>
                  <a:gd name="T12" fmla="*/ 4 w 12"/>
                  <a:gd name="T13" fmla="*/ 9 h 11"/>
                  <a:gd name="T14" fmla="*/ 3 w 12"/>
                  <a:gd name="T15" fmla="*/ 8 h 11"/>
                  <a:gd name="T16" fmla="*/ 1 w 12"/>
                  <a:gd name="T17" fmla="*/ 5 h 11"/>
                  <a:gd name="T18" fmla="*/ 1 w 12"/>
                  <a:gd name="T19" fmla="*/ 2 h 11"/>
                  <a:gd name="T20" fmla="*/ 2 w 12"/>
                  <a:gd name="T21" fmla="*/ 2 h 11"/>
                  <a:gd name="T22" fmla="*/ 4 w 12"/>
                  <a:gd name="T23" fmla="*/ 1 h 11"/>
                  <a:gd name="T24" fmla="*/ 8 w 12"/>
                  <a:gd name="T25" fmla="*/ 2 h 11"/>
                  <a:gd name="T26" fmla="*/ 8 w 12"/>
                  <a:gd name="T27" fmla="*/ 3 h 11"/>
                  <a:gd name="T28" fmla="*/ 9 w 12"/>
                  <a:gd name="T29" fmla="*/ 2 h 11"/>
                  <a:gd name="T30" fmla="*/ 9 w 12"/>
                  <a:gd name="T31" fmla="*/ 2 h 11"/>
                  <a:gd name="T32" fmla="*/ 9 w 12"/>
                  <a:gd name="T33" fmla="*/ 2 h 11"/>
                  <a:gd name="T34" fmla="*/ 4 w 12"/>
                  <a:gd name="T35" fmla="*/ 0 h 11"/>
                  <a:gd name="T36" fmla="*/ 1 w 12"/>
                  <a:gd name="T37" fmla="*/ 1 h 11"/>
                  <a:gd name="T38" fmla="*/ 1 w 12"/>
                  <a:gd name="T39" fmla="*/ 1 h 11"/>
                  <a:gd name="T40" fmla="*/ 0 w 12"/>
                  <a:gd name="T41" fmla="*/ 5 h 11"/>
                  <a:gd name="T42" fmla="*/ 3 w 12"/>
                  <a:gd name="T43" fmla="*/ 9 h 11"/>
                  <a:gd name="T44" fmla="*/ 3 w 12"/>
                  <a:gd name="T45" fmla="*/ 9 h 11"/>
                  <a:gd name="T46" fmla="*/ 7 w 12"/>
                  <a:gd name="T47" fmla="*/ 11 h 11"/>
                  <a:gd name="T48" fmla="*/ 11 w 12"/>
                  <a:gd name="T49" fmla="*/ 10 h 11"/>
                  <a:gd name="T50" fmla="*/ 11 w 12"/>
                  <a:gd name="T51" fmla="*/ 10 h 11"/>
                  <a:gd name="T52" fmla="*/ 12 w 12"/>
                  <a:gd name="T53" fmla="*/ 6 h 11"/>
                  <a:gd name="T54" fmla="*/ 9 w 12"/>
                  <a:gd name="T55" fmla="*/ 2 h 11"/>
                  <a:gd name="T56" fmla="*/ 9 w 12"/>
                  <a:gd name="T57"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 h="11">
                    <a:moveTo>
                      <a:pt x="9" y="2"/>
                    </a:moveTo>
                    <a:cubicBezTo>
                      <a:pt x="8" y="3"/>
                      <a:pt x="8" y="3"/>
                      <a:pt x="8" y="3"/>
                    </a:cubicBezTo>
                    <a:cubicBezTo>
                      <a:pt x="9" y="4"/>
                      <a:pt x="10" y="5"/>
                      <a:pt x="10" y="6"/>
                    </a:cubicBezTo>
                    <a:cubicBezTo>
                      <a:pt x="11" y="7"/>
                      <a:pt x="11" y="8"/>
                      <a:pt x="10" y="9"/>
                    </a:cubicBezTo>
                    <a:cubicBezTo>
                      <a:pt x="10" y="9"/>
                      <a:pt x="10" y="9"/>
                      <a:pt x="10" y="9"/>
                    </a:cubicBezTo>
                    <a:cubicBezTo>
                      <a:pt x="9" y="10"/>
                      <a:pt x="8" y="10"/>
                      <a:pt x="7" y="10"/>
                    </a:cubicBezTo>
                    <a:cubicBezTo>
                      <a:pt x="6" y="10"/>
                      <a:pt x="5" y="9"/>
                      <a:pt x="4" y="9"/>
                    </a:cubicBezTo>
                    <a:cubicBezTo>
                      <a:pt x="4" y="8"/>
                      <a:pt x="3" y="8"/>
                      <a:pt x="3" y="8"/>
                    </a:cubicBezTo>
                    <a:cubicBezTo>
                      <a:pt x="2" y="7"/>
                      <a:pt x="1" y="6"/>
                      <a:pt x="1" y="5"/>
                    </a:cubicBezTo>
                    <a:cubicBezTo>
                      <a:pt x="1" y="4"/>
                      <a:pt x="1" y="3"/>
                      <a:pt x="1" y="2"/>
                    </a:cubicBezTo>
                    <a:cubicBezTo>
                      <a:pt x="2" y="2"/>
                      <a:pt x="2" y="2"/>
                      <a:pt x="2" y="2"/>
                    </a:cubicBezTo>
                    <a:cubicBezTo>
                      <a:pt x="2" y="1"/>
                      <a:pt x="3" y="1"/>
                      <a:pt x="4" y="1"/>
                    </a:cubicBezTo>
                    <a:cubicBezTo>
                      <a:pt x="5" y="1"/>
                      <a:pt x="7" y="1"/>
                      <a:pt x="8" y="2"/>
                    </a:cubicBezTo>
                    <a:cubicBezTo>
                      <a:pt x="8" y="2"/>
                      <a:pt x="8" y="3"/>
                      <a:pt x="8" y="3"/>
                    </a:cubicBezTo>
                    <a:cubicBezTo>
                      <a:pt x="9" y="2"/>
                      <a:pt x="9" y="2"/>
                      <a:pt x="9" y="2"/>
                    </a:cubicBezTo>
                    <a:cubicBezTo>
                      <a:pt x="9" y="2"/>
                      <a:pt x="9" y="2"/>
                      <a:pt x="9" y="2"/>
                    </a:cubicBezTo>
                    <a:cubicBezTo>
                      <a:pt x="9" y="2"/>
                      <a:pt x="9" y="2"/>
                      <a:pt x="9" y="2"/>
                    </a:cubicBezTo>
                    <a:cubicBezTo>
                      <a:pt x="7" y="1"/>
                      <a:pt x="6" y="0"/>
                      <a:pt x="4" y="0"/>
                    </a:cubicBezTo>
                    <a:cubicBezTo>
                      <a:pt x="3" y="0"/>
                      <a:pt x="2" y="0"/>
                      <a:pt x="1" y="1"/>
                    </a:cubicBezTo>
                    <a:cubicBezTo>
                      <a:pt x="1" y="1"/>
                      <a:pt x="1" y="1"/>
                      <a:pt x="1" y="1"/>
                    </a:cubicBezTo>
                    <a:cubicBezTo>
                      <a:pt x="0" y="2"/>
                      <a:pt x="0" y="4"/>
                      <a:pt x="0" y="5"/>
                    </a:cubicBezTo>
                    <a:cubicBezTo>
                      <a:pt x="0" y="7"/>
                      <a:pt x="1" y="8"/>
                      <a:pt x="3" y="9"/>
                    </a:cubicBezTo>
                    <a:cubicBezTo>
                      <a:pt x="3" y="9"/>
                      <a:pt x="3" y="9"/>
                      <a:pt x="3" y="9"/>
                    </a:cubicBezTo>
                    <a:cubicBezTo>
                      <a:pt x="4" y="10"/>
                      <a:pt x="6" y="11"/>
                      <a:pt x="7" y="11"/>
                    </a:cubicBezTo>
                    <a:cubicBezTo>
                      <a:pt x="9" y="11"/>
                      <a:pt x="10" y="11"/>
                      <a:pt x="11" y="10"/>
                    </a:cubicBezTo>
                    <a:cubicBezTo>
                      <a:pt x="11" y="10"/>
                      <a:pt x="11" y="10"/>
                      <a:pt x="11" y="10"/>
                    </a:cubicBezTo>
                    <a:cubicBezTo>
                      <a:pt x="12" y="9"/>
                      <a:pt x="12" y="7"/>
                      <a:pt x="12" y="6"/>
                    </a:cubicBezTo>
                    <a:cubicBezTo>
                      <a:pt x="11" y="4"/>
                      <a:pt x="10" y="3"/>
                      <a:pt x="9" y="2"/>
                    </a:cubicBezTo>
                    <a:cubicBezTo>
                      <a:pt x="9" y="2"/>
                      <a:pt x="9" y="2"/>
                      <a:pt x="9"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10" name="Freeform 99"/>
              <p:cNvSpPr>
                <a:spLocks/>
              </p:cNvSpPr>
              <p:nvPr/>
            </p:nvSpPr>
            <p:spPr bwMode="auto">
              <a:xfrm>
                <a:off x="710" y="1510"/>
                <a:ext cx="31" cy="26"/>
              </a:xfrm>
              <a:custGeom>
                <a:avLst/>
                <a:gdLst>
                  <a:gd name="T0" fmla="*/ 9 w 13"/>
                  <a:gd name="T1" fmla="*/ 2 h 11"/>
                  <a:gd name="T2" fmla="*/ 11 w 13"/>
                  <a:gd name="T3" fmla="*/ 10 h 11"/>
                  <a:gd name="T4" fmla="*/ 4 w 13"/>
                  <a:gd name="T5" fmla="*/ 9 h 11"/>
                  <a:gd name="T6" fmla="*/ 2 w 13"/>
                  <a:gd name="T7" fmla="*/ 2 h 11"/>
                  <a:gd name="T8" fmla="*/ 9 w 13"/>
                  <a:gd name="T9" fmla="*/ 2 h 11"/>
                </a:gdLst>
                <a:ahLst/>
                <a:cxnLst>
                  <a:cxn ang="0">
                    <a:pos x="T0" y="T1"/>
                  </a:cxn>
                  <a:cxn ang="0">
                    <a:pos x="T2" y="T3"/>
                  </a:cxn>
                  <a:cxn ang="0">
                    <a:pos x="T4" y="T5"/>
                  </a:cxn>
                  <a:cxn ang="0">
                    <a:pos x="T6" y="T7"/>
                  </a:cxn>
                  <a:cxn ang="0">
                    <a:pos x="T8" y="T9"/>
                  </a:cxn>
                </a:cxnLst>
                <a:rect l="0" t="0" r="r" b="b"/>
                <a:pathLst>
                  <a:path w="13" h="11">
                    <a:moveTo>
                      <a:pt x="9" y="2"/>
                    </a:moveTo>
                    <a:cubicBezTo>
                      <a:pt x="12" y="4"/>
                      <a:pt x="13" y="8"/>
                      <a:pt x="11" y="10"/>
                    </a:cubicBezTo>
                    <a:cubicBezTo>
                      <a:pt x="10" y="11"/>
                      <a:pt x="6" y="11"/>
                      <a:pt x="4" y="9"/>
                    </a:cubicBezTo>
                    <a:cubicBezTo>
                      <a:pt x="1" y="7"/>
                      <a:pt x="0" y="4"/>
                      <a:pt x="2" y="2"/>
                    </a:cubicBezTo>
                    <a:cubicBezTo>
                      <a:pt x="3" y="0"/>
                      <a:pt x="7" y="0"/>
                      <a:pt x="9"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11" name="Freeform 100"/>
              <p:cNvSpPr>
                <a:spLocks/>
              </p:cNvSpPr>
              <p:nvPr/>
            </p:nvSpPr>
            <p:spPr bwMode="auto">
              <a:xfrm>
                <a:off x="710" y="1510"/>
                <a:ext cx="31" cy="26"/>
              </a:xfrm>
              <a:custGeom>
                <a:avLst/>
                <a:gdLst>
                  <a:gd name="T0" fmla="*/ 9 w 13"/>
                  <a:gd name="T1" fmla="*/ 2 h 11"/>
                  <a:gd name="T2" fmla="*/ 9 w 13"/>
                  <a:gd name="T3" fmla="*/ 3 h 11"/>
                  <a:gd name="T4" fmla="*/ 11 w 13"/>
                  <a:gd name="T5" fmla="*/ 6 h 11"/>
                  <a:gd name="T6" fmla="*/ 11 w 13"/>
                  <a:gd name="T7" fmla="*/ 9 h 11"/>
                  <a:gd name="T8" fmla="*/ 11 w 13"/>
                  <a:gd name="T9" fmla="*/ 9 h 11"/>
                  <a:gd name="T10" fmla="*/ 8 w 13"/>
                  <a:gd name="T11" fmla="*/ 10 h 11"/>
                  <a:gd name="T12" fmla="*/ 4 w 13"/>
                  <a:gd name="T13" fmla="*/ 9 h 11"/>
                  <a:gd name="T14" fmla="*/ 4 w 13"/>
                  <a:gd name="T15" fmla="*/ 8 h 11"/>
                  <a:gd name="T16" fmla="*/ 2 w 13"/>
                  <a:gd name="T17" fmla="*/ 5 h 11"/>
                  <a:gd name="T18" fmla="*/ 2 w 13"/>
                  <a:gd name="T19" fmla="*/ 2 h 11"/>
                  <a:gd name="T20" fmla="*/ 2 w 13"/>
                  <a:gd name="T21" fmla="*/ 2 h 11"/>
                  <a:gd name="T22" fmla="*/ 5 w 13"/>
                  <a:gd name="T23" fmla="*/ 1 h 11"/>
                  <a:gd name="T24" fmla="*/ 9 w 13"/>
                  <a:gd name="T25" fmla="*/ 3 h 11"/>
                  <a:gd name="T26" fmla="*/ 9 w 13"/>
                  <a:gd name="T27" fmla="*/ 3 h 11"/>
                  <a:gd name="T28" fmla="*/ 9 w 13"/>
                  <a:gd name="T29" fmla="*/ 2 h 11"/>
                  <a:gd name="T30" fmla="*/ 10 w 13"/>
                  <a:gd name="T31" fmla="*/ 2 h 11"/>
                  <a:gd name="T32" fmla="*/ 9 w 13"/>
                  <a:gd name="T33" fmla="*/ 2 h 11"/>
                  <a:gd name="T34" fmla="*/ 5 w 13"/>
                  <a:gd name="T35" fmla="*/ 0 h 11"/>
                  <a:gd name="T36" fmla="*/ 1 w 13"/>
                  <a:gd name="T37" fmla="*/ 1 h 11"/>
                  <a:gd name="T38" fmla="*/ 1 w 13"/>
                  <a:gd name="T39" fmla="*/ 2 h 11"/>
                  <a:gd name="T40" fmla="*/ 1 w 13"/>
                  <a:gd name="T41" fmla="*/ 5 h 11"/>
                  <a:gd name="T42" fmla="*/ 3 w 13"/>
                  <a:gd name="T43" fmla="*/ 9 h 11"/>
                  <a:gd name="T44" fmla="*/ 4 w 13"/>
                  <a:gd name="T45" fmla="*/ 10 h 11"/>
                  <a:gd name="T46" fmla="*/ 8 w 13"/>
                  <a:gd name="T47" fmla="*/ 11 h 11"/>
                  <a:gd name="T48" fmla="*/ 12 w 13"/>
                  <a:gd name="T49" fmla="*/ 10 h 11"/>
                  <a:gd name="T50" fmla="*/ 12 w 13"/>
                  <a:gd name="T51" fmla="*/ 10 h 11"/>
                  <a:gd name="T52" fmla="*/ 12 w 13"/>
                  <a:gd name="T53" fmla="*/ 6 h 11"/>
                  <a:gd name="T54" fmla="*/ 10 w 13"/>
                  <a:gd name="T55" fmla="*/ 2 h 11"/>
                  <a:gd name="T56" fmla="*/ 9 w 13"/>
                  <a:gd name="T57"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 h="11">
                    <a:moveTo>
                      <a:pt x="9" y="2"/>
                    </a:moveTo>
                    <a:cubicBezTo>
                      <a:pt x="9" y="3"/>
                      <a:pt x="9" y="3"/>
                      <a:pt x="9" y="3"/>
                    </a:cubicBezTo>
                    <a:cubicBezTo>
                      <a:pt x="10" y="4"/>
                      <a:pt x="11" y="5"/>
                      <a:pt x="11" y="6"/>
                    </a:cubicBezTo>
                    <a:cubicBezTo>
                      <a:pt x="12" y="7"/>
                      <a:pt x="11" y="8"/>
                      <a:pt x="11" y="9"/>
                    </a:cubicBezTo>
                    <a:cubicBezTo>
                      <a:pt x="11" y="9"/>
                      <a:pt x="11" y="9"/>
                      <a:pt x="11" y="9"/>
                    </a:cubicBezTo>
                    <a:cubicBezTo>
                      <a:pt x="10" y="10"/>
                      <a:pt x="9" y="10"/>
                      <a:pt x="8" y="10"/>
                    </a:cubicBezTo>
                    <a:cubicBezTo>
                      <a:pt x="7" y="10"/>
                      <a:pt x="6" y="10"/>
                      <a:pt x="4" y="9"/>
                    </a:cubicBezTo>
                    <a:cubicBezTo>
                      <a:pt x="4" y="9"/>
                      <a:pt x="4" y="9"/>
                      <a:pt x="4" y="8"/>
                    </a:cubicBezTo>
                    <a:cubicBezTo>
                      <a:pt x="3" y="7"/>
                      <a:pt x="2" y="6"/>
                      <a:pt x="2" y="5"/>
                    </a:cubicBezTo>
                    <a:cubicBezTo>
                      <a:pt x="2" y="4"/>
                      <a:pt x="2" y="3"/>
                      <a:pt x="2" y="2"/>
                    </a:cubicBezTo>
                    <a:cubicBezTo>
                      <a:pt x="2" y="2"/>
                      <a:pt x="2" y="2"/>
                      <a:pt x="2" y="2"/>
                    </a:cubicBezTo>
                    <a:cubicBezTo>
                      <a:pt x="3" y="1"/>
                      <a:pt x="4" y="1"/>
                      <a:pt x="5" y="1"/>
                    </a:cubicBezTo>
                    <a:cubicBezTo>
                      <a:pt x="6" y="1"/>
                      <a:pt x="7" y="2"/>
                      <a:pt x="9" y="3"/>
                    </a:cubicBezTo>
                    <a:cubicBezTo>
                      <a:pt x="9" y="3"/>
                      <a:pt x="9" y="3"/>
                      <a:pt x="9" y="3"/>
                    </a:cubicBezTo>
                    <a:cubicBezTo>
                      <a:pt x="9" y="2"/>
                      <a:pt x="9" y="2"/>
                      <a:pt x="9" y="2"/>
                    </a:cubicBezTo>
                    <a:cubicBezTo>
                      <a:pt x="10" y="2"/>
                      <a:pt x="10" y="2"/>
                      <a:pt x="10" y="2"/>
                    </a:cubicBezTo>
                    <a:cubicBezTo>
                      <a:pt x="10" y="2"/>
                      <a:pt x="9" y="2"/>
                      <a:pt x="9" y="2"/>
                    </a:cubicBezTo>
                    <a:cubicBezTo>
                      <a:pt x="8" y="1"/>
                      <a:pt x="6" y="0"/>
                      <a:pt x="5" y="0"/>
                    </a:cubicBezTo>
                    <a:cubicBezTo>
                      <a:pt x="4" y="0"/>
                      <a:pt x="2" y="0"/>
                      <a:pt x="1" y="1"/>
                    </a:cubicBezTo>
                    <a:cubicBezTo>
                      <a:pt x="1" y="2"/>
                      <a:pt x="1" y="2"/>
                      <a:pt x="1" y="2"/>
                    </a:cubicBezTo>
                    <a:cubicBezTo>
                      <a:pt x="1" y="3"/>
                      <a:pt x="0" y="4"/>
                      <a:pt x="1" y="5"/>
                    </a:cubicBezTo>
                    <a:cubicBezTo>
                      <a:pt x="1" y="7"/>
                      <a:pt x="2" y="8"/>
                      <a:pt x="3" y="9"/>
                    </a:cubicBezTo>
                    <a:cubicBezTo>
                      <a:pt x="4" y="9"/>
                      <a:pt x="4" y="9"/>
                      <a:pt x="4" y="10"/>
                    </a:cubicBezTo>
                    <a:cubicBezTo>
                      <a:pt x="5" y="11"/>
                      <a:pt x="7" y="11"/>
                      <a:pt x="8" y="11"/>
                    </a:cubicBezTo>
                    <a:cubicBezTo>
                      <a:pt x="9" y="11"/>
                      <a:pt x="11" y="11"/>
                      <a:pt x="12" y="10"/>
                    </a:cubicBezTo>
                    <a:cubicBezTo>
                      <a:pt x="12" y="10"/>
                      <a:pt x="12" y="10"/>
                      <a:pt x="12" y="10"/>
                    </a:cubicBezTo>
                    <a:cubicBezTo>
                      <a:pt x="13" y="9"/>
                      <a:pt x="13" y="7"/>
                      <a:pt x="12" y="6"/>
                    </a:cubicBezTo>
                    <a:cubicBezTo>
                      <a:pt x="12" y="4"/>
                      <a:pt x="11" y="3"/>
                      <a:pt x="10" y="2"/>
                    </a:cubicBezTo>
                    <a:cubicBezTo>
                      <a:pt x="9" y="2"/>
                      <a:pt x="9" y="2"/>
                      <a:pt x="9"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12" name="Freeform 101"/>
              <p:cNvSpPr>
                <a:spLocks/>
              </p:cNvSpPr>
              <p:nvPr/>
            </p:nvSpPr>
            <p:spPr bwMode="auto">
              <a:xfrm>
                <a:off x="696" y="1486"/>
                <a:ext cx="29" cy="26"/>
              </a:xfrm>
              <a:custGeom>
                <a:avLst/>
                <a:gdLst>
                  <a:gd name="T0" fmla="*/ 9 w 12"/>
                  <a:gd name="T1" fmla="*/ 2 h 11"/>
                  <a:gd name="T2" fmla="*/ 11 w 12"/>
                  <a:gd name="T3" fmla="*/ 9 h 11"/>
                  <a:gd name="T4" fmla="*/ 3 w 12"/>
                  <a:gd name="T5" fmla="*/ 9 h 11"/>
                  <a:gd name="T6" fmla="*/ 2 w 12"/>
                  <a:gd name="T7" fmla="*/ 2 h 11"/>
                  <a:gd name="T8" fmla="*/ 9 w 12"/>
                  <a:gd name="T9" fmla="*/ 2 h 11"/>
                </a:gdLst>
                <a:ahLst/>
                <a:cxnLst>
                  <a:cxn ang="0">
                    <a:pos x="T0" y="T1"/>
                  </a:cxn>
                  <a:cxn ang="0">
                    <a:pos x="T2" y="T3"/>
                  </a:cxn>
                  <a:cxn ang="0">
                    <a:pos x="T4" y="T5"/>
                  </a:cxn>
                  <a:cxn ang="0">
                    <a:pos x="T6" y="T7"/>
                  </a:cxn>
                  <a:cxn ang="0">
                    <a:pos x="T8" y="T9"/>
                  </a:cxn>
                </a:cxnLst>
                <a:rect l="0" t="0" r="r" b="b"/>
                <a:pathLst>
                  <a:path w="12" h="11">
                    <a:moveTo>
                      <a:pt x="9" y="2"/>
                    </a:moveTo>
                    <a:cubicBezTo>
                      <a:pt x="11" y="4"/>
                      <a:pt x="12" y="8"/>
                      <a:pt x="11" y="9"/>
                    </a:cubicBezTo>
                    <a:cubicBezTo>
                      <a:pt x="9" y="11"/>
                      <a:pt x="6" y="11"/>
                      <a:pt x="3" y="9"/>
                    </a:cubicBezTo>
                    <a:cubicBezTo>
                      <a:pt x="1" y="7"/>
                      <a:pt x="0" y="3"/>
                      <a:pt x="2" y="2"/>
                    </a:cubicBezTo>
                    <a:cubicBezTo>
                      <a:pt x="3" y="0"/>
                      <a:pt x="6" y="0"/>
                      <a:pt x="9"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13" name="Freeform 102"/>
              <p:cNvSpPr>
                <a:spLocks/>
              </p:cNvSpPr>
              <p:nvPr/>
            </p:nvSpPr>
            <p:spPr bwMode="auto">
              <a:xfrm>
                <a:off x="696" y="1486"/>
                <a:ext cx="29" cy="26"/>
              </a:xfrm>
              <a:custGeom>
                <a:avLst/>
                <a:gdLst>
                  <a:gd name="T0" fmla="*/ 9 w 12"/>
                  <a:gd name="T1" fmla="*/ 2 h 11"/>
                  <a:gd name="T2" fmla="*/ 9 w 12"/>
                  <a:gd name="T3" fmla="*/ 3 h 11"/>
                  <a:gd name="T4" fmla="*/ 11 w 12"/>
                  <a:gd name="T5" fmla="*/ 6 h 11"/>
                  <a:gd name="T6" fmla="*/ 10 w 12"/>
                  <a:gd name="T7" fmla="*/ 9 h 11"/>
                  <a:gd name="T8" fmla="*/ 10 w 12"/>
                  <a:gd name="T9" fmla="*/ 9 h 11"/>
                  <a:gd name="T10" fmla="*/ 8 w 12"/>
                  <a:gd name="T11" fmla="*/ 10 h 11"/>
                  <a:gd name="T12" fmla="*/ 4 w 12"/>
                  <a:gd name="T13" fmla="*/ 9 h 11"/>
                  <a:gd name="T14" fmla="*/ 4 w 12"/>
                  <a:gd name="T15" fmla="*/ 8 h 11"/>
                  <a:gd name="T16" fmla="*/ 1 w 12"/>
                  <a:gd name="T17" fmla="*/ 5 h 11"/>
                  <a:gd name="T18" fmla="*/ 2 w 12"/>
                  <a:gd name="T19" fmla="*/ 2 h 11"/>
                  <a:gd name="T20" fmla="*/ 2 w 12"/>
                  <a:gd name="T21" fmla="*/ 2 h 11"/>
                  <a:gd name="T22" fmla="*/ 5 w 12"/>
                  <a:gd name="T23" fmla="*/ 1 h 11"/>
                  <a:gd name="T24" fmla="*/ 8 w 12"/>
                  <a:gd name="T25" fmla="*/ 2 h 11"/>
                  <a:gd name="T26" fmla="*/ 9 w 12"/>
                  <a:gd name="T27" fmla="*/ 3 h 11"/>
                  <a:gd name="T28" fmla="*/ 9 w 12"/>
                  <a:gd name="T29" fmla="*/ 2 h 11"/>
                  <a:gd name="T30" fmla="*/ 9 w 12"/>
                  <a:gd name="T31" fmla="*/ 2 h 11"/>
                  <a:gd name="T32" fmla="*/ 9 w 12"/>
                  <a:gd name="T33" fmla="*/ 2 h 11"/>
                  <a:gd name="T34" fmla="*/ 5 w 12"/>
                  <a:gd name="T35" fmla="*/ 0 h 11"/>
                  <a:gd name="T36" fmla="*/ 1 w 12"/>
                  <a:gd name="T37" fmla="*/ 1 h 11"/>
                  <a:gd name="T38" fmla="*/ 1 w 12"/>
                  <a:gd name="T39" fmla="*/ 1 h 11"/>
                  <a:gd name="T40" fmla="*/ 0 w 12"/>
                  <a:gd name="T41" fmla="*/ 5 h 11"/>
                  <a:gd name="T42" fmla="*/ 3 w 12"/>
                  <a:gd name="T43" fmla="*/ 9 h 11"/>
                  <a:gd name="T44" fmla="*/ 3 w 12"/>
                  <a:gd name="T45" fmla="*/ 9 h 11"/>
                  <a:gd name="T46" fmla="*/ 8 w 12"/>
                  <a:gd name="T47" fmla="*/ 11 h 11"/>
                  <a:gd name="T48" fmla="*/ 11 w 12"/>
                  <a:gd name="T49" fmla="*/ 10 h 11"/>
                  <a:gd name="T50" fmla="*/ 11 w 12"/>
                  <a:gd name="T51" fmla="*/ 10 h 11"/>
                  <a:gd name="T52" fmla="*/ 12 w 12"/>
                  <a:gd name="T53" fmla="*/ 6 h 11"/>
                  <a:gd name="T54" fmla="*/ 9 w 12"/>
                  <a:gd name="T55" fmla="*/ 2 h 11"/>
                  <a:gd name="T56" fmla="*/ 9 w 12"/>
                  <a:gd name="T57"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 h="11">
                    <a:moveTo>
                      <a:pt x="9" y="2"/>
                    </a:moveTo>
                    <a:cubicBezTo>
                      <a:pt x="9" y="3"/>
                      <a:pt x="9" y="3"/>
                      <a:pt x="9" y="3"/>
                    </a:cubicBezTo>
                    <a:cubicBezTo>
                      <a:pt x="10" y="4"/>
                      <a:pt x="11" y="5"/>
                      <a:pt x="11" y="6"/>
                    </a:cubicBezTo>
                    <a:cubicBezTo>
                      <a:pt x="11" y="7"/>
                      <a:pt x="11" y="8"/>
                      <a:pt x="10" y="9"/>
                    </a:cubicBezTo>
                    <a:cubicBezTo>
                      <a:pt x="10" y="9"/>
                      <a:pt x="10" y="9"/>
                      <a:pt x="10" y="9"/>
                    </a:cubicBezTo>
                    <a:cubicBezTo>
                      <a:pt x="10" y="10"/>
                      <a:pt x="9" y="10"/>
                      <a:pt x="8" y="10"/>
                    </a:cubicBezTo>
                    <a:cubicBezTo>
                      <a:pt x="7" y="10"/>
                      <a:pt x="5" y="10"/>
                      <a:pt x="4" y="9"/>
                    </a:cubicBezTo>
                    <a:cubicBezTo>
                      <a:pt x="4" y="9"/>
                      <a:pt x="4" y="8"/>
                      <a:pt x="4" y="8"/>
                    </a:cubicBezTo>
                    <a:cubicBezTo>
                      <a:pt x="3" y="7"/>
                      <a:pt x="2" y="6"/>
                      <a:pt x="1" y="5"/>
                    </a:cubicBezTo>
                    <a:cubicBezTo>
                      <a:pt x="1" y="4"/>
                      <a:pt x="1" y="3"/>
                      <a:pt x="2" y="2"/>
                    </a:cubicBezTo>
                    <a:cubicBezTo>
                      <a:pt x="2" y="2"/>
                      <a:pt x="2" y="2"/>
                      <a:pt x="2" y="2"/>
                    </a:cubicBezTo>
                    <a:cubicBezTo>
                      <a:pt x="3" y="1"/>
                      <a:pt x="3" y="1"/>
                      <a:pt x="5" y="1"/>
                    </a:cubicBezTo>
                    <a:cubicBezTo>
                      <a:pt x="6" y="1"/>
                      <a:pt x="7" y="2"/>
                      <a:pt x="8" y="2"/>
                    </a:cubicBezTo>
                    <a:cubicBezTo>
                      <a:pt x="8" y="3"/>
                      <a:pt x="8" y="3"/>
                      <a:pt x="9" y="3"/>
                    </a:cubicBezTo>
                    <a:cubicBezTo>
                      <a:pt x="9" y="2"/>
                      <a:pt x="9" y="2"/>
                      <a:pt x="9" y="2"/>
                    </a:cubicBezTo>
                    <a:cubicBezTo>
                      <a:pt x="9" y="2"/>
                      <a:pt x="9" y="2"/>
                      <a:pt x="9" y="2"/>
                    </a:cubicBezTo>
                    <a:cubicBezTo>
                      <a:pt x="9" y="2"/>
                      <a:pt x="9" y="2"/>
                      <a:pt x="9" y="2"/>
                    </a:cubicBezTo>
                    <a:cubicBezTo>
                      <a:pt x="8" y="1"/>
                      <a:pt x="6" y="0"/>
                      <a:pt x="5" y="0"/>
                    </a:cubicBezTo>
                    <a:cubicBezTo>
                      <a:pt x="3" y="0"/>
                      <a:pt x="2" y="0"/>
                      <a:pt x="1" y="1"/>
                    </a:cubicBezTo>
                    <a:cubicBezTo>
                      <a:pt x="1" y="1"/>
                      <a:pt x="1" y="1"/>
                      <a:pt x="1" y="1"/>
                    </a:cubicBezTo>
                    <a:cubicBezTo>
                      <a:pt x="0" y="2"/>
                      <a:pt x="0" y="4"/>
                      <a:pt x="0" y="5"/>
                    </a:cubicBezTo>
                    <a:cubicBezTo>
                      <a:pt x="1" y="7"/>
                      <a:pt x="2" y="8"/>
                      <a:pt x="3" y="9"/>
                    </a:cubicBezTo>
                    <a:cubicBezTo>
                      <a:pt x="3" y="9"/>
                      <a:pt x="3" y="9"/>
                      <a:pt x="3" y="9"/>
                    </a:cubicBezTo>
                    <a:cubicBezTo>
                      <a:pt x="5" y="10"/>
                      <a:pt x="6" y="11"/>
                      <a:pt x="8" y="11"/>
                    </a:cubicBezTo>
                    <a:cubicBezTo>
                      <a:pt x="9" y="11"/>
                      <a:pt x="10" y="11"/>
                      <a:pt x="11" y="10"/>
                    </a:cubicBezTo>
                    <a:cubicBezTo>
                      <a:pt x="11" y="10"/>
                      <a:pt x="11" y="10"/>
                      <a:pt x="11" y="10"/>
                    </a:cubicBezTo>
                    <a:cubicBezTo>
                      <a:pt x="12" y="9"/>
                      <a:pt x="12" y="7"/>
                      <a:pt x="12" y="6"/>
                    </a:cubicBezTo>
                    <a:cubicBezTo>
                      <a:pt x="12" y="4"/>
                      <a:pt x="11" y="3"/>
                      <a:pt x="9" y="2"/>
                    </a:cubicBezTo>
                    <a:cubicBezTo>
                      <a:pt x="9" y="2"/>
                      <a:pt x="9" y="2"/>
                      <a:pt x="9"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14" name="Freeform 103"/>
              <p:cNvSpPr>
                <a:spLocks/>
              </p:cNvSpPr>
              <p:nvPr/>
            </p:nvSpPr>
            <p:spPr bwMode="auto">
              <a:xfrm>
                <a:off x="661" y="1439"/>
                <a:ext cx="28" cy="28"/>
              </a:xfrm>
              <a:custGeom>
                <a:avLst/>
                <a:gdLst>
                  <a:gd name="T0" fmla="*/ 9 w 12"/>
                  <a:gd name="T1" fmla="*/ 3 h 12"/>
                  <a:gd name="T2" fmla="*/ 11 w 12"/>
                  <a:gd name="T3" fmla="*/ 10 h 12"/>
                  <a:gd name="T4" fmla="*/ 3 w 12"/>
                  <a:gd name="T5" fmla="*/ 9 h 12"/>
                  <a:gd name="T6" fmla="*/ 1 w 12"/>
                  <a:gd name="T7" fmla="*/ 2 h 12"/>
                  <a:gd name="T8" fmla="*/ 9 w 12"/>
                  <a:gd name="T9" fmla="*/ 3 h 12"/>
                </a:gdLst>
                <a:ahLst/>
                <a:cxnLst>
                  <a:cxn ang="0">
                    <a:pos x="T0" y="T1"/>
                  </a:cxn>
                  <a:cxn ang="0">
                    <a:pos x="T2" y="T3"/>
                  </a:cxn>
                  <a:cxn ang="0">
                    <a:pos x="T4" y="T5"/>
                  </a:cxn>
                  <a:cxn ang="0">
                    <a:pos x="T6" y="T7"/>
                  </a:cxn>
                  <a:cxn ang="0">
                    <a:pos x="T8" y="T9"/>
                  </a:cxn>
                </a:cxnLst>
                <a:rect l="0" t="0" r="r" b="b"/>
                <a:pathLst>
                  <a:path w="12" h="12">
                    <a:moveTo>
                      <a:pt x="9" y="3"/>
                    </a:moveTo>
                    <a:cubicBezTo>
                      <a:pt x="11" y="5"/>
                      <a:pt x="12" y="8"/>
                      <a:pt x="11" y="10"/>
                    </a:cubicBezTo>
                    <a:cubicBezTo>
                      <a:pt x="9" y="12"/>
                      <a:pt x="6" y="11"/>
                      <a:pt x="3" y="9"/>
                    </a:cubicBezTo>
                    <a:cubicBezTo>
                      <a:pt x="1" y="7"/>
                      <a:pt x="0" y="4"/>
                      <a:pt x="1" y="2"/>
                    </a:cubicBezTo>
                    <a:cubicBezTo>
                      <a:pt x="3" y="0"/>
                      <a:pt x="6" y="1"/>
                      <a:pt x="9"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15" name="Freeform 104"/>
              <p:cNvSpPr>
                <a:spLocks/>
              </p:cNvSpPr>
              <p:nvPr/>
            </p:nvSpPr>
            <p:spPr bwMode="auto">
              <a:xfrm>
                <a:off x="661" y="1439"/>
                <a:ext cx="28" cy="28"/>
              </a:xfrm>
              <a:custGeom>
                <a:avLst/>
                <a:gdLst>
                  <a:gd name="T0" fmla="*/ 9 w 12"/>
                  <a:gd name="T1" fmla="*/ 3 h 12"/>
                  <a:gd name="T2" fmla="*/ 8 w 12"/>
                  <a:gd name="T3" fmla="*/ 3 h 12"/>
                  <a:gd name="T4" fmla="*/ 11 w 12"/>
                  <a:gd name="T5" fmla="*/ 6 h 12"/>
                  <a:gd name="T6" fmla="*/ 10 w 12"/>
                  <a:gd name="T7" fmla="*/ 9 h 12"/>
                  <a:gd name="T8" fmla="*/ 10 w 12"/>
                  <a:gd name="T9" fmla="*/ 10 h 12"/>
                  <a:gd name="T10" fmla="*/ 7 w 12"/>
                  <a:gd name="T11" fmla="*/ 11 h 12"/>
                  <a:gd name="T12" fmla="*/ 4 w 12"/>
                  <a:gd name="T13" fmla="*/ 9 h 12"/>
                  <a:gd name="T14" fmla="*/ 4 w 12"/>
                  <a:gd name="T15" fmla="*/ 9 h 12"/>
                  <a:gd name="T16" fmla="*/ 1 w 12"/>
                  <a:gd name="T17" fmla="*/ 5 h 12"/>
                  <a:gd name="T18" fmla="*/ 2 w 12"/>
                  <a:gd name="T19" fmla="*/ 3 h 12"/>
                  <a:gd name="T20" fmla="*/ 2 w 12"/>
                  <a:gd name="T21" fmla="*/ 2 h 12"/>
                  <a:gd name="T22" fmla="*/ 4 w 12"/>
                  <a:gd name="T23" fmla="*/ 1 h 12"/>
                  <a:gd name="T24" fmla="*/ 8 w 12"/>
                  <a:gd name="T25" fmla="*/ 3 h 12"/>
                  <a:gd name="T26" fmla="*/ 8 w 12"/>
                  <a:gd name="T27" fmla="*/ 3 h 12"/>
                  <a:gd name="T28" fmla="*/ 9 w 12"/>
                  <a:gd name="T29" fmla="*/ 3 h 12"/>
                  <a:gd name="T30" fmla="*/ 9 w 12"/>
                  <a:gd name="T31" fmla="*/ 2 h 12"/>
                  <a:gd name="T32" fmla="*/ 9 w 12"/>
                  <a:gd name="T33" fmla="*/ 2 h 12"/>
                  <a:gd name="T34" fmla="*/ 4 w 12"/>
                  <a:gd name="T35" fmla="*/ 0 h 12"/>
                  <a:gd name="T36" fmla="*/ 1 w 12"/>
                  <a:gd name="T37" fmla="*/ 2 h 12"/>
                  <a:gd name="T38" fmla="*/ 1 w 12"/>
                  <a:gd name="T39" fmla="*/ 2 h 12"/>
                  <a:gd name="T40" fmla="*/ 0 w 12"/>
                  <a:gd name="T41" fmla="*/ 6 h 12"/>
                  <a:gd name="T42" fmla="*/ 3 w 12"/>
                  <a:gd name="T43" fmla="*/ 10 h 12"/>
                  <a:gd name="T44" fmla="*/ 3 w 12"/>
                  <a:gd name="T45" fmla="*/ 10 h 12"/>
                  <a:gd name="T46" fmla="*/ 7 w 12"/>
                  <a:gd name="T47" fmla="*/ 12 h 12"/>
                  <a:gd name="T48" fmla="*/ 11 w 12"/>
                  <a:gd name="T49" fmla="*/ 10 h 12"/>
                  <a:gd name="T50" fmla="*/ 11 w 12"/>
                  <a:gd name="T51" fmla="*/ 10 h 12"/>
                  <a:gd name="T52" fmla="*/ 12 w 12"/>
                  <a:gd name="T53" fmla="*/ 6 h 12"/>
                  <a:gd name="T54" fmla="*/ 9 w 12"/>
                  <a:gd name="T55" fmla="*/ 2 h 12"/>
                  <a:gd name="T56" fmla="*/ 9 w 12"/>
                  <a:gd name="T57"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 h="12">
                    <a:moveTo>
                      <a:pt x="9" y="3"/>
                    </a:moveTo>
                    <a:cubicBezTo>
                      <a:pt x="8" y="3"/>
                      <a:pt x="8" y="3"/>
                      <a:pt x="8" y="3"/>
                    </a:cubicBezTo>
                    <a:cubicBezTo>
                      <a:pt x="10" y="4"/>
                      <a:pt x="10" y="5"/>
                      <a:pt x="11" y="6"/>
                    </a:cubicBezTo>
                    <a:cubicBezTo>
                      <a:pt x="11" y="8"/>
                      <a:pt x="11" y="9"/>
                      <a:pt x="10" y="9"/>
                    </a:cubicBezTo>
                    <a:cubicBezTo>
                      <a:pt x="10" y="10"/>
                      <a:pt x="10" y="10"/>
                      <a:pt x="10" y="10"/>
                    </a:cubicBezTo>
                    <a:cubicBezTo>
                      <a:pt x="10" y="10"/>
                      <a:pt x="9" y="11"/>
                      <a:pt x="7" y="11"/>
                    </a:cubicBezTo>
                    <a:cubicBezTo>
                      <a:pt x="6" y="10"/>
                      <a:pt x="5" y="10"/>
                      <a:pt x="4" y="9"/>
                    </a:cubicBezTo>
                    <a:cubicBezTo>
                      <a:pt x="4" y="9"/>
                      <a:pt x="4" y="9"/>
                      <a:pt x="4" y="9"/>
                    </a:cubicBezTo>
                    <a:cubicBezTo>
                      <a:pt x="2" y="8"/>
                      <a:pt x="2" y="7"/>
                      <a:pt x="1" y="5"/>
                    </a:cubicBezTo>
                    <a:cubicBezTo>
                      <a:pt x="1" y="4"/>
                      <a:pt x="1" y="3"/>
                      <a:pt x="2" y="3"/>
                    </a:cubicBezTo>
                    <a:cubicBezTo>
                      <a:pt x="2" y="2"/>
                      <a:pt x="2" y="2"/>
                      <a:pt x="2" y="2"/>
                    </a:cubicBezTo>
                    <a:cubicBezTo>
                      <a:pt x="2" y="2"/>
                      <a:pt x="3" y="1"/>
                      <a:pt x="4" y="1"/>
                    </a:cubicBezTo>
                    <a:cubicBezTo>
                      <a:pt x="6" y="1"/>
                      <a:pt x="7" y="2"/>
                      <a:pt x="8" y="3"/>
                    </a:cubicBezTo>
                    <a:cubicBezTo>
                      <a:pt x="8" y="3"/>
                      <a:pt x="8" y="3"/>
                      <a:pt x="8" y="3"/>
                    </a:cubicBezTo>
                    <a:cubicBezTo>
                      <a:pt x="9" y="3"/>
                      <a:pt x="9" y="3"/>
                      <a:pt x="9" y="3"/>
                    </a:cubicBezTo>
                    <a:cubicBezTo>
                      <a:pt x="9" y="2"/>
                      <a:pt x="9" y="2"/>
                      <a:pt x="9" y="2"/>
                    </a:cubicBezTo>
                    <a:cubicBezTo>
                      <a:pt x="9" y="2"/>
                      <a:pt x="9" y="2"/>
                      <a:pt x="9" y="2"/>
                    </a:cubicBezTo>
                    <a:cubicBezTo>
                      <a:pt x="7" y="1"/>
                      <a:pt x="6" y="0"/>
                      <a:pt x="4" y="0"/>
                    </a:cubicBezTo>
                    <a:cubicBezTo>
                      <a:pt x="3" y="0"/>
                      <a:pt x="2" y="1"/>
                      <a:pt x="1" y="2"/>
                    </a:cubicBezTo>
                    <a:cubicBezTo>
                      <a:pt x="1" y="2"/>
                      <a:pt x="1" y="2"/>
                      <a:pt x="1" y="2"/>
                    </a:cubicBezTo>
                    <a:cubicBezTo>
                      <a:pt x="0" y="3"/>
                      <a:pt x="0" y="4"/>
                      <a:pt x="0" y="6"/>
                    </a:cubicBezTo>
                    <a:cubicBezTo>
                      <a:pt x="1" y="7"/>
                      <a:pt x="2" y="9"/>
                      <a:pt x="3" y="10"/>
                    </a:cubicBezTo>
                    <a:cubicBezTo>
                      <a:pt x="3" y="10"/>
                      <a:pt x="3" y="10"/>
                      <a:pt x="3" y="10"/>
                    </a:cubicBezTo>
                    <a:cubicBezTo>
                      <a:pt x="5" y="11"/>
                      <a:pt x="6" y="12"/>
                      <a:pt x="7" y="12"/>
                    </a:cubicBezTo>
                    <a:cubicBezTo>
                      <a:pt x="9" y="12"/>
                      <a:pt x="10" y="11"/>
                      <a:pt x="11" y="10"/>
                    </a:cubicBezTo>
                    <a:cubicBezTo>
                      <a:pt x="11" y="10"/>
                      <a:pt x="11" y="10"/>
                      <a:pt x="11" y="10"/>
                    </a:cubicBezTo>
                    <a:cubicBezTo>
                      <a:pt x="12" y="9"/>
                      <a:pt x="12" y="8"/>
                      <a:pt x="12" y="6"/>
                    </a:cubicBezTo>
                    <a:cubicBezTo>
                      <a:pt x="11" y="5"/>
                      <a:pt x="10" y="3"/>
                      <a:pt x="9" y="2"/>
                    </a:cubicBezTo>
                    <a:cubicBezTo>
                      <a:pt x="9" y="3"/>
                      <a:pt x="9" y="3"/>
                      <a:pt x="9"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16" name="Freeform 105"/>
              <p:cNvSpPr>
                <a:spLocks/>
              </p:cNvSpPr>
              <p:nvPr/>
            </p:nvSpPr>
            <p:spPr bwMode="auto">
              <a:xfrm>
                <a:off x="640" y="1418"/>
                <a:ext cx="28" cy="26"/>
              </a:xfrm>
              <a:custGeom>
                <a:avLst/>
                <a:gdLst>
                  <a:gd name="T0" fmla="*/ 9 w 12"/>
                  <a:gd name="T1" fmla="*/ 2 h 11"/>
                  <a:gd name="T2" fmla="*/ 11 w 12"/>
                  <a:gd name="T3" fmla="*/ 9 h 11"/>
                  <a:gd name="T4" fmla="*/ 3 w 12"/>
                  <a:gd name="T5" fmla="*/ 9 h 11"/>
                  <a:gd name="T6" fmla="*/ 1 w 12"/>
                  <a:gd name="T7" fmla="*/ 2 h 11"/>
                  <a:gd name="T8" fmla="*/ 9 w 12"/>
                  <a:gd name="T9" fmla="*/ 2 h 11"/>
                </a:gdLst>
                <a:ahLst/>
                <a:cxnLst>
                  <a:cxn ang="0">
                    <a:pos x="T0" y="T1"/>
                  </a:cxn>
                  <a:cxn ang="0">
                    <a:pos x="T2" y="T3"/>
                  </a:cxn>
                  <a:cxn ang="0">
                    <a:pos x="T4" y="T5"/>
                  </a:cxn>
                  <a:cxn ang="0">
                    <a:pos x="T6" y="T7"/>
                  </a:cxn>
                  <a:cxn ang="0">
                    <a:pos x="T8" y="T9"/>
                  </a:cxn>
                </a:cxnLst>
                <a:rect l="0" t="0" r="r" b="b"/>
                <a:pathLst>
                  <a:path w="12" h="11">
                    <a:moveTo>
                      <a:pt x="9" y="2"/>
                    </a:moveTo>
                    <a:cubicBezTo>
                      <a:pt x="11" y="4"/>
                      <a:pt x="12" y="8"/>
                      <a:pt x="11" y="9"/>
                    </a:cubicBezTo>
                    <a:cubicBezTo>
                      <a:pt x="9" y="11"/>
                      <a:pt x="6" y="11"/>
                      <a:pt x="3" y="9"/>
                    </a:cubicBezTo>
                    <a:cubicBezTo>
                      <a:pt x="1" y="7"/>
                      <a:pt x="0" y="3"/>
                      <a:pt x="1" y="2"/>
                    </a:cubicBezTo>
                    <a:cubicBezTo>
                      <a:pt x="3" y="0"/>
                      <a:pt x="6" y="0"/>
                      <a:pt x="9"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17" name="Freeform 106"/>
              <p:cNvSpPr>
                <a:spLocks/>
              </p:cNvSpPr>
              <p:nvPr/>
            </p:nvSpPr>
            <p:spPr bwMode="auto">
              <a:xfrm>
                <a:off x="640" y="1418"/>
                <a:ext cx="28" cy="26"/>
              </a:xfrm>
              <a:custGeom>
                <a:avLst/>
                <a:gdLst>
                  <a:gd name="T0" fmla="*/ 9 w 12"/>
                  <a:gd name="T1" fmla="*/ 2 h 11"/>
                  <a:gd name="T2" fmla="*/ 9 w 12"/>
                  <a:gd name="T3" fmla="*/ 3 h 11"/>
                  <a:gd name="T4" fmla="*/ 11 w 12"/>
                  <a:gd name="T5" fmla="*/ 6 h 11"/>
                  <a:gd name="T6" fmla="*/ 10 w 12"/>
                  <a:gd name="T7" fmla="*/ 9 h 11"/>
                  <a:gd name="T8" fmla="*/ 10 w 12"/>
                  <a:gd name="T9" fmla="*/ 9 h 11"/>
                  <a:gd name="T10" fmla="*/ 8 w 12"/>
                  <a:gd name="T11" fmla="*/ 10 h 11"/>
                  <a:gd name="T12" fmla="*/ 4 w 12"/>
                  <a:gd name="T13" fmla="*/ 9 h 11"/>
                  <a:gd name="T14" fmla="*/ 4 w 12"/>
                  <a:gd name="T15" fmla="*/ 8 h 11"/>
                  <a:gd name="T16" fmla="*/ 1 w 12"/>
                  <a:gd name="T17" fmla="*/ 5 h 11"/>
                  <a:gd name="T18" fmla="*/ 2 w 12"/>
                  <a:gd name="T19" fmla="*/ 2 h 11"/>
                  <a:gd name="T20" fmla="*/ 2 w 12"/>
                  <a:gd name="T21" fmla="*/ 2 h 11"/>
                  <a:gd name="T22" fmla="*/ 5 w 12"/>
                  <a:gd name="T23" fmla="*/ 1 h 11"/>
                  <a:gd name="T24" fmla="*/ 8 w 12"/>
                  <a:gd name="T25" fmla="*/ 2 h 11"/>
                  <a:gd name="T26" fmla="*/ 9 w 12"/>
                  <a:gd name="T27" fmla="*/ 3 h 11"/>
                  <a:gd name="T28" fmla="*/ 9 w 12"/>
                  <a:gd name="T29" fmla="*/ 2 h 11"/>
                  <a:gd name="T30" fmla="*/ 9 w 12"/>
                  <a:gd name="T31" fmla="*/ 2 h 11"/>
                  <a:gd name="T32" fmla="*/ 9 w 12"/>
                  <a:gd name="T33" fmla="*/ 2 h 11"/>
                  <a:gd name="T34" fmla="*/ 5 w 12"/>
                  <a:gd name="T35" fmla="*/ 0 h 11"/>
                  <a:gd name="T36" fmla="*/ 1 w 12"/>
                  <a:gd name="T37" fmla="*/ 1 h 11"/>
                  <a:gd name="T38" fmla="*/ 1 w 12"/>
                  <a:gd name="T39" fmla="*/ 1 h 11"/>
                  <a:gd name="T40" fmla="*/ 0 w 12"/>
                  <a:gd name="T41" fmla="*/ 5 h 11"/>
                  <a:gd name="T42" fmla="*/ 3 w 12"/>
                  <a:gd name="T43" fmla="*/ 9 h 11"/>
                  <a:gd name="T44" fmla="*/ 3 w 12"/>
                  <a:gd name="T45" fmla="*/ 9 h 11"/>
                  <a:gd name="T46" fmla="*/ 8 w 12"/>
                  <a:gd name="T47" fmla="*/ 11 h 11"/>
                  <a:gd name="T48" fmla="*/ 11 w 12"/>
                  <a:gd name="T49" fmla="*/ 10 h 11"/>
                  <a:gd name="T50" fmla="*/ 11 w 12"/>
                  <a:gd name="T51" fmla="*/ 10 h 11"/>
                  <a:gd name="T52" fmla="*/ 12 w 12"/>
                  <a:gd name="T53" fmla="*/ 6 h 11"/>
                  <a:gd name="T54" fmla="*/ 9 w 12"/>
                  <a:gd name="T55" fmla="*/ 2 h 11"/>
                  <a:gd name="T56" fmla="*/ 9 w 12"/>
                  <a:gd name="T57"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 h="11">
                    <a:moveTo>
                      <a:pt x="9" y="2"/>
                    </a:moveTo>
                    <a:cubicBezTo>
                      <a:pt x="9" y="3"/>
                      <a:pt x="9" y="3"/>
                      <a:pt x="9" y="3"/>
                    </a:cubicBezTo>
                    <a:cubicBezTo>
                      <a:pt x="10" y="4"/>
                      <a:pt x="10" y="5"/>
                      <a:pt x="11" y="6"/>
                    </a:cubicBezTo>
                    <a:cubicBezTo>
                      <a:pt x="11" y="7"/>
                      <a:pt x="11" y="8"/>
                      <a:pt x="10" y="9"/>
                    </a:cubicBezTo>
                    <a:cubicBezTo>
                      <a:pt x="10" y="9"/>
                      <a:pt x="10" y="9"/>
                      <a:pt x="10" y="9"/>
                    </a:cubicBezTo>
                    <a:cubicBezTo>
                      <a:pt x="10" y="10"/>
                      <a:pt x="9" y="10"/>
                      <a:pt x="8" y="10"/>
                    </a:cubicBezTo>
                    <a:cubicBezTo>
                      <a:pt x="6" y="10"/>
                      <a:pt x="5" y="10"/>
                      <a:pt x="4" y="9"/>
                    </a:cubicBezTo>
                    <a:cubicBezTo>
                      <a:pt x="4" y="9"/>
                      <a:pt x="4" y="8"/>
                      <a:pt x="4" y="8"/>
                    </a:cubicBezTo>
                    <a:cubicBezTo>
                      <a:pt x="3" y="7"/>
                      <a:pt x="2" y="6"/>
                      <a:pt x="1" y="5"/>
                    </a:cubicBezTo>
                    <a:cubicBezTo>
                      <a:pt x="1" y="4"/>
                      <a:pt x="1" y="3"/>
                      <a:pt x="2" y="2"/>
                    </a:cubicBezTo>
                    <a:cubicBezTo>
                      <a:pt x="2" y="2"/>
                      <a:pt x="2" y="2"/>
                      <a:pt x="2" y="2"/>
                    </a:cubicBezTo>
                    <a:cubicBezTo>
                      <a:pt x="2" y="1"/>
                      <a:pt x="3" y="1"/>
                      <a:pt x="5" y="1"/>
                    </a:cubicBezTo>
                    <a:cubicBezTo>
                      <a:pt x="6" y="1"/>
                      <a:pt x="7" y="2"/>
                      <a:pt x="8" y="2"/>
                    </a:cubicBezTo>
                    <a:cubicBezTo>
                      <a:pt x="8" y="2"/>
                      <a:pt x="8" y="3"/>
                      <a:pt x="9" y="3"/>
                    </a:cubicBezTo>
                    <a:cubicBezTo>
                      <a:pt x="9" y="2"/>
                      <a:pt x="9" y="2"/>
                      <a:pt x="9" y="2"/>
                    </a:cubicBezTo>
                    <a:cubicBezTo>
                      <a:pt x="9" y="2"/>
                      <a:pt x="9" y="2"/>
                      <a:pt x="9" y="2"/>
                    </a:cubicBezTo>
                    <a:cubicBezTo>
                      <a:pt x="9" y="2"/>
                      <a:pt x="9" y="2"/>
                      <a:pt x="9" y="2"/>
                    </a:cubicBezTo>
                    <a:cubicBezTo>
                      <a:pt x="8" y="1"/>
                      <a:pt x="6" y="0"/>
                      <a:pt x="5" y="0"/>
                    </a:cubicBezTo>
                    <a:cubicBezTo>
                      <a:pt x="3" y="0"/>
                      <a:pt x="2" y="0"/>
                      <a:pt x="1" y="1"/>
                    </a:cubicBezTo>
                    <a:cubicBezTo>
                      <a:pt x="1" y="1"/>
                      <a:pt x="1" y="1"/>
                      <a:pt x="1" y="1"/>
                    </a:cubicBezTo>
                    <a:cubicBezTo>
                      <a:pt x="0" y="2"/>
                      <a:pt x="0" y="4"/>
                      <a:pt x="0" y="5"/>
                    </a:cubicBezTo>
                    <a:cubicBezTo>
                      <a:pt x="1" y="7"/>
                      <a:pt x="2" y="8"/>
                      <a:pt x="3" y="9"/>
                    </a:cubicBezTo>
                    <a:cubicBezTo>
                      <a:pt x="3" y="9"/>
                      <a:pt x="3" y="9"/>
                      <a:pt x="3" y="9"/>
                    </a:cubicBezTo>
                    <a:cubicBezTo>
                      <a:pt x="5" y="10"/>
                      <a:pt x="6" y="11"/>
                      <a:pt x="8" y="11"/>
                    </a:cubicBezTo>
                    <a:cubicBezTo>
                      <a:pt x="9" y="11"/>
                      <a:pt x="10" y="11"/>
                      <a:pt x="11" y="10"/>
                    </a:cubicBezTo>
                    <a:cubicBezTo>
                      <a:pt x="11" y="10"/>
                      <a:pt x="11" y="10"/>
                      <a:pt x="11" y="10"/>
                    </a:cubicBezTo>
                    <a:cubicBezTo>
                      <a:pt x="12" y="9"/>
                      <a:pt x="12" y="7"/>
                      <a:pt x="12" y="6"/>
                    </a:cubicBezTo>
                    <a:cubicBezTo>
                      <a:pt x="11" y="4"/>
                      <a:pt x="11" y="3"/>
                      <a:pt x="9" y="2"/>
                    </a:cubicBezTo>
                    <a:cubicBezTo>
                      <a:pt x="9" y="2"/>
                      <a:pt x="9" y="2"/>
                      <a:pt x="9"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18" name="Freeform 107"/>
              <p:cNvSpPr>
                <a:spLocks/>
              </p:cNvSpPr>
              <p:nvPr/>
            </p:nvSpPr>
            <p:spPr bwMode="auto">
              <a:xfrm>
                <a:off x="753" y="1656"/>
                <a:ext cx="26" cy="26"/>
              </a:xfrm>
              <a:custGeom>
                <a:avLst/>
                <a:gdLst>
                  <a:gd name="T0" fmla="*/ 7 w 11"/>
                  <a:gd name="T1" fmla="*/ 0 h 11"/>
                  <a:gd name="T2" fmla="*/ 10 w 11"/>
                  <a:gd name="T3" fmla="*/ 7 h 11"/>
                  <a:gd name="T4" fmla="*/ 4 w 11"/>
                  <a:gd name="T5" fmla="*/ 11 h 11"/>
                  <a:gd name="T6" fmla="*/ 1 w 11"/>
                  <a:gd name="T7" fmla="*/ 4 h 11"/>
                  <a:gd name="T8" fmla="*/ 7 w 11"/>
                  <a:gd name="T9" fmla="*/ 0 h 11"/>
                </a:gdLst>
                <a:ahLst/>
                <a:cxnLst>
                  <a:cxn ang="0">
                    <a:pos x="T0" y="T1"/>
                  </a:cxn>
                  <a:cxn ang="0">
                    <a:pos x="T2" y="T3"/>
                  </a:cxn>
                  <a:cxn ang="0">
                    <a:pos x="T4" y="T5"/>
                  </a:cxn>
                  <a:cxn ang="0">
                    <a:pos x="T6" y="T7"/>
                  </a:cxn>
                  <a:cxn ang="0">
                    <a:pos x="T8" y="T9"/>
                  </a:cxn>
                </a:cxnLst>
                <a:rect l="0" t="0" r="r" b="b"/>
                <a:pathLst>
                  <a:path w="11" h="11">
                    <a:moveTo>
                      <a:pt x="7" y="0"/>
                    </a:moveTo>
                    <a:cubicBezTo>
                      <a:pt x="10" y="1"/>
                      <a:pt x="11" y="4"/>
                      <a:pt x="10" y="7"/>
                    </a:cubicBezTo>
                    <a:cubicBezTo>
                      <a:pt x="10" y="10"/>
                      <a:pt x="7" y="11"/>
                      <a:pt x="4" y="11"/>
                    </a:cubicBezTo>
                    <a:cubicBezTo>
                      <a:pt x="2" y="10"/>
                      <a:pt x="0" y="7"/>
                      <a:pt x="1" y="4"/>
                    </a:cubicBezTo>
                    <a:cubicBezTo>
                      <a:pt x="2" y="1"/>
                      <a:pt x="5" y="0"/>
                      <a:pt x="7"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19" name="Freeform 108"/>
              <p:cNvSpPr>
                <a:spLocks/>
              </p:cNvSpPr>
              <p:nvPr/>
            </p:nvSpPr>
            <p:spPr bwMode="auto">
              <a:xfrm>
                <a:off x="753" y="1654"/>
                <a:ext cx="28" cy="31"/>
              </a:xfrm>
              <a:custGeom>
                <a:avLst/>
                <a:gdLst>
                  <a:gd name="T0" fmla="*/ 7 w 12"/>
                  <a:gd name="T1" fmla="*/ 1 h 13"/>
                  <a:gd name="T2" fmla="*/ 7 w 12"/>
                  <a:gd name="T3" fmla="*/ 2 h 13"/>
                  <a:gd name="T4" fmla="*/ 8 w 12"/>
                  <a:gd name="T5" fmla="*/ 2 h 13"/>
                  <a:gd name="T6" fmla="*/ 10 w 12"/>
                  <a:gd name="T7" fmla="*/ 8 h 13"/>
                  <a:gd name="T8" fmla="*/ 9 w 12"/>
                  <a:gd name="T9" fmla="*/ 10 h 13"/>
                  <a:gd name="T10" fmla="*/ 4 w 12"/>
                  <a:gd name="T11" fmla="*/ 11 h 13"/>
                  <a:gd name="T12" fmla="*/ 3 w 12"/>
                  <a:gd name="T13" fmla="*/ 11 h 13"/>
                  <a:gd name="T14" fmla="*/ 2 w 12"/>
                  <a:gd name="T15" fmla="*/ 5 h 13"/>
                  <a:gd name="T16" fmla="*/ 3 w 12"/>
                  <a:gd name="T17" fmla="*/ 3 h 13"/>
                  <a:gd name="T18" fmla="*/ 7 w 12"/>
                  <a:gd name="T19" fmla="*/ 2 h 13"/>
                  <a:gd name="T20" fmla="*/ 7 w 12"/>
                  <a:gd name="T21" fmla="*/ 1 h 13"/>
                  <a:gd name="T22" fmla="*/ 8 w 12"/>
                  <a:gd name="T23" fmla="*/ 1 h 13"/>
                  <a:gd name="T24" fmla="*/ 2 w 12"/>
                  <a:gd name="T25" fmla="*/ 3 h 13"/>
                  <a:gd name="T26" fmla="*/ 1 w 12"/>
                  <a:gd name="T27" fmla="*/ 5 h 13"/>
                  <a:gd name="T28" fmla="*/ 3 w 12"/>
                  <a:gd name="T29" fmla="*/ 11 h 13"/>
                  <a:gd name="T30" fmla="*/ 4 w 12"/>
                  <a:gd name="T31" fmla="*/ 12 h 13"/>
                  <a:gd name="T32" fmla="*/ 10 w 12"/>
                  <a:gd name="T33" fmla="*/ 10 h 13"/>
                  <a:gd name="T34" fmla="*/ 11 w 12"/>
                  <a:gd name="T35" fmla="*/ 8 h 13"/>
                  <a:gd name="T36" fmla="*/ 9 w 12"/>
                  <a:gd name="T37" fmla="*/ 2 h 13"/>
                  <a:gd name="T38" fmla="*/ 8 w 12"/>
                  <a:gd name="T39" fmla="*/ 1 h 13"/>
                  <a:gd name="T40" fmla="*/ 7 w 12"/>
                  <a:gd name="T41"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 h="13">
                    <a:moveTo>
                      <a:pt x="7" y="1"/>
                    </a:moveTo>
                    <a:cubicBezTo>
                      <a:pt x="7" y="2"/>
                      <a:pt x="7" y="2"/>
                      <a:pt x="7" y="2"/>
                    </a:cubicBezTo>
                    <a:cubicBezTo>
                      <a:pt x="8" y="2"/>
                      <a:pt x="8" y="2"/>
                      <a:pt x="8" y="2"/>
                    </a:cubicBezTo>
                    <a:cubicBezTo>
                      <a:pt x="10" y="3"/>
                      <a:pt x="10" y="6"/>
                      <a:pt x="10" y="8"/>
                    </a:cubicBezTo>
                    <a:cubicBezTo>
                      <a:pt x="10" y="8"/>
                      <a:pt x="9" y="9"/>
                      <a:pt x="9" y="10"/>
                    </a:cubicBezTo>
                    <a:cubicBezTo>
                      <a:pt x="8" y="11"/>
                      <a:pt x="6" y="12"/>
                      <a:pt x="4" y="11"/>
                    </a:cubicBezTo>
                    <a:cubicBezTo>
                      <a:pt x="4" y="11"/>
                      <a:pt x="4" y="11"/>
                      <a:pt x="3" y="11"/>
                    </a:cubicBezTo>
                    <a:cubicBezTo>
                      <a:pt x="2" y="10"/>
                      <a:pt x="1" y="7"/>
                      <a:pt x="2" y="5"/>
                    </a:cubicBezTo>
                    <a:cubicBezTo>
                      <a:pt x="2" y="5"/>
                      <a:pt x="2" y="4"/>
                      <a:pt x="3" y="3"/>
                    </a:cubicBezTo>
                    <a:cubicBezTo>
                      <a:pt x="4" y="2"/>
                      <a:pt x="6" y="1"/>
                      <a:pt x="7" y="2"/>
                    </a:cubicBezTo>
                    <a:cubicBezTo>
                      <a:pt x="7" y="1"/>
                      <a:pt x="7" y="1"/>
                      <a:pt x="7" y="1"/>
                    </a:cubicBezTo>
                    <a:cubicBezTo>
                      <a:pt x="8" y="1"/>
                      <a:pt x="8" y="1"/>
                      <a:pt x="8" y="1"/>
                    </a:cubicBezTo>
                    <a:cubicBezTo>
                      <a:pt x="5" y="0"/>
                      <a:pt x="3" y="1"/>
                      <a:pt x="2" y="3"/>
                    </a:cubicBezTo>
                    <a:cubicBezTo>
                      <a:pt x="1" y="3"/>
                      <a:pt x="1" y="4"/>
                      <a:pt x="1" y="5"/>
                    </a:cubicBezTo>
                    <a:cubicBezTo>
                      <a:pt x="0" y="8"/>
                      <a:pt x="1" y="10"/>
                      <a:pt x="3" y="11"/>
                    </a:cubicBezTo>
                    <a:cubicBezTo>
                      <a:pt x="3" y="12"/>
                      <a:pt x="4" y="12"/>
                      <a:pt x="4" y="12"/>
                    </a:cubicBezTo>
                    <a:cubicBezTo>
                      <a:pt x="6" y="13"/>
                      <a:pt x="8" y="12"/>
                      <a:pt x="10" y="10"/>
                    </a:cubicBezTo>
                    <a:cubicBezTo>
                      <a:pt x="10" y="10"/>
                      <a:pt x="11" y="9"/>
                      <a:pt x="11" y="8"/>
                    </a:cubicBezTo>
                    <a:cubicBezTo>
                      <a:pt x="12" y="5"/>
                      <a:pt x="11" y="3"/>
                      <a:pt x="9" y="2"/>
                    </a:cubicBezTo>
                    <a:cubicBezTo>
                      <a:pt x="9" y="1"/>
                      <a:pt x="8" y="1"/>
                      <a:pt x="8" y="1"/>
                    </a:cubicBezTo>
                    <a:cubicBezTo>
                      <a:pt x="7" y="1"/>
                      <a:pt x="7" y="1"/>
                      <a:pt x="7"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20" name="Freeform 109"/>
              <p:cNvSpPr>
                <a:spLocks/>
              </p:cNvSpPr>
              <p:nvPr/>
            </p:nvSpPr>
            <p:spPr bwMode="auto">
              <a:xfrm>
                <a:off x="741" y="1633"/>
                <a:ext cx="26" cy="28"/>
              </a:xfrm>
              <a:custGeom>
                <a:avLst/>
                <a:gdLst>
                  <a:gd name="T0" fmla="*/ 7 w 11"/>
                  <a:gd name="T1" fmla="*/ 0 h 12"/>
                  <a:gd name="T2" fmla="*/ 10 w 11"/>
                  <a:gd name="T3" fmla="*/ 7 h 12"/>
                  <a:gd name="T4" fmla="*/ 4 w 11"/>
                  <a:gd name="T5" fmla="*/ 11 h 12"/>
                  <a:gd name="T6" fmla="*/ 1 w 11"/>
                  <a:gd name="T7" fmla="*/ 4 h 12"/>
                  <a:gd name="T8" fmla="*/ 7 w 11"/>
                  <a:gd name="T9" fmla="*/ 0 h 12"/>
                </a:gdLst>
                <a:ahLst/>
                <a:cxnLst>
                  <a:cxn ang="0">
                    <a:pos x="T0" y="T1"/>
                  </a:cxn>
                  <a:cxn ang="0">
                    <a:pos x="T2" y="T3"/>
                  </a:cxn>
                  <a:cxn ang="0">
                    <a:pos x="T4" y="T5"/>
                  </a:cxn>
                  <a:cxn ang="0">
                    <a:pos x="T6" y="T7"/>
                  </a:cxn>
                  <a:cxn ang="0">
                    <a:pos x="T8" y="T9"/>
                  </a:cxn>
                </a:cxnLst>
                <a:rect l="0" t="0" r="r" b="b"/>
                <a:pathLst>
                  <a:path w="11" h="12">
                    <a:moveTo>
                      <a:pt x="7" y="0"/>
                    </a:moveTo>
                    <a:cubicBezTo>
                      <a:pt x="10" y="1"/>
                      <a:pt x="11" y="4"/>
                      <a:pt x="10" y="7"/>
                    </a:cubicBezTo>
                    <a:cubicBezTo>
                      <a:pt x="9" y="10"/>
                      <a:pt x="7" y="12"/>
                      <a:pt x="4" y="11"/>
                    </a:cubicBezTo>
                    <a:cubicBezTo>
                      <a:pt x="2" y="10"/>
                      <a:pt x="0" y="7"/>
                      <a:pt x="1" y="4"/>
                    </a:cubicBezTo>
                    <a:cubicBezTo>
                      <a:pt x="2" y="1"/>
                      <a:pt x="5" y="0"/>
                      <a:pt x="7"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21" name="Freeform 110"/>
              <p:cNvSpPr>
                <a:spLocks/>
              </p:cNvSpPr>
              <p:nvPr/>
            </p:nvSpPr>
            <p:spPr bwMode="auto">
              <a:xfrm>
                <a:off x="741" y="1630"/>
                <a:ext cx="26" cy="31"/>
              </a:xfrm>
              <a:custGeom>
                <a:avLst/>
                <a:gdLst>
                  <a:gd name="T0" fmla="*/ 7 w 11"/>
                  <a:gd name="T1" fmla="*/ 1 h 13"/>
                  <a:gd name="T2" fmla="*/ 7 w 11"/>
                  <a:gd name="T3" fmla="*/ 2 h 13"/>
                  <a:gd name="T4" fmla="*/ 8 w 11"/>
                  <a:gd name="T5" fmla="*/ 3 h 13"/>
                  <a:gd name="T6" fmla="*/ 10 w 11"/>
                  <a:gd name="T7" fmla="*/ 8 h 13"/>
                  <a:gd name="T8" fmla="*/ 9 w 11"/>
                  <a:gd name="T9" fmla="*/ 10 h 13"/>
                  <a:gd name="T10" fmla="*/ 4 w 11"/>
                  <a:gd name="T11" fmla="*/ 11 h 13"/>
                  <a:gd name="T12" fmla="*/ 3 w 11"/>
                  <a:gd name="T13" fmla="*/ 11 h 13"/>
                  <a:gd name="T14" fmla="*/ 2 w 11"/>
                  <a:gd name="T15" fmla="*/ 6 h 13"/>
                  <a:gd name="T16" fmla="*/ 3 w 11"/>
                  <a:gd name="T17" fmla="*/ 4 h 13"/>
                  <a:gd name="T18" fmla="*/ 7 w 11"/>
                  <a:gd name="T19" fmla="*/ 2 h 13"/>
                  <a:gd name="T20" fmla="*/ 7 w 11"/>
                  <a:gd name="T21" fmla="*/ 1 h 13"/>
                  <a:gd name="T22" fmla="*/ 7 w 11"/>
                  <a:gd name="T23" fmla="*/ 1 h 13"/>
                  <a:gd name="T24" fmla="*/ 2 w 11"/>
                  <a:gd name="T25" fmla="*/ 3 h 13"/>
                  <a:gd name="T26" fmla="*/ 1 w 11"/>
                  <a:gd name="T27" fmla="*/ 5 h 13"/>
                  <a:gd name="T28" fmla="*/ 2 w 11"/>
                  <a:gd name="T29" fmla="*/ 12 h 13"/>
                  <a:gd name="T30" fmla="*/ 4 w 11"/>
                  <a:gd name="T31" fmla="*/ 12 h 13"/>
                  <a:gd name="T32" fmla="*/ 10 w 11"/>
                  <a:gd name="T33" fmla="*/ 10 h 13"/>
                  <a:gd name="T34" fmla="*/ 11 w 11"/>
                  <a:gd name="T35" fmla="*/ 8 h 13"/>
                  <a:gd name="T36" fmla="*/ 9 w 11"/>
                  <a:gd name="T37" fmla="*/ 2 h 13"/>
                  <a:gd name="T38" fmla="*/ 7 w 11"/>
                  <a:gd name="T39" fmla="*/ 1 h 13"/>
                  <a:gd name="T40" fmla="*/ 7 w 11"/>
                  <a:gd name="T41"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 h="13">
                    <a:moveTo>
                      <a:pt x="7" y="1"/>
                    </a:moveTo>
                    <a:cubicBezTo>
                      <a:pt x="7" y="2"/>
                      <a:pt x="7" y="2"/>
                      <a:pt x="7" y="2"/>
                    </a:cubicBezTo>
                    <a:cubicBezTo>
                      <a:pt x="8" y="2"/>
                      <a:pt x="8" y="2"/>
                      <a:pt x="8" y="3"/>
                    </a:cubicBezTo>
                    <a:cubicBezTo>
                      <a:pt x="10" y="4"/>
                      <a:pt x="10" y="6"/>
                      <a:pt x="10" y="8"/>
                    </a:cubicBezTo>
                    <a:cubicBezTo>
                      <a:pt x="10" y="9"/>
                      <a:pt x="9" y="9"/>
                      <a:pt x="9" y="10"/>
                    </a:cubicBezTo>
                    <a:cubicBezTo>
                      <a:pt x="8" y="11"/>
                      <a:pt x="6" y="12"/>
                      <a:pt x="4" y="11"/>
                    </a:cubicBezTo>
                    <a:cubicBezTo>
                      <a:pt x="4" y="11"/>
                      <a:pt x="3" y="11"/>
                      <a:pt x="3" y="11"/>
                    </a:cubicBezTo>
                    <a:cubicBezTo>
                      <a:pt x="2" y="10"/>
                      <a:pt x="1" y="8"/>
                      <a:pt x="2" y="6"/>
                    </a:cubicBezTo>
                    <a:cubicBezTo>
                      <a:pt x="2" y="5"/>
                      <a:pt x="2" y="4"/>
                      <a:pt x="3" y="4"/>
                    </a:cubicBezTo>
                    <a:cubicBezTo>
                      <a:pt x="4" y="2"/>
                      <a:pt x="6" y="2"/>
                      <a:pt x="7" y="2"/>
                    </a:cubicBezTo>
                    <a:cubicBezTo>
                      <a:pt x="7" y="1"/>
                      <a:pt x="7" y="1"/>
                      <a:pt x="7" y="1"/>
                    </a:cubicBezTo>
                    <a:cubicBezTo>
                      <a:pt x="7" y="1"/>
                      <a:pt x="7" y="1"/>
                      <a:pt x="7" y="1"/>
                    </a:cubicBezTo>
                    <a:cubicBezTo>
                      <a:pt x="5" y="0"/>
                      <a:pt x="3" y="1"/>
                      <a:pt x="2" y="3"/>
                    </a:cubicBezTo>
                    <a:cubicBezTo>
                      <a:pt x="1" y="4"/>
                      <a:pt x="1" y="4"/>
                      <a:pt x="1" y="5"/>
                    </a:cubicBezTo>
                    <a:cubicBezTo>
                      <a:pt x="0" y="8"/>
                      <a:pt x="1" y="10"/>
                      <a:pt x="2" y="12"/>
                    </a:cubicBezTo>
                    <a:cubicBezTo>
                      <a:pt x="3" y="12"/>
                      <a:pt x="3" y="12"/>
                      <a:pt x="4" y="12"/>
                    </a:cubicBezTo>
                    <a:cubicBezTo>
                      <a:pt x="6" y="13"/>
                      <a:pt x="8" y="12"/>
                      <a:pt x="10" y="10"/>
                    </a:cubicBezTo>
                    <a:cubicBezTo>
                      <a:pt x="10" y="10"/>
                      <a:pt x="10" y="9"/>
                      <a:pt x="11" y="8"/>
                    </a:cubicBezTo>
                    <a:cubicBezTo>
                      <a:pt x="11" y="6"/>
                      <a:pt x="11" y="3"/>
                      <a:pt x="9" y="2"/>
                    </a:cubicBezTo>
                    <a:cubicBezTo>
                      <a:pt x="8" y="1"/>
                      <a:pt x="8" y="1"/>
                      <a:pt x="7" y="1"/>
                    </a:cubicBezTo>
                    <a:cubicBezTo>
                      <a:pt x="7" y="1"/>
                      <a:pt x="7" y="1"/>
                      <a:pt x="7"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22" name="Freeform 111"/>
              <p:cNvSpPr>
                <a:spLocks/>
              </p:cNvSpPr>
              <p:nvPr/>
            </p:nvSpPr>
            <p:spPr bwMode="auto">
              <a:xfrm>
                <a:off x="680" y="1557"/>
                <a:ext cx="26" cy="28"/>
              </a:xfrm>
              <a:custGeom>
                <a:avLst/>
                <a:gdLst>
                  <a:gd name="T0" fmla="*/ 7 w 11"/>
                  <a:gd name="T1" fmla="*/ 1 h 12"/>
                  <a:gd name="T2" fmla="*/ 10 w 11"/>
                  <a:gd name="T3" fmla="*/ 8 h 12"/>
                  <a:gd name="T4" fmla="*/ 4 w 11"/>
                  <a:gd name="T5" fmla="*/ 12 h 12"/>
                  <a:gd name="T6" fmla="*/ 1 w 11"/>
                  <a:gd name="T7" fmla="*/ 5 h 12"/>
                  <a:gd name="T8" fmla="*/ 7 w 11"/>
                  <a:gd name="T9" fmla="*/ 1 h 12"/>
                </a:gdLst>
                <a:ahLst/>
                <a:cxnLst>
                  <a:cxn ang="0">
                    <a:pos x="T0" y="T1"/>
                  </a:cxn>
                  <a:cxn ang="0">
                    <a:pos x="T2" y="T3"/>
                  </a:cxn>
                  <a:cxn ang="0">
                    <a:pos x="T4" y="T5"/>
                  </a:cxn>
                  <a:cxn ang="0">
                    <a:pos x="T6" y="T7"/>
                  </a:cxn>
                  <a:cxn ang="0">
                    <a:pos x="T8" y="T9"/>
                  </a:cxn>
                </a:cxnLst>
                <a:rect l="0" t="0" r="r" b="b"/>
                <a:pathLst>
                  <a:path w="11" h="12">
                    <a:moveTo>
                      <a:pt x="7" y="1"/>
                    </a:moveTo>
                    <a:cubicBezTo>
                      <a:pt x="9" y="2"/>
                      <a:pt x="11" y="5"/>
                      <a:pt x="10" y="8"/>
                    </a:cubicBezTo>
                    <a:cubicBezTo>
                      <a:pt x="9" y="11"/>
                      <a:pt x="6" y="12"/>
                      <a:pt x="4" y="12"/>
                    </a:cubicBezTo>
                    <a:cubicBezTo>
                      <a:pt x="1" y="11"/>
                      <a:pt x="0" y="8"/>
                      <a:pt x="1" y="5"/>
                    </a:cubicBezTo>
                    <a:cubicBezTo>
                      <a:pt x="2" y="2"/>
                      <a:pt x="4" y="0"/>
                      <a:pt x="7"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23" name="Freeform 112"/>
              <p:cNvSpPr>
                <a:spLocks/>
              </p:cNvSpPr>
              <p:nvPr/>
            </p:nvSpPr>
            <p:spPr bwMode="auto">
              <a:xfrm>
                <a:off x="680" y="1557"/>
                <a:ext cx="26" cy="31"/>
              </a:xfrm>
              <a:custGeom>
                <a:avLst/>
                <a:gdLst>
                  <a:gd name="T0" fmla="*/ 7 w 11"/>
                  <a:gd name="T1" fmla="*/ 1 h 13"/>
                  <a:gd name="T2" fmla="*/ 7 w 11"/>
                  <a:gd name="T3" fmla="*/ 2 h 13"/>
                  <a:gd name="T4" fmla="*/ 8 w 11"/>
                  <a:gd name="T5" fmla="*/ 2 h 13"/>
                  <a:gd name="T6" fmla="*/ 9 w 11"/>
                  <a:gd name="T7" fmla="*/ 7 h 13"/>
                  <a:gd name="T8" fmla="*/ 8 w 11"/>
                  <a:gd name="T9" fmla="*/ 9 h 13"/>
                  <a:gd name="T10" fmla="*/ 4 w 11"/>
                  <a:gd name="T11" fmla="*/ 11 h 13"/>
                  <a:gd name="T12" fmla="*/ 3 w 11"/>
                  <a:gd name="T13" fmla="*/ 10 h 13"/>
                  <a:gd name="T14" fmla="*/ 1 w 11"/>
                  <a:gd name="T15" fmla="*/ 5 h 13"/>
                  <a:gd name="T16" fmla="*/ 2 w 11"/>
                  <a:gd name="T17" fmla="*/ 3 h 13"/>
                  <a:gd name="T18" fmla="*/ 7 w 11"/>
                  <a:gd name="T19" fmla="*/ 2 h 13"/>
                  <a:gd name="T20" fmla="*/ 7 w 11"/>
                  <a:gd name="T21" fmla="*/ 1 h 13"/>
                  <a:gd name="T22" fmla="*/ 7 w 11"/>
                  <a:gd name="T23" fmla="*/ 1 h 13"/>
                  <a:gd name="T24" fmla="*/ 1 w 11"/>
                  <a:gd name="T25" fmla="*/ 3 h 13"/>
                  <a:gd name="T26" fmla="*/ 0 w 11"/>
                  <a:gd name="T27" fmla="*/ 5 h 13"/>
                  <a:gd name="T28" fmla="*/ 2 w 11"/>
                  <a:gd name="T29" fmla="*/ 11 h 13"/>
                  <a:gd name="T30" fmla="*/ 4 w 11"/>
                  <a:gd name="T31" fmla="*/ 12 h 13"/>
                  <a:gd name="T32" fmla="*/ 9 w 11"/>
                  <a:gd name="T33" fmla="*/ 10 h 13"/>
                  <a:gd name="T34" fmla="*/ 10 w 11"/>
                  <a:gd name="T35" fmla="*/ 8 h 13"/>
                  <a:gd name="T36" fmla="*/ 8 w 11"/>
                  <a:gd name="T37" fmla="*/ 1 h 13"/>
                  <a:gd name="T38" fmla="*/ 7 w 11"/>
                  <a:gd name="T39" fmla="*/ 1 h 13"/>
                  <a:gd name="T40" fmla="*/ 7 w 11"/>
                  <a:gd name="T41"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 h="13">
                    <a:moveTo>
                      <a:pt x="7" y="1"/>
                    </a:moveTo>
                    <a:cubicBezTo>
                      <a:pt x="7" y="2"/>
                      <a:pt x="7" y="2"/>
                      <a:pt x="7" y="2"/>
                    </a:cubicBezTo>
                    <a:cubicBezTo>
                      <a:pt x="7" y="2"/>
                      <a:pt x="7" y="2"/>
                      <a:pt x="8" y="2"/>
                    </a:cubicBezTo>
                    <a:cubicBezTo>
                      <a:pt x="9" y="3"/>
                      <a:pt x="10" y="5"/>
                      <a:pt x="9" y="7"/>
                    </a:cubicBezTo>
                    <a:cubicBezTo>
                      <a:pt x="9" y="8"/>
                      <a:pt x="9" y="9"/>
                      <a:pt x="8" y="9"/>
                    </a:cubicBezTo>
                    <a:cubicBezTo>
                      <a:pt x="7" y="11"/>
                      <a:pt x="5" y="11"/>
                      <a:pt x="4" y="11"/>
                    </a:cubicBezTo>
                    <a:cubicBezTo>
                      <a:pt x="3" y="11"/>
                      <a:pt x="3" y="11"/>
                      <a:pt x="3" y="10"/>
                    </a:cubicBezTo>
                    <a:cubicBezTo>
                      <a:pt x="1" y="9"/>
                      <a:pt x="1" y="7"/>
                      <a:pt x="1" y="5"/>
                    </a:cubicBezTo>
                    <a:cubicBezTo>
                      <a:pt x="1" y="4"/>
                      <a:pt x="2" y="4"/>
                      <a:pt x="2" y="3"/>
                    </a:cubicBezTo>
                    <a:cubicBezTo>
                      <a:pt x="3" y="2"/>
                      <a:pt x="5" y="1"/>
                      <a:pt x="7" y="2"/>
                    </a:cubicBezTo>
                    <a:cubicBezTo>
                      <a:pt x="7" y="1"/>
                      <a:pt x="7" y="1"/>
                      <a:pt x="7" y="1"/>
                    </a:cubicBezTo>
                    <a:cubicBezTo>
                      <a:pt x="7" y="1"/>
                      <a:pt x="7" y="1"/>
                      <a:pt x="7" y="1"/>
                    </a:cubicBezTo>
                    <a:cubicBezTo>
                      <a:pt x="5" y="0"/>
                      <a:pt x="3" y="1"/>
                      <a:pt x="1" y="3"/>
                    </a:cubicBezTo>
                    <a:cubicBezTo>
                      <a:pt x="1" y="3"/>
                      <a:pt x="0" y="4"/>
                      <a:pt x="0" y="5"/>
                    </a:cubicBezTo>
                    <a:cubicBezTo>
                      <a:pt x="0" y="7"/>
                      <a:pt x="0" y="10"/>
                      <a:pt x="2" y="11"/>
                    </a:cubicBezTo>
                    <a:cubicBezTo>
                      <a:pt x="3" y="12"/>
                      <a:pt x="3" y="12"/>
                      <a:pt x="4" y="12"/>
                    </a:cubicBezTo>
                    <a:cubicBezTo>
                      <a:pt x="6" y="13"/>
                      <a:pt x="8" y="12"/>
                      <a:pt x="9" y="10"/>
                    </a:cubicBezTo>
                    <a:cubicBezTo>
                      <a:pt x="10" y="9"/>
                      <a:pt x="10" y="9"/>
                      <a:pt x="10" y="8"/>
                    </a:cubicBezTo>
                    <a:cubicBezTo>
                      <a:pt x="11" y="5"/>
                      <a:pt x="10" y="3"/>
                      <a:pt x="8" y="1"/>
                    </a:cubicBezTo>
                    <a:cubicBezTo>
                      <a:pt x="8" y="1"/>
                      <a:pt x="8" y="1"/>
                      <a:pt x="7" y="1"/>
                    </a:cubicBezTo>
                    <a:cubicBezTo>
                      <a:pt x="7" y="1"/>
                      <a:pt x="7" y="1"/>
                      <a:pt x="7"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24" name="Freeform 113"/>
              <p:cNvSpPr>
                <a:spLocks/>
              </p:cNvSpPr>
              <p:nvPr/>
            </p:nvSpPr>
            <p:spPr bwMode="auto">
              <a:xfrm>
                <a:off x="729" y="1609"/>
                <a:ext cx="26" cy="28"/>
              </a:xfrm>
              <a:custGeom>
                <a:avLst/>
                <a:gdLst>
                  <a:gd name="T0" fmla="*/ 7 w 11"/>
                  <a:gd name="T1" fmla="*/ 1 h 12"/>
                  <a:gd name="T2" fmla="*/ 10 w 11"/>
                  <a:gd name="T3" fmla="*/ 7 h 12"/>
                  <a:gd name="T4" fmla="*/ 4 w 11"/>
                  <a:gd name="T5" fmla="*/ 11 h 12"/>
                  <a:gd name="T6" fmla="*/ 1 w 11"/>
                  <a:gd name="T7" fmla="*/ 5 h 12"/>
                  <a:gd name="T8" fmla="*/ 7 w 11"/>
                  <a:gd name="T9" fmla="*/ 1 h 12"/>
                </a:gdLst>
                <a:ahLst/>
                <a:cxnLst>
                  <a:cxn ang="0">
                    <a:pos x="T0" y="T1"/>
                  </a:cxn>
                  <a:cxn ang="0">
                    <a:pos x="T2" y="T3"/>
                  </a:cxn>
                  <a:cxn ang="0">
                    <a:pos x="T4" y="T5"/>
                  </a:cxn>
                  <a:cxn ang="0">
                    <a:pos x="T6" y="T7"/>
                  </a:cxn>
                  <a:cxn ang="0">
                    <a:pos x="T8" y="T9"/>
                  </a:cxn>
                </a:cxnLst>
                <a:rect l="0" t="0" r="r" b="b"/>
                <a:pathLst>
                  <a:path w="11" h="12">
                    <a:moveTo>
                      <a:pt x="7" y="1"/>
                    </a:moveTo>
                    <a:cubicBezTo>
                      <a:pt x="10" y="2"/>
                      <a:pt x="11" y="5"/>
                      <a:pt x="10" y="7"/>
                    </a:cubicBezTo>
                    <a:cubicBezTo>
                      <a:pt x="9" y="10"/>
                      <a:pt x="6" y="12"/>
                      <a:pt x="4" y="11"/>
                    </a:cubicBezTo>
                    <a:cubicBezTo>
                      <a:pt x="1" y="11"/>
                      <a:pt x="0" y="8"/>
                      <a:pt x="1" y="5"/>
                    </a:cubicBezTo>
                    <a:cubicBezTo>
                      <a:pt x="2" y="2"/>
                      <a:pt x="5" y="0"/>
                      <a:pt x="7"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25" name="Freeform 114"/>
              <p:cNvSpPr>
                <a:spLocks/>
              </p:cNvSpPr>
              <p:nvPr/>
            </p:nvSpPr>
            <p:spPr bwMode="auto">
              <a:xfrm>
                <a:off x="729" y="1609"/>
                <a:ext cx="26" cy="28"/>
              </a:xfrm>
              <a:custGeom>
                <a:avLst/>
                <a:gdLst>
                  <a:gd name="T0" fmla="*/ 7 w 11"/>
                  <a:gd name="T1" fmla="*/ 1 h 12"/>
                  <a:gd name="T2" fmla="*/ 7 w 11"/>
                  <a:gd name="T3" fmla="*/ 1 h 12"/>
                  <a:gd name="T4" fmla="*/ 8 w 11"/>
                  <a:gd name="T5" fmla="*/ 2 h 12"/>
                  <a:gd name="T6" fmla="*/ 10 w 11"/>
                  <a:gd name="T7" fmla="*/ 7 h 12"/>
                  <a:gd name="T8" fmla="*/ 9 w 11"/>
                  <a:gd name="T9" fmla="*/ 9 h 12"/>
                  <a:gd name="T10" fmla="*/ 4 w 11"/>
                  <a:gd name="T11" fmla="*/ 11 h 12"/>
                  <a:gd name="T12" fmla="*/ 3 w 11"/>
                  <a:gd name="T13" fmla="*/ 10 h 12"/>
                  <a:gd name="T14" fmla="*/ 2 w 11"/>
                  <a:gd name="T15" fmla="*/ 5 h 12"/>
                  <a:gd name="T16" fmla="*/ 2 w 11"/>
                  <a:gd name="T17" fmla="*/ 3 h 12"/>
                  <a:gd name="T18" fmla="*/ 7 w 11"/>
                  <a:gd name="T19" fmla="*/ 1 h 12"/>
                  <a:gd name="T20" fmla="*/ 7 w 11"/>
                  <a:gd name="T21" fmla="*/ 1 h 12"/>
                  <a:gd name="T22" fmla="*/ 7 w 11"/>
                  <a:gd name="T23" fmla="*/ 0 h 12"/>
                  <a:gd name="T24" fmla="*/ 2 w 11"/>
                  <a:gd name="T25" fmla="*/ 2 h 12"/>
                  <a:gd name="T26" fmla="*/ 0 w 11"/>
                  <a:gd name="T27" fmla="*/ 5 h 12"/>
                  <a:gd name="T28" fmla="*/ 2 w 11"/>
                  <a:gd name="T29" fmla="*/ 11 h 12"/>
                  <a:gd name="T30" fmla="*/ 4 w 11"/>
                  <a:gd name="T31" fmla="*/ 12 h 12"/>
                  <a:gd name="T32" fmla="*/ 9 w 11"/>
                  <a:gd name="T33" fmla="*/ 10 h 12"/>
                  <a:gd name="T34" fmla="*/ 11 w 11"/>
                  <a:gd name="T35" fmla="*/ 8 h 12"/>
                  <a:gd name="T36" fmla="*/ 9 w 11"/>
                  <a:gd name="T37" fmla="*/ 1 h 12"/>
                  <a:gd name="T38" fmla="*/ 7 w 11"/>
                  <a:gd name="T39" fmla="*/ 0 h 12"/>
                  <a:gd name="T40" fmla="*/ 7 w 11"/>
                  <a:gd name="T41"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 h="12">
                    <a:moveTo>
                      <a:pt x="7" y="1"/>
                    </a:moveTo>
                    <a:cubicBezTo>
                      <a:pt x="7" y="1"/>
                      <a:pt x="7" y="1"/>
                      <a:pt x="7" y="1"/>
                    </a:cubicBezTo>
                    <a:cubicBezTo>
                      <a:pt x="7" y="1"/>
                      <a:pt x="8" y="2"/>
                      <a:pt x="8" y="2"/>
                    </a:cubicBezTo>
                    <a:cubicBezTo>
                      <a:pt x="9" y="3"/>
                      <a:pt x="10" y="5"/>
                      <a:pt x="10" y="7"/>
                    </a:cubicBezTo>
                    <a:cubicBezTo>
                      <a:pt x="9" y="8"/>
                      <a:pt x="9" y="9"/>
                      <a:pt x="9" y="9"/>
                    </a:cubicBezTo>
                    <a:cubicBezTo>
                      <a:pt x="7" y="11"/>
                      <a:pt x="6" y="11"/>
                      <a:pt x="4" y="11"/>
                    </a:cubicBezTo>
                    <a:cubicBezTo>
                      <a:pt x="4" y="11"/>
                      <a:pt x="3" y="10"/>
                      <a:pt x="3" y="10"/>
                    </a:cubicBezTo>
                    <a:cubicBezTo>
                      <a:pt x="2" y="9"/>
                      <a:pt x="1" y="7"/>
                      <a:pt x="2" y="5"/>
                    </a:cubicBezTo>
                    <a:cubicBezTo>
                      <a:pt x="2" y="4"/>
                      <a:pt x="2" y="4"/>
                      <a:pt x="2" y="3"/>
                    </a:cubicBezTo>
                    <a:cubicBezTo>
                      <a:pt x="4" y="2"/>
                      <a:pt x="5" y="1"/>
                      <a:pt x="7" y="1"/>
                    </a:cubicBezTo>
                    <a:cubicBezTo>
                      <a:pt x="7" y="1"/>
                      <a:pt x="7" y="1"/>
                      <a:pt x="7" y="1"/>
                    </a:cubicBezTo>
                    <a:cubicBezTo>
                      <a:pt x="7" y="0"/>
                      <a:pt x="7" y="0"/>
                      <a:pt x="7" y="0"/>
                    </a:cubicBezTo>
                    <a:cubicBezTo>
                      <a:pt x="5" y="0"/>
                      <a:pt x="3" y="1"/>
                      <a:pt x="2" y="2"/>
                    </a:cubicBezTo>
                    <a:cubicBezTo>
                      <a:pt x="1" y="3"/>
                      <a:pt x="1" y="4"/>
                      <a:pt x="0" y="5"/>
                    </a:cubicBezTo>
                    <a:cubicBezTo>
                      <a:pt x="0" y="7"/>
                      <a:pt x="1" y="10"/>
                      <a:pt x="2" y="11"/>
                    </a:cubicBezTo>
                    <a:cubicBezTo>
                      <a:pt x="3" y="11"/>
                      <a:pt x="3" y="12"/>
                      <a:pt x="4" y="12"/>
                    </a:cubicBezTo>
                    <a:cubicBezTo>
                      <a:pt x="6" y="12"/>
                      <a:pt x="8" y="12"/>
                      <a:pt x="9" y="10"/>
                    </a:cubicBezTo>
                    <a:cubicBezTo>
                      <a:pt x="10" y="9"/>
                      <a:pt x="10" y="8"/>
                      <a:pt x="11" y="8"/>
                    </a:cubicBezTo>
                    <a:cubicBezTo>
                      <a:pt x="11" y="5"/>
                      <a:pt x="11" y="2"/>
                      <a:pt x="9" y="1"/>
                    </a:cubicBezTo>
                    <a:cubicBezTo>
                      <a:pt x="8" y="1"/>
                      <a:pt x="8" y="0"/>
                      <a:pt x="7" y="0"/>
                    </a:cubicBezTo>
                    <a:cubicBezTo>
                      <a:pt x="7" y="1"/>
                      <a:pt x="7" y="1"/>
                      <a:pt x="7"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26" name="Freeform 115"/>
              <p:cNvSpPr>
                <a:spLocks/>
              </p:cNvSpPr>
              <p:nvPr/>
            </p:nvSpPr>
            <p:spPr bwMode="auto">
              <a:xfrm>
                <a:off x="715" y="1590"/>
                <a:ext cx="24" cy="28"/>
              </a:xfrm>
              <a:custGeom>
                <a:avLst/>
                <a:gdLst>
                  <a:gd name="T0" fmla="*/ 7 w 10"/>
                  <a:gd name="T1" fmla="*/ 0 h 12"/>
                  <a:gd name="T2" fmla="*/ 10 w 10"/>
                  <a:gd name="T3" fmla="*/ 7 h 12"/>
                  <a:gd name="T4" fmla="*/ 4 w 10"/>
                  <a:gd name="T5" fmla="*/ 11 h 12"/>
                  <a:gd name="T6" fmla="*/ 1 w 10"/>
                  <a:gd name="T7" fmla="*/ 4 h 12"/>
                  <a:gd name="T8" fmla="*/ 7 w 10"/>
                  <a:gd name="T9" fmla="*/ 0 h 12"/>
                </a:gdLst>
                <a:ahLst/>
                <a:cxnLst>
                  <a:cxn ang="0">
                    <a:pos x="T0" y="T1"/>
                  </a:cxn>
                  <a:cxn ang="0">
                    <a:pos x="T2" y="T3"/>
                  </a:cxn>
                  <a:cxn ang="0">
                    <a:pos x="T4" y="T5"/>
                  </a:cxn>
                  <a:cxn ang="0">
                    <a:pos x="T6" y="T7"/>
                  </a:cxn>
                  <a:cxn ang="0">
                    <a:pos x="T8" y="T9"/>
                  </a:cxn>
                </a:cxnLst>
                <a:rect l="0" t="0" r="r" b="b"/>
                <a:pathLst>
                  <a:path w="10" h="12">
                    <a:moveTo>
                      <a:pt x="7" y="0"/>
                    </a:moveTo>
                    <a:cubicBezTo>
                      <a:pt x="9" y="1"/>
                      <a:pt x="10" y="4"/>
                      <a:pt x="10" y="7"/>
                    </a:cubicBezTo>
                    <a:cubicBezTo>
                      <a:pt x="9" y="10"/>
                      <a:pt x="6" y="12"/>
                      <a:pt x="4" y="11"/>
                    </a:cubicBezTo>
                    <a:cubicBezTo>
                      <a:pt x="1" y="10"/>
                      <a:pt x="0" y="7"/>
                      <a:pt x="1" y="4"/>
                    </a:cubicBezTo>
                    <a:cubicBezTo>
                      <a:pt x="1" y="1"/>
                      <a:pt x="4" y="0"/>
                      <a:pt x="7"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27" name="Freeform 116"/>
              <p:cNvSpPr>
                <a:spLocks/>
              </p:cNvSpPr>
              <p:nvPr/>
            </p:nvSpPr>
            <p:spPr bwMode="auto">
              <a:xfrm>
                <a:off x="713" y="1588"/>
                <a:ext cx="28" cy="30"/>
              </a:xfrm>
              <a:custGeom>
                <a:avLst/>
                <a:gdLst>
                  <a:gd name="T0" fmla="*/ 8 w 12"/>
                  <a:gd name="T1" fmla="*/ 1 h 13"/>
                  <a:gd name="T2" fmla="*/ 7 w 12"/>
                  <a:gd name="T3" fmla="*/ 2 h 13"/>
                  <a:gd name="T4" fmla="*/ 9 w 12"/>
                  <a:gd name="T5" fmla="*/ 3 h 13"/>
                  <a:gd name="T6" fmla="*/ 10 w 12"/>
                  <a:gd name="T7" fmla="*/ 8 h 13"/>
                  <a:gd name="T8" fmla="*/ 9 w 12"/>
                  <a:gd name="T9" fmla="*/ 10 h 13"/>
                  <a:gd name="T10" fmla="*/ 5 w 12"/>
                  <a:gd name="T11" fmla="*/ 11 h 13"/>
                  <a:gd name="T12" fmla="*/ 4 w 12"/>
                  <a:gd name="T13" fmla="*/ 11 h 13"/>
                  <a:gd name="T14" fmla="*/ 2 w 12"/>
                  <a:gd name="T15" fmla="*/ 5 h 13"/>
                  <a:gd name="T16" fmla="*/ 3 w 12"/>
                  <a:gd name="T17" fmla="*/ 4 h 13"/>
                  <a:gd name="T18" fmla="*/ 7 w 12"/>
                  <a:gd name="T19" fmla="*/ 2 h 13"/>
                  <a:gd name="T20" fmla="*/ 8 w 12"/>
                  <a:gd name="T21" fmla="*/ 1 h 13"/>
                  <a:gd name="T22" fmla="*/ 8 w 12"/>
                  <a:gd name="T23" fmla="*/ 1 h 13"/>
                  <a:gd name="T24" fmla="*/ 2 w 12"/>
                  <a:gd name="T25" fmla="*/ 3 h 13"/>
                  <a:gd name="T26" fmla="*/ 1 w 12"/>
                  <a:gd name="T27" fmla="*/ 5 h 13"/>
                  <a:gd name="T28" fmla="*/ 3 w 12"/>
                  <a:gd name="T29" fmla="*/ 12 h 13"/>
                  <a:gd name="T30" fmla="*/ 4 w 12"/>
                  <a:gd name="T31" fmla="*/ 12 h 13"/>
                  <a:gd name="T32" fmla="*/ 10 w 12"/>
                  <a:gd name="T33" fmla="*/ 10 h 13"/>
                  <a:gd name="T34" fmla="*/ 11 w 12"/>
                  <a:gd name="T35" fmla="*/ 8 h 13"/>
                  <a:gd name="T36" fmla="*/ 9 w 12"/>
                  <a:gd name="T37" fmla="*/ 2 h 13"/>
                  <a:gd name="T38" fmla="*/ 8 w 12"/>
                  <a:gd name="T39" fmla="*/ 1 h 13"/>
                  <a:gd name="T40" fmla="*/ 8 w 12"/>
                  <a:gd name="T41"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 h="13">
                    <a:moveTo>
                      <a:pt x="8" y="1"/>
                    </a:moveTo>
                    <a:cubicBezTo>
                      <a:pt x="7" y="2"/>
                      <a:pt x="7" y="2"/>
                      <a:pt x="7" y="2"/>
                    </a:cubicBezTo>
                    <a:cubicBezTo>
                      <a:pt x="8" y="2"/>
                      <a:pt x="8" y="2"/>
                      <a:pt x="9" y="3"/>
                    </a:cubicBezTo>
                    <a:cubicBezTo>
                      <a:pt x="10" y="4"/>
                      <a:pt x="11" y="6"/>
                      <a:pt x="10" y="8"/>
                    </a:cubicBezTo>
                    <a:cubicBezTo>
                      <a:pt x="10" y="9"/>
                      <a:pt x="10" y="9"/>
                      <a:pt x="9" y="10"/>
                    </a:cubicBezTo>
                    <a:cubicBezTo>
                      <a:pt x="8" y="11"/>
                      <a:pt x="6" y="12"/>
                      <a:pt x="5" y="11"/>
                    </a:cubicBezTo>
                    <a:cubicBezTo>
                      <a:pt x="4" y="11"/>
                      <a:pt x="4" y="11"/>
                      <a:pt x="4" y="11"/>
                    </a:cubicBezTo>
                    <a:cubicBezTo>
                      <a:pt x="2" y="10"/>
                      <a:pt x="1" y="8"/>
                      <a:pt x="2" y="5"/>
                    </a:cubicBezTo>
                    <a:cubicBezTo>
                      <a:pt x="2" y="5"/>
                      <a:pt x="3" y="4"/>
                      <a:pt x="3" y="4"/>
                    </a:cubicBezTo>
                    <a:cubicBezTo>
                      <a:pt x="4" y="2"/>
                      <a:pt x="6" y="1"/>
                      <a:pt x="7" y="2"/>
                    </a:cubicBezTo>
                    <a:cubicBezTo>
                      <a:pt x="8" y="1"/>
                      <a:pt x="8" y="1"/>
                      <a:pt x="8" y="1"/>
                    </a:cubicBezTo>
                    <a:cubicBezTo>
                      <a:pt x="8" y="1"/>
                      <a:pt x="8" y="1"/>
                      <a:pt x="8" y="1"/>
                    </a:cubicBezTo>
                    <a:cubicBezTo>
                      <a:pt x="6" y="0"/>
                      <a:pt x="4" y="1"/>
                      <a:pt x="2" y="3"/>
                    </a:cubicBezTo>
                    <a:cubicBezTo>
                      <a:pt x="2" y="4"/>
                      <a:pt x="1" y="4"/>
                      <a:pt x="1" y="5"/>
                    </a:cubicBezTo>
                    <a:cubicBezTo>
                      <a:pt x="0" y="8"/>
                      <a:pt x="1" y="10"/>
                      <a:pt x="3" y="12"/>
                    </a:cubicBezTo>
                    <a:cubicBezTo>
                      <a:pt x="3" y="12"/>
                      <a:pt x="4" y="12"/>
                      <a:pt x="4" y="12"/>
                    </a:cubicBezTo>
                    <a:cubicBezTo>
                      <a:pt x="6" y="13"/>
                      <a:pt x="9" y="12"/>
                      <a:pt x="10" y="10"/>
                    </a:cubicBezTo>
                    <a:cubicBezTo>
                      <a:pt x="10" y="10"/>
                      <a:pt x="11" y="9"/>
                      <a:pt x="11" y="8"/>
                    </a:cubicBezTo>
                    <a:cubicBezTo>
                      <a:pt x="12" y="6"/>
                      <a:pt x="11" y="3"/>
                      <a:pt x="9" y="2"/>
                    </a:cubicBezTo>
                    <a:cubicBezTo>
                      <a:pt x="9" y="1"/>
                      <a:pt x="8" y="1"/>
                      <a:pt x="8" y="1"/>
                    </a:cubicBezTo>
                    <a:cubicBezTo>
                      <a:pt x="8" y="1"/>
                      <a:pt x="8" y="1"/>
                      <a:pt x="8"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28" name="Freeform 117"/>
              <p:cNvSpPr>
                <a:spLocks/>
              </p:cNvSpPr>
              <p:nvPr/>
            </p:nvSpPr>
            <p:spPr bwMode="auto">
              <a:xfrm>
                <a:off x="699" y="1574"/>
                <a:ext cx="23" cy="28"/>
              </a:xfrm>
              <a:custGeom>
                <a:avLst/>
                <a:gdLst>
                  <a:gd name="T0" fmla="*/ 6 w 10"/>
                  <a:gd name="T1" fmla="*/ 0 h 12"/>
                  <a:gd name="T2" fmla="*/ 9 w 10"/>
                  <a:gd name="T3" fmla="*/ 7 h 12"/>
                  <a:gd name="T4" fmla="*/ 3 w 10"/>
                  <a:gd name="T5" fmla="*/ 11 h 12"/>
                  <a:gd name="T6" fmla="*/ 0 w 10"/>
                  <a:gd name="T7" fmla="*/ 4 h 12"/>
                  <a:gd name="T8" fmla="*/ 6 w 10"/>
                  <a:gd name="T9" fmla="*/ 0 h 12"/>
                </a:gdLst>
                <a:ahLst/>
                <a:cxnLst>
                  <a:cxn ang="0">
                    <a:pos x="T0" y="T1"/>
                  </a:cxn>
                  <a:cxn ang="0">
                    <a:pos x="T2" y="T3"/>
                  </a:cxn>
                  <a:cxn ang="0">
                    <a:pos x="T4" y="T5"/>
                  </a:cxn>
                  <a:cxn ang="0">
                    <a:pos x="T6" y="T7"/>
                  </a:cxn>
                  <a:cxn ang="0">
                    <a:pos x="T8" y="T9"/>
                  </a:cxn>
                </a:cxnLst>
                <a:rect l="0" t="0" r="r" b="b"/>
                <a:pathLst>
                  <a:path w="10" h="12">
                    <a:moveTo>
                      <a:pt x="6" y="0"/>
                    </a:moveTo>
                    <a:cubicBezTo>
                      <a:pt x="9" y="1"/>
                      <a:pt x="10" y="4"/>
                      <a:pt x="9" y="7"/>
                    </a:cubicBezTo>
                    <a:cubicBezTo>
                      <a:pt x="9" y="10"/>
                      <a:pt x="6" y="12"/>
                      <a:pt x="3" y="11"/>
                    </a:cubicBezTo>
                    <a:cubicBezTo>
                      <a:pt x="1" y="10"/>
                      <a:pt x="0" y="7"/>
                      <a:pt x="0" y="4"/>
                    </a:cubicBezTo>
                    <a:cubicBezTo>
                      <a:pt x="1" y="1"/>
                      <a:pt x="4" y="0"/>
                      <a:pt x="6"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29" name="Freeform 118"/>
              <p:cNvSpPr>
                <a:spLocks/>
              </p:cNvSpPr>
              <p:nvPr/>
            </p:nvSpPr>
            <p:spPr bwMode="auto">
              <a:xfrm>
                <a:off x="696" y="1571"/>
                <a:ext cx="29" cy="31"/>
              </a:xfrm>
              <a:custGeom>
                <a:avLst/>
                <a:gdLst>
                  <a:gd name="T0" fmla="*/ 7 w 12"/>
                  <a:gd name="T1" fmla="*/ 1 h 13"/>
                  <a:gd name="T2" fmla="*/ 7 w 12"/>
                  <a:gd name="T3" fmla="*/ 2 h 13"/>
                  <a:gd name="T4" fmla="*/ 8 w 12"/>
                  <a:gd name="T5" fmla="*/ 3 h 13"/>
                  <a:gd name="T6" fmla="*/ 10 w 12"/>
                  <a:gd name="T7" fmla="*/ 8 h 13"/>
                  <a:gd name="T8" fmla="*/ 9 w 12"/>
                  <a:gd name="T9" fmla="*/ 10 h 13"/>
                  <a:gd name="T10" fmla="*/ 5 w 12"/>
                  <a:gd name="T11" fmla="*/ 11 h 13"/>
                  <a:gd name="T12" fmla="*/ 3 w 12"/>
                  <a:gd name="T13" fmla="*/ 11 h 13"/>
                  <a:gd name="T14" fmla="*/ 2 w 12"/>
                  <a:gd name="T15" fmla="*/ 5 h 13"/>
                  <a:gd name="T16" fmla="*/ 3 w 12"/>
                  <a:gd name="T17" fmla="*/ 4 h 13"/>
                  <a:gd name="T18" fmla="*/ 7 w 12"/>
                  <a:gd name="T19" fmla="*/ 2 h 13"/>
                  <a:gd name="T20" fmla="*/ 7 w 12"/>
                  <a:gd name="T21" fmla="*/ 1 h 13"/>
                  <a:gd name="T22" fmla="*/ 8 w 12"/>
                  <a:gd name="T23" fmla="*/ 1 h 13"/>
                  <a:gd name="T24" fmla="*/ 2 w 12"/>
                  <a:gd name="T25" fmla="*/ 3 h 13"/>
                  <a:gd name="T26" fmla="*/ 1 w 12"/>
                  <a:gd name="T27" fmla="*/ 5 h 13"/>
                  <a:gd name="T28" fmla="*/ 3 w 12"/>
                  <a:gd name="T29" fmla="*/ 12 h 13"/>
                  <a:gd name="T30" fmla="*/ 4 w 12"/>
                  <a:gd name="T31" fmla="*/ 12 h 13"/>
                  <a:gd name="T32" fmla="*/ 10 w 12"/>
                  <a:gd name="T33" fmla="*/ 10 h 13"/>
                  <a:gd name="T34" fmla="*/ 11 w 12"/>
                  <a:gd name="T35" fmla="*/ 8 h 13"/>
                  <a:gd name="T36" fmla="*/ 9 w 12"/>
                  <a:gd name="T37" fmla="*/ 2 h 13"/>
                  <a:gd name="T38" fmla="*/ 8 w 12"/>
                  <a:gd name="T39" fmla="*/ 1 h 13"/>
                  <a:gd name="T40" fmla="*/ 7 w 12"/>
                  <a:gd name="T41"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 h="13">
                    <a:moveTo>
                      <a:pt x="7" y="1"/>
                    </a:moveTo>
                    <a:cubicBezTo>
                      <a:pt x="7" y="2"/>
                      <a:pt x="7" y="2"/>
                      <a:pt x="7" y="2"/>
                    </a:cubicBezTo>
                    <a:cubicBezTo>
                      <a:pt x="8" y="2"/>
                      <a:pt x="8" y="2"/>
                      <a:pt x="8" y="3"/>
                    </a:cubicBezTo>
                    <a:cubicBezTo>
                      <a:pt x="10" y="4"/>
                      <a:pt x="11" y="6"/>
                      <a:pt x="10" y="8"/>
                    </a:cubicBezTo>
                    <a:cubicBezTo>
                      <a:pt x="10" y="9"/>
                      <a:pt x="9" y="9"/>
                      <a:pt x="9" y="10"/>
                    </a:cubicBezTo>
                    <a:cubicBezTo>
                      <a:pt x="8" y="11"/>
                      <a:pt x="6" y="12"/>
                      <a:pt x="5" y="11"/>
                    </a:cubicBezTo>
                    <a:cubicBezTo>
                      <a:pt x="4" y="11"/>
                      <a:pt x="4" y="11"/>
                      <a:pt x="3" y="11"/>
                    </a:cubicBezTo>
                    <a:cubicBezTo>
                      <a:pt x="2" y="10"/>
                      <a:pt x="1" y="8"/>
                      <a:pt x="2" y="5"/>
                    </a:cubicBezTo>
                    <a:cubicBezTo>
                      <a:pt x="2" y="5"/>
                      <a:pt x="2" y="4"/>
                      <a:pt x="3" y="4"/>
                    </a:cubicBezTo>
                    <a:cubicBezTo>
                      <a:pt x="4" y="2"/>
                      <a:pt x="6" y="1"/>
                      <a:pt x="7" y="2"/>
                    </a:cubicBezTo>
                    <a:cubicBezTo>
                      <a:pt x="7" y="1"/>
                      <a:pt x="7" y="1"/>
                      <a:pt x="7" y="1"/>
                    </a:cubicBezTo>
                    <a:cubicBezTo>
                      <a:pt x="8" y="1"/>
                      <a:pt x="8" y="1"/>
                      <a:pt x="8" y="1"/>
                    </a:cubicBezTo>
                    <a:cubicBezTo>
                      <a:pt x="6" y="0"/>
                      <a:pt x="3" y="1"/>
                      <a:pt x="2" y="3"/>
                    </a:cubicBezTo>
                    <a:cubicBezTo>
                      <a:pt x="1" y="4"/>
                      <a:pt x="1" y="4"/>
                      <a:pt x="1" y="5"/>
                    </a:cubicBezTo>
                    <a:cubicBezTo>
                      <a:pt x="0" y="8"/>
                      <a:pt x="1" y="10"/>
                      <a:pt x="3" y="12"/>
                    </a:cubicBezTo>
                    <a:cubicBezTo>
                      <a:pt x="3" y="12"/>
                      <a:pt x="4" y="12"/>
                      <a:pt x="4" y="12"/>
                    </a:cubicBezTo>
                    <a:cubicBezTo>
                      <a:pt x="6" y="13"/>
                      <a:pt x="8" y="12"/>
                      <a:pt x="10" y="10"/>
                    </a:cubicBezTo>
                    <a:cubicBezTo>
                      <a:pt x="10" y="10"/>
                      <a:pt x="11" y="9"/>
                      <a:pt x="11" y="8"/>
                    </a:cubicBezTo>
                    <a:cubicBezTo>
                      <a:pt x="12" y="6"/>
                      <a:pt x="11" y="3"/>
                      <a:pt x="9" y="2"/>
                    </a:cubicBezTo>
                    <a:cubicBezTo>
                      <a:pt x="9" y="1"/>
                      <a:pt x="8" y="1"/>
                      <a:pt x="8" y="1"/>
                    </a:cubicBezTo>
                    <a:cubicBezTo>
                      <a:pt x="7" y="1"/>
                      <a:pt x="7" y="1"/>
                      <a:pt x="7"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30" name="Freeform 119"/>
              <p:cNvSpPr>
                <a:spLocks/>
              </p:cNvSpPr>
              <p:nvPr/>
            </p:nvSpPr>
            <p:spPr bwMode="auto">
              <a:xfrm>
                <a:off x="659" y="1545"/>
                <a:ext cx="25" cy="29"/>
              </a:xfrm>
              <a:custGeom>
                <a:avLst/>
                <a:gdLst>
                  <a:gd name="T0" fmla="*/ 7 w 11"/>
                  <a:gd name="T1" fmla="*/ 1 h 12"/>
                  <a:gd name="T2" fmla="*/ 10 w 11"/>
                  <a:gd name="T3" fmla="*/ 7 h 12"/>
                  <a:gd name="T4" fmla="*/ 4 w 11"/>
                  <a:gd name="T5" fmla="*/ 11 h 12"/>
                  <a:gd name="T6" fmla="*/ 1 w 11"/>
                  <a:gd name="T7" fmla="*/ 5 h 12"/>
                  <a:gd name="T8" fmla="*/ 7 w 11"/>
                  <a:gd name="T9" fmla="*/ 1 h 12"/>
                </a:gdLst>
                <a:ahLst/>
                <a:cxnLst>
                  <a:cxn ang="0">
                    <a:pos x="T0" y="T1"/>
                  </a:cxn>
                  <a:cxn ang="0">
                    <a:pos x="T2" y="T3"/>
                  </a:cxn>
                  <a:cxn ang="0">
                    <a:pos x="T4" y="T5"/>
                  </a:cxn>
                  <a:cxn ang="0">
                    <a:pos x="T6" y="T7"/>
                  </a:cxn>
                  <a:cxn ang="0">
                    <a:pos x="T8" y="T9"/>
                  </a:cxn>
                </a:cxnLst>
                <a:rect l="0" t="0" r="r" b="b"/>
                <a:pathLst>
                  <a:path w="11" h="12">
                    <a:moveTo>
                      <a:pt x="7" y="1"/>
                    </a:moveTo>
                    <a:cubicBezTo>
                      <a:pt x="10" y="2"/>
                      <a:pt x="11" y="4"/>
                      <a:pt x="10" y="7"/>
                    </a:cubicBezTo>
                    <a:cubicBezTo>
                      <a:pt x="9" y="10"/>
                      <a:pt x="7" y="12"/>
                      <a:pt x="4" y="11"/>
                    </a:cubicBezTo>
                    <a:cubicBezTo>
                      <a:pt x="2" y="10"/>
                      <a:pt x="0" y="8"/>
                      <a:pt x="1" y="5"/>
                    </a:cubicBezTo>
                    <a:cubicBezTo>
                      <a:pt x="2" y="2"/>
                      <a:pt x="5" y="0"/>
                      <a:pt x="7"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31" name="Freeform 120"/>
              <p:cNvSpPr>
                <a:spLocks/>
              </p:cNvSpPr>
              <p:nvPr/>
            </p:nvSpPr>
            <p:spPr bwMode="auto">
              <a:xfrm>
                <a:off x="659" y="1545"/>
                <a:ext cx="25" cy="29"/>
              </a:xfrm>
              <a:custGeom>
                <a:avLst/>
                <a:gdLst>
                  <a:gd name="T0" fmla="*/ 7 w 11"/>
                  <a:gd name="T1" fmla="*/ 1 h 12"/>
                  <a:gd name="T2" fmla="*/ 7 w 11"/>
                  <a:gd name="T3" fmla="*/ 1 h 12"/>
                  <a:gd name="T4" fmla="*/ 8 w 11"/>
                  <a:gd name="T5" fmla="*/ 2 h 12"/>
                  <a:gd name="T6" fmla="*/ 10 w 11"/>
                  <a:gd name="T7" fmla="*/ 7 h 12"/>
                  <a:gd name="T8" fmla="*/ 9 w 11"/>
                  <a:gd name="T9" fmla="*/ 9 h 12"/>
                  <a:gd name="T10" fmla="*/ 4 w 11"/>
                  <a:gd name="T11" fmla="*/ 11 h 12"/>
                  <a:gd name="T12" fmla="*/ 3 w 11"/>
                  <a:gd name="T13" fmla="*/ 10 h 12"/>
                  <a:gd name="T14" fmla="*/ 2 w 11"/>
                  <a:gd name="T15" fmla="*/ 5 h 12"/>
                  <a:gd name="T16" fmla="*/ 3 w 11"/>
                  <a:gd name="T17" fmla="*/ 3 h 12"/>
                  <a:gd name="T18" fmla="*/ 7 w 11"/>
                  <a:gd name="T19" fmla="*/ 1 h 12"/>
                  <a:gd name="T20" fmla="*/ 7 w 11"/>
                  <a:gd name="T21" fmla="*/ 1 h 12"/>
                  <a:gd name="T22" fmla="*/ 7 w 11"/>
                  <a:gd name="T23" fmla="*/ 0 h 12"/>
                  <a:gd name="T24" fmla="*/ 2 w 11"/>
                  <a:gd name="T25" fmla="*/ 2 h 12"/>
                  <a:gd name="T26" fmla="*/ 1 w 11"/>
                  <a:gd name="T27" fmla="*/ 5 h 12"/>
                  <a:gd name="T28" fmla="*/ 2 w 11"/>
                  <a:gd name="T29" fmla="*/ 11 h 12"/>
                  <a:gd name="T30" fmla="*/ 4 w 11"/>
                  <a:gd name="T31" fmla="*/ 12 h 12"/>
                  <a:gd name="T32" fmla="*/ 10 w 11"/>
                  <a:gd name="T33" fmla="*/ 10 h 12"/>
                  <a:gd name="T34" fmla="*/ 11 w 11"/>
                  <a:gd name="T35" fmla="*/ 7 h 12"/>
                  <a:gd name="T36" fmla="*/ 9 w 11"/>
                  <a:gd name="T37" fmla="*/ 1 h 12"/>
                  <a:gd name="T38" fmla="*/ 7 w 11"/>
                  <a:gd name="T39" fmla="*/ 0 h 12"/>
                  <a:gd name="T40" fmla="*/ 7 w 11"/>
                  <a:gd name="T41"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 h="12">
                    <a:moveTo>
                      <a:pt x="7" y="1"/>
                    </a:moveTo>
                    <a:cubicBezTo>
                      <a:pt x="7" y="1"/>
                      <a:pt x="7" y="1"/>
                      <a:pt x="7" y="1"/>
                    </a:cubicBezTo>
                    <a:cubicBezTo>
                      <a:pt x="8" y="1"/>
                      <a:pt x="8" y="2"/>
                      <a:pt x="8" y="2"/>
                    </a:cubicBezTo>
                    <a:cubicBezTo>
                      <a:pt x="10" y="3"/>
                      <a:pt x="10" y="5"/>
                      <a:pt x="10" y="7"/>
                    </a:cubicBezTo>
                    <a:cubicBezTo>
                      <a:pt x="10" y="8"/>
                      <a:pt x="9" y="9"/>
                      <a:pt x="9" y="9"/>
                    </a:cubicBezTo>
                    <a:cubicBezTo>
                      <a:pt x="8" y="10"/>
                      <a:pt x="6" y="11"/>
                      <a:pt x="4" y="11"/>
                    </a:cubicBezTo>
                    <a:cubicBezTo>
                      <a:pt x="4" y="11"/>
                      <a:pt x="4" y="10"/>
                      <a:pt x="3" y="10"/>
                    </a:cubicBezTo>
                    <a:cubicBezTo>
                      <a:pt x="2" y="9"/>
                      <a:pt x="1" y="7"/>
                      <a:pt x="2" y="5"/>
                    </a:cubicBezTo>
                    <a:cubicBezTo>
                      <a:pt x="2" y="4"/>
                      <a:pt x="2" y="4"/>
                      <a:pt x="3" y="3"/>
                    </a:cubicBezTo>
                    <a:cubicBezTo>
                      <a:pt x="4" y="1"/>
                      <a:pt x="6" y="1"/>
                      <a:pt x="7" y="1"/>
                    </a:cubicBezTo>
                    <a:cubicBezTo>
                      <a:pt x="7" y="1"/>
                      <a:pt x="7" y="1"/>
                      <a:pt x="7" y="1"/>
                    </a:cubicBezTo>
                    <a:cubicBezTo>
                      <a:pt x="7" y="0"/>
                      <a:pt x="7" y="0"/>
                      <a:pt x="7" y="0"/>
                    </a:cubicBezTo>
                    <a:cubicBezTo>
                      <a:pt x="5" y="0"/>
                      <a:pt x="3" y="1"/>
                      <a:pt x="2" y="2"/>
                    </a:cubicBezTo>
                    <a:cubicBezTo>
                      <a:pt x="1" y="3"/>
                      <a:pt x="1" y="4"/>
                      <a:pt x="1" y="5"/>
                    </a:cubicBezTo>
                    <a:cubicBezTo>
                      <a:pt x="0" y="7"/>
                      <a:pt x="1" y="10"/>
                      <a:pt x="2" y="11"/>
                    </a:cubicBezTo>
                    <a:cubicBezTo>
                      <a:pt x="3" y="11"/>
                      <a:pt x="3" y="12"/>
                      <a:pt x="4" y="12"/>
                    </a:cubicBezTo>
                    <a:cubicBezTo>
                      <a:pt x="6" y="12"/>
                      <a:pt x="8" y="11"/>
                      <a:pt x="10" y="10"/>
                    </a:cubicBezTo>
                    <a:cubicBezTo>
                      <a:pt x="10" y="9"/>
                      <a:pt x="11" y="8"/>
                      <a:pt x="11" y="7"/>
                    </a:cubicBezTo>
                    <a:cubicBezTo>
                      <a:pt x="11" y="5"/>
                      <a:pt x="11" y="2"/>
                      <a:pt x="9" y="1"/>
                    </a:cubicBezTo>
                    <a:cubicBezTo>
                      <a:pt x="8" y="1"/>
                      <a:pt x="8" y="0"/>
                      <a:pt x="7" y="0"/>
                    </a:cubicBezTo>
                    <a:cubicBezTo>
                      <a:pt x="7" y="1"/>
                      <a:pt x="7" y="1"/>
                      <a:pt x="7"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32" name="Freeform 121"/>
              <p:cNvSpPr>
                <a:spLocks/>
              </p:cNvSpPr>
              <p:nvPr/>
            </p:nvSpPr>
            <p:spPr bwMode="auto">
              <a:xfrm>
                <a:off x="637" y="1533"/>
                <a:ext cx="26" cy="29"/>
              </a:xfrm>
              <a:custGeom>
                <a:avLst/>
                <a:gdLst>
                  <a:gd name="T0" fmla="*/ 7 w 11"/>
                  <a:gd name="T1" fmla="*/ 1 h 12"/>
                  <a:gd name="T2" fmla="*/ 10 w 11"/>
                  <a:gd name="T3" fmla="*/ 8 h 12"/>
                  <a:gd name="T4" fmla="*/ 4 w 11"/>
                  <a:gd name="T5" fmla="*/ 11 h 12"/>
                  <a:gd name="T6" fmla="*/ 1 w 11"/>
                  <a:gd name="T7" fmla="*/ 5 h 12"/>
                  <a:gd name="T8" fmla="*/ 7 w 11"/>
                  <a:gd name="T9" fmla="*/ 1 h 12"/>
                </a:gdLst>
                <a:ahLst/>
                <a:cxnLst>
                  <a:cxn ang="0">
                    <a:pos x="T0" y="T1"/>
                  </a:cxn>
                  <a:cxn ang="0">
                    <a:pos x="T2" y="T3"/>
                  </a:cxn>
                  <a:cxn ang="0">
                    <a:pos x="T4" y="T5"/>
                  </a:cxn>
                  <a:cxn ang="0">
                    <a:pos x="T6" y="T7"/>
                  </a:cxn>
                  <a:cxn ang="0">
                    <a:pos x="T8" y="T9"/>
                  </a:cxn>
                </a:cxnLst>
                <a:rect l="0" t="0" r="r" b="b"/>
                <a:pathLst>
                  <a:path w="11" h="12">
                    <a:moveTo>
                      <a:pt x="7" y="1"/>
                    </a:moveTo>
                    <a:cubicBezTo>
                      <a:pt x="10" y="2"/>
                      <a:pt x="11" y="5"/>
                      <a:pt x="10" y="8"/>
                    </a:cubicBezTo>
                    <a:cubicBezTo>
                      <a:pt x="9" y="10"/>
                      <a:pt x="7" y="12"/>
                      <a:pt x="4" y="11"/>
                    </a:cubicBezTo>
                    <a:cubicBezTo>
                      <a:pt x="2" y="11"/>
                      <a:pt x="0" y="8"/>
                      <a:pt x="1" y="5"/>
                    </a:cubicBezTo>
                    <a:cubicBezTo>
                      <a:pt x="2" y="2"/>
                      <a:pt x="5" y="0"/>
                      <a:pt x="7"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33" name="Freeform 122"/>
              <p:cNvSpPr>
                <a:spLocks/>
              </p:cNvSpPr>
              <p:nvPr/>
            </p:nvSpPr>
            <p:spPr bwMode="auto">
              <a:xfrm>
                <a:off x="637" y="1533"/>
                <a:ext cx="26" cy="31"/>
              </a:xfrm>
              <a:custGeom>
                <a:avLst/>
                <a:gdLst>
                  <a:gd name="T0" fmla="*/ 7 w 11"/>
                  <a:gd name="T1" fmla="*/ 1 h 13"/>
                  <a:gd name="T2" fmla="*/ 7 w 11"/>
                  <a:gd name="T3" fmla="*/ 2 h 13"/>
                  <a:gd name="T4" fmla="*/ 8 w 11"/>
                  <a:gd name="T5" fmla="*/ 2 h 13"/>
                  <a:gd name="T6" fmla="*/ 10 w 11"/>
                  <a:gd name="T7" fmla="*/ 7 h 13"/>
                  <a:gd name="T8" fmla="*/ 9 w 11"/>
                  <a:gd name="T9" fmla="*/ 9 h 13"/>
                  <a:gd name="T10" fmla="*/ 4 w 11"/>
                  <a:gd name="T11" fmla="*/ 11 h 13"/>
                  <a:gd name="T12" fmla="*/ 3 w 11"/>
                  <a:gd name="T13" fmla="*/ 10 h 13"/>
                  <a:gd name="T14" fmla="*/ 2 w 11"/>
                  <a:gd name="T15" fmla="*/ 5 h 13"/>
                  <a:gd name="T16" fmla="*/ 3 w 11"/>
                  <a:gd name="T17" fmla="*/ 3 h 13"/>
                  <a:gd name="T18" fmla="*/ 7 w 11"/>
                  <a:gd name="T19" fmla="*/ 2 h 13"/>
                  <a:gd name="T20" fmla="*/ 7 w 11"/>
                  <a:gd name="T21" fmla="*/ 1 h 13"/>
                  <a:gd name="T22" fmla="*/ 7 w 11"/>
                  <a:gd name="T23" fmla="*/ 1 h 13"/>
                  <a:gd name="T24" fmla="*/ 2 w 11"/>
                  <a:gd name="T25" fmla="*/ 3 h 13"/>
                  <a:gd name="T26" fmla="*/ 1 w 11"/>
                  <a:gd name="T27" fmla="*/ 5 h 13"/>
                  <a:gd name="T28" fmla="*/ 2 w 11"/>
                  <a:gd name="T29" fmla="*/ 11 h 13"/>
                  <a:gd name="T30" fmla="*/ 4 w 11"/>
                  <a:gd name="T31" fmla="*/ 12 h 13"/>
                  <a:gd name="T32" fmla="*/ 10 w 11"/>
                  <a:gd name="T33" fmla="*/ 10 h 13"/>
                  <a:gd name="T34" fmla="*/ 11 w 11"/>
                  <a:gd name="T35" fmla="*/ 8 h 13"/>
                  <a:gd name="T36" fmla="*/ 9 w 11"/>
                  <a:gd name="T37" fmla="*/ 1 h 13"/>
                  <a:gd name="T38" fmla="*/ 7 w 11"/>
                  <a:gd name="T39" fmla="*/ 1 h 13"/>
                  <a:gd name="T40" fmla="*/ 7 w 11"/>
                  <a:gd name="T41"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 h="13">
                    <a:moveTo>
                      <a:pt x="7" y="1"/>
                    </a:moveTo>
                    <a:cubicBezTo>
                      <a:pt x="7" y="2"/>
                      <a:pt x="7" y="2"/>
                      <a:pt x="7" y="2"/>
                    </a:cubicBezTo>
                    <a:cubicBezTo>
                      <a:pt x="8" y="2"/>
                      <a:pt x="8" y="2"/>
                      <a:pt x="8" y="2"/>
                    </a:cubicBezTo>
                    <a:cubicBezTo>
                      <a:pt x="10" y="3"/>
                      <a:pt x="10" y="5"/>
                      <a:pt x="10" y="7"/>
                    </a:cubicBezTo>
                    <a:cubicBezTo>
                      <a:pt x="9" y="8"/>
                      <a:pt x="9" y="9"/>
                      <a:pt x="9" y="9"/>
                    </a:cubicBezTo>
                    <a:cubicBezTo>
                      <a:pt x="8" y="11"/>
                      <a:pt x="6" y="11"/>
                      <a:pt x="4" y="11"/>
                    </a:cubicBezTo>
                    <a:cubicBezTo>
                      <a:pt x="4" y="11"/>
                      <a:pt x="3" y="11"/>
                      <a:pt x="3" y="10"/>
                    </a:cubicBezTo>
                    <a:cubicBezTo>
                      <a:pt x="2" y="9"/>
                      <a:pt x="1" y="7"/>
                      <a:pt x="2" y="5"/>
                    </a:cubicBezTo>
                    <a:cubicBezTo>
                      <a:pt x="2" y="4"/>
                      <a:pt x="2" y="4"/>
                      <a:pt x="3" y="3"/>
                    </a:cubicBezTo>
                    <a:cubicBezTo>
                      <a:pt x="4" y="2"/>
                      <a:pt x="6" y="1"/>
                      <a:pt x="7" y="2"/>
                    </a:cubicBezTo>
                    <a:cubicBezTo>
                      <a:pt x="7" y="1"/>
                      <a:pt x="7" y="1"/>
                      <a:pt x="7" y="1"/>
                    </a:cubicBezTo>
                    <a:cubicBezTo>
                      <a:pt x="7" y="1"/>
                      <a:pt x="7" y="1"/>
                      <a:pt x="7" y="1"/>
                    </a:cubicBezTo>
                    <a:cubicBezTo>
                      <a:pt x="5" y="0"/>
                      <a:pt x="3" y="1"/>
                      <a:pt x="2" y="3"/>
                    </a:cubicBezTo>
                    <a:cubicBezTo>
                      <a:pt x="1" y="3"/>
                      <a:pt x="1" y="4"/>
                      <a:pt x="1" y="5"/>
                    </a:cubicBezTo>
                    <a:cubicBezTo>
                      <a:pt x="0" y="7"/>
                      <a:pt x="1" y="10"/>
                      <a:pt x="2" y="11"/>
                    </a:cubicBezTo>
                    <a:cubicBezTo>
                      <a:pt x="3" y="12"/>
                      <a:pt x="3" y="12"/>
                      <a:pt x="4" y="12"/>
                    </a:cubicBezTo>
                    <a:cubicBezTo>
                      <a:pt x="6" y="13"/>
                      <a:pt x="8" y="12"/>
                      <a:pt x="10" y="10"/>
                    </a:cubicBezTo>
                    <a:cubicBezTo>
                      <a:pt x="10" y="9"/>
                      <a:pt x="10" y="9"/>
                      <a:pt x="11" y="8"/>
                    </a:cubicBezTo>
                    <a:cubicBezTo>
                      <a:pt x="11" y="5"/>
                      <a:pt x="11" y="3"/>
                      <a:pt x="9" y="1"/>
                    </a:cubicBezTo>
                    <a:cubicBezTo>
                      <a:pt x="8" y="1"/>
                      <a:pt x="8" y="1"/>
                      <a:pt x="7" y="1"/>
                    </a:cubicBezTo>
                    <a:cubicBezTo>
                      <a:pt x="7" y="1"/>
                      <a:pt x="7" y="1"/>
                      <a:pt x="7"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34" name="Freeform 123"/>
              <p:cNvSpPr>
                <a:spLocks/>
              </p:cNvSpPr>
              <p:nvPr/>
            </p:nvSpPr>
            <p:spPr bwMode="auto">
              <a:xfrm>
                <a:off x="765" y="1644"/>
                <a:ext cx="23" cy="29"/>
              </a:xfrm>
              <a:custGeom>
                <a:avLst/>
                <a:gdLst>
                  <a:gd name="T0" fmla="*/ 6 w 10"/>
                  <a:gd name="T1" fmla="*/ 1 h 12"/>
                  <a:gd name="T2" fmla="*/ 9 w 10"/>
                  <a:gd name="T3" fmla="*/ 8 h 12"/>
                  <a:gd name="T4" fmla="*/ 3 w 10"/>
                  <a:gd name="T5" fmla="*/ 12 h 12"/>
                  <a:gd name="T6" fmla="*/ 0 w 10"/>
                  <a:gd name="T7" fmla="*/ 5 h 12"/>
                  <a:gd name="T8" fmla="*/ 6 w 10"/>
                  <a:gd name="T9" fmla="*/ 1 h 12"/>
                </a:gdLst>
                <a:ahLst/>
                <a:cxnLst>
                  <a:cxn ang="0">
                    <a:pos x="T0" y="T1"/>
                  </a:cxn>
                  <a:cxn ang="0">
                    <a:pos x="T2" y="T3"/>
                  </a:cxn>
                  <a:cxn ang="0">
                    <a:pos x="T4" y="T5"/>
                  </a:cxn>
                  <a:cxn ang="0">
                    <a:pos x="T6" y="T7"/>
                  </a:cxn>
                  <a:cxn ang="0">
                    <a:pos x="T8" y="T9"/>
                  </a:cxn>
                </a:cxnLst>
                <a:rect l="0" t="0" r="r" b="b"/>
                <a:pathLst>
                  <a:path w="10" h="12">
                    <a:moveTo>
                      <a:pt x="6" y="1"/>
                    </a:moveTo>
                    <a:cubicBezTo>
                      <a:pt x="9" y="2"/>
                      <a:pt x="10" y="5"/>
                      <a:pt x="9" y="8"/>
                    </a:cubicBezTo>
                    <a:cubicBezTo>
                      <a:pt x="9" y="11"/>
                      <a:pt x="6" y="12"/>
                      <a:pt x="3" y="12"/>
                    </a:cubicBezTo>
                    <a:cubicBezTo>
                      <a:pt x="1" y="11"/>
                      <a:pt x="0" y="8"/>
                      <a:pt x="0" y="5"/>
                    </a:cubicBezTo>
                    <a:cubicBezTo>
                      <a:pt x="1" y="2"/>
                      <a:pt x="4" y="0"/>
                      <a:pt x="6"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35" name="Freeform 124"/>
              <p:cNvSpPr>
                <a:spLocks/>
              </p:cNvSpPr>
              <p:nvPr/>
            </p:nvSpPr>
            <p:spPr bwMode="auto">
              <a:xfrm>
                <a:off x="762" y="1644"/>
                <a:ext cx="29" cy="31"/>
              </a:xfrm>
              <a:custGeom>
                <a:avLst/>
                <a:gdLst>
                  <a:gd name="T0" fmla="*/ 7 w 12"/>
                  <a:gd name="T1" fmla="*/ 1 h 13"/>
                  <a:gd name="T2" fmla="*/ 7 w 12"/>
                  <a:gd name="T3" fmla="*/ 2 h 13"/>
                  <a:gd name="T4" fmla="*/ 8 w 12"/>
                  <a:gd name="T5" fmla="*/ 2 h 13"/>
                  <a:gd name="T6" fmla="*/ 10 w 12"/>
                  <a:gd name="T7" fmla="*/ 8 h 13"/>
                  <a:gd name="T8" fmla="*/ 9 w 12"/>
                  <a:gd name="T9" fmla="*/ 9 h 13"/>
                  <a:gd name="T10" fmla="*/ 4 w 12"/>
                  <a:gd name="T11" fmla="*/ 11 h 13"/>
                  <a:gd name="T12" fmla="*/ 3 w 12"/>
                  <a:gd name="T13" fmla="*/ 11 h 13"/>
                  <a:gd name="T14" fmla="*/ 2 w 12"/>
                  <a:gd name="T15" fmla="*/ 5 h 13"/>
                  <a:gd name="T16" fmla="*/ 3 w 12"/>
                  <a:gd name="T17" fmla="*/ 3 h 13"/>
                  <a:gd name="T18" fmla="*/ 7 w 12"/>
                  <a:gd name="T19" fmla="*/ 2 h 13"/>
                  <a:gd name="T20" fmla="*/ 7 w 12"/>
                  <a:gd name="T21" fmla="*/ 1 h 13"/>
                  <a:gd name="T22" fmla="*/ 8 w 12"/>
                  <a:gd name="T23" fmla="*/ 1 h 13"/>
                  <a:gd name="T24" fmla="*/ 2 w 12"/>
                  <a:gd name="T25" fmla="*/ 3 h 13"/>
                  <a:gd name="T26" fmla="*/ 1 w 12"/>
                  <a:gd name="T27" fmla="*/ 5 h 13"/>
                  <a:gd name="T28" fmla="*/ 3 w 12"/>
                  <a:gd name="T29" fmla="*/ 11 h 13"/>
                  <a:gd name="T30" fmla="*/ 4 w 12"/>
                  <a:gd name="T31" fmla="*/ 12 h 13"/>
                  <a:gd name="T32" fmla="*/ 10 w 12"/>
                  <a:gd name="T33" fmla="*/ 10 h 13"/>
                  <a:gd name="T34" fmla="*/ 11 w 12"/>
                  <a:gd name="T35" fmla="*/ 8 h 13"/>
                  <a:gd name="T36" fmla="*/ 9 w 12"/>
                  <a:gd name="T37" fmla="*/ 1 h 13"/>
                  <a:gd name="T38" fmla="*/ 8 w 12"/>
                  <a:gd name="T39" fmla="*/ 1 h 13"/>
                  <a:gd name="T40" fmla="*/ 7 w 12"/>
                  <a:gd name="T41"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 h="13">
                    <a:moveTo>
                      <a:pt x="7" y="1"/>
                    </a:moveTo>
                    <a:cubicBezTo>
                      <a:pt x="7" y="2"/>
                      <a:pt x="7" y="2"/>
                      <a:pt x="7" y="2"/>
                    </a:cubicBezTo>
                    <a:cubicBezTo>
                      <a:pt x="8" y="2"/>
                      <a:pt x="8" y="2"/>
                      <a:pt x="8" y="2"/>
                    </a:cubicBezTo>
                    <a:cubicBezTo>
                      <a:pt x="10" y="3"/>
                      <a:pt x="10" y="6"/>
                      <a:pt x="10" y="8"/>
                    </a:cubicBezTo>
                    <a:cubicBezTo>
                      <a:pt x="10" y="8"/>
                      <a:pt x="9" y="9"/>
                      <a:pt x="9" y="9"/>
                    </a:cubicBezTo>
                    <a:cubicBezTo>
                      <a:pt x="8" y="11"/>
                      <a:pt x="6" y="12"/>
                      <a:pt x="4" y="11"/>
                    </a:cubicBezTo>
                    <a:cubicBezTo>
                      <a:pt x="4" y="11"/>
                      <a:pt x="4" y="11"/>
                      <a:pt x="3" y="11"/>
                    </a:cubicBezTo>
                    <a:cubicBezTo>
                      <a:pt x="2" y="9"/>
                      <a:pt x="1" y="7"/>
                      <a:pt x="2" y="5"/>
                    </a:cubicBezTo>
                    <a:cubicBezTo>
                      <a:pt x="2" y="5"/>
                      <a:pt x="2" y="4"/>
                      <a:pt x="3" y="3"/>
                    </a:cubicBezTo>
                    <a:cubicBezTo>
                      <a:pt x="4" y="2"/>
                      <a:pt x="6" y="1"/>
                      <a:pt x="7" y="2"/>
                    </a:cubicBezTo>
                    <a:cubicBezTo>
                      <a:pt x="7" y="1"/>
                      <a:pt x="7" y="1"/>
                      <a:pt x="7" y="1"/>
                    </a:cubicBezTo>
                    <a:cubicBezTo>
                      <a:pt x="8" y="1"/>
                      <a:pt x="8" y="1"/>
                      <a:pt x="8" y="1"/>
                    </a:cubicBezTo>
                    <a:cubicBezTo>
                      <a:pt x="5" y="0"/>
                      <a:pt x="3" y="1"/>
                      <a:pt x="2" y="3"/>
                    </a:cubicBezTo>
                    <a:cubicBezTo>
                      <a:pt x="1" y="3"/>
                      <a:pt x="1" y="4"/>
                      <a:pt x="1" y="5"/>
                    </a:cubicBezTo>
                    <a:cubicBezTo>
                      <a:pt x="0" y="7"/>
                      <a:pt x="1" y="10"/>
                      <a:pt x="3" y="11"/>
                    </a:cubicBezTo>
                    <a:cubicBezTo>
                      <a:pt x="3" y="12"/>
                      <a:pt x="4" y="12"/>
                      <a:pt x="4" y="12"/>
                    </a:cubicBezTo>
                    <a:cubicBezTo>
                      <a:pt x="6" y="13"/>
                      <a:pt x="8" y="12"/>
                      <a:pt x="10" y="10"/>
                    </a:cubicBezTo>
                    <a:cubicBezTo>
                      <a:pt x="10" y="9"/>
                      <a:pt x="11" y="9"/>
                      <a:pt x="11" y="8"/>
                    </a:cubicBezTo>
                    <a:cubicBezTo>
                      <a:pt x="12" y="5"/>
                      <a:pt x="11" y="3"/>
                      <a:pt x="9" y="1"/>
                    </a:cubicBezTo>
                    <a:cubicBezTo>
                      <a:pt x="9" y="1"/>
                      <a:pt x="8" y="1"/>
                      <a:pt x="8" y="1"/>
                    </a:cubicBezTo>
                    <a:cubicBezTo>
                      <a:pt x="7" y="1"/>
                      <a:pt x="7" y="1"/>
                      <a:pt x="7"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36" name="Freeform 125"/>
              <p:cNvSpPr>
                <a:spLocks/>
              </p:cNvSpPr>
              <p:nvPr/>
            </p:nvSpPr>
            <p:spPr bwMode="auto">
              <a:xfrm>
                <a:off x="751" y="1623"/>
                <a:ext cx="26" cy="28"/>
              </a:xfrm>
              <a:custGeom>
                <a:avLst/>
                <a:gdLst>
                  <a:gd name="T0" fmla="*/ 7 w 11"/>
                  <a:gd name="T1" fmla="*/ 0 h 12"/>
                  <a:gd name="T2" fmla="*/ 10 w 11"/>
                  <a:gd name="T3" fmla="*/ 7 h 12"/>
                  <a:gd name="T4" fmla="*/ 4 w 11"/>
                  <a:gd name="T5" fmla="*/ 11 h 12"/>
                  <a:gd name="T6" fmla="*/ 1 w 11"/>
                  <a:gd name="T7" fmla="*/ 4 h 12"/>
                  <a:gd name="T8" fmla="*/ 7 w 11"/>
                  <a:gd name="T9" fmla="*/ 0 h 12"/>
                </a:gdLst>
                <a:ahLst/>
                <a:cxnLst>
                  <a:cxn ang="0">
                    <a:pos x="T0" y="T1"/>
                  </a:cxn>
                  <a:cxn ang="0">
                    <a:pos x="T2" y="T3"/>
                  </a:cxn>
                  <a:cxn ang="0">
                    <a:pos x="T4" y="T5"/>
                  </a:cxn>
                  <a:cxn ang="0">
                    <a:pos x="T6" y="T7"/>
                  </a:cxn>
                  <a:cxn ang="0">
                    <a:pos x="T8" y="T9"/>
                  </a:cxn>
                </a:cxnLst>
                <a:rect l="0" t="0" r="r" b="b"/>
                <a:pathLst>
                  <a:path w="11" h="12">
                    <a:moveTo>
                      <a:pt x="7" y="0"/>
                    </a:moveTo>
                    <a:cubicBezTo>
                      <a:pt x="10" y="1"/>
                      <a:pt x="11" y="4"/>
                      <a:pt x="10" y="7"/>
                    </a:cubicBezTo>
                    <a:cubicBezTo>
                      <a:pt x="9" y="10"/>
                      <a:pt x="7" y="12"/>
                      <a:pt x="4" y="11"/>
                    </a:cubicBezTo>
                    <a:cubicBezTo>
                      <a:pt x="2" y="10"/>
                      <a:pt x="0" y="7"/>
                      <a:pt x="1" y="4"/>
                    </a:cubicBezTo>
                    <a:cubicBezTo>
                      <a:pt x="2" y="1"/>
                      <a:pt x="5" y="0"/>
                      <a:pt x="7"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37" name="Freeform 126"/>
              <p:cNvSpPr>
                <a:spLocks/>
              </p:cNvSpPr>
              <p:nvPr/>
            </p:nvSpPr>
            <p:spPr bwMode="auto">
              <a:xfrm>
                <a:off x="751" y="1621"/>
                <a:ext cx="28" cy="30"/>
              </a:xfrm>
              <a:custGeom>
                <a:avLst/>
                <a:gdLst>
                  <a:gd name="T0" fmla="*/ 7 w 12"/>
                  <a:gd name="T1" fmla="*/ 1 h 13"/>
                  <a:gd name="T2" fmla="*/ 7 w 12"/>
                  <a:gd name="T3" fmla="*/ 2 h 13"/>
                  <a:gd name="T4" fmla="*/ 8 w 12"/>
                  <a:gd name="T5" fmla="*/ 3 h 13"/>
                  <a:gd name="T6" fmla="*/ 10 w 12"/>
                  <a:gd name="T7" fmla="*/ 8 h 13"/>
                  <a:gd name="T8" fmla="*/ 9 w 12"/>
                  <a:gd name="T9" fmla="*/ 10 h 13"/>
                  <a:gd name="T10" fmla="*/ 4 w 12"/>
                  <a:gd name="T11" fmla="*/ 11 h 13"/>
                  <a:gd name="T12" fmla="*/ 3 w 12"/>
                  <a:gd name="T13" fmla="*/ 11 h 13"/>
                  <a:gd name="T14" fmla="*/ 2 w 12"/>
                  <a:gd name="T15" fmla="*/ 5 h 13"/>
                  <a:gd name="T16" fmla="*/ 3 w 12"/>
                  <a:gd name="T17" fmla="*/ 4 h 13"/>
                  <a:gd name="T18" fmla="*/ 7 w 12"/>
                  <a:gd name="T19" fmla="*/ 2 h 13"/>
                  <a:gd name="T20" fmla="*/ 7 w 12"/>
                  <a:gd name="T21" fmla="*/ 1 h 13"/>
                  <a:gd name="T22" fmla="*/ 7 w 12"/>
                  <a:gd name="T23" fmla="*/ 1 h 13"/>
                  <a:gd name="T24" fmla="*/ 2 w 12"/>
                  <a:gd name="T25" fmla="*/ 3 h 13"/>
                  <a:gd name="T26" fmla="*/ 1 w 12"/>
                  <a:gd name="T27" fmla="*/ 5 h 13"/>
                  <a:gd name="T28" fmla="*/ 3 w 12"/>
                  <a:gd name="T29" fmla="*/ 12 h 13"/>
                  <a:gd name="T30" fmla="*/ 4 w 12"/>
                  <a:gd name="T31" fmla="*/ 12 h 13"/>
                  <a:gd name="T32" fmla="*/ 10 w 12"/>
                  <a:gd name="T33" fmla="*/ 10 h 13"/>
                  <a:gd name="T34" fmla="*/ 11 w 12"/>
                  <a:gd name="T35" fmla="*/ 8 h 13"/>
                  <a:gd name="T36" fmla="*/ 9 w 12"/>
                  <a:gd name="T37" fmla="*/ 2 h 13"/>
                  <a:gd name="T38" fmla="*/ 7 w 12"/>
                  <a:gd name="T39" fmla="*/ 1 h 13"/>
                  <a:gd name="T40" fmla="*/ 7 w 12"/>
                  <a:gd name="T41"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 h="13">
                    <a:moveTo>
                      <a:pt x="7" y="1"/>
                    </a:moveTo>
                    <a:cubicBezTo>
                      <a:pt x="7" y="2"/>
                      <a:pt x="7" y="2"/>
                      <a:pt x="7" y="2"/>
                    </a:cubicBezTo>
                    <a:cubicBezTo>
                      <a:pt x="8" y="2"/>
                      <a:pt x="8" y="2"/>
                      <a:pt x="8" y="3"/>
                    </a:cubicBezTo>
                    <a:cubicBezTo>
                      <a:pt x="10" y="4"/>
                      <a:pt x="10" y="6"/>
                      <a:pt x="10" y="8"/>
                    </a:cubicBezTo>
                    <a:cubicBezTo>
                      <a:pt x="10" y="9"/>
                      <a:pt x="9" y="9"/>
                      <a:pt x="9" y="10"/>
                    </a:cubicBezTo>
                    <a:cubicBezTo>
                      <a:pt x="8" y="11"/>
                      <a:pt x="6" y="12"/>
                      <a:pt x="4" y="11"/>
                    </a:cubicBezTo>
                    <a:cubicBezTo>
                      <a:pt x="4" y="11"/>
                      <a:pt x="4" y="11"/>
                      <a:pt x="3" y="11"/>
                    </a:cubicBezTo>
                    <a:cubicBezTo>
                      <a:pt x="2" y="10"/>
                      <a:pt x="1" y="8"/>
                      <a:pt x="2" y="5"/>
                    </a:cubicBezTo>
                    <a:cubicBezTo>
                      <a:pt x="2" y="5"/>
                      <a:pt x="2" y="4"/>
                      <a:pt x="3" y="4"/>
                    </a:cubicBezTo>
                    <a:cubicBezTo>
                      <a:pt x="4" y="2"/>
                      <a:pt x="6" y="1"/>
                      <a:pt x="7" y="2"/>
                    </a:cubicBezTo>
                    <a:cubicBezTo>
                      <a:pt x="7" y="1"/>
                      <a:pt x="7" y="1"/>
                      <a:pt x="7" y="1"/>
                    </a:cubicBezTo>
                    <a:cubicBezTo>
                      <a:pt x="7" y="1"/>
                      <a:pt x="7" y="1"/>
                      <a:pt x="7" y="1"/>
                    </a:cubicBezTo>
                    <a:cubicBezTo>
                      <a:pt x="5" y="0"/>
                      <a:pt x="3" y="1"/>
                      <a:pt x="2" y="3"/>
                    </a:cubicBezTo>
                    <a:cubicBezTo>
                      <a:pt x="1" y="4"/>
                      <a:pt x="1" y="4"/>
                      <a:pt x="1" y="5"/>
                    </a:cubicBezTo>
                    <a:cubicBezTo>
                      <a:pt x="0" y="8"/>
                      <a:pt x="1" y="10"/>
                      <a:pt x="3" y="12"/>
                    </a:cubicBezTo>
                    <a:cubicBezTo>
                      <a:pt x="3" y="12"/>
                      <a:pt x="3" y="12"/>
                      <a:pt x="4" y="12"/>
                    </a:cubicBezTo>
                    <a:cubicBezTo>
                      <a:pt x="6" y="13"/>
                      <a:pt x="8" y="12"/>
                      <a:pt x="10" y="10"/>
                    </a:cubicBezTo>
                    <a:cubicBezTo>
                      <a:pt x="10" y="10"/>
                      <a:pt x="11" y="9"/>
                      <a:pt x="11" y="8"/>
                    </a:cubicBezTo>
                    <a:cubicBezTo>
                      <a:pt x="12" y="6"/>
                      <a:pt x="11" y="3"/>
                      <a:pt x="9" y="2"/>
                    </a:cubicBezTo>
                    <a:cubicBezTo>
                      <a:pt x="9" y="1"/>
                      <a:pt x="8" y="1"/>
                      <a:pt x="7" y="1"/>
                    </a:cubicBezTo>
                    <a:cubicBezTo>
                      <a:pt x="7" y="1"/>
                      <a:pt x="7" y="1"/>
                      <a:pt x="7"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38" name="Freeform 127"/>
              <p:cNvSpPr>
                <a:spLocks/>
              </p:cNvSpPr>
              <p:nvPr/>
            </p:nvSpPr>
            <p:spPr bwMode="auto">
              <a:xfrm>
                <a:off x="689" y="1548"/>
                <a:ext cx="26" cy="28"/>
              </a:xfrm>
              <a:custGeom>
                <a:avLst/>
                <a:gdLst>
                  <a:gd name="T0" fmla="*/ 7 w 11"/>
                  <a:gd name="T1" fmla="*/ 1 h 12"/>
                  <a:gd name="T2" fmla="*/ 10 w 11"/>
                  <a:gd name="T3" fmla="*/ 8 h 12"/>
                  <a:gd name="T4" fmla="*/ 4 w 11"/>
                  <a:gd name="T5" fmla="*/ 11 h 12"/>
                  <a:gd name="T6" fmla="*/ 1 w 11"/>
                  <a:gd name="T7" fmla="*/ 5 h 12"/>
                  <a:gd name="T8" fmla="*/ 7 w 11"/>
                  <a:gd name="T9" fmla="*/ 1 h 12"/>
                </a:gdLst>
                <a:ahLst/>
                <a:cxnLst>
                  <a:cxn ang="0">
                    <a:pos x="T0" y="T1"/>
                  </a:cxn>
                  <a:cxn ang="0">
                    <a:pos x="T2" y="T3"/>
                  </a:cxn>
                  <a:cxn ang="0">
                    <a:pos x="T4" y="T5"/>
                  </a:cxn>
                  <a:cxn ang="0">
                    <a:pos x="T6" y="T7"/>
                  </a:cxn>
                  <a:cxn ang="0">
                    <a:pos x="T8" y="T9"/>
                  </a:cxn>
                </a:cxnLst>
                <a:rect l="0" t="0" r="r" b="b"/>
                <a:pathLst>
                  <a:path w="11" h="12">
                    <a:moveTo>
                      <a:pt x="7" y="1"/>
                    </a:moveTo>
                    <a:cubicBezTo>
                      <a:pt x="9" y="2"/>
                      <a:pt x="11" y="5"/>
                      <a:pt x="10" y="8"/>
                    </a:cubicBezTo>
                    <a:cubicBezTo>
                      <a:pt x="9" y="10"/>
                      <a:pt x="6" y="12"/>
                      <a:pt x="4" y="11"/>
                    </a:cubicBezTo>
                    <a:cubicBezTo>
                      <a:pt x="1" y="11"/>
                      <a:pt x="0" y="8"/>
                      <a:pt x="1" y="5"/>
                    </a:cubicBezTo>
                    <a:cubicBezTo>
                      <a:pt x="2" y="2"/>
                      <a:pt x="4" y="0"/>
                      <a:pt x="7"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39" name="Freeform 128"/>
              <p:cNvSpPr>
                <a:spLocks/>
              </p:cNvSpPr>
              <p:nvPr/>
            </p:nvSpPr>
            <p:spPr bwMode="auto">
              <a:xfrm>
                <a:off x="689" y="1548"/>
                <a:ext cx="26" cy="30"/>
              </a:xfrm>
              <a:custGeom>
                <a:avLst/>
                <a:gdLst>
                  <a:gd name="T0" fmla="*/ 7 w 11"/>
                  <a:gd name="T1" fmla="*/ 1 h 13"/>
                  <a:gd name="T2" fmla="*/ 7 w 11"/>
                  <a:gd name="T3" fmla="*/ 2 h 13"/>
                  <a:gd name="T4" fmla="*/ 8 w 11"/>
                  <a:gd name="T5" fmla="*/ 2 h 13"/>
                  <a:gd name="T6" fmla="*/ 9 w 11"/>
                  <a:gd name="T7" fmla="*/ 7 h 13"/>
                  <a:gd name="T8" fmla="*/ 8 w 11"/>
                  <a:gd name="T9" fmla="*/ 9 h 13"/>
                  <a:gd name="T10" fmla="*/ 4 w 11"/>
                  <a:gd name="T11" fmla="*/ 11 h 13"/>
                  <a:gd name="T12" fmla="*/ 3 w 11"/>
                  <a:gd name="T13" fmla="*/ 10 h 13"/>
                  <a:gd name="T14" fmla="*/ 1 w 11"/>
                  <a:gd name="T15" fmla="*/ 5 h 13"/>
                  <a:gd name="T16" fmla="*/ 2 w 11"/>
                  <a:gd name="T17" fmla="*/ 3 h 13"/>
                  <a:gd name="T18" fmla="*/ 7 w 11"/>
                  <a:gd name="T19" fmla="*/ 2 h 13"/>
                  <a:gd name="T20" fmla="*/ 7 w 11"/>
                  <a:gd name="T21" fmla="*/ 1 h 13"/>
                  <a:gd name="T22" fmla="*/ 7 w 11"/>
                  <a:gd name="T23" fmla="*/ 0 h 13"/>
                  <a:gd name="T24" fmla="*/ 1 w 11"/>
                  <a:gd name="T25" fmla="*/ 3 h 13"/>
                  <a:gd name="T26" fmla="*/ 0 w 11"/>
                  <a:gd name="T27" fmla="*/ 5 h 13"/>
                  <a:gd name="T28" fmla="*/ 2 w 11"/>
                  <a:gd name="T29" fmla="*/ 11 h 13"/>
                  <a:gd name="T30" fmla="*/ 4 w 11"/>
                  <a:gd name="T31" fmla="*/ 12 h 13"/>
                  <a:gd name="T32" fmla="*/ 9 w 11"/>
                  <a:gd name="T33" fmla="*/ 10 h 13"/>
                  <a:gd name="T34" fmla="*/ 10 w 11"/>
                  <a:gd name="T35" fmla="*/ 8 h 13"/>
                  <a:gd name="T36" fmla="*/ 9 w 11"/>
                  <a:gd name="T37" fmla="*/ 1 h 13"/>
                  <a:gd name="T38" fmla="*/ 7 w 11"/>
                  <a:gd name="T39" fmla="*/ 0 h 13"/>
                  <a:gd name="T40" fmla="*/ 7 w 11"/>
                  <a:gd name="T41"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 h="13">
                    <a:moveTo>
                      <a:pt x="7" y="1"/>
                    </a:moveTo>
                    <a:cubicBezTo>
                      <a:pt x="7" y="2"/>
                      <a:pt x="7" y="2"/>
                      <a:pt x="7" y="2"/>
                    </a:cubicBezTo>
                    <a:cubicBezTo>
                      <a:pt x="7" y="2"/>
                      <a:pt x="8" y="2"/>
                      <a:pt x="8" y="2"/>
                    </a:cubicBezTo>
                    <a:cubicBezTo>
                      <a:pt x="9" y="3"/>
                      <a:pt x="10" y="5"/>
                      <a:pt x="9" y="7"/>
                    </a:cubicBezTo>
                    <a:cubicBezTo>
                      <a:pt x="9" y="8"/>
                      <a:pt x="9" y="9"/>
                      <a:pt x="8" y="9"/>
                    </a:cubicBezTo>
                    <a:cubicBezTo>
                      <a:pt x="7" y="11"/>
                      <a:pt x="6" y="11"/>
                      <a:pt x="4" y="11"/>
                    </a:cubicBezTo>
                    <a:cubicBezTo>
                      <a:pt x="3" y="11"/>
                      <a:pt x="3" y="11"/>
                      <a:pt x="3" y="10"/>
                    </a:cubicBezTo>
                    <a:cubicBezTo>
                      <a:pt x="1" y="9"/>
                      <a:pt x="1" y="7"/>
                      <a:pt x="1" y="5"/>
                    </a:cubicBezTo>
                    <a:cubicBezTo>
                      <a:pt x="2" y="4"/>
                      <a:pt x="2" y="4"/>
                      <a:pt x="2" y="3"/>
                    </a:cubicBezTo>
                    <a:cubicBezTo>
                      <a:pt x="3" y="2"/>
                      <a:pt x="5" y="1"/>
                      <a:pt x="7" y="2"/>
                    </a:cubicBezTo>
                    <a:cubicBezTo>
                      <a:pt x="7" y="1"/>
                      <a:pt x="7" y="1"/>
                      <a:pt x="7" y="1"/>
                    </a:cubicBezTo>
                    <a:cubicBezTo>
                      <a:pt x="7" y="0"/>
                      <a:pt x="7" y="0"/>
                      <a:pt x="7" y="0"/>
                    </a:cubicBezTo>
                    <a:cubicBezTo>
                      <a:pt x="5" y="0"/>
                      <a:pt x="3" y="1"/>
                      <a:pt x="1" y="3"/>
                    </a:cubicBezTo>
                    <a:cubicBezTo>
                      <a:pt x="1" y="3"/>
                      <a:pt x="1" y="4"/>
                      <a:pt x="0" y="5"/>
                    </a:cubicBezTo>
                    <a:cubicBezTo>
                      <a:pt x="0" y="7"/>
                      <a:pt x="0" y="10"/>
                      <a:pt x="2" y="11"/>
                    </a:cubicBezTo>
                    <a:cubicBezTo>
                      <a:pt x="3" y="12"/>
                      <a:pt x="3" y="12"/>
                      <a:pt x="4" y="12"/>
                    </a:cubicBezTo>
                    <a:cubicBezTo>
                      <a:pt x="6" y="13"/>
                      <a:pt x="8" y="12"/>
                      <a:pt x="9" y="10"/>
                    </a:cubicBezTo>
                    <a:cubicBezTo>
                      <a:pt x="10" y="9"/>
                      <a:pt x="10" y="9"/>
                      <a:pt x="10" y="8"/>
                    </a:cubicBezTo>
                    <a:cubicBezTo>
                      <a:pt x="11" y="5"/>
                      <a:pt x="10" y="3"/>
                      <a:pt x="9" y="1"/>
                    </a:cubicBezTo>
                    <a:cubicBezTo>
                      <a:pt x="8" y="1"/>
                      <a:pt x="8" y="1"/>
                      <a:pt x="7" y="0"/>
                    </a:cubicBezTo>
                    <a:cubicBezTo>
                      <a:pt x="7" y="1"/>
                      <a:pt x="7" y="1"/>
                      <a:pt x="7"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40" name="Freeform 129"/>
              <p:cNvSpPr>
                <a:spLocks/>
              </p:cNvSpPr>
              <p:nvPr/>
            </p:nvSpPr>
            <p:spPr bwMode="auto">
              <a:xfrm>
                <a:off x="739" y="1600"/>
                <a:ext cx="26" cy="28"/>
              </a:xfrm>
              <a:custGeom>
                <a:avLst/>
                <a:gdLst>
                  <a:gd name="T0" fmla="*/ 7 w 11"/>
                  <a:gd name="T1" fmla="*/ 1 h 12"/>
                  <a:gd name="T2" fmla="*/ 10 w 11"/>
                  <a:gd name="T3" fmla="*/ 7 h 12"/>
                  <a:gd name="T4" fmla="*/ 4 w 11"/>
                  <a:gd name="T5" fmla="*/ 11 h 12"/>
                  <a:gd name="T6" fmla="*/ 1 w 11"/>
                  <a:gd name="T7" fmla="*/ 5 h 12"/>
                  <a:gd name="T8" fmla="*/ 7 w 11"/>
                  <a:gd name="T9" fmla="*/ 1 h 12"/>
                </a:gdLst>
                <a:ahLst/>
                <a:cxnLst>
                  <a:cxn ang="0">
                    <a:pos x="T0" y="T1"/>
                  </a:cxn>
                  <a:cxn ang="0">
                    <a:pos x="T2" y="T3"/>
                  </a:cxn>
                  <a:cxn ang="0">
                    <a:pos x="T4" y="T5"/>
                  </a:cxn>
                  <a:cxn ang="0">
                    <a:pos x="T6" y="T7"/>
                  </a:cxn>
                  <a:cxn ang="0">
                    <a:pos x="T8" y="T9"/>
                  </a:cxn>
                </a:cxnLst>
                <a:rect l="0" t="0" r="r" b="b"/>
                <a:pathLst>
                  <a:path w="11" h="12">
                    <a:moveTo>
                      <a:pt x="7" y="1"/>
                    </a:moveTo>
                    <a:cubicBezTo>
                      <a:pt x="10" y="2"/>
                      <a:pt x="11" y="4"/>
                      <a:pt x="10" y="7"/>
                    </a:cubicBezTo>
                    <a:cubicBezTo>
                      <a:pt x="9" y="10"/>
                      <a:pt x="6" y="12"/>
                      <a:pt x="4" y="11"/>
                    </a:cubicBezTo>
                    <a:cubicBezTo>
                      <a:pt x="2" y="11"/>
                      <a:pt x="0" y="8"/>
                      <a:pt x="1" y="5"/>
                    </a:cubicBezTo>
                    <a:cubicBezTo>
                      <a:pt x="2" y="2"/>
                      <a:pt x="5" y="0"/>
                      <a:pt x="7"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41" name="Freeform 130"/>
              <p:cNvSpPr>
                <a:spLocks/>
              </p:cNvSpPr>
              <p:nvPr/>
            </p:nvSpPr>
            <p:spPr bwMode="auto">
              <a:xfrm>
                <a:off x="739" y="1600"/>
                <a:ext cx="26" cy="28"/>
              </a:xfrm>
              <a:custGeom>
                <a:avLst/>
                <a:gdLst>
                  <a:gd name="T0" fmla="*/ 7 w 11"/>
                  <a:gd name="T1" fmla="*/ 1 h 12"/>
                  <a:gd name="T2" fmla="*/ 7 w 11"/>
                  <a:gd name="T3" fmla="*/ 1 h 12"/>
                  <a:gd name="T4" fmla="*/ 8 w 11"/>
                  <a:gd name="T5" fmla="*/ 2 h 12"/>
                  <a:gd name="T6" fmla="*/ 10 w 11"/>
                  <a:gd name="T7" fmla="*/ 7 h 12"/>
                  <a:gd name="T8" fmla="*/ 9 w 11"/>
                  <a:gd name="T9" fmla="*/ 9 h 12"/>
                  <a:gd name="T10" fmla="*/ 4 w 11"/>
                  <a:gd name="T11" fmla="*/ 11 h 12"/>
                  <a:gd name="T12" fmla="*/ 3 w 11"/>
                  <a:gd name="T13" fmla="*/ 10 h 12"/>
                  <a:gd name="T14" fmla="*/ 2 w 11"/>
                  <a:gd name="T15" fmla="*/ 5 h 12"/>
                  <a:gd name="T16" fmla="*/ 2 w 11"/>
                  <a:gd name="T17" fmla="*/ 3 h 12"/>
                  <a:gd name="T18" fmla="*/ 7 w 11"/>
                  <a:gd name="T19" fmla="*/ 1 h 12"/>
                  <a:gd name="T20" fmla="*/ 7 w 11"/>
                  <a:gd name="T21" fmla="*/ 1 h 12"/>
                  <a:gd name="T22" fmla="*/ 7 w 11"/>
                  <a:gd name="T23" fmla="*/ 0 h 12"/>
                  <a:gd name="T24" fmla="*/ 2 w 11"/>
                  <a:gd name="T25" fmla="*/ 2 h 12"/>
                  <a:gd name="T26" fmla="*/ 1 w 11"/>
                  <a:gd name="T27" fmla="*/ 5 h 12"/>
                  <a:gd name="T28" fmla="*/ 2 w 11"/>
                  <a:gd name="T29" fmla="*/ 11 h 12"/>
                  <a:gd name="T30" fmla="*/ 4 w 11"/>
                  <a:gd name="T31" fmla="*/ 12 h 12"/>
                  <a:gd name="T32" fmla="*/ 9 w 11"/>
                  <a:gd name="T33" fmla="*/ 10 h 12"/>
                  <a:gd name="T34" fmla="*/ 11 w 11"/>
                  <a:gd name="T35" fmla="*/ 7 h 12"/>
                  <a:gd name="T36" fmla="*/ 9 w 11"/>
                  <a:gd name="T37" fmla="*/ 1 h 12"/>
                  <a:gd name="T38" fmla="*/ 7 w 11"/>
                  <a:gd name="T39" fmla="*/ 0 h 12"/>
                  <a:gd name="T40" fmla="*/ 7 w 11"/>
                  <a:gd name="T41"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 h="12">
                    <a:moveTo>
                      <a:pt x="7" y="1"/>
                    </a:moveTo>
                    <a:cubicBezTo>
                      <a:pt x="7" y="1"/>
                      <a:pt x="7" y="1"/>
                      <a:pt x="7" y="1"/>
                    </a:cubicBezTo>
                    <a:cubicBezTo>
                      <a:pt x="7" y="1"/>
                      <a:pt x="8" y="2"/>
                      <a:pt x="8" y="2"/>
                    </a:cubicBezTo>
                    <a:cubicBezTo>
                      <a:pt x="9" y="3"/>
                      <a:pt x="10" y="5"/>
                      <a:pt x="10" y="7"/>
                    </a:cubicBezTo>
                    <a:cubicBezTo>
                      <a:pt x="9" y="8"/>
                      <a:pt x="9" y="9"/>
                      <a:pt x="9" y="9"/>
                    </a:cubicBezTo>
                    <a:cubicBezTo>
                      <a:pt x="7" y="11"/>
                      <a:pt x="6" y="11"/>
                      <a:pt x="4" y="11"/>
                    </a:cubicBezTo>
                    <a:cubicBezTo>
                      <a:pt x="4" y="11"/>
                      <a:pt x="3" y="10"/>
                      <a:pt x="3" y="10"/>
                    </a:cubicBezTo>
                    <a:cubicBezTo>
                      <a:pt x="2" y="9"/>
                      <a:pt x="1" y="7"/>
                      <a:pt x="2" y="5"/>
                    </a:cubicBezTo>
                    <a:cubicBezTo>
                      <a:pt x="2" y="4"/>
                      <a:pt x="2" y="4"/>
                      <a:pt x="2" y="3"/>
                    </a:cubicBezTo>
                    <a:cubicBezTo>
                      <a:pt x="4" y="2"/>
                      <a:pt x="5" y="1"/>
                      <a:pt x="7" y="1"/>
                    </a:cubicBezTo>
                    <a:cubicBezTo>
                      <a:pt x="7" y="1"/>
                      <a:pt x="7" y="1"/>
                      <a:pt x="7" y="1"/>
                    </a:cubicBezTo>
                    <a:cubicBezTo>
                      <a:pt x="7" y="0"/>
                      <a:pt x="7" y="0"/>
                      <a:pt x="7" y="0"/>
                    </a:cubicBezTo>
                    <a:cubicBezTo>
                      <a:pt x="5" y="0"/>
                      <a:pt x="3" y="1"/>
                      <a:pt x="2" y="2"/>
                    </a:cubicBezTo>
                    <a:cubicBezTo>
                      <a:pt x="1" y="3"/>
                      <a:pt x="1" y="4"/>
                      <a:pt x="1" y="5"/>
                    </a:cubicBezTo>
                    <a:cubicBezTo>
                      <a:pt x="0" y="7"/>
                      <a:pt x="1" y="10"/>
                      <a:pt x="2" y="11"/>
                    </a:cubicBezTo>
                    <a:cubicBezTo>
                      <a:pt x="3" y="11"/>
                      <a:pt x="3" y="12"/>
                      <a:pt x="4" y="12"/>
                    </a:cubicBezTo>
                    <a:cubicBezTo>
                      <a:pt x="6" y="12"/>
                      <a:pt x="8" y="11"/>
                      <a:pt x="9" y="10"/>
                    </a:cubicBezTo>
                    <a:cubicBezTo>
                      <a:pt x="10" y="9"/>
                      <a:pt x="10" y="8"/>
                      <a:pt x="11" y="7"/>
                    </a:cubicBezTo>
                    <a:cubicBezTo>
                      <a:pt x="11" y="5"/>
                      <a:pt x="11" y="2"/>
                      <a:pt x="9" y="1"/>
                    </a:cubicBezTo>
                    <a:cubicBezTo>
                      <a:pt x="8" y="1"/>
                      <a:pt x="8" y="0"/>
                      <a:pt x="7" y="0"/>
                    </a:cubicBezTo>
                    <a:cubicBezTo>
                      <a:pt x="7" y="1"/>
                      <a:pt x="7" y="1"/>
                      <a:pt x="7"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42" name="Freeform 131"/>
              <p:cNvSpPr>
                <a:spLocks/>
              </p:cNvSpPr>
              <p:nvPr/>
            </p:nvSpPr>
            <p:spPr bwMode="auto">
              <a:xfrm>
                <a:off x="725" y="1581"/>
                <a:ext cx="23" cy="28"/>
              </a:xfrm>
              <a:custGeom>
                <a:avLst/>
                <a:gdLst>
                  <a:gd name="T0" fmla="*/ 7 w 10"/>
                  <a:gd name="T1" fmla="*/ 0 h 12"/>
                  <a:gd name="T2" fmla="*/ 10 w 10"/>
                  <a:gd name="T3" fmla="*/ 7 h 12"/>
                  <a:gd name="T4" fmla="*/ 4 w 10"/>
                  <a:gd name="T5" fmla="*/ 11 h 12"/>
                  <a:gd name="T6" fmla="*/ 1 w 10"/>
                  <a:gd name="T7" fmla="*/ 4 h 12"/>
                  <a:gd name="T8" fmla="*/ 7 w 10"/>
                  <a:gd name="T9" fmla="*/ 0 h 12"/>
                </a:gdLst>
                <a:ahLst/>
                <a:cxnLst>
                  <a:cxn ang="0">
                    <a:pos x="T0" y="T1"/>
                  </a:cxn>
                  <a:cxn ang="0">
                    <a:pos x="T2" y="T3"/>
                  </a:cxn>
                  <a:cxn ang="0">
                    <a:pos x="T4" y="T5"/>
                  </a:cxn>
                  <a:cxn ang="0">
                    <a:pos x="T6" y="T7"/>
                  </a:cxn>
                  <a:cxn ang="0">
                    <a:pos x="T8" y="T9"/>
                  </a:cxn>
                </a:cxnLst>
                <a:rect l="0" t="0" r="r" b="b"/>
                <a:pathLst>
                  <a:path w="10" h="12">
                    <a:moveTo>
                      <a:pt x="7" y="0"/>
                    </a:moveTo>
                    <a:cubicBezTo>
                      <a:pt x="9" y="1"/>
                      <a:pt x="10" y="4"/>
                      <a:pt x="10" y="7"/>
                    </a:cubicBezTo>
                    <a:cubicBezTo>
                      <a:pt x="9" y="10"/>
                      <a:pt x="6" y="12"/>
                      <a:pt x="4" y="11"/>
                    </a:cubicBezTo>
                    <a:cubicBezTo>
                      <a:pt x="1" y="10"/>
                      <a:pt x="0" y="7"/>
                      <a:pt x="1" y="4"/>
                    </a:cubicBezTo>
                    <a:cubicBezTo>
                      <a:pt x="1" y="1"/>
                      <a:pt x="4" y="0"/>
                      <a:pt x="7"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43" name="Freeform 132"/>
              <p:cNvSpPr>
                <a:spLocks/>
              </p:cNvSpPr>
              <p:nvPr/>
            </p:nvSpPr>
            <p:spPr bwMode="auto">
              <a:xfrm>
                <a:off x="722" y="1578"/>
                <a:ext cx="29" cy="31"/>
              </a:xfrm>
              <a:custGeom>
                <a:avLst/>
                <a:gdLst>
                  <a:gd name="T0" fmla="*/ 8 w 12"/>
                  <a:gd name="T1" fmla="*/ 1 h 13"/>
                  <a:gd name="T2" fmla="*/ 8 w 12"/>
                  <a:gd name="T3" fmla="*/ 2 h 13"/>
                  <a:gd name="T4" fmla="*/ 9 w 12"/>
                  <a:gd name="T5" fmla="*/ 2 h 13"/>
                  <a:gd name="T6" fmla="*/ 10 w 12"/>
                  <a:gd name="T7" fmla="*/ 8 h 13"/>
                  <a:gd name="T8" fmla="*/ 9 w 12"/>
                  <a:gd name="T9" fmla="*/ 10 h 13"/>
                  <a:gd name="T10" fmla="*/ 5 w 12"/>
                  <a:gd name="T11" fmla="*/ 11 h 13"/>
                  <a:gd name="T12" fmla="*/ 4 w 12"/>
                  <a:gd name="T13" fmla="*/ 11 h 13"/>
                  <a:gd name="T14" fmla="*/ 2 w 12"/>
                  <a:gd name="T15" fmla="*/ 5 h 13"/>
                  <a:gd name="T16" fmla="*/ 3 w 12"/>
                  <a:gd name="T17" fmla="*/ 4 h 13"/>
                  <a:gd name="T18" fmla="*/ 8 w 12"/>
                  <a:gd name="T19" fmla="*/ 2 h 13"/>
                  <a:gd name="T20" fmla="*/ 8 w 12"/>
                  <a:gd name="T21" fmla="*/ 1 h 13"/>
                  <a:gd name="T22" fmla="*/ 8 w 12"/>
                  <a:gd name="T23" fmla="*/ 1 h 13"/>
                  <a:gd name="T24" fmla="*/ 2 w 12"/>
                  <a:gd name="T25" fmla="*/ 3 h 13"/>
                  <a:gd name="T26" fmla="*/ 1 w 12"/>
                  <a:gd name="T27" fmla="*/ 5 h 13"/>
                  <a:gd name="T28" fmla="*/ 3 w 12"/>
                  <a:gd name="T29" fmla="*/ 12 h 13"/>
                  <a:gd name="T30" fmla="*/ 4 w 12"/>
                  <a:gd name="T31" fmla="*/ 12 h 13"/>
                  <a:gd name="T32" fmla="*/ 10 w 12"/>
                  <a:gd name="T33" fmla="*/ 10 h 13"/>
                  <a:gd name="T34" fmla="*/ 11 w 12"/>
                  <a:gd name="T35" fmla="*/ 8 h 13"/>
                  <a:gd name="T36" fmla="*/ 9 w 12"/>
                  <a:gd name="T37" fmla="*/ 2 h 13"/>
                  <a:gd name="T38" fmla="*/ 8 w 12"/>
                  <a:gd name="T39" fmla="*/ 1 h 13"/>
                  <a:gd name="T40" fmla="*/ 8 w 12"/>
                  <a:gd name="T41"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 h="13">
                    <a:moveTo>
                      <a:pt x="8" y="1"/>
                    </a:moveTo>
                    <a:cubicBezTo>
                      <a:pt x="8" y="2"/>
                      <a:pt x="8" y="2"/>
                      <a:pt x="8" y="2"/>
                    </a:cubicBezTo>
                    <a:cubicBezTo>
                      <a:pt x="8" y="2"/>
                      <a:pt x="8" y="2"/>
                      <a:pt x="9" y="2"/>
                    </a:cubicBezTo>
                    <a:cubicBezTo>
                      <a:pt x="10" y="4"/>
                      <a:pt x="11" y="6"/>
                      <a:pt x="10" y="8"/>
                    </a:cubicBezTo>
                    <a:cubicBezTo>
                      <a:pt x="10" y="8"/>
                      <a:pt x="10" y="9"/>
                      <a:pt x="9" y="10"/>
                    </a:cubicBezTo>
                    <a:cubicBezTo>
                      <a:pt x="8" y="11"/>
                      <a:pt x="6" y="12"/>
                      <a:pt x="5" y="11"/>
                    </a:cubicBezTo>
                    <a:cubicBezTo>
                      <a:pt x="4" y="11"/>
                      <a:pt x="4" y="11"/>
                      <a:pt x="4" y="11"/>
                    </a:cubicBezTo>
                    <a:cubicBezTo>
                      <a:pt x="2" y="10"/>
                      <a:pt x="1" y="7"/>
                      <a:pt x="2" y="5"/>
                    </a:cubicBezTo>
                    <a:cubicBezTo>
                      <a:pt x="2" y="5"/>
                      <a:pt x="3" y="4"/>
                      <a:pt x="3" y="4"/>
                    </a:cubicBezTo>
                    <a:cubicBezTo>
                      <a:pt x="4" y="2"/>
                      <a:pt x="6" y="1"/>
                      <a:pt x="8" y="2"/>
                    </a:cubicBezTo>
                    <a:cubicBezTo>
                      <a:pt x="8" y="1"/>
                      <a:pt x="8" y="1"/>
                      <a:pt x="8" y="1"/>
                    </a:cubicBezTo>
                    <a:cubicBezTo>
                      <a:pt x="8" y="1"/>
                      <a:pt x="8" y="1"/>
                      <a:pt x="8" y="1"/>
                    </a:cubicBezTo>
                    <a:cubicBezTo>
                      <a:pt x="6" y="0"/>
                      <a:pt x="4" y="1"/>
                      <a:pt x="2" y="3"/>
                    </a:cubicBezTo>
                    <a:cubicBezTo>
                      <a:pt x="2" y="4"/>
                      <a:pt x="1" y="4"/>
                      <a:pt x="1" y="5"/>
                    </a:cubicBezTo>
                    <a:cubicBezTo>
                      <a:pt x="0" y="8"/>
                      <a:pt x="1" y="10"/>
                      <a:pt x="3" y="12"/>
                    </a:cubicBezTo>
                    <a:cubicBezTo>
                      <a:pt x="3" y="12"/>
                      <a:pt x="4" y="12"/>
                      <a:pt x="4" y="12"/>
                    </a:cubicBezTo>
                    <a:cubicBezTo>
                      <a:pt x="6" y="13"/>
                      <a:pt x="9" y="12"/>
                      <a:pt x="10" y="10"/>
                    </a:cubicBezTo>
                    <a:cubicBezTo>
                      <a:pt x="11" y="10"/>
                      <a:pt x="11" y="9"/>
                      <a:pt x="11" y="8"/>
                    </a:cubicBezTo>
                    <a:cubicBezTo>
                      <a:pt x="12" y="6"/>
                      <a:pt x="11" y="3"/>
                      <a:pt x="9" y="2"/>
                    </a:cubicBezTo>
                    <a:cubicBezTo>
                      <a:pt x="9" y="1"/>
                      <a:pt x="8" y="1"/>
                      <a:pt x="8" y="1"/>
                    </a:cubicBezTo>
                    <a:cubicBezTo>
                      <a:pt x="8" y="1"/>
                      <a:pt x="8" y="1"/>
                      <a:pt x="8"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44" name="Freeform 133"/>
              <p:cNvSpPr>
                <a:spLocks/>
              </p:cNvSpPr>
              <p:nvPr/>
            </p:nvSpPr>
            <p:spPr bwMode="auto">
              <a:xfrm>
                <a:off x="708" y="1564"/>
                <a:ext cx="24" cy="28"/>
              </a:xfrm>
              <a:custGeom>
                <a:avLst/>
                <a:gdLst>
                  <a:gd name="T0" fmla="*/ 6 w 10"/>
                  <a:gd name="T1" fmla="*/ 0 h 12"/>
                  <a:gd name="T2" fmla="*/ 9 w 10"/>
                  <a:gd name="T3" fmla="*/ 7 h 12"/>
                  <a:gd name="T4" fmla="*/ 3 w 10"/>
                  <a:gd name="T5" fmla="*/ 11 h 12"/>
                  <a:gd name="T6" fmla="*/ 0 w 10"/>
                  <a:gd name="T7" fmla="*/ 4 h 12"/>
                  <a:gd name="T8" fmla="*/ 6 w 10"/>
                  <a:gd name="T9" fmla="*/ 0 h 12"/>
                </a:gdLst>
                <a:ahLst/>
                <a:cxnLst>
                  <a:cxn ang="0">
                    <a:pos x="T0" y="T1"/>
                  </a:cxn>
                  <a:cxn ang="0">
                    <a:pos x="T2" y="T3"/>
                  </a:cxn>
                  <a:cxn ang="0">
                    <a:pos x="T4" y="T5"/>
                  </a:cxn>
                  <a:cxn ang="0">
                    <a:pos x="T6" y="T7"/>
                  </a:cxn>
                  <a:cxn ang="0">
                    <a:pos x="T8" y="T9"/>
                  </a:cxn>
                </a:cxnLst>
                <a:rect l="0" t="0" r="r" b="b"/>
                <a:pathLst>
                  <a:path w="10" h="12">
                    <a:moveTo>
                      <a:pt x="6" y="0"/>
                    </a:moveTo>
                    <a:cubicBezTo>
                      <a:pt x="9" y="1"/>
                      <a:pt x="10" y="4"/>
                      <a:pt x="9" y="7"/>
                    </a:cubicBezTo>
                    <a:cubicBezTo>
                      <a:pt x="9" y="10"/>
                      <a:pt x="6" y="12"/>
                      <a:pt x="3" y="11"/>
                    </a:cubicBezTo>
                    <a:cubicBezTo>
                      <a:pt x="1" y="10"/>
                      <a:pt x="0" y="7"/>
                      <a:pt x="0" y="4"/>
                    </a:cubicBezTo>
                    <a:cubicBezTo>
                      <a:pt x="1" y="1"/>
                      <a:pt x="4" y="0"/>
                      <a:pt x="6"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45" name="Freeform 134"/>
              <p:cNvSpPr>
                <a:spLocks/>
              </p:cNvSpPr>
              <p:nvPr/>
            </p:nvSpPr>
            <p:spPr bwMode="auto">
              <a:xfrm>
                <a:off x="706" y="1562"/>
                <a:ext cx="28" cy="30"/>
              </a:xfrm>
              <a:custGeom>
                <a:avLst/>
                <a:gdLst>
                  <a:gd name="T0" fmla="*/ 7 w 12"/>
                  <a:gd name="T1" fmla="*/ 1 h 13"/>
                  <a:gd name="T2" fmla="*/ 7 w 12"/>
                  <a:gd name="T3" fmla="*/ 2 h 13"/>
                  <a:gd name="T4" fmla="*/ 8 w 12"/>
                  <a:gd name="T5" fmla="*/ 3 h 13"/>
                  <a:gd name="T6" fmla="*/ 10 w 12"/>
                  <a:gd name="T7" fmla="*/ 8 h 13"/>
                  <a:gd name="T8" fmla="*/ 9 w 12"/>
                  <a:gd name="T9" fmla="*/ 10 h 13"/>
                  <a:gd name="T10" fmla="*/ 5 w 12"/>
                  <a:gd name="T11" fmla="*/ 11 h 13"/>
                  <a:gd name="T12" fmla="*/ 3 w 12"/>
                  <a:gd name="T13" fmla="*/ 11 h 13"/>
                  <a:gd name="T14" fmla="*/ 2 w 12"/>
                  <a:gd name="T15" fmla="*/ 5 h 13"/>
                  <a:gd name="T16" fmla="*/ 3 w 12"/>
                  <a:gd name="T17" fmla="*/ 4 h 13"/>
                  <a:gd name="T18" fmla="*/ 7 w 12"/>
                  <a:gd name="T19" fmla="*/ 2 h 13"/>
                  <a:gd name="T20" fmla="*/ 7 w 12"/>
                  <a:gd name="T21" fmla="*/ 1 h 13"/>
                  <a:gd name="T22" fmla="*/ 8 w 12"/>
                  <a:gd name="T23" fmla="*/ 1 h 13"/>
                  <a:gd name="T24" fmla="*/ 2 w 12"/>
                  <a:gd name="T25" fmla="*/ 3 h 13"/>
                  <a:gd name="T26" fmla="*/ 1 w 12"/>
                  <a:gd name="T27" fmla="*/ 5 h 13"/>
                  <a:gd name="T28" fmla="*/ 3 w 12"/>
                  <a:gd name="T29" fmla="*/ 12 h 13"/>
                  <a:gd name="T30" fmla="*/ 4 w 12"/>
                  <a:gd name="T31" fmla="*/ 12 h 13"/>
                  <a:gd name="T32" fmla="*/ 10 w 12"/>
                  <a:gd name="T33" fmla="*/ 10 h 13"/>
                  <a:gd name="T34" fmla="*/ 11 w 12"/>
                  <a:gd name="T35" fmla="*/ 8 h 13"/>
                  <a:gd name="T36" fmla="*/ 9 w 12"/>
                  <a:gd name="T37" fmla="*/ 2 h 13"/>
                  <a:gd name="T38" fmla="*/ 8 w 12"/>
                  <a:gd name="T39" fmla="*/ 1 h 13"/>
                  <a:gd name="T40" fmla="*/ 7 w 12"/>
                  <a:gd name="T41"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 h="13">
                    <a:moveTo>
                      <a:pt x="7" y="1"/>
                    </a:moveTo>
                    <a:cubicBezTo>
                      <a:pt x="7" y="2"/>
                      <a:pt x="7" y="2"/>
                      <a:pt x="7" y="2"/>
                    </a:cubicBezTo>
                    <a:cubicBezTo>
                      <a:pt x="8" y="2"/>
                      <a:pt x="8" y="2"/>
                      <a:pt x="8" y="3"/>
                    </a:cubicBezTo>
                    <a:cubicBezTo>
                      <a:pt x="10" y="4"/>
                      <a:pt x="11" y="6"/>
                      <a:pt x="10" y="8"/>
                    </a:cubicBezTo>
                    <a:cubicBezTo>
                      <a:pt x="10" y="8"/>
                      <a:pt x="9" y="9"/>
                      <a:pt x="9" y="10"/>
                    </a:cubicBezTo>
                    <a:cubicBezTo>
                      <a:pt x="8" y="11"/>
                      <a:pt x="6" y="12"/>
                      <a:pt x="5" y="11"/>
                    </a:cubicBezTo>
                    <a:cubicBezTo>
                      <a:pt x="4" y="11"/>
                      <a:pt x="4" y="11"/>
                      <a:pt x="3" y="11"/>
                    </a:cubicBezTo>
                    <a:cubicBezTo>
                      <a:pt x="2" y="10"/>
                      <a:pt x="1" y="8"/>
                      <a:pt x="2" y="5"/>
                    </a:cubicBezTo>
                    <a:cubicBezTo>
                      <a:pt x="2" y="5"/>
                      <a:pt x="2" y="4"/>
                      <a:pt x="3" y="4"/>
                    </a:cubicBezTo>
                    <a:cubicBezTo>
                      <a:pt x="4" y="2"/>
                      <a:pt x="6" y="1"/>
                      <a:pt x="7" y="2"/>
                    </a:cubicBezTo>
                    <a:cubicBezTo>
                      <a:pt x="7" y="1"/>
                      <a:pt x="7" y="1"/>
                      <a:pt x="7" y="1"/>
                    </a:cubicBezTo>
                    <a:cubicBezTo>
                      <a:pt x="8" y="1"/>
                      <a:pt x="8" y="1"/>
                      <a:pt x="8" y="1"/>
                    </a:cubicBezTo>
                    <a:cubicBezTo>
                      <a:pt x="6" y="0"/>
                      <a:pt x="3" y="1"/>
                      <a:pt x="2" y="3"/>
                    </a:cubicBezTo>
                    <a:cubicBezTo>
                      <a:pt x="2" y="4"/>
                      <a:pt x="1" y="4"/>
                      <a:pt x="1" y="5"/>
                    </a:cubicBezTo>
                    <a:cubicBezTo>
                      <a:pt x="0" y="8"/>
                      <a:pt x="1" y="10"/>
                      <a:pt x="3" y="12"/>
                    </a:cubicBezTo>
                    <a:cubicBezTo>
                      <a:pt x="3" y="12"/>
                      <a:pt x="4" y="12"/>
                      <a:pt x="4" y="12"/>
                    </a:cubicBezTo>
                    <a:cubicBezTo>
                      <a:pt x="6" y="13"/>
                      <a:pt x="9" y="12"/>
                      <a:pt x="10" y="10"/>
                    </a:cubicBezTo>
                    <a:cubicBezTo>
                      <a:pt x="10" y="10"/>
                      <a:pt x="11" y="9"/>
                      <a:pt x="11" y="8"/>
                    </a:cubicBezTo>
                    <a:cubicBezTo>
                      <a:pt x="12" y="6"/>
                      <a:pt x="11" y="3"/>
                      <a:pt x="9" y="2"/>
                    </a:cubicBezTo>
                    <a:cubicBezTo>
                      <a:pt x="9" y="1"/>
                      <a:pt x="8" y="1"/>
                      <a:pt x="8" y="1"/>
                    </a:cubicBezTo>
                    <a:cubicBezTo>
                      <a:pt x="7" y="1"/>
                      <a:pt x="7" y="1"/>
                      <a:pt x="7"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46" name="Freeform 135"/>
              <p:cNvSpPr>
                <a:spLocks/>
              </p:cNvSpPr>
              <p:nvPr/>
            </p:nvSpPr>
            <p:spPr bwMode="auto">
              <a:xfrm>
                <a:off x="668" y="1536"/>
                <a:ext cx="26" cy="28"/>
              </a:xfrm>
              <a:custGeom>
                <a:avLst/>
                <a:gdLst>
                  <a:gd name="T0" fmla="*/ 7 w 11"/>
                  <a:gd name="T1" fmla="*/ 1 h 12"/>
                  <a:gd name="T2" fmla="*/ 10 w 11"/>
                  <a:gd name="T3" fmla="*/ 7 h 12"/>
                  <a:gd name="T4" fmla="*/ 4 w 11"/>
                  <a:gd name="T5" fmla="*/ 11 h 12"/>
                  <a:gd name="T6" fmla="*/ 1 w 11"/>
                  <a:gd name="T7" fmla="*/ 5 h 12"/>
                  <a:gd name="T8" fmla="*/ 7 w 11"/>
                  <a:gd name="T9" fmla="*/ 1 h 12"/>
                </a:gdLst>
                <a:ahLst/>
                <a:cxnLst>
                  <a:cxn ang="0">
                    <a:pos x="T0" y="T1"/>
                  </a:cxn>
                  <a:cxn ang="0">
                    <a:pos x="T2" y="T3"/>
                  </a:cxn>
                  <a:cxn ang="0">
                    <a:pos x="T4" y="T5"/>
                  </a:cxn>
                  <a:cxn ang="0">
                    <a:pos x="T6" y="T7"/>
                  </a:cxn>
                  <a:cxn ang="0">
                    <a:pos x="T8" y="T9"/>
                  </a:cxn>
                </a:cxnLst>
                <a:rect l="0" t="0" r="r" b="b"/>
                <a:pathLst>
                  <a:path w="11" h="12">
                    <a:moveTo>
                      <a:pt x="7" y="1"/>
                    </a:moveTo>
                    <a:cubicBezTo>
                      <a:pt x="10" y="1"/>
                      <a:pt x="11" y="4"/>
                      <a:pt x="10" y="7"/>
                    </a:cubicBezTo>
                    <a:cubicBezTo>
                      <a:pt x="9" y="10"/>
                      <a:pt x="7" y="12"/>
                      <a:pt x="4" y="11"/>
                    </a:cubicBezTo>
                    <a:cubicBezTo>
                      <a:pt x="2" y="10"/>
                      <a:pt x="0" y="7"/>
                      <a:pt x="1" y="5"/>
                    </a:cubicBezTo>
                    <a:cubicBezTo>
                      <a:pt x="2" y="2"/>
                      <a:pt x="5" y="0"/>
                      <a:pt x="7"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47" name="Freeform 136"/>
              <p:cNvSpPr>
                <a:spLocks/>
              </p:cNvSpPr>
              <p:nvPr/>
            </p:nvSpPr>
            <p:spPr bwMode="auto">
              <a:xfrm>
                <a:off x="668" y="1536"/>
                <a:ext cx="28" cy="28"/>
              </a:xfrm>
              <a:custGeom>
                <a:avLst/>
                <a:gdLst>
                  <a:gd name="T0" fmla="*/ 7 w 12"/>
                  <a:gd name="T1" fmla="*/ 1 h 12"/>
                  <a:gd name="T2" fmla="*/ 7 w 12"/>
                  <a:gd name="T3" fmla="*/ 1 h 12"/>
                  <a:gd name="T4" fmla="*/ 8 w 12"/>
                  <a:gd name="T5" fmla="*/ 2 h 12"/>
                  <a:gd name="T6" fmla="*/ 10 w 12"/>
                  <a:gd name="T7" fmla="*/ 7 h 12"/>
                  <a:gd name="T8" fmla="*/ 9 w 12"/>
                  <a:gd name="T9" fmla="*/ 9 h 12"/>
                  <a:gd name="T10" fmla="*/ 4 w 12"/>
                  <a:gd name="T11" fmla="*/ 11 h 12"/>
                  <a:gd name="T12" fmla="*/ 3 w 12"/>
                  <a:gd name="T13" fmla="*/ 10 h 12"/>
                  <a:gd name="T14" fmla="*/ 2 w 12"/>
                  <a:gd name="T15" fmla="*/ 5 h 12"/>
                  <a:gd name="T16" fmla="*/ 3 w 12"/>
                  <a:gd name="T17" fmla="*/ 3 h 12"/>
                  <a:gd name="T18" fmla="*/ 7 w 12"/>
                  <a:gd name="T19" fmla="*/ 1 h 12"/>
                  <a:gd name="T20" fmla="*/ 7 w 12"/>
                  <a:gd name="T21" fmla="*/ 1 h 12"/>
                  <a:gd name="T22" fmla="*/ 7 w 12"/>
                  <a:gd name="T23" fmla="*/ 0 h 12"/>
                  <a:gd name="T24" fmla="*/ 2 w 12"/>
                  <a:gd name="T25" fmla="*/ 2 h 12"/>
                  <a:gd name="T26" fmla="*/ 1 w 12"/>
                  <a:gd name="T27" fmla="*/ 4 h 12"/>
                  <a:gd name="T28" fmla="*/ 3 w 12"/>
                  <a:gd name="T29" fmla="*/ 11 h 12"/>
                  <a:gd name="T30" fmla="*/ 4 w 12"/>
                  <a:gd name="T31" fmla="*/ 12 h 12"/>
                  <a:gd name="T32" fmla="*/ 10 w 12"/>
                  <a:gd name="T33" fmla="*/ 10 h 12"/>
                  <a:gd name="T34" fmla="*/ 11 w 12"/>
                  <a:gd name="T35" fmla="*/ 7 h 12"/>
                  <a:gd name="T36" fmla="*/ 9 w 12"/>
                  <a:gd name="T37" fmla="*/ 1 h 12"/>
                  <a:gd name="T38" fmla="*/ 7 w 12"/>
                  <a:gd name="T39" fmla="*/ 0 h 12"/>
                  <a:gd name="T40" fmla="*/ 7 w 12"/>
                  <a:gd name="T41"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 h="12">
                    <a:moveTo>
                      <a:pt x="7" y="1"/>
                    </a:moveTo>
                    <a:cubicBezTo>
                      <a:pt x="7" y="1"/>
                      <a:pt x="7" y="1"/>
                      <a:pt x="7" y="1"/>
                    </a:cubicBezTo>
                    <a:cubicBezTo>
                      <a:pt x="8" y="1"/>
                      <a:pt x="8" y="2"/>
                      <a:pt x="8" y="2"/>
                    </a:cubicBezTo>
                    <a:cubicBezTo>
                      <a:pt x="10" y="3"/>
                      <a:pt x="10" y="5"/>
                      <a:pt x="10" y="7"/>
                    </a:cubicBezTo>
                    <a:cubicBezTo>
                      <a:pt x="10" y="8"/>
                      <a:pt x="9" y="8"/>
                      <a:pt x="9" y="9"/>
                    </a:cubicBezTo>
                    <a:cubicBezTo>
                      <a:pt x="8" y="10"/>
                      <a:pt x="6" y="11"/>
                      <a:pt x="4" y="11"/>
                    </a:cubicBezTo>
                    <a:cubicBezTo>
                      <a:pt x="4" y="11"/>
                      <a:pt x="4" y="10"/>
                      <a:pt x="3" y="10"/>
                    </a:cubicBezTo>
                    <a:cubicBezTo>
                      <a:pt x="2" y="9"/>
                      <a:pt x="1" y="7"/>
                      <a:pt x="2" y="5"/>
                    </a:cubicBezTo>
                    <a:cubicBezTo>
                      <a:pt x="2" y="4"/>
                      <a:pt x="2" y="3"/>
                      <a:pt x="3" y="3"/>
                    </a:cubicBezTo>
                    <a:cubicBezTo>
                      <a:pt x="4" y="1"/>
                      <a:pt x="6" y="1"/>
                      <a:pt x="7" y="1"/>
                    </a:cubicBezTo>
                    <a:cubicBezTo>
                      <a:pt x="7" y="1"/>
                      <a:pt x="7" y="1"/>
                      <a:pt x="7" y="1"/>
                    </a:cubicBezTo>
                    <a:cubicBezTo>
                      <a:pt x="7" y="0"/>
                      <a:pt x="7" y="0"/>
                      <a:pt x="7" y="0"/>
                    </a:cubicBezTo>
                    <a:cubicBezTo>
                      <a:pt x="5" y="0"/>
                      <a:pt x="3" y="0"/>
                      <a:pt x="2" y="2"/>
                    </a:cubicBezTo>
                    <a:cubicBezTo>
                      <a:pt x="1" y="3"/>
                      <a:pt x="1" y="4"/>
                      <a:pt x="1" y="4"/>
                    </a:cubicBezTo>
                    <a:cubicBezTo>
                      <a:pt x="0" y="7"/>
                      <a:pt x="1" y="10"/>
                      <a:pt x="3" y="11"/>
                    </a:cubicBezTo>
                    <a:cubicBezTo>
                      <a:pt x="3" y="11"/>
                      <a:pt x="3" y="12"/>
                      <a:pt x="4" y="12"/>
                    </a:cubicBezTo>
                    <a:cubicBezTo>
                      <a:pt x="6" y="12"/>
                      <a:pt x="8" y="11"/>
                      <a:pt x="10" y="10"/>
                    </a:cubicBezTo>
                    <a:cubicBezTo>
                      <a:pt x="10" y="9"/>
                      <a:pt x="11" y="8"/>
                      <a:pt x="11" y="7"/>
                    </a:cubicBezTo>
                    <a:cubicBezTo>
                      <a:pt x="12" y="5"/>
                      <a:pt x="11" y="2"/>
                      <a:pt x="9" y="1"/>
                    </a:cubicBezTo>
                    <a:cubicBezTo>
                      <a:pt x="9" y="1"/>
                      <a:pt x="8" y="0"/>
                      <a:pt x="7" y="0"/>
                    </a:cubicBezTo>
                    <a:cubicBezTo>
                      <a:pt x="7" y="1"/>
                      <a:pt x="7" y="1"/>
                      <a:pt x="7"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48" name="Freeform 137"/>
              <p:cNvSpPr>
                <a:spLocks/>
              </p:cNvSpPr>
              <p:nvPr/>
            </p:nvSpPr>
            <p:spPr bwMode="auto">
              <a:xfrm>
                <a:off x="647" y="1524"/>
                <a:ext cx="26" cy="28"/>
              </a:xfrm>
              <a:custGeom>
                <a:avLst/>
                <a:gdLst>
                  <a:gd name="T0" fmla="*/ 7 w 11"/>
                  <a:gd name="T1" fmla="*/ 1 h 12"/>
                  <a:gd name="T2" fmla="*/ 10 w 11"/>
                  <a:gd name="T3" fmla="*/ 8 h 12"/>
                  <a:gd name="T4" fmla="*/ 4 w 11"/>
                  <a:gd name="T5" fmla="*/ 11 h 12"/>
                  <a:gd name="T6" fmla="*/ 1 w 11"/>
                  <a:gd name="T7" fmla="*/ 5 h 12"/>
                  <a:gd name="T8" fmla="*/ 7 w 11"/>
                  <a:gd name="T9" fmla="*/ 1 h 12"/>
                </a:gdLst>
                <a:ahLst/>
                <a:cxnLst>
                  <a:cxn ang="0">
                    <a:pos x="T0" y="T1"/>
                  </a:cxn>
                  <a:cxn ang="0">
                    <a:pos x="T2" y="T3"/>
                  </a:cxn>
                  <a:cxn ang="0">
                    <a:pos x="T4" y="T5"/>
                  </a:cxn>
                  <a:cxn ang="0">
                    <a:pos x="T6" y="T7"/>
                  </a:cxn>
                  <a:cxn ang="0">
                    <a:pos x="T8" y="T9"/>
                  </a:cxn>
                </a:cxnLst>
                <a:rect l="0" t="0" r="r" b="b"/>
                <a:pathLst>
                  <a:path w="11" h="12">
                    <a:moveTo>
                      <a:pt x="7" y="1"/>
                    </a:moveTo>
                    <a:cubicBezTo>
                      <a:pt x="10" y="2"/>
                      <a:pt x="11" y="5"/>
                      <a:pt x="10" y="8"/>
                    </a:cubicBezTo>
                    <a:cubicBezTo>
                      <a:pt x="9" y="10"/>
                      <a:pt x="7" y="12"/>
                      <a:pt x="4" y="11"/>
                    </a:cubicBezTo>
                    <a:cubicBezTo>
                      <a:pt x="2" y="11"/>
                      <a:pt x="0" y="8"/>
                      <a:pt x="1" y="5"/>
                    </a:cubicBezTo>
                    <a:cubicBezTo>
                      <a:pt x="2" y="2"/>
                      <a:pt x="5" y="0"/>
                      <a:pt x="7"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49" name="Freeform 138"/>
              <p:cNvSpPr>
                <a:spLocks/>
              </p:cNvSpPr>
              <p:nvPr/>
            </p:nvSpPr>
            <p:spPr bwMode="auto">
              <a:xfrm>
                <a:off x="647" y="1524"/>
                <a:ext cx="26" cy="31"/>
              </a:xfrm>
              <a:custGeom>
                <a:avLst/>
                <a:gdLst>
                  <a:gd name="T0" fmla="*/ 7 w 11"/>
                  <a:gd name="T1" fmla="*/ 1 h 13"/>
                  <a:gd name="T2" fmla="*/ 7 w 11"/>
                  <a:gd name="T3" fmla="*/ 1 h 13"/>
                  <a:gd name="T4" fmla="*/ 8 w 11"/>
                  <a:gd name="T5" fmla="*/ 2 h 13"/>
                  <a:gd name="T6" fmla="*/ 10 w 11"/>
                  <a:gd name="T7" fmla="*/ 7 h 13"/>
                  <a:gd name="T8" fmla="*/ 9 w 11"/>
                  <a:gd name="T9" fmla="*/ 9 h 13"/>
                  <a:gd name="T10" fmla="*/ 4 w 11"/>
                  <a:gd name="T11" fmla="*/ 11 h 13"/>
                  <a:gd name="T12" fmla="*/ 3 w 11"/>
                  <a:gd name="T13" fmla="*/ 10 h 13"/>
                  <a:gd name="T14" fmla="*/ 2 w 11"/>
                  <a:gd name="T15" fmla="*/ 5 h 13"/>
                  <a:gd name="T16" fmla="*/ 3 w 11"/>
                  <a:gd name="T17" fmla="*/ 3 h 13"/>
                  <a:gd name="T18" fmla="*/ 7 w 11"/>
                  <a:gd name="T19" fmla="*/ 1 h 13"/>
                  <a:gd name="T20" fmla="*/ 7 w 11"/>
                  <a:gd name="T21" fmla="*/ 1 h 13"/>
                  <a:gd name="T22" fmla="*/ 7 w 11"/>
                  <a:gd name="T23" fmla="*/ 0 h 13"/>
                  <a:gd name="T24" fmla="*/ 2 w 11"/>
                  <a:gd name="T25" fmla="*/ 3 h 13"/>
                  <a:gd name="T26" fmla="*/ 1 w 11"/>
                  <a:gd name="T27" fmla="*/ 5 h 13"/>
                  <a:gd name="T28" fmla="*/ 3 w 11"/>
                  <a:gd name="T29" fmla="*/ 11 h 13"/>
                  <a:gd name="T30" fmla="*/ 4 w 11"/>
                  <a:gd name="T31" fmla="*/ 12 h 13"/>
                  <a:gd name="T32" fmla="*/ 10 w 11"/>
                  <a:gd name="T33" fmla="*/ 10 h 13"/>
                  <a:gd name="T34" fmla="*/ 11 w 11"/>
                  <a:gd name="T35" fmla="*/ 8 h 13"/>
                  <a:gd name="T36" fmla="*/ 9 w 11"/>
                  <a:gd name="T37" fmla="*/ 1 h 13"/>
                  <a:gd name="T38" fmla="*/ 7 w 11"/>
                  <a:gd name="T39" fmla="*/ 0 h 13"/>
                  <a:gd name="T40" fmla="*/ 7 w 11"/>
                  <a:gd name="T41"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 h="13">
                    <a:moveTo>
                      <a:pt x="7" y="1"/>
                    </a:moveTo>
                    <a:cubicBezTo>
                      <a:pt x="7" y="1"/>
                      <a:pt x="7" y="1"/>
                      <a:pt x="7" y="1"/>
                    </a:cubicBezTo>
                    <a:cubicBezTo>
                      <a:pt x="8" y="2"/>
                      <a:pt x="8" y="2"/>
                      <a:pt x="8" y="2"/>
                    </a:cubicBezTo>
                    <a:cubicBezTo>
                      <a:pt x="10" y="3"/>
                      <a:pt x="10" y="5"/>
                      <a:pt x="10" y="7"/>
                    </a:cubicBezTo>
                    <a:cubicBezTo>
                      <a:pt x="10" y="8"/>
                      <a:pt x="9" y="9"/>
                      <a:pt x="9" y="9"/>
                    </a:cubicBezTo>
                    <a:cubicBezTo>
                      <a:pt x="8" y="11"/>
                      <a:pt x="6" y="11"/>
                      <a:pt x="4" y="11"/>
                    </a:cubicBezTo>
                    <a:cubicBezTo>
                      <a:pt x="4" y="11"/>
                      <a:pt x="4" y="11"/>
                      <a:pt x="3" y="10"/>
                    </a:cubicBezTo>
                    <a:cubicBezTo>
                      <a:pt x="2" y="9"/>
                      <a:pt x="1" y="7"/>
                      <a:pt x="2" y="5"/>
                    </a:cubicBezTo>
                    <a:cubicBezTo>
                      <a:pt x="2" y="4"/>
                      <a:pt x="2" y="4"/>
                      <a:pt x="3" y="3"/>
                    </a:cubicBezTo>
                    <a:cubicBezTo>
                      <a:pt x="4" y="2"/>
                      <a:pt x="6" y="1"/>
                      <a:pt x="7" y="1"/>
                    </a:cubicBezTo>
                    <a:cubicBezTo>
                      <a:pt x="7" y="1"/>
                      <a:pt x="7" y="1"/>
                      <a:pt x="7" y="1"/>
                    </a:cubicBezTo>
                    <a:cubicBezTo>
                      <a:pt x="7" y="0"/>
                      <a:pt x="7" y="0"/>
                      <a:pt x="7" y="0"/>
                    </a:cubicBezTo>
                    <a:cubicBezTo>
                      <a:pt x="5" y="0"/>
                      <a:pt x="3" y="1"/>
                      <a:pt x="2" y="3"/>
                    </a:cubicBezTo>
                    <a:cubicBezTo>
                      <a:pt x="1" y="3"/>
                      <a:pt x="1" y="4"/>
                      <a:pt x="1" y="5"/>
                    </a:cubicBezTo>
                    <a:cubicBezTo>
                      <a:pt x="0" y="7"/>
                      <a:pt x="1" y="10"/>
                      <a:pt x="3" y="11"/>
                    </a:cubicBezTo>
                    <a:cubicBezTo>
                      <a:pt x="3" y="12"/>
                      <a:pt x="3" y="12"/>
                      <a:pt x="4" y="12"/>
                    </a:cubicBezTo>
                    <a:cubicBezTo>
                      <a:pt x="6" y="13"/>
                      <a:pt x="8" y="12"/>
                      <a:pt x="10" y="10"/>
                    </a:cubicBezTo>
                    <a:cubicBezTo>
                      <a:pt x="10" y="9"/>
                      <a:pt x="11" y="9"/>
                      <a:pt x="11" y="8"/>
                    </a:cubicBezTo>
                    <a:cubicBezTo>
                      <a:pt x="11" y="5"/>
                      <a:pt x="11" y="3"/>
                      <a:pt x="9" y="1"/>
                    </a:cubicBezTo>
                    <a:cubicBezTo>
                      <a:pt x="9" y="1"/>
                      <a:pt x="8" y="1"/>
                      <a:pt x="7" y="0"/>
                    </a:cubicBezTo>
                    <a:cubicBezTo>
                      <a:pt x="7" y="1"/>
                      <a:pt x="7" y="1"/>
                      <a:pt x="7"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50" name="Freeform 139"/>
              <p:cNvSpPr>
                <a:spLocks/>
              </p:cNvSpPr>
              <p:nvPr/>
            </p:nvSpPr>
            <p:spPr bwMode="auto">
              <a:xfrm>
                <a:off x="1180" y="1061"/>
                <a:ext cx="154" cy="163"/>
              </a:xfrm>
              <a:custGeom>
                <a:avLst/>
                <a:gdLst>
                  <a:gd name="T0" fmla="*/ 62 w 65"/>
                  <a:gd name="T1" fmla="*/ 69 h 69"/>
                  <a:gd name="T2" fmla="*/ 45 w 65"/>
                  <a:gd name="T3" fmla="*/ 49 h 69"/>
                  <a:gd name="T4" fmla="*/ 57 w 65"/>
                  <a:gd name="T5" fmla="*/ 50 h 69"/>
                  <a:gd name="T6" fmla="*/ 34 w 65"/>
                  <a:gd name="T7" fmla="*/ 33 h 69"/>
                  <a:gd name="T8" fmla="*/ 50 w 65"/>
                  <a:gd name="T9" fmla="*/ 36 h 69"/>
                  <a:gd name="T10" fmla="*/ 16 w 65"/>
                  <a:gd name="T11" fmla="*/ 18 h 69"/>
                  <a:gd name="T12" fmla="*/ 1 w 65"/>
                  <a:gd name="T13" fmla="*/ 0 h 69"/>
                  <a:gd name="T14" fmla="*/ 39 w 65"/>
                  <a:gd name="T15" fmla="*/ 15 h 69"/>
                  <a:gd name="T16" fmla="*/ 62 w 65"/>
                  <a:gd name="T17"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69">
                    <a:moveTo>
                      <a:pt x="62" y="69"/>
                    </a:moveTo>
                    <a:cubicBezTo>
                      <a:pt x="63" y="61"/>
                      <a:pt x="51" y="43"/>
                      <a:pt x="45" y="49"/>
                    </a:cubicBezTo>
                    <a:cubicBezTo>
                      <a:pt x="44" y="45"/>
                      <a:pt x="52" y="42"/>
                      <a:pt x="57" y="50"/>
                    </a:cubicBezTo>
                    <a:cubicBezTo>
                      <a:pt x="60" y="43"/>
                      <a:pt x="40" y="35"/>
                      <a:pt x="34" y="33"/>
                    </a:cubicBezTo>
                    <a:cubicBezTo>
                      <a:pt x="37" y="31"/>
                      <a:pt x="45" y="33"/>
                      <a:pt x="50" y="36"/>
                    </a:cubicBezTo>
                    <a:cubicBezTo>
                      <a:pt x="47" y="26"/>
                      <a:pt x="24" y="26"/>
                      <a:pt x="16" y="18"/>
                    </a:cubicBezTo>
                    <a:cubicBezTo>
                      <a:pt x="43" y="15"/>
                      <a:pt x="0" y="10"/>
                      <a:pt x="1" y="0"/>
                    </a:cubicBezTo>
                    <a:cubicBezTo>
                      <a:pt x="5" y="8"/>
                      <a:pt x="24" y="6"/>
                      <a:pt x="39" y="15"/>
                    </a:cubicBezTo>
                    <a:cubicBezTo>
                      <a:pt x="64" y="31"/>
                      <a:pt x="65" y="52"/>
                      <a:pt x="62" y="6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51" name="Freeform 140"/>
              <p:cNvSpPr>
                <a:spLocks/>
              </p:cNvSpPr>
              <p:nvPr/>
            </p:nvSpPr>
            <p:spPr bwMode="auto">
              <a:xfrm>
                <a:off x="1124" y="1014"/>
                <a:ext cx="130" cy="73"/>
              </a:xfrm>
              <a:custGeom>
                <a:avLst/>
                <a:gdLst>
                  <a:gd name="T0" fmla="*/ 40 w 55"/>
                  <a:gd name="T1" fmla="*/ 11 h 31"/>
                  <a:gd name="T2" fmla="*/ 44 w 55"/>
                  <a:gd name="T3" fmla="*/ 16 h 31"/>
                  <a:gd name="T4" fmla="*/ 55 w 55"/>
                  <a:gd name="T5" fmla="*/ 31 h 31"/>
                  <a:gd name="T6" fmla="*/ 0 w 55"/>
                  <a:gd name="T7" fmla="*/ 3 h 31"/>
                  <a:gd name="T8" fmla="*/ 17 w 55"/>
                  <a:gd name="T9" fmla="*/ 10 h 31"/>
                  <a:gd name="T10" fmla="*/ 8 w 55"/>
                  <a:gd name="T11" fmla="*/ 0 h 31"/>
                  <a:gd name="T12" fmla="*/ 26 w 55"/>
                  <a:gd name="T13" fmla="*/ 12 h 31"/>
                  <a:gd name="T14" fmla="*/ 19 w 55"/>
                  <a:gd name="T15" fmla="*/ 2 h 31"/>
                  <a:gd name="T16" fmla="*/ 38 w 55"/>
                  <a:gd name="T17" fmla="*/ 15 h 31"/>
                  <a:gd name="T18" fmla="*/ 40 w 55"/>
                  <a:gd name="T19" fmla="*/ 1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31">
                    <a:moveTo>
                      <a:pt x="40" y="11"/>
                    </a:moveTo>
                    <a:cubicBezTo>
                      <a:pt x="40" y="11"/>
                      <a:pt x="44" y="16"/>
                      <a:pt x="44" y="16"/>
                    </a:cubicBezTo>
                    <a:cubicBezTo>
                      <a:pt x="53" y="26"/>
                      <a:pt x="43" y="22"/>
                      <a:pt x="55" y="31"/>
                    </a:cubicBezTo>
                    <a:cubicBezTo>
                      <a:pt x="29" y="16"/>
                      <a:pt x="33" y="26"/>
                      <a:pt x="0" y="3"/>
                    </a:cubicBezTo>
                    <a:cubicBezTo>
                      <a:pt x="10" y="9"/>
                      <a:pt x="9" y="5"/>
                      <a:pt x="17" y="10"/>
                    </a:cubicBezTo>
                    <a:cubicBezTo>
                      <a:pt x="15" y="6"/>
                      <a:pt x="13" y="5"/>
                      <a:pt x="8" y="0"/>
                    </a:cubicBezTo>
                    <a:cubicBezTo>
                      <a:pt x="13" y="2"/>
                      <a:pt x="21" y="6"/>
                      <a:pt x="26" y="12"/>
                    </a:cubicBezTo>
                    <a:cubicBezTo>
                      <a:pt x="29" y="12"/>
                      <a:pt x="18" y="1"/>
                      <a:pt x="19" y="2"/>
                    </a:cubicBezTo>
                    <a:cubicBezTo>
                      <a:pt x="36" y="11"/>
                      <a:pt x="33" y="11"/>
                      <a:pt x="38" y="15"/>
                    </a:cubicBezTo>
                    <a:cubicBezTo>
                      <a:pt x="39" y="14"/>
                      <a:pt x="40" y="14"/>
                      <a:pt x="40" y="1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52" name="Freeform 141"/>
              <p:cNvSpPr>
                <a:spLocks/>
              </p:cNvSpPr>
              <p:nvPr/>
            </p:nvSpPr>
            <p:spPr bwMode="auto">
              <a:xfrm>
                <a:off x="1247" y="1047"/>
                <a:ext cx="96" cy="101"/>
              </a:xfrm>
              <a:custGeom>
                <a:avLst/>
                <a:gdLst>
                  <a:gd name="T0" fmla="*/ 26 w 41"/>
                  <a:gd name="T1" fmla="*/ 0 h 43"/>
                  <a:gd name="T2" fmla="*/ 30 w 41"/>
                  <a:gd name="T3" fmla="*/ 43 h 43"/>
                  <a:gd name="T4" fmla="*/ 0 w 41"/>
                  <a:gd name="T5" fmla="*/ 0 h 43"/>
                  <a:gd name="T6" fmla="*/ 15 w 41"/>
                  <a:gd name="T7" fmla="*/ 13 h 43"/>
                  <a:gd name="T8" fmla="*/ 26 w 41"/>
                  <a:gd name="T9" fmla="*/ 0 h 43"/>
                </a:gdLst>
                <a:ahLst/>
                <a:cxnLst>
                  <a:cxn ang="0">
                    <a:pos x="T0" y="T1"/>
                  </a:cxn>
                  <a:cxn ang="0">
                    <a:pos x="T2" y="T3"/>
                  </a:cxn>
                  <a:cxn ang="0">
                    <a:pos x="T4" y="T5"/>
                  </a:cxn>
                  <a:cxn ang="0">
                    <a:pos x="T6" y="T7"/>
                  </a:cxn>
                  <a:cxn ang="0">
                    <a:pos x="T8" y="T9"/>
                  </a:cxn>
                </a:cxnLst>
                <a:rect l="0" t="0" r="r" b="b"/>
                <a:pathLst>
                  <a:path w="41" h="43">
                    <a:moveTo>
                      <a:pt x="26" y="0"/>
                    </a:moveTo>
                    <a:cubicBezTo>
                      <a:pt x="16" y="17"/>
                      <a:pt x="41" y="31"/>
                      <a:pt x="30" y="43"/>
                    </a:cubicBezTo>
                    <a:cubicBezTo>
                      <a:pt x="37" y="26"/>
                      <a:pt x="0" y="15"/>
                      <a:pt x="0" y="0"/>
                    </a:cubicBezTo>
                    <a:cubicBezTo>
                      <a:pt x="3" y="6"/>
                      <a:pt x="8" y="10"/>
                      <a:pt x="15" y="13"/>
                    </a:cubicBezTo>
                    <a:cubicBezTo>
                      <a:pt x="19" y="12"/>
                      <a:pt x="16" y="5"/>
                      <a:pt x="26"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53" name="Freeform 142"/>
              <p:cNvSpPr>
                <a:spLocks/>
              </p:cNvSpPr>
              <p:nvPr/>
            </p:nvSpPr>
            <p:spPr bwMode="auto">
              <a:xfrm>
                <a:off x="1464" y="943"/>
                <a:ext cx="198" cy="92"/>
              </a:xfrm>
              <a:custGeom>
                <a:avLst/>
                <a:gdLst>
                  <a:gd name="T0" fmla="*/ 0 w 84"/>
                  <a:gd name="T1" fmla="*/ 16 h 39"/>
                  <a:gd name="T2" fmla="*/ 24 w 84"/>
                  <a:gd name="T3" fmla="*/ 21 h 39"/>
                  <a:gd name="T4" fmla="*/ 19 w 84"/>
                  <a:gd name="T5" fmla="*/ 12 h 39"/>
                  <a:gd name="T6" fmla="*/ 42 w 84"/>
                  <a:gd name="T7" fmla="*/ 23 h 39"/>
                  <a:gd name="T8" fmla="*/ 35 w 84"/>
                  <a:gd name="T9" fmla="*/ 12 h 39"/>
                  <a:gd name="T10" fmla="*/ 62 w 84"/>
                  <a:gd name="T11" fmla="*/ 30 h 39"/>
                  <a:gd name="T12" fmla="*/ 84 w 84"/>
                  <a:gd name="T13" fmla="*/ 35 h 39"/>
                  <a:gd name="T14" fmla="*/ 58 w 84"/>
                  <a:gd name="T15" fmla="*/ 12 h 39"/>
                  <a:gd name="T16" fmla="*/ 0 w 84"/>
                  <a:gd name="T17" fmla="*/ 1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39">
                    <a:moveTo>
                      <a:pt x="0" y="16"/>
                    </a:moveTo>
                    <a:cubicBezTo>
                      <a:pt x="7" y="13"/>
                      <a:pt x="28" y="14"/>
                      <a:pt x="24" y="21"/>
                    </a:cubicBezTo>
                    <a:cubicBezTo>
                      <a:pt x="28" y="20"/>
                      <a:pt x="28" y="13"/>
                      <a:pt x="19" y="12"/>
                    </a:cubicBezTo>
                    <a:cubicBezTo>
                      <a:pt x="25" y="7"/>
                      <a:pt x="38" y="19"/>
                      <a:pt x="42" y="23"/>
                    </a:cubicBezTo>
                    <a:cubicBezTo>
                      <a:pt x="43" y="20"/>
                      <a:pt x="39" y="14"/>
                      <a:pt x="35" y="12"/>
                    </a:cubicBezTo>
                    <a:cubicBezTo>
                      <a:pt x="45" y="10"/>
                      <a:pt x="52" y="28"/>
                      <a:pt x="62" y="30"/>
                    </a:cubicBezTo>
                    <a:cubicBezTo>
                      <a:pt x="56" y="9"/>
                      <a:pt x="74" y="39"/>
                      <a:pt x="84" y="35"/>
                    </a:cubicBezTo>
                    <a:cubicBezTo>
                      <a:pt x="74" y="35"/>
                      <a:pt x="70" y="19"/>
                      <a:pt x="58" y="12"/>
                    </a:cubicBezTo>
                    <a:cubicBezTo>
                      <a:pt x="35" y="0"/>
                      <a:pt x="15" y="7"/>
                      <a:pt x="0" y="16"/>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54" name="Freeform 143"/>
              <p:cNvSpPr>
                <a:spLocks/>
              </p:cNvSpPr>
              <p:nvPr/>
            </p:nvSpPr>
            <p:spPr bwMode="auto">
              <a:xfrm>
                <a:off x="1615" y="981"/>
                <a:ext cx="102" cy="73"/>
              </a:xfrm>
              <a:custGeom>
                <a:avLst/>
                <a:gdLst>
                  <a:gd name="T0" fmla="*/ 23 w 43"/>
                  <a:gd name="T1" fmla="*/ 4 h 31"/>
                  <a:gd name="T2" fmla="*/ 17 w 43"/>
                  <a:gd name="T3" fmla="*/ 2 h 31"/>
                  <a:gd name="T4" fmla="*/ 0 w 43"/>
                  <a:gd name="T5" fmla="*/ 0 h 31"/>
                  <a:gd name="T6" fmla="*/ 42 w 43"/>
                  <a:gd name="T7" fmla="*/ 31 h 31"/>
                  <a:gd name="T8" fmla="*/ 31 w 43"/>
                  <a:gd name="T9" fmla="*/ 20 h 31"/>
                  <a:gd name="T10" fmla="*/ 43 w 43"/>
                  <a:gd name="T11" fmla="*/ 23 h 31"/>
                  <a:gd name="T12" fmla="*/ 27 w 43"/>
                  <a:gd name="T13" fmla="*/ 14 h 31"/>
                  <a:gd name="T14" fmla="*/ 38 w 43"/>
                  <a:gd name="T15" fmla="*/ 15 h 31"/>
                  <a:gd name="T16" fmla="*/ 19 w 43"/>
                  <a:gd name="T17" fmla="*/ 7 h 31"/>
                  <a:gd name="T18" fmla="*/ 23 w 43"/>
                  <a:gd name="T19"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31">
                    <a:moveTo>
                      <a:pt x="23" y="4"/>
                    </a:moveTo>
                    <a:cubicBezTo>
                      <a:pt x="23" y="3"/>
                      <a:pt x="17" y="2"/>
                      <a:pt x="17" y="2"/>
                    </a:cubicBezTo>
                    <a:cubicBezTo>
                      <a:pt x="5" y="0"/>
                      <a:pt x="12" y="5"/>
                      <a:pt x="0" y="0"/>
                    </a:cubicBezTo>
                    <a:cubicBezTo>
                      <a:pt x="22" y="14"/>
                      <a:pt x="11" y="15"/>
                      <a:pt x="42" y="31"/>
                    </a:cubicBezTo>
                    <a:cubicBezTo>
                      <a:pt x="34" y="26"/>
                      <a:pt x="38" y="24"/>
                      <a:pt x="31" y="20"/>
                    </a:cubicBezTo>
                    <a:cubicBezTo>
                      <a:pt x="36" y="20"/>
                      <a:pt x="37" y="21"/>
                      <a:pt x="43" y="23"/>
                    </a:cubicBezTo>
                    <a:cubicBezTo>
                      <a:pt x="40" y="20"/>
                      <a:pt x="33" y="16"/>
                      <a:pt x="27" y="14"/>
                    </a:cubicBezTo>
                    <a:cubicBezTo>
                      <a:pt x="25" y="12"/>
                      <a:pt x="39" y="16"/>
                      <a:pt x="38" y="15"/>
                    </a:cubicBezTo>
                    <a:cubicBezTo>
                      <a:pt x="24" y="6"/>
                      <a:pt x="25" y="9"/>
                      <a:pt x="19" y="7"/>
                    </a:cubicBezTo>
                    <a:cubicBezTo>
                      <a:pt x="21" y="5"/>
                      <a:pt x="20" y="5"/>
                      <a:pt x="23" y="4"/>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55" name="Freeform 144"/>
              <p:cNvSpPr>
                <a:spLocks/>
              </p:cNvSpPr>
              <p:nvPr/>
            </p:nvSpPr>
            <p:spPr bwMode="auto">
              <a:xfrm>
                <a:off x="1537" y="922"/>
                <a:ext cx="118" cy="63"/>
              </a:xfrm>
              <a:custGeom>
                <a:avLst/>
                <a:gdLst>
                  <a:gd name="T0" fmla="*/ 41 w 50"/>
                  <a:gd name="T1" fmla="*/ 0 h 27"/>
                  <a:gd name="T2" fmla="*/ 0 w 50"/>
                  <a:gd name="T3" fmla="*/ 15 h 27"/>
                  <a:gd name="T4" fmla="*/ 50 w 50"/>
                  <a:gd name="T5" fmla="*/ 20 h 27"/>
                  <a:gd name="T6" fmla="*/ 33 w 50"/>
                  <a:gd name="T7" fmla="*/ 14 h 27"/>
                  <a:gd name="T8" fmla="*/ 41 w 50"/>
                  <a:gd name="T9" fmla="*/ 0 h 27"/>
                </a:gdLst>
                <a:ahLst/>
                <a:cxnLst>
                  <a:cxn ang="0">
                    <a:pos x="T0" y="T1"/>
                  </a:cxn>
                  <a:cxn ang="0">
                    <a:pos x="T2" y="T3"/>
                  </a:cxn>
                  <a:cxn ang="0">
                    <a:pos x="T4" y="T5"/>
                  </a:cxn>
                  <a:cxn ang="0">
                    <a:pos x="T6" y="T7"/>
                  </a:cxn>
                  <a:cxn ang="0">
                    <a:pos x="T8" y="T9"/>
                  </a:cxn>
                </a:cxnLst>
                <a:rect l="0" t="0" r="r" b="b"/>
                <a:pathLst>
                  <a:path w="50" h="27">
                    <a:moveTo>
                      <a:pt x="41" y="0"/>
                    </a:moveTo>
                    <a:cubicBezTo>
                      <a:pt x="29" y="15"/>
                      <a:pt x="8" y="2"/>
                      <a:pt x="0" y="15"/>
                    </a:cubicBezTo>
                    <a:cubicBezTo>
                      <a:pt x="13" y="3"/>
                      <a:pt x="35" y="27"/>
                      <a:pt x="50" y="20"/>
                    </a:cubicBezTo>
                    <a:cubicBezTo>
                      <a:pt x="42" y="20"/>
                      <a:pt x="38" y="18"/>
                      <a:pt x="33" y="14"/>
                    </a:cubicBezTo>
                    <a:cubicBezTo>
                      <a:pt x="32" y="11"/>
                      <a:pt x="40" y="10"/>
                      <a:pt x="4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56" name="Freeform 145"/>
              <p:cNvSpPr>
                <a:spLocks/>
              </p:cNvSpPr>
              <p:nvPr/>
            </p:nvSpPr>
            <p:spPr bwMode="auto">
              <a:xfrm>
                <a:off x="1490" y="1115"/>
                <a:ext cx="127" cy="156"/>
              </a:xfrm>
              <a:custGeom>
                <a:avLst/>
                <a:gdLst>
                  <a:gd name="T0" fmla="*/ 13 w 54"/>
                  <a:gd name="T1" fmla="*/ 1 h 66"/>
                  <a:gd name="T2" fmla="*/ 46 w 54"/>
                  <a:gd name="T3" fmla="*/ 18 h 66"/>
                  <a:gd name="T4" fmla="*/ 38 w 54"/>
                  <a:gd name="T5" fmla="*/ 57 h 66"/>
                  <a:gd name="T6" fmla="*/ 15 w 54"/>
                  <a:gd name="T7" fmla="*/ 59 h 66"/>
                  <a:gd name="T8" fmla="*/ 4 w 54"/>
                  <a:gd name="T9" fmla="*/ 49 h 66"/>
                  <a:gd name="T10" fmla="*/ 4 w 54"/>
                  <a:gd name="T11" fmla="*/ 29 h 66"/>
                  <a:gd name="T12" fmla="*/ 25 w 54"/>
                  <a:gd name="T13" fmla="*/ 24 h 66"/>
                  <a:gd name="T14" fmla="*/ 30 w 54"/>
                  <a:gd name="T15" fmla="*/ 44 h 66"/>
                  <a:gd name="T16" fmla="*/ 12 w 54"/>
                  <a:gd name="T17" fmla="*/ 38 h 66"/>
                  <a:gd name="T18" fmla="*/ 13 w 54"/>
                  <a:gd name="T19" fmla="*/ 39 h 66"/>
                  <a:gd name="T20" fmla="*/ 31 w 54"/>
                  <a:gd name="T21" fmla="*/ 41 h 66"/>
                  <a:gd name="T22" fmla="*/ 20 w 54"/>
                  <a:gd name="T23" fmla="*/ 23 h 66"/>
                  <a:gd name="T24" fmla="*/ 2 w 54"/>
                  <a:gd name="T25" fmla="*/ 36 h 66"/>
                  <a:gd name="T26" fmla="*/ 12 w 54"/>
                  <a:gd name="T27" fmla="*/ 57 h 66"/>
                  <a:gd name="T28" fmla="*/ 50 w 54"/>
                  <a:gd name="T29" fmla="*/ 39 h 66"/>
                  <a:gd name="T30" fmla="*/ 23 w 54"/>
                  <a:gd name="T31" fmla="*/ 3 h 66"/>
                  <a:gd name="T32" fmla="*/ 14 w 54"/>
                  <a:gd name="T33" fmla="*/ 2 h 66"/>
                  <a:gd name="T34" fmla="*/ 13 w 54"/>
                  <a:gd name="T35" fmla="*/ 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66">
                    <a:moveTo>
                      <a:pt x="13" y="1"/>
                    </a:moveTo>
                    <a:cubicBezTo>
                      <a:pt x="26" y="0"/>
                      <a:pt x="39" y="7"/>
                      <a:pt x="46" y="18"/>
                    </a:cubicBezTo>
                    <a:cubicBezTo>
                      <a:pt x="54" y="31"/>
                      <a:pt x="52" y="48"/>
                      <a:pt x="38" y="57"/>
                    </a:cubicBezTo>
                    <a:cubicBezTo>
                      <a:pt x="31" y="61"/>
                      <a:pt x="23" y="62"/>
                      <a:pt x="15" y="59"/>
                    </a:cubicBezTo>
                    <a:cubicBezTo>
                      <a:pt x="10" y="57"/>
                      <a:pt x="6" y="53"/>
                      <a:pt x="4" y="49"/>
                    </a:cubicBezTo>
                    <a:cubicBezTo>
                      <a:pt x="0" y="43"/>
                      <a:pt x="0" y="35"/>
                      <a:pt x="4" y="29"/>
                    </a:cubicBezTo>
                    <a:cubicBezTo>
                      <a:pt x="9" y="22"/>
                      <a:pt x="18" y="20"/>
                      <a:pt x="25" y="24"/>
                    </a:cubicBezTo>
                    <a:cubicBezTo>
                      <a:pt x="33" y="28"/>
                      <a:pt x="36" y="38"/>
                      <a:pt x="30" y="44"/>
                    </a:cubicBezTo>
                    <a:cubicBezTo>
                      <a:pt x="24" y="51"/>
                      <a:pt x="13" y="46"/>
                      <a:pt x="12" y="38"/>
                    </a:cubicBezTo>
                    <a:cubicBezTo>
                      <a:pt x="12" y="39"/>
                      <a:pt x="13" y="39"/>
                      <a:pt x="13" y="39"/>
                    </a:cubicBezTo>
                    <a:cubicBezTo>
                      <a:pt x="14" y="49"/>
                      <a:pt x="27" y="47"/>
                      <a:pt x="31" y="41"/>
                    </a:cubicBezTo>
                    <a:cubicBezTo>
                      <a:pt x="36" y="33"/>
                      <a:pt x="28" y="24"/>
                      <a:pt x="20" y="23"/>
                    </a:cubicBezTo>
                    <a:cubicBezTo>
                      <a:pt x="12" y="22"/>
                      <a:pt x="4" y="28"/>
                      <a:pt x="2" y="36"/>
                    </a:cubicBezTo>
                    <a:cubicBezTo>
                      <a:pt x="0" y="44"/>
                      <a:pt x="5" y="53"/>
                      <a:pt x="12" y="57"/>
                    </a:cubicBezTo>
                    <a:cubicBezTo>
                      <a:pt x="28" y="66"/>
                      <a:pt x="46" y="54"/>
                      <a:pt x="50" y="39"/>
                    </a:cubicBezTo>
                    <a:cubicBezTo>
                      <a:pt x="54" y="23"/>
                      <a:pt x="40" y="7"/>
                      <a:pt x="23" y="3"/>
                    </a:cubicBezTo>
                    <a:cubicBezTo>
                      <a:pt x="20" y="2"/>
                      <a:pt x="17" y="2"/>
                      <a:pt x="14" y="2"/>
                    </a:cubicBezTo>
                    <a:cubicBezTo>
                      <a:pt x="13" y="2"/>
                      <a:pt x="13" y="1"/>
                      <a:pt x="13"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57" name="Freeform 146"/>
              <p:cNvSpPr>
                <a:spLocks/>
              </p:cNvSpPr>
              <p:nvPr/>
            </p:nvSpPr>
            <p:spPr bwMode="auto">
              <a:xfrm>
                <a:off x="1700" y="830"/>
                <a:ext cx="423" cy="155"/>
              </a:xfrm>
              <a:custGeom>
                <a:avLst/>
                <a:gdLst>
                  <a:gd name="T0" fmla="*/ 179 w 179"/>
                  <a:gd name="T1" fmla="*/ 24 h 66"/>
                  <a:gd name="T2" fmla="*/ 142 w 179"/>
                  <a:gd name="T3" fmla="*/ 5 h 66"/>
                  <a:gd name="T4" fmla="*/ 93 w 179"/>
                  <a:gd name="T5" fmla="*/ 24 h 66"/>
                  <a:gd name="T6" fmla="*/ 0 w 179"/>
                  <a:gd name="T7" fmla="*/ 47 h 66"/>
                  <a:gd name="T8" fmla="*/ 0 w 179"/>
                  <a:gd name="T9" fmla="*/ 47 h 66"/>
                  <a:gd name="T10" fmla="*/ 90 w 179"/>
                  <a:gd name="T11" fmla="*/ 23 h 66"/>
                  <a:gd name="T12" fmla="*/ 139 w 179"/>
                  <a:gd name="T13" fmla="*/ 1 h 66"/>
                  <a:gd name="T14" fmla="*/ 178 w 179"/>
                  <a:gd name="T15" fmla="*/ 20 h 66"/>
                  <a:gd name="T16" fmla="*/ 179 w 179"/>
                  <a:gd name="T17" fmla="*/ 2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66">
                    <a:moveTo>
                      <a:pt x="179" y="24"/>
                    </a:moveTo>
                    <a:cubicBezTo>
                      <a:pt x="173" y="9"/>
                      <a:pt x="157" y="5"/>
                      <a:pt x="142" y="5"/>
                    </a:cubicBezTo>
                    <a:cubicBezTo>
                      <a:pt x="124" y="5"/>
                      <a:pt x="108" y="14"/>
                      <a:pt x="93" y="24"/>
                    </a:cubicBezTo>
                    <a:cubicBezTo>
                      <a:pt x="69" y="42"/>
                      <a:pt x="32" y="66"/>
                      <a:pt x="0" y="47"/>
                    </a:cubicBezTo>
                    <a:cubicBezTo>
                      <a:pt x="0" y="46"/>
                      <a:pt x="1" y="47"/>
                      <a:pt x="0" y="47"/>
                    </a:cubicBezTo>
                    <a:cubicBezTo>
                      <a:pt x="30" y="65"/>
                      <a:pt x="67" y="40"/>
                      <a:pt x="90" y="23"/>
                    </a:cubicBezTo>
                    <a:cubicBezTo>
                      <a:pt x="105" y="12"/>
                      <a:pt x="121" y="2"/>
                      <a:pt x="139" y="1"/>
                    </a:cubicBezTo>
                    <a:cubicBezTo>
                      <a:pt x="155" y="0"/>
                      <a:pt x="173" y="4"/>
                      <a:pt x="178" y="20"/>
                    </a:cubicBezTo>
                    <a:cubicBezTo>
                      <a:pt x="179" y="22"/>
                      <a:pt x="178" y="23"/>
                      <a:pt x="179" y="24"/>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58" name="Freeform 147"/>
              <p:cNvSpPr>
                <a:spLocks/>
              </p:cNvSpPr>
              <p:nvPr/>
            </p:nvSpPr>
            <p:spPr bwMode="auto">
              <a:xfrm>
                <a:off x="2163" y="992"/>
                <a:ext cx="19" cy="64"/>
              </a:xfrm>
              <a:custGeom>
                <a:avLst/>
                <a:gdLst>
                  <a:gd name="T0" fmla="*/ 8 w 8"/>
                  <a:gd name="T1" fmla="*/ 27 h 27"/>
                  <a:gd name="T2" fmla="*/ 5 w 8"/>
                  <a:gd name="T3" fmla="*/ 26 h 27"/>
                  <a:gd name="T4" fmla="*/ 1 w 8"/>
                  <a:gd name="T5" fmla="*/ 21 h 27"/>
                  <a:gd name="T6" fmla="*/ 3 w 8"/>
                  <a:gd name="T7" fmla="*/ 11 h 27"/>
                  <a:gd name="T8" fmla="*/ 4 w 8"/>
                  <a:gd name="T9" fmla="*/ 7 h 27"/>
                  <a:gd name="T10" fmla="*/ 4 w 8"/>
                  <a:gd name="T11" fmla="*/ 4 h 27"/>
                  <a:gd name="T12" fmla="*/ 2 w 8"/>
                  <a:gd name="T13" fmla="*/ 2 h 27"/>
                  <a:gd name="T14" fmla="*/ 0 w 8"/>
                  <a:gd name="T15" fmla="*/ 1 h 27"/>
                  <a:gd name="T16" fmla="*/ 2 w 8"/>
                  <a:gd name="T17" fmla="*/ 1 h 27"/>
                  <a:gd name="T18" fmla="*/ 4 w 8"/>
                  <a:gd name="T19" fmla="*/ 6 h 27"/>
                  <a:gd name="T20" fmla="*/ 2 w 8"/>
                  <a:gd name="T21" fmla="*/ 16 h 27"/>
                  <a:gd name="T22" fmla="*/ 2 w 8"/>
                  <a:gd name="T23" fmla="*/ 22 h 27"/>
                  <a:gd name="T24" fmla="*/ 4 w 8"/>
                  <a:gd name="T25" fmla="*/ 25 h 27"/>
                  <a:gd name="T26" fmla="*/ 8 w 8"/>
                  <a:gd name="T2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27">
                    <a:moveTo>
                      <a:pt x="8" y="27"/>
                    </a:moveTo>
                    <a:cubicBezTo>
                      <a:pt x="8" y="27"/>
                      <a:pt x="7" y="27"/>
                      <a:pt x="5" y="26"/>
                    </a:cubicBezTo>
                    <a:cubicBezTo>
                      <a:pt x="4" y="25"/>
                      <a:pt x="2" y="24"/>
                      <a:pt x="1" y="21"/>
                    </a:cubicBezTo>
                    <a:cubicBezTo>
                      <a:pt x="1" y="19"/>
                      <a:pt x="1" y="15"/>
                      <a:pt x="3" y="11"/>
                    </a:cubicBezTo>
                    <a:cubicBezTo>
                      <a:pt x="3" y="10"/>
                      <a:pt x="4" y="8"/>
                      <a:pt x="4" y="7"/>
                    </a:cubicBezTo>
                    <a:cubicBezTo>
                      <a:pt x="4" y="6"/>
                      <a:pt x="4" y="5"/>
                      <a:pt x="4" y="4"/>
                    </a:cubicBezTo>
                    <a:cubicBezTo>
                      <a:pt x="3" y="3"/>
                      <a:pt x="2" y="2"/>
                      <a:pt x="2" y="2"/>
                    </a:cubicBezTo>
                    <a:cubicBezTo>
                      <a:pt x="1" y="1"/>
                      <a:pt x="0" y="1"/>
                      <a:pt x="0" y="1"/>
                    </a:cubicBezTo>
                    <a:cubicBezTo>
                      <a:pt x="0" y="1"/>
                      <a:pt x="0" y="0"/>
                      <a:pt x="2" y="1"/>
                    </a:cubicBezTo>
                    <a:cubicBezTo>
                      <a:pt x="3" y="2"/>
                      <a:pt x="5" y="3"/>
                      <a:pt x="4" y="6"/>
                    </a:cubicBezTo>
                    <a:cubicBezTo>
                      <a:pt x="5" y="8"/>
                      <a:pt x="3" y="12"/>
                      <a:pt x="2" y="16"/>
                    </a:cubicBezTo>
                    <a:cubicBezTo>
                      <a:pt x="1" y="19"/>
                      <a:pt x="1" y="21"/>
                      <a:pt x="2" y="22"/>
                    </a:cubicBezTo>
                    <a:cubicBezTo>
                      <a:pt x="2" y="23"/>
                      <a:pt x="2" y="24"/>
                      <a:pt x="4" y="25"/>
                    </a:cubicBezTo>
                    <a:cubicBezTo>
                      <a:pt x="5" y="26"/>
                      <a:pt x="6" y="27"/>
                      <a:pt x="8" y="27"/>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59" name="Freeform 148"/>
              <p:cNvSpPr>
                <a:spLocks/>
              </p:cNvSpPr>
              <p:nvPr/>
            </p:nvSpPr>
            <p:spPr bwMode="auto">
              <a:xfrm>
                <a:off x="2163" y="992"/>
                <a:ext cx="19" cy="64"/>
              </a:xfrm>
              <a:custGeom>
                <a:avLst/>
                <a:gdLst>
                  <a:gd name="T0" fmla="*/ 8 w 8"/>
                  <a:gd name="T1" fmla="*/ 27 h 27"/>
                  <a:gd name="T2" fmla="*/ 8 w 8"/>
                  <a:gd name="T3" fmla="*/ 27 h 27"/>
                  <a:gd name="T4" fmla="*/ 7 w 8"/>
                  <a:gd name="T5" fmla="*/ 27 h 27"/>
                  <a:gd name="T6" fmla="*/ 1 w 8"/>
                  <a:gd name="T7" fmla="*/ 22 h 27"/>
                  <a:gd name="T8" fmla="*/ 3 w 8"/>
                  <a:gd name="T9" fmla="*/ 11 h 27"/>
                  <a:gd name="T10" fmla="*/ 4 w 8"/>
                  <a:gd name="T11" fmla="*/ 4 h 27"/>
                  <a:gd name="T12" fmla="*/ 2 w 8"/>
                  <a:gd name="T13" fmla="*/ 2 h 27"/>
                  <a:gd name="T14" fmla="*/ 1 w 8"/>
                  <a:gd name="T15" fmla="*/ 1 h 27"/>
                  <a:gd name="T16" fmla="*/ 0 w 8"/>
                  <a:gd name="T17" fmla="*/ 1 h 27"/>
                  <a:gd name="T18" fmla="*/ 0 w 8"/>
                  <a:gd name="T19" fmla="*/ 1 h 27"/>
                  <a:gd name="T20" fmla="*/ 0 w 8"/>
                  <a:gd name="T21" fmla="*/ 1 h 27"/>
                  <a:gd name="T22" fmla="*/ 0 w 8"/>
                  <a:gd name="T23" fmla="*/ 1 h 27"/>
                  <a:gd name="T24" fmla="*/ 0 w 8"/>
                  <a:gd name="T25" fmla="*/ 1 h 27"/>
                  <a:gd name="T26" fmla="*/ 0 w 8"/>
                  <a:gd name="T27" fmla="*/ 1 h 27"/>
                  <a:gd name="T28" fmla="*/ 0 w 8"/>
                  <a:gd name="T29" fmla="*/ 1 h 27"/>
                  <a:gd name="T30" fmla="*/ 0 w 8"/>
                  <a:gd name="T31" fmla="*/ 1 h 27"/>
                  <a:gd name="T32" fmla="*/ 0 w 8"/>
                  <a:gd name="T33" fmla="*/ 1 h 27"/>
                  <a:gd name="T34" fmla="*/ 0 w 8"/>
                  <a:gd name="T35" fmla="*/ 1 h 27"/>
                  <a:gd name="T36" fmla="*/ 0 w 8"/>
                  <a:gd name="T37" fmla="*/ 1 h 27"/>
                  <a:gd name="T38" fmla="*/ 0 w 8"/>
                  <a:gd name="T39" fmla="*/ 1 h 27"/>
                  <a:gd name="T40" fmla="*/ 0 w 8"/>
                  <a:gd name="T41" fmla="*/ 1 h 27"/>
                  <a:gd name="T42" fmla="*/ 0 w 8"/>
                  <a:gd name="T43" fmla="*/ 1 h 27"/>
                  <a:gd name="T44" fmla="*/ 0 w 8"/>
                  <a:gd name="T45" fmla="*/ 1 h 27"/>
                  <a:gd name="T46" fmla="*/ 0 w 8"/>
                  <a:gd name="T47" fmla="*/ 1 h 27"/>
                  <a:gd name="T48" fmla="*/ 0 w 8"/>
                  <a:gd name="T49" fmla="*/ 1 h 27"/>
                  <a:gd name="T50" fmla="*/ 0 w 8"/>
                  <a:gd name="T51" fmla="*/ 1 h 27"/>
                  <a:gd name="T52" fmla="*/ 0 w 8"/>
                  <a:gd name="T53" fmla="*/ 1 h 27"/>
                  <a:gd name="T54" fmla="*/ 0 w 8"/>
                  <a:gd name="T55" fmla="*/ 1 h 27"/>
                  <a:gd name="T56" fmla="*/ 1 w 8"/>
                  <a:gd name="T57" fmla="*/ 1 h 27"/>
                  <a:gd name="T58" fmla="*/ 4 w 8"/>
                  <a:gd name="T59" fmla="*/ 4 h 27"/>
                  <a:gd name="T60" fmla="*/ 2 w 8"/>
                  <a:gd name="T61" fmla="*/ 16 h 27"/>
                  <a:gd name="T62" fmla="*/ 2 w 8"/>
                  <a:gd name="T63" fmla="*/ 22 h 27"/>
                  <a:gd name="T64" fmla="*/ 2 w 8"/>
                  <a:gd name="T65" fmla="*/ 22 h 27"/>
                  <a:gd name="T66" fmla="*/ 8 w 8"/>
                  <a:gd name="T67" fmla="*/ 27 h 27"/>
                  <a:gd name="T68" fmla="*/ 8 w 8"/>
                  <a:gd name="T69" fmla="*/ 27 h 27"/>
                  <a:gd name="T70" fmla="*/ 8 w 8"/>
                  <a:gd name="T71" fmla="*/ 27 h 27"/>
                  <a:gd name="T72" fmla="*/ 2 w 8"/>
                  <a:gd name="T73" fmla="*/ 22 h 27"/>
                  <a:gd name="T74" fmla="*/ 2 w 8"/>
                  <a:gd name="T75" fmla="*/ 22 h 27"/>
                  <a:gd name="T76" fmla="*/ 2 w 8"/>
                  <a:gd name="T77" fmla="*/ 16 h 27"/>
                  <a:gd name="T78" fmla="*/ 4 w 8"/>
                  <a:gd name="T79" fmla="*/ 4 h 27"/>
                  <a:gd name="T80" fmla="*/ 1 w 8"/>
                  <a:gd name="T81" fmla="*/ 1 h 27"/>
                  <a:gd name="T82" fmla="*/ 0 w 8"/>
                  <a:gd name="T83" fmla="*/ 0 h 27"/>
                  <a:gd name="T84" fmla="*/ 0 w 8"/>
                  <a:gd name="T85" fmla="*/ 1 h 27"/>
                  <a:gd name="T86" fmla="*/ 0 w 8"/>
                  <a:gd name="T87" fmla="*/ 1 h 27"/>
                  <a:gd name="T88" fmla="*/ 0 w 8"/>
                  <a:gd name="T89" fmla="*/ 1 h 27"/>
                  <a:gd name="T90" fmla="*/ 0 w 8"/>
                  <a:gd name="T91" fmla="*/ 1 h 27"/>
                  <a:gd name="T92" fmla="*/ 2 w 8"/>
                  <a:gd name="T93" fmla="*/ 2 h 27"/>
                  <a:gd name="T94" fmla="*/ 4 w 8"/>
                  <a:gd name="T95" fmla="*/ 4 h 27"/>
                  <a:gd name="T96" fmla="*/ 3 w 8"/>
                  <a:gd name="T97" fmla="*/ 11 h 27"/>
                  <a:gd name="T98" fmla="*/ 1 w 8"/>
                  <a:gd name="T99" fmla="*/ 22 h 27"/>
                  <a:gd name="T100" fmla="*/ 7 w 8"/>
                  <a:gd name="T101" fmla="*/ 27 h 27"/>
                  <a:gd name="T102" fmla="*/ 8 w 8"/>
                  <a:gd name="T103" fmla="*/ 27 h 27"/>
                  <a:gd name="T104" fmla="*/ 8 w 8"/>
                  <a:gd name="T105" fmla="*/ 27 h 27"/>
                  <a:gd name="T106" fmla="*/ 8 w 8"/>
                  <a:gd name="T107" fmla="*/ 27 h 27"/>
                  <a:gd name="T108" fmla="*/ 8 w 8"/>
                  <a:gd name="T109" fmla="*/ 27 h 27"/>
                  <a:gd name="T110" fmla="*/ 8 w 8"/>
                  <a:gd name="T111" fmla="*/ 27 h 27"/>
                  <a:gd name="T112" fmla="*/ 8 w 8"/>
                  <a:gd name="T113" fmla="*/ 27 h 27"/>
                  <a:gd name="T114" fmla="*/ 8 w 8"/>
                  <a:gd name="T115" fmla="*/ 27 h 27"/>
                  <a:gd name="T116" fmla="*/ 8 w 8"/>
                  <a:gd name="T117" fmla="*/ 27 h 27"/>
                  <a:gd name="T118" fmla="*/ 8 w 8"/>
                  <a:gd name="T119" fmla="*/ 27 h 27"/>
                  <a:gd name="T120" fmla="*/ 8 w 8"/>
                  <a:gd name="T121"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 h="27">
                    <a:moveTo>
                      <a:pt x="8" y="27"/>
                    </a:moveTo>
                    <a:cubicBezTo>
                      <a:pt x="8" y="27"/>
                      <a:pt x="8" y="27"/>
                      <a:pt x="8" y="27"/>
                    </a:cubicBezTo>
                    <a:cubicBezTo>
                      <a:pt x="8" y="27"/>
                      <a:pt x="8" y="27"/>
                      <a:pt x="8" y="27"/>
                    </a:cubicBezTo>
                    <a:cubicBezTo>
                      <a:pt x="8" y="27"/>
                      <a:pt x="8" y="27"/>
                      <a:pt x="8" y="27"/>
                    </a:cubicBezTo>
                    <a:cubicBezTo>
                      <a:pt x="8" y="27"/>
                      <a:pt x="8" y="27"/>
                      <a:pt x="8" y="27"/>
                    </a:cubicBezTo>
                    <a:cubicBezTo>
                      <a:pt x="8" y="27"/>
                      <a:pt x="7" y="27"/>
                      <a:pt x="7" y="27"/>
                    </a:cubicBezTo>
                    <a:cubicBezTo>
                      <a:pt x="6" y="27"/>
                      <a:pt x="6" y="26"/>
                      <a:pt x="5" y="26"/>
                    </a:cubicBezTo>
                    <a:cubicBezTo>
                      <a:pt x="4" y="25"/>
                      <a:pt x="2" y="24"/>
                      <a:pt x="1" y="22"/>
                    </a:cubicBezTo>
                    <a:cubicBezTo>
                      <a:pt x="1" y="21"/>
                      <a:pt x="1" y="21"/>
                      <a:pt x="1" y="21"/>
                    </a:cubicBezTo>
                    <a:cubicBezTo>
                      <a:pt x="1" y="19"/>
                      <a:pt x="1" y="15"/>
                      <a:pt x="3" y="11"/>
                    </a:cubicBezTo>
                    <a:cubicBezTo>
                      <a:pt x="3" y="10"/>
                      <a:pt x="4" y="8"/>
                      <a:pt x="4" y="7"/>
                    </a:cubicBezTo>
                    <a:cubicBezTo>
                      <a:pt x="4" y="6"/>
                      <a:pt x="4" y="5"/>
                      <a:pt x="4" y="4"/>
                    </a:cubicBezTo>
                    <a:cubicBezTo>
                      <a:pt x="4" y="4"/>
                      <a:pt x="4" y="4"/>
                      <a:pt x="4" y="4"/>
                    </a:cubicBezTo>
                    <a:cubicBezTo>
                      <a:pt x="3" y="3"/>
                      <a:pt x="2" y="2"/>
                      <a:pt x="2" y="2"/>
                    </a:cubicBezTo>
                    <a:cubicBezTo>
                      <a:pt x="1" y="1"/>
                      <a:pt x="1" y="1"/>
                      <a:pt x="1" y="1"/>
                    </a:cubicBezTo>
                    <a:cubicBezTo>
                      <a:pt x="1" y="1"/>
                      <a:pt x="1" y="1"/>
                      <a:pt x="1" y="1"/>
                    </a:cubicBezTo>
                    <a:cubicBezTo>
                      <a:pt x="1"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0"/>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1" y="1"/>
                      <a:pt x="1" y="1"/>
                    </a:cubicBezTo>
                    <a:cubicBezTo>
                      <a:pt x="1" y="1"/>
                      <a:pt x="1" y="1"/>
                      <a:pt x="2" y="1"/>
                    </a:cubicBezTo>
                    <a:cubicBezTo>
                      <a:pt x="3" y="2"/>
                      <a:pt x="4" y="3"/>
                      <a:pt x="4" y="4"/>
                    </a:cubicBezTo>
                    <a:cubicBezTo>
                      <a:pt x="4" y="5"/>
                      <a:pt x="4" y="5"/>
                      <a:pt x="4" y="6"/>
                    </a:cubicBezTo>
                    <a:cubicBezTo>
                      <a:pt x="5" y="8"/>
                      <a:pt x="3" y="12"/>
                      <a:pt x="2" y="16"/>
                    </a:cubicBezTo>
                    <a:cubicBezTo>
                      <a:pt x="1" y="19"/>
                      <a:pt x="1" y="21"/>
                      <a:pt x="2" y="22"/>
                    </a:cubicBezTo>
                    <a:cubicBezTo>
                      <a:pt x="2" y="22"/>
                      <a:pt x="2" y="22"/>
                      <a:pt x="2" y="22"/>
                    </a:cubicBezTo>
                    <a:cubicBezTo>
                      <a:pt x="2" y="22"/>
                      <a:pt x="2" y="22"/>
                      <a:pt x="2" y="22"/>
                    </a:cubicBezTo>
                    <a:cubicBezTo>
                      <a:pt x="2" y="22"/>
                      <a:pt x="2" y="22"/>
                      <a:pt x="2" y="22"/>
                    </a:cubicBezTo>
                    <a:cubicBezTo>
                      <a:pt x="2" y="23"/>
                      <a:pt x="2" y="24"/>
                      <a:pt x="4" y="25"/>
                    </a:cubicBezTo>
                    <a:cubicBezTo>
                      <a:pt x="5" y="26"/>
                      <a:pt x="6" y="27"/>
                      <a:pt x="8" y="27"/>
                    </a:cubicBezTo>
                    <a:cubicBezTo>
                      <a:pt x="8" y="27"/>
                      <a:pt x="8" y="27"/>
                      <a:pt x="8" y="27"/>
                    </a:cubicBezTo>
                    <a:cubicBezTo>
                      <a:pt x="8" y="27"/>
                      <a:pt x="8" y="27"/>
                      <a:pt x="8" y="27"/>
                    </a:cubicBezTo>
                    <a:cubicBezTo>
                      <a:pt x="8" y="27"/>
                      <a:pt x="8" y="27"/>
                      <a:pt x="8" y="27"/>
                    </a:cubicBezTo>
                    <a:cubicBezTo>
                      <a:pt x="8" y="27"/>
                      <a:pt x="8" y="27"/>
                      <a:pt x="8" y="27"/>
                    </a:cubicBezTo>
                    <a:cubicBezTo>
                      <a:pt x="6" y="27"/>
                      <a:pt x="5" y="26"/>
                      <a:pt x="4" y="25"/>
                    </a:cubicBezTo>
                    <a:cubicBezTo>
                      <a:pt x="2" y="24"/>
                      <a:pt x="2" y="23"/>
                      <a:pt x="2" y="22"/>
                    </a:cubicBezTo>
                    <a:cubicBezTo>
                      <a:pt x="2" y="22"/>
                      <a:pt x="2" y="22"/>
                      <a:pt x="2" y="22"/>
                    </a:cubicBezTo>
                    <a:cubicBezTo>
                      <a:pt x="2" y="22"/>
                      <a:pt x="2" y="22"/>
                      <a:pt x="2" y="22"/>
                    </a:cubicBezTo>
                    <a:cubicBezTo>
                      <a:pt x="2" y="22"/>
                      <a:pt x="2" y="22"/>
                      <a:pt x="2" y="22"/>
                    </a:cubicBezTo>
                    <a:cubicBezTo>
                      <a:pt x="1" y="21"/>
                      <a:pt x="1" y="19"/>
                      <a:pt x="2" y="16"/>
                    </a:cubicBezTo>
                    <a:cubicBezTo>
                      <a:pt x="3" y="12"/>
                      <a:pt x="5" y="8"/>
                      <a:pt x="5" y="6"/>
                    </a:cubicBezTo>
                    <a:cubicBezTo>
                      <a:pt x="5" y="5"/>
                      <a:pt x="4" y="5"/>
                      <a:pt x="4" y="4"/>
                    </a:cubicBezTo>
                    <a:cubicBezTo>
                      <a:pt x="4" y="3"/>
                      <a:pt x="3" y="2"/>
                      <a:pt x="2" y="1"/>
                    </a:cubicBezTo>
                    <a:cubicBezTo>
                      <a:pt x="2" y="1"/>
                      <a:pt x="1" y="1"/>
                      <a:pt x="1" y="1"/>
                    </a:cubicBezTo>
                    <a:cubicBezTo>
                      <a:pt x="1" y="1"/>
                      <a:pt x="1" y="1"/>
                      <a:pt x="1" y="1"/>
                    </a:cubicBezTo>
                    <a:cubicBezTo>
                      <a:pt x="1" y="0"/>
                      <a:pt x="0" y="0"/>
                      <a:pt x="0" y="0"/>
                    </a:cubicBezTo>
                    <a:cubicBezTo>
                      <a:pt x="0" y="0"/>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1" y="1"/>
                      <a:pt x="1" y="1"/>
                      <a:pt x="2" y="2"/>
                    </a:cubicBezTo>
                    <a:cubicBezTo>
                      <a:pt x="2" y="2"/>
                      <a:pt x="3" y="3"/>
                      <a:pt x="4" y="4"/>
                    </a:cubicBezTo>
                    <a:cubicBezTo>
                      <a:pt x="4" y="4"/>
                      <a:pt x="4" y="4"/>
                      <a:pt x="4" y="4"/>
                    </a:cubicBezTo>
                    <a:cubicBezTo>
                      <a:pt x="4" y="5"/>
                      <a:pt x="4" y="6"/>
                      <a:pt x="4" y="7"/>
                    </a:cubicBezTo>
                    <a:cubicBezTo>
                      <a:pt x="4" y="8"/>
                      <a:pt x="3" y="10"/>
                      <a:pt x="3" y="11"/>
                    </a:cubicBezTo>
                    <a:cubicBezTo>
                      <a:pt x="1" y="15"/>
                      <a:pt x="1" y="19"/>
                      <a:pt x="1" y="21"/>
                    </a:cubicBezTo>
                    <a:cubicBezTo>
                      <a:pt x="1" y="21"/>
                      <a:pt x="1" y="22"/>
                      <a:pt x="1" y="22"/>
                    </a:cubicBezTo>
                    <a:cubicBezTo>
                      <a:pt x="2" y="24"/>
                      <a:pt x="4" y="25"/>
                      <a:pt x="5" y="26"/>
                    </a:cubicBezTo>
                    <a:cubicBezTo>
                      <a:pt x="6" y="27"/>
                      <a:pt x="7" y="27"/>
                      <a:pt x="7" y="27"/>
                    </a:cubicBezTo>
                    <a:cubicBezTo>
                      <a:pt x="7" y="27"/>
                      <a:pt x="8" y="27"/>
                      <a:pt x="8" y="27"/>
                    </a:cubicBezTo>
                    <a:cubicBezTo>
                      <a:pt x="8" y="27"/>
                      <a:pt x="8" y="27"/>
                      <a:pt x="8" y="27"/>
                    </a:cubicBezTo>
                    <a:cubicBezTo>
                      <a:pt x="8" y="27"/>
                      <a:pt x="8" y="27"/>
                      <a:pt x="8" y="27"/>
                    </a:cubicBezTo>
                    <a:cubicBezTo>
                      <a:pt x="8" y="27"/>
                      <a:pt x="8" y="27"/>
                      <a:pt x="8" y="27"/>
                    </a:cubicBezTo>
                    <a:cubicBezTo>
                      <a:pt x="8" y="27"/>
                      <a:pt x="8" y="27"/>
                      <a:pt x="8" y="27"/>
                    </a:cubicBezTo>
                    <a:cubicBezTo>
                      <a:pt x="8" y="27"/>
                      <a:pt x="8" y="27"/>
                      <a:pt x="8" y="27"/>
                    </a:cubicBezTo>
                    <a:cubicBezTo>
                      <a:pt x="8" y="27"/>
                      <a:pt x="8" y="27"/>
                      <a:pt x="8" y="27"/>
                    </a:cubicBezTo>
                    <a:cubicBezTo>
                      <a:pt x="8" y="27"/>
                      <a:pt x="8" y="27"/>
                      <a:pt x="8" y="27"/>
                    </a:cubicBezTo>
                    <a:cubicBezTo>
                      <a:pt x="8" y="27"/>
                      <a:pt x="8" y="27"/>
                      <a:pt x="8" y="27"/>
                    </a:cubicBezTo>
                    <a:cubicBezTo>
                      <a:pt x="8" y="27"/>
                      <a:pt x="8" y="27"/>
                      <a:pt x="8" y="27"/>
                    </a:cubicBezTo>
                    <a:cubicBezTo>
                      <a:pt x="8" y="27"/>
                      <a:pt x="8" y="27"/>
                      <a:pt x="8" y="27"/>
                    </a:cubicBezTo>
                    <a:cubicBezTo>
                      <a:pt x="8" y="27"/>
                      <a:pt x="8" y="27"/>
                      <a:pt x="8" y="27"/>
                    </a:cubicBezTo>
                    <a:cubicBezTo>
                      <a:pt x="8" y="27"/>
                      <a:pt x="8" y="27"/>
                      <a:pt x="8" y="27"/>
                    </a:cubicBezTo>
                    <a:cubicBezTo>
                      <a:pt x="8" y="27"/>
                      <a:pt x="8" y="27"/>
                      <a:pt x="8" y="27"/>
                    </a:cubicBezTo>
                    <a:cubicBezTo>
                      <a:pt x="8" y="27"/>
                      <a:pt x="8" y="27"/>
                      <a:pt x="8" y="27"/>
                    </a:cubicBezTo>
                    <a:cubicBezTo>
                      <a:pt x="8" y="27"/>
                      <a:pt x="8" y="27"/>
                      <a:pt x="8" y="27"/>
                    </a:cubicBezTo>
                    <a:cubicBezTo>
                      <a:pt x="8" y="27"/>
                      <a:pt x="8" y="27"/>
                      <a:pt x="8" y="27"/>
                    </a:cubicBezTo>
                    <a:cubicBezTo>
                      <a:pt x="8" y="27"/>
                      <a:pt x="8" y="27"/>
                      <a:pt x="8" y="27"/>
                    </a:cubicBezTo>
                    <a:cubicBezTo>
                      <a:pt x="8" y="27"/>
                      <a:pt x="8" y="27"/>
                      <a:pt x="8" y="27"/>
                    </a:cubicBezTo>
                    <a:cubicBezTo>
                      <a:pt x="8" y="27"/>
                      <a:pt x="8" y="27"/>
                      <a:pt x="8" y="27"/>
                    </a:cubicBezTo>
                    <a:cubicBezTo>
                      <a:pt x="8" y="27"/>
                      <a:pt x="8" y="27"/>
                      <a:pt x="8" y="27"/>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60" name="Freeform 149"/>
              <p:cNvSpPr>
                <a:spLocks/>
              </p:cNvSpPr>
              <p:nvPr/>
            </p:nvSpPr>
            <p:spPr bwMode="auto">
              <a:xfrm>
                <a:off x="2168" y="1028"/>
                <a:ext cx="4" cy="5"/>
              </a:xfrm>
              <a:custGeom>
                <a:avLst/>
                <a:gdLst>
                  <a:gd name="T0" fmla="*/ 0 w 2"/>
                  <a:gd name="T1" fmla="*/ 2 h 2"/>
                  <a:gd name="T2" fmla="*/ 1 w 2"/>
                  <a:gd name="T3" fmla="*/ 1 h 2"/>
                  <a:gd name="T4" fmla="*/ 2 w 2"/>
                  <a:gd name="T5" fmla="*/ 1 h 2"/>
                  <a:gd name="T6" fmla="*/ 1 w 2"/>
                  <a:gd name="T7" fmla="*/ 2 h 2"/>
                  <a:gd name="T8" fmla="*/ 0 w 2"/>
                  <a:gd name="T9" fmla="*/ 2 h 2"/>
                </a:gdLst>
                <a:ahLst/>
                <a:cxnLst>
                  <a:cxn ang="0">
                    <a:pos x="T0" y="T1"/>
                  </a:cxn>
                  <a:cxn ang="0">
                    <a:pos x="T2" y="T3"/>
                  </a:cxn>
                  <a:cxn ang="0">
                    <a:pos x="T4" y="T5"/>
                  </a:cxn>
                  <a:cxn ang="0">
                    <a:pos x="T6" y="T7"/>
                  </a:cxn>
                  <a:cxn ang="0">
                    <a:pos x="T8" y="T9"/>
                  </a:cxn>
                </a:cxnLst>
                <a:rect l="0" t="0" r="r" b="b"/>
                <a:pathLst>
                  <a:path w="2" h="2">
                    <a:moveTo>
                      <a:pt x="0" y="2"/>
                    </a:moveTo>
                    <a:cubicBezTo>
                      <a:pt x="0" y="2"/>
                      <a:pt x="0" y="1"/>
                      <a:pt x="1" y="1"/>
                    </a:cubicBezTo>
                    <a:cubicBezTo>
                      <a:pt x="1" y="0"/>
                      <a:pt x="2" y="0"/>
                      <a:pt x="2" y="1"/>
                    </a:cubicBezTo>
                    <a:cubicBezTo>
                      <a:pt x="2" y="1"/>
                      <a:pt x="2" y="2"/>
                      <a:pt x="1" y="2"/>
                    </a:cubicBezTo>
                    <a:cubicBezTo>
                      <a:pt x="1" y="2"/>
                      <a:pt x="0" y="2"/>
                      <a:pt x="0"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61" name="Freeform 150"/>
              <p:cNvSpPr>
                <a:spLocks/>
              </p:cNvSpPr>
              <p:nvPr/>
            </p:nvSpPr>
            <p:spPr bwMode="auto">
              <a:xfrm>
                <a:off x="2168" y="1028"/>
                <a:ext cx="4" cy="5"/>
              </a:xfrm>
              <a:custGeom>
                <a:avLst/>
                <a:gdLst>
                  <a:gd name="T0" fmla="*/ 0 w 2"/>
                  <a:gd name="T1" fmla="*/ 2 h 2"/>
                  <a:gd name="T2" fmla="*/ 0 w 2"/>
                  <a:gd name="T3" fmla="*/ 2 h 2"/>
                  <a:gd name="T4" fmla="*/ 0 w 2"/>
                  <a:gd name="T5" fmla="*/ 1 h 2"/>
                  <a:gd name="T6" fmla="*/ 1 w 2"/>
                  <a:gd name="T7" fmla="*/ 1 h 2"/>
                  <a:gd name="T8" fmla="*/ 1 w 2"/>
                  <a:gd name="T9" fmla="*/ 0 h 2"/>
                  <a:gd name="T10" fmla="*/ 2 w 2"/>
                  <a:gd name="T11" fmla="*/ 1 h 2"/>
                  <a:gd name="T12" fmla="*/ 2 w 2"/>
                  <a:gd name="T13" fmla="*/ 1 h 2"/>
                  <a:gd name="T14" fmla="*/ 1 w 2"/>
                  <a:gd name="T15" fmla="*/ 2 h 2"/>
                  <a:gd name="T16" fmla="*/ 1 w 2"/>
                  <a:gd name="T17" fmla="*/ 2 h 2"/>
                  <a:gd name="T18" fmla="*/ 0 w 2"/>
                  <a:gd name="T19" fmla="*/ 2 h 2"/>
                  <a:gd name="T20" fmla="*/ 0 w 2"/>
                  <a:gd name="T21" fmla="*/ 2 h 2"/>
                  <a:gd name="T22" fmla="*/ 0 w 2"/>
                  <a:gd name="T23" fmla="*/ 2 h 2"/>
                  <a:gd name="T24" fmla="*/ 1 w 2"/>
                  <a:gd name="T25" fmla="*/ 2 h 2"/>
                  <a:gd name="T26" fmla="*/ 1 w 2"/>
                  <a:gd name="T27" fmla="*/ 2 h 2"/>
                  <a:gd name="T28" fmla="*/ 2 w 2"/>
                  <a:gd name="T29" fmla="*/ 1 h 2"/>
                  <a:gd name="T30" fmla="*/ 2 w 2"/>
                  <a:gd name="T31" fmla="*/ 1 h 2"/>
                  <a:gd name="T32" fmla="*/ 1 w 2"/>
                  <a:gd name="T33" fmla="*/ 0 h 2"/>
                  <a:gd name="T34" fmla="*/ 1 w 2"/>
                  <a:gd name="T35" fmla="*/ 1 h 2"/>
                  <a:gd name="T36" fmla="*/ 0 w 2"/>
                  <a:gd name="T37" fmla="*/ 1 h 2"/>
                  <a:gd name="T38" fmla="*/ 0 w 2"/>
                  <a:gd name="T3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2">
                    <a:moveTo>
                      <a:pt x="0" y="2"/>
                    </a:moveTo>
                    <a:cubicBezTo>
                      <a:pt x="0" y="2"/>
                      <a:pt x="0" y="2"/>
                      <a:pt x="0" y="2"/>
                    </a:cubicBezTo>
                    <a:cubicBezTo>
                      <a:pt x="0" y="2"/>
                      <a:pt x="0" y="1"/>
                      <a:pt x="0" y="1"/>
                    </a:cubicBezTo>
                    <a:cubicBezTo>
                      <a:pt x="0" y="1"/>
                      <a:pt x="0" y="1"/>
                      <a:pt x="1" y="1"/>
                    </a:cubicBezTo>
                    <a:cubicBezTo>
                      <a:pt x="1" y="1"/>
                      <a:pt x="1" y="0"/>
                      <a:pt x="1" y="0"/>
                    </a:cubicBezTo>
                    <a:cubicBezTo>
                      <a:pt x="1" y="1"/>
                      <a:pt x="2" y="1"/>
                      <a:pt x="2" y="1"/>
                    </a:cubicBezTo>
                    <a:cubicBezTo>
                      <a:pt x="2" y="1"/>
                      <a:pt x="2" y="1"/>
                      <a:pt x="2" y="1"/>
                    </a:cubicBezTo>
                    <a:cubicBezTo>
                      <a:pt x="2" y="2"/>
                      <a:pt x="2" y="2"/>
                      <a:pt x="1" y="2"/>
                    </a:cubicBezTo>
                    <a:cubicBezTo>
                      <a:pt x="1" y="2"/>
                      <a:pt x="1" y="2"/>
                      <a:pt x="1" y="2"/>
                    </a:cubicBezTo>
                    <a:cubicBezTo>
                      <a:pt x="1" y="2"/>
                      <a:pt x="0" y="2"/>
                      <a:pt x="0" y="2"/>
                    </a:cubicBezTo>
                    <a:cubicBezTo>
                      <a:pt x="0" y="2"/>
                      <a:pt x="0" y="2"/>
                      <a:pt x="0" y="2"/>
                    </a:cubicBezTo>
                    <a:cubicBezTo>
                      <a:pt x="0" y="2"/>
                      <a:pt x="0" y="2"/>
                      <a:pt x="0" y="2"/>
                    </a:cubicBezTo>
                    <a:cubicBezTo>
                      <a:pt x="0" y="2"/>
                      <a:pt x="1" y="2"/>
                      <a:pt x="1" y="2"/>
                    </a:cubicBezTo>
                    <a:cubicBezTo>
                      <a:pt x="1" y="2"/>
                      <a:pt x="1" y="2"/>
                      <a:pt x="1" y="2"/>
                    </a:cubicBezTo>
                    <a:cubicBezTo>
                      <a:pt x="2" y="2"/>
                      <a:pt x="2" y="2"/>
                      <a:pt x="2" y="1"/>
                    </a:cubicBezTo>
                    <a:cubicBezTo>
                      <a:pt x="2" y="1"/>
                      <a:pt x="2" y="1"/>
                      <a:pt x="2" y="1"/>
                    </a:cubicBezTo>
                    <a:cubicBezTo>
                      <a:pt x="2" y="1"/>
                      <a:pt x="1" y="0"/>
                      <a:pt x="1" y="0"/>
                    </a:cubicBezTo>
                    <a:cubicBezTo>
                      <a:pt x="1" y="0"/>
                      <a:pt x="1" y="1"/>
                      <a:pt x="1" y="1"/>
                    </a:cubicBezTo>
                    <a:cubicBezTo>
                      <a:pt x="0" y="1"/>
                      <a:pt x="0" y="1"/>
                      <a:pt x="0" y="1"/>
                    </a:cubicBezTo>
                    <a:cubicBezTo>
                      <a:pt x="0" y="1"/>
                      <a:pt x="0" y="2"/>
                      <a:pt x="0"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62" name="Freeform 151"/>
              <p:cNvSpPr>
                <a:spLocks/>
              </p:cNvSpPr>
              <p:nvPr/>
            </p:nvSpPr>
            <p:spPr bwMode="auto">
              <a:xfrm>
                <a:off x="2168" y="1035"/>
                <a:ext cx="4" cy="5"/>
              </a:xfrm>
              <a:custGeom>
                <a:avLst/>
                <a:gdLst>
                  <a:gd name="T0" fmla="*/ 0 w 2"/>
                  <a:gd name="T1" fmla="*/ 1 h 2"/>
                  <a:gd name="T2" fmla="*/ 0 w 2"/>
                  <a:gd name="T3" fmla="*/ 0 h 2"/>
                  <a:gd name="T4" fmla="*/ 2 w 2"/>
                  <a:gd name="T5" fmla="*/ 0 h 2"/>
                  <a:gd name="T6" fmla="*/ 1 w 2"/>
                  <a:gd name="T7" fmla="*/ 1 h 2"/>
                  <a:gd name="T8" fmla="*/ 0 w 2"/>
                  <a:gd name="T9" fmla="*/ 1 h 2"/>
                </a:gdLst>
                <a:ahLst/>
                <a:cxnLst>
                  <a:cxn ang="0">
                    <a:pos x="T0" y="T1"/>
                  </a:cxn>
                  <a:cxn ang="0">
                    <a:pos x="T2" y="T3"/>
                  </a:cxn>
                  <a:cxn ang="0">
                    <a:pos x="T4" y="T5"/>
                  </a:cxn>
                  <a:cxn ang="0">
                    <a:pos x="T6" y="T7"/>
                  </a:cxn>
                  <a:cxn ang="0">
                    <a:pos x="T8" y="T9"/>
                  </a:cxn>
                </a:cxnLst>
                <a:rect l="0" t="0" r="r" b="b"/>
                <a:pathLst>
                  <a:path w="2" h="2">
                    <a:moveTo>
                      <a:pt x="0" y="1"/>
                    </a:moveTo>
                    <a:cubicBezTo>
                      <a:pt x="0" y="1"/>
                      <a:pt x="0" y="0"/>
                      <a:pt x="0" y="0"/>
                    </a:cubicBezTo>
                    <a:cubicBezTo>
                      <a:pt x="1" y="0"/>
                      <a:pt x="1" y="0"/>
                      <a:pt x="2" y="0"/>
                    </a:cubicBezTo>
                    <a:cubicBezTo>
                      <a:pt x="2" y="1"/>
                      <a:pt x="2" y="1"/>
                      <a:pt x="1" y="1"/>
                    </a:cubicBezTo>
                    <a:cubicBezTo>
                      <a:pt x="1" y="2"/>
                      <a:pt x="0" y="2"/>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63" name="Freeform 152"/>
              <p:cNvSpPr>
                <a:spLocks/>
              </p:cNvSpPr>
              <p:nvPr/>
            </p:nvSpPr>
            <p:spPr bwMode="auto">
              <a:xfrm>
                <a:off x="2168" y="1035"/>
                <a:ext cx="4" cy="5"/>
              </a:xfrm>
              <a:custGeom>
                <a:avLst/>
                <a:gdLst>
                  <a:gd name="T0" fmla="*/ 0 w 2"/>
                  <a:gd name="T1" fmla="*/ 1 h 2"/>
                  <a:gd name="T2" fmla="*/ 0 w 2"/>
                  <a:gd name="T3" fmla="*/ 1 h 2"/>
                  <a:gd name="T4" fmla="*/ 0 w 2"/>
                  <a:gd name="T5" fmla="*/ 1 h 2"/>
                  <a:gd name="T6" fmla="*/ 0 w 2"/>
                  <a:gd name="T7" fmla="*/ 0 h 2"/>
                  <a:gd name="T8" fmla="*/ 1 w 2"/>
                  <a:gd name="T9" fmla="*/ 0 h 2"/>
                  <a:gd name="T10" fmla="*/ 2 w 2"/>
                  <a:gd name="T11" fmla="*/ 0 h 2"/>
                  <a:gd name="T12" fmla="*/ 2 w 2"/>
                  <a:gd name="T13" fmla="*/ 1 h 2"/>
                  <a:gd name="T14" fmla="*/ 1 w 2"/>
                  <a:gd name="T15" fmla="*/ 1 h 2"/>
                  <a:gd name="T16" fmla="*/ 1 w 2"/>
                  <a:gd name="T17" fmla="*/ 1 h 2"/>
                  <a:gd name="T18" fmla="*/ 0 w 2"/>
                  <a:gd name="T19" fmla="*/ 1 h 2"/>
                  <a:gd name="T20" fmla="*/ 0 w 2"/>
                  <a:gd name="T21" fmla="*/ 1 h 2"/>
                  <a:gd name="T22" fmla="*/ 0 w 2"/>
                  <a:gd name="T23" fmla="*/ 1 h 2"/>
                  <a:gd name="T24" fmla="*/ 1 w 2"/>
                  <a:gd name="T25" fmla="*/ 1 h 2"/>
                  <a:gd name="T26" fmla="*/ 1 w 2"/>
                  <a:gd name="T27" fmla="*/ 1 h 2"/>
                  <a:gd name="T28" fmla="*/ 2 w 2"/>
                  <a:gd name="T29" fmla="*/ 1 h 2"/>
                  <a:gd name="T30" fmla="*/ 2 w 2"/>
                  <a:gd name="T31" fmla="*/ 0 h 2"/>
                  <a:gd name="T32" fmla="*/ 1 w 2"/>
                  <a:gd name="T33" fmla="*/ 0 h 2"/>
                  <a:gd name="T34" fmla="*/ 0 w 2"/>
                  <a:gd name="T35" fmla="*/ 0 h 2"/>
                  <a:gd name="T36" fmla="*/ 0 w 2"/>
                  <a:gd name="T37" fmla="*/ 1 h 2"/>
                  <a:gd name="T38" fmla="*/ 0 w 2"/>
                  <a:gd name="T3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2">
                    <a:moveTo>
                      <a:pt x="0" y="1"/>
                    </a:moveTo>
                    <a:cubicBezTo>
                      <a:pt x="0" y="1"/>
                      <a:pt x="0" y="1"/>
                      <a:pt x="0" y="1"/>
                    </a:cubicBezTo>
                    <a:cubicBezTo>
                      <a:pt x="0" y="1"/>
                      <a:pt x="0" y="1"/>
                      <a:pt x="0" y="1"/>
                    </a:cubicBezTo>
                    <a:cubicBezTo>
                      <a:pt x="0" y="0"/>
                      <a:pt x="0" y="0"/>
                      <a:pt x="0" y="0"/>
                    </a:cubicBezTo>
                    <a:cubicBezTo>
                      <a:pt x="1" y="0"/>
                      <a:pt x="1" y="0"/>
                      <a:pt x="1" y="0"/>
                    </a:cubicBezTo>
                    <a:cubicBezTo>
                      <a:pt x="1" y="0"/>
                      <a:pt x="1" y="0"/>
                      <a:pt x="2" y="0"/>
                    </a:cubicBezTo>
                    <a:cubicBezTo>
                      <a:pt x="2" y="0"/>
                      <a:pt x="2" y="1"/>
                      <a:pt x="2" y="1"/>
                    </a:cubicBezTo>
                    <a:cubicBezTo>
                      <a:pt x="2" y="1"/>
                      <a:pt x="1" y="1"/>
                      <a:pt x="1" y="1"/>
                    </a:cubicBezTo>
                    <a:cubicBezTo>
                      <a:pt x="1" y="1"/>
                      <a:pt x="1" y="1"/>
                      <a:pt x="1" y="1"/>
                    </a:cubicBezTo>
                    <a:cubicBezTo>
                      <a:pt x="0" y="1"/>
                      <a:pt x="0" y="1"/>
                      <a:pt x="0" y="1"/>
                    </a:cubicBezTo>
                    <a:cubicBezTo>
                      <a:pt x="0" y="1"/>
                      <a:pt x="0" y="1"/>
                      <a:pt x="0" y="1"/>
                    </a:cubicBezTo>
                    <a:cubicBezTo>
                      <a:pt x="0" y="1"/>
                      <a:pt x="0" y="1"/>
                      <a:pt x="0" y="1"/>
                    </a:cubicBezTo>
                    <a:cubicBezTo>
                      <a:pt x="0" y="1"/>
                      <a:pt x="0" y="1"/>
                      <a:pt x="1" y="1"/>
                    </a:cubicBezTo>
                    <a:cubicBezTo>
                      <a:pt x="1" y="2"/>
                      <a:pt x="1" y="1"/>
                      <a:pt x="1" y="1"/>
                    </a:cubicBezTo>
                    <a:cubicBezTo>
                      <a:pt x="1" y="1"/>
                      <a:pt x="2" y="1"/>
                      <a:pt x="2" y="1"/>
                    </a:cubicBezTo>
                    <a:cubicBezTo>
                      <a:pt x="2" y="1"/>
                      <a:pt x="2" y="0"/>
                      <a:pt x="2" y="0"/>
                    </a:cubicBezTo>
                    <a:cubicBezTo>
                      <a:pt x="1" y="0"/>
                      <a:pt x="1" y="0"/>
                      <a:pt x="1" y="0"/>
                    </a:cubicBezTo>
                    <a:cubicBezTo>
                      <a:pt x="1" y="0"/>
                      <a:pt x="1" y="0"/>
                      <a:pt x="0" y="0"/>
                    </a:cubicBezTo>
                    <a:cubicBezTo>
                      <a:pt x="0" y="0"/>
                      <a:pt x="0" y="0"/>
                      <a:pt x="0" y="1"/>
                    </a:cubicBezTo>
                    <a:cubicBezTo>
                      <a:pt x="0" y="1"/>
                      <a:pt x="0" y="1"/>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64" name="Freeform 153"/>
              <p:cNvSpPr>
                <a:spLocks/>
              </p:cNvSpPr>
              <p:nvPr/>
            </p:nvSpPr>
            <p:spPr bwMode="auto">
              <a:xfrm>
                <a:off x="2170" y="1044"/>
                <a:ext cx="2" cy="3"/>
              </a:xfrm>
              <a:custGeom>
                <a:avLst/>
                <a:gdLst>
                  <a:gd name="T0" fmla="*/ 0 w 1"/>
                  <a:gd name="T1" fmla="*/ 1 h 1"/>
                  <a:gd name="T2" fmla="*/ 0 w 1"/>
                  <a:gd name="T3" fmla="*/ 0 h 1"/>
                  <a:gd name="T4" fmla="*/ 1 w 1"/>
                  <a:gd name="T5" fmla="*/ 0 h 1"/>
                  <a:gd name="T6" fmla="*/ 1 w 1"/>
                  <a:gd name="T7" fmla="*/ 1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0" y="1"/>
                      <a:pt x="0" y="0"/>
                      <a:pt x="0" y="0"/>
                    </a:cubicBezTo>
                    <a:cubicBezTo>
                      <a:pt x="1" y="0"/>
                      <a:pt x="1" y="0"/>
                      <a:pt x="1" y="0"/>
                    </a:cubicBezTo>
                    <a:cubicBezTo>
                      <a:pt x="1" y="1"/>
                      <a:pt x="1" y="1"/>
                      <a:pt x="1" y="1"/>
                    </a:cubicBezTo>
                    <a:cubicBezTo>
                      <a:pt x="1" y="1"/>
                      <a:pt x="0" y="1"/>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65" name="Freeform 154"/>
              <p:cNvSpPr>
                <a:spLocks/>
              </p:cNvSpPr>
              <p:nvPr/>
            </p:nvSpPr>
            <p:spPr bwMode="auto">
              <a:xfrm>
                <a:off x="2170" y="1044"/>
                <a:ext cx="2" cy="3"/>
              </a:xfrm>
              <a:custGeom>
                <a:avLst/>
                <a:gdLst>
                  <a:gd name="T0" fmla="*/ 0 w 1"/>
                  <a:gd name="T1" fmla="*/ 1 h 1"/>
                  <a:gd name="T2" fmla="*/ 0 w 1"/>
                  <a:gd name="T3" fmla="*/ 1 h 1"/>
                  <a:gd name="T4" fmla="*/ 0 w 1"/>
                  <a:gd name="T5" fmla="*/ 1 h 1"/>
                  <a:gd name="T6" fmla="*/ 0 w 1"/>
                  <a:gd name="T7" fmla="*/ 0 h 1"/>
                  <a:gd name="T8" fmla="*/ 1 w 1"/>
                  <a:gd name="T9" fmla="*/ 0 h 1"/>
                  <a:gd name="T10" fmla="*/ 1 w 1"/>
                  <a:gd name="T11" fmla="*/ 0 h 1"/>
                  <a:gd name="T12" fmla="*/ 1 w 1"/>
                  <a:gd name="T13" fmla="*/ 1 h 1"/>
                  <a:gd name="T14" fmla="*/ 1 w 1"/>
                  <a:gd name="T15" fmla="*/ 1 h 1"/>
                  <a:gd name="T16" fmla="*/ 0 w 1"/>
                  <a:gd name="T17" fmla="*/ 1 h 1"/>
                  <a:gd name="T18" fmla="*/ 0 w 1"/>
                  <a:gd name="T19" fmla="*/ 1 h 1"/>
                  <a:gd name="T20" fmla="*/ 0 w 1"/>
                  <a:gd name="T21" fmla="*/ 1 h 1"/>
                  <a:gd name="T22" fmla="*/ 0 w 1"/>
                  <a:gd name="T23" fmla="*/ 1 h 1"/>
                  <a:gd name="T24" fmla="*/ 0 w 1"/>
                  <a:gd name="T25" fmla="*/ 1 h 1"/>
                  <a:gd name="T26" fmla="*/ 1 w 1"/>
                  <a:gd name="T27" fmla="*/ 1 h 1"/>
                  <a:gd name="T28" fmla="*/ 1 w 1"/>
                  <a:gd name="T29" fmla="*/ 1 h 1"/>
                  <a:gd name="T30" fmla="*/ 1 w 1"/>
                  <a:gd name="T31" fmla="*/ 0 h 1"/>
                  <a:gd name="T32" fmla="*/ 1 w 1"/>
                  <a:gd name="T33" fmla="*/ 0 h 1"/>
                  <a:gd name="T34" fmla="*/ 0 w 1"/>
                  <a:gd name="T35" fmla="*/ 0 h 1"/>
                  <a:gd name="T36" fmla="*/ 0 w 1"/>
                  <a:gd name="T37" fmla="*/ 1 h 1"/>
                  <a:gd name="T38" fmla="*/ 0 w 1"/>
                  <a:gd name="T3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0" y="1"/>
                    </a:moveTo>
                    <a:cubicBezTo>
                      <a:pt x="0" y="1"/>
                      <a:pt x="0" y="1"/>
                      <a:pt x="0" y="1"/>
                    </a:cubicBezTo>
                    <a:cubicBezTo>
                      <a:pt x="0" y="1"/>
                      <a:pt x="0" y="1"/>
                      <a:pt x="0" y="1"/>
                    </a:cubicBezTo>
                    <a:cubicBezTo>
                      <a:pt x="0" y="0"/>
                      <a:pt x="0" y="0"/>
                      <a:pt x="0" y="0"/>
                    </a:cubicBezTo>
                    <a:cubicBezTo>
                      <a:pt x="0" y="0"/>
                      <a:pt x="1" y="0"/>
                      <a:pt x="1" y="0"/>
                    </a:cubicBezTo>
                    <a:cubicBezTo>
                      <a:pt x="1" y="0"/>
                      <a:pt x="1" y="0"/>
                      <a:pt x="1" y="0"/>
                    </a:cubicBezTo>
                    <a:cubicBezTo>
                      <a:pt x="1" y="0"/>
                      <a:pt x="1" y="1"/>
                      <a:pt x="1" y="1"/>
                    </a:cubicBezTo>
                    <a:cubicBezTo>
                      <a:pt x="1" y="1"/>
                      <a:pt x="1" y="1"/>
                      <a:pt x="1" y="1"/>
                    </a:cubicBezTo>
                    <a:cubicBezTo>
                      <a:pt x="1" y="1"/>
                      <a:pt x="1" y="1"/>
                      <a:pt x="0" y="1"/>
                    </a:cubicBezTo>
                    <a:cubicBezTo>
                      <a:pt x="0" y="1"/>
                      <a:pt x="0" y="1"/>
                      <a:pt x="0" y="1"/>
                    </a:cubicBezTo>
                    <a:cubicBezTo>
                      <a:pt x="0" y="1"/>
                      <a:pt x="0" y="1"/>
                      <a:pt x="0" y="1"/>
                    </a:cubicBezTo>
                    <a:cubicBezTo>
                      <a:pt x="0" y="1"/>
                      <a:pt x="0" y="1"/>
                      <a:pt x="0" y="1"/>
                    </a:cubicBezTo>
                    <a:cubicBezTo>
                      <a:pt x="0" y="1"/>
                      <a:pt x="0" y="1"/>
                      <a:pt x="0" y="1"/>
                    </a:cubicBezTo>
                    <a:cubicBezTo>
                      <a:pt x="1" y="1"/>
                      <a:pt x="1" y="1"/>
                      <a:pt x="1" y="1"/>
                    </a:cubicBezTo>
                    <a:cubicBezTo>
                      <a:pt x="1" y="1"/>
                      <a:pt x="1" y="1"/>
                      <a:pt x="1" y="1"/>
                    </a:cubicBezTo>
                    <a:cubicBezTo>
                      <a:pt x="1" y="1"/>
                      <a:pt x="1" y="0"/>
                      <a:pt x="1" y="0"/>
                    </a:cubicBezTo>
                    <a:cubicBezTo>
                      <a:pt x="1" y="0"/>
                      <a:pt x="1" y="0"/>
                      <a:pt x="1" y="0"/>
                    </a:cubicBezTo>
                    <a:cubicBezTo>
                      <a:pt x="1" y="0"/>
                      <a:pt x="0" y="0"/>
                      <a:pt x="0" y="0"/>
                    </a:cubicBezTo>
                    <a:cubicBezTo>
                      <a:pt x="0" y="0"/>
                      <a:pt x="0" y="0"/>
                      <a:pt x="0" y="1"/>
                    </a:cubicBezTo>
                    <a:cubicBezTo>
                      <a:pt x="0" y="1"/>
                      <a:pt x="0" y="1"/>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66" name="Freeform 155"/>
              <p:cNvSpPr>
                <a:spLocks/>
              </p:cNvSpPr>
              <p:nvPr/>
            </p:nvSpPr>
            <p:spPr bwMode="auto">
              <a:xfrm>
                <a:off x="2168" y="1040"/>
                <a:ext cx="4" cy="4"/>
              </a:xfrm>
              <a:custGeom>
                <a:avLst/>
                <a:gdLst>
                  <a:gd name="T0" fmla="*/ 0 w 2"/>
                  <a:gd name="T1" fmla="*/ 1 h 2"/>
                  <a:gd name="T2" fmla="*/ 1 w 2"/>
                  <a:gd name="T3" fmla="*/ 0 h 2"/>
                  <a:gd name="T4" fmla="*/ 2 w 2"/>
                  <a:gd name="T5" fmla="*/ 0 h 2"/>
                  <a:gd name="T6" fmla="*/ 1 w 2"/>
                  <a:gd name="T7" fmla="*/ 1 h 2"/>
                  <a:gd name="T8" fmla="*/ 0 w 2"/>
                  <a:gd name="T9" fmla="*/ 1 h 2"/>
                </a:gdLst>
                <a:ahLst/>
                <a:cxnLst>
                  <a:cxn ang="0">
                    <a:pos x="T0" y="T1"/>
                  </a:cxn>
                  <a:cxn ang="0">
                    <a:pos x="T2" y="T3"/>
                  </a:cxn>
                  <a:cxn ang="0">
                    <a:pos x="T4" y="T5"/>
                  </a:cxn>
                  <a:cxn ang="0">
                    <a:pos x="T6" y="T7"/>
                  </a:cxn>
                  <a:cxn ang="0">
                    <a:pos x="T8" y="T9"/>
                  </a:cxn>
                </a:cxnLst>
                <a:rect l="0" t="0" r="r" b="b"/>
                <a:pathLst>
                  <a:path w="2" h="2">
                    <a:moveTo>
                      <a:pt x="0" y="1"/>
                    </a:moveTo>
                    <a:cubicBezTo>
                      <a:pt x="0" y="1"/>
                      <a:pt x="0" y="1"/>
                      <a:pt x="1" y="0"/>
                    </a:cubicBezTo>
                    <a:cubicBezTo>
                      <a:pt x="1" y="0"/>
                      <a:pt x="1" y="0"/>
                      <a:pt x="2" y="0"/>
                    </a:cubicBezTo>
                    <a:cubicBezTo>
                      <a:pt x="2" y="1"/>
                      <a:pt x="2" y="1"/>
                      <a:pt x="1" y="1"/>
                    </a:cubicBezTo>
                    <a:cubicBezTo>
                      <a:pt x="1" y="2"/>
                      <a:pt x="0" y="2"/>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67" name="Freeform 156"/>
              <p:cNvSpPr>
                <a:spLocks/>
              </p:cNvSpPr>
              <p:nvPr/>
            </p:nvSpPr>
            <p:spPr bwMode="auto">
              <a:xfrm>
                <a:off x="2168" y="1040"/>
                <a:ext cx="4" cy="4"/>
              </a:xfrm>
              <a:custGeom>
                <a:avLst/>
                <a:gdLst>
                  <a:gd name="T0" fmla="*/ 0 w 2"/>
                  <a:gd name="T1" fmla="*/ 1 h 2"/>
                  <a:gd name="T2" fmla="*/ 0 w 2"/>
                  <a:gd name="T3" fmla="*/ 1 h 2"/>
                  <a:gd name="T4" fmla="*/ 0 w 2"/>
                  <a:gd name="T5" fmla="*/ 1 h 2"/>
                  <a:gd name="T6" fmla="*/ 1 w 2"/>
                  <a:gd name="T7" fmla="*/ 0 h 2"/>
                  <a:gd name="T8" fmla="*/ 1 w 2"/>
                  <a:gd name="T9" fmla="*/ 0 h 2"/>
                  <a:gd name="T10" fmla="*/ 2 w 2"/>
                  <a:gd name="T11" fmla="*/ 0 h 2"/>
                  <a:gd name="T12" fmla="*/ 2 w 2"/>
                  <a:gd name="T13" fmla="*/ 1 h 2"/>
                  <a:gd name="T14" fmla="*/ 1 w 2"/>
                  <a:gd name="T15" fmla="*/ 1 h 2"/>
                  <a:gd name="T16" fmla="*/ 1 w 2"/>
                  <a:gd name="T17" fmla="*/ 1 h 2"/>
                  <a:gd name="T18" fmla="*/ 0 w 2"/>
                  <a:gd name="T19" fmla="*/ 1 h 2"/>
                  <a:gd name="T20" fmla="*/ 0 w 2"/>
                  <a:gd name="T21" fmla="*/ 1 h 2"/>
                  <a:gd name="T22" fmla="*/ 0 w 2"/>
                  <a:gd name="T23" fmla="*/ 1 h 2"/>
                  <a:gd name="T24" fmla="*/ 1 w 2"/>
                  <a:gd name="T25" fmla="*/ 1 h 2"/>
                  <a:gd name="T26" fmla="*/ 1 w 2"/>
                  <a:gd name="T27" fmla="*/ 1 h 2"/>
                  <a:gd name="T28" fmla="*/ 2 w 2"/>
                  <a:gd name="T29" fmla="*/ 1 h 2"/>
                  <a:gd name="T30" fmla="*/ 2 w 2"/>
                  <a:gd name="T31" fmla="*/ 0 h 2"/>
                  <a:gd name="T32" fmla="*/ 1 w 2"/>
                  <a:gd name="T33" fmla="*/ 0 h 2"/>
                  <a:gd name="T34" fmla="*/ 1 w 2"/>
                  <a:gd name="T35" fmla="*/ 0 h 2"/>
                  <a:gd name="T36" fmla="*/ 0 w 2"/>
                  <a:gd name="T37" fmla="*/ 1 h 2"/>
                  <a:gd name="T38" fmla="*/ 0 w 2"/>
                  <a:gd name="T3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2">
                    <a:moveTo>
                      <a:pt x="0" y="1"/>
                    </a:moveTo>
                    <a:cubicBezTo>
                      <a:pt x="0" y="1"/>
                      <a:pt x="0" y="1"/>
                      <a:pt x="0" y="1"/>
                    </a:cubicBezTo>
                    <a:cubicBezTo>
                      <a:pt x="0" y="1"/>
                      <a:pt x="0" y="1"/>
                      <a:pt x="0" y="1"/>
                    </a:cubicBezTo>
                    <a:cubicBezTo>
                      <a:pt x="0" y="1"/>
                      <a:pt x="0" y="0"/>
                      <a:pt x="1" y="0"/>
                    </a:cubicBezTo>
                    <a:cubicBezTo>
                      <a:pt x="1" y="0"/>
                      <a:pt x="1" y="0"/>
                      <a:pt x="1" y="0"/>
                    </a:cubicBezTo>
                    <a:cubicBezTo>
                      <a:pt x="1" y="0"/>
                      <a:pt x="2" y="0"/>
                      <a:pt x="2" y="0"/>
                    </a:cubicBezTo>
                    <a:cubicBezTo>
                      <a:pt x="2" y="1"/>
                      <a:pt x="2" y="1"/>
                      <a:pt x="2" y="1"/>
                    </a:cubicBezTo>
                    <a:cubicBezTo>
                      <a:pt x="2" y="1"/>
                      <a:pt x="2" y="1"/>
                      <a:pt x="1" y="1"/>
                    </a:cubicBezTo>
                    <a:cubicBezTo>
                      <a:pt x="1" y="1"/>
                      <a:pt x="1" y="1"/>
                      <a:pt x="1" y="1"/>
                    </a:cubicBezTo>
                    <a:cubicBezTo>
                      <a:pt x="1" y="1"/>
                      <a:pt x="0" y="1"/>
                      <a:pt x="0" y="1"/>
                    </a:cubicBezTo>
                    <a:cubicBezTo>
                      <a:pt x="0" y="1"/>
                      <a:pt x="0" y="1"/>
                      <a:pt x="0" y="1"/>
                    </a:cubicBezTo>
                    <a:cubicBezTo>
                      <a:pt x="0" y="1"/>
                      <a:pt x="0" y="1"/>
                      <a:pt x="0" y="1"/>
                    </a:cubicBezTo>
                    <a:cubicBezTo>
                      <a:pt x="0" y="1"/>
                      <a:pt x="1" y="1"/>
                      <a:pt x="1" y="1"/>
                    </a:cubicBezTo>
                    <a:cubicBezTo>
                      <a:pt x="1" y="2"/>
                      <a:pt x="1" y="1"/>
                      <a:pt x="1" y="1"/>
                    </a:cubicBezTo>
                    <a:cubicBezTo>
                      <a:pt x="2" y="1"/>
                      <a:pt x="2" y="1"/>
                      <a:pt x="2" y="1"/>
                    </a:cubicBezTo>
                    <a:cubicBezTo>
                      <a:pt x="2" y="1"/>
                      <a:pt x="2" y="1"/>
                      <a:pt x="2" y="0"/>
                    </a:cubicBezTo>
                    <a:cubicBezTo>
                      <a:pt x="2" y="0"/>
                      <a:pt x="1" y="0"/>
                      <a:pt x="1" y="0"/>
                    </a:cubicBezTo>
                    <a:cubicBezTo>
                      <a:pt x="1" y="0"/>
                      <a:pt x="1" y="0"/>
                      <a:pt x="1" y="0"/>
                    </a:cubicBezTo>
                    <a:cubicBezTo>
                      <a:pt x="0" y="0"/>
                      <a:pt x="0" y="1"/>
                      <a:pt x="0" y="1"/>
                    </a:cubicBezTo>
                    <a:cubicBezTo>
                      <a:pt x="0" y="1"/>
                      <a:pt x="0" y="1"/>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68" name="Freeform 157"/>
              <p:cNvSpPr>
                <a:spLocks/>
              </p:cNvSpPr>
              <p:nvPr/>
            </p:nvSpPr>
            <p:spPr bwMode="auto">
              <a:xfrm>
                <a:off x="2172" y="1047"/>
                <a:ext cx="3" cy="2"/>
              </a:xfrm>
              <a:custGeom>
                <a:avLst/>
                <a:gdLst>
                  <a:gd name="T0" fmla="*/ 0 w 1"/>
                  <a:gd name="T1" fmla="*/ 1 h 1"/>
                  <a:gd name="T2" fmla="*/ 0 w 1"/>
                  <a:gd name="T3" fmla="*/ 1 h 1"/>
                  <a:gd name="T4" fmla="*/ 1 w 1"/>
                  <a:gd name="T5" fmla="*/ 1 h 1"/>
                  <a:gd name="T6" fmla="*/ 1 w 1"/>
                  <a:gd name="T7" fmla="*/ 1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0" y="1"/>
                      <a:pt x="0" y="1"/>
                      <a:pt x="0" y="1"/>
                    </a:cubicBezTo>
                    <a:cubicBezTo>
                      <a:pt x="1" y="0"/>
                      <a:pt x="1" y="1"/>
                      <a:pt x="1" y="1"/>
                    </a:cubicBezTo>
                    <a:cubicBezTo>
                      <a:pt x="1" y="1"/>
                      <a:pt x="1" y="1"/>
                      <a:pt x="1" y="1"/>
                    </a:cubicBezTo>
                    <a:cubicBezTo>
                      <a:pt x="1" y="1"/>
                      <a:pt x="0" y="1"/>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69" name="Freeform 158"/>
              <p:cNvSpPr>
                <a:spLocks/>
              </p:cNvSpPr>
              <p:nvPr/>
            </p:nvSpPr>
            <p:spPr bwMode="auto">
              <a:xfrm>
                <a:off x="2172" y="1049"/>
                <a:ext cx="3" cy="0"/>
              </a:xfrm>
              <a:custGeom>
                <a:avLst/>
                <a:gdLst>
                  <a:gd name="T0" fmla="*/ 0 w 1"/>
                  <a:gd name="T1" fmla="*/ 0 w 1"/>
                  <a:gd name="T2" fmla="*/ 0 w 1"/>
                  <a:gd name="T3" fmla="*/ 0 w 1"/>
                  <a:gd name="T4" fmla="*/ 1 w 1"/>
                  <a:gd name="T5" fmla="*/ 1 w 1"/>
                  <a:gd name="T6" fmla="*/ 1 w 1"/>
                  <a:gd name="T7" fmla="*/ 1 w 1"/>
                  <a:gd name="T8" fmla="*/ 0 w 1"/>
                  <a:gd name="T9" fmla="*/ 0 w 1"/>
                  <a:gd name="T10" fmla="*/ 0 w 1"/>
                  <a:gd name="T11" fmla="*/ 0 w 1"/>
                  <a:gd name="T12" fmla="*/ 0 w 1"/>
                  <a:gd name="T13" fmla="*/ 1 w 1"/>
                  <a:gd name="T14" fmla="*/ 1 w 1"/>
                  <a:gd name="T15" fmla="*/ 1 w 1"/>
                  <a:gd name="T16" fmla="*/ 1 w 1"/>
                  <a:gd name="T17" fmla="*/ 0 w 1"/>
                  <a:gd name="T18" fmla="*/ 0 w 1"/>
                  <a:gd name="T19" fmla="*/ 0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Lst>
                <a:rect l="0" t="0" r="r" b="b"/>
                <a:pathLst>
                  <a:path w="1">
                    <a:moveTo>
                      <a:pt x="0" y="0"/>
                    </a:moveTo>
                    <a:cubicBezTo>
                      <a:pt x="0" y="0"/>
                      <a:pt x="0" y="0"/>
                      <a:pt x="0" y="0"/>
                    </a:cubicBezTo>
                    <a:cubicBezTo>
                      <a:pt x="0" y="0"/>
                      <a:pt x="0" y="0"/>
                      <a:pt x="0" y="0"/>
                    </a:cubicBezTo>
                    <a:cubicBezTo>
                      <a:pt x="0" y="0"/>
                      <a:pt x="0" y="0"/>
                      <a:pt x="0" y="0"/>
                    </a:cubicBezTo>
                    <a:cubicBezTo>
                      <a:pt x="0" y="0"/>
                      <a:pt x="1" y="0"/>
                      <a:pt x="1" y="0"/>
                    </a:cubicBezTo>
                    <a:cubicBezTo>
                      <a:pt x="1" y="0"/>
                      <a:pt x="1" y="0"/>
                      <a:pt x="1" y="0"/>
                    </a:cubicBezTo>
                    <a:cubicBezTo>
                      <a:pt x="1" y="0"/>
                      <a:pt x="1" y="0"/>
                      <a:pt x="1" y="0"/>
                    </a:cubicBezTo>
                    <a:cubicBezTo>
                      <a:pt x="1" y="0"/>
                      <a:pt x="1" y="0"/>
                      <a:pt x="1" y="0"/>
                    </a:cubicBezTo>
                    <a:cubicBezTo>
                      <a:pt x="1" y="0"/>
                      <a:pt x="1" y="0"/>
                      <a:pt x="0" y="0"/>
                    </a:cubicBezTo>
                    <a:cubicBezTo>
                      <a:pt x="0" y="0"/>
                      <a:pt x="0" y="0"/>
                      <a:pt x="0" y="0"/>
                    </a:cubicBezTo>
                    <a:cubicBezTo>
                      <a:pt x="0" y="0"/>
                      <a:pt x="0" y="0"/>
                      <a:pt x="0" y="0"/>
                    </a:cubicBezTo>
                    <a:cubicBezTo>
                      <a:pt x="0" y="0"/>
                      <a:pt x="0" y="0"/>
                      <a:pt x="0" y="0"/>
                    </a:cubicBezTo>
                    <a:cubicBezTo>
                      <a:pt x="0" y="0"/>
                      <a:pt x="0" y="0"/>
                      <a:pt x="0" y="0"/>
                    </a:cubicBezTo>
                    <a:cubicBezTo>
                      <a:pt x="1" y="0"/>
                      <a:pt x="1" y="0"/>
                      <a:pt x="1" y="0"/>
                    </a:cubicBezTo>
                    <a:cubicBezTo>
                      <a:pt x="1" y="0"/>
                      <a:pt x="1" y="0"/>
                      <a:pt x="1" y="0"/>
                    </a:cubicBezTo>
                    <a:cubicBezTo>
                      <a:pt x="1" y="0"/>
                      <a:pt x="1" y="0"/>
                      <a:pt x="1" y="0"/>
                    </a:cubicBezTo>
                    <a:cubicBezTo>
                      <a:pt x="1" y="0"/>
                      <a:pt x="1" y="0"/>
                      <a:pt x="1" y="0"/>
                    </a:cubicBezTo>
                    <a:cubicBezTo>
                      <a:pt x="1" y="0"/>
                      <a:pt x="0" y="0"/>
                      <a:pt x="0" y="0"/>
                    </a:cubicBezTo>
                    <a:cubicBezTo>
                      <a:pt x="0" y="0"/>
                      <a:pt x="0" y="0"/>
                      <a:pt x="0" y="0"/>
                    </a:cubicBezTo>
                    <a:cubicBezTo>
                      <a:pt x="0" y="0"/>
                      <a:pt x="0" y="0"/>
                      <a:pt x="0"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70" name="Freeform 159"/>
              <p:cNvSpPr>
                <a:spLocks/>
              </p:cNvSpPr>
              <p:nvPr/>
            </p:nvSpPr>
            <p:spPr bwMode="auto">
              <a:xfrm>
                <a:off x="2175" y="1049"/>
                <a:ext cx="2" cy="3"/>
              </a:xfrm>
              <a:custGeom>
                <a:avLst/>
                <a:gdLst>
                  <a:gd name="T0" fmla="*/ 0 w 1"/>
                  <a:gd name="T1" fmla="*/ 1 h 1"/>
                  <a:gd name="T2" fmla="*/ 0 w 1"/>
                  <a:gd name="T3" fmla="*/ 1 h 1"/>
                  <a:gd name="T4" fmla="*/ 1 w 1"/>
                  <a:gd name="T5" fmla="*/ 1 h 1"/>
                  <a:gd name="T6" fmla="*/ 1 w 1"/>
                  <a:gd name="T7" fmla="*/ 1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0" y="1"/>
                      <a:pt x="0" y="1"/>
                      <a:pt x="0" y="1"/>
                    </a:cubicBezTo>
                    <a:cubicBezTo>
                      <a:pt x="1" y="0"/>
                      <a:pt x="1" y="0"/>
                      <a:pt x="1" y="1"/>
                    </a:cubicBezTo>
                    <a:cubicBezTo>
                      <a:pt x="1" y="1"/>
                      <a:pt x="1" y="1"/>
                      <a:pt x="1" y="1"/>
                    </a:cubicBezTo>
                    <a:cubicBezTo>
                      <a:pt x="1" y="1"/>
                      <a:pt x="0" y="1"/>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71" name="Freeform 160"/>
              <p:cNvSpPr>
                <a:spLocks/>
              </p:cNvSpPr>
              <p:nvPr/>
            </p:nvSpPr>
            <p:spPr bwMode="auto">
              <a:xfrm>
                <a:off x="2175" y="1049"/>
                <a:ext cx="2" cy="3"/>
              </a:xfrm>
              <a:custGeom>
                <a:avLst/>
                <a:gdLst>
                  <a:gd name="T0" fmla="*/ 0 w 1"/>
                  <a:gd name="T1" fmla="*/ 1 h 1"/>
                  <a:gd name="T2" fmla="*/ 0 w 1"/>
                  <a:gd name="T3" fmla="*/ 1 h 1"/>
                  <a:gd name="T4" fmla="*/ 0 w 1"/>
                  <a:gd name="T5" fmla="*/ 1 h 1"/>
                  <a:gd name="T6" fmla="*/ 0 w 1"/>
                  <a:gd name="T7" fmla="*/ 1 h 1"/>
                  <a:gd name="T8" fmla="*/ 1 w 1"/>
                  <a:gd name="T9" fmla="*/ 0 h 1"/>
                  <a:gd name="T10" fmla="*/ 1 w 1"/>
                  <a:gd name="T11" fmla="*/ 1 h 1"/>
                  <a:gd name="T12" fmla="*/ 1 w 1"/>
                  <a:gd name="T13" fmla="*/ 1 h 1"/>
                  <a:gd name="T14" fmla="*/ 1 w 1"/>
                  <a:gd name="T15" fmla="*/ 1 h 1"/>
                  <a:gd name="T16" fmla="*/ 1 w 1"/>
                  <a:gd name="T17" fmla="*/ 1 h 1"/>
                  <a:gd name="T18" fmla="*/ 0 w 1"/>
                  <a:gd name="T19" fmla="*/ 1 h 1"/>
                  <a:gd name="T20" fmla="*/ 0 w 1"/>
                  <a:gd name="T21" fmla="*/ 1 h 1"/>
                  <a:gd name="T22" fmla="*/ 0 w 1"/>
                  <a:gd name="T23" fmla="*/ 1 h 1"/>
                  <a:gd name="T24" fmla="*/ 1 w 1"/>
                  <a:gd name="T25" fmla="*/ 1 h 1"/>
                  <a:gd name="T26" fmla="*/ 1 w 1"/>
                  <a:gd name="T27" fmla="*/ 1 h 1"/>
                  <a:gd name="T28" fmla="*/ 1 w 1"/>
                  <a:gd name="T29" fmla="*/ 1 h 1"/>
                  <a:gd name="T30" fmla="*/ 1 w 1"/>
                  <a:gd name="T31" fmla="*/ 1 h 1"/>
                  <a:gd name="T32" fmla="*/ 1 w 1"/>
                  <a:gd name="T33" fmla="*/ 0 h 1"/>
                  <a:gd name="T34" fmla="*/ 0 w 1"/>
                  <a:gd name="T35" fmla="*/ 0 h 1"/>
                  <a:gd name="T36" fmla="*/ 0 w 1"/>
                  <a:gd name="T37" fmla="*/ 1 h 1"/>
                  <a:gd name="T38" fmla="*/ 0 w 1"/>
                  <a:gd name="T3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0" y="1"/>
                    </a:moveTo>
                    <a:cubicBezTo>
                      <a:pt x="0" y="1"/>
                      <a:pt x="0" y="1"/>
                      <a:pt x="0" y="1"/>
                    </a:cubicBezTo>
                    <a:cubicBezTo>
                      <a:pt x="0" y="1"/>
                      <a:pt x="0" y="1"/>
                      <a:pt x="0" y="1"/>
                    </a:cubicBezTo>
                    <a:cubicBezTo>
                      <a:pt x="0" y="1"/>
                      <a:pt x="0" y="1"/>
                      <a:pt x="0" y="1"/>
                    </a:cubicBezTo>
                    <a:cubicBezTo>
                      <a:pt x="1" y="0"/>
                      <a:pt x="1" y="0"/>
                      <a:pt x="1" y="0"/>
                    </a:cubicBezTo>
                    <a:cubicBezTo>
                      <a:pt x="1" y="0"/>
                      <a:pt x="1" y="0"/>
                      <a:pt x="1" y="1"/>
                    </a:cubicBezTo>
                    <a:cubicBezTo>
                      <a:pt x="1" y="1"/>
                      <a:pt x="1" y="1"/>
                      <a:pt x="1" y="1"/>
                    </a:cubicBezTo>
                    <a:cubicBezTo>
                      <a:pt x="1" y="1"/>
                      <a:pt x="1" y="1"/>
                      <a:pt x="1" y="1"/>
                    </a:cubicBezTo>
                    <a:cubicBezTo>
                      <a:pt x="1" y="1"/>
                      <a:pt x="1" y="1"/>
                      <a:pt x="1" y="1"/>
                    </a:cubicBezTo>
                    <a:cubicBezTo>
                      <a:pt x="0" y="1"/>
                      <a:pt x="0" y="1"/>
                      <a:pt x="0" y="1"/>
                    </a:cubicBezTo>
                    <a:cubicBezTo>
                      <a:pt x="0" y="1"/>
                      <a:pt x="0" y="1"/>
                      <a:pt x="0" y="1"/>
                    </a:cubicBezTo>
                    <a:cubicBezTo>
                      <a:pt x="0" y="1"/>
                      <a:pt x="0" y="1"/>
                      <a:pt x="0" y="1"/>
                    </a:cubicBezTo>
                    <a:cubicBezTo>
                      <a:pt x="0" y="1"/>
                      <a:pt x="0" y="1"/>
                      <a:pt x="1" y="1"/>
                    </a:cubicBezTo>
                    <a:cubicBezTo>
                      <a:pt x="1" y="1"/>
                      <a:pt x="1" y="1"/>
                      <a:pt x="1" y="1"/>
                    </a:cubicBezTo>
                    <a:cubicBezTo>
                      <a:pt x="1" y="1"/>
                      <a:pt x="1" y="1"/>
                      <a:pt x="1" y="1"/>
                    </a:cubicBezTo>
                    <a:cubicBezTo>
                      <a:pt x="1" y="1"/>
                      <a:pt x="1" y="1"/>
                      <a:pt x="1" y="1"/>
                    </a:cubicBezTo>
                    <a:cubicBezTo>
                      <a:pt x="1" y="0"/>
                      <a:pt x="1" y="0"/>
                      <a:pt x="1" y="0"/>
                    </a:cubicBezTo>
                    <a:cubicBezTo>
                      <a:pt x="1" y="0"/>
                      <a:pt x="1" y="0"/>
                      <a:pt x="0" y="0"/>
                    </a:cubicBezTo>
                    <a:cubicBezTo>
                      <a:pt x="0" y="1"/>
                      <a:pt x="0" y="1"/>
                      <a:pt x="0" y="1"/>
                    </a:cubicBezTo>
                    <a:cubicBezTo>
                      <a:pt x="0" y="1"/>
                      <a:pt x="0" y="1"/>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72" name="Freeform 161"/>
              <p:cNvSpPr>
                <a:spLocks/>
              </p:cNvSpPr>
              <p:nvPr/>
            </p:nvSpPr>
            <p:spPr bwMode="auto">
              <a:xfrm>
                <a:off x="2177" y="1052"/>
                <a:ext cx="2" cy="2"/>
              </a:xfrm>
              <a:custGeom>
                <a:avLst/>
                <a:gdLst>
                  <a:gd name="T0" fmla="*/ 0 w 1"/>
                  <a:gd name="T1" fmla="*/ 1 h 1"/>
                  <a:gd name="T2" fmla="*/ 1 w 1"/>
                  <a:gd name="T3" fmla="*/ 0 h 1"/>
                  <a:gd name="T4" fmla="*/ 1 w 1"/>
                  <a:gd name="T5" fmla="*/ 0 h 1"/>
                  <a:gd name="T6" fmla="*/ 1 w 1"/>
                  <a:gd name="T7" fmla="*/ 1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0" y="0"/>
                      <a:pt x="0" y="0"/>
                      <a:pt x="1" y="0"/>
                    </a:cubicBezTo>
                    <a:cubicBezTo>
                      <a:pt x="1" y="0"/>
                      <a:pt x="1" y="0"/>
                      <a:pt x="1" y="0"/>
                    </a:cubicBezTo>
                    <a:cubicBezTo>
                      <a:pt x="1" y="0"/>
                      <a:pt x="1" y="0"/>
                      <a:pt x="1" y="1"/>
                    </a:cubicBezTo>
                    <a:cubicBezTo>
                      <a:pt x="1" y="1"/>
                      <a:pt x="0" y="1"/>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73" name="Freeform 162"/>
              <p:cNvSpPr>
                <a:spLocks/>
              </p:cNvSpPr>
              <p:nvPr/>
            </p:nvSpPr>
            <p:spPr bwMode="auto">
              <a:xfrm>
                <a:off x="2177" y="1052"/>
                <a:ext cx="2" cy="2"/>
              </a:xfrm>
              <a:custGeom>
                <a:avLst/>
                <a:gdLst>
                  <a:gd name="T0" fmla="*/ 0 w 1"/>
                  <a:gd name="T1" fmla="*/ 1 h 1"/>
                  <a:gd name="T2" fmla="*/ 0 w 1"/>
                  <a:gd name="T3" fmla="*/ 1 h 1"/>
                  <a:gd name="T4" fmla="*/ 0 w 1"/>
                  <a:gd name="T5" fmla="*/ 0 h 1"/>
                  <a:gd name="T6" fmla="*/ 1 w 1"/>
                  <a:gd name="T7" fmla="*/ 0 h 1"/>
                  <a:gd name="T8" fmla="*/ 1 w 1"/>
                  <a:gd name="T9" fmla="*/ 0 h 1"/>
                  <a:gd name="T10" fmla="*/ 1 w 1"/>
                  <a:gd name="T11" fmla="*/ 0 h 1"/>
                  <a:gd name="T12" fmla="*/ 1 w 1"/>
                  <a:gd name="T13" fmla="*/ 0 h 1"/>
                  <a:gd name="T14" fmla="*/ 1 w 1"/>
                  <a:gd name="T15" fmla="*/ 1 h 1"/>
                  <a:gd name="T16" fmla="*/ 1 w 1"/>
                  <a:gd name="T17" fmla="*/ 1 h 1"/>
                  <a:gd name="T18" fmla="*/ 0 w 1"/>
                  <a:gd name="T19" fmla="*/ 1 h 1"/>
                  <a:gd name="T20" fmla="*/ 0 w 1"/>
                  <a:gd name="T21" fmla="*/ 1 h 1"/>
                  <a:gd name="T22" fmla="*/ 0 w 1"/>
                  <a:gd name="T23" fmla="*/ 1 h 1"/>
                  <a:gd name="T24" fmla="*/ 1 w 1"/>
                  <a:gd name="T25" fmla="*/ 1 h 1"/>
                  <a:gd name="T26" fmla="*/ 1 w 1"/>
                  <a:gd name="T27" fmla="*/ 1 h 1"/>
                  <a:gd name="T28" fmla="*/ 1 w 1"/>
                  <a:gd name="T29" fmla="*/ 0 h 1"/>
                  <a:gd name="T30" fmla="*/ 1 w 1"/>
                  <a:gd name="T31" fmla="*/ 0 h 1"/>
                  <a:gd name="T32" fmla="*/ 1 w 1"/>
                  <a:gd name="T33" fmla="*/ 0 h 1"/>
                  <a:gd name="T34" fmla="*/ 1 w 1"/>
                  <a:gd name="T35" fmla="*/ 0 h 1"/>
                  <a:gd name="T36" fmla="*/ 0 w 1"/>
                  <a:gd name="T37" fmla="*/ 0 h 1"/>
                  <a:gd name="T38" fmla="*/ 0 w 1"/>
                  <a:gd name="T3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0" y="1"/>
                    </a:moveTo>
                    <a:cubicBezTo>
                      <a:pt x="0" y="1"/>
                      <a:pt x="0" y="1"/>
                      <a:pt x="0" y="1"/>
                    </a:cubicBezTo>
                    <a:cubicBezTo>
                      <a:pt x="0" y="0"/>
                      <a:pt x="0" y="0"/>
                      <a:pt x="0" y="0"/>
                    </a:cubicBezTo>
                    <a:cubicBezTo>
                      <a:pt x="0" y="0"/>
                      <a:pt x="0" y="0"/>
                      <a:pt x="1" y="0"/>
                    </a:cubicBezTo>
                    <a:cubicBezTo>
                      <a:pt x="1" y="0"/>
                      <a:pt x="1" y="0"/>
                      <a:pt x="1" y="0"/>
                    </a:cubicBezTo>
                    <a:cubicBezTo>
                      <a:pt x="1" y="0"/>
                      <a:pt x="1" y="0"/>
                      <a:pt x="1" y="0"/>
                    </a:cubicBezTo>
                    <a:cubicBezTo>
                      <a:pt x="1" y="0"/>
                      <a:pt x="1" y="0"/>
                      <a:pt x="1" y="0"/>
                    </a:cubicBezTo>
                    <a:cubicBezTo>
                      <a:pt x="1" y="0"/>
                      <a:pt x="1" y="1"/>
                      <a:pt x="1" y="1"/>
                    </a:cubicBezTo>
                    <a:cubicBezTo>
                      <a:pt x="1" y="1"/>
                      <a:pt x="1" y="1"/>
                      <a:pt x="1" y="1"/>
                    </a:cubicBezTo>
                    <a:cubicBezTo>
                      <a:pt x="1" y="1"/>
                      <a:pt x="0" y="1"/>
                      <a:pt x="0" y="1"/>
                    </a:cubicBezTo>
                    <a:cubicBezTo>
                      <a:pt x="0" y="1"/>
                      <a:pt x="0" y="1"/>
                      <a:pt x="0" y="1"/>
                    </a:cubicBezTo>
                    <a:cubicBezTo>
                      <a:pt x="0" y="1"/>
                      <a:pt x="0" y="1"/>
                      <a:pt x="0" y="1"/>
                    </a:cubicBezTo>
                    <a:cubicBezTo>
                      <a:pt x="0" y="1"/>
                      <a:pt x="1" y="1"/>
                      <a:pt x="1" y="1"/>
                    </a:cubicBezTo>
                    <a:cubicBezTo>
                      <a:pt x="1" y="1"/>
                      <a:pt x="1" y="1"/>
                      <a:pt x="1" y="1"/>
                    </a:cubicBezTo>
                    <a:cubicBezTo>
                      <a:pt x="1" y="1"/>
                      <a:pt x="1" y="0"/>
                      <a:pt x="1" y="0"/>
                    </a:cubicBezTo>
                    <a:cubicBezTo>
                      <a:pt x="1" y="0"/>
                      <a:pt x="1" y="0"/>
                      <a:pt x="1" y="0"/>
                    </a:cubicBezTo>
                    <a:cubicBezTo>
                      <a:pt x="1" y="0"/>
                      <a:pt x="1" y="0"/>
                      <a:pt x="1" y="0"/>
                    </a:cubicBezTo>
                    <a:cubicBezTo>
                      <a:pt x="1" y="0"/>
                      <a:pt x="1" y="0"/>
                      <a:pt x="1" y="0"/>
                    </a:cubicBezTo>
                    <a:cubicBezTo>
                      <a:pt x="0" y="0"/>
                      <a:pt x="0" y="0"/>
                      <a:pt x="0" y="0"/>
                    </a:cubicBezTo>
                    <a:cubicBezTo>
                      <a:pt x="0" y="0"/>
                      <a:pt x="0" y="0"/>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74" name="Freeform 163"/>
              <p:cNvSpPr>
                <a:spLocks/>
              </p:cNvSpPr>
              <p:nvPr/>
            </p:nvSpPr>
            <p:spPr bwMode="auto">
              <a:xfrm>
                <a:off x="2170" y="1023"/>
                <a:ext cx="5" cy="5"/>
              </a:xfrm>
              <a:custGeom>
                <a:avLst/>
                <a:gdLst>
                  <a:gd name="T0" fmla="*/ 0 w 2"/>
                  <a:gd name="T1" fmla="*/ 1 h 2"/>
                  <a:gd name="T2" fmla="*/ 0 w 2"/>
                  <a:gd name="T3" fmla="*/ 0 h 2"/>
                  <a:gd name="T4" fmla="*/ 1 w 2"/>
                  <a:gd name="T5" fmla="*/ 1 h 2"/>
                  <a:gd name="T6" fmla="*/ 1 w 2"/>
                  <a:gd name="T7" fmla="*/ 2 h 2"/>
                  <a:gd name="T8" fmla="*/ 0 w 2"/>
                  <a:gd name="T9" fmla="*/ 1 h 2"/>
                </a:gdLst>
                <a:ahLst/>
                <a:cxnLst>
                  <a:cxn ang="0">
                    <a:pos x="T0" y="T1"/>
                  </a:cxn>
                  <a:cxn ang="0">
                    <a:pos x="T2" y="T3"/>
                  </a:cxn>
                  <a:cxn ang="0">
                    <a:pos x="T4" y="T5"/>
                  </a:cxn>
                  <a:cxn ang="0">
                    <a:pos x="T6" y="T7"/>
                  </a:cxn>
                  <a:cxn ang="0">
                    <a:pos x="T8" y="T9"/>
                  </a:cxn>
                </a:cxnLst>
                <a:rect l="0" t="0" r="r" b="b"/>
                <a:pathLst>
                  <a:path w="2" h="2">
                    <a:moveTo>
                      <a:pt x="0" y="1"/>
                    </a:moveTo>
                    <a:cubicBezTo>
                      <a:pt x="0" y="1"/>
                      <a:pt x="0" y="0"/>
                      <a:pt x="0" y="0"/>
                    </a:cubicBezTo>
                    <a:cubicBezTo>
                      <a:pt x="1" y="0"/>
                      <a:pt x="1" y="0"/>
                      <a:pt x="1" y="1"/>
                    </a:cubicBezTo>
                    <a:cubicBezTo>
                      <a:pt x="2" y="1"/>
                      <a:pt x="1" y="1"/>
                      <a:pt x="1" y="2"/>
                    </a:cubicBezTo>
                    <a:cubicBezTo>
                      <a:pt x="0" y="2"/>
                      <a:pt x="0" y="2"/>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75" name="Freeform 164"/>
              <p:cNvSpPr>
                <a:spLocks/>
              </p:cNvSpPr>
              <p:nvPr/>
            </p:nvSpPr>
            <p:spPr bwMode="auto">
              <a:xfrm>
                <a:off x="2170" y="1023"/>
                <a:ext cx="2" cy="5"/>
              </a:xfrm>
              <a:custGeom>
                <a:avLst/>
                <a:gdLst>
                  <a:gd name="T0" fmla="*/ 0 w 1"/>
                  <a:gd name="T1" fmla="*/ 1 h 2"/>
                  <a:gd name="T2" fmla="*/ 0 w 1"/>
                  <a:gd name="T3" fmla="*/ 1 h 2"/>
                  <a:gd name="T4" fmla="*/ 0 w 1"/>
                  <a:gd name="T5" fmla="*/ 1 h 2"/>
                  <a:gd name="T6" fmla="*/ 0 w 1"/>
                  <a:gd name="T7" fmla="*/ 0 h 2"/>
                  <a:gd name="T8" fmla="*/ 1 w 1"/>
                  <a:gd name="T9" fmla="*/ 0 h 2"/>
                  <a:gd name="T10" fmla="*/ 1 w 1"/>
                  <a:gd name="T11" fmla="*/ 1 h 2"/>
                  <a:gd name="T12" fmla="*/ 1 w 1"/>
                  <a:gd name="T13" fmla="*/ 1 h 2"/>
                  <a:gd name="T14" fmla="*/ 1 w 1"/>
                  <a:gd name="T15" fmla="*/ 2 h 2"/>
                  <a:gd name="T16" fmla="*/ 0 w 1"/>
                  <a:gd name="T17" fmla="*/ 2 h 2"/>
                  <a:gd name="T18" fmla="*/ 0 w 1"/>
                  <a:gd name="T19" fmla="*/ 1 h 2"/>
                  <a:gd name="T20" fmla="*/ 0 w 1"/>
                  <a:gd name="T21" fmla="*/ 1 h 2"/>
                  <a:gd name="T22" fmla="*/ 0 w 1"/>
                  <a:gd name="T23" fmla="*/ 1 h 2"/>
                  <a:gd name="T24" fmla="*/ 0 w 1"/>
                  <a:gd name="T25" fmla="*/ 2 h 2"/>
                  <a:gd name="T26" fmla="*/ 1 w 1"/>
                  <a:gd name="T27" fmla="*/ 2 h 2"/>
                  <a:gd name="T28" fmla="*/ 1 w 1"/>
                  <a:gd name="T29" fmla="*/ 1 h 2"/>
                  <a:gd name="T30" fmla="*/ 1 w 1"/>
                  <a:gd name="T31" fmla="*/ 1 h 2"/>
                  <a:gd name="T32" fmla="*/ 1 w 1"/>
                  <a:gd name="T33" fmla="*/ 0 h 2"/>
                  <a:gd name="T34" fmla="*/ 0 w 1"/>
                  <a:gd name="T35" fmla="*/ 0 h 2"/>
                  <a:gd name="T36" fmla="*/ 0 w 1"/>
                  <a:gd name="T37" fmla="*/ 1 h 2"/>
                  <a:gd name="T38" fmla="*/ 0 w 1"/>
                  <a:gd name="T3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2">
                    <a:moveTo>
                      <a:pt x="0" y="1"/>
                    </a:moveTo>
                    <a:cubicBezTo>
                      <a:pt x="0" y="1"/>
                      <a:pt x="0" y="1"/>
                      <a:pt x="0" y="1"/>
                    </a:cubicBezTo>
                    <a:cubicBezTo>
                      <a:pt x="0" y="1"/>
                      <a:pt x="0" y="1"/>
                      <a:pt x="0" y="1"/>
                    </a:cubicBezTo>
                    <a:cubicBezTo>
                      <a:pt x="0" y="1"/>
                      <a:pt x="0" y="0"/>
                      <a:pt x="0" y="0"/>
                    </a:cubicBezTo>
                    <a:cubicBezTo>
                      <a:pt x="1" y="0"/>
                      <a:pt x="1" y="0"/>
                      <a:pt x="1" y="0"/>
                    </a:cubicBezTo>
                    <a:cubicBezTo>
                      <a:pt x="1" y="0"/>
                      <a:pt x="1" y="0"/>
                      <a:pt x="1" y="1"/>
                    </a:cubicBezTo>
                    <a:cubicBezTo>
                      <a:pt x="1" y="1"/>
                      <a:pt x="1" y="1"/>
                      <a:pt x="1" y="1"/>
                    </a:cubicBezTo>
                    <a:cubicBezTo>
                      <a:pt x="1" y="1"/>
                      <a:pt x="1" y="1"/>
                      <a:pt x="1" y="2"/>
                    </a:cubicBezTo>
                    <a:cubicBezTo>
                      <a:pt x="1" y="2"/>
                      <a:pt x="0" y="2"/>
                      <a:pt x="0" y="2"/>
                    </a:cubicBezTo>
                    <a:cubicBezTo>
                      <a:pt x="0" y="2"/>
                      <a:pt x="0" y="1"/>
                      <a:pt x="0" y="1"/>
                    </a:cubicBezTo>
                    <a:cubicBezTo>
                      <a:pt x="0" y="1"/>
                      <a:pt x="0" y="1"/>
                      <a:pt x="0" y="1"/>
                    </a:cubicBezTo>
                    <a:cubicBezTo>
                      <a:pt x="0" y="1"/>
                      <a:pt x="0" y="1"/>
                      <a:pt x="0" y="1"/>
                    </a:cubicBezTo>
                    <a:cubicBezTo>
                      <a:pt x="0" y="1"/>
                      <a:pt x="0" y="2"/>
                      <a:pt x="0" y="2"/>
                    </a:cubicBezTo>
                    <a:cubicBezTo>
                      <a:pt x="0" y="2"/>
                      <a:pt x="1" y="2"/>
                      <a:pt x="1" y="2"/>
                    </a:cubicBezTo>
                    <a:cubicBezTo>
                      <a:pt x="1" y="2"/>
                      <a:pt x="1" y="1"/>
                      <a:pt x="1" y="1"/>
                    </a:cubicBezTo>
                    <a:cubicBezTo>
                      <a:pt x="1" y="1"/>
                      <a:pt x="1" y="1"/>
                      <a:pt x="1" y="1"/>
                    </a:cubicBezTo>
                    <a:cubicBezTo>
                      <a:pt x="1" y="0"/>
                      <a:pt x="1" y="0"/>
                      <a:pt x="1" y="0"/>
                    </a:cubicBezTo>
                    <a:cubicBezTo>
                      <a:pt x="1" y="0"/>
                      <a:pt x="0" y="0"/>
                      <a:pt x="0" y="0"/>
                    </a:cubicBezTo>
                    <a:cubicBezTo>
                      <a:pt x="0" y="0"/>
                      <a:pt x="0" y="1"/>
                      <a:pt x="0" y="1"/>
                    </a:cubicBezTo>
                    <a:cubicBezTo>
                      <a:pt x="0" y="1"/>
                      <a:pt x="0" y="1"/>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76" name="Freeform 165"/>
              <p:cNvSpPr>
                <a:spLocks/>
              </p:cNvSpPr>
              <p:nvPr/>
            </p:nvSpPr>
            <p:spPr bwMode="auto">
              <a:xfrm>
                <a:off x="2179" y="1052"/>
                <a:ext cx="3" cy="2"/>
              </a:xfrm>
              <a:custGeom>
                <a:avLst/>
                <a:gdLst>
                  <a:gd name="T0" fmla="*/ 0 w 1"/>
                  <a:gd name="T1" fmla="*/ 1 h 1"/>
                  <a:gd name="T2" fmla="*/ 0 w 1"/>
                  <a:gd name="T3" fmla="*/ 1 h 1"/>
                  <a:gd name="T4" fmla="*/ 1 w 1"/>
                  <a:gd name="T5" fmla="*/ 1 h 1"/>
                  <a:gd name="T6" fmla="*/ 1 w 1"/>
                  <a:gd name="T7" fmla="*/ 1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0" y="1"/>
                      <a:pt x="0" y="1"/>
                      <a:pt x="0" y="1"/>
                    </a:cubicBezTo>
                    <a:cubicBezTo>
                      <a:pt x="1" y="0"/>
                      <a:pt x="1" y="0"/>
                      <a:pt x="1" y="1"/>
                    </a:cubicBezTo>
                    <a:cubicBezTo>
                      <a:pt x="1" y="1"/>
                      <a:pt x="1" y="1"/>
                      <a:pt x="1" y="1"/>
                    </a:cubicBezTo>
                    <a:cubicBezTo>
                      <a:pt x="1" y="1"/>
                      <a:pt x="0" y="1"/>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77" name="Freeform 166"/>
              <p:cNvSpPr>
                <a:spLocks/>
              </p:cNvSpPr>
              <p:nvPr/>
            </p:nvSpPr>
            <p:spPr bwMode="auto">
              <a:xfrm>
                <a:off x="2179" y="1054"/>
                <a:ext cx="3" cy="0"/>
              </a:xfrm>
              <a:custGeom>
                <a:avLst/>
                <a:gdLst>
                  <a:gd name="T0" fmla="*/ 0 w 1"/>
                  <a:gd name="T1" fmla="*/ 0 w 1"/>
                  <a:gd name="T2" fmla="*/ 0 w 1"/>
                  <a:gd name="T3" fmla="*/ 1 w 1"/>
                  <a:gd name="T4" fmla="*/ 1 w 1"/>
                  <a:gd name="T5" fmla="*/ 1 w 1"/>
                  <a:gd name="T6" fmla="*/ 1 w 1"/>
                  <a:gd name="T7" fmla="*/ 1 w 1"/>
                  <a:gd name="T8" fmla="*/ 1 w 1"/>
                  <a:gd name="T9" fmla="*/ 0 w 1"/>
                  <a:gd name="T10" fmla="*/ 0 w 1"/>
                  <a:gd name="T11" fmla="*/ 0 w 1"/>
                  <a:gd name="T12" fmla="*/ 1 w 1"/>
                  <a:gd name="T13" fmla="*/ 1 w 1"/>
                  <a:gd name="T14" fmla="*/ 1 w 1"/>
                  <a:gd name="T15" fmla="*/ 1 w 1"/>
                  <a:gd name="T16" fmla="*/ 1 w 1"/>
                  <a:gd name="T17" fmla="*/ 0 w 1"/>
                  <a:gd name="T18" fmla="*/ 0 w 1"/>
                  <a:gd name="T19" fmla="*/ 0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Lst>
                <a:rect l="0" t="0" r="r" b="b"/>
                <a:pathLst>
                  <a:path w="1">
                    <a:moveTo>
                      <a:pt x="0" y="0"/>
                    </a:moveTo>
                    <a:cubicBezTo>
                      <a:pt x="0" y="0"/>
                      <a:pt x="0" y="0"/>
                      <a:pt x="0" y="0"/>
                    </a:cubicBezTo>
                    <a:cubicBezTo>
                      <a:pt x="0" y="0"/>
                      <a:pt x="0" y="0"/>
                      <a:pt x="0" y="0"/>
                    </a:cubicBezTo>
                    <a:cubicBezTo>
                      <a:pt x="0" y="0"/>
                      <a:pt x="0"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0" y="0"/>
                      <a:pt x="0" y="0"/>
                      <a:pt x="0" y="0"/>
                    </a:cubicBezTo>
                    <a:cubicBezTo>
                      <a:pt x="0" y="0"/>
                      <a:pt x="0" y="0"/>
                      <a:pt x="0" y="0"/>
                    </a:cubicBezTo>
                    <a:cubicBezTo>
                      <a:pt x="0" y="0"/>
                      <a:pt x="0" y="0"/>
                      <a:pt x="0" y="0"/>
                    </a:cubicBezTo>
                    <a:cubicBezTo>
                      <a:pt x="0" y="0"/>
                      <a:pt x="0" y="0"/>
                      <a:pt x="1" y="0"/>
                    </a:cubicBezTo>
                    <a:cubicBezTo>
                      <a:pt x="1" y="0"/>
                      <a:pt x="1" y="0"/>
                      <a:pt x="1" y="0"/>
                    </a:cubicBezTo>
                    <a:cubicBezTo>
                      <a:pt x="1" y="0"/>
                      <a:pt x="1" y="0"/>
                      <a:pt x="1" y="0"/>
                    </a:cubicBezTo>
                    <a:cubicBezTo>
                      <a:pt x="1" y="0"/>
                      <a:pt x="1" y="0"/>
                      <a:pt x="1" y="0"/>
                    </a:cubicBezTo>
                    <a:cubicBezTo>
                      <a:pt x="1" y="0"/>
                      <a:pt x="1" y="0"/>
                      <a:pt x="1" y="0"/>
                    </a:cubicBezTo>
                    <a:cubicBezTo>
                      <a:pt x="1" y="0"/>
                      <a:pt x="1" y="0"/>
                      <a:pt x="0" y="0"/>
                    </a:cubicBezTo>
                    <a:cubicBezTo>
                      <a:pt x="0" y="0"/>
                      <a:pt x="0" y="0"/>
                      <a:pt x="0" y="0"/>
                    </a:cubicBezTo>
                    <a:cubicBezTo>
                      <a:pt x="0" y="0"/>
                      <a:pt x="0" y="0"/>
                      <a:pt x="0"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78" name="Freeform 167"/>
              <p:cNvSpPr>
                <a:spLocks/>
              </p:cNvSpPr>
              <p:nvPr/>
            </p:nvSpPr>
            <p:spPr bwMode="auto">
              <a:xfrm>
                <a:off x="2172" y="1014"/>
                <a:ext cx="5" cy="4"/>
              </a:xfrm>
              <a:custGeom>
                <a:avLst/>
                <a:gdLst>
                  <a:gd name="T0" fmla="*/ 2 w 2"/>
                  <a:gd name="T1" fmla="*/ 0 h 2"/>
                  <a:gd name="T2" fmla="*/ 1 w 2"/>
                  <a:gd name="T3" fmla="*/ 1 h 2"/>
                  <a:gd name="T4" fmla="*/ 0 w 2"/>
                  <a:gd name="T5" fmla="*/ 1 h 2"/>
                  <a:gd name="T6" fmla="*/ 1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2" y="1"/>
                      <a:pt x="2" y="1"/>
                      <a:pt x="1" y="1"/>
                    </a:cubicBezTo>
                    <a:cubicBezTo>
                      <a:pt x="1" y="2"/>
                      <a:pt x="0" y="1"/>
                      <a:pt x="0" y="1"/>
                    </a:cubicBezTo>
                    <a:cubicBezTo>
                      <a:pt x="0" y="1"/>
                      <a:pt x="0" y="0"/>
                      <a:pt x="1" y="0"/>
                    </a:cubicBezTo>
                    <a:cubicBezTo>
                      <a:pt x="1" y="0"/>
                      <a:pt x="2" y="0"/>
                      <a:pt x="2"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79" name="Freeform 168"/>
              <p:cNvSpPr>
                <a:spLocks/>
              </p:cNvSpPr>
              <p:nvPr/>
            </p:nvSpPr>
            <p:spPr bwMode="auto">
              <a:xfrm>
                <a:off x="2172" y="1014"/>
                <a:ext cx="5" cy="2"/>
              </a:xfrm>
              <a:custGeom>
                <a:avLst/>
                <a:gdLst>
                  <a:gd name="T0" fmla="*/ 2 w 2"/>
                  <a:gd name="T1" fmla="*/ 0 h 1"/>
                  <a:gd name="T2" fmla="*/ 2 w 2"/>
                  <a:gd name="T3" fmla="*/ 0 h 1"/>
                  <a:gd name="T4" fmla="*/ 2 w 2"/>
                  <a:gd name="T5" fmla="*/ 1 h 1"/>
                  <a:gd name="T6" fmla="*/ 1 w 2"/>
                  <a:gd name="T7" fmla="*/ 1 h 1"/>
                  <a:gd name="T8" fmla="*/ 1 w 2"/>
                  <a:gd name="T9" fmla="*/ 1 h 1"/>
                  <a:gd name="T10" fmla="*/ 0 w 2"/>
                  <a:gd name="T11" fmla="*/ 1 h 1"/>
                  <a:gd name="T12" fmla="*/ 0 w 2"/>
                  <a:gd name="T13" fmla="*/ 0 h 1"/>
                  <a:gd name="T14" fmla="*/ 1 w 2"/>
                  <a:gd name="T15" fmla="*/ 0 h 1"/>
                  <a:gd name="T16" fmla="*/ 1 w 2"/>
                  <a:gd name="T17" fmla="*/ 0 h 1"/>
                  <a:gd name="T18" fmla="*/ 2 w 2"/>
                  <a:gd name="T19" fmla="*/ 0 h 1"/>
                  <a:gd name="T20" fmla="*/ 2 w 2"/>
                  <a:gd name="T21" fmla="*/ 0 h 1"/>
                  <a:gd name="T22" fmla="*/ 2 w 2"/>
                  <a:gd name="T23" fmla="*/ 0 h 1"/>
                  <a:gd name="T24" fmla="*/ 1 w 2"/>
                  <a:gd name="T25" fmla="*/ 0 h 1"/>
                  <a:gd name="T26" fmla="*/ 1 w 2"/>
                  <a:gd name="T27" fmla="*/ 0 h 1"/>
                  <a:gd name="T28" fmla="*/ 0 w 2"/>
                  <a:gd name="T29" fmla="*/ 0 h 1"/>
                  <a:gd name="T30" fmla="*/ 0 w 2"/>
                  <a:gd name="T31" fmla="*/ 1 h 1"/>
                  <a:gd name="T32" fmla="*/ 1 w 2"/>
                  <a:gd name="T33" fmla="*/ 1 h 1"/>
                  <a:gd name="T34" fmla="*/ 1 w 2"/>
                  <a:gd name="T35" fmla="*/ 1 h 1"/>
                  <a:gd name="T36" fmla="*/ 2 w 2"/>
                  <a:gd name="T37" fmla="*/ 1 h 1"/>
                  <a:gd name="T38" fmla="*/ 2 w 2"/>
                  <a:gd name="T3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1">
                    <a:moveTo>
                      <a:pt x="2" y="0"/>
                    </a:moveTo>
                    <a:cubicBezTo>
                      <a:pt x="2" y="0"/>
                      <a:pt x="2" y="0"/>
                      <a:pt x="2" y="0"/>
                    </a:cubicBezTo>
                    <a:cubicBezTo>
                      <a:pt x="2" y="0"/>
                      <a:pt x="2" y="1"/>
                      <a:pt x="2" y="1"/>
                    </a:cubicBezTo>
                    <a:cubicBezTo>
                      <a:pt x="2" y="1"/>
                      <a:pt x="2" y="1"/>
                      <a:pt x="1" y="1"/>
                    </a:cubicBezTo>
                    <a:cubicBezTo>
                      <a:pt x="1" y="1"/>
                      <a:pt x="1" y="1"/>
                      <a:pt x="1" y="1"/>
                    </a:cubicBezTo>
                    <a:cubicBezTo>
                      <a:pt x="1" y="1"/>
                      <a:pt x="0" y="1"/>
                      <a:pt x="0" y="1"/>
                    </a:cubicBezTo>
                    <a:cubicBezTo>
                      <a:pt x="0" y="1"/>
                      <a:pt x="0" y="1"/>
                      <a:pt x="0" y="0"/>
                    </a:cubicBezTo>
                    <a:cubicBezTo>
                      <a:pt x="0" y="0"/>
                      <a:pt x="1" y="0"/>
                      <a:pt x="1" y="0"/>
                    </a:cubicBezTo>
                    <a:cubicBezTo>
                      <a:pt x="1" y="0"/>
                      <a:pt x="1" y="0"/>
                      <a:pt x="1" y="0"/>
                    </a:cubicBezTo>
                    <a:cubicBezTo>
                      <a:pt x="2" y="0"/>
                      <a:pt x="2" y="0"/>
                      <a:pt x="2" y="0"/>
                    </a:cubicBezTo>
                    <a:cubicBezTo>
                      <a:pt x="2" y="0"/>
                      <a:pt x="2" y="0"/>
                      <a:pt x="2" y="0"/>
                    </a:cubicBezTo>
                    <a:cubicBezTo>
                      <a:pt x="2" y="0"/>
                      <a:pt x="2" y="0"/>
                      <a:pt x="2" y="0"/>
                    </a:cubicBezTo>
                    <a:cubicBezTo>
                      <a:pt x="2" y="0"/>
                      <a:pt x="2" y="0"/>
                      <a:pt x="1" y="0"/>
                    </a:cubicBezTo>
                    <a:cubicBezTo>
                      <a:pt x="1" y="0"/>
                      <a:pt x="1" y="0"/>
                      <a:pt x="1" y="0"/>
                    </a:cubicBezTo>
                    <a:cubicBezTo>
                      <a:pt x="1" y="0"/>
                      <a:pt x="0" y="0"/>
                      <a:pt x="0" y="0"/>
                    </a:cubicBezTo>
                    <a:cubicBezTo>
                      <a:pt x="0" y="1"/>
                      <a:pt x="0" y="1"/>
                      <a:pt x="0" y="1"/>
                    </a:cubicBezTo>
                    <a:cubicBezTo>
                      <a:pt x="0" y="1"/>
                      <a:pt x="1" y="1"/>
                      <a:pt x="1" y="1"/>
                    </a:cubicBezTo>
                    <a:cubicBezTo>
                      <a:pt x="1" y="1"/>
                      <a:pt x="1" y="1"/>
                      <a:pt x="1" y="1"/>
                    </a:cubicBezTo>
                    <a:cubicBezTo>
                      <a:pt x="2" y="1"/>
                      <a:pt x="2" y="1"/>
                      <a:pt x="2" y="1"/>
                    </a:cubicBezTo>
                    <a:cubicBezTo>
                      <a:pt x="2" y="1"/>
                      <a:pt x="2" y="0"/>
                      <a:pt x="2"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80" name="Freeform 169"/>
              <p:cNvSpPr>
                <a:spLocks/>
              </p:cNvSpPr>
              <p:nvPr/>
            </p:nvSpPr>
            <p:spPr bwMode="auto">
              <a:xfrm>
                <a:off x="2175" y="1009"/>
                <a:ext cx="2" cy="2"/>
              </a:xfrm>
              <a:custGeom>
                <a:avLst/>
                <a:gdLst>
                  <a:gd name="T0" fmla="*/ 1 w 1"/>
                  <a:gd name="T1" fmla="*/ 0 h 1"/>
                  <a:gd name="T2" fmla="*/ 1 w 1"/>
                  <a:gd name="T3" fmla="*/ 1 h 1"/>
                  <a:gd name="T4" fmla="*/ 0 w 1"/>
                  <a:gd name="T5" fmla="*/ 1 h 1"/>
                  <a:gd name="T6" fmla="*/ 0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1"/>
                      <a:pt x="1" y="1"/>
                    </a:cubicBezTo>
                    <a:cubicBezTo>
                      <a:pt x="0" y="1"/>
                      <a:pt x="0" y="1"/>
                      <a:pt x="0" y="1"/>
                    </a:cubicBezTo>
                    <a:cubicBezTo>
                      <a:pt x="0" y="0"/>
                      <a:pt x="0" y="0"/>
                      <a:pt x="0" y="0"/>
                    </a:cubicBezTo>
                    <a:cubicBezTo>
                      <a:pt x="1" y="0"/>
                      <a:pt x="1" y="0"/>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81" name="Freeform 170"/>
              <p:cNvSpPr>
                <a:spLocks/>
              </p:cNvSpPr>
              <p:nvPr/>
            </p:nvSpPr>
            <p:spPr bwMode="auto">
              <a:xfrm>
                <a:off x="2175" y="1009"/>
                <a:ext cx="2" cy="2"/>
              </a:xfrm>
              <a:custGeom>
                <a:avLst/>
                <a:gdLst>
                  <a:gd name="T0" fmla="*/ 1 w 1"/>
                  <a:gd name="T1" fmla="*/ 0 h 1"/>
                  <a:gd name="T2" fmla="*/ 1 w 1"/>
                  <a:gd name="T3" fmla="*/ 0 h 1"/>
                  <a:gd name="T4" fmla="*/ 1 w 1"/>
                  <a:gd name="T5" fmla="*/ 1 h 1"/>
                  <a:gd name="T6" fmla="*/ 1 w 1"/>
                  <a:gd name="T7" fmla="*/ 1 h 1"/>
                  <a:gd name="T8" fmla="*/ 0 w 1"/>
                  <a:gd name="T9" fmla="*/ 1 h 1"/>
                  <a:gd name="T10" fmla="*/ 0 w 1"/>
                  <a:gd name="T11" fmla="*/ 1 h 1"/>
                  <a:gd name="T12" fmla="*/ 0 w 1"/>
                  <a:gd name="T13" fmla="*/ 0 h 1"/>
                  <a:gd name="T14" fmla="*/ 0 w 1"/>
                  <a:gd name="T15" fmla="*/ 0 h 1"/>
                  <a:gd name="T16" fmla="*/ 1 w 1"/>
                  <a:gd name="T17" fmla="*/ 0 h 1"/>
                  <a:gd name="T18" fmla="*/ 1 w 1"/>
                  <a:gd name="T19" fmla="*/ 0 h 1"/>
                  <a:gd name="T20" fmla="*/ 1 w 1"/>
                  <a:gd name="T21" fmla="*/ 0 h 1"/>
                  <a:gd name="T22" fmla="*/ 1 w 1"/>
                  <a:gd name="T23" fmla="*/ 0 h 1"/>
                  <a:gd name="T24" fmla="*/ 1 w 1"/>
                  <a:gd name="T25" fmla="*/ 0 h 1"/>
                  <a:gd name="T26" fmla="*/ 0 w 1"/>
                  <a:gd name="T27" fmla="*/ 0 h 1"/>
                  <a:gd name="T28" fmla="*/ 0 w 1"/>
                  <a:gd name="T29" fmla="*/ 0 h 1"/>
                  <a:gd name="T30" fmla="*/ 0 w 1"/>
                  <a:gd name="T31" fmla="*/ 1 h 1"/>
                  <a:gd name="T32" fmla="*/ 0 w 1"/>
                  <a:gd name="T33" fmla="*/ 1 h 1"/>
                  <a:gd name="T34" fmla="*/ 1 w 1"/>
                  <a:gd name="T35" fmla="*/ 1 h 1"/>
                  <a:gd name="T36" fmla="*/ 1 w 1"/>
                  <a:gd name="T37" fmla="*/ 1 h 1"/>
                  <a:gd name="T38" fmla="*/ 1 w 1"/>
                  <a:gd name="T3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1" y="0"/>
                    </a:moveTo>
                    <a:cubicBezTo>
                      <a:pt x="1" y="0"/>
                      <a:pt x="1" y="0"/>
                      <a:pt x="1" y="0"/>
                    </a:cubicBezTo>
                    <a:cubicBezTo>
                      <a:pt x="1" y="0"/>
                      <a:pt x="1" y="0"/>
                      <a:pt x="1" y="1"/>
                    </a:cubicBezTo>
                    <a:cubicBezTo>
                      <a:pt x="1" y="1"/>
                      <a:pt x="1" y="1"/>
                      <a:pt x="1" y="1"/>
                    </a:cubicBezTo>
                    <a:cubicBezTo>
                      <a:pt x="1" y="1"/>
                      <a:pt x="0" y="1"/>
                      <a:pt x="0" y="1"/>
                    </a:cubicBezTo>
                    <a:cubicBezTo>
                      <a:pt x="0" y="1"/>
                      <a:pt x="0" y="1"/>
                      <a:pt x="0" y="1"/>
                    </a:cubicBezTo>
                    <a:cubicBezTo>
                      <a:pt x="0" y="1"/>
                      <a:pt x="0" y="0"/>
                      <a:pt x="0" y="0"/>
                    </a:cubicBezTo>
                    <a:cubicBezTo>
                      <a:pt x="0" y="0"/>
                      <a:pt x="0" y="0"/>
                      <a:pt x="0" y="0"/>
                    </a:cubicBezTo>
                    <a:cubicBezTo>
                      <a:pt x="0" y="0"/>
                      <a:pt x="1" y="0"/>
                      <a:pt x="1" y="0"/>
                    </a:cubicBezTo>
                    <a:cubicBezTo>
                      <a:pt x="1" y="0"/>
                      <a:pt x="1" y="0"/>
                      <a:pt x="1" y="0"/>
                    </a:cubicBezTo>
                    <a:cubicBezTo>
                      <a:pt x="1" y="0"/>
                      <a:pt x="1" y="0"/>
                      <a:pt x="1" y="0"/>
                    </a:cubicBezTo>
                    <a:cubicBezTo>
                      <a:pt x="1" y="0"/>
                      <a:pt x="1" y="0"/>
                      <a:pt x="1" y="0"/>
                    </a:cubicBezTo>
                    <a:cubicBezTo>
                      <a:pt x="1" y="0"/>
                      <a:pt x="1" y="0"/>
                      <a:pt x="1" y="0"/>
                    </a:cubicBezTo>
                    <a:cubicBezTo>
                      <a:pt x="1" y="0"/>
                      <a:pt x="0" y="0"/>
                      <a:pt x="0" y="0"/>
                    </a:cubicBezTo>
                    <a:cubicBezTo>
                      <a:pt x="0" y="0"/>
                      <a:pt x="0" y="0"/>
                      <a:pt x="0" y="0"/>
                    </a:cubicBezTo>
                    <a:cubicBezTo>
                      <a:pt x="0" y="0"/>
                      <a:pt x="0" y="1"/>
                      <a:pt x="0" y="1"/>
                    </a:cubicBezTo>
                    <a:cubicBezTo>
                      <a:pt x="0" y="1"/>
                      <a:pt x="0" y="1"/>
                      <a:pt x="0" y="1"/>
                    </a:cubicBezTo>
                    <a:cubicBezTo>
                      <a:pt x="0" y="1"/>
                      <a:pt x="1" y="1"/>
                      <a:pt x="1" y="1"/>
                    </a:cubicBezTo>
                    <a:cubicBezTo>
                      <a:pt x="1" y="1"/>
                      <a:pt x="1" y="1"/>
                      <a:pt x="1" y="1"/>
                    </a:cubicBezTo>
                    <a:cubicBezTo>
                      <a:pt x="1" y="0"/>
                      <a:pt x="1" y="0"/>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82" name="Freeform 171"/>
              <p:cNvSpPr>
                <a:spLocks/>
              </p:cNvSpPr>
              <p:nvPr/>
            </p:nvSpPr>
            <p:spPr bwMode="auto">
              <a:xfrm>
                <a:off x="2172" y="1000"/>
                <a:ext cx="5" cy="2"/>
              </a:xfrm>
              <a:custGeom>
                <a:avLst/>
                <a:gdLst>
                  <a:gd name="T0" fmla="*/ 2 w 2"/>
                  <a:gd name="T1" fmla="*/ 0 h 1"/>
                  <a:gd name="T2" fmla="*/ 2 w 2"/>
                  <a:gd name="T3" fmla="*/ 1 h 1"/>
                  <a:gd name="T4" fmla="*/ 1 w 2"/>
                  <a:gd name="T5" fmla="*/ 1 h 1"/>
                  <a:gd name="T6" fmla="*/ 1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2" y="1"/>
                      <a:pt x="2" y="1"/>
                      <a:pt x="2" y="1"/>
                    </a:cubicBezTo>
                    <a:cubicBezTo>
                      <a:pt x="1" y="1"/>
                      <a:pt x="1" y="1"/>
                      <a:pt x="1" y="1"/>
                    </a:cubicBezTo>
                    <a:cubicBezTo>
                      <a:pt x="0" y="1"/>
                      <a:pt x="1" y="0"/>
                      <a:pt x="1" y="0"/>
                    </a:cubicBezTo>
                    <a:cubicBezTo>
                      <a:pt x="1" y="0"/>
                      <a:pt x="2" y="0"/>
                      <a:pt x="2"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83" name="Freeform 172"/>
              <p:cNvSpPr>
                <a:spLocks/>
              </p:cNvSpPr>
              <p:nvPr/>
            </p:nvSpPr>
            <p:spPr bwMode="auto">
              <a:xfrm>
                <a:off x="2175" y="1000"/>
                <a:ext cx="2" cy="2"/>
              </a:xfrm>
              <a:custGeom>
                <a:avLst/>
                <a:gdLst>
                  <a:gd name="T0" fmla="*/ 1 w 1"/>
                  <a:gd name="T1" fmla="*/ 0 h 1"/>
                  <a:gd name="T2" fmla="*/ 1 w 1"/>
                  <a:gd name="T3" fmla="*/ 0 h 1"/>
                  <a:gd name="T4" fmla="*/ 1 w 1"/>
                  <a:gd name="T5" fmla="*/ 1 h 1"/>
                  <a:gd name="T6" fmla="*/ 1 w 1"/>
                  <a:gd name="T7" fmla="*/ 1 h 1"/>
                  <a:gd name="T8" fmla="*/ 0 w 1"/>
                  <a:gd name="T9" fmla="*/ 1 h 1"/>
                  <a:gd name="T10" fmla="*/ 0 w 1"/>
                  <a:gd name="T11" fmla="*/ 1 h 1"/>
                  <a:gd name="T12" fmla="*/ 0 w 1"/>
                  <a:gd name="T13" fmla="*/ 0 h 1"/>
                  <a:gd name="T14" fmla="*/ 0 w 1"/>
                  <a:gd name="T15" fmla="*/ 0 h 1"/>
                  <a:gd name="T16" fmla="*/ 1 w 1"/>
                  <a:gd name="T17" fmla="*/ 0 h 1"/>
                  <a:gd name="T18" fmla="*/ 1 w 1"/>
                  <a:gd name="T19" fmla="*/ 0 h 1"/>
                  <a:gd name="T20" fmla="*/ 1 w 1"/>
                  <a:gd name="T21" fmla="*/ 0 h 1"/>
                  <a:gd name="T22" fmla="*/ 1 w 1"/>
                  <a:gd name="T23" fmla="*/ 0 h 1"/>
                  <a:gd name="T24" fmla="*/ 1 w 1"/>
                  <a:gd name="T25" fmla="*/ 0 h 1"/>
                  <a:gd name="T26" fmla="*/ 0 w 1"/>
                  <a:gd name="T27" fmla="*/ 0 h 1"/>
                  <a:gd name="T28" fmla="*/ 0 w 1"/>
                  <a:gd name="T29" fmla="*/ 0 h 1"/>
                  <a:gd name="T30" fmla="*/ 0 w 1"/>
                  <a:gd name="T31" fmla="*/ 1 h 1"/>
                  <a:gd name="T32" fmla="*/ 0 w 1"/>
                  <a:gd name="T33" fmla="*/ 1 h 1"/>
                  <a:gd name="T34" fmla="*/ 1 w 1"/>
                  <a:gd name="T35" fmla="*/ 1 h 1"/>
                  <a:gd name="T36" fmla="*/ 1 w 1"/>
                  <a:gd name="T37" fmla="*/ 1 h 1"/>
                  <a:gd name="T38" fmla="*/ 1 w 1"/>
                  <a:gd name="T3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1" y="0"/>
                    </a:moveTo>
                    <a:cubicBezTo>
                      <a:pt x="1" y="0"/>
                      <a:pt x="1" y="0"/>
                      <a:pt x="1" y="0"/>
                    </a:cubicBezTo>
                    <a:cubicBezTo>
                      <a:pt x="1" y="1"/>
                      <a:pt x="1" y="1"/>
                      <a:pt x="1" y="1"/>
                    </a:cubicBezTo>
                    <a:cubicBezTo>
                      <a:pt x="1" y="1"/>
                      <a:pt x="1" y="1"/>
                      <a:pt x="1" y="1"/>
                    </a:cubicBezTo>
                    <a:cubicBezTo>
                      <a:pt x="0" y="1"/>
                      <a:pt x="0" y="1"/>
                      <a:pt x="0" y="1"/>
                    </a:cubicBezTo>
                    <a:cubicBezTo>
                      <a:pt x="0" y="1"/>
                      <a:pt x="0" y="1"/>
                      <a:pt x="0" y="1"/>
                    </a:cubicBezTo>
                    <a:cubicBezTo>
                      <a:pt x="0" y="1"/>
                      <a:pt x="0" y="1"/>
                      <a:pt x="0" y="0"/>
                    </a:cubicBezTo>
                    <a:cubicBezTo>
                      <a:pt x="0" y="0"/>
                      <a:pt x="0" y="0"/>
                      <a:pt x="0" y="0"/>
                    </a:cubicBezTo>
                    <a:cubicBezTo>
                      <a:pt x="0" y="0"/>
                      <a:pt x="0" y="0"/>
                      <a:pt x="1" y="0"/>
                    </a:cubicBezTo>
                    <a:cubicBezTo>
                      <a:pt x="1" y="0"/>
                      <a:pt x="1" y="0"/>
                      <a:pt x="1" y="0"/>
                    </a:cubicBezTo>
                    <a:cubicBezTo>
                      <a:pt x="1" y="0"/>
                      <a:pt x="1" y="0"/>
                      <a:pt x="1" y="0"/>
                    </a:cubicBezTo>
                    <a:cubicBezTo>
                      <a:pt x="1" y="0"/>
                      <a:pt x="1" y="0"/>
                      <a:pt x="1" y="0"/>
                    </a:cubicBezTo>
                    <a:cubicBezTo>
                      <a:pt x="1" y="0"/>
                      <a:pt x="1" y="0"/>
                      <a:pt x="1" y="0"/>
                    </a:cubicBezTo>
                    <a:cubicBezTo>
                      <a:pt x="0" y="0"/>
                      <a:pt x="0" y="0"/>
                      <a:pt x="0" y="0"/>
                    </a:cubicBezTo>
                    <a:cubicBezTo>
                      <a:pt x="0" y="0"/>
                      <a:pt x="0" y="0"/>
                      <a:pt x="0" y="0"/>
                    </a:cubicBezTo>
                    <a:cubicBezTo>
                      <a:pt x="0" y="1"/>
                      <a:pt x="0" y="1"/>
                      <a:pt x="0" y="1"/>
                    </a:cubicBezTo>
                    <a:cubicBezTo>
                      <a:pt x="0" y="1"/>
                      <a:pt x="0" y="1"/>
                      <a:pt x="0" y="1"/>
                    </a:cubicBezTo>
                    <a:cubicBezTo>
                      <a:pt x="0" y="1"/>
                      <a:pt x="0" y="1"/>
                      <a:pt x="1" y="1"/>
                    </a:cubicBezTo>
                    <a:cubicBezTo>
                      <a:pt x="1" y="1"/>
                      <a:pt x="1" y="1"/>
                      <a:pt x="1" y="1"/>
                    </a:cubicBezTo>
                    <a:cubicBezTo>
                      <a:pt x="1" y="1"/>
                      <a:pt x="1" y="1"/>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84" name="Freeform 173"/>
              <p:cNvSpPr>
                <a:spLocks/>
              </p:cNvSpPr>
              <p:nvPr/>
            </p:nvSpPr>
            <p:spPr bwMode="auto">
              <a:xfrm>
                <a:off x="2175" y="1004"/>
                <a:ext cx="4" cy="3"/>
              </a:xfrm>
              <a:custGeom>
                <a:avLst/>
                <a:gdLst>
                  <a:gd name="T0" fmla="*/ 1 w 2"/>
                  <a:gd name="T1" fmla="*/ 0 h 1"/>
                  <a:gd name="T2" fmla="*/ 1 w 2"/>
                  <a:gd name="T3" fmla="*/ 1 h 1"/>
                  <a:gd name="T4" fmla="*/ 0 w 2"/>
                  <a:gd name="T5" fmla="*/ 1 h 1"/>
                  <a:gd name="T6" fmla="*/ 0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2" y="0"/>
                      <a:pt x="1" y="1"/>
                      <a:pt x="1" y="1"/>
                    </a:cubicBezTo>
                    <a:cubicBezTo>
                      <a:pt x="1" y="1"/>
                      <a:pt x="0" y="1"/>
                      <a:pt x="0" y="1"/>
                    </a:cubicBezTo>
                    <a:cubicBezTo>
                      <a:pt x="0" y="0"/>
                      <a:pt x="0" y="0"/>
                      <a:pt x="0" y="0"/>
                    </a:cubicBezTo>
                    <a:cubicBezTo>
                      <a:pt x="1" y="0"/>
                      <a:pt x="1" y="0"/>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85" name="Freeform 174"/>
              <p:cNvSpPr>
                <a:spLocks/>
              </p:cNvSpPr>
              <p:nvPr/>
            </p:nvSpPr>
            <p:spPr bwMode="auto">
              <a:xfrm>
                <a:off x="2175" y="1004"/>
                <a:ext cx="2" cy="3"/>
              </a:xfrm>
              <a:custGeom>
                <a:avLst/>
                <a:gdLst>
                  <a:gd name="T0" fmla="*/ 1 w 1"/>
                  <a:gd name="T1" fmla="*/ 0 h 1"/>
                  <a:gd name="T2" fmla="*/ 1 w 1"/>
                  <a:gd name="T3" fmla="*/ 0 h 1"/>
                  <a:gd name="T4" fmla="*/ 1 w 1"/>
                  <a:gd name="T5" fmla="*/ 1 h 1"/>
                  <a:gd name="T6" fmla="*/ 1 w 1"/>
                  <a:gd name="T7" fmla="*/ 1 h 1"/>
                  <a:gd name="T8" fmla="*/ 0 w 1"/>
                  <a:gd name="T9" fmla="*/ 1 h 1"/>
                  <a:gd name="T10" fmla="*/ 0 w 1"/>
                  <a:gd name="T11" fmla="*/ 1 h 1"/>
                  <a:gd name="T12" fmla="*/ 0 w 1"/>
                  <a:gd name="T13" fmla="*/ 0 h 1"/>
                  <a:gd name="T14" fmla="*/ 0 w 1"/>
                  <a:gd name="T15" fmla="*/ 0 h 1"/>
                  <a:gd name="T16" fmla="*/ 1 w 1"/>
                  <a:gd name="T17" fmla="*/ 0 h 1"/>
                  <a:gd name="T18" fmla="*/ 1 w 1"/>
                  <a:gd name="T19" fmla="*/ 0 h 1"/>
                  <a:gd name="T20" fmla="*/ 1 w 1"/>
                  <a:gd name="T21" fmla="*/ 0 h 1"/>
                  <a:gd name="T22" fmla="*/ 1 w 1"/>
                  <a:gd name="T23" fmla="*/ 0 h 1"/>
                  <a:gd name="T24" fmla="*/ 1 w 1"/>
                  <a:gd name="T25" fmla="*/ 0 h 1"/>
                  <a:gd name="T26" fmla="*/ 0 w 1"/>
                  <a:gd name="T27" fmla="*/ 0 h 1"/>
                  <a:gd name="T28" fmla="*/ 0 w 1"/>
                  <a:gd name="T29" fmla="*/ 0 h 1"/>
                  <a:gd name="T30" fmla="*/ 0 w 1"/>
                  <a:gd name="T31" fmla="*/ 1 h 1"/>
                  <a:gd name="T32" fmla="*/ 0 w 1"/>
                  <a:gd name="T33" fmla="*/ 1 h 1"/>
                  <a:gd name="T34" fmla="*/ 1 w 1"/>
                  <a:gd name="T35" fmla="*/ 1 h 1"/>
                  <a:gd name="T36" fmla="*/ 1 w 1"/>
                  <a:gd name="T37" fmla="*/ 1 h 1"/>
                  <a:gd name="T38" fmla="*/ 1 w 1"/>
                  <a:gd name="T3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1" y="0"/>
                    </a:moveTo>
                    <a:cubicBezTo>
                      <a:pt x="1" y="0"/>
                      <a:pt x="1" y="0"/>
                      <a:pt x="1" y="0"/>
                    </a:cubicBezTo>
                    <a:cubicBezTo>
                      <a:pt x="1" y="0"/>
                      <a:pt x="1" y="0"/>
                      <a:pt x="1" y="1"/>
                    </a:cubicBezTo>
                    <a:cubicBezTo>
                      <a:pt x="1" y="1"/>
                      <a:pt x="1" y="1"/>
                      <a:pt x="1" y="1"/>
                    </a:cubicBezTo>
                    <a:cubicBezTo>
                      <a:pt x="1" y="1"/>
                      <a:pt x="1" y="1"/>
                      <a:pt x="0" y="1"/>
                    </a:cubicBezTo>
                    <a:cubicBezTo>
                      <a:pt x="0" y="1"/>
                      <a:pt x="0" y="1"/>
                      <a:pt x="0" y="1"/>
                    </a:cubicBezTo>
                    <a:cubicBezTo>
                      <a:pt x="0" y="1"/>
                      <a:pt x="0" y="0"/>
                      <a:pt x="0" y="0"/>
                    </a:cubicBezTo>
                    <a:cubicBezTo>
                      <a:pt x="0" y="0"/>
                      <a:pt x="0" y="0"/>
                      <a:pt x="0"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0" y="0"/>
                    </a:cubicBezTo>
                    <a:cubicBezTo>
                      <a:pt x="0" y="0"/>
                      <a:pt x="0" y="0"/>
                      <a:pt x="0" y="0"/>
                    </a:cubicBezTo>
                    <a:cubicBezTo>
                      <a:pt x="0" y="0"/>
                      <a:pt x="0" y="1"/>
                      <a:pt x="0" y="1"/>
                    </a:cubicBezTo>
                    <a:cubicBezTo>
                      <a:pt x="0" y="1"/>
                      <a:pt x="0" y="1"/>
                      <a:pt x="0" y="1"/>
                    </a:cubicBezTo>
                    <a:cubicBezTo>
                      <a:pt x="1" y="1"/>
                      <a:pt x="1" y="1"/>
                      <a:pt x="1" y="1"/>
                    </a:cubicBezTo>
                    <a:cubicBezTo>
                      <a:pt x="1" y="1"/>
                      <a:pt x="1" y="1"/>
                      <a:pt x="1" y="1"/>
                    </a:cubicBezTo>
                    <a:cubicBezTo>
                      <a:pt x="1" y="0"/>
                      <a:pt x="1" y="0"/>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86" name="Freeform 175"/>
              <p:cNvSpPr>
                <a:spLocks/>
              </p:cNvSpPr>
              <p:nvPr/>
            </p:nvSpPr>
            <p:spPr bwMode="auto">
              <a:xfrm>
                <a:off x="2172" y="997"/>
                <a:ext cx="3" cy="3"/>
              </a:xfrm>
              <a:custGeom>
                <a:avLst/>
                <a:gdLst>
                  <a:gd name="T0" fmla="*/ 1 w 1"/>
                  <a:gd name="T1" fmla="*/ 0 h 1"/>
                  <a:gd name="T2" fmla="*/ 1 w 1"/>
                  <a:gd name="T3" fmla="*/ 1 h 1"/>
                  <a:gd name="T4" fmla="*/ 0 w 1"/>
                  <a:gd name="T5" fmla="*/ 0 h 1"/>
                  <a:gd name="T6" fmla="*/ 0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0"/>
                      <a:pt x="1" y="1"/>
                    </a:cubicBezTo>
                    <a:cubicBezTo>
                      <a:pt x="1" y="1"/>
                      <a:pt x="0" y="1"/>
                      <a:pt x="0" y="0"/>
                    </a:cubicBezTo>
                    <a:cubicBezTo>
                      <a:pt x="0" y="0"/>
                      <a:pt x="0" y="0"/>
                      <a:pt x="0" y="0"/>
                    </a:cubicBezTo>
                    <a:cubicBezTo>
                      <a:pt x="1" y="0"/>
                      <a:pt x="1" y="0"/>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87" name="Freeform 176"/>
              <p:cNvSpPr>
                <a:spLocks/>
              </p:cNvSpPr>
              <p:nvPr/>
            </p:nvSpPr>
            <p:spPr bwMode="auto">
              <a:xfrm>
                <a:off x="2172" y="997"/>
                <a:ext cx="3" cy="3"/>
              </a:xfrm>
              <a:custGeom>
                <a:avLst/>
                <a:gdLst>
                  <a:gd name="T0" fmla="*/ 1 w 1"/>
                  <a:gd name="T1" fmla="*/ 0 h 1"/>
                  <a:gd name="T2" fmla="*/ 1 w 1"/>
                  <a:gd name="T3" fmla="*/ 0 h 1"/>
                  <a:gd name="T4" fmla="*/ 1 w 1"/>
                  <a:gd name="T5" fmla="*/ 0 h 1"/>
                  <a:gd name="T6" fmla="*/ 1 w 1"/>
                  <a:gd name="T7" fmla="*/ 1 h 1"/>
                  <a:gd name="T8" fmla="*/ 0 w 1"/>
                  <a:gd name="T9" fmla="*/ 1 h 1"/>
                  <a:gd name="T10" fmla="*/ 0 w 1"/>
                  <a:gd name="T11" fmla="*/ 0 h 1"/>
                  <a:gd name="T12" fmla="*/ 0 w 1"/>
                  <a:gd name="T13" fmla="*/ 0 h 1"/>
                  <a:gd name="T14" fmla="*/ 0 w 1"/>
                  <a:gd name="T15" fmla="*/ 0 h 1"/>
                  <a:gd name="T16" fmla="*/ 1 w 1"/>
                  <a:gd name="T17" fmla="*/ 0 h 1"/>
                  <a:gd name="T18" fmla="*/ 1 w 1"/>
                  <a:gd name="T19" fmla="*/ 0 h 1"/>
                  <a:gd name="T20" fmla="*/ 1 w 1"/>
                  <a:gd name="T21" fmla="*/ 0 h 1"/>
                  <a:gd name="T22" fmla="*/ 1 w 1"/>
                  <a:gd name="T23" fmla="*/ 0 h 1"/>
                  <a:gd name="T24" fmla="*/ 1 w 1"/>
                  <a:gd name="T25" fmla="*/ 0 h 1"/>
                  <a:gd name="T26" fmla="*/ 0 w 1"/>
                  <a:gd name="T27" fmla="*/ 0 h 1"/>
                  <a:gd name="T28" fmla="*/ 0 w 1"/>
                  <a:gd name="T29" fmla="*/ 0 h 1"/>
                  <a:gd name="T30" fmla="*/ 0 w 1"/>
                  <a:gd name="T31" fmla="*/ 0 h 1"/>
                  <a:gd name="T32" fmla="*/ 0 w 1"/>
                  <a:gd name="T33" fmla="*/ 1 h 1"/>
                  <a:gd name="T34" fmla="*/ 1 w 1"/>
                  <a:gd name="T35" fmla="*/ 1 h 1"/>
                  <a:gd name="T36" fmla="*/ 1 w 1"/>
                  <a:gd name="T37" fmla="*/ 0 h 1"/>
                  <a:gd name="T38" fmla="*/ 1 w 1"/>
                  <a:gd name="T3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1" y="0"/>
                    </a:moveTo>
                    <a:cubicBezTo>
                      <a:pt x="1" y="0"/>
                      <a:pt x="1" y="0"/>
                      <a:pt x="1" y="0"/>
                    </a:cubicBezTo>
                    <a:cubicBezTo>
                      <a:pt x="1" y="0"/>
                      <a:pt x="1" y="0"/>
                      <a:pt x="1" y="0"/>
                    </a:cubicBezTo>
                    <a:cubicBezTo>
                      <a:pt x="1" y="0"/>
                      <a:pt x="1" y="1"/>
                      <a:pt x="1" y="1"/>
                    </a:cubicBezTo>
                    <a:cubicBezTo>
                      <a:pt x="1" y="1"/>
                      <a:pt x="0" y="1"/>
                      <a:pt x="0" y="1"/>
                    </a:cubicBezTo>
                    <a:cubicBezTo>
                      <a:pt x="0" y="1"/>
                      <a:pt x="0" y="1"/>
                      <a:pt x="0" y="0"/>
                    </a:cubicBezTo>
                    <a:cubicBezTo>
                      <a:pt x="0" y="0"/>
                      <a:pt x="0" y="0"/>
                      <a:pt x="0" y="0"/>
                    </a:cubicBezTo>
                    <a:cubicBezTo>
                      <a:pt x="0" y="0"/>
                      <a:pt x="0" y="0"/>
                      <a:pt x="0" y="0"/>
                    </a:cubicBezTo>
                    <a:cubicBezTo>
                      <a:pt x="0" y="0"/>
                      <a:pt x="1" y="0"/>
                      <a:pt x="1" y="0"/>
                    </a:cubicBezTo>
                    <a:cubicBezTo>
                      <a:pt x="1" y="0"/>
                      <a:pt x="1" y="0"/>
                      <a:pt x="1" y="0"/>
                    </a:cubicBezTo>
                    <a:cubicBezTo>
                      <a:pt x="1" y="0"/>
                      <a:pt x="1" y="0"/>
                      <a:pt x="1" y="0"/>
                    </a:cubicBezTo>
                    <a:cubicBezTo>
                      <a:pt x="1" y="0"/>
                      <a:pt x="1" y="0"/>
                      <a:pt x="1" y="0"/>
                    </a:cubicBezTo>
                    <a:cubicBezTo>
                      <a:pt x="1" y="0"/>
                      <a:pt x="1" y="0"/>
                      <a:pt x="1" y="0"/>
                    </a:cubicBezTo>
                    <a:cubicBezTo>
                      <a:pt x="1" y="0"/>
                      <a:pt x="0" y="0"/>
                      <a:pt x="0" y="0"/>
                    </a:cubicBezTo>
                    <a:cubicBezTo>
                      <a:pt x="0" y="0"/>
                      <a:pt x="0" y="0"/>
                      <a:pt x="0" y="0"/>
                    </a:cubicBezTo>
                    <a:cubicBezTo>
                      <a:pt x="0" y="0"/>
                      <a:pt x="0" y="0"/>
                      <a:pt x="0" y="0"/>
                    </a:cubicBezTo>
                    <a:cubicBezTo>
                      <a:pt x="0" y="1"/>
                      <a:pt x="0" y="1"/>
                      <a:pt x="0" y="1"/>
                    </a:cubicBezTo>
                    <a:cubicBezTo>
                      <a:pt x="0" y="1"/>
                      <a:pt x="1" y="1"/>
                      <a:pt x="1" y="1"/>
                    </a:cubicBezTo>
                    <a:cubicBezTo>
                      <a:pt x="1" y="1"/>
                      <a:pt x="1" y="0"/>
                      <a:pt x="1" y="0"/>
                    </a:cubicBezTo>
                    <a:cubicBezTo>
                      <a:pt x="1" y="0"/>
                      <a:pt x="1" y="0"/>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88" name="Freeform 177"/>
              <p:cNvSpPr>
                <a:spLocks/>
              </p:cNvSpPr>
              <p:nvPr/>
            </p:nvSpPr>
            <p:spPr bwMode="auto">
              <a:xfrm>
                <a:off x="2170" y="995"/>
                <a:ext cx="2" cy="2"/>
              </a:xfrm>
              <a:custGeom>
                <a:avLst/>
                <a:gdLst>
                  <a:gd name="T0" fmla="*/ 1 w 1"/>
                  <a:gd name="T1" fmla="*/ 0 h 1"/>
                  <a:gd name="T2" fmla="*/ 1 w 1"/>
                  <a:gd name="T3" fmla="*/ 1 h 1"/>
                  <a:gd name="T4" fmla="*/ 0 w 1"/>
                  <a:gd name="T5" fmla="*/ 0 h 1"/>
                  <a:gd name="T6" fmla="*/ 0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1"/>
                      <a:pt x="1" y="1"/>
                    </a:cubicBezTo>
                    <a:cubicBezTo>
                      <a:pt x="1" y="1"/>
                      <a:pt x="0" y="1"/>
                      <a:pt x="0" y="0"/>
                    </a:cubicBezTo>
                    <a:cubicBezTo>
                      <a:pt x="0" y="0"/>
                      <a:pt x="0" y="0"/>
                      <a:pt x="0" y="0"/>
                    </a:cubicBezTo>
                    <a:cubicBezTo>
                      <a:pt x="1" y="0"/>
                      <a:pt x="1" y="0"/>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89" name="Freeform 178"/>
              <p:cNvSpPr>
                <a:spLocks/>
              </p:cNvSpPr>
              <p:nvPr/>
            </p:nvSpPr>
            <p:spPr bwMode="auto">
              <a:xfrm>
                <a:off x="2170" y="995"/>
                <a:ext cx="2" cy="2"/>
              </a:xfrm>
              <a:custGeom>
                <a:avLst/>
                <a:gdLst>
                  <a:gd name="T0" fmla="*/ 1 w 1"/>
                  <a:gd name="T1" fmla="*/ 0 h 1"/>
                  <a:gd name="T2" fmla="*/ 1 w 1"/>
                  <a:gd name="T3" fmla="*/ 0 h 1"/>
                  <a:gd name="T4" fmla="*/ 1 w 1"/>
                  <a:gd name="T5" fmla="*/ 0 h 1"/>
                  <a:gd name="T6" fmla="*/ 1 w 1"/>
                  <a:gd name="T7" fmla="*/ 1 h 1"/>
                  <a:gd name="T8" fmla="*/ 0 w 1"/>
                  <a:gd name="T9" fmla="*/ 1 h 1"/>
                  <a:gd name="T10" fmla="*/ 0 w 1"/>
                  <a:gd name="T11" fmla="*/ 0 h 1"/>
                  <a:gd name="T12" fmla="*/ 0 w 1"/>
                  <a:gd name="T13" fmla="*/ 0 h 1"/>
                  <a:gd name="T14" fmla="*/ 0 w 1"/>
                  <a:gd name="T15" fmla="*/ 0 h 1"/>
                  <a:gd name="T16" fmla="*/ 1 w 1"/>
                  <a:gd name="T17" fmla="*/ 0 h 1"/>
                  <a:gd name="T18" fmla="*/ 1 w 1"/>
                  <a:gd name="T19" fmla="*/ 0 h 1"/>
                  <a:gd name="T20" fmla="*/ 1 w 1"/>
                  <a:gd name="T21" fmla="*/ 0 h 1"/>
                  <a:gd name="T22" fmla="*/ 1 w 1"/>
                  <a:gd name="T23" fmla="*/ 0 h 1"/>
                  <a:gd name="T24" fmla="*/ 1 w 1"/>
                  <a:gd name="T25" fmla="*/ 0 h 1"/>
                  <a:gd name="T26" fmla="*/ 0 w 1"/>
                  <a:gd name="T27" fmla="*/ 0 h 1"/>
                  <a:gd name="T28" fmla="*/ 0 w 1"/>
                  <a:gd name="T29" fmla="*/ 0 h 1"/>
                  <a:gd name="T30" fmla="*/ 0 w 1"/>
                  <a:gd name="T31" fmla="*/ 0 h 1"/>
                  <a:gd name="T32" fmla="*/ 0 w 1"/>
                  <a:gd name="T33" fmla="*/ 1 h 1"/>
                  <a:gd name="T34" fmla="*/ 1 w 1"/>
                  <a:gd name="T35" fmla="*/ 1 h 1"/>
                  <a:gd name="T36" fmla="*/ 1 w 1"/>
                  <a:gd name="T37" fmla="*/ 0 h 1"/>
                  <a:gd name="T38" fmla="*/ 1 w 1"/>
                  <a:gd name="T3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1" y="0"/>
                    </a:moveTo>
                    <a:cubicBezTo>
                      <a:pt x="1" y="0"/>
                      <a:pt x="1" y="0"/>
                      <a:pt x="1" y="0"/>
                    </a:cubicBezTo>
                    <a:cubicBezTo>
                      <a:pt x="1" y="0"/>
                      <a:pt x="1" y="0"/>
                      <a:pt x="1" y="0"/>
                    </a:cubicBezTo>
                    <a:cubicBezTo>
                      <a:pt x="1" y="0"/>
                      <a:pt x="1" y="1"/>
                      <a:pt x="1" y="1"/>
                    </a:cubicBezTo>
                    <a:cubicBezTo>
                      <a:pt x="1" y="1"/>
                      <a:pt x="1" y="1"/>
                      <a:pt x="0" y="1"/>
                    </a:cubicBezTo>
                    <a:cubicBezTo>
                      <a:pt x="0" y="1"/>
                      <a:pt x="0" y="1"/>
                      <a:pt x="0" y="0"/>
                    </a:cubicBezTo>
                    <a:cubicBezTo>
                      <a:pt x="0" y="0"/>
                      <a:pt x="0" y="0"/>
                      <a:pt x="0" y="0"/>
                    </a:cubicBezTo>
                    <a:cubicBezTo>
                      <a:pt x="0" y="0"/>
                      <a:pt x="0" y="0"/>
                      <a:pt x="0"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0" y="0"/>
                    </a:cubicBezTo>
                    <a:cubicBezTo>
                      <a:pt x="0" y="0"/>
                      <a:pt x="0" y="0"/>
                      <a:pt x="0" y="0"/>
                    </a:cubicBezTo>
                    <a:cubicBezTo>
                      <a:pt x="0" y="0"/>
                      <a:pt x="0" y="0"/>
                      <a:pt x="0" y="0"/>
                    </a:cubicBezTo>
                    <a:cubicBezTo>
                      <a:pt x="0" y="1"/>
                      <a:pt x="0" y="1"/>
                      <a:pt x="0" y="1"/>
                    </a:cubicBezTo>
                    <a:cubicBezTo>
                      <a:pt x="1" y="1"/>
                      <a:pt x="1" y="1"/>
                      <a:pt x="1" y="1"/>
                    </a:cubicBezTo>
                    <a:cubicBezTo>
                      <a:pt x="1" y="1"/>
                      <a:pt x="1" y="0"/>
                      <a:pt x="1" y="0"/>
                    </a:cubicBezTo>
                    <a:cubicBezTo>
                      <a:pt x="1" y="0"/>
                      <a:pt x="1" y="0"/>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90" name="Freeform 179"/>
              <p:cNvSpPr>
                <a:spLocks/>
              </p:cNvSpPr>
              <p:nvPr/>
            </p:nvSpPr>
            <p:spPr bwMode="auto">
              <a:xfrm>
                <a:off x="2168" y="992"/>
                <a:ext cx="2" cy="3"/>
              </a:xfrm>
              <a:custGeom>
                <a:avLst/>
                <a:gdLst>
                  <a:gd name="T0" fmla="*/ 1 w 1"/>
                  <a:gd name="T1" fmla="*/ 0 h 1"/>
                  <a:gd name="T2" fmla="*/ 1 w 1"/>
                  <a:gd name="T3" fmla="*/ 1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1"/>
                      <a:pt x="1" y="1"/>
                      <a:pt x="1" y="1"/>
                    </a:cubicBezTo>
                    <a:cubicBezTo>
                      <a:pt x="1" y="1"/>
                      <a:pt x="1" y="1"/>
                      <a:pt x="0" y="1"/>
                    </a:cubicBezTo>
                    <a:cubicBezTo>
                      <a:pt x="0" y="1"/>
                      <a:pt x="0" y="0"/>
                      <a:pt x="1" y="0"/>
                    </a:cubicBezTo>
                    <a:cubicBezTo>
                      <a:pt x="1" y="0"/>
                      <a:pt x="1" y="0"/>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91" name="Freeform 180"/>
              <p:cNvSpPr>
                <a:spLocks/>
              </p:cNvSpPr>
              <p:nvPr/>
            </p:nvSpPr>
            <p:spPr bwMode="auto">
              <a:xfrm>
                <a:off x="2168" y="992"/>
                <a:ext cx="2" cy="3"/>
              </a:xfrm>
              <a:custGeom>
                <a:avLst/>
                <a:gdLst>
                  <a:gd name="T0" fmla="*/ 1 w 1"/>
                  <a:gd name="T1" fmla="*/ 0 h 1"/>
                  <a:gd name="T2" fmla="*/ 1 w 1"/>
                  <a:gd name="T3" fmla="*/ 0 h 1"/>
                  <a:gd name="T4" fmla="*/ 1 w 1"/>
                  <a:gd name="T5" fmla="*/ 1 h 1"/>
                  <a:gd name="T6" fmla="*/ 1 w 1"/>
                  <a:gd name="T7" fmla="*/ 1 h 1"/>
                  <a:gd name="T8" fmla="*/ 1 w 1"/>
                  <a:gd name="T9" fmla="*/ 1 h 1"/>
                  <a:gd name="T10" fmla="*/ 0 w 1"/>
                  <a:gd name="T11" fmla="*/ 1 h 1"/>
                  <a:gd name="T12" fmla="*/ 0 w 1"/>
                  <a:gd name="T13" fmla="*/ 1 h 1"/>
                  <a:gd name="T14" fmla="*/ 1 w 1"/>
                  <a:gd name="T15" fmla="*/ 0 h 1"/>
                  <a:gd name="T16" fmla="*/ 1 w 1"/>
                  <a:gd name="T17" fmla="*/ 0 h 1"/>
                  <a:gd name="T18" fmla="*/ 1 w 1"/>
                  <a:gd name="T19" fmla="*/ 0 h 1"/>
                  <a:gd name="T20" fmla="*/ 1 w 1"/>
                  <a:gd name="T21" fmla="*/ 0 h 1"/>
                  <a:gd name="T22" fmla="*/ 1 w 1"/>
                  <a:gd name="T23" fmla="*/ 0 h 1"/>
                  <a:gd name="T24" fmla="*/ 1 w 1"/>
                  <a:gd name="T25" fmla="*/ 0 h 1"/>
                  <a:gd name="T26" fmla="*/ 1 w 1"/>
                  <a:gd name="T27" fmla="*/ 0 h 1"/>
                  <a:gd name="T28" fmla="*/ 0 w 1"/>
                  <a:gd name="T29" fmla="*/ 1 h 1"/>
                  <a:gd name="T30" fmla="*/ 0 w 1"/>
                  <a:gd name="T31" fmla="*/ 1 h 1"/>
                  <a:gd name="T32" fmla="*/ 1 w 1"/>
                  <a:gd name="T33" fmla="*/ 1 h 1"/>
                  <a:gd name="T34" fmla="*/ 1 w 1"/>
                  <a:gd name="T35" fmla="*/ 1 h 1"/>
                  <a:gd name="T36" fmla="*/ 1 w 1"/>
                  <a:gd name="T37" fmla="*/ 1 h 1"/>
                  <a:gd name="T38" fmla="*/ 1 w 1"/>
                  <a:gd name="T3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1" y="0"/>
                    </a:moveTo>
                    <a:cubicBezTo>
                      <a:pt x="1" y="0"/>
                      <a:pt x="1" y="0"/>
                      <a:pt x="1" y="0"/>
                    </a:cubicBezTo>
                    <a:cubicBezTo>
                      <a:pt x="1" y="1"/>
                      <a:pt x="1" y="1"/>
                      <a:pt x="1" y="1"/>
                    </a:cubicBezTo>
                    <a:cubicBezTo>
                      <a:pt x="1" y="1"/>
                      <a:pt x="1" y="1"/>
                      <a:pt x="1" y="1"/>
                    </a:cubicBezTo>
                    <a:cubicBezTo>
                      <a:pt x="1" y="1"/>
                      <a:pt x="1" y="1"/>
                      <a:pt x="1" y="1"/>
                    </a:cubicBezTo>
                    <a:cubicBezTo>
                      <a:pt x="1" y="1"/>
                      <a:pt x="0" y="1"/>
                      <a:pt x="0" y="1"/>
                    </a:cubicBezTo>
                    <a:cubicBezTo>
                      <a:pt x="0" y="1"/>
                      <a:pt x="0" y="1"/>
                      <a:pt x="0" y="1"/>
                    </a:cubicBezTo>
                    <a:cubicBezTo>
                      <a:pt x="0"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0" y="0"/>
                      <a:pt x="0" y="1"/>
                    </a:cubicBezTo>
                    <a:cubicBezTo>
                      <a:pt x="0" y="1"/>
                      <a:pt x="0" y="1"/>
                      <a:pt x="0" y="1"/>
                    </a:cubicBezTo>
                    <a:cubicBezTo>
                      <a:pt x="0" y="1"/>
                      <a:pt x="1" y="1"/>
                      <a:pt x="1" y="1"/>
                    </a:cubicBezTo>
                    <a:cubicBezTo>
                      <a:pt x="1" y="1"/>
                      <a:pt x="1" y="1"/>
                      <a:pt x="1" y="1"/>
                    </a:cubicBezTo>
                    <a:cubicBezTo>
                      <a:pt x="1" y="1"/>
                      <a:pt x="1" y="1"/>
                      <a:pt x="1" y="1"/>
                    </a:cubicBezTo>
                    <a:cubicBezTo>
                      <a:pt x="1" y="1"/>
                      <a:pt x="1" y="1"/>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92" name="Freeform 181"/>
              <p:cNvSpPr>
                <a:spLocks/>
              </p:cNvSpPr>
              <p:nvPr/>
            </p:nvSpPr>
            <p:spPr bwMode="auto">
              <a:xfrm>
                <a:off x="2170" y="1018"/>
                <a:ext cx="5" cy="5"/>
              </a:xfrm>
              <a:custGeom>
                <a:avLst/>
                <a:gdLst>
                  <a:gd name="T0" fmla="*/ 2 w 2"/>
                  <a:gd name="T1" fmla="*/ 1 h 2"/>
                  <a:gd name="T2" fmla="*/ 1 w 2"/>
                  <a:gd name="T3" fmla="*/ 1 h 2"/>
                  <a:gd name="T4" fmla="*/ 0 w 2"/>
                  <a:gd name="T5" fmla="*/ 1 h 2"/>
                  <a:gd name="T6" fmla="*/ 1 w 2"/>
                  <a:gd name="T7" fmla="*/ 0 h 2"/>
                  <a:gd name="T8" fmla="*/ 2 w 2"/>
                  <a:gd name="T9" fmla="*/ 1 h 2"/>
                </a:gdLst>
                <a:ahLst/>
                <a:cxnLst>
                  <a:cxn ang="0">
                    <a:pos x="T0" y="T1"/>
                  </a:cxn>
                  <a:cxn ang="0">
                    <a:pos x="T2" y="T3"/>
                  </a:cxn>
                  <a:cxn ang="0">
                    <a:pos x="T4" y="T5"/>
                  </a:cxn>
                  <a:cxn ang="0">
                    <a:pos x="T6" y="T7"/>
                  </a:cxn>
                  <a:cxn ang="0">
                    <a:pos x="T8" y="T9"/>
                  </a:cxn>
                </a:cxnLst>
                <a:rect l="0" t="0" r="r" b="b"/>
                <a:pathLst>
                  <a:path w="2" h="2">
                    <a:moveTo>
                      <a:pt x="2" y="1"/>
                    </a:moveTo>
                    <a:cubicBezTo>
                      <a:pt x="2" y="1"/>
                      <a:pt x="2" y="1"/>
                      <a:pt x="1" y="1"/>
                    </a:cubicBezTo>
                    <a:cubicBezTo>
                      <a:pt x="1" y="2"/>
                      <a:pt x="1" y="1"/>
                      <a:pt x="0" y="1"/>
                    </a:cubicBezTo>
                    <a:cubicBezTo>
                      <a:pt x="0" y="1"/>
                      <a:pt x="1" y="0"/>
                      <a:pt x="1" y="0"/>
                    </a:cubicBezTo>
                    <a:cubicBezTo>
                      <a:pt x="1" y="0"/>
                      <a:pt x="2" y="0"/>
                      <a:pt x="2"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93" name="Freeform 182"/>
              <p:cNvSpPr>
                <a:spLocks/>
              </p:cNvSpPr>
              <p:nvPr/>
            </p:nvSpPr>
            <p:spPr bwMode="auto">
              <a:xfrm>
                <a:off x="2170" y="1018"/>
                <a:ext cx="5" cy="5"/>
              </a:xfrm>
              <a:custGeom>
                <a:avLst/>
                <a:gdLst>
                  <a:gd name="T0" fmla="*/ 2 w 2"/>
                  <a:gd name="T1" fmla="*/ 1 h 2"/>
                  <a:gd name="T2" fmla="*/ 2 w 2"/>
                  <a:gd name="T3" fmla="*/ 1 h 2"/>
                  <a:gd name="T4" fmla="*/ 2 w 2"/>
                  <a:gd name="T5" fmla="*/ 1 h 2"/>
                  <a:gd name="T6" fmla="*/ 1 w 2"/>
                  <a:gd name="T7" fmla="*/ 1 h 2"/>
                  <a:gd name="T8" fmla="*/ 1 w 2"/>
                  <a:gd name="T9" fmla="*/ 1 h 2"/>
                  <a:gd name="T10" fmla="*/ 0 w 2"/>
                  <a:gd name="T11" fmla="*/ 1 h 2"/>
                  <a:gd name="T12" fmla="*/ 1 w 2"/>
                  <a:gd name="T13" fmla="*/ 0 h 2"/>
                  <a:gd name="T14" fmla="*/ 1 w 2"/>
                  <a:gd name="T15" fmla="*/ 0 h 2"/>
                  <a:gd name="T16" fmla="*/ 2 w 2"/>
                  <a:gd name="T17" fmla="*/ 0 h 2"/>
                  <a:gd name="T18" fmla="*/ 2 w 2"/>
                  <a:gd name="T19" fmla="*/ 1 h 2"/>
                  <a:gd name="T20" fmla="*/ 2 w 2"/>
                  <a:gd name="T21" fmla="*/ 1 h 2"/>
                  <a:gd name="T22" fmla="*/ 2 w 2"/>
                  <a:gd name="T23" fmla="*/ 1 h 2"/>
                  <a:gd name="T24" fmla="*/ 2 w 2"/>
                  <a:gd name="T25" fmla="*/ 0 h 2"/>
                  <a:gd name="T26" fmla="*/ 1 w 2"/>
                  <a:gd name="T27" fmla="*/ 0 h 2"/>
                  <a:gd name="T28" fmla="*/ 0 w 2"/>
                  <a:gd name="T29" fmla="*/ 0 h 2"/>
                  <a:gd name="T30" fmla="*/ 0 w 2"/>
                  <a:gd name="T31" fmla="*/ 1 h 2"/>
                  <a:gd name="T32" fmla="*/ 1 w 2"/>
                  <a:gd name="T33" fmla="*/ 1 h 2"/>
                  <a:gd name="T34" fmla="*/ 1 w 2"/>
                  <a:gd name="T35" fmla="*/ 1 h 2"/>
                  <a:gd name="T36" fmla="*/ 2 w 2"/>
                  <a:gd name="T37" fmla="*/ 1 h 2"/>
                  <a:gd name="T38" fmla="*/ 2 w 2"/>
                  <a:gd name="T3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2">
                    <a:moveTo>
                      <a:pt x="2" y="1"/>
                    </a:moveTo>
                    <a:cubicBezTo>
                      <a:pt x="2" y="1"/>
                      <a:pt x="2" y="1"/>
                      <a:pt x="2" y="1"/>
                    </a:cubicBezTo>
                    <a:cubicBezTo>
                      <a:pt x="2" y="1"/>
                      <a:pt x="2" y="1"/>
                      <a:pt x="2" y="1"/>
                    </a:cubicBezTo>
                    <a:cubicBezTo>
                      <a:pt x="2" y="1"/>
                      <a:pt x="2" y="1"/>
                      <a:pt x="1" y="1"/>
                    </a:cubicBezTo>
                    <a:cubicBezTo>
                      <a:pt x="1" y="2"/>
                      <a:pt x="1" y="1"/>
                      <a:pt x="1" y="1"/>
                    </a:cubicBezTo>
                    <a:cubicBezTo>
                      <a:pt x="1" y="1"/>
                      <a:pt x="0" y="1"/>
                      <a:pt x="0" y="1"/>
                    </a:cubicBezTo>
                    <a:cubicBezTo>
                      <a:pt x="0" y="1"/>
                      <a:pt x="0" y="1"/>
                      <a:pt x="1" y="0"/>
                    </a:cubicBezTo>
                    <a:cubicBezTo>
                      <a:pt x="1" y="0"/>
                      <a:pt x="1" y="0"/>
                      <a:pt x="1" y="0"/>
                    </a:cubicBezTo>
                    <a:cubicBezTo>
                      <a:pt x="1" y="0"/>
                      <a:pt x="1" y="0"/>
                      <a:pt x="2" y="0"/>
                    </a:cubicBezTo>
                    <a:cubicBezTo>
                      <a:pt x="2" y="0"/>
                      <a:pt x="2" y="0"/>
                      <a:pt x="2" y="1"/>
                    </a:cubicBezTo>
                    <a:cubicBezTo>
                      <a:pt x="2" y="1"/>
                      <a:pt x="2" y="1"/>
                      <a:pt x="2" y="1"/>
                    </a:cubicBezTo>
                    <a:cubicBezTo>
                      <a:pt x="2" y="1"/>
                      <a:pt x="2" y="1"/>
                      <a:pt x="2" y="1"/>
                    </a:cubicBezTo>
                    <a:cubicBezTo>
                      <a:pt x="2" y="0"/>
                      <a:pt x="2" y="0"/>
                      <a:pt x="2" y="0"/>
                    </a:cubicBezTo>
                    <a:cubicBezTo>
                      <a:pt x="1" y="0"/>
                      <a:pt x="1" y="0"/>
                      <a:pt x="1" y="0"/>
                    </a:cubicBezTo>
                    <a:cubicBezTo>
                      <a:pt x="1" y="0"/>
                      <a:pt x="1" y="0"/>
                      <a:pt x="0" y="0"/>
                    </a:cubicBezTo>
                    <a:cubicBezTo>
                      <a:pt x="0" y="1"/>
                      <a:pt x="0" y="1"/>
                      <a:pt x="0" y="1"/>
                    </a:cubicBezTo>
                    <a:cubicBezTo>
                      <a:pt x="0" y="1"/>
                      <a:pt x="1" y="1"/>
                      <a:pt x="1" y="1"/>
                    </a:cubicBezTo>
                    <a:cubicBezTo>
                      <a:pt x="1" y="2"/>
                      <a:pt x="1" y="2"/>
                      <a:pt x="1" y="1"/>
                    </a:cubicBezTo>
                    <a:cubicBezTo>
                      <a:pt x="2" y="1"/>
                      <a:pt x="2" y="1"/>
                      <a:pt x="2" y="1"/>
                    </a:cubicBezTo>
                    <a:cubicBezTo>
                      <a:pt x="2" y="1"/>
                      <a:pt x="2" y="1"/>
                      <a:pt x="2"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94" name="Oval 183"/>
              <p:cNvSpPr>
                <a:spLocks noChangeArrowheads="1"/>
              </p:cNvSpPr>
              <p:nvPr/>
            </p:nvSpPr>
            <p:spPr bwMode="auto">
              <a:xfrm>
                <a:off x="2168" y="992"/>
                <a:ext cx="1" cy="1"/>
              </a:xfrm>
              <a:prstGeom prst="ellipse">
                <a:avLst/>
              </a:pr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95" name="Freeform 184"/>
              <p:cNvSpPr>
                <a:spLocks/>
              </p:cNvSpPr>
              <p:nvPr/>
            </p:nvSpPr>
            <p:spPr bwMode="auto">
              <a:xfrm>
                <a:off x="2168" y="992"/>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96" name="Freeform 185"/>
              <p:cNvSpPr>
                <a:spLocks/>
              </p:cNvSpPr>
              <p:nvPr/>
            </p:nvSpPr>
            <p:spPr bwMode="auto">
              <a:xfrm>
                <a:off x="2094" y="891"/>
                <a:ext cx="76" cy="106"/>
              </a:xfrm>
              <a:custGeom>
                <a:avLst/>
                <a:gdLst>
                  <a:gd name="T0" fmla="*/ 10 w 32"/>
                  <a:gd name="T1" fmla="*/ 0 h 45"/>
                  <a:gd name="T2" fmla="*/ 15 w 32"/>
                  <a:gd name="T3" fmla="*/ 27 h 45"/>
                  <a:gd name="T4" fmla="*/ 11 w 32"/>
                  <a:gd name="T5" fmla="*/ 0 h 45"/>
                  <a:gd name="T6" fmla="*/ 32 w 32"/>
                  <a:gd name="T7" fmla="*/ 45 h 45"/>
                  <a:gd name="T8" fmla="*/ 7 w 32"/>
                  <a:gd name="T9" fmla="*/ 5 h 45"/>
                  <a:gd name="T10" fmla="*/ 10 w 32"/>
                  <a:gd name="T11" fmla="*/ 0 h 45"/>
                </a:gdLst>
                <a:ahLst/>
                <a:cxnLst>
                  <a:cxn ang="0">
                    <a:pos x="T0" y="T1"/>
                  </a:cxn>
                  <a:cxn ang="0">
                    <a:pos x="T2" y="T3"/>
                  </a:cxn>
                  <a:cxn ang="0">
                    <a:pos x="T4" y="T5"/>
                  </a:cxn>
                  <a:cxn ang="0">
                    <a:pos x="T6" y="T7"/>
                  </a:cxn>
                  <a:cxn ang="0">
                    <a:pos x="T8" y="T9"/>
                  </a:cxn>
                  <a:cxn ang="0">
                    <a:pos x="T10" y="T11"/>
                  </a:cxn>
                </a:cxnLst>
                <a:rect l="0" t="0" r="r" b="b"/>
                <a:pathLst>
                  <a:path w="32" h="45">
                    <a:moveTo>
                      <a:pt x="10" y="0"/>
                    </a:moveTo>
                    <a:cubicBezTo>
                      <a:pt x="9" y="11"/>
                      <a:pt x="8" y="19"/>
                      <a:pt x="15" y="27"/>
                    </a:cubicBezTo>
                    <a:cubicBezTo>
                      <a:pt x="10" y="17"/>
                      <a:pt x="12" y="11"/>
                      <a:pt x="11" y="0"/>
                    </a:cubicBezTo>
                    <a:cubicBezTo>
                      <a:pt x="20" y="16"/>
                      <a:pt x="16" y="31"/>
                      <a:pt x="32" y="45"/>
                    </a:cubicBezTo>
                    <a:cubicBezTo>
                      <a:pt x="22" y="43"/>
                      <a:pt x="0" y="27"/>
                      <a:pt x="7" y="5"/>
                    </a:cubicBezTo>
                    <a:cubicBezTo>
                      <a:pt x="8" y="2"/>
                      <a:pt x="10" y="1"/>
                      <a:pt x="10"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97" name="Freeform 186"/>
              <p:cNvSpPr>
                <a:spLocks/>
              </p:cNvSpPr>
              <p:nvPr/>
            </p:nvSpPr>
            <p:spPr bwMode="auto">
              <a:xfrm>
                <a:off x="2120" y="886"/>
                <a:ext cx="57" cy="88"/>
              </a:xfrm>
              <a:custGeom>
                <a:avLst/>
                <a:gdLst>
                  <a:gd name="T0" fmla="*/ 1 w 24"/>
                  <a:gd name="T1" fmla="*/ 1 h 37"/>
                  <a:gd name="T2" fmla="*/ 16 w 24"/>
                  <a:gd name="T3" fmla="*/ 17 h 37"/>
                  <a:gd name="T4" fmla="*/ 0 w 24"/>
                  <a:gd name="T5" fmla="*/ 2 h 37"/>
                  <a:gd name="T6" fmla="*/ 19 w 24"/>
                  <a:gd name="T7" fmla="*/ 37 h 37"/>
                  <a:gd name="T8" fmla="*/ 7 w 24"/>
                  <a:gd name="T9" fmla="*/ 1 h 37"/>
                  <a:gd name="T10" fmla="*/ 1 w 24"/>
                  <a:gd name="T11" fmla="*/ 1 h 37"/>
                </a:gdLst>
                <a:ahLst/>
                <a:cxnLst>
                  <a:cxn ang="0">
                    <a:pos x="T0" y="T1"/>
                  </a:cxn>
                  <a:cxn ang="0">
                    <a:pos x="T2" y="T3"/>
                  </a:cxn>
                  <a:cxn ang="0">
                    <a:pos x="T4" y="T5"/>
                  </a:cxn>
                  <a:cxn ang="0">
                    <a:pos x="T6" y="T7"/>
                  </a:cxn>
                  <a:cxn ang="0">
                    <a:pos x="T8" y="T9"/>
                  </a:cxn>
                  <a:cxn ang="0">
                    <a:pos x="T10" y="T11"/>
                  </a:cxn>
                </a:cxnLst>
                <a:rect l="0" t="0" r="r" b="b"/>
                <a:pathLst>
                  <a:path w="24" h="37">
                    <a:moveTo>
                      <a:pt x="1" y="1"/>
                    </a:moveTo>
                    <a:cubicBezTo>
                      <a:pt x="9" y="5"/>
                      <a:pt x="15" y="9"/>
                      <a:pt x="16" y="17"/>
                    </a:cubicBezTo>
                    <a:cubicBezTo>
                      <a:pt x="13" y="9"/>
                      <a:pt x="7" y="7"/>
                      <a:pt x="0" y="2"/>
                    </a:cubicBezTo>
                    <a:cubicBezTo>
                      <a:pt x="8" y="20"/>
                      <a:pt x="19" y="23"/>
                      <a:pt x="19" y="37"/>
                    </a:cubicBezTo>
                    <a:cubicBezTo>
                      <a:pt x="22" y="25"/>
                      <a:pt x="24" y="5"/>
                      <a:pt x="7" y="1"/>
                    </a:cubicBezTo>
                    <a:cubicBezTo>
                      <a:pt x="4" y="0"/>
                      <a:pt x="2" y="1"/>
                      <a:pt x="1"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98" name="Freeform 187"/>
              <p:cNvSpPr>
                <a:spLocks/>
              </p:cNvSpPr>
              <p:nvPr/>
            </p:nvSpPr>
            <p:spPr bwMode="auto">
              <a:xfrm>
                <a:off x="2144" y="943"/>
                <a:ext cx="90" cy="64"/>
              </a:xfrm>
              <a:custGeom>
                <a:avLst/>
                <a:gdLst>
                  <a:gd name="T0" fmla="*/ 37 w 38"/>
                  <a:gd name="T1" fmla="*/ 12 h 27"/>
                  <a:gd name="T2" fmla="*/ 35 w 38"/>
                  <a:gd name="T3" fmla="*/ 18 h 27"/>
                  <a:gd name="T4" fmla="*/ 31 w 38"/>
                  <a:gd name="T5" fmla="*/ 22 h 27"/>
                  <a:gd name="T6" fmla="*/ 3 w 38"/>
                  <a:gd name="T7" fmla="*/ 8 h 27"/>
                  <a:gd name="T8" fmla="*/ 0 w 38"/>
                  <a:gd name="T9" fmla="*/ 1 h 27"/>
                  <a:gd name="T10" fmla="*/ 0 w 38"/>
                  <a:gd name="T11" fmla="*/ 0 h 27"/>
                  <a:gd name="T12" fmla="*/ 10 w 38"/>
                  <a:gd name="T13" fmla="*/ 17 h 27"/>
                  <a:gd name="T14" fmla="*/ 25 w 38"/>
                  <a:gd name="T15" fmla="*/ 23 h 27"/>
                  <a:gd name="T16" fmla="*/ 32 w 38"/>
                  <a:gd name="T17" fmla="*/ 21 h 27"/>
                  <a:gd name="T18" fmla="*/ 37 w 38"/>
                  <a:gd name="T19" fmla="*/ 15 h 27"/>
                  <a:gd name="T20" fmla="*/ 36 w 38"/>
                  <a:gd name="T21" fmla="*/ 12 h 27"/>
                  <a:gd name="T22" fmla="*/ 34 w 38"/>
                  <a:gd name="T23" fmla="*/ 10 h 27"/>
                  <a:gd name="T24" fmla="*/ 31 w 38"/>
                  <a:gd name="T25" fmla="*/ 11 h 27"/>
                  <a:gd name="T26" fmla="*/ 30 w 38"/>
                  <a:gd name="T27" fmla="*/ 12 h 27"/>
                  <a:gd name="T28" fmla="*/ 30 w 38"/>
                  <a:gd name="T29" fmla="*/ 12 h 27"/>
                  <a:gd name="T30" fmla="*/ 31 w 38"/>
                  <a:gd name="T31" fmla="*/ 11 h 27"/>
                  <a:gd name="T32" fmla="*/ 34 w 38"/>
                  <a:gd name="T33" fmla="*/ 10 h 27"/>
                  <a:gd name="T34" fmla="*/ 37 w 38"/>
                  <a:gd name="T35"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27">
                    <a:moveTo>
                      <a:pt x="37" y="12"/>
                    </a:moveTo>
                    <a:cubicBezTo>
                      <a:pt x="38" y="14"/>
                      <a:pt x="37" y="17"/>
                      <a:pt x="35" y="18"/>
                    </a:cubicBezTo>
                    <a:cubicBezTo>
                      <a:pt x="34" y="20"/>
                      <a:pt x="33" y="21"/>
                      <a:pt x="31" y="22"/>
                    </a:cubicBezTo>
                    <a:cubicBezTo>
                      <a:pt x="21" y="27"/>
                      <a:pt x="9" y="20"/>
                      <a:pt x="3" y="8"/>
                    </a:cubicBezTo>
                    <a:cubicBezTo>
                      <a:pt x="2" y="6"/>
                      <a:pt x="1" y="4"/>
                      <a:pt x="0" y="1"/>
                    </a:cubicBezTo>
                    <a:cubicBezTo>
                      <a:pt x="0" y="1"/>
                      <a:pt x="0" y="1"/>
                      <a:pt x="0" y="0"/>
                    </a:cubicBezTo>
                    <a:cubicBezTo>
                      <a:pt x="2" y="7"/>
                      <a:pt x="5" y="13"/>
                      <a:pt x="10" y="17"/>
                    </a:cubicBezTo>
                    <a:cubicBezTo>
                      <a:pt x="14" y="21"/>
                      <a:pt x="19" y="23"/>
                      <a:pt x="25" y="23"/>
                    </a:cubicBezTo>
                    <a:cubicBezTo>
                      <a:pt x="27" y="23"/>
                      <a:pt x="30" y="22"/>
                      <a:pt x="32" y="21"/>
                    </a:cubicBezTo>
                    <a:cubicBezTo>
                      <a:pt x="34" y="20"/>
                      <a:pt x="36" y="18"/>
                      <a:pt x="37" y="15"/>
                    </a:cubicBezTo>
                    <a:cubicBezTo>
                      <a:pt x="37" y="14"/>
                      <a:pt x="37" y="13"/>
                      <a:pt x="36" y="12"/>
                    </a:cubicBezTo>
                    <a:cubicBezTo>
                      <a:pt x="36" y="11"/>
                      <a:pt x="35" y="10"/>
                      <a:pt x="34" y="10"/>
                    </a:cubicBezTo>
                    <a:cubicBezTo>
                      <a:pt x="33" y="10"/>
                      <a:pt x="32" y="11"/>
                      <a:pt x="31" y="11"/>
                    </a:cubicBezTo>
                    <a:cubicBezTo>
                      <a:pt x="31" y="11"/>
                      <a:pt x="31" y="11"/>
                      <a:pt x="30" y="12"/>
                    </a:cubicBezTo>
                    <a:cubicBezTo>
                      <a:pt x="30" y="12"/>
                      <a:pt x="30" y="12"/>
                      <a:pt x="30" y="12"/>
                    </a:cubicBezTo>
                    <a:cubicBezTo>
                      <a:pt x="31" y="11"/>
                      <a:pt x="31" y="11"/>
                      <a:pt x="31" y="11"/>
                    </a:cubicBezTo>
                    <a:cubicBezTo>
                      <a:pt x="32" y="10"/>
                      <a:pt x="33" y="10"/>
                      <a:pt x="34" y="10"/>
                    </a:cubicBezTo>
                    <a:cubicBezTo>
                      <a:pt x="35" y="10"/>
                      <a:pt x="36" y="11"/>
                      <a:pt x="37" y="1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99" name="Freeform 188"/>
              <p:cNvSpPr>
                <a:spLocks/>
              </p:cNvSpPr>
              <p:nvPr/>
            </p:nvSpPr>
            <p:spPr bwMode="auto">
              <a:xfrm>
                <a:off x="2170" y="985"/>
                <a:ext cx="7" cy="7"/>
              </a:xfrm>
              <a:custGeom>
                <a:avLst/>
                <a:gdLst>
                  <a:gd name="T0" fmla="*/ 2 w 3"/>
                  <a:gd name="T1" fmla="*/ 3 h 3"/>
                  <a:gd name="T2" fmla="*/ 0 w 3"/>
                  <a:gd name="T3" fmla="*/ 2 h 3"/>
                  <a:gd name="T4" fmla="*/ 2 w 3"/>
                  <a:gd name="T5" fmla="*/ 0 h 3"/>
                  <a:gd name="T6" fmla="*/ 3 w 3"/>
                  <a:gd name="T7" fmla="*/ 2 h 3"/>
                  <a:gd name="T8" fmla="*/ 2 w 3"/>
                  <a:gd name="T9" fmla="*/ 3 h 3"/>
                </a:gdLst>
                <a:ahLst/>
                <a:cxnLst>
                  <a:cxn ang="0">
                    <a:pos x="T0" y="T1"/>
                  </a:cxn>
                  <a:cxn ang="0">
                    <a:pos x="T2" y="T3"/>
                  </a:cxn>
                  <a:cxn ang="0">
                    <a:pos x="T4" y="T5"/>
                  </a:cxn>
                  <a:cxn ang="0">
                    <a:pos x="T6" y="T7"/>
                  </a:cxn>
                  <a:cxn ang="0">
                    <a:pos x="T8" y="T9"/>
                  </a:cxn>
                </a:cxnLst>
                <a:rect l="0" t="0" r="r" b="b"/>
                <a:pathLst>
                  <a:path w="3" h="3">
                    <a:moveTo>
                      <a:pt x="2" y="3"/>
                    </a:moveTo>
                    <a:cubicBezTo>
                      <a:pt x="1" y="3"/>
                      <a:pt x="0" y="3"/>
                      <a:pt x="0" y="2"/>
                    </a:cubicBezTo>
                    <a:cubicBezTo>
                      <a:pt x="0" y="1"/>
                      <a:pt x="1" y="0"/>
                      <a:pt x="2" y="0"/>
                    </a:cubicBezTo>
                    <a:cubicBezTo>
                      <a:pt x="3" y="0"/>
                      <a:pt x="3" y="1"/>
                      <a:pt x="3" y="2"/>
                    </a:cubicBezTo>
                    <a:cubicBezTo>
                      <a:pt x="3" y="2"/>
                      <a:pt x="2" y="3"/>
                      <a:pt x="2"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00" name="Freeform 189"/>
              <p:cNvSpPr>
                <a:spLocks/>
              </p:cNvSpPr>
              <p:nvPr/>
            </p:nvSpPr>
            <p:spPr bwMode="auto">
              <a:xfrm>
                <a:off x="2170" y="985"/>
                <a:ext cx="7" cy="7"/>
              </a:xfrm>
              <a:custGeom>
                <a:avLst/>
                <a:gdLst>
                  <a:gd name="T0" fmla="*/ 2 w 3"/>
                  <a:gd name="T1" fmla="*/ 3 h 3"/>
                  <a:gd name="T2" fmla="*/ 2 w 3"/>
                  <a:gd name="T3" fmla="*/ 3 h 3"/>
                  <a:gd name="T4" fmla="*/ 1 w 3"/>
                  <a:gd name="T5" fmla="*/ 3 h 3"/>
                  <a:gd name="T6" fmla="*/ 0 w 3"/>
                  <a:gd name="T7" fmla="*/ 2 h 3"/>
                  <a:gd name="T8" fmla="*/ 1 w 3"/>
                  <a:gd name="T9" fmla="*/ 1 h 3"/>
                  <a:gd name="T10" fmla="*/ 2 w 3"/>
                  <a:gd name="T11" fmla="*/ 0 h 3"/>
                  <a:gd name="T12" fmla="*/ 3 w 3"/>
                  <a:gd name="T13" fmla="*/ 1 h 3"/>
                  <a:gd name="T14" fmla="*/ 3 w 3"/>
                  <a:gd name="T15" fmla="*/ 2 h 3"/>
                  <a:gd name="T16" fmla="*/ 3 w 3"/>
                  <a:gd name="T17" fmla="*/ 3 h 3"/>
                  <a:gd name="T18" fmla="*/ 2 w 3"/>
                  <a:gd name="T19" fmla="*/ 3 h 3"/>
                  <a:gd name="T20" fmla="*/ 2 w 3"/>
                  <a:gd name="T21" fmla="*/ 3 h 3"/>
                  <a:gd name="T22" fmla="*/ 2 w 3"/>
                  <a:gd name="T23" fmla="*/ 3 h 3"/>
                  <a:gd name="T24" fmla="*/ 3 w 3"/>
                  <a:gd name="T25" fmla="*/ 3 h 3"/>
                  <a:gd name="T26" fmla="*/ 3 w 3"/>
                  <a:gd name="T27" fmla="*/ 2 h 3"/>
                  <a:gd name="T28" fmla="*/ 3 w 3"/>
                  <a:gd name="T29" fmla="*/ 1 h 3"/>
                  <a:gd name="T30" fmla="*/ 2 w 3"/>
                  <a:gd name="T31" fmla="*/ 0 h 3"/>
                  <a:gd name="T32" fmla="*/ 1 w 3"/>
                  <a:gd name="T33" fmla="*/ 1 h 3"/>
                  <a:gd name="T34" fmla="*/ 0 w 3"/>
                  <a:gd name="T35" fmla="*/ 2 h 3"/>
                  <a:gd name="T36" fmla="*/ 1 w 3"/>
                  <a:gd name="T37" fmla="*/ 3 h 3"/>
                  <a:gd name="T38" fmla="*/ 2 w 3"/>
                  <a:gd name="T3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 h="3">
                    <a:moveTo>
                      <a:pt x="2" y="3"/>
                    </a:moveTo>
                    <a:cubicBezTo>
                      <a:pt x="2" y="3"/>
                      <a:pt x="2" y="3"/>
                      <a:pt x="2" y="3"/>
                    </a:cubicBezTo>
                    <a:cubicBezTo>
                      <a:pt x="1" y="3"/>
                      <a:pt x="1" y="3"/>
                      <a:pt x="1" y="3"/>
                    </a:cubicBezTo>
                    <a:cubicBezTo>
                      <a:pt x="0" y="3"/>
                      <a:pt x="0" y="2"/>
                      <a:pt x="0" y="2"/>
                    </a:cubicBezTo>
                    <a:cubicBezTo>
                      <a:pt x="0" y="2"/>
                      <a:pt x="0" y="1"/>
                      <a:pt x="1" y="1"/>
                    </a:cubicBezTo>
                    <a:cubicBezTo>
                      <a:pt x="1" y="1"/>
                      <a:pt x="1" y="0"/>
                      <a:pt x="2" y="0"/>
                    </a:cubicBezTo>
                    <a:cubicBezTo>
                      <a:pt x="2" y="0"/>
                      <a:pt x="3" y="0"/>
                      <a:pt x="3" y="1"/>
                    </a:cubicBezTo>
                    <a:cubicBezTo>
                      <a:pt x="3" y="1"/>
                      <a:pt x="3" y="1"/>
                      <a:pt x="3" y="2"/>
                    </a:cubicBezTo>
                    <a:cubicBezTo>
                      <a:pt x="3" y="2"/>
                      <a:pt x="3" y="2"/>
                      <a:pt x="3" y="3"/>
                    </a:cubicBezTo>
                    <a:cubicBezTo>
                      <a:pt x="2" y="3"/>
                      <a:pt x="2" y="3"/>
                      <a:pt x="2" y="3"/>
                    </a:cubicBezTo>
                    <a:cubicBezTo>
                      <a:pt x="2" y="3"/>
                      <a:pt x="2" y="3"/>
                      <a:pt x="2" y="3"/>
                    </a:cubicBezTo>
                    <a:cubicBezTo>
                      <a:pt x="2" y="3"/>
                      <a:pt x="2" y="3"/>
                      <a:pt x="2" y="3"/>
                    </a:cubicBezTo>
                    <a:cubicBezTo>
                      <a:pt x="2" y="3"/>
                      <a:pt x="2" y="3"/>
                      <a:pt x="3" y="3"/>
                    </a:cubicBezTo>
                    <a:cubicBezTo>
                      <a:pt x="3" y="2"/>
                      <a:pt x="3" y="2"/>
                      <a:pt x="3" y="2"/>
                    </a:cubicBezTo>
                    <a:cubicBezTo>
                      <a:pt x="3" y="1"/>
                      <a:pt x="3" y="1"/>
                      <a:pt x="3" y="1"/>
                    </a:cubicBezTo>
                    <a:cubicBezTo>
                      <a:pt x="3" y="0"/>
                      <a:pt x="2" y="0"/>
                      <a:pt x="2" y="0"/>
                    </a:cubicBezTo>
                    <a:cubicBezTo>
                      <a:pt x="1" y="0"/>
                      <a:pt x="1" y="1"/>
                      <a:pt x="1" y="1"/>
                    </a:cubicBezTo>
                    <a:cubicBezTo>
                      <a:pt x="0" y="1"/>
                      <a:pt x="0" y="2"/>
                      <a:pt x="0" y="2"/>
                    </a:cubicBezTo>
                    <a:cubicBezTo>
                      <a:pt x="0" y="2"/>
                      <a:pt x="0" y="3"/>
                      <a:pt x="1" y="3"/>
                    </a:cubicBezTo>
                    <a:cubicBezTo>
                      <a:pt x="1" y="3"/>
                      <a:pt x="1" y="3"/>
                      <a:pt x="2"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01" name="Freeform 190"/>
              <p:cNvSpPr>
                <a:spLocks/>
              </p:cNvSpPr>
              <p:nvPr/>
            </p:nvSpPr>
            <p:spPr bwMode="auto">
              <a:xfrm>
                <a:off x="2179" y="990"/>
                <a:ext cx="7" cy="7"/>
              </a:xfrm>
              <a:custGeom>
                <a:avLst/>
                <a:gdLst>
                  <a:gd name="T0" fmla="*/ 1 w 3"/>
                  <a:gd name="T1" fmla="*/ 3 h 3"/>
                  <a:gd name="T2" fmla="*/ 0 w 3"/>
                  <a:gd name="T3" fmla="*/ 2 h 3"/>
                  <a:gd name="T4" fmla="*/ 2 w 3"/>
                  <a:gd name="T5" fmla="*/ 0 h 3"/>
                  <a:gd name="T6" fmla="*/ 3 w 3"/>
                  <a:gd name="T7" fmla="*/ 2 h 3"/>
                  <a:gd name="T8" fmla="*/ 1 w 3"/>
                  <a:gd name="T9" fmla="*/ 3 h 3"/>
                </a:gdLst>
                <a:ahLst/>
                <a:cxnLst>
                  <a:cxn ang="0">
                    <a:pos x="T0" y="T1"/>
                  </a:cxn>
                  <a:cxn ang="0">
                    <a:pos x="T2" y="T3"/>
                  </a:cxn>
                  <a:cxn ang="0">
                    <a:pos x="T4" y="T5"/>
                  </a:cxn>
                  <a:cxn ang="0">
                    <a:pos x="T6" y="T7"/>
                  </a:cxn>
                  <a:cxn ang="0">
                    <a:pos x="T8" y="T9"/>
                  </a:cxn>
                </a:cxnLst>
                <a:rect l="0" t="0" r="r" b="b"/>
                <a:pathLst>
                  <a:path w="3" h="3">
                    <a:moveTo>
                      <a:pt x="1" y="3"/>
                    </a:moveTo>
                    <a:cubicBezTo>
                      <a:pt x="1" y="3"/>
                      <a:pt x="0" y="3"/>
                      <a:pt x="0" y="2"/>
                    </a:cubicBezTo>
                    <a:cubicBezTo>
                      <a:pt x="0" y="1"/>
                      <a:pt x="1" y="0"/>
                      <a:pt x="2" y="0"/>
                    </a:cubicBezTo>
                    <a:cubicBezTo>
                      <a:pt x="2" y="0"/>
                      <a:pt x="3" y="1"/>
                      <a:pt x="3" y="2"/>
                    </a:cubicBezTo>
                    <a:cubicBezTo>
                      <a:pt x="3" y="2"/>
                      <a:pt x="2" y="3"/>
                      <a:pt x="1"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02" name="Freeform 191"/>
              <p:cNvSpPr>
                <a:spLocks/>
              </p:cNvSpPr>
              <p:nvPr/>
            </p:nvSpPr>
            <p:spPr bwMode="auto">
              <a:xfrm>
                <a:off x="2179" y="990"/>
                <a:ext cx="7" cy="7"/>
              </a:xfrm>
              <a:custGeom>
                <a:avLst/>
                <a:gdLst>
                  <a:gd name="T0" fmla="*/ 1 w 3"/>
                  <a:gd name="T1" fmla="*/ 3 h 3"/>
                  <a:gd name="T2" fmla="*/ 1 w 3"/>
                  <a:gd name="T3" fmla="*/ 3 h 3"/>
                  <a:gd name="T4" fmla="*/ 0 w 3"/>
                  <a:gd name="T5" fmla="*/ 3 h 3"/>
                  <a:gd name="T6" fmla="*/ 0 w 3"/>
                  <a:gd name="T7" fmla="*/ 2 h 3"/>
                  <a:gd name="T8" fmla="*/ 1 w 3"/>
                  <a:gd name="T9" fmla="*/ 1 h 3"/>
                  <a:gd name="T10" fmla="*/ 2 w 3"/>
                  <a:gd name="T11" fmla="*/ 0 h 3"/>
                  <a:gd name="T12" fmla="*/ 3 w 3"/>
                  <a:gd name="T13" fmla="*/ 1 h 3"/>
                  <a:gd name="T14" fmla="*/ 3 w 3"/>
                  <a:gd name="T15" fmla="*/ 2 h 3"/>
                  <a:gd name="T16" fmla="*/ 2 w 3"/>
                  <a:gd name="T17" fmla="*/ 3 h 3"/>
                  <a:gd name="T18" fmla="*/ 1 w 3"/>
                  <a:gd name="T19" fmla="*/ 3 h 3"/>
                  <a:gd name="T20" fmla="*/ 1 w 3"/>
                  <a:gd name="T21" fmla="*/ 3 h 3"/>
                  <a:gd name="T22" fmla="*/ 1 w 3"/>
                  <a:gd name="T23" fmla="*/ 3 h 3"/>
                  <a:gd name="T24" fmla="*/ 2 w 3"/>
                  <a:gd name="T25" fmla="*/ 3 h 3"/>
                  <a:gd name="T26" fmla="*/ 3 w 3"/>
                  <a:gd name="T27" fmla="*/ 2 h 3"/>
                  <a:gd name="T28" fmla="*/ 3 w 3"/>
                  <a:gd name="T29" fmla="*/ 1 h 3"/>
                  <a:gd name="T30" fmla="*/ 2 w 3"/>
                  <a:gd name="T31" fmla="*/ 0 h 3"/>
                  <a:gd name="T32" fmla="*/ 1 w 3"/>
                  <a:gd name="T33" fmla="*/ 1 h 3"/>
                  <a:gd name="T34" fmla="*/ 0 w 3"/>
                  <a:gd name="T35" fmla="*/ 2 h 3"/>
                  <a:gd name="T36" fmla="*/ 0 w 3"/>
                  <a:gd name="T37" fmla="*/ 3 h 3"/>
                  <a:gd name="T38" fmla="*/ 1 w 3"/>
                  <a:gd name="T3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 h="3">
                    <a:moveTo>
                      <a:pt x="1" y="3"/>
                    </a:moveTo>
                    <a:cubicBezTo>
                      <a:pt x="1" y="3"/>
                      <a:pt x="1" y="3"/>
                      <a:pt x="1" y="3"/>
                    </a:cubicBezTo>
                    <a:cubicBezTo>
                      <a:pt x="1" y="3"/>
                      <a:pt x="1" y="3"/>
                      <a:pt x="0" y="3"/>
                    </a:cubicBezTo>
                    <a:cubicBezTo>
                      <a:pt x="0" y="3"/>
                      <a:pt x="0" y="2"/>
                      <a:pt x="0" y="2"/>
                    </a:cubicBezTo>
                    <a:cubicBezTo>
                      <a:pt x="0" y="2"/>
                      <a:pt x="0" y="1"/>
                      <a:pt x="1" y="1"/>
                    </a:cubicBezTo>
                    <a:cubicBezTo>
                      <a:pt x="1" y="1"/>
                      <a:pt x="1" y="0"/>
                      <a:pt x="2" y="0"/>
                    </a:cubicBezTo>
                    <a:cubicBezTo>
                      <a:pt x="2" y="0"/>
                      <a:pt x="2" y="0"/>
                      <a:pt x="3" y="1"/>
                    </a:cubicBezTo>
                    <a:cubicBezTo>
                      <a:pt x="3" y="1"/>
                      <a:pt x="3" y="1"/>
                      <a:pt x="3" y="2"/>
                    </a:cubicBezTo>
                    <a:cubicBezTo>
                      <a:pt x="3" y="2"/>
                      <a:pt x="3" y="2"/>
                      <a:pt x="2" y="3"/>
                    </a:cubicBezTo>
                    <a:cubicBezTo>
                      <a:pt x="2" y="3"/>
                      <a:pt x="2" y="3"/>
                      <a:pt x="1" y="3"/>
                    </a:cubicBezTo>
                    <a:cubicBezTo>
                      <a:pt x="1" y="3"/>
                      <a:pt x="1" y="3"/>
                      <a:pt x="1" y="3"/>
                    </a:cubicBezTo>
                    <a:cubicBezTo>
                      <a:pt x="1" y="3"/>
                      <a:pt x="1" y="3"/>
                      <a:pt x="1" y="3"/>
                    </a:cubicBezTo>
                    <a:cubicBezTo>
                      <a:pt x="2" y="3"/>
                      <a:pt x="2" y="3"/>
                      <a:pt x="2" y="3"/>
                    </a:cubicBezTo>
                    <a:cubicBezTo>
                      <a:pt x="3" y="2"/>
                      <a:pt x="3" y="2"/>
                      <a:pt x="3" y="2"/>
                    </a:cubicBezTo>
                    <a:cubicBezTo>
                      <a:pt x="3" y="1"/>
                      <a:pt x="3" y="1"/>
                      <a:pt x="3" y="1"/>
                    </a:cubicBezTo>
                    <a:cubicBezTo>
                      <a:pt x="2" y="0"/>
                      <a:pt x="2" y="0"/>
                      <a:pt x="2" y="0"/>
                    </a:cubicBezTo>
                    <a:cubicBezTo>
                      <a:pt x="1" y="0"/>
                      <a:pt x="1" y="1"/>
                      <a:pt x="1" y="1"/>
                    </a:cubicBezTo>
                    <a:cubicBezTo>
                      <a:pt x="0" y="1"/>
                      <a:pt x="0" y="2"/>
                      <a:pt x="0" y="2"/>
                    </a:cubicBezTo>
                    <a:cubicBezTo>
                      <a:pt x="0" y="3"/>
                      <a:pt x="0" y="3"/>
                      <a:pt x="0" y="3"/>
                    </a:cubicBezTo>
                    <a:cubicBezTo>
                      <a:pt x="1" y="3"/>
                      <a:pt x="1" y="3"/>
                      <a:pt x="1"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03" name="Freeform 192"/>
              <p:cNvSpPr>
                <a:spLocks/>
              </p:cNvSpPr>
              <p:nvPr/>
            </p:nvSpPr>
            <p:spPr bwMode="auto">
              <a:xfrm>
                <a:off x="2198" y="995"/>
                <a:ext cx="5" cy="7"/>
              </a:xfrm>
              <a:custGeom>
                <a:avLst/>
                <a:gdLst>
                  <a:gd name="T0" fmla="*/ 1 w 2"/>
                  <a:gd name="T1" fmla="*/ 3 h 3"/>
                  <a:gd name="T2" fmla="*/ 0 w 2"/>
                  <a:gd name="T3" fmla="*/ 2 h 3"/>
                  <a:gd name="T4" fmla="*/ 1 w 2"/>
                  <a:gd name="T5" fmla="*/ 0 h 3"/>
                  <a:gd name="T6" fmla="*/ 2 w 2"/>
                  <a:gd name="T7" fmla="*/ 1 h 3"/>
                  <a:gd name="T8" fmla="*/ 1 w 2"/>
                  <a:gd name="T9" fmla="*/ 3 h 3"/>
                </a:gdLst>
                <a:ahLst/>
                <a:cxnLst>
                  <a:cxn ang="0">
                    <a:pos x="T0" y="T1"/>
                  </a:cxn>
                  <a:cxn ang="0">
                    <a:pos x="T2" y="T3"/>
                  </a:cxn>
                  <a:cxn ang="0">
                    <a:pos x="T4" y="T5"/>
                  </a:cxn>
                  <a:cxn ang="0">
                    <a:pos x="T6" y="T7"/>
                  </a:cxn>
                  <a:cxn ang="0">
                    <a:pos x="T8" y="T9"/>
                  </a:cxn>
                </a:cxnLst>
                <a:rect l="0" t="0" r="r" b="b"/>
                <a:pathLst>
                  <a:path w="2" h="3">
                    <a:moveTo>
                      <a:pt x="1" y="3"/>
                    </a:moveTo>
                    <a:cubicBezTo>
                      <a:pt x="0" y="3"/>
                      <a:pt x="0" y="2"/>
                      <a:pt x="0" y="2"/>
                    </a:cubicBezTo>
                    <a:cubicBezTo>
                      <a:pt x="0" y="1"/>
                      <a:pt x="0" y="0"/>
                      <a:pt x="1" y="0"/>
                    </a:cubicBezTo>
                    <a:cubicBezTo>
                      <a:pt x="2" y="0"/>
                      <a:pt x="2" y="1"/>
                      <a:pt x="2" y="1"/>
                    </a:cubicBezTo>
                    <a:cubicBezTo>
                      <a:pt x="2" y="2"/>
                      <a:pt x="1" y="3"/>
                      <a:pt x="1"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04" name="Freeform 193"/>
              <p:cNvSpPr>
                <a:spLocks/>
              </p:cNvSpPr>
              <p:nvPr/>
            </p:nvSpPr>
            <p:spPr bwMode="auto">
              <a:xfrm>
                <a:off x="2198" y="995"/>
                <a:ext cx="5" cy="7"/>
              </a:xfrm>
              <a:custGeom>
                <a:avLst/>
                <a:gdLst>
                  <a:gd name="T0" fmla="*/ 1 w 2"/>
                  <a:gd name="T1" fmla="*/ 3 h 3"/>
                  <a:gd name="T2" fmla="*/ 1 w 2"/>
                  <a:gd name="T3" fmla="*/ 3 h 3"/>
                  <a:gd name="T4" fmla="*/ 0 w 2"/>
                  <a:gd name="T5" fmla="*/ 2 h 3"/>
                  <a:gd name="T6" fmla="*/ 0 w 2"/>
                  <a:gd name="T7" fmla="*/ 2 h 3"/>
                  <a:gd name="T8" fmla="*/ 0 w 2"/>
                  <a:gd name="T9" fmla="*/ 1 h 3"/>
                  <a:gd name="T10" fmla="*/ 1 w 2"/>
                  <a:gd name="T11" fmla="*/ 0 h 3"/>
                  <a:gd name="T12" fmla="*/ 2 w 2"/>
                  <a:gd name="T13" fmla="*/ 1 h 3"/>
                  <a:gd name="T14" fmla="*/ 2 w 2"/>
                  <a:gd name="T15" fmla="*/ 1 h 3"/>
                  <a:gd name="T16" fmla="*/ 2 w 2"/>
                  <a:gd name="T17" fmla="*/ 2 h 3"/>
                  <a:gd name="T18" fmla="*/ 1 w 2"/>
                  <a:gd name="T19" fmla="*/ 3 h 3"/>
                  <a:gd name="T20" fmla="*/ 1 w 2"/>
                  <a:gd name="T21" fmla="*/ 3 h 3"/>
                  <a:gd name="T22" fmla="*/ 1 w 2"/>
                  <a:gd name="T23" fmla="*/ 3 h 3"/>
                  <a:gd name="T24" fmla="*/ 2 w 2"/>
                  <a:gd name="T25" fmla="*/ 2 h 3"/>
                  <a:gd name="T26" fmla="*/ 2 w 2"/>
                  <a:gd name="T27" fmla="*/ 1 h 3"/>
                  <a:gd name="T28" fmla="*/ 2 w 2"/>
                  <a:gd name="T29" fmla="*/ 1 h 3"/>
                  <a:gd name="T30" fmla="*/ 1 w 2"/>
                  <a:gd name="T31" fmla="*/ 0 h 3"/>
                  <a:gd name="T32" fmla="*/ 0 w 2"/>
                  <a:gd name="T33" fmla="*/ 1 h 3"/>
                  <a:gd name="T34" fmla="*/ 0 w 2"/>
                  <a:gd name="T35" fmla="*/ 2 h 3"/>
                  <a:gd name="T36" fmla="*/ 0 w 2"/>
                  <a:gd name="T37" fmla="*/ 2 h 3"/>
                  <a:gd name="T38" fmla="*/ 1 w 2"/>
                  <a:gd name="T3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3">
                    <a:moveTo>
                      <a:pt x="1" y="3"/>
                    </a:moveTo>
                    <a:cubicBezTo>
                      <a:pt x="1" y="3"/>
                      <a:pt x="1" y="3"/>
                      <a:pt x="1" y="3"/>
                    </a:cubicBezTo>
                    <a:cubicBezTo>
                      <a:pt x="0" y="3"/>
                      <a:pt x="0" y="3"/>
                      <a:pt x="0" y="2"/>
                    </a:cubicBezTo>
                    <a:cubicBezTo>
                      <a:pt x="0" y="2"/>
                      <a:pt x="0" y="2"/>
                      <a:pt x="0" y="2"/>
                    </a:cubicBezTo>
                    <a:cubicBezTo>
                      <a:pt x="0" y="1"/>
                      <a:pt x="0" y="1"/>
                      <a:pt x="0" y="1"/>
                    </a:cubicBezTo>
                    <a:cubicBezTo>
                      <a:pt x="0" y="1"/>
                      <a:pt x="1" y="0"/>
                      <a:pt x="1" y="0"/>
                    </a:cubicBezTo>
                    <a:cubicBezTo>
                      <a:pt x="1" y="0"/>
                      <a:pt x="1" y="0"/>
                      <a:pt x="2" y="1"/>
                    </a:cubicBezTo>
                    <a:cubicBezTo>
                      <a:pt x="2" y="1"/>
                      <a:pt x="2" y="1"/>
                      <a:pt x="2" y="1"/>
                    </a:cubicBezTo>
                    <a:cubicBezTo>
                      <a:pt x="2" y="2"/>
                      <a:pt x="2" y="2"/>
                      <a:pt x="2" y="2"/>
                    </a:cubicBezTo>
                    <a:cubicBezTo>
                      <a:pt x="1" y="2"/>
                      <a:pt x="1" y="3"/>
                      <a:pt x="1" y="3"/>
                    </a:cubicBezTo>
                    <a:cubicBezTo>
                      <a:pt x="1" y="3"/>
                      <a:pt x="1" y="3"/>
                      <a:pt x="1" y="3"/>
                    </a:cubicBezTo>
                    <a:cubicBezTo>
                      <a:pt x="1" y="3"/>
                      <a:pt x="1" y="3"/>
                      <a:pt x="1" y="3"/>
                    </a:cubicBezTo>
                    <a:cubicBezTo>
                      <a:pt x="1" y="3"/>
                      <a:pt x="1" y="2"/>
                      <a:pt x="2" y="2"/>
                    </a:cubicBezTo>
                    <a:cubicBezTo>
                      <a:pt x="2" y="2"/>
                      <a:pt x="2" y="2"/>
                      <a:pt x="2" y="1"/>
                    </a:cubicBezTo>
                    <a:cubicBezTo>
                      <a:pt x="2" y="1"/>
                      <a:pt x="2" y="1"/>
                      <a:pt x="2" y="1"/>
                    </a:cubicBezTo>
                    <a:cubicBezTo>
                      <a:pt x="1" y="0"/>
                      <a:pt x="1" y="0"/>
                      <a:pt x="1" y="0"/>
                    </a:cubicBezTo>
                    <a:cubicBezTo>
                      <a:pt x="1" y="0"/>
                      <a:pt x="0" y="1"/>
                      <a:pt x="0" y="1"/>
                    </a:cubicBezTo>
                    <a:cubicBezTo>
                      <a:pt x="0" y="1"/>
                      <a:pt x="0" y="1"/>
                      <a:pt x="0" y="2"/>
                    </a:cubicBezTo>
                    <a:cubicBezTo>
                      <a:pt x="0" y="2"/>
                      <a:pt x="0" y="2"/>
                      <a:pt x="0" y="2"/>
                    </a:cubicBezTo>
                    <a:cubicBezTo>
                      <a:pt x="0" y="3"/>
                      <a:pt x="0" y="3"/>
                      <a:pt x="1"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05" name="Freeform 194"/>
              <p:cNvSpPr>
                <a:spLocks/>
              </p:cNvSpPr>
              <p:nvPr/>
            </p:nvSpPr>
            <p:spPr bwMode="auto">
              <a:xfrm>
                <a:off x="2189" y="995"/>
                <a:ext cx="7" cy="7"/>
              </a:xfrm>
              <a:custGeom>
                <a:avLst/>
                <a:gdLst>
                  <a:gd name="T0" fmla="*/ 1 w 3"/>
                  <a:gd name="T1" fmla="*/ 2 h 3"/>
                  <a:gd name="T2" fmla="*/ 0 w 3"/>
                  <a:gd name="T3" fmla="*/ 1 h 3"/>
                  <a:gd name="T4" fmla="*/ 1 w 3"/>
                  <a:gd name="T5" fmla="*/ 0 h 3"/>
                  <a:gd name="T6" fmla="*/ 2 w 3"/>
                  <a:gd name="T7" fmla="*/ 1 h 3"/>
                  <a:gd name="T8" fmla="*/ 1 w 3"/>
                  <a:gd name="T9" fmla="*/ 2 h 3"/>
                </a:gdLst>
                <a:ahLst/>
                <a:cxnLst>
                  <a:cxn ang="0">
                    <a:pos x="T0" y="T1"/>
                  </a:cxn>
                  <a:cxn ang="0">
                    <a:pos x="T2" y="T3"/>
                  </a:cxn>
                  <a:cxn ang="0">
                    <a:pos x="T4" y="T5"/>
                  </a:cxn>
                  <a:cxn ang="0">
                    <a:pos x="T6" y="T7"/>
                  </a:cxn>
                  <a:cxn ang="0">
                    <a:pos x="T8" y="T9"/>
                  </a:cxn>
                </a:cxnLst>
                <a:rect l="0" t="0" r="r" b="b"/>
                <a:pathLst>
                  <a:path w="3" h="3">
                    <a:moveTo>
                      <a:pt x="1" y="2"/>
                    </a:moveTo>
                    <a:cubicBezTo>
                      <a:pt x="0" y="3"/>
                      <a:pt x="0" y="2"/>
                      <a:pt x="0" y="1"/>
                    </a:cubicBezTo>
                    <a:cubicBezTo>
                      <a:pt x="0" y="1"/>
                      <a:pt x="1" y="0"/>
                      <a:pt x="1" y="0"/>
                    </a:cubicBezTo>
                    <a:cubicBezTo>
                      <a:pt x="2" y="0"/>
                      <a:pt x="3" y="0"/>
                      <a:pt x="2" y="1"/>
                    </a:cubicBezTo>
                    <a:cubicBezTo>
                      <a:pt x="2" y="2"/>
                      <a:pt x="2" y="2"/>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06" name="Freeform 195"/>
              <p:cNvSpPr>
                <a:spLocks/>
              </p:cNvSpPr>
              <p:nvPr/>
            </p:nvSpPr>
            <p:spPr bwMode="auto">
              <a:xfrm>
                <a:off x="2189" y="995"/>
                <a:ext cx="5" cy="5"/>
              </a:xfrm>
              <a:custGeom>
                <a:avLst/>
                <a:gdLst>
                  <a:gd name="T0" fmla="*/ 1 w 2"/>
                  <a:gd name="T1" fmla="*/ 2 h 2"/>
                  <a:gd name="T2" fmla="*/ 1 w 2"/>
                  <a:gd name="T3" fmla="*/ 2 h 2"/>
                  <a:gd name="T4" fmla="*/ 0 w 2"/>
                  <a:gd name="T5" fmla="*/ 2 h 2"/>
                  <a:gd name="T6" fmla="*/ 0 w 2"/>
                  <a:gd name="T7" fmla="*/ 1 h 2"/>
                  <a:gd name="T8" fmla="*/ 0 w 2"/>
                  <a:gd name="T9" fmla="*/ 0 h 2"/>
                  <a:gd name="T10" fmla="*/ 1 w 2"/>
                  <a:gd name="T11" fmla="*/ 0 h 2"/>
                  <a:gd name="T12" fmla="*/ 2 w 2"/>
                  <a:gd name="T13" fmla="*/ 0 h 2"/>
                  <a:gd name="T14" fmla="*/ 2 w 2"/>
                  <a:gd name="T15" fmla="*/ 1 h 2"/>
                  <a:gd name="T16" fmla="*/ 2 w 2"/>
                  <a:gd name="T17" fmla="*/ 2 h 2"/>
                  <a:gd name="T18" fmla="*/ 1 w 2"/>
                  <a:gd name="T19" fmla="*/ 2 h 2"/>
                  <a:gd name="T20" fmla="*/ 1 w 2"/>
                  <a:gd name="T21" fmla="*/ 2 h 2"/>
                  <a:gd name="T22" fmla="*/ 1 w 2"/>
                  <a:gd name="T23" fmla="*/ 2 h 2"/>
                  <a:gd name="T24" fmla="*/ 2 w 2"/>
                  <a:gd name="T25" fmla="*/ 2 h 2"/>
                  <a:gd name="T26" fmla="*/ 2 w 2"/>
                  <a:gd name="T27" fmla="*/ 1 h 2"/>
                  <a:gd name="T28" fmla="*/ 2 w 2"/>
                  <a:gd name="T29" fmla="*/ 0 h 2"/>
                  <a:gd name="T30" fmla="*/ 1 w 2"/>
                  <a:gd name="T31" fmla="*/ 0 h 2"/>
                  <a:gd name="T32" fmla="*/ 0 w 2"/>
                  <a:gd name="T33" fmla="*/ 0 h 2"/>
                  <a:gd name="T34" fmla="*/ 0 w 2"/>
                  <a:gd name="T35" fmla="*/ 1 h 2"/>
                  <a:gd name="T36" fmla="*/ 0 w 2"/>
                  <a:gd name="T37" fmla="*/ 2 h 2"/>
                  <a:gd name="T38" fmla="*/ 1 w 2"/>
                  <a:gd name="T3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2">
                    <a:moveTo>
                      <a:pt x="1" y="2"/>
                    </a:moveTo>
                    <a:cubicBezTo>
                      <a:pt x="1" y="2"/>
                      <a:pt x="1" y="2"/>
                      <a:pt x="1" y="2"/>
                    </a:cubicBezTo>
                    <a:cubicBezTo>
                      <a:pt x="1" y="2"/>
                      <a:pt x="0" y="2"/>
                      <a:pt x="0" y="2"/>
                    </a:cubicBezTo>
                    <a:cubicBezTo>
                      <a:pt x="0" y="2"/>
                      <a:pt x="0" y="2"/>
                      <a:pt x="0" y="1"/>
                    </a:cubicBezTo>
                    <a:cubicBezTo>
                      <a:pt x="0" y="1"/>
                      <a:pt x="0" y="1"/>
                      <a:pt x="0" y="0"/>
                    </a:cubicBezTo>
                    <a:cubicBezTo>
                      <a:pt x="1" y="0"/>
                      <a:pt x="1" y="0"/>
                      <a:pt x="1" y="0"/>
                    </a:cubicBezTo>
                    <a:cubicBezTo>
                      <a:pt x="2" y="0"/>
                      <a:pt x="2" y="0"/>
                      <a:pt x="2" y="0"/>
                    </a:cubicBezTo>
                    <a:cubicBezTo>
                      <a:pt x="2" y="0"/>
                      <a:pt x="2" y="1"/>
                      <a:pt x="2" y="1"/>
                    </a:cubicBezTo>
                    <a:cubicBezTo>
                      <a:pt x="2" y="1"/>
                      <a:pt x="2" y="2"/>
                      <a:pt x="2" y="2"/>
                    </a:cubicBezTo>
                    <a:cubicBezTo>
                      <a:pt x="2" y="2"/>
                      <a:pt x="1" y="2"/>
                      <a:pt x="1" y="2"/>
                    </a:cubicBezTo>
                    <a:cubicBezTo>
                      <a:pt x="1" y="2"/>
                      <a:pt x="1" y="2"/>
                      <a:pt x="1" y="2"/>
                    </a:cubicBezTo>
                    <a:cubicBezTo>
                      <a:pt x="1" y="2"/>
                      <a:pt x="1" y="2"/>
                      <a:pt x="1" y="2"/>
                    </a:cubicBezTo>
                    <a:cubicBezTo>
                      <a:pt x="1" y="2"/>
                      <a:pt x="2" y="2"/>
                      <a:pt x="2" y="2"/>
                    </a:cubicBezTo>
                    <a:cubicBezTo>
                      <a:pt x="2" y="2"/>
                      <a:pt x="2" y="1"/>
                      <a:pt x="2" y="1"/>
                    </a:cubicBezTo>
                    <a:cubicBezTo>
                      <a:pt x="2" y="1"/>
                      <a:pt x="2" y="0"/>
                      <a:pt x="2" y="0"/>
                    </a:cubicBezTo>
                    <a:cubicBezTo>
                      <a:pt x="2" y="0"/>
                      <a:pt x="2" y="0"/>
                      <a:pt x="1" y="0"/>
                    </a:cubicBezTo>
                    <a:cubicBezTo>
                      <a:pt x="1" y="0"/>
                      <a:pt x="1" y="0"/>
                      <a:pt x="0" y="0"/>
                    </a:cubicBezTo>
                    <a:cubicBezTo>
                      <a:pt x="0" y="1"/>
                      <a:pt x="0" y="1"/>
                      <a:pt x="0" y="1"/>
                    </a:cubicBezTo>
                    <a:cubicBezTo>
                      <a:pt x="0" y="2"/>
                      <a:pt x="0" y="2"/>
                      <a:pt x="0" y="2"/>
                    </a:cubicBezTo>
                    <a:cubicBezTo>
                      <a:pt x="0" y="2"/>
                      <a:pt x="1" y="2"/>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07" name="Freeform 196"/>
              <p:cNvSpPr>
                <a:spLocks/>
              </p:cNvSpPr>
              <p:nvPr/>
            </p:nvSpPr>
            <p:spPr bwMode="auto">
              <a:xfrm>
                <a:off x="2205" y="995"/>
                <a:ext cx="5" cy="5"/>
              </a:xfrm>
              <a:custGeom>
                <a:avLst/>
                <a:gdLst>
                  <a:gd name="T0" fmla="*/ 1 w 2"/>
                  <a:gd name="T1" fmla="*/ 2 h 2"/>
                  <a:gd name="T2" fmla="*/ 0 w 2"/>
                  <a:gd name="T3" fmla="*/ 1 h 2"/>
                  <a:gd name="T4" fmla="*/ 1 w 2"/>
                  <a:gd name="T5" fmla="*/ 0 h 2"/>
                  <a:gd name="T6" fmla="*/ 2 w 2"/>
                  <a:gd name="T7" fmla="*/ 1 h 2"/>
                  <a:gd name="T8" fmla="*/ 1 w 2"/>
                  <a:gd name="T9" fmla="*/ 2 h 2"/>
                </a:gdLst>
                <a:ahLst/>
                <a:cxnLst>
                  <a:cxn ang="0">
                    <a:pos x="T0" y="T1"/>
                  </a:cxn>
                  <a:cxn ang="0">
                    <a:pos x="T2" y="T3"/>
                  </a:cxn>
                  <a:cxn ang="0">
                    <a:pos x="T4" y="T5"/>
                  </a:cxn>
                  <a:cxn ang="0">
                    <a:pos x="T6" y="T7"/>
                  </a:cxn>
                  <a:cxn ang="0">
                    <a:pos x="T8" y="T9"/>
                  </a:cxn>
                </a:cxnLst>
                <a:rect l="0" t="0" r="r" b="b"/>
                <a:pathLst>
                  <a:path w="2" h="2">
                    <a:moveTo>
                      <a:pt x="1" y="2"/>
                    </a:moveTo>
                    <a:cubicBezTo>
                      <a:pt x="0" y="2"/>
                      <a:pt x="0" y="2"/>
                      <a:pt x="0" y="1"/>
                    </a:cubicBezTo>
                    <a:cubicBezTo>
                      <a:pt x="0" y="1"/>
                      <a:pt x="1" y="0"/>
                      <a:pt x="1" y="0"/>
                    </a:cubicBezTo>
                    <a:cubicBezTo>
                      <a:pt x="2" y="0"/>
                      <a:pt x="2" y="1"/>
                      <a:pt x="2" y="1"/>
                    </a:cubicBezTo>
                    <a:cubicBezTo>
                      <a:pt x="2" y="1"/>
                      <a:pt x="1" y="2"/>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08" name="Freeform 197"/>
              <p:cNvSpPr>
                <a:spLocks/>
              </p:cNvSpPr>
              <p:nvPr/>
            </p:nvSpPr>
            <p:spPr bwMode="auto">
              <a:xfrm>
                <a:off x="2205" y="995"/>
                <a:ext cx="5" cy="5"/>
              </a:xfrm>
              <a:custGeom>
                <a:avLst/>
                <a:gdLst>
                  <a:gd name="T0" fmla="*/ 1 w 2"/>
                  <a:gd name="T1" fmla="*/ 2 h 2"/>
                  <a:gd name="T2" fmla="*/ 1 w 2"/>
                  <a:gd name="T3" fmla="*/ 2 h 2"/>
                  <a:gd name="T4" fmla="*/ 0 w 2"/>
                  <a:gd name="T5" fmla="*/ 2 h 2"/>
                  <a:gd name="T6" fmla="*/ 0 w 2"/>
                  <a:gd name="T7" fmla="*/ 1 h 2"/>
                  <a:gd name="T8" fmla="*/ 0 w 2"/>
                  <a:gd name="T9" fmla="*/ 1 h 2"/>
                  <a:gd name="T10" fmla="*/ 1 w 2"/>
                  <a:gd name="T11" fmla="*/ 0 h 2"/>
                  <a:gd name="T12" fmla="*/ 2 w 2"/>
                  <a:gd name="T13" fmla="*/ 0 h 2"/>
                  <a:gd name="T14" fmla="*/ 2 w 2"/>
                  <a:gd name="T15" fmla="*/ 1 h 2"/>
                  <a:gd name="T16" fmla="*/ 2 w 2"/>
                  <a:gd name="T17" fmla="*/ 2 h 2"/>
                  <a:gd name="T18" fmla="*/ 1 w 2"/>
                  <a:gd name="T19" fmla="*/ 2 h 2"/>
                  <a:gd name="T20" fmla="*/ 1 w 2"/>
                  <a:gd name="T21" fmla="*/ 2 h 2"/>
                  <a:gd name="T22" fmla="*/ 1 w 2"/>
                  <a:gd name="T23" fmla="*/ 2 h 2"/>
                  <a:gd name="T24" fmla="*/ 2 w 2"/>
                  <a:gd name="T25" fmla="*/ 2 h 2"/>
                  <a:gd name="T26" fmla="*/ 2 w 2"/>
                  <a:gd name="T27" fmla="*/ 1 h 2"/>
                  <a:gd name="T28" fmla="*/ 2 w 2"/>
                  <a:gd name="T29" fmla="*/ 0 h 2"/>
                  <a:gd name="T30" fmla="*/ 1 w 2"/>
                  <a:gd name="T31" fmla="*/ 0 h 2"/>
                  <a:gd name="T32" fmla="*/ 0 w 2"/>
                  <a:gd name="T33" fmla="*/ 1 h 2"/>
                  <a:gd name="T34" fmla="*/ 0 w 2"/>
                  <a:gd name="T35" fmla="*/ 1 h 2"/>
                  <a:gd name="T36" fmla="*/ 0 w 2"/>
                  <a:gd name="T37" fmla="*/ 2 h 2"/>
                  <a:gd name="T38" fmla="*/ 1 w 2"/>
                  <a:gd name="T3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2">
                    <a:moveTo>
                      <a:pt x="1" y="2"/>
                    </a:moveTo>
                    <a:cubicBezTo>
                      <a:pt x="1" y="2"/>
                      <a:pt x="1" y="2"/>
                      <a:pt x="1" y="2"/>
                    </a:cubicBezTo>
                    <a:cubicBezTo>
                      <a:pt x="1" y="2"/>
                      <a:pt x="0" y="2"/>
                      <a:pt x="0" y="2"/>
                    </a:cubicBezTo>
                    <a:cubicBezTo>
                      <a:pt x="0" y="2"/>
                      <a:pt x="0" y="2"/>
                      <a:pt x="0" y="1"/>
                    </a:cubicBezTo>
                    <a:cubicBezTo>
                      <a:pt x="0" y="1"/>
                      <a:pt x="0" y="1"/>
                      <a:pt x="0" y="1"/>
                    </a:cubicBezTo>
                    <a:cubicBezTo>
                      <a:pt x="1" y="0"/>
                      <a:pt x="1" y="0"/>
                      <a:pt x="1" y="0"/>
                    </a:cubicBezTo>
                    <a:cubicBezTo>
                      <a:pt x="1" y="0"/>
                      <a:pt x="2" y="0"/>
                      <a:pt x="2" y="0"/>
                    </a:cubicBezTo>
                    <a:cubicBezTo>
                      <a:pt x="2" y="1"/>
                      <a:pt x="2" y="1"/>
                      <a:pt x="2" y="1"/>
                    </a:cubicBezTo>
                    <a:cubicBezTo>
                      <a:pt x="2" y="1"/>
                      <a:pt x="2" y="1"/>
                      <a:pt x="2" y="2"/>
                    </a:cubicBezTo>
                    <a:cubicBezTo>
                      <a:pt x="1" y="2"/>
                      <a:pt x="1" y="2"/>
                      <a:pt x="1" y="2"/>
                    </a:cubicBezTo>
                    <a:cubicBezTo>
                      <a:pt x="1" y="2"/>
                      <a:pt x="1" y="2"/>
                      <a:pt x="1" y="2"/>
                    </a:cubicBezTo>
                    <a:cubicBezTo>
                      <a:pt x="1" y="2"/>
                      <a:pt x="1" y="2"/>
                      <a:pt x="1" y="2"/>
                    </a:cubicBezTo>
                    <a:cubicBezTo>
                      <a:pt x="1" y="2"/>
                      <a:pt x="1" y="2"/>
                      <a:pt x="2" y="2"/>
                    </a:cubicBezTo>
                    <a:cubicBezTo>
                      <a:pt x="2" y="1"/>
                      <a:pt x="2" y="1"/>
                      <a:pt x="2" y="1"/>
                    </a:cubicBezTo>
                    <a:cubicBezTo>
                      <a:pt x="2" y="1"/>
                      <a:pt x="2" y="1"/>
                      <a:pt x="2" y="0"/>
                    </a:cubicBezTo>
                    <a:cubicBezTo>
                      <a:pt x="2" y="0"/>
                      <a:pt x="1" y="0"/>
                      <a:pt x="1" y="0"/>
                    </a:cubicBezTo>
                    <a:cubicBezTo>
                      <a:pt x="1" y="0"/>
                      <a:pt x="1" y="0"/>
                      <a:pt x="0" y="1"/>
                    </a:cubicBezTo>
                    <a:cubicBezTo>
                      <a:pt x="0" y="1"/>
                      <a:pt x="0" y="1"/>
                      <a:pt x="0" y="1"/>
                    </a:cubicBezTo>
                    <a:cubicBezTo>
                      <a:pt x="0" y="2"/>
                      <a:pt x="0" y="2"/>
                      <a:pt x="0" y="2"/>
                    </a:cubicBezTo>
                    <a:cubicBezTo>
                      <a:pt x="0" y="2"/>
                      <a:pt x="1" y="2"/>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09" name="Freeform 198"/>
              <p:cNvSpPr>
                <a:spLocks/>
              </p:cNvSpPr>
              <p:nvPr/>
            </p:nvSpPr>
            <p:spPr bwMode="auto">
              <a:xfrm>
                <a:off x="2212" y="995"/>
                <a:ext cx="3" cy="2"/>
              </a:xfrm>
              <a:custGeom>
                <a:avLst/>
                <a:gdLst>
                  <a:gd name="T0" fmla="*/ 0 w 1"/>
                  <a:gd name="T1" fmla="*/ 1 h 1"/>
                  <a:gd name="T2" fmla="*/ 0 w 1"/>
                  <a:gd name="T3" fmla="*/ 1 h 1"/>
                  <a:gd name="T4" fmla="*/ 1 w 1"/>
                  <a:gd name="T5" fmla="*/ 0 h 1"/>
                  <a:gd name="T6" fmla="*/ 1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0" y="1"/>
                      <a:pt x="0" y="1"/>
                      <a:pt x="0" y="1"/>
                    </a:cubicBezTo>
                    <a:cubicBezTo>
                      <a:pt x="0" y="0"/>
                      <a:pt x="0" y="0"/>
                      <a:pt x="1" y="0"/>
                    </a:cubicBezTo>
                    <a:cubicBezTo>
                      <a:pt x="1" y="0"/>
                      <a:pt x="1" y="0"/>
                      <a:pt x="1" y="0"/>
                    </a:cubicBezTo>
                    <a:cubicBezTo>
                      <a:pt x="1" y="1"/>
                      <a:pt x="1" y="1"/>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10" name="Freeform 199"/>
              <p:cNvSpPr>
                <a:spLocks/>
              </p:cNvSpPr>
              <p:nvPr/>
            </p:nvSpPr>
            <p:spPr bwMode="auto">
              <a:xfrm>
                <a:off x="2212" y="995"/>
                <a:ext cx="3" cy="2"/>
              </a:xfrm>
              <a:custGeom>
                <a:avLst/>
                <a:gdLst>
                  <a:gd name="T0" fmla="*/ 0 w 1"/>
                  <a:gd name="T1" fmla="*/ 1 h 1"/>
                  <a:gd name="T2" fmla="*/ 0 w 1"/>
                  <a:gd name="T3" fmla="*/ 1 h 1"/>
                  <a:gd name="T4" fmla="*/ 0 w 1"/>
                  <a:gd name="T5" fmla="*/ 1 h 1"/>
                  <a:gd name="T6" fmla="*/ 0 w 1"/>
                  <a:gd name="T7" fmla="*/ 1 h 1"/>
                  <a:gd name="T8" fmla="*/ 0 w 1"/>
                  <a:gd name="T9" fmla="*/ 0 h 1"/>
                  <a:gd name="T10" fmla="*/ 1 w 1"/>
                  <a:gd name="T11" fmla="*/ 0 h 1"/>
                  <a:gd name="T12" fmla="*/ 1 w 1"/>
                  <a:gd name="T13" fmla="*/ 0 h 1"/>
                  <a:gd name="T14" fmla="*/ 1 w 1"/>
                  <a:gd name="T15" fmla="*/ 0 h 1"/>
                  <a:gd name="T16" fmla="*/ 1 w 1"/>
                  <a:gd name="T17" fmla="*/ 1 h 1"/>
                  <a:gd name="T18" fmla="*/ 0 w 1"/>
                  <a:gd name="T19" fmla="*/ 1 h 1"/>
                  <a:gd name="T20" fmla="*/ 0 w 1"/>
                  <a:gd name="T21" fmla="*/ 1 h 1"/>
                  <a:gd name="T22" fmla="*/ 0 w 1"/>
                  <a:gd name="T23" fmla="*/ 1 h 1"/>
                  <a:gd name="T24" fmla="*/ 1 w 1"/>
                  <a:gd name="T25" fmla="*/ 1 h 1"/>
                  <a:gd name="T26" fmla="*/ 1 w 1"/>
                  <a:gd name="T27" fmla="*/ 0 h 1"/>
                  <a:gd name="T28" fmla="*/ 1 w 1"/>
                  <a:gd name="T29" fmla="*/ 0 h 1"/>
                  <a:gd name="T30" fmla="*/ 1 w 1"/>
                  <a:gd name="T31" fmla="*/ 0 h 1"/>
                  <a:gd name="T32" fmla="*/ 0 w 1"/>
                  <a:gd name="T33" fmla="*/ 0 h 1"/>
                  <a:gd name="T34" fmla="*/ 0 w 1"/>
                  <a:gd name="T35" fmla="*/ 1 h 1"/>
                  <a:gd name="T36" fmla="*/ 0 w 1"/>
                  <a:gd name="T37" fmla="*/ 1 h 1"/>
                  <a:gd name="T38" fmla="*/ 0 w 1"/>
                  <a:gd name="T3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0" y="1"/>
                    </a:moveTo>
                    <a:cubicBezTo>
                      <a:pt x="0" y="1"/>
                      <a:pt x="0" y="1"/>
                      <a:pt x="0" y="1"/>
                    </a:cubicBezTo>
                    <a:cubicBezTo>
                      <a:pt x="0" y="1"/>
                      <a:pt x="0" y="1"/>
                      <a:pt x="0" y="1"/>
                    </a:cubicBezTo>
                    <a:cubicBezTo>
                      <a:pt x="0" y="1"/>
                      <a:pt x="0" y="1"/>
                      <a:pt x="0" y="1"/>
                    </a:cubicBezTo>
                    <a:cubicBezTo>
                      <a:pt x="0" y="0"/>
                      <a:pt x="0" y="0"/>
                      <a:pt x="0" y="0"/>
                    </a:cubicBezTo>
                    <a:cubicBezTo>
                      <a:pt x="0" y="0"/>
                      <a:pt x="0" y="0"/>
                      <a:pt x="1" y="0"/>
                    </a:cubicBezTo>
                    <a:cubicBezTo>
                      <a:pt x="1" y="0"/>
                      <a:pt x="1" y="0"/>
                      <a:pt x="1" y="0"/>
                    </a:cubicBezTo>
                    <a:cubicBezTo>
                      <a:pt x="1" y="0"/>
                      <a:pt x="1" y="0"/>
                      <a:pt x="1" y="0"/>
                    </a:cubicBezTo>
                    <a:cubicBezTo>
                      <a:pt x="1" y="1"/>
                      <a:pt x="1" y="1"/>
                      <a:pt x="1" y="1"/>
                    </a:cubicBezTo>
                    <a:cubicBezTo>
                      <a:pt x="1" y="1"/>
                      <a:pt x="1" y="1"/>
                      <a:pt x="0" y="1"/>
                    </a:cubicBezTo>
                    <a:cubicBezTo>
                      <a:pt x="0" y="1"/>
                      <a:pt x="0" y="1"/>
                      <a:pt x="0" y="1"/>
                    </a:cubicBezTo>
                    <a:cubicBezTo>
                      <a:pt x="0" y="1"/>
                      <a:pt x="0" y="1"/>
                      <a:pt x="0" y="1"/>
                    </a:cubicBezTo>
                    <a:cubicBezTo>
                      <a:pt x="1" y="1"/>
                      <a:pt x="1" y="1"/>
                      <a:pt x="1" y="1"/>
                    </a:cubicBezTo>
                    <a:cubicBezTo>
                      <a:pt x="1" y="1"/>
                      <a:pt x="1" y="1"/>
                      <a:pt x="1" y="0"/>
                    </a:cubicBezTo>
                    <a:cubicBezTo>
                      <a:pt x="1" y="0"/>
                      <a:pt x="1" y="0"/>
                      <a:pt x="1" y="0"/>
                    </a:cubicBezTo>
                    <a:cubicBezTo>
                      <a:pt x="1" y="0"/>
                      <a:pt x="1" y="0"/>
                      <a:pt x="1" y="0"/>
                    </a:cubicBezTo>
                    <a:cubicBezTo>
                      <a:pt x="0" y="0"/>
                      <a:pt x="0" y="0"/>
                      <a:pt x="0" y="0"/>
                    </a:cubicBezTo>
                    <a:cubicBezTo>
                      <a:pt x="0" y="0"/>
                      <a:pt x="0" y="0"/>
                      <a:pt x="0" y="1"/>
                    </a:cubicBezTo>
                    <a:cubicBezTo>
                      <a:pt x="0" y="1"/>
                      <a:pt x="0" y="1"/>
                      <a:pt x="0" y="1"/>
                    </a:cubicBezTo>
                    <a:cubicBezTo>
                      <a:pt x="0" y="1"/>
                      <a:pt x="0" y="1"/>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11" name="Freeform 200"/>
              <p:cNvSpPr>
                <a:spLocks/>
              </p:cNvSpPr>
              <p:nvPr/>
            </p:nvSpPr>
            <p:spPr bwMode="auto">
              <a:xfrm>
                <a:off x="2217" y="992"/>
                <a:ext cx="3" cy="3"/>
              </a:xfrm>
              <a:custGeom>
                <a:avLst/>
                <a:gdLst>
                  <a:gd name="T0" fmla="*/ 1 w 1"/>
                  <a:gd name="T1" fmla="*/ 1 h 1"/>
                  <a:gd name="T2" fmla="*/ 0 w 1"/>
                  <a:gd name="T3" fmla="*/ 0 h 1"/>
                  <a:gd name="T4" fmla="*/ 1 w 1"/>
                  <a:gd name="T5" fmla="*/ 0 h 1"/>
                  <a:gd name="T6" fmla="*/ 1 w 1"/>
                  <a:gd name="T7" fmla="*/ 0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0" y="1"/>
                      <a:pt x="0" y="1"/>
                      <a:pt x="0" y="0"/>
                    </a:cubicBezTo>
                    <a:cubicBezTo>
                      <a:pt x="0" y="0"/>
                      <a:pt x="1" y="0"/>
                      <a:pt x="1" y="0"/>
                    </a:cubicBezTo>
                    <a:cubicBezTo>
                      <a:pt x="1" y="0"/>
                      <a:pt x="1" y="0"/>
                      <a:pt x="1" y="0"/>
                    </a:cubicBezTo>
                    <a:cubicBezTo>
                      <a:pt x="1" y="1"/>
                      <a:pt x="1" y="1"/>
                      <a:pt x="1"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12" name="Freeform 201"/>
              <p:cNvSpPr>
                <a:spLocks/>
              </p:cNvSpPr>
              <p:nvPr/>
            </p:nvSpPr>
            <p:spPr bwMode="auto">
              <a:xfrm>
                <a:off x="2217" y="992"/>
                <a:ext cx="3" cy="3"/>
              </a:xfrm>
              <a:custGeom>
                <a:avLst/>
                <a:gdLst>
                  <a:gd name="T0" fmla="*/ 1 w 1"/>
                  <a:gd name="T1" fmla="*/ 1 h 1"/>
                  <a:gd name="T2" fmla="*/ 1 w 1"/>
                  <a:gd name="T3" fmla="*/ 1 h 1"/>
                  <a:gd name="T4" fmla="*/ 0 w 1"/>
                  <a:gd name="T5" fmla="*/ 1 h 1"/>
                  <a:gd name="T6" fmla="*/ 0 w 1"/>
                  <a:gd name="T7" fmla="*/ 0 h 1"/>
                  <a:gd name="T8" fmla="*/ 0 w 1"/>
                  <a:gd name="T9" fmla="*/ 0 h 1"/>
                  <a:gd name="T10" fmla="*/ 1 w 1"/>
                  <a:gd name="T11" fmla="*/ 0 h 1"/>
                  <a:gd name="T12" fmla="*/ 1 w 1"/>
                  <a:gd name="T13" fmla="*/ 0 h 1"/>
                  <a:gd name="T14" fmla="*/ 1 w 1"/>
                  <a:gd name="T15" fmla="*/ 0 h 1"/>
                  <a:gd name="T16" fmla="*/ 1 w 1"/>
                  <a:gd name="T17" fmla="*/ 1 h 1"/>
                  <a:gd name="T18" fmla="*/ 1 w 1"/>
                  <a:gd name="T19" fmla="*/ 1 h 1"/>
                  <a:gd name="T20" fmla="*/ 1 w 1"/>
                  <a:gd name="T21" fmla="*/ 1 h 1"/>
                  <a:gd name="T22" fmla="*/ 1 w 1"/>
                  <a:gd name="T23" fmla="*/ 1 h 1"/>
                  <a:gd name="T24" fmla="*/ 1 w 1"/>
                  <a:gd name="T25" fmla="*/ 1 h 1"/>
                  <a:gd name="T26" fmla="*/ 1 w 1"/>
                  <a:gd name="T27" fmla="*/ 0 h 1"/>
                  <a:gd name="T28" fmla="*/ 1 w 1"/>
                  <a:gd name="T29" fmla="*/ 0 h 1"/>
                  <a:gd name="T30" fmla="*/ 1 w 1"/>
                  <a:gd name="T31" fmla="*/ 0 h 1"/>
                  <a:gd name="T32" fmla="*/ 0 w 1"/>
                  <a:gd name="T33" fmla="*/ 0 h 1"/>
                  <a:gd name="T34" fmla="*/ 0 w 1"/>
                  <a:gd name="T35" fmla="*/ 0 h 1"/>
                  <a:gd name="T36" fmla="*/ 0 w 1"/>
                  <a:gd name="T37" fmla="*/ 1 h 1"/>
                  <a:gd name="T38" fmla="*/ 1 w 1"/>
                  <a:gd name="T3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1" y="1"/>
                    </a:moveTo>
                    <a:cubicBezTo>
                      <a:pt x="1" y="1"/>
                      <a:pt x="1" y="1"/>
                      <a:pt x="1" y="1"/>
                    </a:cubicBezTo>
                    <a:cubicBezTo>
                      <a:pt x="1" y="1"/>
                      <a:pt x="0" y="1"/>
                      <a:pt x="0" y="1"/>
                    </a:cubicBezTo>
                    <a:cubicBezTo>
                      <a:pt x="0" y="1"/>
                      <a:pt x="0" y="1"/>
                      <a:pt x="0" y="0"/>
                    </a:cubicBezTo>
                    <a:cubicBezTo>
                      <a:pt x="0" y="0"/>
                      <a:pt x="0" y="0"/>
                      <a:pt x="0" y="0"/>
                    </a:cubicBezTo>
                    <a:cubicBezTo>
                      <a:pt x="1" y="0"/>
                      <a:pt x="1" y="0"/>
                      <a:pt x="1" y="0"/>
                    </a:cubicBezTo>
                    <a:cubicBezTo>
                      <a:pt x="1" y="0"/>
                      <a:pt x="1" y="0"/>
                      <a:pt x="1" y="0"/>
                    </a:cubicBezTo>
                    <a:cubicBezTo>
                      <a:pt x="1" y="0"/>
                      <a:pt x="1" y="0"/>
                      <a:pt x="1" y="0"/>
                    </a:cubicBezTo>
                    <a:cubicBezTo>
                      <a:pt x="1" y="0"/>
                      <a:pt x="1" y="1"/>
                      <a:pt x="1" y="1"/>
                    </a:cubicBezTo>
                    <a:cubicBezTo>
                      <a:pt x="1" y="1"/>
                      <a:pt x="1" y="1"/>
                      <a:pt x="1" y="1"/>
                    </a:cubicBezTo>
                    <a:cubicBezTo>
                      <a:pt x="1" y="1"/>
                      <a:pt x="1" y="1"/>
                      <a:pt x="1" y="1"/>
                    </a:cubicBezTo>
                    <a:cubicBezTo>
                      <a:pt x="1" y="1"/>
                      <a:pt x="1" y="1"/>
                      <a:pt x="1" y="1"/>
                    </a:cubicBezTo>
                    <a:cubicBezTo>
                      <a:pt x="1" y="1"/>
                      <a:pt x="1" y="1"/>
                      <a:pt x="1" y="1"/>
                    </a:cubicBezTo>
                    <a:cubicBezTo>
                      <a:pt x="1" y="1"/>
                      <a:pt x="1" y="0"/>
                      <a:pt x="1" y="0"/>
                    </a:cubicBezTo>
                    <a:cubicBezTo>
                      <a:pt x="1" y="0"/>
                      <a:pt x="1" y="0"/>
                      <a:pt x="1" y="0"/>
                    </a:cubicBezTo>
                    <a:cubicBezTo>
                      <a:pt x="1" y="0"/>
                      <a:pt x="1" y="0"/>
                      <a:pt x="1" y="0"/>
                    </a:cubicBezTo>
                    <a:cubicBezTo>
                      <a:pt x="1" y="0"/>
                      <a:pt x="1" y="0"/>
                      <a:pt x="0" y="0"/>
                    </a:cubicBezTo>
                    <a:cubicBezTo>
                      <a:pt x="0" y="0"/>
                      <a:pt x="0" y="0"/>
                      <a:pt x="0" y="0"/>
                    </a:cubicBezTo>
                    <a:cubicBezTo>
                      <a:pt x="0" y="1"/>
                      <a:pt x="0" y="1"/>
                      <a:pt x="0" y="1"/>
                    </a:cubicBezTo>
                    <a:cubicBezTo>
                      <a:pt x="0" y="1"/>
                      <a:pt x="1" y="1"/>
                      <a:pt x="1"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13" name="Freeform 202"/>
              <p:cNvSpPr>
                <a:spLocks/>
              </p:cNvSpPr>
              <p:nvPr/>
            </p:nvSpPr>
            <p:spPr bwMode="auto">
              <a:xfrm>
                <a:off x="2163" y="981"/>
                <a:ext cx="7" cy="7"/>
              </a:xfrm>
              <a:custGeom>
                <a:avLst/>
                <a:gdLst>
                  <a:gd name="T0" fmla="*/ 1 w 3"/>
                  <a:gd name="T1" fmla="*/ 3 h 3"/>
                  <a:gd name="T2" fmla="*/ 0 w 3"/>
                  <a:gd name="T3" fmla="*/ 1 h 3"/>
                  <a:gd name="T4" fmla="*/ 2 w 3"/>
                  <a:gd name="T5" fmla="*/ 0 h 3"/>
                  <a:gd name="T6" fmla="*/ 3 w 3"/>
                  <a:gd name="T7" fmla="*/ 1 h 3"/>
                  <a:gd name="T8" fmla="*/ 1 w 3"/>
                  <a:gd name="T9" fmla="*/ 3 h 3"/>
                </a:gdLst>
                <a:ahLst/>
                <a:cxnLst>
                  <a:cxn ang="0">
                    <a:pos x="T0" y="T1"/>
                  </a:cxn>
                  <a:cxn ang="0">
                    <a:pos x="T2" y="T3"/>
                  </a:cxn>
                  <a:cxn ang="0">
                    <a:pos x="T4" y="T5"/>
                  </a:cxn>
                  <a:cxn ang="0">
                    <a:pos x="T6" y="T7"/>
                  </a:cxn>
                  <a:cxn ang="0">
                    <a:pos x="T8" y="T9"/>
                  </a:cxn>
                </a:cxnLst>
                <a:rect l="0" t="0" r="r" b="b"/>
                <a:pathLst>
                  <a:path w="3" h="3">
                    <a:moveTo>
                      <a:pt x="1" y="3"/>
                    </a:moveTo>
                    <a:cubicBezTo>
                      <a:pt x="1" y="3"/>
                      <a:pt x="0" y="2"/>
                      <a:pt x="0" y="1"/>
                    </a:cubicBezTo>
                    <a:cubicBezTo>
                      <a:pt x="1" y="0"/>
                      <a:pt x="1" y="0"/>
                      <a:pt x="2" y="0"/>
                    </a:cubicBezTo>
                    <a:cubicBezTo>
                      <a:pt x="3" y="0"/>
                      <a:pt x="3" y="1"/>
                      <a:pt x="3" y="1"/>
                    </a:cubicBezTo>
                    <a:cubicBezTo>
                      <a:pt x="3" y="2"/>
                      <a:pt x="2" y="3"/>
                      <a:pt x="1"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14" name="Freeform 203"/>
              <p:cNvSpPr>
                <a:spLocks/>
              </p:cNvSpPr>
              <p:nvPr/>
            </p:nvSpPr>
            <p:spPr bwMode="auto">
              <a:xfrm>
                <a:off x="2163" y="981"/>
                <a:ext cx="7" cy="7"/>
              </a:xfrm>
              <a:custGeom>
                <a:avLst/>
                <a:gdLst>
                  <a:gd name="T0" fmla="*/ 1 w 3"/>
                  <a:gd name="T1" fmla="*/ 3 h 3"/>
                  <a:gd name="T2" fmla="*/ 1 w 3"/>
                  <a:gd name="T3" fmla="*/ 3 h 3"/>
                  <a:gd name="T4" fmla="*/ 1 w 3"/>
                  <a:gd name="T5" fmla="*/ 2 h 3"/>
                  <a:gd name="T6" fmla="*/ 0 w 3"/>
                  <a:gd name="T7" fmla="*/ 1 h 3"/>
                  <a:gd name="T8" fmla="*/ 1 w 3"/>
                  <a:gd name="T9" fmla="*/ 0 h 3"/>
                  <a:gd name="T10" fmla="*/ 2 w 3"/>
                  <a:gd name="T11" fmla="*/ 0 h 3"/>
                  <a:gd name="T12" fmla="*/ 3 w 3"/>
                  <a:gd name="T13" fmla="*/ 0 h 3"/>
                  <a:gd name="T14" fmla="*/ 3 w 3"/>
                  <a:gd name="T15" fmla="*/ 1 h 3"/>
                  <a:gd name="T16" fmla="*/ 3 w 3"/>
                  <a:gd name="T17" fmla="*/ 2 h 3"/>
                  <a:gd name="T18" fmla="*/ 1 w 3"/>
                  <a:gd name="T19" fmla="*/ 3 h 3"/>
                  <a:gd name="T20" fmla="*/ 1 w 3"/>
                  <a:gd name="T21" fmla="*/ 3 h 3"/>
                  <a:gd name="T22" fmla="*/ 1 w 3"/>
                  <a:gd name="T23" fmla="*/ 3 h 3"/>
                  <a:gd name="T24" fmla="*/ 3 w 3"/>
                  <a:gd name="T25" fmla="*/ 2 h 3"/>
                  <a:gd name="T26" fmla="*/ 3 w 3"/>
                  <a:gd name="T27" fmla="*/ 1 h 3"/>
                  <a:gd name="T28" fmla="*/ 3 w 3"/>
                  <a:gd name="T29" fmla="*/ 0 h 3"/>
                  <a:gd name="T30" fmla="*/ 2 w 3"/>
                  <a:gd name="T31" fmla="*/ 0 h 3"/>
                  <a:gd name="T32" fmla="*/ 1 w 3"/>
                  <a:gd name="T33" fmla="*/ 0 h 3"/>
                  <a:gd name="T34" fmla="*/ 0 w 3"/>
                  <a:gd name="T35" fmla="*/ 1 h 3"/>
                  <a:gd name="T36" fmla="*/ 1 w 3"/>
                  <a:gd name="T37" fmla="*/ 2 h 3"/>
                  <a:gd name="T38" fmla="*/ 1 w 3"/>
                  <a:gd name="T3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 h="3">
                    <a:moveTo>
                      <a:pt x="1" y="3"/>
                    </a:moveTo>
                    <a:cubicBezTo>
                      <a:pt x="1" y="3"/>
                      <a:pt x="1" y="3"/>
                      <a:pt x="1" y="3"/>
                    </a:cubicBezTo>
                    <a:cubicBezTo>
                      <a:pt x="1" y="3"/>
                      <a:pt x="1" y="3"/>
                      <a:pt x="1" y="2"/>
                    </a:cubicBezTo>
                    <a:cubicBezTo>
                      <a:pt x="0" y="2"/>
                      <a:pt x="0" y="2"/>
                      <a:pt x="0" y="1"/>
                    </a:cubicBezTo>
                    <a:cubicBezTo>
                      <a:pt x="0" y="1"/>
                      <a:pt x="1" y="0"/>
                      <a:pt x="1" y="0"/>
                    </a:cubicBezTo>
                    <a:cubicBezTo>
                      <a:pt x="1" y="0"/>
                      <a:pt x="2" y="0"/>
                      <a:pt x="2" y="0"/>
                    </a:cubicBezTo>
                    <a:cubicBezTo>
                      <a:pt x="3" y="0"/>
                      <a:pt x="3" y="0"/>
                      <a:pt x="3" y="0"/>
                    </a:cubicBezTo>
                    <a:cubicBezTo>
                      <a:pt x="3" y="1"/>
                      <a:pt x="3" y="1"/>
                      <a:pt x="3" y="1"/>
                    </a:cubicBezTo>
                    <a:cubicBezTo>
                      <a:pt x="3" y="2"/>
                      <a:pt x="3" y="2"/>
                      <a:pt x="3" y="2"/>
                    </a:cubicBezTo>
                    <a:cubicBezTo>
                      <a:pt x="2" y="3"/>
                      <a:pt x="2" y="3"/>
                      <a:pt x="1" y="3"/>
                    </a:cubicBezTo>
                    <a:cubicBezTo>
                      <a:pt x="1" y="3"/>
                      <a:pt x="1" y="3"/>
                      <a:pt x="1" y="3"/>
                    </a:cubicBezTo>
                    <a:cubicBezTo>
                      <a:pt x="1" y="3"/>
                      <a:pt x="1" y="3"/>
                      <a:pt x="1" y="3"/>
                    </a:cubicBezTo>
                    <a:cubicBezTo>
                      <a:pt x="2" y="3"/>
                      <a:pt x="2" y="3"/>
                      <a:pt x="3" y="2"/>
                    </a:cubicBezTo>
                    <a:cubicBezTo>
                      <a:pt x="3" y="2"/>
                      <a:pt x="3" y="2"/>
                      <a:pt x="3" y="1"/>
                    </a:cubicBezTo>
                    <a:cubicBezTo>
                      <a:pt x="3" y="1"/>
                      <a:pt x="3" y="1"/>
                      <a:pt x="3" y="0"/>
                    </a:cubicBezTo>
                    <a:cubicBezTo>
                      <a:pt x="3" y="0"/>
                      <a:pt x="3" y="0"/>
                      <a:pt x="2" y="0"/>
                    </a:cubicBezTo>
                    <a:cubicBezTo>
                      <a:pt x="2" y="0"/>
                      <a:pt x="1" y="0"/>
                      <a:pt x="1" y="0"/>
                    </a:cubicBezTo>
                    <a:cubicBezTo>
                      <a:pt x="1" y="0"/>
                      <a:pt x="0" y="1"/>
                      <a:pt x="0" y="1"/>
                    </a:cubicBezTo>
                    <a:cubicBezTo>
                      <a:pt x="0" y="2"/>
                      <a:pt x="0" y="2"/>
                      <a:pt x="1" y="2"/>
                    </a:cubicBezTo>
                    <a:cubicBezTo>
                      <a:pt x="1" y="3"/>
                      <a:pt x="1" y="3"/>
                      <a:pt x="1"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15" name="Freeform 204"/>
              <p:cNvSpPr>
                <a:spLocks/>
              </p:cNvSpPr>
              <p:nvPr/>
            </p:nvSpPr>
            <p:spPr bwMode="auto">
              <a:xfrm>
                <a:off x="2222" y="988"/>
                <a:ext cx="2" cy="4"/>
              </a:xfrm>
              <a:custGeom>
                <a:avLst/>
                <a:gdLst>
                  <a:gd name="T0" fmla="*/ 1 w 1"/>
                  <a:gd name="T1" fmla="*/ 2 h 2"/>
                  <a:gd name="T2" fmla="*/ 0 w 1"/>
                  <a:gd name="T3" fmla="*/ 1 h 2"/>
                  <a:gd name="T4" fmla="*/ 1 w 1"/>
                  <a:gd name="T5" fmla="*/ 1 h 2"/>
                  <a:gd name="T6" fmla="*/ 1 w 1"/>
                  <a:gd name="T7" fmla="*/ 1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0" y="2"/>
                      <a:pt x="0" y="1"/>
                      <a:pt x="0" y="1"/>
                    </a:cubicBezTo>
                    <a:cubicBezTo>
                      <a:pt x="0" y="1"/>
                      <a:pt x="1" y="1"/>
                      <a:pt x="1" y="1"/>
                    </a:cubicBezTo>
                    <a:cubicBezTo>
                      <a:pt x="1" y="0"/>
                      <a:pt x="1" y="1"/>
                      <a:pt x="1" y="1"/>
                    </a:cubicBezTo>
                    <a:cubicBezTo>
                      <a:pt x="1" y="1"/>
                      <a:pt x="1" y="2"/>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16" name="Freeform 205"/>
              <p:cNvSpPr>
                <a:spLocks/>
              </p:cNvSpPr>
              <p:nvPr/>
            </p:nvSpPr>
            <p:spPr bwMode="auto">
              <a:xfrm>
                <a:off x="2222" y="988"/>
                <a:ext cx="2" cy="4"/>
              </a:xfrm>
              <a:custGeom>
                <a:avLst/>
                <a:gdLst>
                  <a:gd name="T0" fmla="*/ 1 w 1"/>
                  <a:gd name="T1" fmla="*/ 2 h 2"/>
                  <a:gd name="T2" fmla="*/ 1 w 1"/>
                  <a:gd name="T3" fmla="*/ 2 h 2"/>
                  <a:gd name="T4" fmla="*/ 0 w 1"/>
                  <a:gd name="T5" fmla="*/ 1 h 2"/>
                  <a:gd name="T6" fmla="*/ 0 w 1"/>
                  <a:gd name="T7" fmla="*/ 1 h 2"/>
                  <a:gd name="T8" fmla="*/ 0 w 1"/>
                  <a:gd name="T9" fmla="*/ 1 h 2"/>
                  <a:gd name="T10" fmla="*/ 1 w 1"/>
                  <a:gd name="T11" fmla="*/ 1 h 2"/>
                  <a:gd name="T12" fmla="*/ 1 w 1"/>
                  <a:gd name="T13" fmla="*/ 1 h 2"/>
                  <a:gd name="T14" fmla="*/ 1 w 1"/>
                  <a:gd name="T15" fmla="*/ 1 h 2"/>
                  <a:gd name="T16" fmla="*/ 1 w 1"/>
                  <a:gd name="T17" fmla="*/ 1 h 2"/>
                  <a:gd name="T18" fmla="*/ 1 w 1"/>
                  <a:gd name="T19" fmla="*/ 2 h 2"/>
                  <a:gd name="T20" fmla="*/ 1 w 1"/>
                  <a:gd name="T21" fmla="*/ 2 h 2"/>
                  <a:gd name="T22" fmla="*/ 1 w 1"/>
                  <a:gd name="T23" fmla="*/ 2 h 2"/>
                  <a:gd name="T24" fmla="*/ 1 w 1"/>
                  <a:gd name="T25" fmla="*/ 1 h 2"/>
                  <a:gd name="T26" fmla="*/ 1 w 1"/>
                  <a:gd name="T27" fmla="*/ 1 h 2"/>
                  <a:gd name="T28" fmla="*/ 1 w 1"/>
                  <a:gd name="T29" fmla="*/ 1 h 2"/>
                  <a:gd name="T30" fmla="*/ 1 w 1"/>
                  <a:gd name="T31" fmla="*/ 1 h 2"/>
                  <a:gd name="T32" fmla="*/ 0 w 1"/>
                  <a:gd name="T33" fmla="*/ 1 h 2"/>
                  <a:gd name="T34" fmla="*/ 0 w 1"/>
                  <a:gd name="T35" fmla="*/ 1 h 2"/>
                  <a:gd name="T36" fmla="*/ 0 w 1"/>
                  <a:gd name="T37" fmla="*/ 1 h 2"/>
                  <a:gd name="T38" fmla="*/ 1 w 1"/>
                  <a:gd name="T3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2">
                    <a:moveTo>
                      <a:pt x="1" y="2"/>
                    </a:moveTo>
                    <a:cubicBezTo>
                      <a:pt x="1" y="2"/>
                      <a:pt x="1" y="2"/>
                      <a:pt x="1" y="2"/>
                    </a:cubicBezTo>
                    <a:cubicBezTo>
                      <a:pt x="1" y="2"/>
                      <a:pt x="0" y="2"/>
                      <a:pt x="0" y="1"/>
                    </a:cubicBezTo>
                    <a:cubicBezTo>
                      <a:pt x="0" y="1"/>
                      <a:pt x="0" y="1"/>
                      <a:pt x="0" y="1"/>
                    </a:cubicBezTo>
                    <a:cubicBezTo>
                      <a:pt x="0" y="1"/>
                      <a:pt x="0" y="1"/>
                      <a:pt x="0" y="1"/>
                    </a:cubicBezTo>
                    <a:cubicBezTo>
                      <a:pt x="1" y="1"/>
                      <a:pt x="1" y="1"/>
                      <a:pt x="1" y="1"/>
                    </a:cubicBezTo>
                    <a:cubicBezTo>
                      <a:pt x="1" y="0"/>
                      <a:pt x="1" y="1"/>
                      <a:pt x="1" y="1"/>
                    </a:cubicBezTo>
                    <a:cubicBezTo>
                      <a:pt x="1" y="1"/>
                      <a:pt x="1" y="1"/>
                      <a:pt x="1" y="1"/>
                    </a:cubicBezTo>
                    <a:cubicBezTo>
                      <a:pt x="1" y="1"/>
                      <a:pt x="1" y="1"/>
                      <a:pt x="1" y="1"/>
                    </a:cubicBezTo>
                    <a:cubicBezTo>
                      <a:pt x="1" y="1"/>
                      <a:pt x="1" y="2"/>
                      <a:pt x="1" y="2"/>
                    </a:cubicBezTo>
                    <a:cubicBezTo>
                      <a:pt x="1" y="2"/>
                      <a:pt x="1" y="2"/>
                      <a:pt x="1" y="2"/>
                    </a:cubicBezTo>
                    <a:cubicBezTo>
                      <a:pt x="1" y="2"/>
                      <a:pt x="1" y="2"/>
                      <a:pt x="1" y="2"/>
                    </a:cubicBezTo>
                    <a:cubicBezTo>
                      <a:pt x="1" y="2"/>
                      <a:pt x="1" y="1"/>
                      <a:pt x="1" y="1"/>
                    </a:cubicBezTo>
                    <a:cubicBezTo>
                      <a:pt x="1" y="1"/>
                      <a:pt x="1" y="1"/>
                      <a:pt x="1" y="1"/>
                    </a:cubicBezTo>
                    <a:cubicBezTo>
                      <a:pt x="1" y="1"/>
                      <a:pt x="1" y="1"/>
                      <a:pt x="1" y="1"/>
                    </a:cubicBezTo>
                    <a:cubicBezTo>
                      <a:pt x="1" y="1"/>
                      <a:pt x="1" y="0"/>
                      <a:pt x="1" y="1"/>
                    </a:cubicBezTo>
                    <a:cubicBezTo>
                      <a:pt x="1" y="1"/>
                      <a:pt x="1" y="1"/>
                      <a:pt x="0" y="1"/>
                    </a:cubicBezTo>
                    <a:cubicBezTo>
                      <a:pt x="0" y="1"/>
                      <a:pt x="0" y="1"/>
                      <a:pt x="0" y="1"/>
                    </a:cubicBezTo>
                    <a:cubicBezTo>
                      <a:pt x="0" y="1"/>
                      <a:pt x="0" y="1"/>
                      <a:pt x="0" y="1"/>
                    </a:cubicBezTo>
                    <a:cubicBezTo>
                      <a:pt x="0" y="2"/>
                      <a:pt x="1" y="2"/>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17" name="Freeform 206"/>
              <p:cNvSpPr>
                <a:spLocks/>
              </p:cNvSpPr>
              <p:nvPr/>
            </p:nvSpPr>
            <p:spPr bwMode="auto">
              <a:xfrm>
                <a:off x="2156" y="974"/>
                <a:ext cx="7" cy="7"/>
              </a:xfrm>
              <a:custGeom>
                <a:avLst/>
                <a:gdLst>
                  <a:gd name="T0" fmla="*/ 1 w 3"/>
                  <a:gd name="T1" fmla="*/ 3 h 3"/>
                  <a:gd name="T2" fmla="*/ 0 w 3"/>
                  <a:gd name="T3" fmla="*/ 1 h 3"/>
                  <a:gd name="T4" fmla="*/ 2 w 3"/>
                  <a:gd name="T5" fmla="*/ 0 h 3"/>
                  <a:gd name="T6" fmla="*/ 3 w 3"/>
                  <a:gd name="T7" fmla="*/ 1 h 3"/>
                  <a:gd name="T8" fmla="*/ 1 w 3"/>
                  <a:gd name="T9" fmla="*/ 3 h 3"/>
                </a:gdLst>
                <a:ahLst/>
                <a:cxnLst>
                  <a:cxn ang="0">
                    <a:pos x="T0" y="T1"/>
                  </a:cxn>
                  <a:cxn ang="0">
                    <a:pos x="T2" y="T3"/>
                  </a:cxn>
                  <a:cxn ang="0">
                    <a:pos x="T4" y="T5"/>
                  </a:cxn>
                  <a:cxn ang="0">
                    <a:pos x="T6" y="T7"/>
                  </a:cxn>
                  <a:cxn ang="0">
                    <a:pos x="T8" y="T9"/>
                  </a:cxn>
                </a:cxnLst>
                <a:rect l="0" t="0" r="r" b="b"/>
                <a:pathLst>
                  <a:path w="3" h="3">
                    <a:moveTo>
                      <a:pt x="1" y="3"/>
                    </a:moveTo>
                    <a:cubicBezTo>
                      <a:pt x="1" y="3"/>
                      <a:pt x="0" y="2"/>
                      <a:pt x="0" y="1"/>
                    </a:cubicBezTo>
                    <a:cubicBezTo>
                      <a:pt x="1" y="1"/>
                      <a:pt x="1" y="0"/>
                      <a:pt x="2" y="0"/>
                    </a:cubicBezTo>
                    <a:cubicBezTo>
                      <a:pt x="3" y="0"/>
                      <a:pt x="3" y="1"/>
                      <a:pt x="3" y="1"/>
                    </a:cubicBezTo>
                    <a:cubicBezTo>
                      <a:pt x="3" y="2"/>
                      <a:pt x="2" y="3"/>
                      <a:pt x="1"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18" name="Freeform 207"/>
              <p:cNvSpPr>
                <a:spLocks/>
              </p:cNvSpPr>
              <p:nvPr/>
            </p:nvSpPr>
            <p:spPr bwMode="auto">
              <a:xfrm>
                <a:off x="2156" y="974"/>
                <a:ext cx="7" cy="7"/>
              </a:xfrm>
              <a:custGeom>
                <a:avLst/>
                <a:gdLst>
                  <a:gd name="T0" fmla="*/ 1 w 3"/>
                  <a:gd name="T1" fmla="*/ 3 h 3"/>
                  <a:gd name="T2" fmla="*/ 1 w 3"/>
                  <a:gd name="T3" fmla="*/ 3 h 3"/>
                  <a:gd name="T4" fmla="*/ 1 w 3"/>
                  <a:gd name="T5" fmla="*/ 2 h 3"/>
                  <a:gd name="T6" fmla="*/ 0 w 3"/>
                  <a:gd name="T7" fmla="*/ 1 h 3"/>
                  <a:gd name="T8" fmla="*/ 1 w 3"/>
                  <a:gd name="T9" fmla="*/ 0 h 3"/>
                  <a:gd name="T10" fmla="*/ 2 w 3"/>
                  <a:gd name="T11" fmla="*/ 0 h 3"/>
                  <a:gd name="T12" fmla="*/ 3 w 3"/>
                  <a:gd name="T13" fmla="*/ 0 h 3"/>
                  <a:gd name="T14" fmla="*/ 3 w 3"/>
                  <a:gd name="T15" fmla="*/ 1 h 3"/>
                  <a:gd name="T16" fmla="*/ 2 w 3"/>
                  <a:gd name="T17" fmla="*/ 2 h 3"/>
                  <a:gd name="T18" fmla="*/ 1 w 3"/>
                  <a:gd name="T19" fmla="*/ 3 h 3"/>
                  <a:gd name="T20" fmla="*/ 1 w 3"/>
                  <a:gd name="T21" fmla="*/ 3 h 3"/>
                  <a:gd name="T22" fmla="*/ 1 w 3"/>
                  <a:gd name="T23" fmla="*/ 3 h 3"/>
                  <a:gd name="T24" fmla="*/ 2 w 3"/>
                  <a:gd name="T25" fmla="*/ 2 h 3"/>
                  <a:gd name="T26" fmla="*/ 3 w 3"/>
                  <a:gd name="T27" fmla="*/ 1 h 3"/>
                  <a:gd name="T28" fmla="*/ 3 w 3"/>
                  <a:gd name="T29" fmla="*/ 0 h 3"/>
                  <a:gd name="T30" fmla="*/ 2 w 3"/>
                  <a:gd name="T31" fmla="*/ 0 h 3"/>
                  <a:gd name="T32" fmla="*/ 1 w 3"/>
                  <a:gd name="T33" fmla="*/ 0 h 3"/>
                  <a:gd name="T34" fmla="*/ 0 w 3"/>
                  <a:gd name="T35" fmla="*/ 1 h 3"/>
                  <a:gd name="T36" fmla="*/ 1 w 3"/>
                  <a:gd name="T37" fmla="*/ 2 h 3"/>
                  <a:gd name="T38" fmla="*/ 1 w 3"/>
                  <a:gd name="T3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 h="3">
                    <a:moveTo>
                      <a:pt x="1" y="3"/>
                    </a:moveTo>
                    <a:cubicBezTo>
                      <a:pt x="1" y="3"/>
                      <a:pt x="1" y="3"/>
                      <a:pt x="1" y="3"/>
                    </a:cubicBezTo>
                    <a:cubicBezTo>
                      <a:pt x="1" y="3"/>
                      <a:pt x="1" y="2"/>
                      <a:pt x="1" y="2"/>
                    </a:cubicBezTo>
                    <a:cubicBezTo>
                      <a:pt x="0" y="2"/>
                      <a:pt x="0" y="2"/>
                      <a:pt x="0" y="1"/>
                    </a:cubicBezTo>
                    <a:cubicBezTo>
                      <a:pt x="1" y="1"/>
                      <a:pt x="1" y="1"/>
                      <a:pt x="1" y="0"/>
                    </a:cubicBezTo>
                    <a:cubicBezTo>
                      <a:pt x="1" y="0"/>
                      <a:pt x="2" y="0"/>
                      <a:pt x="2" y="0"/>
                    </a:cubicBezTo>
                    <a:cubicBezTo>
                      <a:pt x="2" y="0"/>
                      <a:pt x="3" y="0"/>
                      <a:pt x="3" y="0"/>
                    </a:cubicBezTo>
                    <a:cubicBezTo>
                      <a:pt x="3" y="1"/>
                      <a:pt x="3" y="1"/>
                      <a:pt x="3" y="1"/>
                    </a:cubicBezTo>
                    <a:cubicBezTo>
                      <a:pt x="3" y="2"/>
                      <a:pt x="3" y="2"/>
                      <a:pt x="2" y="2"/>
                    </a:cubicBezTo>
                    <a:cubicBezTo>
                      <a:pt x="2" y="3"/>
                      <a:pt x="2" y="3"/>
                      <a:pt x="1" y="3"/>
                    </a:cubicBezTo>
                    <a:cubicBezTo>
                      <a:pt x="1" y="3"/>
                      <a:pt x="1" y="3"/>
                      <a:pt x="1" y="3"/>
                    </a:cubicBezTo>
                    <a:cubicBezTo>
                      <a:pt x="1" y="3"/>
                      <a:pt x="1" y="3"/>
                      <a:pt x="1" y="3"/>
                    </a:cubicBezTo>
                    <a:cubicBezTo>
                      <a:pt x="2" y="3"/>
                      <a:pt x="2" y="3"/>
                      <a:pt x="2" y="2"/>
                    </a:cubicBezTo>
                    <a:cubicBezTo>
                      <a:pt x="3" y="2"/>
                      <a:pt x="3" y="2"/>
                      <a:pt x="3" y="1"/>
                    </a:cubicBezTo>
                    <a:cubicBezTo>
                      <a:pt x="3" y="1"/>
                      <a:pt x="3" y="1"/>
                      <a:pt x="3" y="0"/>
                    </a:cubicBezTo>
                    <a:cubicBezTo>
                      <a:pt x="3" y="0"/>
                      <a:pt x="2" y="0"/>
                      <a:pt x="2" y="0"/>
                    </a:cubicBezTo>
                    <a:cubicBezTo>
                      <a:pt x="2" y="0"/>
                      <a:pt x="1" y="0"/>
                      <a:pt x="1" y="0"/>
                    </a:cubicBezTo>
                    <a:cubicBezTo>
                      <a:pt x="1" y="1"/>
                      <a:pt x="1" y="1"/>
                      <a:pt x="0" y="1"/>
                    </a:cubicBezTo>
                    <a:cubicBezTo>
                      <a:pt x="0" y="2"/>
                      <a:pt x="0" y="2"/>
                      <a:pt x="1" y="2"/>
                    </a:cubicBezTo>
                    <a:cubicBezTo>
                      <a:pt x="1" y="3"/>
                      <a:pt x="1" y="3"/>
                      <a:pt x="1"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19" name="Freeform 208"/>
              <p:cNvSpPr>
                <a:spLocks/>
              </p:cNvSpPr>
              <p:nvPr/>
            </p:nvSpPr>
            <p:spPr bwMode="auto">
              <a:xfrm>
                <a:off x="2151" y="967"/>
                <a:ext cx="7" cy="4"/>
              </a:xfrm>
              <a:custGeom>
                <a:avLst/>
                <a:gdLst>
                  <a:gd name="T0" fmla="*/ 1 w 3"/>
                  <a:gd name="T1" fmla="*/ 2 h 2"/>
                  <a:gd name="T2" fmla="*/ 0 w 3"/>
                  <a:gd name="T3" fmla="*/ 1 h 2"/>
                  <a:gd name="T4" fmla="*/ 2 w 3"/>
                  <a:gd name="T5" fmla="*/ 0 h 2"/>
                  <a:gd name="T6" fmla="*/ 3 w 3"/>
                  <a:gd name="T7" fmla="*/ 1 h 2"/>
                  <a:gd name="T8" fmla="*/ 1 w 3"/>
                  <a:gd name="T9" fmla="*/ 2 h 2"/>
                </a:gdLst>
                <a:ahLst/>
                <a:cxnLst>
                  <a:cxn ang="0">
                    <a:pos x="T0" y="T1"/>
                  </a:cxn>
                  <a:cxn ang="0">
                    <a:pos x="T2" y="T3"/>
                  </a:cxn>
                  <a:cxn ang="0">
                    <a:pos x="T4" y="T5"/>
                  </a:cxn>
                  <a:cxn ang="0">
                    <a:pos x="T6" y="T7"/>
                  </a:cxn>
                  <a:cxn ang="0">
                    <a:pos x="T8" y="T9"/>
                  </a:cxn>
                </a:cxnLst>
                <a:rect l="0" t="0" r="r" b="b"/>
                <a:pathLst>
                  <a:path w="3" h="2">
                    <a:moveTo>
                      <a:pt x="1" y="2"/>
                    </a:moveTo>
                    <a:cubicBezTo>
                      <a:pt x="0" y="2"/>
                      <a:pt x="0" y="2"/>
                      <a:pt x="0" y="1"/>
                    </a:cubicBezTo>
                    <a:cubicBezTo>
                      <a:pt x="1" y="0"/>
                      <a:pt x="1" y="0"/>
                      <a:pt x="2" y="0"/>
                    </a:cubicBezTo>
                    <a:cubicBezTo>
                      <a:pt x="2" y="0"/>
                      <a:pt x="3" y="1"/>
                      <a:pt x="3" y="1"/>
                    </a:cubicBezTo>
                    <a:cubicBezTo>
                      <a:pt x="2" y="2"/>
                      <a:pt x="2" y="2"/>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20" name="Freeform 209"/>
              <p:cNvSpPr>
                <a:spLocks/>
              </p:cNvSpPr>
              <p:nvPr/>
            </p:nvSpPr>
            <p:spPr bwMode="auto">
              <a:xfrm>
                <a:off x="2151" y="967"/>
                <a:ext cx="7" cy="4"/>
              </a:xfrm>
              <a:custGeom>
                <a:avLst/>
                <a:gdLst>
                  <a:gd name="T0" fmla="*/ 1 w 3"/>
                  <a:gd name="T1" fmla="*/ 2 h 2"/>
                  <a:gd name="T2" fmla="*/ 1 w 3"/>
                  <a:gd name="T3" fmla="*/ 2 h 2"/>
                  <a:gd name="T4" fmla="*/ 0 w 3"/>
                  <a:gd name="T5" fmla="*/ 2 h 2"/>
                  <a:gd name="T6" fmla="*/ 0 w 3"/>
                  <a:gd name="T7" fmla="*/ 1 h 2"/>
                  <a:gd name="T8" fmla="*/ 1 w 3"/>
                  <a:gd name="T9" fmla="*/ 0 h 2"/>
                  <a:gd name="T10" fmla="*/ 2 w 3"/>
                  <a:gd name="T11" fmla="*/ 0 h 2"/>
                  <a:gd name="T12" fmla="*/ 3 w 3"/>
                  <a:gd name="T13" fmla="*/ 0 h 2"/>
                  <a:gd name="T14" fmla="*/ 3 w 3"/>
                  <a:gd name="T15" fmla="*/ 1 h 2"/>
                  <a:gd name="T16" fmla="*/ 2 w 3"/>
                  <a:gd name="T17" fmla="*/ 2 h 2"/>
                  <a:gd name="T18" fmla="*/ 1 w 3"/>
                  <a:gd name="T19" fmla="*/ 2 h 2"/>
                  <a:gd name="T20" fmla="*/ 1 w 3"/>
                  <a:gd name="T21" fmla="*/ 2 h 2"/>
                  <a:gd name="T22" fmla="*/ 1 w 3"/>
                  <a:gd name="T23" fmla="*/ 2 h 2"/>
                  <a:gd name="T24" fmla="*/ 2 w 3"/>
                  <a:gd name="T25" fmla="*/ 2 h 2"/>
                  <a:gd name="T26" fmla="*/ 3 w 3"/>
                  <a:gd name="T27" fmla="*/ 1 h 2"/>
                  <a:gd name="T28" fmla="*/ 3 w 3"/>
                  <a:gd name="T29" fmla="*/ 0 h 2"/>
                  <a:gd name="T30" fmla="*/ 2 w 3"/>
                  <a:gd name="T31" fmla="*/ 0 h 2"/>
                  <a:gd name="T32" fmla="*/ 1 w 3"/>
                  <a:gd name="T33" fmla="*/ 0 h 2"/>
                  <a:gd name="T34" fmla="*/ 0 w 3"/>
                  <a:gd name="T35" fmla="*/ 1 h 2"/>
                  <a:gd name="T36" fmla="*/ 0 w 3"/>
                  <a:gd name="T37" fmla="*/ 2 h 2"/>
                  <a:gd name="T38" fmla="*/ 1 w 3"/>
                  <a:gd name="T3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 h="2">
                    <a:moveTo>
                      <a:pt x="1" y="2"/>
                    </a:moveTo>
                    <a:cubicBezTo>
                      <a:pt x="1" y="2"/>
                      <a:pt x="1" y="2"/>
                      <a:pt x="1" y="2"/>
                    </a:cubicBezTo>
                    <a:cubicBezTo>
                      <a:pt x="1" y="2"/>
                      <a:pt x="0" y="2"/>
                      <a:pt x="0" y="2"/>
                    </a:cubicBezTo>
                    <a:cubicBezTo>
                      <a:pt x="0" y="2"/>
                      <a:pt x="0" y="1"/>
                      <a:pt x="0" y="1"/>
                    </a:cubicBezTo>
                    <a:cubicBezTo>
                      <a:pt x="0" y="1"/>
                      <a:pt x="1" y="0"/>
                      <a:pt x="1" y="0"/>
                    </a:cubicBezTo>
                    <a:cubicBezTo>
                      <a:pt x="1" y="0"/>
                      <a:pt x="2" y="0"/>
                      <a:pt x="2" y="0"/>
                    </a:cubicBezTo>
                    <a:cubicBezTo>
                      <a:pt x="2" y="0"/>
                      <a:pt x="2" y="0"/>
                      <a:pt x="3" y="0"/>
                    </a:cubicBezTo>
                    <a:cubicBezTo>
                      <a:pt x="3" y="1"/>
                      <a:pt x="3" y="1"/>
                      <a:pt x="3" y="1"/>
                    </a:cubicBezTo>
                    <a:cubicBezTo>
                      <a:pt x="2" y="2"/>
                      <a:pt x="2" y="2"/>
                      <a:pt x="2" y="2"/>
                    </a:cubicBezTo>
                    <a:cubicBezTo>
                      <a:pt x="2" y="2"/>
                      <a:pt x="1" y="2"/>
                      <a:pt x="1" y="2"/>
                    </a:cubicBezTo>
                    <a:cubicBezTo>
                      <a:pt x="1" y="2"/>
                      <a:pt x="1" y="2"/>
                      <a:pt x="1" y="2"/>
                    </a:cubicBezTo>
                    <a:cubicBezTo>
                      <a:pt x="1" y="2"/>
                      <a:pt x="1" y="2"/>
                      <a:pt x="1" y="2"/>
                    </a:cubicBezTo>
                    <a:cubicBezTo>
                      <a:pt x="1" y="2"/>
                      <a:pt x="2" y="2"/>
                      <a:pt x="2" y="2"/>
                    </a:cubicBezTo>
                    <a:cubicBezTo>
                      <a:pt x="2" y="2"/>
                      <a:pt x="2" y="2"/>
                      <a:pt x="3" y="1"/>
                    </a:cubicBezTo>
                    <a:cubicBezTo>
                      <a:pt x="3" y="1"/>
                      <a:pt x="3" y="1"/>
                      <a:pt x="3" y="0"/>
                    </a:cubicBezTo>
                    <a:cubicBezTo>
                      <a:pt x="2" y="0"/>
                      <a:pt x="2" y="0"/>
                      <a:pt x="2" y="0"/>
                    </a:cubicBezTo>
                    <a:cubicBezTo>
                      <a:pt x="2" y="0"/>
                      <a:pt x="1" y="0"/>
                      <a:pt x="1" y="0"/>
                    </a:cubicBezTo>
                    <a:cubicBezTo>
                      <a:pt x="1" y="0"/>
                      <a:pt x="0" y="1"/>
                      <a:pt x="0" y="1"/>
                    </a:cubicBezTo>
                    <a:cubicBezTo>
                      <a:pt x="0" y="1"/>
                      <a:pt x="0" y="2"/>
                      <a:pt x="0" y="2"/>
                    </a:cubicBezTo>
                    <a:cubicBezTo>
                      <a:pt x="0" y="2"/>
                      <a:pt x="1" y="2"/>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21" name="Freeform 210"/>
              <p:cNvSpPr>
                <a:spLocks/>
              </p:cNvSpPr>
              <p:nvPr/>
            </p:nvSpPr>
            <p:spPr bwMode="auto">
              <a:xfrm>
                <a:off x="2149" y="959"/>
                <a:ext cx="4" cy="5"/>
              </a:xfrm>
              <a:custGeom>
                <a:avLst/>
                <a:gdLst>
                  <a:gd name="T0" fmla="*/ 1 w 2"/>
                  <a:gd name="T1" fmla="*/ 2 h 2"/>
                  <a:gd name="T2" fmla="*/ 0 w 2"/>
                  <a:gd name="T3" fmla="*/ 1 h 2"/>
                  <a:gd name="T4" fmla="*/ 1 w 2"/>
                  <a:gd name="T5" fmla="*/ 0 h 2"/>
                  <a:gd name="T6" fmla="*/ 2 w 2"/>
                  <a:gd name="T7" fmla="*/ 1 h 2"/>
                  <a:gd name="T8" fmla="*/ 1 w 2"/>
                  <a:gd name="T9" fmla="*/ 2 h 2"/>
                </a:gdLst>
                <a:ahLst/>
                <a:cxnLst>
                  <a:cxn ang="0">
                    <a:pos x="T0" y="T1"/>
                  </a:cxn>
                  <a:cxn ang="0">
                    <a:pos x="T2" y="T3"/>
                  </a:cxn>
                  <a:cxn ang="0">
                    <a:pos x="T4" y="T5"/>
                  </a:cxn>
                  <a:cxn ang="0">
                    <a:pos x="T6" y="T7"/>
                  </a:cxn>
                  <a:cxn ang="0">
                    <a:pos x="T8" y="T9"/>
                  </a:cxn>
                </a:cxnLst>
                <a:rect l="0" t="0" r="r" b="b"/>
                <a:pathLst>
                  <a:path w="2" h="2">
                    <a:moveTo>
                      <a:pt x="1" y="2"/>
                    </a:moveTo>
                    <a:cubicBezTo>
                      <a:pt x="0" y="2"/>
                      <a:pt x="0" y="1"/>
                      <a:pt x="0" y="1"/>
                    </a:cubicBezTo>
                    <a:cubicBezTo>
                      <a:pt x="0" y="0"/>
                      <a:pt x="1" y="0"/>
                      <a:pt x="1" y="0"/>
                    </a:cubicBezTo>
                    <a:cubicBezTo>
                      <a:pt x="2" y="0"/>
                      <a:pt x="2" y="1"/>
                      <a:pt x="2" y="1"/>
                    </a:cubicBezTo>
                    <a:cubicBezTo>
                      <a:pt x="2" y="2"/>
                      <a:pt x="1" y="2"/>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22" name="Freeform 211"/>
              <p:cNvSpPr>
                <a:spLocks/>
              </p:cNvSpPr>
              <p:nvPr/>
            </p:nvSpPr>
            <p:spPr bwMode="auto">
              <a:xfrm>
                <a:off x="2149" y="959"/>
                <a:ext cx="4" cy="5"/>
              </a:xfrm>
              <a:custGeom>
                <a:avLst/>
                <a:gdLst>
                  <a:gd name="T0" fmla="*/ 1 w 2"/>
                  <a:gd name="T1" fmla="*/ 2 h 2"/>
                  <a:gd name="T2" fmla="*/ 1 w 2"/>
                  <a:gd name="T3" fmla="*/ 2 h 2"/>
                  <a:gd name="T4" fmla="*/ 0 w 2"/>
                  <a:gd name="T5" fmla="*/ 1 h 2"/>
                  <a:gd name="T6" fmla="*/ 0 w 2"/>
                  <a:gd name="T7" fmla="*/ 1 h 2"/>
                  <a:gd name="T8" fmla="*/ 0 w 2"/>
                  <a:gd name="T9" fmla="*/ 0 h 2"/>
                  <a:gd name="T10" fmla="*/ 1 w 2"/>
                  <a:gd name="T11" fmla="*/ 0 h 2"/>
                  <a:gd name="T12" fmla="*/ 2 w 2"/>
                  <a:gd name="T13" fmla="*/ 0 h 2"/>
                  <a:gd name="T14" fmla="*/ 2 w 2"/>
                  <a:gd name="T15" fmla="*/ 1 h 2"/>
                  <a:gd name="T16" fmla="*/ 1 w 2"/>
                  <a:gd name="T17" fmla="*/ 2 h 2"/>
                  <a:gd name="T18" fmla="*/ 1 w 2"/>
                  <a:gd name="T19" fmla="*/ 2 h 2"/>
                  <a:gd name="T20" fmla="*/ 1 w 2"/>
                  <a:gd name="T21" fmla="*/ 2 h 2"/>
                  <a:gd name="T22" fmla="*/ 0 w 2"/>
                  <a:gd name="T23" fmla="*/ 2 h 2"/>
                  <a:gd name="T24" fmla="*/ 1 w 2"/>
                  <a:gd name="T25" fmla="*/ 2 h 2"/>
                  <a:gd name="T26" fmla="*/ 2 w 2"/>
                  <a:gd name="T27" fmla="*/ 1 h 2"/>
                  <a:gd name="T28" fmla="*/ 2 w 2"/>
                  <a:gd name="T29" fmla="*/ 0 h 2"/>
                  <a:gd name="T30" fmla="*/ 1 w 2"/>
                  <a:gd name="T31" fmla="*/ 0 h 2"/>
                  <a:gd name="T32" fmla="*/ 0 w 2"/>
                  <a:gd name="T33" fmla="*/ 0 h 2"/>
                  <a:gd name="T34" fmla="*/ 0 w 2"/>
                  <a:gd name="T35" fmla="*/ 1 h 2"/>
                  <a:gd name="T36" fmla="*/ 0 w 2"/>
                  <a:gd name="T37" fmla="*/ 1 h 2"/>
                  <a:gd name="T38" fmla="*/ 0 w 2"/>
                  <a:gd name="T39" fmla="*/ 2 h 2"/>
                  <a:gd name="T40" fmla="*/ 1 w 2"/>
                  <a:gd name="T41"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 h="2">
                    <a:moveTo>
                      <a:pt x="1" y="2"/>
                    </a:moveTo>
                    <a:cubicBezTo>
                      <a:pt x="1" y="2"/>
                      <a:pt x="1" y="2"/>
                      <a:pt x="1" y="2"/>
                    </a:cubicBezTo>
                    <a:cubicBezTo>
                      <a:pt x="0" y="2"/>
                      <a:pt x="0" y="2"/>
                      <a:pt x="0" y="1"/>
                    </a:cubicBezTo>
                    <a:cubicBezTo>
                      <a:pt x="0" y="1"/>
                      <a:pt x="0" y="1"/>
                      <a:pt x="0" y="1"/>
                    </a:cubicBezTo>
                    <a:cubicBezTo>
                      <a:pt x="0" y="1"/>
                      <a:pt x="0" y="0"/>
                      <a:pt x="0" y="0"/>
                    </a:cubicBezTo>
                    <a:cubicBezTo>
                      <a:pt x="1" y="0"/>
                      <a:pt x="1" y="0"/>
                      <a:pt x="1" y="0"/>
                    </a:cubicBezTo>
                    <a:cubicBezTo>
                      <a:pt x="1" y="0"/>
                      <a:pt x="2" y="0"/>
                      <a:pt x="2" y="0"/>
                    </a:cubicBezTo>
                    <a:cubicBezTo>
                      <a:pt x="2" y="1"/>
                      <a:pt x="2" y="1"/>
                      <a:pt x="2" y="1"/>
                    </a:cubicBezTo>
                    <a:cubicBezTo>
                      <a:pt x="2" y="1"/>
                      <a:pt x="1" y="2"/>
                      <a:pt x="1" y="2"/>
                    </a:cubicBezTo>
                    <a:cubicBezTo>
                      <a:pt x="1" y="2"/>
                      <a:pt x="1" y="2"/>
                      <a:pt x="1" y="2"/>
                    </a:cubicBezTo>
                    <a:cubicBezTo>
                      <a:pt x="1" y="2"/>
                      <a:pt x="1" y="2"/>
                      <a:pt x="1" y="2"/>
                    </a:cubicBezTo>
                    <a:cubicBezTo>
                      <a:pt x="0" y="2"/>
                      <a:pt x="0" y="2"/>
                      <a:pt x="0" y="2"/>
                    </a:cubicBezTo>
                    <a:cubicBezTo>
                      <a:pt x="1" y="2"/>
                      <a:pt x="1" y="2"/>
                      <a:pt x="1" y="2"/>
                    </a:cubicBezTo>
                    <a:cubicBezTo>
                      <a:pt x="1" y="2"/>
                      <a:pt x="2" y="1"/>
                      <a:pt x="2" y="1"/>
                    </a:cubicBezTo>
                    <a:cubicBezTo>
                      <a:pt x="2" y="1"/>
                      <a:pt x="2" y="1"/>
                      <a:pt x="2" y="0"/>
                    </a:cubicBezTo>
                    <a:cubicBezTo>
                      <a:pt x="2" y="0"/>
                      <a:pt x="1" y="0"/>
                      <a:pt x="1" y="0"/>
                    </a:cubicBezTo>
                    <a:cubicBezTo>
                      <a:pt x="1" y="0"/>
                      <a:pt x="1" y="0"/>
                      <a:pt x="0" y="0"/>
                    </a:cubicBezTo>
                    <a:cubicBezTo>
                      <a:pt x="0" y="0"/>
                      <a:pt x="0" y="1"/>
                      <a:pt x="0" y="1"/>
                    </a:cubicBezTo>
                    <a:cubicBezTo>
                      <a:pt x="0" y="1"/>
                      <a:pt x="0" y="1"/>
                      <a:pt x="0" y="1"/>
                    </a:cubicBezTo>
                    <a:cubicBezTo>
                      <a:pt x="0" y="2"/>
                      <a:pt x="0" y="2"/>
                      <a:pt x="0" y="2"/>
                    </a:cubicBezTo>
                    <a:lnTo>
                      <a:pt x="1" y="2"/>
                    </a:ln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23" name="Freeform 212"/>
              <p:cNvSpPr>
                <a:spLocks/>
              </p:cNvSpPr>
              <p:nvPr/>
            </p:nvSpPr>
            <p:spPr bwMode="auto">
              <a:xfrm>
                <a:off x="557" y="1311"/>
                <a:ext cx="423" cy="744"/>
              </a:xfrm>
              <a:custGeom>
                <a:avLst/>
                <a:gdLst>
                  <a:gd name="T0" fmla="*/ 0 w 179"/>
                  <a:gd name="T1" fmla="*/ 12 h 315"/>
                  <a:gd name="T2" fmla="*/ 70 w 179"/>
                  <a:gd name="T3" fmla="*/ 47 h 315"/>
                  <a:gd name="T4" fmla="*/ 94 w 179"/>
                  <a:gd name="T5" fmla="*/ 143 h 315"/>
                  <a:gd name="T6" fmla="*/ 178 w 179"/>
                  <a:gd name="T7" fmla="*/ 314 h 315"/>
                  <a:gd name="T8" fmla="*/ 178 w 179"/>
                  <a:gd name="T9" fmla="*/ 314 h 315"/>
                  <a:gd name="T10" fmla="*/ 100 w 179"/>
                  <a:gd name="T11" fmla="*/ 146 h 315"/>
                  <a:gd name="T12" fmla="*/ 79 w 179"/>
                  <a:gd name="T13" fmla="*/ 47 h 315"/>
                  <a:gd name="T14" fmla="*/ 7 w 179"/>
                  <a:gd name="T15" fmla="*/ 9 h 315"/>
                  <a:gd name="T16" fmla="*/ 0 w 179"/>
                  <a:gd name="T17" fmla="*/ 12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315">
                    <a:moveTo>
                      <a:pt x="0" y="12"/>
                    </a:moveTo>
                    <a:cubicBezTo>
                      <a:pt x="30" y="4"/>
                      <a:pt x="54" y="24"/>
                      <a:pt x="70" y="47"/>
                    </a:cubicBezTo>
                    <a:cubicBezTo>
                      <a:pt x="91" y="75"/>
                      <a:pt x="94" y="109"/>
                      <a:pt x="94" y="143"/>
                    </a:cubicBezTo>
                    <a:cubicBezTo>
                      <a:pt x="94" y="200"/>
                      <a:pt x="106" y="285"/>
                      <a:pt x="178" y="314"/>
                    </a:cubicBezTo>
                    <a:cubicBezTo>
                      <a:pt x="179" y="315"/>
                      <a:pt x="177" y="314"/>
                      <a:pt x="178" y="314"/>
                    </a:cubicBezTo>
                    <a:cubicBezTo>
                      <a:pt x="117" y="289"/>
                      <a:pt x="100" y="201"/>
                      <a:pt x="100" y="146"/>
                    </a:cubicBezTo>
                    <a:cubicBezTo>
                      <a:pt x="101" y="111"/>
                      <a:pt x="98" y="77"/>
                      <a:pt x="79" y="47"/>
                    </a:cubicBezTo>
                    <a:cubicBezTo>
                      <a:pt x="64" y="22"/>
                      <a:pt x="37" y="0"/>
                      <a:pt x="7" y="9"/>
                    </a:cubicBezTo>
                    <a:cubicBezTo>
                      <a:pt x="4" y="9"/>
                      <a:pt x="3" y="12"/>
                      <a:pt x="0" y="1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24" name="Freeform 213"/>
              <p:cNvSpPr>
                <a:spLocks/>
              </p:cNvSpPr>
              <p:nvPr/>
            </p:nvSpPr>
            <p:spPr bwMode="auto">
              <a:xfrm>
                <a:off x="538" y="1330"/>
                <a:ext cx="121" cy="26"/>
              </a:xfrm>
              <a:custGeom>
                <a:avLst/>
                <a:gdLst>
                  <a:gd name="T0" fmla="*/ 9 w 51"/>
                  <a:gd name="T1" fmla="*/ 5 h 11"/>
                  <a:gd name="T2" fmla="*/ 9 w 51"/>
                  <a:gd name="T3" fmla="*/ 5 h 11"/>
                  <a:gd name="T4" fmla="*/ 36 w 51"/>
                  <a:gd name="T5" fmla="*/ 1 h 11"/>
                  <a:gd name="T6" fmla="*/ 36 w 51"/>
                  <a:gd name="T7" fmla="*/ 1 h 11"/>
                  <a:gd name="T8" fmla="*/ 51 w 51"/>
                  <a:gd name="T9" fmla="*/ 6 h 11"/>
                  <a:gd name="T10" fmla="*/ 47 w 51"/>
                  <a:gd name="T11" fmla="*/ 4 h 11"/>
                  <a:gd name="T12" fmla="*/ 22 w 51"/>
                  <a:gd name="T13" fmla="*/ 1 h 11"/>
                  <a:gd name="T14" fmla="*/ 7 w 51"/>
                  <a:gd name="T15" fmla="*/ 6 h 11"/>
                  <a:gd name="T16" fmla="*/ 3 w 51"/>
                  <a:gd name="T17" fmla="*/ 8 h 11"/>
                  <a:gd name="T18" fmla="*/ 0 w 51"/>
                  <a:gd name="T19" fmla="*/ 11 h 11"/>
                  <a:gd name="T20" fmla="*/ 3 w 51"/>
                  <a:gd name="T21" fmla="*/ 9 h 11"/>
                  <a:gd name="T22" fmla="*/ 9 w 51"/>
                  <a:gd name="T23" fmla="*/ 5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11">
                    <a:moveTo>
                      <a:pt x="9" y="5"/>
                    </a:moveTo>
                    <a:cubicBezTo>
                      <a:pt x="9" y="5"/>
                      <a:pt x="9" y="5"/>
                      <a:pt x="9" y="5"/>
                    </a:cubicBezTo>
                    <a:cubicBezTo>
                      <a:pt x="18" y="1"/>
                      <a:pt x="32" y="1"/>
                      <a:pt x="36" y="1"/>
                    </a:cubicBezTo>
                    <a:cubicBezTo>
                      <a:pt x="36" y="1"/>
                      <a:pt x="36" y="1"/>
                      <a:pt x="36" y="1"/>
                    </a:cubicBezTo>
                    <a:cubicBezTo>
                      <a:pt x="45" y="3"/>
                      <a:pt x="49" y="5"/>
                      <a:pt x="51" y="6"/>
                    </a:cubicBezTo>
                    <a:cubicBezTo>
                      <a:pt x="50" y="6"/>
                      <a:pt x="49" y="5"/>
                      <a:pt x="47" y="4"/>
                    </a:cubicBezTo>
                    <a:cubicBezTo>
                      <a:pt x="41" y="1"/>
                      <a:pt x="32" y="0"/>
                      <a:pt x="22" y="1"/>
                    </a:cubicBezTo>
                    <a:cubicBezTo>
                      <a:pt x="16" y="2"/>
                      <a:pt x="11" y="4"/>
                      <a:pt x="7" y="6"/>
                    </a:cubicBezTo>
                    <a:cubicBezTo>
                      <a:pt x="5" y="7"/>
                      <a:pt x="4" y="7"/>
                      <a:pt x="3" y="8"/>
                    </a:cubicBezTo>
                    <a:cubicBezTo>
                      <a:pt x="1" y="9"/>
                      <a:pt x="0" y="10"/>
                      <a:pt x="0" y="11"/>
                    </a:cubicBezTo>
                    <a:cubicBezTo>
                      <a:pt x="1" y="10"/>
                      <a:pt x="2" y="10"/>
                      <a:pt x="3" y="9"/>
                    </a:cubicBezTo>
                    <a:cubicBezTo>
                      <a:pt x="5" y="7"/>
                      <a:pt x="7" y="6"/>
                      <a:pt x="9" y="5"/>
                    </a:cubicBezTo>
                    <a:close/>
                  </a:path>
                </a:pathLst>
              </a:custGeom>
              <a:grpFill/>
              <a:ln w="9" cap="flat">
                <a:solidFill>
                  <a:srgbClr val="F79646">
                    <a:lumMod val="7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25" name="Freeform 214"/>
              <p:cNvSpPr>
                <a:spLocks/>
              </p:cNvSpPr>
              <p:nvPr/>
            </p:nvSpPr>
            <p:spPr bwMode="auto">
              <a:xfrm>
                <a:off x="517" y="1288"/>
                <a:ext cx="45" cy="47"/>
              </a:xfrm>
              <a:custGeom>
                <a:avLst/>
                <a:gdLst>
                  <a:gd name="T0" fmla="*/ 0 w 19"/>
                  <a:gd name="T1" fmla="*/ 4 h 20"/>
                  <a:gd name="T2" fmla="*/ 2 w 19"/>
                  <a:gd name="T3" fmla="*/ 6 h 20"/>
                  <a:gd name="T4" fmla="*/ 0 w 19"/>
                  <a:gd name="T5" fmla="*/ 5 h 20"/>
                  <a:gd name="T6" fmla="*/ 0 w 19"/>
                  <a:gd name="T7" fmla="*/ 10 h 20"/>
                  <a:gd name="T8" fmla="*/ 1 w 19"/>
                  <a:gd name="T9" fmla="*/ 10 h 20"/>
                  <a:gd name="T10" fmla="*/ 3 w 19"/>
                  <a:gd name="T11" fmla="*/ 11 h 20"/>
                  <a:gd name="T12" fmla="*/ 5 w 19"/>
                  <a:gd name="T13" fmla="*/ 11 h 20"/>
                  <a:gd name="T14" fmla="*/ 0 w 19"/>
                  <a:gd name="T15" fmla="*/ 11 h 20"/>
                  <a:gd name="T16" fmla="*/ 0 w 19"/>
                  <a:gd name="T17" fmla="*/ 12 h 20"/>
                  <a:gd name="T18" fmla="*/ 1 w 19"/>
                  <a:gd name="T19" fmla="*/ 13 h 20"/>
                  <a:gd name="T20" fmla="*/ 3 w 19"/>
                  <a:gd name="T21" fmla="*/ 16 h 20"/>
                  <a:gd name="T22" fmla="*/ 3 w 19"/>
                  <a:gd name="T23" fmla="*/ 16 h 20"/>
                  <a:gd name="T24" fmla="*/ 8 w 19"/>
                  <a:gd name="T25" fmla="*/ 16 h 20"/>
                  <a:gd name="T26" fmla="*/ 9 w 19"/>
                  <a:gd name="T27" fmla="*/ 16 h 20"/>
                  <a:gd name="T28" fmla="*/ 4 w 19"/>
                  <a:gd name="T29" fmla="*/ 17 h 20"/>
                  <a:gd name="T30" fmla="*/ 4 w 19"/>
                  <a:gd name="T31" fmla="*/ 17 h 20"/>
                  <a:gd name="T32" fmla="*/ 12 w 19"/>
                  <a:gd name="T33" fmla="*/ 20 h 20"/>
                  <a:gd name="T34" fmla="*/ 12 w 19"/>
                  <a:gd name="T35" fmla="*/ 20 h 20"/>
                  <a:gd name="T36" fmla="*/ 12 w 19"/>
                  <a:gd name="T37" fmla="*/ 20 h 20"/>
                  <a:gd name="T38" fmla="*/ 15 w 19"/>
                  <a:gd name="T39" fmla="*/ 19 h 20"/>
                  <a:gd name="T40" fmla="*/ 13 w 19"/>
                  <a:gd name="T41" fmla="*/ 20 h 20"/>
                  <a:gd name="T42" fmla="*/ 13 w 19"/>
                  <a:gd name="T43" fmla="*/ 20 h 20"/>
                  <a:gd name="T44" fmla="*/ 17 w 19"/>
                  <a:gd name="T45" fmla="*/ 20 h 20"/>
                  <a:gd name="T46" fmla="*/ 19 w 19"/>
                  <a:gd name="T47" fmla="*/ 20 h 20"/>
                  <a:gd name="T48" fmla="*/ 14 w 19"/>
                  <a:gd name="T49" fmla="*/ 19 h 20"/>
                  <a:gd name="T50" fmla="*/ 10 w 19"/>
                  <a:gd name="T51" fmla="*/ 16 h 20"/>
                  <a:gd name="T52" fmla="*/ 4 w 19"/>
                  <a:gd name="T53" fmla="*/ 8 h 20"/>
                  <a:gd name="T54" fmla="*/ 3 w 19"/>
                  <a:gd name="T55" fmla="*/ 4 h 20"/>
                  <a:gd name="T56" fmla="*/ 2 w 19"/>
                  <a:gd name="T57" fmla="*/ 0 h 20"/>
                  <a:gd name="T58" fmla="*/ 0 w 19"/>
                  <a:gd name="T59"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 h="20">
                    <a:moveTo>
                      <a:pt x="0" y="4"/>
                    </a:moveTo>
                    <a:cubicBezTo>
                      <a:pt x="1" y="5"/>
                      <a:pt x="2" y="6"/>
                      <a:pt x="2" y="6"/>
                    </a:cubicBezTo>
                    <a:cubicBezTo>
                      <a:pt x="2" y="6"/>
                      <a:pt x="1" y="5"/>
                      <a:pt x="0" y="5"/>
                    </a:cubicBezTo>
                    <a:cubicBezTo>
                      <a:pt x="0" y="7"/>
                      <a:pt x="0" y="8"/>
                      <a:pt x="0" y="10"/>
                    </a:cubicBezTo>
                    <a:cubicBezTo>
                      <a:pt x="0" y="10"/>
                      <a:pt x="1" y="10"/>
                      <a:pt x="1" y="10"/>
                    </a:cubicBezTo>
                    <a:cubicBezTo>
                      <a:pt x="2" y="10"/>
                      <a:pt x="3" y="11"/>
                      <a:pt x="3" y="11"/>
                    </a:cubicBezTo>
                    <a:cubicBezTo>
                      <a:pt x="4" y="11"/>
                      <a:pt x="4" y="11"/>
                      <a:pt x="5" y="11"/>
                    </a:cubicBezTo>
                    <a:cubicBezTo>
                      <a:pt x="4" y="11"/>
                      <a:pt x="2" y="11"/>
                      <a:pt x="0" y="11"/>
                    </a:cubicBezTo>
                    <a:cubicBezTo>
                      <a:pt x="0" y="12"/>
                      <a:pt x="0" y="12"/>
                      <a:pt x="0" y="12"/>
                    </a:cubicBezTo>
                    <a:cubicBezTo>
                      <a:pt x="0" y="12"/>
                      <a:pt x="1" y="13"/>
                      <a:pt x="1" y="13"/>
                    </a:cubicBezTo>
                    <a:cubicBezTo>
                      <a:pt x="1" y="14"/>
                      <a:pt x="1" y="15"/>
                      <a:pt x="3" y="16"/>
                    </a:cubicBezTo>
                    <a:cubicBezTo>
                      <a:pt x="3" y="16"/>
                      <a:pt x="3" y="16"/>
                      <a:pt x="3" y="16"/>
                    </a:cubicBezTo>
                    <a:cubicBezTo>
                      <a:pt x="4" y="16"/>
                      <a:pt x="7" y="16"/>
                      <a:pt x="8" y="16"/>
                    </a:cubicBezTo>
                    <a:cubicBezTo>
                      <a:pt x="8" y="16"/>
                      <a:pt x="9" y="16"/>
                      <a:pt x="9" y="16"/>
                    </a:cubicBezTo>
                    <a:cubicBezTo>
                      <a:pt x="8" y="16"/>
                      <a:pt x="6" y="17"/>
                      <a:pt x="4" y="17"/>
                    </a:cubicBezTo>
                    <a:cubicBezTo>
                      <a:pt x="4" y="17"/>
                      <a:pt x="4" y="17"/>
                      <a:pt x="4" y="17"/>
                    </a:cubicBezTo>
                    <a:cubicBezTo>
                      <a:pt x="7" y="20"/>
                      <a:pt x="9" y="20"/>
                      <a:pt x="12" y="20"/>
                    </a:cubicBezTo>
                    <a:cubicBezTo>
                      <a:pt x="12" y="20"/>
                      <a:pt x="12" y="20"/>
                      <a:pt x="12" y="20"/>
                    </a:cubicBezTo>
                    <a:cubicBezTo>
                      <a:pt x="12" y="20"/>
                      <a:pt x="12" y="20"/>
                      <a:pt x="12" y="20"/>
                    </a:cubicBezTo>
                    <a:cubicBezTo>
                      <a:pt x="12" y="20"/>
                      <a:pt x="14" y="20"/>
                      <a:pt x="15" y="19"/>
                    </a:cubicBezTo>
                    <a:cubicBezTo>
                      <a:pt x="14" y="20"/>
                      <a:pt x="14" y="20"/>
                      <a:pt x="13" y="20"/>
                    </a:cubicBezTo>
                    <a:cubicBezTo>
                      <a:pt x="13" y="20"/>
                      <a:pt x="13" y="20"/>
                      <a:pt x="13" y="20"/>
                    </a:cubicBezTo>
                    <a:cubicBezTo>
                      <a:pt x="14" y="20"/>
                      <a:pt x="16" y="20"/>
                      <a:pt x="17" y="20"/>
                    </a:cubicBezTo>
                    <a:cubicBezTo>
                      <a:pt x="18" y="20"/>
                      <a:pt x="19" y="20"/>
                      <a:pt x="19" y="20"/>
                    </a:cubicBezTo>
                    <a:cubicBezTo>
                      <a:pt x="18" y="20"/>
                      <a:pt x="15" y="19"/>
                      <a:pt x="14" y="19"/>
                    </a:cubicBezTo>
                    <a:cubicBezTo>
                      <a:pt x="12" y="18"/>
                      <a:pt x="11" y="17"/>
                      <a:pt x="10" y="16"/>
                    </a:cubicBezTo>
                    <a:cubicBezTo>
                      <a:pt x="7" y="14"/>
                      <a:pt x="5" y="11"/>
                      <a:pt x="4" y="8"/>
                    </a:cubicBezTo>
                    <a:cubicBezTo>
                      <a:pt x="3" y="7"/>
                      <a:pt x="3" y="6"/>
                      <a:pt x="3" y="4"/>
                    </a:cubicBezTo>
                    <a:cubicBezTo>
                      <a:pt x="2" y="4"/>
                      <a:pt x="2" y="1"/>
                      <a:pt x="2" y="0"/>
                    </a:cubicBezTo>
                    <a:cubicBezTo>
                      <a:pt x="2" y="2"/>
                      <a:pt x="1" y="3"/>
                      <a:pt x="0" y="4"/>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26" name="Freeform 215"/>
              <p:cNvSpPr>
                <a:spLocks/>
              </p:cNvSpPr>
              <p:nvPr/>
            </p:nvSpPr>
            <p:spPr bwMode="auto">
              <a:xfrm>
                <a:off x="522" y="1290"/>
                <a:ext cx="56" cy="47"/>
              </a:xfrm>
              <a:custGeom>
                <a:avLst/>
                <a:gdLst>
                  <a:gd name="T0" fmla="*/ 1 w 24"/>
                  <a:gd name="T1" fmla="*/ 5 h 20"/>
                  <a:gd name="T2" fmla="*/ 1 w 24"/>
                  <a:gd name="T3" fmla="*/ 0 h 20"/>
                  <a:gd name="T4" fmla="*/ 1 w 24"/>
                  <a:gd name="T5" fmla="*/ 0 h 20"/>
                  <a:gd name="T6" fmla="*/ 1 w 24"/>
                  <a:gd name="T7" fmla="*/ 0 h 20"/>
                  <a:gd name="T8" fmla="*/ 1 w 24"/>
                  <a:gd name="T9" fmla="*/ 0 h 20"/>
                  <a:gd name="T10" fmla="*/ 2 w 24"/>
                  <a:gd name="T11" fmla="*/ 6 h 20"/>
                  <a:gd name="T12" fmla="*/ 13 w 24"/>
                  <a:gd name="T13" fmla="*/ 17 h 20"/>
                  <a:gd name="T14" fmla="*/ 24 w 24"/>
                  <a:gd name="T15" fmla="*/ 20 h 20"/>
                  <a:gd name="T16" fmla="*/ 22 w 24"/>
                  <a:gd name="T17" fmla="*/ 20 h 20"/>
                  <a:gd name="T18" fmla="*/ 13 w 24"/>
                  <a:gd name="T19" fmla="*/ 17 h 20"/>
                  <a:gd name="T20" fmla="*/ 1 w 24"/>
                  <a:gd name="T21" fmla="*/ 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20">
                    <a:moveTo>
                      <a:pt x="1" y="5"/>
                    </a:moveTo>
                    <a:cubicBezTo>
                      <a:pt x="1" y="4"/>
                      <a:pt x="1" y="4"/>
                      <a:pt x="1" y="0"/>
                    </a:cubicBezTo>
                    <a:cubicBezTo>
                      <a:pt x="1" y="0"/>
                      <a:pt x="1" y="0"/>
                      <a:pt x="1" y="0"/>
                    </a:cubicBezTo>
                    <a:cubicBezTo>
                      <a:pt x="1" y="0"/>
                      <a:pt x="1" y="0"/>
                      <a:pt x="1" y="0"/>
                    </a:cubicBezTo>
                    <a:cubicBezTo>
                      <a:pt x="1" y="0"/>
                      <a:pt x="1" y="0"/>
                      <a:pt x="1" y="0"/>
                    </a:cubicBezTo>
                    <a:cubicBezTo>
                      <a:pt x="0" y="2"/>
                      <a:pt x="1" y="5"/>
                      <a:pt x="2" y="6"/>
                    </a:cubicBezTo>
                    <a:cubicBezTo>
                      <a:pt x="4" y="11"/>
                      <a:pt x="8" y="15"/>
                      <a:pt x="13" y="17"/>
                    </a:cubicBezTo>
                    <a:cubicBezTo>
                      <a:pt x="16" y="19"/>
                      <a:pt x="20" y="20"/>
                      <a:pt x="24" y="20"/>
                    </a:cubicBezTo>
                    <a:cubicBezTo>
                      <a:pt x="23" y="20"/>
                      <a:pt x="23" y="20"/>
                      <a:pt x="22" y="20"/>
                    </a:cubicBezTo>
                    <a:cubicBezTo>
                      <a:pt x="19" y="19"/>
                      <a:pt x="16" y="19"/>
                      <a:pt x="13" y="17"/>
                    </a:cubicBezTo>
                    <a:cubicBezTo>
                      <a:pt x="8" y="15"/>
                      <a:pt x="3" y="9"/>
                      <a:pt x="1" y="5"/>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27" name="Freeform 216"/>
              <p:cNvSpPr>
                <a:spLocks/>
              </p:cNvSpPr>
              <p:nvPr/>
            </p:nvSpPr>
            <p:spPr bwMode="auto">
              <a:xfrm>
                <a:off x="519" y="1314"/>
                <a:ext cx="5" cy="12"/>
              </a:xfrm>
              <a:custGeom>
                <a:avLst/>
                <a:gdLst>
                  <a:gd name="T0" fmla="*/ 2 w 2"/>
                  <a:gd name="T1" fmla="*/ 5 h 5"/>
                  <a:gd name="T2" fmla="*/ 0 w 2"/>
                  <a:gd name="T3" fmla="*/ 0 h 5"/>
                  <a:gd name="T4" fmla="*/ 0 w 2"/>
                  <a:gd name="T5" fmla="*/ 0 h 5"/>
                  <a:gd name="T6" fmla="*/ 2 w 2"/>
                  <a:gd name="T7" fmla="*/ 5 h 5"/>
                </a:gdLst>
                <a:ahLst/>
                <a:cxnLst>
                  <a:cxn ang="0">
                    <a:pos x="T0" y="T1"/>
                  </a:cxn>
                  <a:cxn ang="0">
                    <a:pos x="T2" y="T3"/>
                  </a:cxn>
                  <a:cxn ang="0">
                    <a:pos x="T4" y="T5"/>
                  </a:cxn>
                  <a:cxn ang="0">
                    <a:pos x="T6" y="T7"/>
                  </a:cxn>
                </a:cxnLst>
                <a:rect l="0" t="0" r="r" b="b"/>
                <a:pathLst>
                  <a:path w="2" h="5">
                    <a:moveTo>
                      <a:pt x="2" y="5"/>
                    </a:moveTo>
                    <a:cubicBezTo>
                      <a:pt x="1" y="3"/>
                      <a:pt x="1" y="2"/>
                      <a:pt x="0" y="0"/>
                    </a:cubicBezTo>
                    <a:cubicBezTo>
                      <a:pt x="0" y="0"/>
                      <a:pt x="0" y="0"/>
                      <a:pt x="0" y="0"/>
                    </a:cubicBezTo>
                    <a:cubicBezTo>
                      <a:pt x="0" y="2"/>
                      <a:pt x="1" y="3"/>
                      <a:pt x="2" y="5"/>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28" name="Freeform 217"/>
              <p:cNvSpPr>
                <a:spLocks/>
              </p:cNvSpPr>
              <p:nvPr/>
            </p:nvSpPr>
            <p:spPr bwMode="auto">
              <a:xfrm>
                <a:off x="519" y="1302"/>
                <a:ext cx="0" cy="9"/>
              </a:xfrm>
              <a:custGeom>
                <a:avLst/>
                <a:gdLst>
                  <a:gd name="T0" fmla="*/ 4 h 4"/>
                  <a:gd name="T1" fmla="*/ 0 h 4"/>
                  <a:gd name="T2" fmla="*/ 0 h 4"/>
                  <a:gd name="T3" fmla="*/ 4 h 4"/>
                </a:gdLst>
                <a:ahLst/>
                <a:cxnLst>
                  <a:cxn ang="0">
                    <a:pos x="0" y="T0"/>
                  </a:cxn>
                  <a:cxn ang="0">
                    <a:pos x="0" y="T1"/>
                  </a:cxn>
                  <a:cxn ang="0">
                    <a:pos x="0" y="T2"/>
                  </a:cxn>
                  <a:cxn ang="0">
                    <a:pos x="0" y="T3"/>
                  </a:cxn>
                </a:cxnLst>
                <a:rect l="0" t="0" r="r" b="b"/>
                <a:pathLst>
                  <a:path h="4">
                    <a:moveTo>
                      <a:pt x="0" y="4"/>
                    </a:moveTo>
                    <a:cubicBezTo>
                      <a:pt x="0" y="3"/>
                      <a:pt x="0" y="1"/>
                      <a:pt x="0" y="0"/>
                    </a:cubicBezTo>
                    <a:cubicBezTo>
                      <a:pt x="0" y="0"/>
                      <a:pt x="0" y="0"/>
                      <a:pt x="0" y="0"/>
                    </a:cubicBezTo>
                    <a:cubicBezTo>
                      <a:pt x="0" y="1"/>
                      <a:pt x="0" y="2"/>
                      <a:pt x="0" y="4"/>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29" name="Freeform 218"/>
              <p:cNvSpPr>
                <a:spLocks/>
              </p:cNvSpPr>
              <p:nvPr/>
            </p:nvSpPr>
            <p:spPr bwMode="auto">
              <a:xfrm>
                <a:off x="529" y="1330"/>
                <a:ext cx="9" cy="5"/>
              </a:xfrm>
              <a:custGeom>
                <a:avLst/>
                <a:gdLst>
                  <a:gd name="T0" fmla="*/ 4 w 4"/>
                  <a:gd name="T1" fmla="*/ 2 h 2"/>
                  <a:gd name="T2" fmla="*/ 0 w 4"/>
                  <a:gd name="T3" fmla="*/ 0 h 2"/>
                  <a:gd name="T4" fmla="*/ 0 w 4"/>
                  <a:gd name="T5" fmla="*/ 0 h 2"/>
                  <a:gd name="T6" fmla="*/ 4 w 4"/>
                  <a:gd name="T7" fmla="*/ 2 h 2"/>
                </a:gdLst>
                <a:ahLst/>
                <a:cxnLst>
                  <a:cxn ang="0">
                    <a:pos x="T0" y="T1"/>
                  </a:cxn>
                  <a:cxn ang="0">
                    <a:pos x="T2" y="T3"/>
                  </a:cxn>
                  <a:cxn ang="0">
                    <a:pos x="T4" y="T5"/>
                  </a:cxn>
                  <a:cxn ang="0">
                    <a:pos x="T6" y="T7"/>
                  </a:cxn>
                </a:cxnLst>
                <a:rect l="0" t="0" r="r" b="b"/>
                <a:pathLst>
                  <a:path w="4" h="2">
                    <a:moveTo>
                      <a:pt x="4" y="2"/>
                    </a:moveTo>
                    <a:cubicBezTo>
                      <a:pt x="3" y="1"/>
                      <a:pt x="2" y="0"/>
                      <a:pt x="0" y="0"/>
                    </a:cubicBezTo>
                    <a:cubicBezTo>
                      <a:pt x="0" y="0"/>
                      <a:pt x="0" y="0"/>
                      <a:pt x="0" y="0"/>
                    </a:cubicBezTo>
                    <a:cubicBezTo>
                      <a:pt x="2" y="0"/>
                      <a:pt x="3" y="1"/>
                      <a:pt x="4"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30" name="Freeform 219"/>
              <p:cNvSpPr>
                <a:spLocks/>
              </p:cNvSpPr>
              <p:nvPr/>
            </p:nvSpPr>
            <p:spPr bwMode="auto">
              <a:xfrm>
                <a:off x="413" y="1432"/>
                <a:ext cx="50" cy="33"/>
              </a:xfrm>
              <a:custGeom>
                <a:avLst/>
                <a:gdLst>
                  <a:gd name="T0" fmla="*/ 1 w 21"/>
                  <a:gd name="T1" fmla="*/ 14 h 14"/>
                  <a:gd name="T2" fmla="*/ 0 w 21"/>
                  <a:gd name="T3" fmla="*/ 10 h 14"/>
                  <a:gd name="T4" fmla="*/ 3 w 21"/>
                  <a:gd name="T5" fmla="*/ 6 h 14"/>
                  <a:gd name="T6" fmla="*/ 12 w 21"/>
                  <a:gd name="T7" fmla="*/ 5 h 14"/>
                  <a:gd name="T8" fmla="*/ 16 w 21"/>
                  <a:gd name="T9" fmla="*/ 5 h 14"/>
                  <a:gd name="T10" fmla="*/ 19 w 21"/>
                  <a:gd name="T11" fmla="*/ 4 h 14"/>
                  <a:gd name="T12" fmla="*/ 20 w 21"/>
                  <a:gd name="T13" fmla="*/ 1 h 14"/>
                  <a:gd name="T14" fmla="*/ 21 w 21"/>
                  <a:gd name="T15" fmla="*/ 0 h 14"/>
                  <a:gd name="T16" fmla="*/ 21 w 21"/>
                  <a:gd name="T17" fmla="*/ 2 h 14"/>
                  <a:gd name="T18" fmla="*/ 18 w 21"/>
                  <a:gd name="T19" fmla="*/ 5 h 14"/>
                  <a:gd name="T20" fmla="*/ 8 w 21"/>
                  <a:gd name="T21" fmla="*/ 5 h 14"/>
                  <a:gd name="T22" fmla="*/ 3 w 21"/>
                  <a:gd name="T23" fmla="*/ 6 h 14"/>
                  <a:gd name="T24" fmla="*/ 1 w 21"/>
                  <a:gd name="T25" fmla="*/ 9 h 14"/>
                  <a:gd name="T26" fmla="*/ 1 w 21"/>
                  <a:gd name="T2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14">
                    <a:moveTo>
                      <a:pt x="1" y="14"/>
                    </a:moveTo>
                    <a:cubicBezTo>
                      <a:pt x="1" y="14"/>
                      <a:pt x="0" y="13"/>
                      <a:pt x="0" y="10"/>
                    </a:cubicBezTo>
                    <a:cubicBezTo>
                      <a:pt x="1" y="9"/>
                      <a:pt x="1" y="7"/>
                      <a:pt x="3" y="6"/>
                    </a:cubicBezTo>
                    <a:cubicBezTo>
                      <a:pt x="5" y="5"/>
                      <a:pt x="8" y="4"/>
                      <a:pt x="12" y="5"/>
                    </a:cubicBezTo>
                    <a:cubicBezTo>
                      <a:pt x="14" y="5"/>
                      <a:pt x="15" y="5"/>
                      <a:pt x="16" y="5"/>
                    </a:cubicBezTo>
                    <a:cubicBezTo>
                      <a:pt x="17" y="5"/>
                      <a:pt x="18" y="4"/>
                      <a:pt x="19" y="4"/>
                    </a:cubicBezTo>
                    <a:cubicBezTo>
                      <a:pt x="20" y="3"/>
                      <a:pt x="20" y="2"/>
                      <a:pt x="20" y="1"/>
                    </a:cubicBezTo>
                    <a:cubicBezTo>
                      <a:pt x="21" y="0"/>
                      <a:pt x="21" y="0"/>
                      <a:pt x="21" y="0"/>
                    </a:cubicBezTo>
                    <a:cubicBezTo>
                      <a:pt x="21" y="0"/>
                      <a:pt x="21" y="0"/>
                      <a:pt x="21" y="2"/>
                    </a:cubicBezTo>
                    <a:cubicBezTo>
                      <a:pt x="20" y="3"/>
                      <a:pt x="20" y="5"/>
                      <a:pt x="18" y="5"/>
                    </a:cubicBezTo>
                    <a:cubicBezTo>
                      <a:pt x="15" y="6"/>
                      <a:pt x="12" y="5"/>
                      <a:pt x="8" y="5"/>
                    </a:cubicBezTo>
                    <a:cubicBezTo>
                      <a:pt x="5" y="5"/>
                      <a:pt x="4" y="6"/>
                      <a:pt x="3" y="6"/>
                    </a:cubicBezTo>
                    <a:cubicBezTo>
                      <a:pt x="2" y="7"/>
                      <a:pt x="1" y="7"/>
                      <a:pt x="1" y="9"/>
                    </a:cubicBezTo>
                    <a:cubicBezTo>
                      <a:pt x="0" y="11"/>
                      <a:pt x="0" y="12"/>
                      <a:pt x="1" y="14"/>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31" name="Freeform 220"/>
              <p:cNvSpPr>
                <a:spLocks/>
              </p:cNvSpPr>
              <p:nvPr/>
            </p:nvSpPr>
            <p:spPr bwMode="auto">
              <a:xfrm>
                <a:off x="413" y="1432"/>
                <a:ext cx="50" cy="33"/>
              </a:xfrm>
              <a:custGeom>
                <a:avLst/>
                <a:gdLst>
                  <a:gd name="T0" fmla="*/ 1 w 21"/>
                  <a:gd name="T1" fmla="*/ 14 h 14"/>
                  <a:gd name="T2" fmla="*/ 1 w 21"/>
                  <a:gd name="T3" fmla="*/ 14 h 14"/>
                  <a:gd name="T4" fmla="*/ 0 w 21"/>
                  <a:gd name="T5" fmla="*/ 13 h 14"/>
                  <a:gd name="T6" fmla="*/ 3 w 21"/>
                  <a:gd name="T7" fmla="*/ 6 h 14"/>
                  <a:gd name="T8" fmla="*/ 13 w 21"/>
                  <a:gd name="T9" fmla="*/ 5 h 14"/>
                  <a:gd name="T10" fmla="*/ 19 w 21"/>
                  <a:gd name="T11" fmla="*/ 4 h 14"/>
                  <a:gd name="T12" fmla="*/ 20 w 21"/>
                  <a:gd name="T13" fmla="*/ 1 h 14"/>
                  <a:gd name="T14" fmla="*/ 21 w 21"/>
                  <a:gd name="T15" fmla="*/ 0 h 14"/>
                  <a:gd name="T16" fmla="*/ 21 w 21"/>
                  <a:gd name="T17" fmla="*/ 0 h 14"/>
                  <a:gd name="T18" fmla="*/ 21 w 21"/>
                  <a:gd name="T19" fmla="*/ 0 h 14"/>
                  <a:gd name="T20" fmla="*/ 21 w 21"/>
                  <a:gd name="T21" fmla="*/ 0 h 14"/>
                  <a:gd name="T22" fmla="*/ 21 w 21"/>
                  <a:gd name="T23" fmla="*/ 0 h 14"/>
                  <a:gd name="T24" fmla="*/ 21 w 21"/>
                  <a:gd name="T25" fmla="*/ 0 h 14"/>
                  <a:gd name="T26" fmla="*/ 21 w 21"/>
                  <a:gd name="T27" fmla="*/ 0 h 14"/>
                  <a:gd name="T28" fmla="*/ 21 w 21"/>
                  <a:gd name="T29" fmla="*/ 0 h 14"/>
                  <a:gd name="T30" fmla="*/ 21 w 21"/>
                  <a:gd name="T31" fmla="*/ 0 h 14"/>
                  <a:gd name="T32" fmla="*/ 21 w 21"/>
                  <a:gd name="T33" fmla="*/ 0 h 14"/>
                  <a:gd name="T34" fmla="*/ 21 w 21"/>
                  <a:gd name="T35" fmla="*/ 0 h 14"/>
                  <a:gd name="T36" fmla="*/ 21 w 21"/>
                  <a:gd name="T37" fmla="*/ 0 h 14"/>
                  <a:gd name="T38" fmla="*/ 21 w 21"/>
                  <a:gd name="T39" fmla="*/ 0 h 14"/>
                  <a:gd name="T40" fmla="*/ 21 w 21"/>
                  <a:gd name="T41" fmla="*/ 0 h 14"/>
                  <a:gd name="T42" fmla="*/ 21 w 21"/>
                  <a:gd name="T43" fmla="*/ 0 h 14"/>
                  <a:gd name="T44" fmla="*/ 21 w 21"/>
                  <a:gd name="T45" fmla="*/ 0 h 14"/>
                  <a:gd name="T46" fmla="*/ 21 w 21"/>
                  <a:gd name="T47" fmla="*/ 0 h 14"/>
                  <a:gd name="T48" fmla="*/ 21 w 21"/>
                  <a:gd name="T49" fmla="*/ 0 h 14"/>
                  <a:gd name="T50" fmla="*/ 21 w 21"/>
                  <a:gd name="T51" fmla="*/ 0 h 14"/>
                  <a:gd name="T52" fmla="*/ 21 w 21"/>
                  <a:gd name="T53" fmla="*/ 0 h 14"/>
                  <a:gd name="T54" fmla="*/ 21 w 21"/>
                  <a:gd name="T55" fmla="*/ 0 h 14"/>
                  <a:gd name="T56" fmla="*/ 21 w 21"/>
                  <a:gd name="T57" fmla="*/ 0 h 14"/>
                  <a:gd name="T58" fmla="*/ 19 w 21"/>
                  <a:gd name="T59" fmla="*/ 4 h 14"/>
                  <a:gd name="T60" fmla="*/ 8 w 21"/>
                  <a:gd name="T61" fmla="*/ 5 h 14"/>
                  <a:gd name="T62" fmla="*/ 3 w 21"/>
                  <a:gd name="T63" fmla="*/ 6 h 14"/>
                  <a:gd name="T64" fmla="*/ 3 w 21"/>
                  <a:gd name="T65" fmla="*/ 6 h 14"/>
                  <a:gd name="T66" fmla="*/ 0 w 21"/>
                  <a:gd name="T67" fmla="*/ 14 h 14"/>
                  <a:gd name="T68" fmla="*/ 1 w 21"/>
                  <a:gd name="T69" fmla="*/ 14 h 14"/>
                  <a:gd name="T70" fmla="*/ 1 w 21"/>
                  <a:gd name="T71" fmla="*/ 14 h 14"/>
                  <a:gd name="T72" fmla="*/ 3 w 21"/>
                  <a:gd name="T73" fmla="*/ 6 h 14"/>
                  <a:gd name="T74" fmla="*/ 3 w 21"/>
                  <a:gd name="T75" fmla="*/ 6 h 14"/>
                  <a:gd name="T76" fmla="*/ 8 w 21"/>
                  <a:gd name="T77" fmla="*/ 5 h 14"/>
                  <a:gd name="T78" fmla="*/ 19 w 21"/>
                  <a:gd name="T79" fmla="*/ 4 h 14"/>
                  <a:gd name="T80" fmla="*/ 21 w 21"/>
                  <a:gd name="T81" fmla="*/ 0 h 14"/>
                  <a:gd name="T82" fmla="*/ 21 w 21"/>
                  <a:gd name="T83" fmla="*/ 0 h 14"/>
                  <a:gd name="T84" fmla="*/ 21 w 21"/>
                  <a:gd name="T85" fmla="*/ 0 h 14"/>
                  <a:gd name="T86" fmla="*/ 21 w 21"/>
                  <a:gd name="T87" fmla="*/ 0 h 14"/>
                  <a:gd name="T88" fmla="*/ 21 w 21"/>
                  <a:gd name="T89" fmla="*/ 0 h 14"/>
                  <a:gd name="T90" fmla="*/ 21 w 21"/>
                  <a:gd name="T91" fmla="*/ 0 h 14"/>
                  <a:gd name="T92" fmla="*/ 20 w 21"/>
                  <a:gd name="T93" fmla="*/ 1 h 14"/>
                  <a:gd name="T94" fmla="*/ 19 w 21"/>
                  <a:gd name="T95" fmla="*/ 4 h 14"/>
                  <a:gd name="T96" fmla="*/ 12 w 21"/>
                  <a:gd name="T97" fmla="*/ 5 h 14"/>
                  <a:gd name="T98" fmla="*/ 3 w 21"/>
                  <a:gd name="T99" fmla="*/ 6 h 14"/>
                  <a:gd name="T100" fmla="*/ 0 w 21"/>
                  <a:gd name="T101" fmla="*/ 13 h 14"/>
                  <a:gd name="T102" fmla="*/ 0 w 21"/>
                  <a:gd name="T103" fmla="*/ 14 h 14"/>
                  <a:gd name="T104" fmla="*/ 0 w 21"/>
                  <a:gd name="T105" fmla="*/ 14 h 14"/>
                  <a:gd name="T106" fmla="*/ 0 w 21"/>
                  <a:gd name="T107" fmla="*/ 14 h 14"/>
                  <a:gd name="T108" fmla="*/ 1 w 21"/>
                  <a:gd name="T109" fmla="*/ 14 h 14"/>
                  <a:gd name="T110" fmla="*/ 1 w 21"/>
                  <a:gd name="T111" fmla="*/ 14 h 14"/>
                  <a:gd name="T112" fmla="*/ 0 w 21"/>
                  <a:gd name="T113" fmla="*/ 14 h 14"/>
                  <a:gd name="T114" fmla="*/ 1 w 21"/>
                  <a:gd name="T115" fmla="*/ 14 h 14"/>
                  <a:gd name="T116" fmla="*/ 1 w 21"/>
                  <a:gd name="T117" fmla="*/ 14 h 14"/>
                  <a:gd name="T118" fmla="*/ 1 w 21"/>
                  <a:gd name="T119" fmla="*/ 14 h 14"/>
                  <a:gd name="T120" fmla="*/ 1 w 21"/>
                  <a:gd name="T121"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 h="14">
                    <a:moveTo>
                      <a:pt x="1" y="14"/>
                    </a:moveTo>
                    <a:cubicBezTo>
                      <a:pt x="1" y="14"/>
                      <a:pt x="1" y="14"/>
                      <a:pt x="1" y="14"/>
                    </a:cubicBezTo>
                    <a:cubicBezTo>
                      <a:pt x="1" y="14"/>
                      <a:pt x="1" y="14"/>
                      <a:pt x="1" y="14"/>
                    </a:cubicBezTo>
                    <a:cubicBezTo>
                      <a:pt x="1" y="14"/>
                      <a:pt x="1" y="14"/>
                      <a:pt x="1" y="14"/>
                    </a:cubicBezTo>
                    <a:cubicBezTo>
                      <a:pt x="1" y="14"/>
                      <a:pt x="1" y="14"/>
                      <a:pt x="1" y="14"/>
                    </a:cubicBezTo>
                    <a:cubicBezTo>
                      <a:pt x="1" y="14"/>
                      <a:pt x="0" y="13"/>
                      <a:pt x="0" y="13"/>
                    </a:cubicBezTo>
                    <a:cubicBezTo>
                      <a:pt x="0" y="12"/>
                      <a:pt x="0" y="12"/>
                      <a:pt x="0" y="10"/>
                    </a:cubicBezTo>
                    <a:cubicBezTo>
                      <a:pt x="1" y="9"/>
                      <a:pt x="1" y="7"/>
                      <a:pt x="3" y="6"/>
                    </a:cubicBezTo>
                    <a:cubicBezTo>
                      <a:pt x="3" y="6"/>
                      <a:pt x="3" y="6"/>
                      <a:pt x="3" y="6"/>
                    </a:cubicBezTo>
                    <a:cubicBezTo>
                      <a:pt x="5" y="5"/>
                      <a:pt x="8" y="4"/>
                      <a:pt x="13" y="5"/>
                    </a:cubicBezTo>
                    <a:cubicBezTo>
                      <a:pt x="14" y="5"/>
                      <a:pt x="15" y="5"/>
                      <a:pt x="16" y="5"/>
                    </a:cubicBezTo>
                    <a:cubicBezTo>
                      <a:pt x="17" y="5"/>
                      <a:pt x="18" y="4"/>
                      <a:pt x="19" y="4"/>
                    </a:cubicBezTo>
                    <a:cubicBezTo>
                      <a:pt x="19" y="4"/>
                      <a:pt x="19" y="4"/>
                      <a:pt x="19" y="4"/>
                    </a:cubicBezTo>
                    <a:cubicBezTo>
                      <a:pt x="20" y="3"/>
                      <a:pt x="20" y="2"/>
                      <a:pt x="20" y="1"/>
                    </a:cubicBezTo>
                    <a:cubicBezTo>
                      <a:pt x="21" y="1"/>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2"/>
                    </a:cubicBezTo>
                    <a:cubicBezTo>
                      <a:pt x="21" y="2"/>
                      <a:pt x="20" y="4"/>
                      <a:pt x="19" y="4"/>
                    </a:cubicBezTo>
                    <a:cubicBezTo>
                      <a:pt x="19" y="5"/>
                      <a:pt x="18" y="5"/>
                      <a:pt x="18" y="5"/>
                    </a:cubicBezTo>
                    <a:cubicBezTo>
                      <a:pt x="15" y="6"/>
                      <a:pt x="12" y="5"/>
                      <a:pt x="8" y="5"/>
                    </a:cubicBezTo>
                    <a:cubicBezTo>
                      <a:pt x="5" y="5"/>
                      <a:pt x="4" y="6"/>
                      <a:pt x="3" y="6"/>
                    </a:cubicBezTo>
                    <a:cubicBezTo>
                      <a:pt x="3" y="6"/>
                      <a:pt x="3" y="6"/>
                      <a:pt x="3" y="6"/>
                    </a:cubicBezTo>
                    <a:cubicBezTo>
                      <a:pt x="3" y="6"/>
                      <a:pt x="3" y="6"/>
                      <a:pt x="3" y="6"/>
                    </a:cubicBezTo>
                    <a:cubicBezTo>
                      <a:pt x="3" y="6"/>
                      <a:pt x="3" y="6"/>
                      <a:pt x="3" y="6"/>
                    </a:cubicBezTo>
                    <a:cubicBezTo>
                      <a:pt x="2" y="7"/>
                      <a:pt x="1" y="7"/>
                      <a:pt x="1" y="9"/>
                    </a:cubicBezTo>
                    <a:cubicBezTo>
                      <a:pt x="0" y="11"/>
                      <a:pt x="0" y="12"/>
                      <a:pt x="0" y="14"/>
                    </a:cubicBezTo>
                    <a:cubicBezTo>
                      <a:pt x="0" y="14"/>
                      <a:pt x="0" y="14"/>
                      <a:pt x="0" y="14"/>
                    </a:cubicBezTo>
                    <a:cubicBezTo>
                      <a:pt x="1" y="14"/>
                      <a:pt x="1" y="14"/>
                      <a:pt x="1" y="14"/>
                    </a:cubicBezTo>
                    <a:cubicBezTo>
                      <a:pt x="1" y="14"/>
                      <a:pt x="1" y="14"/>
                      <a:pt x="1" y="14"/>
                    </a:cubicBezTo>
                    <a:cubicBezTo>
                      <a:pt x="1" y="14"/>
                      <a:pt x="1" y="14"/>
                      <a:pt x="1" y="14"/>
                    </a:cubicBezTo>
                    <a:cubicBezTo>
                      <a:pt x="0" y="12"/>
                      <a:pt x="0" y="11"/>
                      <a:pt x="1" y="9"/>
                    </a:cubicBezTo>
                    <a:cubicBezTo>
                      <a:pt x="1" y="7"/>
                      <a:pt x="2" y="7"/>
                      <a:pt x="3" y="6"/>
                    </a:cubicBezTo>
                    <a:cubicBezTo>
                      <a:pt x="3" y="6"/>
                      <a:pt x="3" y="6"/>
                      <a:pt x="3" y="6"/>
                    </a:cubicBezTo>
                    <a:cubicBezTo>
                      <a:pt x="3" y="6"/>
                      <a:pt x="3" y="6"/>
                      <a:pt x="3" y="6"/>
                    </a:cubicBezTo>
                    <a:cubicBezTo>
                      <a:pt x="3" y="6"/>
                      <a:pt x="3" y="6"/>
                      <a:pt x="3" y="6"/>
                    </a:cubicBezTo>
                    <a:cubicBezTo>
                      <a:pt x="4" y="6"/>
                      <a:pt x="5" y="5"/>
                      <a:pt x="8" y="5"/>
                    </a:cubicBezTo>
                    <a:cubicBezTo>
                      <a:pt x="12" y="5"/>
                      <a:pt x="15" y="6"/>
                      <a:pt x="18" y="5"/>
                    </a:cubicBezTo>
                    <a:cubicBezTo>
                      <a:pt x="18" y="5"/>
                      <a:pt x="19" y="5"/>
                      <a:pt x="19" y="4"/>
                    </a:cubicBezTo>
                    <a:cubicBezTo>
                      <a:pt x="20" y="4"/>
                      <a:pt x="21" y="2"/>
                      <a:pt x="21" y="2"/>
                    </a:cubicBezTo>
                    <a:cubicBezTo>
                      <a:pt x="21" y="1"/>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0" y="1"/>
                    </a:cubicBezTo>
                    <a:cubicBezTo>
                      <a:pt x="20" y="2"/>
                      <a:pt x="20" y="3"/>
                      <a:pt x="19" y="4"/>
                    </a:cubicBezTo>
                    <a:cubicBezTo>
                      <a:pt x="19" y="4"/>
                      <a:pt x="19" y="4"/>
                      <a:pt x="19" y="4"/>
                    </a:cubicBezTo>
                    <a:cubicBezTo>
                      <a:pt x="18" y="4"/>
                      <a:pt x="17" y="5"/>
                      <a:pt x="16" y="5"/>
                    </a:cubicBezTo>
                    <a:cubicBezTo>
                      <a:pt x="15" y="5"/>
                      <a:pt x="14" y="5"/>
                      <a:pt x="12" y="5"/>
                    </a:cubicBezTo>
                    <a:cubicBezTo>
                      <a:pt x="8" y="4"/>
                      <a:pt x="5" y="5"/>
                      <a:pt x="3" y="6"/>
                    </a:cubicBezTo>
                    <a:cubicBezTo>
                      <a:pt x="3" y="6"/>
                      <a:pt x="3" y="6"/>
                      <a:pt x="3" y="6"/>
                    </a:cubicBezTo>
                    <a:cubicBezTo>
                      <a:pt x="1" y="7"/>
                      <a:pt x="1" y="9"/>
                      <a:pt x="0" y="10"/>
                    </a:cubicBezTo>
                    <a:cubicBezTo>
                      <a:pt x="0" y="12"/>
                      <a:pt x="0" y="13"/>
                      <a:pt x="0" y="13"/>
                    </a:cubicBezTo>
                    <a:cubicBezTo>
                      <a:pt x="0" y="13"/>
                      <a:pt x="0" y="13"/>
                      <a:pt x="0" y="14"/>
                    </a:cubicBezTo>
                    <a:cubicBezTo>
                      <a:pt x="0" y="14"/>
                      <a:pt x="0" y="14"/>
                      <a:pt x="0" y="14"/>
                    </a:cubicBezTo>
                    <a:cubicBezTo>
                      <a:pt x="0" y="14"/>
                      <a:pt x="0" y="14"/>
                      <a:pt x="0" y="14"/>
                    </a:cubicBezTo>
                    <a:cubicBezTo>
                      <a:pt x="0" y="14"/>
                      <a:pt x="0" y="14"/>
                      <a:pt x="0" y="14"/>
                    </a:cubicBezTo>
                    <a:cubicBezTo>
                      <a:pt x="1" y="14"/>
                      <a:pt x="1" y="14"/>
                      <a:pt x="1" y="14"/>
                    </a:cubicBezTo>
                    <a:cubicBezTo>
                      <a:pt x="0" y="14"/>
                      <a:pt x="0" y="14"/>
                      <a:pt x="0" y="14"/>
                    </a:cubicBezTo>
                    <a:cubicBezTo>
                      <a:pt x="0" y="14"/>
                      <a:pt x="0" y="14"/>
                      <a:pt x="0" y="14"/>
                    </a:cubicBezTo>
                    <a:cubicBezTo>
                      <a:pt x="1" y="14"/>
                      <a:pt x="1" y="14"/>
                      <a:pt x="1" y="14"/>
                    </a:cubicBezTo>
                    <a:cubicBezTo>
                      <a:pt x="0" y="14"/>
                      <a:pt x="0" y="14"/>
                      <a:pt x="0" y="14"/>
                    </a:cubicBezTo>
                    <a:cubicBezTo>
                      <a:pt x="1" y="14"/>
                      <a:pt x="1" y="14"/>
                      <a:pt x="1" y="14"/>
                    </a:cubicBezTo>
                    <a:cubicBezTo>
                      <a:pt x="1" y="14"/>
                      <a:pt x="1" y="14"/>
                      <a:pt x="1" y="14"/>
                    </a:cubicBezTo>
                    <a:cubicBezTo>
                      <a:pt x="0" y="14"/>
                      <a:pt x="0" y="14"/>
                      <a:pt x="0" y="14"/>
                    </a:cubicBezTo>
                    <a:cubicBezTo>
                      <a:pt x="1" y="14"/>
                      <a:pt x="1" y="14"/>
                      <a:pt x="1" y="14"/>
                    </a:cubicBezTo>
                    <a:cubicBezTo>
                      <a:pt x="1" y="14"/>
                      <a:pt x="1" y="14"/>
                      <a:pt x="1" y="14"/>
                    </a:cubicBezTo>
                    <a:cubicBezTo>
                      <a:pt x="1" y="14"/>
                      <a:pt x="1" y="14"/>
                      <a:pt x="1" y="14"/>
                    </a:cubicBezTo>
                    <a:cubicBezTo>
                      <a:pt x="1" y="14"/>
                      <a:pt x="1" y="14"/>
                      <a:pt x="1" y="14"/>
                    </a:cubicBezTo>
                    <a:cubicBezTo>
                      <a:pt x="1" y="14"/>
                      <a:pt x="1" y="14"/>
                      <a:pt x="1" y="14"/>
                    </a:cubicBezTo>
                    <a:cubicBezTo>
                      <a:pt x="1" y="14"/>
                      <a:pt x="1" y="14"/>
                      <a:pt x="1" y="14"/>
                    </a:cubicBezTo>
                    <a:cubicBezTo>
                      <a:pt x="1" y="14"/>
                      <a:pt x="1" y="14"/>
                      <a:pt x="1" y="14"/>
                    </a:cubicBezTo>
                    <a:cubicBezTo>
                      <a:pt x="1" y="14"/>
                      <a:pt x="1" y="14"/>
                      <a:pt x="1" y="14"/>
                    </a:cubicBezTo>
                    <a:cubicBezTo>
                      <a:pt x="1" y="14"/>
                      <a:pt x="1" y="14"/>
                      <a:pt x="1" y="14"/>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32" name="Freeform 221"/>
              <p:cNvSpPr>
                <a:spLocks/>
              </p:cNvSpPr>
              <p:nvPr/>
            </p:nvSpPr>
            <p:spPr bwMode="auto">
              <a:xfrm>
                <a:off x="429" y="1444"/>
                <a:ext cx="5" cy="4"/>
              </a:xfrm>
              <a:custGeom>
                <a:avLst/>
                <a:gdLst>
                  <a:gd name="T0" fmla="*/ 0 w 2"/>
                  <a:gd name="T1" fmla="*/ 1 h 2"/>
                  <a:gd name="T2" fmla="*/ 1 w 2"/>
                  <a:gd name="T3" fmla="*/ 1 h 2"/>
                  <a:gd name="T4" fmla="*/ 2 w 2"/>
                  <a:gd name="T5" fmla="*/ 2 h 2"/>
                  <a:gd name="T6" fmla="*/ 1 w 2"/>
                  <a:gd name="T7" fmla="*/ 2 h 2"/>
                  <a:gd name="T8" fmla="*/ 0 w 2"/>
                  <a:gd name="T9" fmla="*/ 1 h 2"/>
                </a:gdLst>
                <a:ahLst/>
                <a:cxnLst>
                  <a:cxn ang="0">
                    <a:pos x="T0" y="T1"/>
                  </a:cxn>
                  <a:cxn ang="0">
                    <a:pos x="T2" y="T3"/>
                  </a:cxn>
                  <a:cxn ang="0">
                    <a:pos x="T4" y="T5"/>
                  </a:cxn>
                  <a:cxn ang="0">
                    <a:pos x="T6" y="T7"/>
                  </a:cxn>
                  <a:cxn ang="0">
                    <a:pos x="T8" y="T9"/>
                  </a:cxn>
                </a:cxnLst>
                <a:rect l="0" t="0" r="r" b="b"/>
                <a:pathLst>
                  <a:path w="2" h="2">
                    <a:moveTo>
                      <a:pt x="0" y="1"/>
                    </a:moveTo>
                    <a:cubicBezTo>
                      <a:pt x="1" y="0"/>
                      <a:pt x="1" y="0"/>
                      <a:pt x="1" y="1"/>
                    </a:cubicBezTo>
                    <a:cubicBezTo>
                      <a:pt x="2" y="1"/>
                      <a:pt x="2" y="2"/>
                      <a:pt x="2" y="2"/>
                    </a:cubicBezTo>
                    <a:cubicBezTo>
                      <a:pt x="2" y="2"/>
                      <a:pt x="1" y="2"/>
                      <a:pt x="1" y="2"/>
                    </a:cubicBezTo>
                    <a:cubicBezTo>
                      <a:pt x="0" y="1"/>
                      <a:pt x="0" y="1"/>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33" name="Freeform 222"/>
              <p:cNvSpPr>
                <a:spLocks/>
              </p:cNvSpPr>
              <p:nvPr/>
            </p:nvSpPr>
            <p:spPr bwMode="auto">
              <a:xfrm>
                <a:off x="429" y="1444"/>
                <a:ext cx="5" cy="4"/>
              </a:xfrm>
              <a:custGeom>
                <a:avLst/>
                <a:gdLst>
                  <a:gd name="T0" fmla="*/ 0 w 2"/>
                  <a:gd name="T1" fmla="*/ 1 h 2"/>
                  <a:gd name="T2" fmla="*/ 0 w 2"/>
                  <a:gd name="T3" fmla="*/ 1 h 2"/>
                  <a:gd name="T4" fmla="*/ 1 w 2"/>
                  <a:gd name="T5" fmla="*/ 0 h 2"/>
                  <a:gd name="T6" fmla="*/ 1 w 2"/>
                  <a:gd name="T7" fmla="*/ 1 h 2"/>
                  <a:gd name="T8" fmla="*/ 2 w 2"/>
                  <a:gd name="T9" fmla="*/ 1 h 2"/>
                  <a:gd name="T10" fmla="*/ 2 w 2"/>
                  <a:gd name="T11" fmla="*/ 2 h 2"/>
                  <a:gd name="T12" fmla="*/ 1 w 2"/>
                  <a:gd name="T13" fmla="*/ 2 h 2"/>
                  <a:gd name="T14" fmla="*/ 1 w 2"/>
                  <a:gd name="T15" fmla="*/ 2 h 2"/>
                  <a:gd name="T16" fmla="*/ 0 w 2"/>
                  <a:gd name="T17" fmla="*/ 1 h 2"/>
                  <a:gd name="T18" fmla="*/ 0 w 2"/>
                  <a:gd name="T19" fmla="*/ 1 h 2"/>
                  <a:gd name="T20" fmla="*/ 0 w 2"/>
                  <a:gd name="T21" fmla="*/ 1 h 2"/>
                  <a:gd name="T22" fmla="*/ 0 w 2"/>
                  <a:gd name="T23" fmla="*/ 1 h 2"/>
                  <a:gd name="T24" fmla="*/ 0 w 2"/>
                  <a:gd name="T25" fmla="*/ 1 h 2"/>
                  <a:gd name="T26" fmla="*/ 1 w 2"/>
                  <a:gd name="T27" fmla="*/ 2 h 2"/>
                  <a:gd name="T28" fmla="*/ 1 w 2"/>
                  <a:gd name="T29" fmla="*/ 2 h 2"/>
                  <a:gd name="T30" fmla="*/ 2 w 2"/>
                  <a:gd name="T31" fmla="*/ 2 h 2"/>
                  <a:gd name="T32" fmla="*/ 2 w 2"/>
                  <a:gd name="T33" fmla="*/ 1 h 2"/>
                  <a:gd name="T34" fmla="*/ 1 w 2"/>
                  <a:gd name="T35" fmla="*/ 1 h 2"/>
                  <a:gd name="T36" fmla="*/ 1 w 2"/>
                  <a:gd name="T37" fmla="*/ 0 h 2"/>
                  <a:gd name="T38" fmla="*/ 0 w 2"/>
                  <a:gd name="T3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2">
                    <a:moveTo>
                      <a:pt x="0" y="1"/>
                    </a:moveTo>
                    <a:cubicBezTo>
                      <a:pt x="0" y="1"/>
                      <a:pt x="0" y="1"/>
                      <a:pt x="0" y="1"/>
                    </a:cubicBezTo>
                    <a:cubicBezTo>
                      <a:pt x="0" y="0"/>
                      <a:pt x="1" y="0"/>
                      <a:pt x="1" y="0"/>
                    </a:cubicBezTo>
                    <a:cubicBezTo>
                      <a:pt x="1" y="0"/>
                      <a:pt x="1" y="0"/>
                      <a:pt x="1" y="1"/>
                    </a:cubicBezTo>
                    <a:cubicBezTo>
                      <a:pt x="2" y="1"/>
                      <a:pt x="2" y="1"/>
                      <a:pt x="2" y="1"/>
                    </a:cubicBezTo>
                    <a:cubicBezTo>
                      <a:pt x="2" y="1"/>
                      <a:pt x="2" y="2"/>
                      <a:pt x="2" y="2"/>
                    </a:cubicBezTo>
                    <a:cubicBezTo>
                      <a:pt x="2" y="2"/>
                      <a:pt x="2" y="2"/>
                      <a:pt x="1" y="2"/>
                    </a:cubicBezTo>
                    <a:cubicBezTo>
                      <a:pt x="1" y="2"/>
                      <a:pt x="1" y="2"/>
                      <a:pt x="1" y="2"/>
                    </a:cubicBezTo>
                    <a:cubicBezTo>
                      <a:pt x="0" y="2"/>
                      <a:pt x="0" y="1"/>
                      <a:pt x="0" y="1"/>
                    </a:cubicBezTo>
                    <a:cubicBezTo>
                      <a:pt x="0" y="1"/>
                      <a:pt x="0" y="1"/>
                      <a:pt x="0" y="1"/>
                    </a:cubicBezTo>
                    <a:cubicBezTo>
                      <a:pt x="0" y="1"/>
                      <a:pt x="0" y="1"/>
                      <a:pt x="0" y="1"/>
                    </a:cubicBezTo>
                    <a:cubicBezTo>
                      <a:pt x="0" y="1"/>
                      <a:pt x="0" y="1"/>
                      <a:pt x="0" y="1"/>
                    </a:cubicBezTo>
                    <a:cubicBezTo>
                      <a:pt x="0" y="1"/>
                      <a:pt x="0" y="1"/>
                      <a:pt x="0" y="1"/>
                    </a:cubicBezTo>
                    <a:cubicBezTo>
                      <a:pt x="0" y="1"/>
                      <a:pt x="0" y="2"/>
                      <a:pt x="1" y="2"/>
                    </a:cubicBezTo>
                    <a:cubicBezTo>
                      <a:pt x="1" y="2"/>
                      <a:pt x="1" y="2"/>
                      <a:pt x="1" y="2"/>
                    </a:cubicBezTo>
                    <a:cubicBezTo>
                      <a:pt x="2" y="2"/>
                      <a:pt x="2" y="2"/>
                      <a:pt x="2" y="2"/>
                    </a:cubicBezTo>
                    <a:cubicBezTo>
                      <a:pt x="2" y="2"/>
                      <a:pt x="2" y="1"/>
                      <a:pt x="2" y="1"/>
                    </a:cubicBezTo>
                    <a:cubicBezTo>
                      <a:pt x="2" y="1"/>
                      <a:pt x="2" y="1"/>
                      <a:pt x="1" y="1"/>
                    </a:cubicBezTo>
                    <a:cubicBezTo>
                      <a:pt x="1" y="0"/>
                      <a:pt x="1" y="0"/>
                      <a:pt x="1" y="0"/>
                    </a:cubicBezTo>
                    <a:cubicBezTo>
                      <a:pt x="1" y="0"/>
                      <a:pt x="0" y="0"/>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34" name="Freeform 223"/>
              <p:cNvSpPr>
                <a:spLocks/>
              </p:cNvSpPr>
              <p:nvPr/>
            </p:nvSpPr>
            <p:spPr bwMode="auto">
              <a:xfrm>
                <a:off x="425" y="1446"/>
                <a:ext cx="4" cy="5"/>
              </a:xfrm>
              <a:custGeom>
                <a:avLst/>
                <a:gdLst>
                  <a:gd name="T0" fmla="*/ 0 w 2"/>
                  <a:gd name="T1" fmla="*/ 0 h 2"/>
                  <a:gd name="T2" fmla="*/ 1 w 2"/>
                  <a:gd name="T3" fmla="*/ 0 h 2"/>
                  <a:gd name="T4" fmla="*/ 2 w 2"/>
                  <a:gd name="T5" fmla="*/ 1 h 2"/>
                  <a:gd name="T6" fmla="*/ 1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1" y="0"/>
                      <a:pt x="1" y="0"/>
                    </a:cubicBezTo>
                    <a:cubicBezTo>
                      <a:pt x="2" y="0"/>
                      <a:pt x="2" y="1"/>
                      <a:pt x="2" y="1"/>
                    </a:cubicBezTo>
                    <a:cubicBezTo>
                      <a:pt x="1" y="2"/>
                      <a:pt x="1" y="2"/>
                      <a:pt x="1" y="1"/>
                    </a:cubicBezTo>
                    <a:cubicBezTo>
                      <a:pt x="0" y="1"/>
                      <a:pt x="0" y="0"/>
                      <a:pt x="0"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35" name="Freeform 224"/>
              <p:cNvSpPr>
                <a:spLocks/>
              </p:cNvSpPr>
              <p:nvPr/>
            </p:nvSpPr>
            <p:spPr bwMode="auto">
              <a:xfrm>
                <a:off x="425" y="1446"/>
                <a:ext cx="4" cy="2"/>
              </a:xfrm>
              <a:custGeom>
                <a:avLst/>
                <a:gdLst>
                  <a:gd name="T0" fmla="*/ 0 w 2"/>
                  <a:gd name="T1" fmla="*/ 0 h 1"/>
                  <a:gd name="T2" fmla="*/ 0 w 2"/>
                  <a:gd name="T3" fmla="*/ 0 h 1"/>
                  <a:gd name="T4" fmla="*/ 1 w 2"/>
                  <a:gd name="T5" fmla="*/ 0 h 1"/>
                  <a:gd name="T6" fmla="*/ 1 w 2"/>
                  <a:gd name="T7" fmla="*/ 0 h 1"/>
                  <a:gd name="T8" fmla="*/ 2 w 2"/>
                  <a:gd name="T9" fmla="*/ 1 h 1"/>
                  <a:gd name="T10" fmla="*/ 2 w 2"/>
                  <a:gd name="T11" fmla="*/ 1 h 1"/>
                  <a:gd name="T12" fmla="*/ 1 w 2"/>
                  <a:gd name="T13" fmla="*/ 1 h 1"/>
                  <a:gd name="T14" fmla="*/ 1 w 2"/>
                  <a:gd name="T15" fmla="*/ 1 h 1"/>
                  <a:gd name="T16" fmla="*/ 0 w 2"/>
                  <a:gd name="T17" fmla="*/ 1 h 1"/>
                  <a:gd name="T18" fmla="*/ 0 w 2"/>
                  <a:gd name="T19" fmla="*/ 0 h 1"/>
                  <a:gd name="T20" fmla="*/ 0 w 2"/>
                  <a:gd name="T21" fmla="*/ 0 h 1"/>
                  <a:gd name="T22" fmla="*/ 0 w 2"/>
                  <a:gd name="T23" fmla="*/ 0 h 1"/>
                  <a:gd name="T24" fmla="*/ 0 w 2"/>
                  <a:gd name="T25" fmla="*/ 1 h 1"/>
                  <a:gd name="T26" fmla="*/ 1 w 2"/>
                  <a:gd name="T27" fmla="*/ 1 h 1"/>
                  <a:gd name="T28" fmla="*/ 1 w 2"/>
                  <a:gd name="T29" fmla="*/ 1 h 1"/>
                  <a:gd name="T30" fmla="*/ 2 w 2"/>
                  <a:gd name="T31" fmla="*/ 1 h 1"/>
                  <a:gd name="T32" fmla="*/ 2 w 2"/>
                  <a:gd name="T33" fmla="*/ 1 h 1"/>
                  <a:gd name="T34" fmla="*/ 1 w 2"/>
                  <a:gd name="T35" fmla="*/ 0 h 1"/>
                  <a:gd name="T36" fmla="*/ 1 w 2"/>
                  <a:gd name="T37" fmla="*/ 0 h 1"/>
                  <a:gd name="T38" fmla="*/ 0 w 2"/>
                  <a:gd name="T3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1">
                    <a:moveTo>
                      <a:pt x="0" y="0"/>
                    </a:moveTo>
                    <a:cubicBezTo>
                      <a:pt x="0" y="0"/>
                      <a:pt x="0" y="0"/>
                      <a:pt x="0" y="0"/>
                    </a:cubicBezTo>
                    <a:cubicBezTo>
                      <a:pt x="0" y="0"/>
                      <a:pt x="0" y="0"/>
                      <a:pt x="1" y="0"/>
                    </a:cubicBezTo>
                    <a:cubicBezTo>
                      <a:pt x="1" y="0"/>
                      <a:pt x="1" y="0"/>
                      <a:pt x="1" y="0"/>
                    </a:cubicBezTo>
                    <a:cubicBezTo>
                      <a:pt x="1" y="0"/>
                      <a:pt x="2" y="0"/>
                      <a:pt x="2" y="1"/>
                    </a:cubicBezTo>
                    <a:cubicBezTo>
                      <a:pt x="2" y="1"/>
                      <a:pt x="2" y="1"/>
                      <a:pt x="2" y="1"/>
                    </a:cubicBezTo>
                    <a:cubicBezTo>
                      <a:pt x="1" y="1"/>
                      <a:pt x="1" y="1"/>
                      <a:pt x="1" y="1"/>
                    </a:cubicBezTo>
                    <a:cubicBezTo>
                      <a:pt x="1" y="1"/>
                      <a:pt x="1" y="1"/>
                      <a:pt x="1" y="1"/>
                    </a:cubicBezTo>
                    <a:cubicBezTo>
                      <a:pt x="0" y="1"/>
                      <a:pt x="0" y="1"/>
                      <a:pt x="0" y="1"/>
                    </a:cubicBezTo>
                    <a:cubicBezTo>
                      <a:pt x="0" y="0"/>
                      <a:pt x="0" y="0"/>
                      <a:pt x="0" y="0"/>
                    </a:cubicBezTo>
                    <a:cubicBezTo>
                      <a:pt x="0" y="0"/>
                      <a:pt x="0" y="0"/>
                      <a:pt x="0" y="0"/>
                    </a:cubicBezTo>
                    <a:cubicBezTo>
                      <a:pt x="0" y="0"/>
                      <a:pt x="0" y="0"/>
                      <a:pt x="0" y="0"/>
                    </a:cubicBezTo>
                    <a:cubicBezTo>
                      <a:pt x="0" y="0"/>
                      <a:pt x="0" y="0"/>
                      <a:pt x="0" y="1"/>
                    </a:cubicBezTo>
                    <a:cubicBezTo>
                      <a:pt x="0" y="1"/>
                      <a:pt x="0" y="1"/>
                      <a:pt x="1" y="1"/>
                    </a:cubicBezTo>
                    <a:cubicBezTo>
                      <a:pt x="1" y="1"/>
                      <a:pt x="1" y="1"/>
                      <a:pt x="1" y="1"/>
                    </a:cubicBezTo>
                    <a:cubicBezTo>
                      <a:pt x="1" y="1"/>
                      <a:pt x="2" y="1"/>
                      <a:pt x="2" y="1"/>
                    </a:cubicBezTo>
                    <a:cubicBezTo>
                      <a:pt x="2" y="1"/>
                      <a:pt x="2" y="1"/>
                      <a:pt x="2" y="1"/>
                    </a:cubicBezTo>
                    <a:cubicBezTo>
                      <a:pt x="2" y="0"/>
                      <a:pt x="1" y="0"/>
                      <a:pt x="1" y="0"/>
                    </a:cubicBezTo>
                    <a:cubicBezTo>
                      <a:pt x="1" y="0"/>
                      <a:pt x="1" y="0"/>
                      <a:pt x="1" y="0"/>
                    </a:cubicBezTo>
                    <a:cubicBezTo>
                      <a:pt x="0" y="0"/>
                      <a:pt x="0" y="0"/>
                      <a:pt x="0"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36" name="Freeform 225"/>
              <p:cNvSpPr>
                <a:spLocks/>
              </p:cNvSpPr>
              <p:nvPr/>
            </p:nvSpPr>
            <p:spPr bwMode="auto">
              <a:xfrm>
                <a:off x="418" y="1451"/>
                <a:ext cx="4" cy="2"/>
              </a:xfrm>
              <a:custGeom>
                <a:avLst/>
                <a:gdLst>
                  <a:gd name="T0" fmla="*/ 0 w 2"/>
                  <a:gd name="T1" fmla="*/ 0 h 1"/>
                  <a:gd name="T2" fmla="*/ 1 w 2"/>
                  <a:gd name="T3" fmla="*/ 0 h 1"/>
                  <a:gd name="T4" fmla="*/ 1 w 2"/>
                  <a:gd name="T5" fmla="*/ 1 h 1"/>
                  <a:gd name="T6" fmla="*/ 1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1" y="0"/>
                      <a:pt x="1" y="0"/>
                    </a:cubicBezTo>
                    <a:cubicBezTo>
                      <a:pt x="1" y="0"/>
                      <a:pt x="2" y="1"/>
                      <a:pt x="1" y="1"/>
                    </a:cubicBezTo>
                    <a:cubicBezTo>
                      <a:pt x="1" y="1"/>
                      <a:pt x="1" y="1"/>
                      <a:pt x="1" y="1"/>
                    </a:cubicBezTo>
                    <a:cubicBezTo>
                      <a:pt x="0" y="1"/>
                      <a:pt x="0" y="0"/>
                      <a:pt x="0"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37" name="Freeform 226"/>
              <p:cNvSpPr>
                <a:spLocks/>
              </p:cNvSpPr>
              <p:nvPr/>
            </p:nvSpPr>
            <p:spPr bwMode="auto">
              <a:xfrm>
                <a:off x="418" y="1451"/>
                <a:ext cx="2" cy="2"/>
              </a:xfrm>
              <a:custGeom>
                <a:avLst/>
                <a:gdLst>
                  <a:gd name="T0" fmla="*/ 0 w 1"/>
                  <a:gd name="T1" fmla="*/ 0 h 1"/>
                  <a:gd name="T2" fmla="*/ 0 w 1"/>
                  <a:gd name="T3" fmla="*/ 0 h 1"/>
                  <a:gd name="T4" fmla="*/ 1 w 1"/>
                  <a:gd name="T5" fmla="*/ 0 h 1"/>
                  <a:gd name="T6" fmla="*/ 1 w 1"/>
                  <a:gd name="T7" fmla="*/ 0 h 1"/>
                  <a:gd name="T8" fmla="*/ 1 w 1"/>
                  <a:gd name="T9" fmla="*/ 0 h 1"/>
                  <a:gd name="T10" fmla="*/ 1 w 1"/>
                  <a:gd name="T11" fmla="*/ 1 h 1"/>
                  <a:gd name="T12" fmla="*/ 1 w 1"/>
                  <a:gd name="T13" fmla="*/ 1 h 1"/>
                  <a:gd name="T14" fmla="*/ 1 w 1"/>
                  <a:gd name="T15" fmla="*/ 1 h 1"/>
                  <a:gd name="T16" fmla="*/ 0 w 1"/>
                  <a:gd name="T17" fmla="*/ 0 h 1"/>
                  <a:gd name="T18" fmla="*/ 0 w 1"/>
                  <a:gd name="T19" fmla="*/ 0 h 1"/>
                  <a:gd name="T20" fmla="*/ 0 w 1"/>
                  <a:gd name="T21" fmla="*/ 0 h 1"/>
                  <a:gd name="T22" fmla="*/ 0 w 1"/>
                  <a:gd name="T23" fmla="*/ 0 h 1"/>
                  <a:gd name="T24" fmla="*/ 0 w 1"/>
                  <a:gd name="T25" fmla="*/ 0 h 1"/>
                  <a:gd name="T26" fmla="*/ 1 w 1"/>
                  <a:gd name="T27" fmla="*/ 1 h 1"/>
                  <a:gd name="T28" fmla="*/ 1 w 1"/>
                  <a:gd name="T29" fmla="*/ 1 h 1"/>
                  <a:gd name="T30" fmla="*/ 1 w 1"/>
                  <a:gd name="T31" fmla="*/ 1 h 1"/>
                  <a:gd name="T32" fmla="*/ 1 w 1"/>
                  <a:gd name="T33" fmla="*/ 0 h 1"/>
                  <a:gd name="T34" fmla="*/ 1 w 1"/>
                  <a:gd name="T35" fmla="*/ 0 h 1"/>
                  <a:gd name="T36" fmla="*/ 1 w 1"/>
                  <a:gd name="T37" fmla="*/ 0 h 1"/>
                  <a:gd name="T38" fmla="*/ 0 w 1"/>
                  <a:gd name="T3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0" y="0"/>
                    </a:moveTo>
                    <a:cubicBezTo>
                      <a:pt x="0" y="0"/>
                      <a:pt x="0" y="0"/>
                      <a:pt x="0" y="0"/>
                    </a:cubicBezTo>
                    <a:cubicBezTo>
                      <a:pt x="0" y="0"/>
                      <a:pt x="0" y="0"/>
                      <a:pt x="1" y="0"/>
                    </a:cubicBezTo>
                    <a:cubicBezTo>
                      <a:pt x="1" y="0"/>
                      <a:pt x="1" y="0"/>
                      <a:pt x="1" y="0"/>
                    </a:cubicBezTo>
                    <a:cubicBezTo>
                      <a:pt x="1" y="0"/>
                      <a:pt x="1" y="0"/>
                      <a:pt x="1" y="0"/>
                    </a:cubicBezTo>
                    <a:cubicBezTo>
                      <a:pt x="1" y="1"/>
                      <a:pt x="1" y="1"/>
                      <a:pt x="1" y="1"/>
                    </a:cubicBezTo>
                    <a:cubicBezTo>
                      <a:pt x="1" y="1"/>
                      <a:pt x="1" y="1"/>
                      <a:pt x="1" y="1"/>
                    </a:cubicBezTo>
                    <a:cubicBezTo>
                      <a:pt x="1" y="1"/>
                      <a:pt x="1" y="1"/>
                      <a:pt x="1" y="1"/>
                    </a:cubicBezTo>
                    <a:cubicBezTo>
                      <a:pt x="0" y="1"/>
                      <a:pt x="0" y="1"/>
                      <a:pt x="0" y="0"/>
                    </a:cubicBezTo>
                    <a:cubicBezTo>
                      <a:pt x="0" y="0"/>
                      <a:pt x="0" y="0"/>
                      <a:pt x="0" y="0"/>
                    </a:cubicBezTo>
                    <a:cubicBezTo>
                      <a:pt x="0" y="0"/>
                      <a:pt x="0" y="0"/>
                      <a:pt x="0" y="0"/>
                    </a:cubicBezTo>
                    <a:cubicBezTo>
                      <a:pt x="0" y="0"/>
                      <a:pt x="0" y="0"/>
                      <a:pt x="0" y="0"/>
                    </a:cubicBezTo>
                    <a:cubicBezTo>
                      <a:pt x="0" y="0"/>
                      <a:pt x="0" y="0"/>
                      <a:pt x="0" y="0"/>
                    </a:cubicBezTo>
                    <a:cubicBezTo>
                      <a:pt x="0" y="1"/>
                      <a:pt x="0" y="1"/>
                      <a:pt x="1" y="1"/>
                    </a:cubicBezTo>
                    <a:cubicBezTo>
                      <a:pt x="1" y="1"/>
                      <a:pt x="1" y="1"/>
                      <a:pt x="1" y="1"/>
                    </a:cubicBezTo>
                    <a:cubicBezTo>
                      <a:pt x="1" y="1"/>
                      <a:pt x="1" y="1"/>
                      <a:pt x="1" y="1"/>
                    </a:cubicBezTo>
                    <a:cubicBezTo>
                      <a:pt x="1" y="1"/>
                      <a:pt x="1" y="1"/>
                      <a:pt x="1" y="0"/>
                    </a:cubicBezTo>
                    <a:cubicBezTo>
                      <a:pt x="1" y="0"/>
                      <a:pt x="1" y="0"/>
                      <a:pt x="1" y="0"/>
                    </a:cubicBezTo>
                    <a:cubicBezTo>
                      <a:pt x="1" y="0"/>
                      <a:pt x="1" y="0"/>
                      <a:pt x="1" y="0"/>
                    </a:cubicBezTo>
                    <a:cubicBezTo>
                      <a:pt x="0" y="0"/>
                      <a:pt x="0" y="0"/>
                      <a:pt x="0"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38" name="Freeform 227"/>
              <p:cNvSpPr>
                <a:spLocks/>
              </p:cNvSpPr>
              <p:nvPr/>
            </p:nvSpPr>
            <p:spPr bwMode="auto">
              <a:xfrm>
                <a:off x="420" y="1446"/>
                <a:ext cx="5" cy="5"/>
              </a:xfrm>
              <a:custGeom>
                <a:avLst/>
                <a:gdLst>
                  <a:gd name="T0" fmla="*/ 1 w 2"/>
                  <a:gd name="T1" fmla="*/ 1 h 2"/>
                  <a:gd name="T2" fmla="*/ 1 w 2"/>
                  <a:gd name="T3" fmla="*/ 1 h 2"/>
                  <a:gd name="T4" fmla="*/ 2 w 2"/>
                  <a:gd name="T5" fmla="*/ 2 h 2"/>
                  <a:gd name="T6" fmla="*/ 1 w 2"/>
                  <a:gd name="T7" fmla="*/ 2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1" y="0"/>
                      <a:pt x="1" y="0"/>
                      <a:pt x="1" y="1"/>
                    </a:cubicBezTo>
                    <a:cubicBezTo>
                      <a:pt x="2" y="1"/>
                      <a:pt x="2" y="2"/>
                      <a:pt x="2" y="2"/>
                    </a:cubicBezTo>
                    <a:cubicBezTo>
                      <a:pt x="2" y="2"/>
                      <a:pt x="1" y="2"/>
                      <a:pt x="1" y="2"/>
                    </a:cubicBezTo>
                    <a:cubicBezTo>
                      <a:pt x="1" y="2"/>
                      <a:pt x="0" y="1"/>
                      <a:pt x="1"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39" name="Freeform 228"/>
              <p:cNvSpPr>
                <a:spLocks/>
              </p:cNvSpPr>
              <p:nvPr/>
            </p:nvSpPr>
            <p:spPr bwMode="auto">
              <a:xfrm>
                <a:off x="420" y="1448"/>
                <a:ext cx="5" cy="3"/>
              </a:xfrm>
              <a:custGeom>
                <a:avLst/>
                <a:gdLst>
                  <a:gd name="T0" fmla="*/ 1 w 2"/>
                  <a:gd name="T1" fmla="*/ 0 h 1"/>
                  <a:gd name="T2" fmla="*/ 1 w 2"/>
                  <a:gd name="T3" fmla="*/ 0 h 1"/>
                  <a:gd name="T4" fmla="*/ 1 w 2"/>
                  <a:gd name="T5" fmla="*/ 0 h 1"/>
                  <a:gd name="T6" fmla="*/ 1 w 2"/>
                  <a:gd name="T7" fmla="*/ 0 h 1"/>
                  <a:gd name="T8" fmla="*/ 2 w 2"/>
                  <a:gd name="T9" fmla="*/ 0 h 1"/>
                  <a:gd name="T10" fmla="*/ 2 w 2"/>
                  <a:gd name="T11" fmla="*/ 1 h 1"/>
                  <a:gd name="T12" fmla="*/ 1 w 2"/>
                  <a:gd name="T13" fmla="*/ 1 h 1"/>
                  <a:gd name="T14" fmla="*/ 1 w 2"/>
                  <a:gd name="T15" fmla="*/ 1 h 1"/>
                  <a:gd name="T16" fmla="*/ 1 w 2"/>
                  <a:gd name="T17" fmla="*/ 0 h 1"/>
                  <a:gd name="T18" fmla="*/ 1 w 2"/>
                  <a:gd name="T19" fmla="*/ 0 h 1"/>
                  <a:gd name="T20" fmla="*/ 1 w 2"/>
                  <a:gd name="T21" fmla="*/ 0 h 1"/>
                  <a:gd name="T22" fmla="*/ 1 w 2"/>
                  <a:gd name="T23" fmla="*/ 0 h 1"/>
                  <a:gd name="T24" fmla="*/ 1 w 2"/>
                  <a:gd name="T25" fmla="*/ 0 h 1"/>
                  <a:gd name="T26" fmla="*/ 1 w 2"/>
                  <a:gd name="T27" fmla="*/ 1 h 1"/>
                  <a:gd name="T28" fmla="*/ 1 w 2"/>
                  <a:gd name="T29" fmla="*/ 1 h 1"/>
                  <a:gd name="T30" fmla="*/ 2 w 2"/>
                  <a:gd name="T31" fmla="*/ 1 h 1"/>
                  <a:gd name="T32" fmla="*/ 2 w 2"/>
                  <a:gd name="T33" fmla="*/ 0 h 1"/>
                  <a:gd name="T34" fmla="*/ 1 w 2"/>
                  <a:gd name="T35" fmla="*/ 0 h 1"/>
                  <a:gd name="T36" fmla="*/ 1 w 2"/>
                  <a:gd name="T37" fmla="*/ 0 h 1"/>
                  <a:gd name="T38" fmla="*/ 1 w 2"/>
                  <a:gd name="T3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1">
                    <a:moveTo>
                      <a:pt x="1" y="0"/>
                    </a:moveTo>
                    <a:cubicBezTo>
                      <a:pt x="1" y="0"/>
                      <a:pt x="1" y="0"/>
                      <a:pt x="1" y="0"/>
                    </a:cubicBezTo>
                    <a:cubicBezTo>
                      <a:pt x="1" y="0"/>
                      <a:pt x="1" y="0"/>
                      <a:pt x="1" y="0"/>
                    </a:cubicBezTo>
                    <a:cubicBezTo>
                      <a:pt x="1" y="0"/>
                      <a:pt x="1" y="0"/>
                      <a:pt x="1" y="0"/>
                    </a:cubicBezTo>
                    <a:cubicBezTo>
                      <a:pt x="2" y="0"/>
                      <a:pt x="2" y="0"/>
                      <a:pt x="2" y="0"/>
                    </a:cubicBezTo>
                    <a:cubicBezTo>
                      <a:pt x="2" y="1"/>
                      <a:pt x="2" y="1"/>
                      <a:pt x="2" y="1"/>
                    </a:cubicBezTo>
                    <a:cubicBezTo>
                      <a:pt x="2" y="1"/>
                      <a:pt x="2" y="1"/>
                      <a:pt x="1" y="1"/>
                    </a:cubicBezTo>
                    <a:cubicBezTo>
                      <a:pt x="1" y="1"/>
                      <a:pt x="1" y="1"/>
                      <a:pt x="1" y="1"/>
                    </a:cubicBezTo>
                    <a:cubicBezTo>
                      <a:pt x="1" y="1"/>
                      <a:pt x="1" y="0"/>
                      <a:pt x="1" y="0"/>
                    </a:cubicBezTo>
                    <a:cubicBezTo>
                      <a:pt x="0" y="0"/>
                      <a:pt x="0" y="0"/>
                      <a:pt x="1" y="0"/>
                    </a:cubicBezTo>
                    <a:cubicBezTo>
                      <a:pt x="1" y="0"/>
                      <a:pt x="1" y="0"/>
                      <a:pt x="1" y="0"/>
                    </a:cubicBezTo>
                    <a:cubicBezTo>
                      <a:pt x="1" y="0"/>
                      <a:pt x="1" y="0"/>
                      <a:pt x="1" y="0"/>
                    </a:cubicBezTo>
                    <a:cubicBezTo>
                      <a:pt x="0" y="0"/>
                      <a:pt x="0" y="0"/>
                      <a:pt x="1" y="0"/>
                    </a:cubicBezTo>
                    <a:cubicBezTo>
                      <a:pt x="1" y="0"/>
                      <a:pt x="1" y="1"/>
                      <a:pt x="1" y="1"/>
                    </a:cubicBezTo>
                    <a:cubicBezTo>
                      <a:pt x="1" y="1"/>
                      <a:pt x="1" y="1"/>
                      <a:pt x="1" y="1"/>
                    </a:cubicBezTo>
                    <a:cubicBezTo>
                      <a:pt x="2" y="1"/>
                      <a:pt x="2" y="1"/>
                      <a:pt x="2" y="1"/>
                    </a:cubicBezTo>
                    <a:cubicBezTo>
                      <a:pt x="2" y="1"/>
                      <a:pt x="2" y="1"/>
                      <a:pt x="2" y="0"/>
                    </a:cubicBezTo>
                    <a:cubicBezTo>
                      <a:pt x="2" y="0"/>
                      <a:pt x="2" y="0"/>
                      <a:pt x="1" y="0"/>
                    </a:cubicBezTo>
                    <a:cubicBezTo>
                      <a:pt x="1" y="0"/>
                      <a:pt x="1" y="0"/>
                      <a:pt x="1" y="0"/>
                    </a:cubicBezTo>
                    <a:cubicBezTo>
                      <a:pt x="1" y="0"/>
                      <a:pt x="1" y="0"/>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40" name="Freeform 229"/>
              <p:cNvSpPr>
                <a:spLocks/>
              </p:cNvSpPr>
              <p:nvPr/>
            </p:nvSpPr>
            <p:spPr bwMode="auto">
              <a:xfrm>
                <a:off x="415" y="1453"/>
                <a:ext cx="5" cy="2"/>
              </a:xfrm>
              <a:custGeom>
                <a:avLst/>
                <a:gdLst>
                  <a:gd name="T0" fmla="*/ 1 w 2"/>
                  <a:gd name="T1" fmla="*/ 0 h 1"/>
                  <a:gd name="T2" fmla="*/ 1 w 2"/>
                  <a:gd name="T3" fmla="*/ 0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1" y="1"/>
                      <a:pt x="2" y="1"/>
                      <a:pt x="1" y="1"/>
                    </a:cubicBezTo>
                    <a:cubicBezTo>
                      <a:pt x="1" y="1"/>
                      <a:pt x="1" y="1"/>
                      <a:pt x="1" y="1"/>
                    </a:cubicBezTo>
                    <a:cubicBezTo>
                      <a:pt x="1" y="1"/>
                      <a:pt x="0" y="1"/>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41" name="Freeform 230"/>
              <p:cNvSpPr>
                <a:spLocks/>
              </p:cNvSpPr>
              <p:nvPr/>
            </p:nvSpPr>
            <p:spPr bwMode="auto">
              <a:xfrm>
                <a:off x="418" y="1453"/>
                <a:ext cx="2" cy="2"/>
              </a:xfrm>
              <a:custGeom>
                <a:avLst/>
                <a:gdLst>
                  <a:gd name="T0" fmla="*/ 0 w 1"/>
                  <a:gd name="T1" fmla="*/ 0 h 1"/>
                  <a:gd name="T2" fmla="*/ 0 w 1"/>
                  <a:gd name="T3" fmla="*/ 0 h 1"/>
                  <a:gd name="T4" fmla="*/ 0 w 1"/>
                  <a:gd name="T5" fmla="*/ 0 h 1"/>
                  <a:gd name="T6" fmla="*/ 0 w 1"/>
                  <a:gd name="T7" fmla="*/ 0 h 1"/>
                  <a:gd name="T8" fmla="*/ 0 w 1"/>
                  <a:gd name="T9" fmla="*/ 1 h 1"/>
                  <a:gd name="T10" fmla="*/ 0 w 1"/>
                  <a:gd name="T11" fmla="*/ 1 h 1"/>
                  <a:gd name="T12" fmla="*/ 0 w 1"/>
                  <a:gd name="T13" fmla="*/ 1 h 1"/>
                  <a:gd name="T14" fmla="*/ 0 w 1"/>
                  <a:gd name="T15" fmla="*/ 1 h 1"/>
                  <a:gd name="T16" fmla="*/ 0 w 1"/>
                  <a:gd name="T17" fmla="*/ 1 h 1"/>
                  <a:gd name="T18" fmla="*/ 0 w 1"/>
                  <a:gd name="T19" fmla="*/ 0 h 1"/>
                  <a:gd name="T20" fmla="*/ 0 w 1"/>
                  <a:gd name="T21" fmla="*/ 0 h 1"/>
                  <a:gd name="T22" fmla="*/ 0 w 1"/>
                  <a:gd name="T23" fmla="*/ 0 h 1"/>
                  <a:gd name="T24" fmla="*/ 0 w 1"/>
                  <a:gd name="T25" fmla="*/ 1 h 1"/>
                  <a:gd name="T26" fmla="*/ 0 w 1"/>
                  <a:gd name="T27" fmla="*/ 1 h 1"/>
                  <a:gd name="T28" fmla="*/ 0 w 1"/>
                  <a:gd name="T29" fmla="*/ 1 h 1"/>
                  <a:gd name="T30" fmla="*/ 0 w 1"/>
                  <a:gd name="T31" fmla="*/ 1 h 1"/>
                  <a:gd name="T32" fmla="*/ 0 w 1"/>
                  <a:gd name="T33" fmla="*/ 1 h 1"/>
                  <a:gd name="T34" fmla="*/ 0 w 1"/>
                  <a:gd name="T35" fmla="*/ 0 h 1"/>
                  <a:gd name="T36" fmla="*/ 0 w 1"/>
                  <a:gd name="T37" fmla="*/ 0 h 1"/>
                  <a:gd name="T38" fmla="*/ 0 w 1"/>
                  <a:gd name="T3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0" y="0"/>
                    </a:moveTo>
                    <a:cubicBezTo>
                      <a:pt x="0" y="0"/>
                      <a:pt x="0" y="0"/>
                      <a:pt x="0" y="0"/>
                    </a:cubicBezTo>
                    <a:cubicBezTo>
                      <a:pt x="0" y="0"/>
                      <a:pt x="0" y="0"/>
                      <a:pt x="0" y="0"/>
                    </a:cubicBezTo>
                    <a:cubicBezTo>
                      <a:pt x="0" y="0"/>
                      <a:pt x="0" y="0"/>
                      <a:pt x="0" y="0"/>
                    </a:cubicBezTo>
                    <a:cubicBezTo>
                      <a:pt x="0" y="0"/>
                      <a:pt x="0" y="1"/>
                      <a:pt x="0" y="1"/>
                    </a:cubicBezTo>
                    <a:cubicBezTo>
                      <a:pt x="0" y="1"/>
                      <a:pt x="0" y="1"/>
                      <a:pt x="0" y="1"/>
                    </a:cubicBezTo>
                    <a:cubicBezTo>
                      <a:pt x="0" y="1"/>
                      <a:pt x="0" y="1"/>
                      <a:pt x="0" y="1"/>
                    </a:cubicBezTo>
                    <a:cubicBezTo>
                      <a:pt x="0" y="1"/>
                      <a:pt x="0" y="1"/>
                      <a:pt x="0" y="1"/>
                    </a:cubicBezTo>
                    <a:cubicBezTo>
                      <a:pt x="0" y="1"/>
                      <a:pt x="0" y="1"/>
                      <a:pt x="0" y="1"/>
                    </a:cubicBezTo>
                    <a:cubicBezTo>
                      <a:pt x="0" y="1"/>
                      <a:pt x="0" y="0"/>
                      <a:pt x="0" y="0"/>
                    </a:cubicBezTo>
                    <a:cubicBezTo>
                      <a:pt x="0" y="0"/>
                      <a:pt x="0" y="0"/>
                      <a:pt x="0" y="0"/>
                    </a:cubicBezTo>
                    <a:cubicBezTo>
                      <a:pt x="0" y="0"/>
                      <a:pt x="0" y="0"/>
                      <a:pt x="0" y="0"/>
                    </a:cubicBezTo>
                    <a:cubicBezTo>
                      <a:pt x="0" y="0"/>
                      <a:pt x="0" y="1"/>
                      <a:pt x="0" y="1"/>
                    </a:cubicBezTo>
                    <a:cubicBezTo>
                      <a:pt x="0" y="1"/>
                      <a:pt x="0" y="1"/>
                      <a:pt x="0" y="1"/>
                    </a:cubicBezTo>
                    <a:cubicBezTo>
                      <a:pt x="0" y="1"/>
                      <a:pt x="0" y="1"/>
                      <a:pt x="0" y="1"/>
                    </a:cubicBezTo>
                    <a:cubicBezTo>
                      <a:pt x="0" y="1"/>
                      <a:pt x="0" y="1"/>
                      <a:pt x="0" y="1"/>
                    </a:cubicBezTo>
                    <a:cubicBezTo>
                      <a:pt x="0" y="1"/>
                      <a:pt x="1" y="1"/>
                      <a:pt x="0" y="1"/>
                    </a:cubicBezTo>
                    <a:cubicBezTo>
                      <a:pt x="0" y="1"/>
                      <a:pt x="0" y="0"/>
                      <a:pt x="0" y="0"/>
                    </a:cubicBezTo>
                    <a:cubicBezTo>
                      <a:pt x="0" y="0"/>
                      <a:pt x="0" y="0"/>
                      <a:pt x="0" y="0"/>
                    </a:cubicBezTo>
                    <a:cubicBezTo>
                      <a:pt x="0" y="0"/>
                      <a:pt x="0" y="0"/>
                      <a:pt x="0"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42" name="Freeform 231"/>
              <p:cNvSpPr>
                <a:spLocks/>
              </p:cNvSpPr>
              <p:nvPr/>
            </p:nvSpPr>
            <p:spPr bwMode="auto">
              <a:xfrm>
                <a:off x="415" y="1458"/>
                <a:ext cx="3" cy="0"/>
              </a:xfrm>
              <a:custGeom>
                <a:avLst/>
                <a:gdLst>
                  <a:gd name="T0" fmla="*/ 0 w 1"/>
                  <a:gd name="T1" fmla="*/ 1 w 1"/>
                  <a:gd name="T2" fmla="*/ 1 w 1"/>
                  <a:gd name="T3" fmla="*/ 1 w 1"/>
                  <a:gd name="T4" fmla="*/ 0 w 1"/>
                </a:gdLst>
                <a:ahLst/>
                <a:cxnLst>
                  <a:cxn ang="0">
                    <a:pos x="T0" y="0"/>
                  </a:cxn>
                  <a:cxn ang="0">
                    <a:pos x="T1" y="0"/>
                  </a:cxn>
                  <a:cxn ang="0">
                    <a:pos x="T2" y="0"/>
                  </a:cxn>
                  <a:cxn ang="0">
                    <a:pos x="T3" y="0"/>
                  </a:cxn>
                  <a:cxn ang="0">
                    <a:pos x="T4" y="0"/>
                  </a:cxn>
                </a:cxnLst>
                <a:rect l="0" t="0" r="r" b="b"/>
                <a:pathLst>
                  <a:path w="1">
                    <a:moveTo>
                      <a:pt x="0" y="0"/>
                    </a:moveTo>
                    <a:cubicBezTo>
                      <a:pt x="1" y="0"/>
                      <a:pt x="1" y="0"/>
                      <a:pt x="1" y="0"/>
                    </a:cubicBezTo>
                    <a:cubicBezTo>
                      <a:pt x="1" y="0"/>
                      <a:pt x="1" y="0"/>
                      <a:pt x="1" y="0"/>
                    </a:cubicBezTo>
                    <a:cubicBezTo>
                      <a:pt x="1" y="0"/>
                      <a:pt x="1" y="0"/>
                      <a:pt x="1" y="0"/>
                    </a:cubicBezTo>
                    <a:cubicBezTo>
                      <a:pt x="0" y="0"/>
                      <a:pt x="0" y="0"/>
                      <a:pt x="0"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43" name="Freeform 232"/>
              <p:cNvSpPr>
                <a:spLocks/>
              </p:cNvSpPr>
              <p:nvPr/>
            </p:nvSpPr>
            <p:spPr bwMode="auto">
              <a:xfrm>
                <a:off x="415" y="1458"/>
                <a:ext cx="3" cy="0"/>
              </a:xfrm>
              <a:custGeom>
                <a:avLst/>
                <a:gdLst>
                  <a:gd name="T0" fmla="*/ 0 w 1"/>
                  <a:gd name="T1" fmla="*/ 0 w 1"/>
                  <a:gd name="T2" fmla="*/ 1 w 1"/>
                  <a:gd name="T3" fmla="*/ 1 w 1"/>
                  <a:gd name="T4" fmla="*/ 1 w 1"/>
                  <a:gd name="T5" fmla="*/ 1 w 1"/>
                  <a:gd name="T6" fmla="*/ 1 w 1"/>
                  <a:gd name="T7" fmla="*/ 1 w 1"/>
                  <a:gd name="T8" fmla="*/ 0 w 1"/>
                  <a:gd name="T9" fmla="*/ 0 w 1"/>
                  <a:gd name="T10" fmla="*/ 0 w 1"/>
                  <a:gd name="T11" fmla="*/ 0 w 1"/>
                  <a:gd name="T12" fmla="*/ 0 w 1"/>
                  <a:gd name="T13" fmla="*/ 1 w 1"/>
                  <a:gd name="T14" fmla="*/ 1 w 1"/>
                  <a:gd name="T15" fmla="*/ 1 w 1"/>
                  <a:gd name="T16" fmla="*/ 1 w 1"/>
                  <a:gd name="T17" fmla="*/ 1 w 1"/>
                  <a:gd name="T18" fmla="*/ 1 w 1"/>
                  <a:gd name="T19" fmla="*/ 0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Lst>
                <a:rect l="0" t="0" r="r" b="b"/>
                <a:pathLst>
                  <a:path w="1">
                    <a:moveTo>
                      <a:pt x="0" y="0"/>
                    </a:moveTo>
                    <a:cubicBezTo>
                      <a:pt x="0" y="0"/>
                      <a:pt x="0" y="0"/>
                      <a:pt x="0" y="0"/>
                    </a:cubicBezTo>
                    <a:cubicBezTo>
                      <a:pt x="0"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0" y="0"/>
                      <a:pt x="0" y="0"/>
                    </a:cubicBezTo>
                    <a:cubicBezTo>
                      <a:pt x="0" y="0"/>
                      <a:pt x="0" y="0"/>
                      <a:pt x="0" y="0"/>
                    </a:cubicBezTo>
                    <a:cubicBezTo>
                      <a:pt x="0" y="0"/>
                      <a:pt x="0" y="0"/>
                      <a:pt x="0" y="0"/>
                    </a:cubicBezTo>
                    <a:cubicBezTo>
                      <a:pt x="0" y="0"/>
                      <a:pt x="0" y="0"/>
                      <a:pt x="0" y="0"/>
                    </a:cubicBezTo>
                    <a:cubicBezTo>
                      <a:pt x="0" y="0"/>
                      <a:pt x="0" y="0"/>
                      <a:pt x="0" y="0"/>
                    </a:cubicBezTo>
                    <a:cubicBezTo>
                      <a:pt x="0"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0" y="0"/>
                      <a:pt x="0"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44" name="Freeform 233"/>
              <p:cNvSpPr>
                <a:spLocks/>
              </p:cNvSpPr>
              <p:nvPr/>
            </p:nvSpPr>
            <p:spPr bwMode="auto">
              <a:xfrm>
                <a:off x="415" y="1460"/>
                <a:ext cx="3" cy="3"/>
              </a:xfrm>
              <a:custGeom>
                <a:avLst/>
                <a:gdLst>
                  <a:gd name="T0" fmla="*/ 0 w 1"/>
                  <a:gd name="T1" fmla="*/ 0 h 1"/>
                  <a:gd name="T2" fmla="*/ 1 w 1"/>
                  <a:gd name="T3" fmla="*/ 0 h 1"/>
                  <a:gd name="T4" fmla="*/ 1 w 1"/>
                  <a:gd name="T5" fmla="*/ 0 h 1"/>
                  <a:gd name="T6" fmla="*/ 0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1" y="0"/>
                      <a:pt x="1" y="0"/>
                    </a:cubicBezTo>
                    <a:cubicBezTo>
                      <a:pt x="1" y="0"/>
                      <a:pt x="1" y="0"/>
                      <a:pt x="1" y="0"/>
                    </a:cubicBezTo>
                    <a:cubicBezTo>
                      <a:pt x="1" y="1"/>
                      <a:pt x="1" y="1"/>
                      <a:pt x="0" y="0"/>
                    </a:cubicBezTo>
                    <a:cubicBezTo>
                      <a:pt x="0" y="0"/>
                      <a:pt x="0" y="0"/>
                      <a:pt x="0"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45" name="Freeform 234"/>
              <p:cNvSpPr>
                <a:spLocks/>
              </p:cNvSpPr>
              <p:nvPr/>
            </p:nvSpPr>
            <p:spPr bwMode="auto">
              <a:xfrm>
                <a:off x="415" y="1460"/>
                <a:ext cx="3" cy="0"/>
              </a:xfrm>
              <a:custGeom>
                <a:avLst/>
                <a:gdLst>
                  <a:gd name="T0" fmla="*/ 0 w 1"/>
                  <a:gd name="T1" fmla="*/ 0 w 1"/>
                  <a:gd name="T2" fmla="*/ 1 w 1"/>
                  <a:gd name="T3" fmla="*/ 1 w 1"/>
                  <a:gd name="T4" fmla="*/ 1 w 1"/>
                  <a:gd name="T5" fmla="*/ 1 w 1"/>
                  <a:gd name="T6" fmla="*/ 1 w 1"/>
                  <a:gd name="T7" fmla="*/ 1 w 1"/>
                  <a:gd name="T8" fmla="*/ 0 w 1"/>
                  <a:gd name="T9" fmla="*/ 0 w 1"/>
                  <a:gd name="T10" fmla="*/ 0 w 1"/>
                  <a:gd name="T11" fmla="*/ 0 w 1"/>
                  <a:gd name="T12" fmla="*/ 0 w 1"/>
                  <a:gd name="T13" fmla="*/ 0 w 1"/>
                  <a:gd name="T14" fmla="*/ 1 w 1"/>
                  <a:gd name="T15" fmla="*/ 1 w 1"/>
                  <a:gd name="T16" fmla="*/ 1 w 1"/>
                  <a:gd name="T17" fmla="*/ 1 w 1"/>
                  <a:gd name="T18" fmla="*/ 1 w 1"/>
                  <a:gd name="T19" fmla="*/ 0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Lst>
                <a:rect l="0" t="0" r="r" b="b"/>
                <a:pathLst>
                  <a:path w="1">
                    <a:moveTo>
                      <a:pt x="0" y="0"/>
                    </a:moveTo>
                    <a:cubicBezTo>
                      <a:pt x="0" y="0"/>
                      <a:pt x="0" y="0"/>
                      <a:pt x="0" y="0"/>
                    </a:cubicBezTo>
                    <a:cubicBezTo>
                      <a:pt x="0" y="0"/>
                      <a:pt x="0"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0" y="0"/>
                      <a:pt x="0" y="0"/>
                      <a:pt x="0"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46" name="Freeform 235"/>
              <p:cNvSpPr>
                <a:spLocks/>
              </p:cNvSpPr>
              <p:nvPr/>
            </p:nvSpPr>
            <p:spPr bwMode="auto">
              <a:xfrm>
                <a:off x="434" y="1444"/>
                <a:ext cx="5" cy="4"/>
              </a:xfrm>
              <a:custGeom>
                <a:avLst/>
                <a:gdLst>
                  <a:gd name="T0" fmla="*/ 1 w 2"/>
                  <a:gd name="T1" fmla="*/ 0 h 2"/>
                  <a:gd name="T2" fmla="*/ 2 w 2"/>
                  <a:gd name="T3" fmla="*/ 1 h 2"/>
                  <a:gd name="T4" fmla="*/ 2 w 2"/>
                  <a:gd name="T5" fmla="*/ 2 h 2"/>
                  <a:gd name="T6" fmla="*/ 1 w 2"/>
                  <a:gd name="T7" fmla="*/ 2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0"/>
                      <a:pt x="2" y="1"/>
                    </a:cubicBezTo>
                    <a:cubicBezTo>
                      <a:pt x="2" y="1"/>
                      <a:pt x="2" y="2"/>
                      <a:pt x="2" y="2"/>
                    </a:cubicBezTo>
                    <a:cubicBezTo>
                      <a:pt x="2" y="2"/>
                      <a:pt x="1" y="2"/>
                      <a:pt x="1" y="2"/>
                    </a:cubicBezTo>
                    <a:cubicBezTo>
                      <a:pt x="1" y="1"/>
                      <a:pt x="0" y="1"/>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47" name="Freeform 236"/>
              <p:cNvSpPr>
                <a:spLocks/>
              </p:cNvSpPr>
              <p:nvPr/>
            </p:nvSpPr>
            <p:spPr bwMode="auto">
              <a:xfrm>
                <a:off x="437" y="1444"/>
                <a:ext cx="2" cy="4"/>
              </a:xfrm>
              <a:custGeom>
                <a:avLst/>
                <a:gdLst>
                  <a:gd name="T0" fmla="*/ 0 w 1"/>
                  <a:gd name="T1" fmla="*/ 0 h 2"/>
                  <a:gd name="T2" fmla="*/ 0 w 1"/>
                  <a:gd name="T3" fmla="*/ 0 h 2"/>
                  <a:gd name="T4" fmla="*/ 0 w 1"/>
                  <a:gd name="T5" fmla="*/ 0 h 2"/>
                  <a:gd name="T6" fmla="*/ 1 w 1"/>
                  <a:gd name="T7" fmla="*/ 1 h 2"/>
                  <a:gd name="T8" fmla="*/ 1 w 1"/>
                  <a:gd name="T9" fmla="*/ 1 h 2"/>
                  <a:gd name="T10" fmla="*/ 1 w 1"/>
                  <a:gd name="T11" fmla="*/ 2 h 2"/>
                  <a:gd name="T12" fmla="*/ 0 w 1"/>
                  <a:gd name="T13" fmla="*/ 2 h 2"/>
                  <a:gd name="T14" fmla="*/ 0 w 1"/>
                  <a:gd name="T15" fmla="*/ 2 h 2"/>
                  <a:gd name="T16" fmla="*/ 0 w 1"/>
                  <a:gd name="T17" fmla="*/ 1 h 2"/>
                  <a:gd name="T18" fmla="*/ 0 w 1"/>
                  <a:gd name="T19" fmla="*/ 0 h 2"/>
                  <a:gd name="T20" fmla="*/ 0 w 1"/>
                  <a:gd name="T21" fmla="*/ 0 h 2"/>
                  <a:gd name="T22" fmla="*/ 0 w 1"/>
                  <a:gd name="T23" fmla="*/ 0 h 2"/>
                  <a:gd name="T24" fmla="*/ 0 w 1"/>
                  <a:gd name="T25" fmla="*/ 1 h 2"/>
                  <a:gd name="T26" fmla="*/ 0 w 1"/>
                  <a:gd name="T27" fmla="*/ 2 h 2"/>
                  <a:gd name="T28" fmla="*/ 0 w 1"/>
                  <a:gd name="T29" fmla="*/ 2 h 2"/>
                  <a:gd name="T30" fmla="*/ 1 w 1"/>
                  <a:gd name="T31" fmla="*/ 2 h 2"/>
                  <a:gd name="T32" fmla="*/ 1 w 1"/>
                  <a:gd name="T33" fmla="*/ 1 h 2"/>
                  <a:gd name="T34" fmla="*/ 1 w 1"/>
                  <a:gd name="T35" fmla="*/ 1 h 2"/>
                  <a:gd name="T36" fmla="*/ 0 w 1"/>
                  <a:gd name="T37" fmla="*/ 0 h 2"/>
                  <a:gd name="T38" fmla="*/ 0 w 1"/>
                  <a:gd name="T3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2">
                    <a:moveTo>
                      <a:pt x="0" y="0"/>
                    </a:moveTo>
                    <a:cubicBezTo>
                      <a:pt x="0" y="0"/>
                      <a:pt x="0" y="0"/>
                      <a:pt x="0" y="0"/>
                    </a:cubicBezTo>
                    <a:cubicBezTo>
                      <a:pt x="0" y="0"/>
                      <a:pt x="0" y="0"/>
                      <a:pt x="0" y="0"/>
                    </a:cubicBezTo>
                    <a:cubicBezTo>
                      <a:pt x="0" y="0"/>
                      <a:pt x="1" y="1"/>
                      <a:pt x="1" y="1"/>
                    </a:cubicBezTo>
                    <a:cubicBezTo>
                      <a:pt x="1" y="1"/>
                      <a:pt x="1" y="1"/>
                      <a:pt x="1" y="1"/>
                    </a:cubicBezTo>
                    <a:cubicBezTo>
                      <a:pt x="1" y="2"/>
                      <a:pt x="1" y="2"/>
                      <a:pt x="1" y="2"/>
                    </a:cubicBezTo>
                    <a:cubicBezTo>
                      <a:pt x="1" y="2"/>
                      <a:pt x="1" y="2"/>
                      <a:pt x="0" y="2"/>
                    </a:cubicBezTo>
                    <a:cubicBezTo>
                      <a:pt x="0" y="2"/>
                      <a:pt x="0" y="2"/>
                      <a:pt x="0" y="2"/>
                    </a:cubicBezTo>
                    <a:cubicBezTo>
                      <a:pt x="0" y="1"/>
                      <a:pt x="0" y="1"/>
                      <a:pt x="0" y="1"/>
                    </a:cubicBezTo>
                    <a:cubicBezTo>
                      <a:pt x="0" y="1"/>
                      <a:pt x="0" y="1"/>
                      <a:pt x="0" y="0"/>
                    </a:cubicBezTo>
                    <a:cubicBezTo>
                      <a:pt x="0" y="0"/>
                      <a:pt x="0" y="0"/>
                      <a:pt x="0" y="0"/>
                    </a:cubicBezTo>
                    <a:cubicBezTo>
                      <a:pt x="0" y="0"/>
                      <a:pt x="0" y="0"/>
                      <a:pt x="0" y="0"/>
                    </a:cubicBezTo>
                    <a:cubicBezTo>
                      <a:pt x="0" y="1"/>
                      <a:pt x="0" y="1"/>
                      <a:pt x="0" y="1"/>
                    </a:cubicBezTo>
                    <a:cubicBezTo>
                      <a:pt x="0" y="1"/>
                      <a:pt x="0" y="1"/>
                      <a:pt x="0" y="2"/>
                    </a:cubicBezTo>
                    <a:cubicBezTo>
                      <a:pt x="0" y="2"/>
                      <a:pt x="0" y="2"/>
                      <a:pt x="0" y="2"/>
                    </a:cubicBezTo>
                    <a:cubicBezTo>
                      <a:pt x="1" y="2"/>
                      <a:pt x="1" y="2"/>
                      <a:pt x="1" y="2"/>
                    </a:cubicBezTo>
                    <a:cubicBezTo>
                      <a:pt x="1" y="2"/>
                      <a:pt x="1" y="2"/>
                      <a:pt x="1" y="1"/>
                    </a:cubicBezTo>
                    <a:cubicBezTo>
                      <a:pt x="1" y="1"/>
                      <a:pt x="1" y="1"/>
                      <a:pt x="1" y="1"/>
                    </a:cubicBezTo>
                    <a:cubicBezTo>
                      <a:pt x="1" y="1"/>
                      <a:pt x="0" y="0"/>
                      <a:pt x="0" y="0"/>
                    </a:cubicBezTo>
                    <a:cubicBezTo>
                      <a:pt x="0" y="0"/>
                      <a:pt x="0" y="0"/>
                      <a:pt x="0"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48" name="Freeform 237"/>
              <p:cNvSpPr>
                <a:spLocks/>
              </p:cNvSpPr>
              <p:nvPr/>
            </p:nvSpPr>
            <p:spPr bwMode="auto">
              <a:xfrm>
                <a:off x="415" y="1463"/>
                <a:ext cx="3" cy="2"/>
              </a:xfrm>
              <a:custGeom>
                <a:avLst/>
                <a:gdLst>
                  <a:gd name="T0" fmla="*/ 0 w 1"/>
                  <a:gd name="T1" fmla="*/ 0 h 1"/>
                  <a:gd name="T2" fmla="*/ 1 w 1"/>
                  <a:gd name="T3" fmla="*/ 0 h 1"/>
                  <a:gd name="T4" fmla="*/ 1 w 1"/>
                  <a:gd name="T5" fmla="*/ 0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1" y="0"/>
                      <a:pt x="1" y="0"/>
                    </a:cubicBezTo>
                    <a:cubicBezTo>
                      <a:pt x="1" y="0"/>
                      <a:pt x="1" y="0"/>
                      <a:pt x="1" y="0"/>
                    </a:cubicBezTo>
                    <a:cubicBezTo>
                      <a:pt x="1" y="1"/>
                      <a:pt x="1" y="1"/>
                      <a:pt x="1" y="0"/>
                    </a:cubicBezTo>
                    <a:cubicBezTo>
                      <a:pt x="0" y="0"/>
                      <a:pt x="0" y="0"/>
                      <a:pt x="0"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49" name="Freeform 238"/>
              <p:cNvSpPr>
                <a:spLocks/>
              </p:cNvSpPr>
              <p:nvPr/>
            </p:nvSpPr>
            <p:spPr bwMode="auto">
              <a:xfrm>
                <a:off x="415" y="1463"/>
                <a:ext cx="3" cy="2"/>
              </a:xfrm>
              <a:custGeom>
                <a:avLst/>
                <a:gdLst>
                  <a:gd name="T0" fmla="*/ 0 w 1"/>
                  <a:gd name="T1" fmla="*/ 0 h 1"/>
                  <a:gd name="T2" fmla="*/ 0 w 1"/>
                  <a:gd name="T3" fmla="*/ 0 h 1"/>
                  <a:gd name="T4" fmla="*/ 1 w 1"/>
                  <a:gd name="T5" fmla="*/ 0 h 1"/>
                  <a:gd name="T6" fmla="*/ 1 w 1"/>
                  <a:gd name="T7" fmla="*/ 0 h 1"/>
                  <a:gd name="T8" fmla="*/ 1 w 1"/>
                  <a:gd name="T9" fmla="*/ 0 h 1"/>
                  <a:gd name="T10" fmla="*/ 1 w 1"/>
                  <a:gd name="T11" fmla="*/ 0 h 1"/>
                  <a:gd name="T12" fmla="*/ 1 w 1"/>
                  <a:gd name="T13" fmla="*/ 1 h 1"/>
                  <a:gd name="T14" fmla="*/ 1 w 1"/>
                  <a:gd name="T15" fmla="*/ 0 h 1"/>
                  <a:gd name="T16" fmla="*/ 0 w 1"/>
                  <a:gd name="T17" fmla="*/ 0 h 1"/>
                  <a:gd name="T18" fmla="*/ 0 w 1"/>
                  <a:gd name="T19" fmla="*/ 0 h 1"/>
                  <a:gd name="T20" fmla="*/ 0 w 1"/>
                  <a:gd name="T21" fmla="*/ 0 h 1"/>
                  <a:gd name="T22" fmla="*/ 0 w 1"/>
                  <a:gd name="T23" fmla="*/ 0 h 1"/>
                  <a:gd name="T24" fmla="*/ 0 w 1"/>
                  <a:gd name="T25" fmla="*/ 0 h 1"/>
                  <a:gd name="T26" fmla="*/ 1 w 1"/>
                  <a:gd name="T27" fmla="*/ 0 h 1"/>
                  <a:gd name="T28" fmla="*/ 1 w 1"/>
                  <a:gd name="T29" fmla="*/ 1 h 1"/>
                  <a:gd name="T30" fmla="*/ 1 w 1"/>
                  <a:gd name="T31" fmla="*/ 0 h 1"/>
                  <a:gd name="T32" fmla="*/ 1 w 1"/>
                  <a:gd name="T33" fmla="*/ 0 h 1"/>
                  <a:gd name="T34" fmla="*/ 1 w 1"/>
                  <a:gd name="T35" fmla="*/ 0 h 1"/>
                  <a:gd name="T36" fmla="*/ 1 w 1"/>
                  <a:gd name="T37" fmla="*/ 0 h 1"/>
                  <a:gd name="T38" fmla="*/ 0 w 1"/>
                  <a:gd name="T3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0" y="0"/>
                    </a:moveTo>
                    <a:cubicBezTo>
                      <a:pt x="0" y="0"/>
                      <a:pt x="0" y="0"/>
                      <a:pt x="0" y="0"/>
                    </a:cubicBezTo>
                    <a:cubicBezTo>
                      <a:pt x="0" y="0"/>
                      <a:pt x="0" y="0"/>
                      <a:pt x="1" y="0"/>
                    </a:cubicBezTo>
                    <a:cubicBezTo>
                      <a:pt x="1" y="0"/>
                      <a:pt x="1" y="0"/>
                      <a:pt x="1" y="0"/>
                    </a:cubicBezTo>
                    <a:cubicBezTo>
                      <a:pt x="1" y="0"/>
                      <a:pt x="1" y="0"/>
                      <a:pt x="1" y="0"/>
                    </a:cubicBezTo>
                    <a:cubicBezTo>
                      <a:pt x="1" y="0"/>
                      <a:pt x="1" y="0"/>
                      <a:pt x="1" y="0"/>
                    </a:cubicBezTo>
                    <a:cubicBezTo>
                      <a:pt x="1" y="1"/>
                      <a:pt x="1" y="1"/>
                      <a:pt x="1" y="1"/>
                    </a:cubicBezTo>
                    <a:cubicBezTo>
                      <a:pt x="1" y="1"/>
                      <a:pt x="1" y="1"/>
                      <a:pt x="1"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1" y="0"/>
                    </a:cubicBezTo>
                    <a:cubicBezTo>
                      <a:pt x="1" y="1"/>
                      <a:pt x="1" y="1"/>
                      <a:pt x="1" y="1"/>
                    </a:cubicBezTo>
                    <a:cubicBezTo>
                      <a:pt x="1" y="1"/>
                      <a:pt x="1" y="1"/>
                      <a:pt x="1" y="0"/>
                    </a:cubicBezTo>
                    <a:cubicBezTo>
                      <a:pt x="1" y="0"/>
                      <a:pt x="1" y="0"/>
                      <a:pt x="1" y="0"/>
                    </a:cubicBezTo>
                    <a:cubicBezTo>
                      <a:pt x="1" y="0"/>
                      <a:pt x="1" y="0"/>
                      <a:pt x="1" y="0"/>
                    </a:cubicBezTo>
                    <a:cubicBezTo>
                      <a:pt x="1" y="0"/>
                      <a:pt x="1" y="0"/>
                      <a:pt x="1" y="0"/>
                    </a:cubicBezTo>
                    <a:cubicBezTo>
                      <a:pt x="0" y="0"/>
                      <a:pt x="0" y="0"/>
                      <a:pt x="0"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50" name="Freeform 239"/>
              <p:cNvSpPr>
                <a:spLocks/>
              </p:cNvSpPr>
              <p:nvPr/>
            </p:nvSpPr>
            <p:spPr bwMode="auto">
              <a:xfrm>
                <a:off x="446" y="1446"/>
                <a:ext cx="2" cy="5"/>
              </a:xfrm>
              <a:custGeom>
                <a:avLst/>
                <a:gdLst>
                  <a:gd name="T0" fmla="*/ 1 w 1"/>
                  <a:gd name="T1" fmla="*/ 1 h 2"/>
                  <a:gd name="T2" fmla="*/ 0 w 1"/>
                  <a:gd name="T3" fmla="*/ 1 h 2"/>
                  <a:gd name="T4" fmla="*/ 0 w 1"/>
                  <a:gd name="T5" fmla="*/ 0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1" y="2"/>
                      <a:pt x="0" y="1"/>
                      <a:pt x="0" y="1"/>
                    </a:cubicBezTo>
                    <a:cubicBezTo>
                      <a:pt x="0" y="1"/>
                      <a:pt x="0" y="0"/>
                      <a:pt x="0" y="0"/>
                    </a:cubicBezTo>
                    <a:cubicBezTo>
                      <a:pt x="0" y="0"/>
                      <a:pt x="1" y="0"/>
                      <a:pt x="1" y="0"/>
                    </a:cubicBezTo>
                    <a:cubicBezTo>
                      <a:pt x="1" y="0"/>
                      <a:pt x="1" y="1"/>
                      <a:pt x="1"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51" name="Freeform 240"/>
              <p:cNvSpPr>
                <a:spLocks/>
              </p:cNvSpPr>
              <p:nvPr/>
            </p:nvSpPr>
            <p:spPr bwMode="auto">
              <a:xfrm>
                <a:off x="446" y="1446"/>
                <a:ext cx="2" cy="2"/>
              </a:xfrm>
              <a:custGeom>
                <a:avLst/>
                <a:gdLst>
                  <a:gd name="T0" fmla="*/ 1 w 1"/>
                  <a:gd name="T1" fmla="*/ 1 h 1"/>
                  <a:gd name="T2" fmla="*/ 1 w 1"/>
                  <a:gd name="T3" fmla="*/ 1 h 1"/>
                  <a:gd name="T4" fmla="*/ 1 w 1"/>
                  <a:gd name="T5" fmla="*/ 1 h 1"/>
                  <a:gd name="T6" fmla="*/ 0 w 1"/>
                  <a:gd name="T7" fmla="*/ 1 h 1"/>
                  <a:gd name="T8" fmla="*/ 0 w 1"/>
                  <a:gd name="T9" fmla="*/ 0 h 1"/>
                  <a:gd name="T10" fmla="*/ 0 w 1"/>
                  <a:gd name="T11" fmla="*/ 0 h 1"/>
                  <a:gd name="T12" fmla="*/ 0 w 1"/>
                  <a:gd name="T13" fmla="*/ 0 h 1"/>
                  <a:gd name="T14" fmla="*/ 1 w 1"/>
                  <a:gd name="T15" fmla="*/ 0 h 1"/>
                  <a:gd name="T16" fmla="*/ 1 w 1"/>
                  <a:gd name="T17" fmla="*/ 1 h 1"/>
                  <a:gd name="T18" fmla="*/ 1 w 1"/>
                  <a:gd name="T19" fmla="*/ 1 h 1"/>
                  <a:gd name="T20" fmla="*/ 1 w 1"/>
                  <a:gd name="T21" fmla="*/ 1 h 1"/>
                  <a:gd name="T22" fmla="*/ 1 w 1"/>
                  <a:gd name="T23" fmla="*/ 1 h 1"/>
                  <a:gd name="T24" fmla="*/ 1 w 1"/>
                  <a:gd name="T25" fmla="*/ 1 h 1"/>
                  <a:gd name="T26" fmla="*/ 1 w 1"/>
                  <a:gd name="T27" fmla="*/ 0 h 1"/>
                  <a:gd name="T28" fmla="*/ 0 w 1"/>
                  <a:gd name="T29" fmla="*/ 0 h 1"/>
                  <a:gd name="T30" fmla="*/ 0 w 1"/>
                  <a:gd name="T31" fmla="*/ 0 h 1"/>
                  <a:gd name="T32" fmla="*/ 0 w 1"/>
                  <a:gd name="T33" fmla="*/ 0 h 1"/>
                  <a:gd name="T34" fmla="*/ 0 w 1"/>
                  <a:gd name="T35" fmla="*/ 1 h 1"/>
                  <a:gd name="T36" fmla="*/ 1 w 1"/>
                  <a:gd name="T37" fmla="*/ 1 h 1"/>
                  <a:gd name="T38" fmla="*/ 1 w 1"/>
                  <a:gd name="T3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1" y="1"/>
                    </a:moveTo>
                    <a:cubicBezTo>
                      <a:pt x="1" y="1"/>
                      <a:pt x="1" y="1"/>
                      <a:pt x="1" y="1"/>
                    </a:cubicBezTo>
                    <a:cubicBezTo>
                      <a:pt x="1" y="1"/>
                      <a:pt x="1" y="1"/>
                      <a:pt x="1" y="1"/>
                    </a:cubicBezTo>
                    <a:cubicBezTo>
                      <a:pt x="1" y="1"/>
                      <a:pt x="0" y="1"/>
                      <a:pt x="0" y="1"/>
                    </a:cubicBezTo>
                    <a:cubicBezTo>
                      <a:pt x="0" y="1"/>
                      <a:pt x="0" y="1"/>
                      <a:pt x="0" y="0"/>
                    </a:cubicBezTo>
                    <a:cubicBezTo>
                      <a:pt x="0" y="0"/>
                      <a:pt x="0" y="0"/>
                      <a:pt x="0" y="0"/>
                    </a:cubicBezTo>
                    <a:cubicBezTo>
                      <a:pt x="0" y="0"/>
                      <a:pt x="0" y="0"/>
                      <a:pt x="0" y="0"/>
                    </a:cubicBezTo>
                    <a:cubicBezTo>
                      <a:pt x="1" y="0"/>
                      <a:pt x="1" y="0"/>
                      <a:pt x="1" y="0"/>
                    </a:cubicBezTo>
                    <a:cubicBezTo>
                      <a:pt x="1" y="0"/>
                      <a:pt x="1" y="0"/>
                      <a:pt x="1" y="1"/>
                    </a:cubicBezTo>
                    <a:cubicBezTo>
                      <a:pt x="1" y="1"/>
                      <a:pt x="1" y="1"/>
                      <a:pt x="1" y="1"/>
                    </a:cubicBezTo>
                    <a:cubicBezTo>
                      <a:pt x="1" y="1"/>
                      <a:pt x="1" y="1"/>
                      <a:pt x="1" y="1"/>
                    </a:cubicBezTo>
                    <a:cubicBezTo>
                      <a:pt x="1" y="1"/>
                      <a:pt x="1" y="1"/>
                      <a:pt x="1" y="1"/>
                    </a:cubicBezTo>
                    <a:cubicBezTo>
                      <a:pt x="1" y="1"/>
                      <a:pt x="1" y="1"/>
                      <a:pt x="1" y="1"/>
                    </a:cubicBezTo>
                    <a:cubicBezTo>
                      <a:pt x="1" y="0"/>
                      <a:pt x="1" y="0"/>
                      <a:pt x="1" y="0"/>
                    </a:cubicBezTo>
                    <a:cubicBezTo>
                      <a:pt x="1" y="0"/>
                      <a:pt x="1" y="0"/>
                      <a:pt x="0" y="0"/>
                    </a:cubicBezTo>
                    <a:cubicBezTo>
                      <a:pt x="0" y="0"/>
                      <a:pt x="0" y="0"/>
                      <a:pt x="0" y="0"/>
                    </a:cubicBezTo>
                    <a:cubicBezTo>
                      <a:pt x="0" y="0"/>
                      <a:pt x="0" y="0"/>
                      <a:pt x="0" y="0"/>
                    </a:cubicBezTo>
                    <a:cubicBezTo>
                      <a:pt x="0" y="1"/>
                      <a:pt x="0" y="1"/>
                      <a:pt x="0" y="1"/>
                    </a:cubicBezTo>
                    <a:cubicBezTo>
                      <a:pt x="0" y="1"/>
                      <a:pt x="1" y="1"/>
                      <a:pt x="1" y="1"/>
                    </a:cubicBezTo>
                    <a:cubicBezTo>
                      <a:pt x="1" y="1"/>
                      <a:pt x="1" y="1"/>
                      <a:pt x="1"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52" name="Freeform 241"/>
              <p:cNvSpPr>
                <a:spLocks/>
              </p:cNvSpPr>
              <p:nvPr/>
            </p:nvSpPr>
            <p:spPr bwMode="auto">
              <a:xfrm>
                <a:off x="451" y="1446"/>
                <a:ext cx="2" cy="2"/>
              </a:xfrm>
              <a:custGeom>
                <a:avLst/>
                <a:gdLst>
                  <a:gd name="T0" fmla="*/ 1 w 1"/>
                  <a:gd name="T1" fmla="*/ 1 h 1"/>
                  <a:gd name="T2" fmla="*/ 0 w 1"/>
                  <a:gd name="T3" fmla="*/ 1 h 1"/>
                  <a:gd name="T4" fmla="*/ 0 w 1"/>
                  <a:gd name="T5" fmla="*/ 0 h 1"/>
                  <a:gd name="T6" fmla="*/ 1 w 1"/>
                  <a:gd name="T7" fmla="*/ 0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1"/>
                      <a:pt x="1" y="1"/>
                      <a:pt x="0" y="1"/>
                    </a:cubicBezTo>
                    <a:cubicBezTo>
                      <a:pt x="0" y="1"/>
                      <a:pt x="0" y="0"/>
                      <a:pt x="0" y="0"/>
                    </a:cubicBezTo>
                    <a:cubicBezTo>
                      <a:pt x="0" y="0"/>
                      <a:pt x="1" y="0"/>
                      <a:pt x="1" y="0"/>
                    </a:cubicBezTo>
                    <a:cubicBezTo>
                      <a:pt x="1" y="0"/>
                      <a:pt x="1" y="1"/>
                      <a:pt x="1"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53" name="Freeform 242"/>
              <p:cNvSpPr>
                <a:spLocks/>
              </p:cNvSpPr>
              <p:nvPr/>
            </p:nvSpPr>
            <p:spPr bwMode="auto">
              <a:xfrm>
                <a:off x="451" y="1446"/>
                <a:ext cx="2" cy="2"/>
              </a:xfrm>
              <a:custGeom>
                <a:avLst/>
                <a:gdLst>
                  <a:gd name="T0" fmla="*/ 1 w 1"/>
                  <a:gd name="T1" fmla="*/ 1 h 1"/>
                  <a:gd name="T2" fmla="*/ 1 w 1"/>
                  <a:gd name="T3" fmla="*/ 1 h 1"/>
                  <a:gd name="T4" fmla="*/ 1 w 1"/>
                  <a:gd name="T5" fmla="*/ 1 h 1"/>
                  <a:gd name="T6" fmla="*/ 0 w 1"/>
                  <a:gd name="T7" fmla="*/ 1 h 1"/>
                  <a:gd name="T8" fmla="*/ 0 w 1"/>
                  <a:gd name="T9" fmla="*/ 0 h 1"/>
                  <a:gd name="T10" fmla="*/ 0 w 1"/>
                  <a:gd name="T11" fmla="*/ 0 h 1"/>
                  <a:gd name="T12" fmla="*/ 1 w 1"/>
                  <a:gd name="T13" fmla="*/ 0 h 1"/>
                  <a:gd name="T14" fmla="*/ 1 w 1"/>
                  <a:gd name="T15" fmla="*/ 0 h 1"/>
                  <a:gd name="T16" fmla="*/ 1 w 1"/>
                  <a:gd name="T17" fmla="*/ 1 h 1"/>
                  <a:gd name="T18" fmla="*/ 1 w 1"/>
                  <a:gd name="T19" fmla="*/ 1 h 1"/>
                  <a:gd name="T20" fmla="*/ 1 w 1"/>
                  <a:gd name="T21" fmla="*/ 1 h 1"/>
                  <a:gd name="T22" fmla="*/ 1 w 1"/>
                  <a:gd name="T23" fmla="*/ 1 h 1"/>
                  <a:gd name="T24" fmla="*/ 1 w 1"/>
                  <a:gd name="T25" fmla="*/ 1 h 1"/>
                  <a:gd name="T26" fmla="*/ 1 w 1"/>
                  <a:gd name="T27" fmla="*/ 0 h 1"/>
                  <a:gd name="T28" fmla="*/ 1 w 1"/>
                  <a:gd name="T29" fmla="*/ 0 h 1"/>
                  <a:gd name="T30" fmla="*/ 0 w 1"/>
                  <a:gd name="T31" fmla="*/ 0 h 1"/>
                  <a:gd name="T32" fmla="*/ 0 w 1"/>
                  <a:gd name="T33" fmla="*/ 0 h 1"/>
                  <a:gd name="T34" fmla="*/ 0 w 1"/>
                  <a:gd name="T35" fmla="*/ 1 h 1"/>
                  <a:gd name="T36" fmla="*/ 1 w 1"/>
                  <a:gd name="T37" fmla="*/ 1 h 1"/>
                  <a:gd name="T38" fmla="*/ 1 w 1"/>
                  <a:gd name="T3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1" y="1"/>
                    </a:moveTo>
                    <a:cubicBezTo>
                      <a:pt x="1" y="1"/>
                      <a:pt x="1" y="1"/>
                      <a:pt x="1" y="1"/>
                    </a:cubicBezTo>
                    <a:cubicBezTo>
                      <a:pt x="1" y="1"/>
                      <a:pt x="1" y="1"/>
                      <a:pt x="1" y="1"/>
                    </a:cubicBezTo>
                    <a:cubicBezTo>
                      <a:pt x="1" y="1"/>
                      <a:pt x="0" y="1"/>
                      <a:pt x="0" y="1"/>
                    </a:cubicBezTo>
                    <a:cubicBezTo>
                      <a:pt x="0" y="1"/>
                      <a:pt x="0" y="1"/>
                      <a:pt x="0" y="0"/>
                    </a:cubicBezTo>
                    <a:cubicBezTo>
                      <a:pt x="0" y="0"/>
                      <a:pt x="0" y="0"/>
                      <a:pt x="0" y="0"/>
                    </a:cubicBezTo>
                    <a:cubicBezTo>
                      <a:pt x="0" y="0"/>
                      <a:pt x="0" y="0"/>
                      <a:pt x="1" y="0"/>
                    </a:cubicBezTo>
                    <a:cubicBezTo>
                      <a:pt x="1" y="0"/>
                      <a:pt x="1" y="0"/>
                      <a:pt x="1" y="0"/>
                    </a:cubicBezTo>
                    <a:cubicBezTo>
                      <a:pt x="1" y="0"/>
                      <a:pt x="1" y="0"/>
                      <a:pt x="1" y="1"/>
                    </a:cubicBezTo>
                    <a:cubicBezTo>
                      <a:pt x="1" y="1"/>
                      <a:pt x="1" y="1"/>
                      <a:pt x="1" y="1"/>
                    </a:cubicBezTo>
                    <a:cubicBezTo>
                      <a:pt x="1" y="1"/>
                      <a:pt x="1" y="1"/>
                      <a:pt x="1" y="1"/>
                    </a:cubicBezTo>
                    <a:cubicBezTo>
                      <a:pt x="1" y="1"/>
                      <a:pt x="1" y="1"/>
                      <a:pt x="1" y="1"/>
                    </a:cubicBezTo>
                    <a:cubicBezTo>
                      <a:pt x="1" y="1"/>
                      <a:pt x="1" y="1"/>
                      <a:pt x="1" y="1"/>
                    </a:cubicBezTo>
                    <a:cubicBezTo>
                      <a:pt x="1" y="0"/>
                      <a:pt x="1" y="0"/>
                      <a:pt x="1" y="0"/>
                    </a:cubicBezTo>
                    <a:cubicBezTo>
                      <a:pt x="1" y="0"/>
                      <a:pt x="1" y="0"/>
                      <a:pt x="1" y="0"/>
                    </a:cubicBezTo>
                    <a:cubicBezTo>
                      <a:pt x="0" y="0"/>
                      <a:pt x="0" y="0"/>
                      <a:pt x="0" y="0"/>
                    </a:cubicBezTo>
                    <a:cubicBezTo>
                      <a:pt x="0" y="0"/>
                      <a:pt x="0" y="0"/>
                      <a:pt x="0" y="0"/>
                    </a:cubicBezTo>
                    <a:cubicBezTo>
                      <a:pt x="0" y="1"/>
                      <a:pt x="0" y="1"/>
                      <a:pt x="0" y="1"/>
                    </a:cubicBezTo>
                    <a:cubicBezTo>
                      <a:pt x="0" y="1"/>
                      <a:pt x="1" y="1"/>
                      <a:pt x="1" y="1"/>
                    </a:cubicBezTo>
                    <a:cubicBezTo>
                      <a:pt x="1" y="1"/>
                      <a:pt x="1" y="1"/>
                      <a:pt x="1"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54" name="Freeform 243"/>
              <p:cNvSpPr>
                <a:spLocks/>
              </p:cNvSpPr>
              <p:nvPr/>
            </p:nvSpPr>
            <p:spPr bwMode="auto">
              <a:xfrm>
                <a:off x="458" y="1441"/>
                <a:ext cx="2" cy="5"/>
              </a:xfrm>
              <a:custGeom>
                <a:avLst/>
                <a:gdLst>
                  <a:gd name="T0" fmla="*/ 1 w 1"/>
                  <a:gd name="T1" fmla="*/ 2 h 2"/>
                  <a:gd name="T2" fmla="*/ 1 w 1"/>
                  <a:gd name="T3" fmla="*/ 2 h 2"/>
                  <a:gd name="T4" fmla="*/ 0 w 1"/>
                  <a:gd name="T5" fmla="*/ 1 h 2"/>
                  <a:gd name="T6" fmla="*/ 1 w 1"/>
                  <a:gd name="T7" fmla="*/ 1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1" y="2"/>
                      <a:pt x="1" y="2"/>
                      <a:pt x="1" y="2"/>
                    </a:cubicBezTo>
                    <a:cubicBezTo>
                      <a:pt x="0" y="1"/>
                      <a:pt x="0" y="1"/>
                      <a:pt x="0" y="1"/>
                    </a:cubicBezTo>
                    <a:cubicBezTo>
                      <a:pt x="1" y="0"/>
                      <a:pt x="1" y="1"/>
                      <a:pt x="1" y="1"/>
                    </a:cubicBezTo>
                    <a:cubicBezTo>
                      <a:pt x="1" y="1"/>
                      <a:pt x="1" y="2"/>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55" name="Freeform 244"/>
              <p:cNvSpPr>
                <a:spLocks/>
              </p:cNvSpPr>
              <p:nvPr/>
            </p:nvSpPr>
            <p:spPr bwMode="auto">
              <a:xfrm>
                <a:off x="458" y="1444"/>
                <a:ext cx="2" cy="2"/>
              </a:xfrm>
              <a:custGeom>
                <a:avLst/>
                <a:gdLst>
                  <a:gd name="T0" fmla="*/ 1 w 1"/>
                  <a:gd name="T1" fmla="*/ 1 h 1"/>
                  <a:gd name="T2" fmla="*/ 1 w 1"/>
                  <a:gd name="T3" fmla="*/ 1 h 1"/>
                  <a:gd name="T4" fmla="*/ 1 w 1"/>
                  <a:gd name="T5" fmla="*/ 1 h 1"/>
                  <a:gd name="T6" fmla="*/ 1 w 1"/>
                  <a:gd name="T7" fmla="*/ 1 h 1"/>
                  <a:gd name="T8" fmla="*/ 0 w 1"/>
                  <a:gd name="T9" fmla="*/ 0 h 1"/>
                  <a:gd name="T10" fmla="*/ 0 w 1"/>
                  <a:gd name="T11" fmla="*/ 0 h 1"/>
                  <a:gd name="T12" fmla="*/ 1 w 1"/>
                  <a:gd name="T13" fmla="*/ 0 h 1"/>
                  <a:gd name="T14" fmla="*/ 1 w 1"/>
                  <a:gd name="T15" fmla="*/ 0 h 1"/>
                  <a:gd name="T16" fmla="*/ 1 w 1"/>
                  <a:gd name="T17" fmla="*/ 0 h 1"/>
                  <a:gd name="T18" fmla="*/ 1 w 1"/>
                  <a:gd name="T19" fmla="*/ 1 h 1"/>
                  <a:gd name="T20" fmla="*/ 1 w 1"/>
                  <a:gd name="T21" fmla="*/ 1 h 1"/>
                  <a:gd name="T22" fmla="*/ 1 w 1"/>
                  <a:gd name="T23" fmla="*/ 1 h 1"/>
                  <a:gd name="T24" fmla="*/ 1 w 1"/>
                  <a:gd name="T25" fmla="*/ 0 h 1"/>
                  <a:gd name="T26" fmla="*/ 1 w 1"/>
                  <a:gd name="T27" fmla="*/ 0 h 1"/>
                  <a:gd name="T28" fmla="*/ 1 w 1"/>
                  <a:gd name="T29" fmla="*/ 0 h 1"/>
                  <a:gd name="T30" fmla="*/ 0 w 1"/>
                  <a:gd name="T31" fmla="*/ 0 h 1"/>
                  <a:gd name="T32" fmla="*/ 0 w 1"/>
                  <a:gd name="T33" fmla="*/ 0 h 1"/>
                  <a:gd name="T34" fmla="*/ 1 w 1"/>
                  <a:gd name="T35" fmla="*/ 1 h 1"/>
                  <a:gd name="T36" fmla="*/ 1 w 1"/>
                  <a:gd name="T37" fmla="*/ 1 h 1"/>
                  <a:gd name="T38" fmla="*/ 1 w 1"/>
                  <a:gd name="T3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1" y="1"/>
                    </a:moveTo>
                    <a:cubicBezTo>
                      <a:pt x="1" y="1"/>
                      <a:pt x="1" y="1"/>
                      <a:pt x="1" y="1"/>
                    </a:cubicBezTo>
                    <a:cubicBezTo>
                      <a:pt x="1" y="1"/>
                      <a:pt x="1" y="1"/>
                      <a:pt x="1" y="1"/>
                    </a:cubicBezTo>
                    <a:cubicBezTo>
                      <a:pt x="1" y="1"/>
                      <a:pt x="1" y="1"/>
                      <a:pt x="1" y="1"/>
                    </a:cubicBezTo>
                    <a:cubicBezTo>
                      <a:pt x="0" y="0"/>
                      <a:pt x="0" y="0"/>
                      <a:pt x="0" y="0"/>
                    </a:cubicBezTo>
                    <a:cubicBezTo>
                      <a:pt x="0" y="0"/>
                      <a:pt x="0" y="0"/>
                      <a:pt x="0" y="0"/>
                    </a:cubicBezTo>
                    <a:cubicBezTo>
                      <a:pt x="0" y="0"/>
                      <a:pt x="1" y="0"/>
                      <a:pt x="1" y="0"/>
                    </a:cubicBezTo>
                    <a:cubicBezTo>
                      <a:pt x="1" y="0"/>
                      <a:pt x="1" y="0"/>
                      <a:pt x="1" y="0"/>
                    </a:cubicBezTo>
                    <a:cubicBezTo>
                      <a:pt x="1" y="0"/>
                      <a:pt x="1" y="0"/>
                      <a:pt x="1" y="0"/>
                    </a:cubicBezTo>
                    <a:cubicBezTo>
                      <a:pt x="1" y="1"/>
                      <a:pt x="1" y="1"/>
                      <a:pt x="1" y="1"/>
                    </a:cubicBezTo>
                    <a:cubicBezTo>
                      <a:pt x="1" y="1"/>
                      <a:pt x="1" y="1"/>
                      <a:pt x="1" y="1"/>
                    </a:cubicBezTo>
                    <a:cubicBezTo>
                      <a:pt x="1" y="1"/>
                      <a:pt x="1" y="1"/>
                      <a:pt x="1" y="1"/>
                    </a:cubicBezTo>
                    <a:cubicBezTo>
                      <a:pt x="1" y="1"/>
                      <a:pt x="1" y="1"/>
                      <a:pt x="1" y="0"/>
                    </a:cubicBezTo>
                    <a:cubicBezTo>
                      <a:pt x="1" y="0"/>
                      <a:pt x="1" y="0"/>
                      <a:pt x="1" y="0"/>
                    </a:cubicBezTo>
                    <a:cubicBezTo>
                      <a:pt x="1" y="0"/>
                      <a:pt x="1" y="0"/>
                      <a:pt x="1" y="0"/>
                    </a:cubicBezTo>
                    <a:cubicBezTo>
                      <a:pt x="1" y="0"/>
                      <a:pt x="0" y="0"/>
                      <a:pt x="0" y="0"/>
                    </a:cubicBezTo>
                    <a:cubicBezTo>
                      <a:pt x="0" y="0"/>
                      <a:pt x="0" y="0"/>
                      <a:pt x="0" y="0"/>
                    </a:cubicBezTo>
                    <a:cubicBezTo>
                      <a:pt x="0" y="0"/>
                      <a:pt x="0" y="0"/>
                      <a:pt x="1" y="1"/>
                    </a:cubicBezTo>
                    <a:cubicBezTo>
                      <a:pt x="1" y="1"/>
                      <a:pt x="1" y="1"/>
                      <a:pt x="1" y="1"/>
                    </a:cubicBezTo>
                    <a:cubicBezTo>
                      <a:pt x="1" y="1"/>
                      <a:pt x="1" y="1"/>
                      <a:pt x="1"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56" name="Freeform 245"/>
              <p:cNvSpPr>
                <a:spLocks/>
              </p:cNvSpPr>
              <p:nvPr/>
            </p:nvSpPr>
            <p:spPr bwMode="auto">
              <a:xfrm>
                <a:off x="455" y="1444"/>
                <a:ext cx="3" cy="4"/>
              </a:xfrm>
              <a:custGeom>
                <a:avLst/>
                <a:gdLst>
                  <a:gd name="T0" fmla="*/ 1 w 1"/>
                  <a:gd name="T1" fmla="*/ 2 h 2"/>
                  <a:gd name="T2" fmla="*/ 0 w 1"/>
                  <a:gd name="T3" fmla="*/ 2 h 2"/>
                  <a:gd name="T4" fmla="*/ 0 w 1"/>
                  <a:gd name="T5" fmla="*/ 0 h 2"/>
                  <a:gd name="T6" fmla="*/ 1 w 1"/>
                  <a:gd name="T7" fmla="*/ 1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1" y="2"/>
                      <a:pt x="0" y="2"/>
                      <a:pt x="0" y="2"/>
                    </a:cubicBezTo>
                    <a:cubicBezTo>
                      <a:pt x="0" y="1"/>
                      <a:pt x="0" y="1"/>
                      <a:pt x="0" y="0"/>
                    </a:cubicBezTo>
                    <a:cubicBezTo>
                      <a:pt x="0" y="0"/>
                      <a:pt x="1" y="0"/>
                      <a:pt x="1" y="1"/>
                    </a:cubicBezTo>
                    <a:cubicBezTo>
                      <a:pt x="1" y="1"/>
                      <a:pt x="1" y="1"/>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57" name="Freeform 246"/>
              <p:cNvSpPr>
                <a:spLocks/>
              </p:cNvSpPr>
              <p:nvPr/>
            </p:nvSpPr>
            <p:spPr bwMode="auto">
              <a:xfrm>
                <a:off x="455" y="1444"/>
                <a:ext cx="3" cy="4"/>
              </a:xfrm>
              <a:custGeom>
                <a:avLst/>
                <a:gdLst>
                  <a:gd name="T0" fmla="*/ 1 w 1"/>
                  <a:gd name="T1" fmla="*/ 2 h 2"/>
                  <a:gd name="T2" fmla="*/ 1 w 1"/>
                  <a:gd name="T3" fmla="*/ 2 h 2"/>
                  <a:gd name="T4" fmla="*/ 1 w 1"/>
                  <a:gd name="T5" fmla="*/ 2 h 2"/>
                  <a:gd name="T6" fmla="*/ 0 w 1"/>
                  <a:gd name="T7" fmla="*/ 2 h 2"/>
                  <a:gd name="T8" fmla="*/ 0 w 1"/>
                  <a:gd name="T9" fmla="*/ 1 h 2"/>
                  <a:gd name="T10" fmla="*/ 0 w 1"/>
                  <a:gd name="T11" fmla="*/ 0 h 2"/>
                  <a:gd name="T12" fmla="*/ 0 w 1"/>
                  <a:gd name="T13" fmla="*/ 0 h 2"/>
                  <a:gd name="T14" fmla="*/ 1 w 1"/>
                  <a:gd name="T15" fmla="*/ 1 h 2"/>
                  <a:gd name="T16" fmla="*/ 1 w 1"/>
                  <a:gd name="T17" fmla="*/ 1 h 2"/>
                  <a:gd name="T18" fmla="*/ 1 w 1"/>
                  <a:gd name="T19" fmla="*/ 2 h 2"/>
                  <a:gd name="T20" fmla="*/ 1 w 1"/>
                  <a:gd name="T21" fmla="*/ 2 h 2"/>
                  <a:gd name="T22" fmla="*/ 1 w 1"/>
                  <a:gd name="T23" fmla="*/ 2 h 2"/>
                  <a:gd name="T24" fmla="*/ 1 w 1"/>
                  <a:gd name="T25" fmla="*/ 1 h 2"/>
                  <a:gd name="T26" fmla="*/ 1 w 1"/>
                  <a:gd name="T27" fmla="*/ 1 h 2"/>
                  <a:gd name="T28" fmla="*/ 0 w 1"/>
                  <a:gd name="T29" fmla="*/ 0 h 2"/>
                  <a:gd name="T30" fmla="*/ 0 w 1"/>
                  <a:gd name="T31" fmla="*/ 0 h 2"/>
                  <a:gd name="T32" fmla="*/ 0 w 1"/>
                  <a:gd name="T33" fmla="*/ 1 h 2"/>
                  <a:gd name="T34" fmla="*/ 0 w 1"/>
                  <a:gd name="T35" fmla="*/ 2 h 2"/>
                  <a:gd name="T36" fmla="*/ 1 w 1"/>
                  <a:gd name="T37" fmla="*/ 2 h 2"/>
                  <a:gd name="T38" fmla="*/ 1 w 1"/>
                  <a:gd name="T3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2">
                    <a:moveTo>
                      <a:pt x="1" y="2"/>
                    </a:moveTo>
                    <a:cubicBezTo>
                      <a:pt x="1" y="2"/>
                      <a:pt x="1" y="2"/>
                      <a:pt x="1" y="2"/>
                    </a:cubicBezTo>
                    <a:cubicBezTo>
                      <a:pt x="1" y="2"/>
                      <a:pt x="1" y="2"/>
                      <a:pt x="1" y="2"/>
                    </a:cubicBezTo>
                    <a:cubicBezTo>
                      <a:pt x="0" y="2"/>
                      <a:pt x="0" y="2"/>
                      <a:pt x="0" y="2"/>
                    </a:cubicBezTo>
                    <a:cubicBezTo>
                      <a:pt x="0" y="1"/>
                      <a:pt x="0" y="1"/>
                      <a:pt x="0" y="1"/>
                    </a:cubicBezTo>
                    <a:cubicBezTo>
                      <a:pt x="0" y="1"/>
                      <a:pt x="0" y="1"/>
                      <a:pt x="0" y="0"/>
                    </a:cubicBezTo>
                    <a:cubicBezTo>
                      <a:pt x="0" y="0"/>
                      <a:pt x="0" y="0"/>
                      <a:pt x="0" y="0"/>
                    </a:cubicBezTo>
                    <a:cubicBezTo>
                      <a:pt x="0" y="0"/>
                      <a:pt x="1" y="0"/>
                      <a:pt x="1" y="1"/>
                    </a:cubicBezTo>
                    <a:cubicBezTo>
                      <a:pt x="1" y="1"/>
                      <a:pt x="1" y="1"/>
                      <a:pt x="1" y="1"/>
                    </a:cubicBezTo>
                    <a:cubicBezTo>
                      <a:pt x="1" y="1"/>
                      <a:pt x="1" y="2"/>
                      <a:pt x="1" y="2"/>
                    </a:cubicBezTo>
                    <a:cubicBezTo>
                      <a:pt x="1" y="2"/>
                      <a:pt x="1" y="2"/>
                      <a:pt x="1" y="2"/>
                    </a:cubicBezTo>
                    <a:cubicBezTo>
                      <a:pt x="1" y="2"/>
                      <a:pt x="1" y="2"/>
                      <a:pt x="1" y="2"/>
                    </a:cubicBezTo>
                    <a:cubicBezTo>
                      <a:pt x="1" y="2"/>
                      <a:pt x="1" y="1"/>
                      <a:pt x="1" y="1"/>
                    </a:cubicBezTo>
                    <a:cubicBezTo>
                      <a:pt x="1" y="1"/>
                      <a:pt x="1" y="1"/>
                      <a:pt x="1" y="1"/>
                    </a:cubicBezTo>
                    <a:cubicBezTo>
                      <a:pt x="1" y="0"/>
                      <a:pt x="0" y="0"/>
                      <a:pt x="0" y="0"/>
                    </a:cubicBezTo>
                    <a:cubicBezTo>
                      <a:pt x="0" y="0"/>
                      <a:pt x="0" y="0"/>
                      <a:pt x="0" y="0"/>
                    </a:cubicBezTo>
                    <a:cubicBezTo>
                      <a:pt x="0" y="1"/>
                      <a:pt x="0" y="1"/>
                      <a:pt x="0" y="1"/>
                    </a:cubicBezTo>
                    <a:cubicBezTo>
                      <a:pt x="0" y="1"/>
                      <a:pt x="0" y="1"/>
                      <a:pt x="0" y="2"/>
                    </a:cubicBezTo>
                    <a:cubicBezTo>
                      <a:pt x="0" y="2"/>
                      <a:pt x="0" y="2"/>
                      <a:pt x="1" y="2"/>
                    </a:cubicBezTo>
                    <a:cubicBezTo>
                      <a:pt x="1" y="2"/>
                      <a:pt x="1" y="2"/>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58" name="Freeform 247"/>
              <p:cNvSpPr>
                <a:spLocks/>
              </p:cNvSpPr>
              <p:nvPr/>
            </p:nvSpPr>
            <p:spPr bwMode="auto">
              <a:xfrm>
                <a:off x="460" y="1441"/>
                <a:ext cx="3" cy="3"/>
              </a:xfrm>
              <a:custGeom>
                <a:avLst/>
                <a:gdLst>
                  <a:gd name="T0" fmla="*/ 1 w 1"/>
                  <a:gd name="T1" fmla="*/ 1 h 1"/>
                  <a:gd name="T2" fmla="*/ 1 w 1"/>
                  <a:gd name="T3" fmla="*/ 0 h 1"/>
                  <a:gd name="T4" fmla="*/ 0 w 1"/>
                  <a:gd name="T5" fmla="*/ 0 h 1"/>
                  <a:gd name="T6" fmla="*/ 1 w 1"/>
                  <a:gd name="T7" fmla="*/ 0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1"/>
                      <a:pt x="1" y="1"/>
                      <a:pt x="1" y="0"/>
                    </a:cubicBezTo>
                    <a:cubicBezTo>
                      <a:pt x="0" y="0"/>
                      <a:pt x="0" y="0"/>
                      <a:pt x="0" y="0"/>
                    </a:cubicBezTo>
                    <a:cubicBezTo>
                      <a:pt x="1" y="0"/>
                      <a:pt x="1" y="0"/>
                      <a:pt x="1" y="0"/>
                    </a:cubicBezTo>
                    <a:cubicBezTo>
                      <a:pt x="1" y="0"/>
                      <a:pt x="1" y="0"/>
                      <a:pt x="1"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59" name="Freeform 248"/>
              <p:cNvSpPr>
                <a:spLocks/>
              </p:cNvSpPr>
              <p:nvPr/>
            </p:nvSpPr>
            <p:spPr bwMode="auto">
              <a:xfrm>
                <a:off x="460" y="1441"/>
                <a:ext cx="3" cy="3"/>
              </a:xfrm>
              <a:custGeom>
                <a:avLst/>
                <a:gdLst>
                  <a:gd name="T0" fmla="*/ 1 w 1"/>
                  <a:gd name="T1" fmla="*/ 1 h 1"/>
                  <a:gd name="T2" fmla="*/ 1 w 1"/>
                  <a:gd name="T3" fmla="*/ 1 h 1"/>
                  <a:gd name="T4" fmla="*/ 1 w 1"/>
                  <a:gd name="T5" fmla="*/ 1 h 1"/>
                  <a:gd name="T6" fmla="*/ 1 w 1"/>
                  <a:gd name="T7" fmla="*/ 0 h 1"/>
                  <a:gd name="T8" fmla="*/ 0 w 1"/>
                  <a:gd name="T9" fmla="*/ 0 h 1"/>
                  <a:gd name="T10" fmla="*/ 0 w 1"/>
                  <a:gd name="T11" fmla="*/ 0 h 1"/>
                  <a:gd name="T12" fmla="*/ 1 w 1"/>
                  <a:gd name="T13" fmla="*/ 0 h 1"/>
                  <a:gd name="T14" fmla="*/ 1 w 1"/>
                  <a:gd name="T15" fmla="*/ 0 h 1"/>
                  <a:gd name="T16" fmla="*/ 1 w 1"/>
                  <a:gd name="T17" fmla="*/ 0 h 1"/>
                  <a:gd name="T18" fmla="*/ 1 w 1"/>
                  <a:gd name="T19" fmla="*/ 1 h 1"/>
                  <a:gd name="T20" fmla="*/ 1 w 1"/>
                  <a:gd name="T21" fmla="*/ 1 h 1"/>
                  <a:gd name="T22" fmla="*/ 1 w 1"/>
                  <a:gd name="T23" fmla="*/ 1 h 1"/>
                  <a:gd name="T24" fmla="*/ 1 w 1"/>
                  <a:gd name="T25" fmla="*/ 0 h 1"/>
                  <a:gd name="T26" fmla="*/ 1 w 1"/>
                  <a:gd name="T27" fmla="*/ 0 h 1"/>
                  <a:gd name="T28" fmla="*/ 1 w 1"/>
                  <a:gd name="T29" fmla="*/ 0 h 1"/>
                  <a:gd name="T30" fmla="*/ 0 w 1"/>
                  <a:gd name="T31" fmla="*/ 0 h 1"/>
                  <a:gd name="T32" fmla="*/ 0 w 1"/>
                  <a:gd name="T33" fmla="*/ 0 h 1"/>
                  <a:gd name="T34" fmla="*/ 1 w 1"/>
                  <a:gd name="T35" fmla="*/ 0 h 1"/>
                  <a:gd name="T36" fmla="*/ 1 w 1"/>
                  <a:gd name="T37" fmla="*/ 1 h 1"/>
                  <a:gd name="T38" fmla="*/ 1 w 1"/>
                  <a:gd name="T3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1" y="1"/>
                    </a:moveTo>
                    <a:cubicBezTo>
                      <a:pt x="1" y="1"/>
                      <a:pt x="1" y="1"/>
                      <a:pt x="1" y="1"/>
                    </a:cubicBezTo>
                    <a:cubicBezTo>
                      <a:pt x="1" y="1"/>
                      <a:pt x="1" y="1"/>
                      <a:pt x="1" y="1"/>
                    </a:cubicBezTo>
                    <a:cubicBezTo>
                      <a:pt x="1" y="1"/>
                      <a:pt x="1" y="1"/>
                      <a:pt x="1" y="0"/>
                    </a:cubicBezTo>
                    <a:cubicBezTo>
                      <a:pt x="0" y="0"/>
                      <a:pt x="0" y="0"/>
                      <a:pt x="0" y="0"/>
                    </a:cubicBezTo>
                    <a:cubicBezTo>
                      <a:pt x="0" y="0"/>
                      <a:pt x="0" y="0"/>
                      <a:pt x="0" y="0"/>
                    </a:cubicBezTo>
                    <a:cubicBezTo>
                      <a:pt x="1" y="0"/>
                      <a:pt x="1" y="0"/>
                      <a:pt x="1" y="0"/>
                    </a:cubicBezTo>
                    <a:cubicBezTo>
                      <a:pt x="1" y="0"/>
                      <a:pt x="1" y="0"/>
                      <a:pt x="1" y="0"/>
                    </a:cubicBezTo>
                    <a:cubicBezTo>
                      <a:pt x="1" y="0"/>
                      <a:pt x="1" y="0"/>
                      <a:pt x="1" y="0"/>
                    </a:cubicBezTo>
                    <a:cubicBezTo>
                      <a:pt x="1" y="0"/>
                      <a:pt x="1" y="1"/>
                      <a:pt x="1" y="1"/>
                    </a:cubicBezTo>
                    <a:cubicBezTo>
                      <a:pt x="1" y="1"/>
                      <a:pt x="1" y="1"/>
                      <a:pt x="1" y="1"/>
                    </a:cubicBezTo>
                    <a:cubicBezTo>
                      <a:pt x="1" y="1"/>
                      <a:pt x="1" y="1"/>
                      <a:pt x="1" y="1"/>
                    </a:cubicBezTo>
                    <a:cubicBezTo>
                      <a:pt x="1" y="1"/>
                      <a:pt x="1" y="0"/>
                      <a:pt x="1" y="0"/>
                    </a:cubicBezTo>
                    <a:cubicBezTo>
                      <a:pt x="1" y="0"/>
                      <a:pt x="1" y="0"/>
                      <a:pt x="1" y="0"/>
                    </a:cubicBezTo>
                    <a:cubicBezTo>
                      <a:pt x="1" y="0"/>
                      <a:pt x="1" y="0"/>
                      <a:pt x="1" y="0"/>
                    </a:cubicBezTo>
                    <a:cubicBezTo>
                      <a:pt x="1" y="0"/>
                      <a:pt x="1" y="0"/>
                      <a:pt x="0" y="0"/>
                    </a:cubicBezTo>
                    <a:cubicBezTo>
                      <a:pt x="0" y="0"/>
                      <a:pt x="0" y="0"/>
                      <a:pt x="0" y="0"/>
                    </a:cubicBezTo>
                    <a:cubicBezTo>
                      <a:pt x="0" y="0"/>
                      <a:pt x="0" y="0"/>
                      <a:pt x="1" y="0"/>
                    </a:cubicBezTo>
                    <a:cubicBezTo>
                      <a:pt x="1" y="1"/>
                      <a:pt x="1" y="1"/>
                      <a:pt x="1" y="1"/>
                    </a:cubicBezTo>
                    <a:cubicBezTo>
                      <a:pt x="1" y="1"/>
                      <a:pt x="1" y="1"/>
                      <a:pt x="1"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60" name="Freeform 249"/>
              <p:cNvSpPr>
                <a:spLocks/>
              </p:cNvSpPr>
              <p:nvPr/>
            </p:nvSpPr>
            <p:spPr bwMode="auto">
              <a:xfrm>
                <a:off x="463" y="1439"/>
                <a:ext cx="2" cy="0"/>
              </a:xfrm>
              <a:custGeom>
                <a:avLst/>
                <a:gdLst>
                  <a:gd name="T0" fmla="*/ 1 w 1"/>
                  <a:gd name="T1" fmla="*/ 0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0" y="0"/>
                      <a:pt x="0" y="0"/>
                      <a:pt x="0" y="0"/>
                    </a:cubicBezTo>
                    <a:cubicBezTo>
                      <a:pt x="0" y="0"/>
                      <a:pt x="0" y="0"/>
                      <a:pt x="0" y="0"/>
                    </a:cubicBezTo>
                    <a:cubicBezTo>
                      <a:pt x="0" y="0"/>
                      <a:pt x="0" y="0"/>
                      <a:pt x="0" y="0"/>
                    </a:cubicBezTo>
                    <a:cubicBezTo>
                      <a:pt x="1" y="0"/>
                      <a:pt x="1" y="0"/>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61" name="Freeform 250"/>
              <p:cNvSpPr>
                <a:spLocks/>
              </p:cNvSpPr>
              <p:nvPr/>
            </p:nvSpPr>
            <p:spPr bwMode="auto">
              <a:xfrm>
                <a:off x="463" y="1439"/>
                <a:ext cx="2" cy="0"/>
              </a:xfrm>
              <a:custGeom>
                <a:avLst/>
                <a:gdLst>
                  <a:gd name="T0" fmla="*/ 1 w 1"/>
                  <a:gd name="T1" fmla="*/ 1 w 1"/>
                  <a:gd name="T2" fmla="*/ 0 w 1"/>
                  <a:gd name="T3" fmla="*/ 0 w 1"/>
                  <a:gd name="T4" fmla="*/ 0 w 1"/>
                  <a:gd name="T5" fmla="*/ 0 w 1"/>
                  <a:gd name="T6" fmla="*/ 0 w 1"/>
                  <a:gd name="T7" fmla="*/ 0 w 1"/>
                  <a:gd name="T8" fmla="*/ 1 w 1"/>
                  <a:gd name="T9" fmla="*/ 1 w 1"/>
                  <a:gd name="T10" fmla="*/ 1 w 1"/>
                  <a:gd name="T11" fmla="*/ 1 w 1"/>
                  <a:gd name="T12" fmla="*/ 1 w 1"/>
                  <a:gd name="T13" fmla="*/ 0 w 1"/>
                  <a:gd name="T14" fmla="*/ 0 w 1"/>
                  <a:gd name="T15" fmla="*/ 0 w 1"/>
                  <a:gd name="T16" fmla="*/ 0 w 1"/>
                  <a:gd name="T17" fmla="*/ 0 w 1"/>
                  <a:gd name="T18" fmla="*/ 0 w 1"/>
                  <a:gd name="T19"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Lst>
                <a:rect l="0" t="0" r="r" b="b"/>
                <a:pathLst>
                  <a:path w="1">
                    <a:moveTo>
                      <a:pt x="1" y="0"/>
                    </a:moveTo>
                    <a:cubicBezTo>
                      <a:pt x="1" y="0"/>
                      <a:pt x="1" y="0"/>
                      <a:pt x="1"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62" name="Freeform 251"/>
              <p:cNvSpPr>
                <a:spLocks/>
              </p:cNvSpPr>
              <p:nvPr/>
            </p:nvSpPr>
            <p:spPr bwMode="auto">
              <a:xfrm>
                <a:off x="463" y="1437"/>
                <a:ext cx="2" cy="0"/>
              </a:xfrm>
              <a:custGeom>
                <a:avLst/>
                <a:gdLst>
                  <a:gd name="T0" fmla="*/ 1 w 1"/>
                  <a:gd name="T1" fmla="*/ 0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0" y="0"/>
                    </a:cubicBezTo>
                    <a:cubicBezTo>
                      <a:pt x="0" y="0"/>
                      <a:pt x="0" y="0"/>
                      <a:pt x="0" y="0"/>
                    </a:cubicBezTo>
                    <a:cubicBezTo>
                      <a:pt x="0" y="0"/>
                      <a:pt x="1" y="0"/>
                      <a:pt x="1" y="0"/>
                    </a:cubicBezTo>
                    <a:cubicBezTo>
                      <a:pt x="1" y="0"/>
                      <a:pt x="1" y="0"/>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63" name="Freeform 252"/>
              <p:cNvSpPr>
                <a:spLocks/>
              </p:cNvSpPr>
              <p:nvPr/>
            </p:nvSpPr>
            <p:spPr bwMode="auto">
              <a:xfrm>
                <a:off x="463" y="1437"/>
                <a:ext cx="2" cy="0"/>
              </a:xfrm>
              <a:custGeom>
                <a:avLst/>
                <a:gdLst>
                  <a:gd name="T0" fmla="*/ 1 w 1"/>
                  <a:gd name="T1" fmla="*/ 1 w 1"/>
                  <a:gd name="T2" fmla="*/ 1 w 1"/>
                  <a:gd name="T3" fmla="*/ 0 w 1"/>
                  <a:gd name="T4" fmla="*/ 0 w 1"/>
                  <a:gd name="T5" fmla="*/ 0 w 1"/>
                  <a:gd name="T6" fmla="*/ 1 w 1"/>
                  <a:gd name="T7" fmla="*/ 1 w 1"/>
                  <a:gd name="T8" fmla="*/ 1 w 1"/>
                  <a:gd name="T9" fmla="*/ 1 w 1"/>
                  <a:gd name="T10" fmla="*/ 1 w 1"/>
                  <a:gd name="T11" fmla="*/ 1 w 1"/>
                  <a:gd name="T12" fmla="*/ 1 w 1"/>
                  <a:gd name="T13" fmla="*/ 1 w 1"/>
                  <a:gd name="T14" fmla="*/ 1 w 1"/>
                  <a:gd name="T15" fmla="*/ 0 w 1"/>
                  <a:gd name="T16" fmla="*/ 0 w 1"/>
                  <a:gd name="T17" fmla="*/ 0 w 1"/>
                  <a:gd name="T18" fmla="*/ 1 w 1"/>
                  <a:gd name="T19"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Lst>
                <a:rect l="0" t="0" r="r" b="b"/>
                <a:pathLst>
                  <a:path w="1">
                    <a:moveTo>
                      <a:pt x="1" y="0"/>
                    </a:moveTo>
                    <a:cubicBezTo>
                      <a:pt x="1" y="0"/>
                      <a:pt x="1" y="0"/>
                      <a:pt x="1" y="0"/>
                    </a:cubicBezTo>
                    <a:cubicBezTo>
                      <a:pt x="1" y="0"/>
                      <a:pt x="1" y="0"/>
                      <a:pt x="1" y="0"/>
                    </a:cubicBezTo>
                    <a:cubicBezTo>
                      <a:pt x="1" y="0"/>
                      <a:pt x="0" y="0"/>
                      <a:pt x="0" y="0"/>
                    </a:cubicBezTo>
                    <a:cubicBezTo>
                      <a:pt x="0" y="0"/>
                      <a:pt x="0" y="0"/>
                      <a:pt x="0" y="0"/>
                    </a:cubicBezTo>
                    <a:cubicBezTo>
                      <a:pt x="0" y="0"/>
                      <a:pt x="0" y="0"/>
                      <a:pt x="0" y="0"/>
                    </a:cubicBezTo>
                    <a:cubicBezTo>
                      <a:pt x="0" y="0"/>
                      <a:pt x="0"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0" y="0"/>
                      <a:pt x="0" y="0"/>
                      <a:pt x="0" y="0"/>
                    </a:cubicBezTo>
                    <a:cubicBezTo>
                      <a:pt x="0" y="0"/>
                      <a:pt x="0" y="0"/>
                      <a:pt x="0" y="0"/>
                    </a:cubicBezTo>
                    <a:cubicBezTo>
                      <a:pt x="0" y="0"/>
                      <a:pt x="0" y="0"/>
                      <a:pt x="0" y="0"/>
                    </a:cubicBezTo>
                    <a:cubicBezTo>
                      <a:pt x="0" y="0"/>
                      <a:pt x="1" y="0"/>
                      <a:pt x="1" y="0"/>
                    </a:cubicBezTo>
                    <a:cubicBezTo>
                      <a:pt x="1" y="0"/>
                      <a:pt x="1" y="0"/>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64" name="Freeform 253"/>
              <p:cNvSpPr>
                <a:spLocks/>
              </p:cNvSpPr>
              <p:nvPr/>
            </p:nvSpPr>
            <p:spPr bwMode="auto">
              <a:xfrm>
                <a:off x="441" y="1444"/>
                <a:ext cx="3" cy="4"/>
              </a:xfrm>
              <a:custGeom>
                <a:avLst/>
                <a:gdLst>
                  <a:gd name="T0" fmla="*/ 1 w 1"/>
                  <a:gd name="T1" fmla="*/ 2 h 2"/>
                  <a:gd name="T2" fmla="*/ 0 w 1"/>
                  <a:gd name="T3" fmla="*/ 2 h 2"/>
                  <a:gd name="T4" fmla="*/ 0 w 1"/>
                  <a:gd name="T5" fmla="*/ 1 h 2"/>
                  <a:gd name="T6" fmla="*/ 1 w 1"/>
                  <a:gd name="T7" fmla="*/ 1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1" y="2"/>
                      <a:pt x="0" y="2"/>
                      <a:pt x="0" y="2"/>
                    </a:cubicBezTo>
                    <a:cubicBezTo>
                      <a:pt x="0" y="1"/>
                      <a:pt x="0" y="1"/>
                      <a:pt x="0" y="1"/>
                    </a:cubicBezTo>
                    <a:cubicBezTo>
                      <a:pt x="0" y="0"/>
                      <a:pt x="1" y="0"/>
                      <a:pt x="1" y="1"/>
                    </a:cubicBezTo>
                    <a:cubicBezTo>
                      <a:pt x="1" y="1"/>
                      <a:pt x="1" y="2"/>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65" name="Freeform 254"/>
              <p:cNvSpPr>
                <a:spLocks/>
              </p:cNvSpPr>
              <p:nvPr/>
            </p:nvSpPr>
            <p:spPr bwMode="auto">
              <a:xfrm>
                <a:off x="441" y="1444"/>
                <a:ext cx="3" cy="4"/>
              </a:xfrm>
              <a:custGeom>
                <a:avLst/>
                <a:gdLst>
                  <a:gd name="T0" fmla="*/ 1 w 1"/>
                  <a:gd name="T1" fmla="*/ 2 h 2"/>
                  <a:gd name="T2" fmla="*/ 1 w 1"/>
                  <a:gd name="T3" fmla="*/ 2 h 2"/>
                  <a:gd name="T4" fmla="*/ 0 w 1"/>
                  <a:gd name="T5" fmla="*/ 2 h 2"/>
                  <a:gd name="T6" fmla="*/ 0 w 1"/>
                  <a:gd name="T7" fmla="*/ 2 h 2"/>
                  <a:gd name="T8" fmla="*/ 0 w 1"/>
                  <a:gd name="T9" fmla="*/ 1 h 2"/>
                  <a:gd name="T10" fmla="*/ 0 w 1"/>
                  <a:gd name="T11" fmla="*/ 1 h 2"/>
                  <a:gd name="T12" fmla="*/ 0 w 1"/>
                  <a:gd name="T13" fmla="*/ 0 h 2"/>
                  <a:gd name="T14" fmla="*/ 1 w 1"/>
                  <a:gd name="T15" fmla="*/ 1 h 2"/>
                  <a:gd name="T16" fmla="*/ 1 w 1"/>
                  <a:gd name="T17" fmla="*/ 2 h 2"/>
                  <a:gd name="T18" fmla="*/ 1 w 1"/>
                  <a:gd name="T19" fmla="*/ 2 h 2"/>
                  <a:gd name="T20" fmla="*/ 1 w 1"/>
                  <a:gd name="T21" fmla="*/ 2 h 2"/>
                  <a:gd name="T22" fmla="*/ 1 w 1"/>
                  <a:gd name="T23" fmla="*/ 2 h 2"/>
                  <a:gd name="T24" fmla="*/ 1 w 1"/>
                  <a:gd name="T25" fmla="*/ 2 h 2"/>
                  <a:gd name="T26" fmla="*/ 1 w 1"/>
                  <a:gd name="T27" fmla="*/ 1 h 2"/>
                  <a:gd name="T28" fmla="*/ 0 w 1"/>
                  <a:gd name="T29" fmla="*/ 0 h 2"/>
                  <a:gd name="T30" fmla="*/ 0 w 1"/>
                  <a:gd name="T31" fmla="*/ 1 h 2"/>
                  <a:gd name="T32" fmla="*/ 0 w 1"/>
                  <a:gd name="T33" fmla="*/ 1 h 2"/>
                  <a:gd name="T34" fmla="*/ 0 w 1"/>
                  <a:gd name="T35" fmla="*/ 2 h 2"/>
                  <a:gd name="T36" fmla="*/ 0 w 1"/>
                  <a:gd name="T37" fmla="*/ 2 h 2"/>
                  <a:gd name="T38" fmla="*/ 1 w 1"/>
                  <a:gd name="T3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2">
                    <a:moveTo>
                      <a:pt x="1" y="2"/>
                    </a:moveTo>
                    <a:cubicBezTo>
                      <a:pt x="1" y="2"/>
                      <a:pt x="1" y="2"/>
                      <a:pt x="1" y="2"/>
                    </a:cubicBezTo>
                    <a:cubicBezTo>
                      <a:pt x="1" y="2"/>
                      <a:pt x="1" y="2"/>
                      <a:pt x="0" y="2"/>
                    </a:cubicBezTo>
                    <a:cubicBezTo>
                      <a:pt x="0" y="2"/>
                      <a:pt x="0" y="2"/>
                      <a:pt x="0" y="2"/>
                    </a:cubicBezTo>
                    <a:cubicBezTo>
                      <a:pt x="0" y="1"/>
                      <a:pt x="0" y="1"/>
                      <a:pt x="0" y="1"/>
                    </a:cubicBezTo>
                    <a:cubicBezTo>
                      <a:pt x="0" y="1"/>
                      <a:pt x="0" y="1"/>
                      <a:pt x="0" y="1"/>
                    </a:cubicBezTo>
                    <a:cubicBezTo>
                      <a:pt x="0" y="0"/>
                      <a:pt x="0" y="0"/>
                      <a:pt x="0" y="0"/>
                    </a:cubicBezTo>
                    <a:cubicBezTo>
                      <a:pt x="1" y="1"/>
                      <a:pt x="1" y="1"/>
                      <a:pt x="1" y="1"/>
                    </a:cubicBezTo>
                    <a:cubicBezTo>
                      <a:pt x="1" y="1"/>
                      <a:pt x="1" y="1"/>
                      <a:pt x="1" y="2"/>
                    </a:cubicBezTo>
                    <a:cubicBezTo>
                      <a:pt x="1" y="2"/>
                      <a:pt x="1" y="2"/>
                      <a:pt x="1" y="2"/>
                    </a:cubicBezTo>
                    <a:cubicBezTo>
                      <a:pt x="1" y="2"/>
                      <a:pt x="1" y="2"/>
                      <a:pt x="1" y="2"/>
                    </a:cubicBezTo>
                    <a:cubicBezTo>
                      <a:pt x="1" y="2"/>
                      <a:pt x="1" y="2"/>
                      <a:pt x="1" y="2"/>
                    </a:cubicBezTo>
                    <a:cubicBezTo>
                      <a:pt x="1" y="2"/>
                      <a:pt x="1" y="2"/>
                      <a:pt x="1" y="2"/>
                    </a:cubicBezTo>
                    <a:cubicBezTo>
                      <a:pt x="1" y="1"/>
                      <a:pt x="1" y="1"/>
                      <a:pt x="1" y="1"/>
                    </a:cubicBezTo>
                    <a:cubicBezTo>
                      <a:pt x="1" y="1"/>
                      <a:pt x="1" y="1"/>
                      <a:pt x="0" y="0"/>
                    </a:cubicBezTo>
                    <a:cubicBezTo>
                      <a:pt x="0" y="0"/>
                      <a:pt x="0" y="0"/>
                      <a:pt x="0" y="1"/>
                    </a:cubicBezTo>
                    <a:cubicBezTo>
                      <a:pt x="0" y="1"/>
                      <a:pt x="0" y="1"/>
                      <a:pt x="0" y="1"/>
                    </a:cubicBezTo>
                    <a:cubicBezTo>
                      <a:pt x="0" y="1"/>
                      <a:pt x="0" y="1"/>
                      <a:pt x="0" y="2"/>
                    </a:cubicBezTo>
                    <a:cubicBezTo>
                      <a:pt x="0" y="2"/>
                      <a:pt x="0" y="2"/>
                      <a:pt x="0" y="2"/>
                    </a:cubicBezTo>
                    <a:cubicBezTo>
                      <a:pt x="1" y="2"/>
                      <a:pt x="1" y="2"/>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66" name="Freeform 255"/>
              <p:cNvSpPr>
                <a:spLocks/>
              </p:cNvSpPr>
              <p:nvPr/>
            </p:nvSpPr>
            <p:spPr bwMode="auto">
              <a:xfrm>
                <a:off x="463" y="1434"/>
                <a:ext cx="2" cy="0"/>
              </a:xfrm>
              <a:custGeom>
                <a:avLst/>
                <a:gdLst>
                  <a:gd name="T0" fmla="*/ 1 w 1"/>
                  <a:gd name="T1" fmla="*/ 1 w 1"/>
                  <a:gd name="T2" fmla="*/ 1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0" y="0"/>
                      <a:pt x="0" y="0"/>
                      <a:pt x="1" y="0"/>
                    </a:cubicBezTo>
                    <a:cubicBezTo>
                      <a:pt x="1" y="0"/>
                      <a:pt x="1" y="0"/>
                      <a:pt x="1" y="0"/>
                    </a:cubicBezTo>
                    <a:cubicBezTo>
                      <a:pt x="1" y="0"/>
                      <a:pt x="1" y="0"/>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67" name="Freeform 256"/>
              <p:cNvSpPr>
                <a:spLocks/>
              </p:cNvSpPr>
              <p:nvPr/>
            </p:nvSpPr>
            <p:spPr bwMode="auto">
              <a:xfrm>
                <a:off x="463" y="1434"/>
                <a:ext cx="2" cy="0"/>
              </a:xfrm>
              <a:custGeom>
                <a:avLst/>
                <a:gdLst>
                  <a:gd name="T0" fmla="*/ 1 w 1"/>
                  <a:gd name="T1" fmla="*/ 1 w 1"/>
                  <a:gd name="T2" fmla="*/ 1 w 1"/>
                  <a:gd name="T3" fmla="*/ 1 w 1"/>
                  <a:gd name="T4" fmla="*/ 0 w 1"/>
                  <a:gd name="T5" fmla="*/ 1 w 1"/>
                  <a:gd name="T6" fmla="*/ 1 w 1"/>
                  <a:gd name="T7" fmla="*/ 1 w 1"/>
                  <a:gd name="T8" fmla="*/ 1 w 1"/>
                  <a:gd name="T9" fmla="*/ 1 w 1"/>
                  <a:gd name="T10" fmla="*/ 1 w 1"/>
                  <a:gd name="T11" fmla="*/ 1 w 1"/>
                  <a:gd name="T12" fmla="*/ 1 w 1"/>
                  <a:gd name="T13" fmla="*/ 1 w 1"/>
                  <a:gd name="T14" fmla="*/ 1 w 1"/>
                  <a:gd name="T15" fmla="*/ 1 w 1"/>
                  <a:gd name="T16" fmla="*/ 0 w 1"/>
                  <a:gd name="T17" fmla="*/ 1 w 1"/>
                  <a:gd name="T18" fmla="*/ 1 w 1"/>
                  <a:gd name="T19"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Lst>
                <a:rect l="0" t="0" r="r" b="b"/>
                <a:pathLst>
                  <a:path w="1">
                    <a:moveTo>
                      <a:pt x="1" y="0"/>
                    </a:moveTo>
                    <a:cubicBezTo>
                      <a:pt x="1" y="0"/>
                      <a:pt x="1" y="0"/>
                      <a:pt x="1" y="0"/>
                    </a:cubicBezTo>
                    <a:cubicBezTo>
                      <a:pt x="1" y="0"/>
                      <a:pt x="1" y="0"/>
                      <a:pt x="1" y="0"/>
                    </a:cubicBezTo>
                    <a:cubicBezTo>
                      <a:pt x="1" y="0"/>
                      <a:pt x="1" y="0"/>
                      <a:pt x="1" y="0"/>
                    </a:cubicBezTo>
                    <a:cubicBezTo>
                      <a:pt x="1" y="0"/>
                      <a:pt x="0" y="0"/>
                      <a:pt x="0" y="0"/>
                    </a:cubicBezTo>
                    <a:cubicBezTo>
                      <a:pt x="0" y="0"/>
                      <a:pt x="0"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0" y="0"/>
                      <a:pt x="0" y="0"/>
                      <a:pt x="0" y="0"/>
                    </a:cubicBezTo>
                    <a:cubicBezTo>
                      <a:pt x="0" y="0"/>
                      <a:pt x="1" y="0"/>
                      <a:pt x="1" y="0"/>
                    </a:cubicBezTo>
                    <a:cubicBezTo>
                      <a:pt x="1" y="0"/>
                      <a:pt x="1" y="0"/>
                      <a:pt x="1" y="0"/>
                    </a:cubicBezTo>
                    <a:cubicBezTo>
                      <a:pt x="1" y="0"/>
                      <a:pt x="1" y="0"/>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68" name="Freeform 257"/>
              <p:cNvSpPr>
                <a:spLocks/>
              </p:cNvSpPr>
              <p:nvPr/>
            </p:nvSpPr>
            <p:spPr bwMode="auto">
              <a:xfrm>
                <a:off x="458" y="1352"/>
                <a:ext cx="78" cy="85"/>
              </a:xfrm>
              <a:custGeom>
                <a:avLst/>
                <a:gdLst>
                  <a:gd name="T0" fmla="*/ 32 w 33"/>
                  <a:gd name="T1" fmla="*/ 3 h 36"/>
                  <a:gd name="T2" fmla="*/ 11 w 33"/>
                  <a:gd name="T3" fmla="*/ 15 h 36"/>
                  <a:gd name="T4" fmla="*/ 33 w 33"/>
                  <a:gd name="T5" fmla="*/ 4 h 36"/>
                  <a:gd name="T6" fmla="*/ 2 w 33"/>
                  <a:gd name="T7" fmla="*/ 36 h 36"/>
                  <a:gd name="T8" fmla="*/ 27 w 33"/>
                  <a:gd name="T9" fmla="*/ 2 h 36"/>
                  <a:gd name="T10" fmla="*/ 32 w 33"/>
                  <a:gd name="T11" fmla="*/ 3 h 36"/>
                </a:gdLst>
                <a:ahLst/>
                <a:cxnLst>
                  <a:cxn ang="0">
                    <a:pos x="T0" y="T1"/>
                  </a:cxn>
                  <a:cxn ang="0">
                    <a:pos x="T2" y="T3"/>
                  </a:cxn>
                  <a:cxn ang="0">
                    <a:pos x="T4" y="T5"/>
                  </a:cxn>
                  <a:cxn ang="0">
                    <a:pos x="T6" y="T7"/>
                  </a:cxn>
                  <a:cxn ang="0">
                    <a:pos x="T8" y="T9"/>
                  </a:cxn>
                  <a:cxn ang="0">
                    <a:pos x="T10" y="T11"/>
                  </a:cxn>
                </a:cxnLst>
                <a:rect l="0" t="0" r="r" b="b"/>
                <a:pathLst>
                  <a:path w="33" h="36">
                    <a:moveTo>
                      <a:pt x="32" y="3"/>
                    </a:moveTo>
                    <a:cubicBezTo>
                      <a:pt x="23" y="5"/>
                      <a:pt x="15" y="6"/>
                      <a:pt x="11" y="15"/>
                    </a:cubicBezTo>
                    <a:cubicBezTo>
                      <a:pt x="17" y="8"/>
                      <a:pt x="24" y="8"/>
                      <a:pt x="33" y="4"/>
                    </a:cubicBezTo>
                    <a:cubicBezTo>
                      <a:pt x="22" y="17"/>
                      <a:pt x="8" y="17"/>
                      <a:pt x="2" y="36"/>
                    </a:cubicBezTo>
                    <a:cubicBezTo>
                      <a:pt x="0" y="26"/>
                      <a:pt x="5" y="0"/>
                      <a:pt x="27" y="2"/>
                    </a:cubicBezTo>
                    <a:cubicBezTo>
                      <a:pt x="30" y="2"/>
                      <a:pt x="31" y="3"/>
                      <a:pt x="32"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69" name="Freeform 258"/>
              <p:cNvSpPr>
                <a:spLocks/>
              </p:cNvSpPr>
              <p:nvPr/>
            </p:nvSpPr>
            <p:spPr bwMode="auto">
              <a:xfrm>
                <a:off x="479" y="1363"/>
                <a:ext cx="71" cy="64"/>
              </a:xfrm>
              <a:custGeom>
                <a:avLst/>
                <a:gdLst>
                  <a:gd name="T0" fmla="*/ 25 w 30"/>
                  <a:gd name="T1" fmla="*/ 0 h 27"/>
                  <a:gd name="T2" fmla="*/ 16 w 30"/>
                  <a:gd name="T3" fmla="*/ 20 h 27"/>
                  <a:gd name="T4" fmla="*/ 24 w 30"/>
                  <a:gd name="T5" fmla="*/ 0 h 27"/>
                  <a:gd name="T6" fmla="*/ 0 w 30"/>
                  <a:gd name="T7" fmla="*/ 27 h 27"/>
                  <a:gd name="T8" fmla="*/ 27 w 30"/>
                  <a:gd name="T9" fmla="*/ 6 h 27"/>
                  <a:gd name="T10" fmla="*/ 25 w 30"/>
                  <a:gd name="T11" fmla="*/ 0 h 27"/>
                </a:gdLst>
                <a:ahLst/>
                <a:cxnLst>
                  <a:cxn ang="0">
                    <a:pos x="T0" y="T1"/>
                  </a:cxn>
                  <a:cxn ang="0">
                    <a:pos x="T2" y="T3"/>
                  </a:cxn>
                  <a:cxn ang="0">
                    <a:pos x="T4" y="T5"/>
                  </a:cxn>
                  <a:cxn ang="0">
                    <a:pos x="T6" y="T7"/>
                  </a:cxn>
                  <a:cxn ang="0">
                    <a:pos x="T8" y="T9"/>
                  </a:cxn>
                  <a:cxn ang="0">
                    <a:pos x="T10" y="T11"/>
                  </a:cxn>
                </a:cxnLst>
                <a:rect l="0" t="0" r="r" b="b"/>
                <a:pathLst>
                  <a:path w="30" h="27">
                    <a:moveTo>
                      <a:pt x="25" y="0"/>
                    </a:moveTo>
                    <a:cubicBezTo>
                      <a:pt x="24" y="9"/>
                      <a:pt x="24" y="16"/>
                      <a:pt x="16" y="20"/>
                    </a:cubicBezTo>
                    <a:cubicBezTo>
                      <a:pt x="22" y="14"/>
                      <a:pt x="21" y="8"/>
                      <a:pt x="24" y="0"/>
                    </a:cubicBezTo>
                    <a:cubicBezTo>
                      <a:pt x="11" y="12"/>
                      <a:pt x="12" y="24"/>
                      <a:pt x="0" y="27"/>
                    </a:cubicBezTo>
                    <a:cubicBezTo>
                      <a:pt x="12" y="27"/>
                      <a:pt x="30" y="23"/>
                      <a:pt x="27" y="6"/>
                    </a:cubicBezTo>
                    <a:cubicBezTo>
                      <a:pt x="27" y="3"/>
                      <a:pt x="25" y="1"/>
                      <a:pt x="25"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70" name="Freeform 259"/>
              <p:cNvSpPr>
                <a:spLocks/>
              </p:cNvSpPr>
              <p:nvPr/>
            </p:nvSpPr>
            <p:spPr bwMode="auto">
              <a:xfrm>
                <a:off x="463" y="1399"/>
                <a:ext cx="47" cy="97"/>
              </a:xfrm>
              <a:custGeom>
                <a:avLst/>
                <a:gdLst>
                  <a:gd name="T0" fmla="*/ 18 w 20"/>
                  <a:gd name="T1" fmla="*/ 39 h 41"/>
                  <a:gd name="T2" fmla="*/ 12 w 20"/>
                  <a:gd name="T3" fmla="*/ 40 h 41"/>
                  <a:gd name="T4" fmla="*/ 8 w 20"/>
                  <a:gd name="T5" fmla="*/ 36 h 41"/>
                  <a:gd name="T6" fmla="*/ 9 w 20"/>
                  <a:gd name="T7" fmla="*/ 5 h 41"/>
                  <a:gd name="T8" fmla="*/ 14 w 20"/>
                  <a:gd name="T9" fmla="*/ 1 h 41"/>
                  <a:gd name="T10" fmla="*/ 15 w 20"/>
                  <a:gd name="T11" fmla="*/ 0 h 41"/>
                  <a:gd name="T12" fmla="*/ 4 w 20"/>
                  <a:gd name="T13" fmla="*/ 14 h 41"/>
                  <a:gd name="T14" fmla="*/ 4 w 20"/>
                  <a:gd name="T15" fmla="*/ 30 h 41"/>
                  <a:gd name="T16" fmla="*/ 9 w 20"/>
                  <a:gd name="T17" fmla="*/ 37 h 41"/>
                  <a:gd name="T18" fmla="*/ 15 w 20"/>
                  <a:gd name="T19" fmla="*/ 40 h 41"/>
                  <a:gd name="T20" fmla="*/ 18 w 20"/>
                  <a:gd name="T21" fmla="*/ 39 h 41"/>
                  <a:gd name="T22" fmla="*/ 19 w 20"/>
                  <a:gd name="T23" fmla="*/ 36 h 41"/>
                  <a:gd name="T24" fmla="*/ 17 w 20"/>
                  <a:gd name="T25" fmla="*/ 33 h 41"/>
                  <a:gd name="T26" fmla="*/ 16 w 20"/>
                  <a:gd name="T27" fmla="*/ 33 h 41"/>
                  <a:gd name="T28" fmla="*/ 16 w 20"/>
                  <a:gd name="T29" fmla="*/ 33 h 41"/>
                  <a:gd name="T30" fmla="*/ 17 w 20"/>
                  <a:gd name="T31" fmla="*/ 34 h 41"/>
                  <a:gd name="T32" fmla="*/ 19 w 20"/>
                  <a:gd name="T33" fmla="*/ 36 h 41"/>
                  <a:gd name="T34" fmla="*/ 18 w 20"/>
                  <a:gd name="T35" fmla="*/ 3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41">
                    <a:moveTo>
                      <a:pt x="18" y="39"/>
                    </a:moveTo>
                    <a:cubicBezTo>
                      <a:pt x="17" y="41"/>
                      <a:pt x="14" y="40"/>
                      <a:pt x="12" y="40"/>
                    </a:cubicBezTo>
                    <a:cubicBezTo>
                      <a:pt x="11" y="39"/>
                      <a:pt x="9" y="37"/>
                      <a:pt x="8" y="36"/>
                    </a:cubicBezTo>
                    <a:cubicBezTo>
                      <a:pt x="0" y="28"/>
                      <a:pt x="1" y="14"/>
                      <a:pt x="9" y="5"/>
                    </a:cubicBezTo>
                    <a:cubicBezTo>
                      <a:pt x="11" y="3"/>
                      <a:pt x="12" y="2"/>
                      <a:pt x="14" y="1"/>
                    </a:cubicBezTo>
                    <a:cubicBezTo>
                      <a:pt x="15" y="1"/>
                      <a:pt x="15" y="1"/>
                      <a:pt x="15" y="0"/>
                    </a:cubicBezTo>
                    <a:cubicBezTo>
                      <a:pt x="10" y="3"/>
                      <a:pt x="6" y="8"/>
                      <a:pt x="4" y="14"/>
                    </a:cubicBezTo>
                    <a:cubicBezTo>
                      <a:pt x="2" y="19"/>
                      <a:pt x="2" y="25"/>
                      <a:pt x="4" y="30"/>
                    </a:cubicBezTo>
                    <a:cubicBezTo>
                      <a:pt x="5" y="33"/>
                      <a:pt x="7" y="35"/>
                      <a:pt x="9" y="37"/>
                    </a:cubicBezTo>
                    <a:cubicBezTo>
                      <a:pt x="11" y="39"/>
                      <a:pt x="13" y="40"/>
                      <a:pt x="15" y="40"/>
                    </a:cubicBezTo>
                    <a:cubicBezTo>
                      <a:pt x="17" y="40"/>
                      <a:pt x="18" y="40"/>
                      <a:pt x="18" y="39"/>
                    </a:cubicBezTo>
                    <a:cubicBezTo>
                      <a:pt x="19" y="38"/>
                      <a:pt x="19" y="37"/>
                      <a:pt x="19" y="36"/>
                    </a:cubicBezTo>
                    <a:cubicBezTo>
                      <a:pt x="19" y="35"/>
                      <a:pt x="18" y="34"/>
                      <a:pt x="17" y="33"/>
                    </a:cubicBezTo>
                    <a:cubicBezTo>
                      <a:pt x="17" y="33"/>
                      <a:pt x="17" y="33"/>
                      <a:pt x="16" y="33"/>
                    </a:cubicBezTo>
                    <a:cubicBezTo>
                      <a:pt x="16" y="33"/>
                      <a:pt x="16" y="33"/>
                      <a:pt x="16" y="33"/>
                    </a:cubicBezTo>
                    <a:cubicBezTo>
                      <a:pt x="17" y="33"/>
                      <a:pt x="17" y="33"/>
                      <a:pt x="17" y="34"/>
                    </a:cubicBezTo>
                    <a:cubicBezTo>
                      <a:pt x="18" y="34"/>
                      <a:pt x="19" y="35"/>
                      <a:pt x="19" y="36"/>
                    </a:cubicBezTo>
                    <a:cubicBezTo>
                      <a:pt x="20" y="37"/>
                      <a:pt x="19" y="38"/>
                      <a:pt x="18" y="3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71" name="Freeform 260"/>
              <p:cNvSpPr>
                <a:spLocks/>
              </p:cNvSpPr>
              <p:nvPr/>
            </p:nvSpPr>
            <p:spPr bwMode="auto">
              <a:xfrm>
                <a:off x="465" y="1437"/>
                <a:ext cx="9" cy="7"/>
              </a:xfrm>
              <a:custGeom>
                <a:avLst/>
                <a:gdLst>
                  <a:gd name="T0" fmla="*/ 0 w 4"/>
                  <a:gd name="T1" fmla="*/ 2 h 3"/>
                  <a:gd name="T2" fmla="*/ 1 w 4"/>
                  <a:gd name="T3" fmla="*/ 0 h 3"/>
                  <a:gd name="T4" fmla="*/ 3 w 4"/>
                  <a:gd name="T5" fmla="*/ 1 h 3"/>
                  <a:gd name="T6" fmla="*/ 3 w 4"/>
                  <a:gd name="T7" fmla="*/ 3 h 3"/>
                  <a:gd name="T8" fmla="*/ 0 w 4"/>
                  <a:gd name="T9" fmla="*/ 2 h 3"/>
                </a:gdLst>
                <a:ahLst/>
                <a:cxnLst>
                  <a:cxn ang="0">
                    <a:pos x="T0" y="T1"/>
                  </a:cxn>
                  <a:cxn ang="0">
                    <a:pos x="T2" y="T3"/>
                  </a:cxn>
                  <a:cxn ang="0">
                    <a:pos x="T4" y="T5"/>
                  </a:cxn>
                  <a:cxn ang="0">
                    <a:pos x="T6" y="T7"/>
                  </a:cxn>
                  <a:cxn ang="0">
                    <a:pos x="T8" y="T9"/>
                  </a:cxn>
                </a:cxnLst>
                <a:rect l="0" t="0" r="r" b="b"/>
                <a:pathLst>
                  <a:path w="4" h="3">
                    <a:moveTo>
                      <a:pt x="0" y="2"/>
                    </a:moveTo>
                    <a:cubicBezTo>
                      <a:pt x="0" y="1"/>
                      <a:pt x="0" y="0"/>
                      <a:pt x="1" y="0"/>
                    </a:cubicBezTo>
                    <a:cubicBezTo>
                      <a:pt x="2" y="0"/>
                      <a:pt x="3" y="0"/>
                      <a:pt x="3" y="1"/>
                    </a:cubicBezTo>
                    <a:cubicBezTo>
                      <a:pt x="4" y="2"/>
                      <a:pt x="3" y="3"/>
                      <a:pt x="3" y="3"/>
                    </a:cubicBezTo>
                    <a:cubicBezTo>
                      <a:pt x="2" y="3"/>
                      <a:pt x="1" y="3"/>
                      <a:pt x="0"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13" name="Group 462"/>
            <p:cNvGrpSpPr>
              <a:grpSpLocks/>
            </p:cNvGrpSpPr>
            <p:nvPr/>
          </p:nvGrpSpPr>
          <p:grpSpPr bwMode="auto">
            <a:xfrm>
              <a:off x="465" y="341"/>
              <a:ext cx="1783" cy="1769"/>
              <a:chOff x="465" y="341"/>
              <a:chExt cx="1783" cy="1769"/>
            </a:xfrm>
            <a:grpFill/>
          </p:grpSpPr>
          <p:sp>
            <p:nvSpPr>
              <p:cNvPr id="72" name="Freeform 262"/>
              <p:cNvSpPr>
                <a:spLocks/>
              </p:cNvSpPr>
              <p:nvPr/>
            </p:nvSpPr>
            <p:spPr bwMode="auto">
              <a:xfrm>
                <a:off x="465" y="1437"/>
                <a:ext cx="7" cy="7"/>
              </a:xfrm>
              <a:custGeom>
                <a:avLst/>
                <a:gdLst>
                  <a:gd name="T0" fmla="*/ 0 w 3"/>
                  <a:gd name="T1" fmla="*/ 2 h 3"/>
                  <a:gd name="T2" fmla="*/ 0 w 3"/>
                  <a:gd name="T3" fmla="*/ 2 h 3"/>
                  <a:gd name="T4" fmla="*/ 0 w 3"/>
                  <a:gd name="T5" fmla="*/ 1 h 3"/>
                  <a:gd name="T6" fmla="*/ 1 w 3"/>
                  <a:gd name="T7" fmla="*/ 0 h 3"/>
                  <a:gd name="T8" fmla="*/ 2 w 3"/>
                  <a:gd name="T9" fmla="*/ 0 h 3"/>
                  <a:gd name="T10" fmla="*/ 3 w 3"/>
                  <a:gd name="T11" fmla="*/ 1 h 3"/>
                  <a:gd name="T12" fmla="*/ 3 w 3"/>
                  <a:gd name="T13" fmla="*/ 2 h 3"/>
                  <a:gd name="T14" fmla="*/ 3 w 3"/>
                  <a:gd name="T15" fmla="*/ 3 h 3"/>
                  <a:gd name="T16" fmla="*/ 1 w 3"/>
                  <a:gd name="T17" fmla="*/ 3 h 3"/>
                  <a:gd name="T18" fmla="*/ 0 w 3"/>
                  <a:gd name="T19" fmla="*/ 2 h 3"/>
                  <a:gd name="T20" fmla="*/ 0 w 3"/>
                  <a:gd name="T21" fmla="*/ 2 h 3"/>
                  <a:gd name="T22" fmla="*/ 0 w 3"/>
                  <a:gd name="T23" fmla="*/ 2 h 3"/>
                  <a:gd name="T24" fmla="*/ 1 w 3"/>
                  <a:gd name="T25" fmla="*/ 3 h 3"/>
                  <a:gd name="T26" fmla="*/ 3 w 3"/>
                  <a:gd name="T27" fmla="*/ 3 h 3"/>
                  <a:gd name="T28" fmla="*/ 3 w 3"/>
                  <a:gd name="T29" fmla="*/ 2 h 3"/>
                  <a:gd name="T30" fmla="*/ 3 w 3"/>
                  <a:gd name="T31" fmla="*/ 1 h 3"/>
                  <a:gd name="T32" fmla="*/ 2 w 3"/>
                  <a:gd name="T33" fmla="*/ 0 h 3"/>
                  <a:gd name="T34" fmla="*/ 1 w 3"/>
                  <a:gd name="T35" fmla="*/ 0 h 3"/>
                  <a:gd name="T36" fmla="*/ 0 w 3"/>
                  <a:gd name="T37" fmla="*/ 1 h 3"/>
                  <a:gd name="T38" fmla="*/ 0 w 3"/>
                  <a:gd name="T3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 h="3">
                    <a:moveTo>
                      <a:pt x="0" y="2"/>
                    </a:moveTo>
                    <a:cubicBezTo>
                      <a:pt x="0" y="2"/>
                      <a:pt x="0" y="2"/>
                      <a:pt x="0" y="2"/>
                    </a:cubicBezTo>
                    <a:cubicBezTo>
                      <a:pt x="0" y="1"/>
                      <a:pt x="0" y="1"/>
                      <a:pt x="0" y="1"/>
                    </a:cubicBezTo>
                    <a:cubicBezTo>
                      <a:pt x="0" y="0"/>
                      <a:pt x="1" y="0"/>
                      <a:pt x="1" y="0"/>
                    </a:cubicBezTo>
                    <a:cubicBezTo>
                      <a:pt x="1" y="0"/>
                      <a:pt x="2" y="0"/>
                      <a:pt x="2" y="0"/>
                    </a:cubicBezTo>
                    <a:cubicBezTo>
                      <a:pt x="3" y="1"/>
                      <a:pt x="3" y="1"/>
                      <a:pt x="3" y="1"/>
                    </a:cubicBezTo>
                    <a:cubicBezTo>
                      <a:pt x="3" y="2"/>
                      <a:pt x="3" y="2"/>
                      <a:pt x="3" y="2"/>
                    </a:cubicBezTo>
                    <a:cubicBezTo>
                      <a:pt x="3" y="3"/>
                      <a:pt x="3" y="3"/>
                      <a:pt x="3" y="3"/>
                    </a:cubicBezTo>
                    <a:cubicBezTo>
                      <a:pt x="2" y="3"/>
                      <a:pt x="2" y="3"/>
                      <a:pt x="1" y="3"/>
                    </a:cubicBezTo>
                    <a:cubicBezTo>
                      <a:pt x="1" y="3"/>
                      <a:pt x="1" y="2"/>
                      <a:pt x="0" y="2"/>
                    </a:cubicBezTo>
                    <a:cubicBezTo>
                      <a:pt x="0" y="2"/>
                      <a:pt x="0" y="2"/>
                      <a:pt x="0" y="2"/>
                    </a:cubicBezTo>
                    <a:cubicBezTo>
                      <a:pt x="0" y="2"/>
                      <a:pt x="0" y="2"/>
                      <a:pt x="0" y="2"/>
                    </a:cubicBezTo>
                    <a:cubicBezTo>
                      <a:pt x="1" y="2"/>
                      <a:pt x="1" y="3"/>
                      <a:pt x="1" y="3"/>
                    </a:cubicBezTo>
                    <a:cubicBezTo>
                      <a:pt x="2" y="3"/>
                      <a:pt x="2" y="3"/>
                      <a:pt x="3" y="3"/>
                    </a:cubicBezTo>
                    <a:cubicBezTo>
                      <a:pt x="3" y="3"/>
                      <a:pt x="3" y="3"/>
                      <a:pt x="3" y="2"/>
                    </a:cubicBezTo>
                    <a:cubicBezTo>
                      <a:pt x="3" y="2"/>
                      <a:pt x="3" y="2"/>
                      <a:pt x="3" y="1"/>
                    </a:cubicBezTo>
                    <a:cubicBezTo>
                      <a:pt x="3" y="1"/>
                      <a:pt x="3" y="0"/>
                      <a:pt x="2" y="0"/>
                    </a:cubicBezTo>
                    <a:cubicBezTo>
                      <a:pt x="2" y="0"/>
                      <a:pt x="1" y="0"/>
                      <a:pt x="1" y="0"/>
                    </a:cubicBezTo>
                    <a:cubicBezTo>
                      <a:pt x="1" y="0"/>
                      <a:pt x="0" y="0"/>
                      <a:pt x="0" y="1"/>
                    </a:cubicBezTo>
                    <a:cubicBezTo>
                      <a:pt x="0" y="1"/>
                      <a:pt x="0" y="1"/>
                      <a:pt x="0"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3" name="Freeform 263"/>
              <p:cNvSpPr>
                <a:spLocks/>
              </p:cNvSpPr>
              <p:nvPr/>
            </p:nvSpPr>
            <p:spPr bwMode="auto">
              <a:xfrm>
                <a:off x="465" y="1446"/>
                <a:ext cx="7" cy="7"/>
              </a:xfrm>
              <a:custGeom>
                <a:avLst/>
                <a:gdLst>
                  <a:gd name="T0" fmla="*/ 0 w 3"/>
                  <a:gd name="T1" fmla="*/ 2 h 3"/>
                  <a:gd name="T2" fmla="*/ 1 w 3"/>
                  <a:gd name="T3" fmla="*/ 0 h 3"/>
                  <a:gd name="T4" fmla="*/ 3 w 3"/>
                  <a:gd name="T5" fmla="*/ 2 h 3"/>
                  <a:gd name="T6" fmla="*/ 2 w 3"/>
                  <a:gd name="T7" fmla="*/ 3 h 3"/>
                  <a:gd name="T8" fmla="*/ 0 w 3"/>
                  <a:gd name="T9" fmla="*/ 2 h 3"/>
                </a:gdLst>
                <a:ahLst/>
                <a:cxnLst>
                  <a:cxn ang="0">
                    <a:pos x="T0" y="T1"/>
                  </a:cxn>
                  <a:cxn ang="0">
                    <a:pos x="T2" y="T3"/>
                  </a:cxn>
                  <a:cxn ang="0">
                    <a:pos x="T4" y="T5"/>
                  </a:cxn>
                  <a:cxn ang="0">
                    <a:pos x="T6" y="T7"/>
                  </a:cxn>
                  <a:cxn ang="0">
                    <a:pos x="T8" y="T9"/>
                  </a:cxn>
                </a:cxnLst>
                <a:rect l="0" t="0" r="r" b="b"/>
                <a:pathLst>
                  <a:path w="3" h="3">
                    <a:moveTo>
                      <a:pt x="0" y="2"/>
                    </a:moveTo>
                    <a:cubicBezTo>
                      <a:pt x="0" y="1"/>
                      <a:pt x="0" y="1"/>
                      <a:pt x="1" y="0"/>
                    </a:cubicBezTo>
                    <a:cubicBezTo>
                      <a:pt x="1" y="0"/>
                      <a:pt x="2" y="1"/>
                      <a:pt x="3" y="2"/>
                    </a:cubicBezTo>
                    <a:cubicBezTo>
                      <a:pt x="3" y="2"/>
                      <a:pt x="3" y="3"/>
                      <a:pt x="2" y="3"/>
                    </a:cubicBezTo>
                    <a:cubicBezTo>
                      <a:pt x="1" y="3"/>
                      <a:pt x="1" y="3"/>
                      <a:pt x="0"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4" name="Freeform 264"/>
              <p:cNvSpPr>
                <a:spLocks/>
              </p:cNvSpPr>
              <p:nvPr/>
            </p:nvSpPr>
            <p:spPr bwMode="auto">
              <a:xfrm>
                <a:off x="465" y="1446"/>
                <a:ext cx="7" cy="7"/>
              </a:xfrm>
              <a:custGeom>
                <a:avLst/>
                <a:gdLst>
                  <a:gd name="T0" fmla="*/ 0 w 3"/>
                  <a:gd name="T1" fmla="*/ 2 h 3"/>
                  <a:gd name="T2" fmla="*/ 0 w 3"/>
                  <a:gd name="T3" fmla="*/ 2 h 3"/>
                  <a:gd name="T4" fmla="*/ 0 w 3"/>
                  <a:gd name="T5" fmla="*/ 1 h 3"/>
                  <a:gd name="T6" fmla="*/ 1 w 3"/>
                  <a:gd name="T7" fmla="*/ 0 h 3"/>
                  <a:gd name="T8" fmla="*/ 2 w 3"/>
                  <a:gd name="T9" fmla="*/ 1 h 3"/>
                  <a:gd name="T10" fmla="*/ 3 w 3"/>
                  <a:gd name="T11" fmla="*/ 2 h 3"/>
                  <a:gd name="T12" fmla="*/ 3 w 3"/>
                  <a:gd name="T13" fmla="*/ 3 h 3"/>
                  <a:gd name="T14" fmla="*/ 2 w 3"/>
                  <a:gd name="T15" fmla="*/ 3 h 3"/>
                  <a:gd name="T16" fmla="*/ 1 w 3"/>
                  <a:gd name="T17" fmla="*/ 3 h 3"/>
                  <a:gd name="T18" fmla="*/ 0 w 3"/>
                  <a:gd name="T19" fmla="*/ 2 h 3"/>
                  <a:gd name="T20" fmla="*/ 0 w 3"/>
                  <a:gd name="T21" fmla="*/ 2 h 3"/>
                  <a:gd name="T22" fmla="*/ 0 w 3"/>
                  <a:gd name="T23" fmla="*/ 2 h 3"/>
                  <a:gd name="T24" fmla="*/ 1 w 3"/>
                  <a:gd name="T25" fmla="*/ 3 h 3"/>
                  <a:gd name="T26" fmla="*/ 2 w 3"/>
                  <a:gd name="T27" fmla="*/ 3 h 3"/>
                  <a:gd name="T28" fmla="*/ 3 w 3"/>
                  <a:gd name="T29" fmla="*/ 3 h 3"/>
                  <a:gd name="T30" fmla="*/ 3 w 3"/>
                  <a:gd name="T31" fmla="*/ 2 h 3"/>
                  <a:gd name="T32" fmla="*/ 2 w 3"/>
                  <a:gd name="T33" fmla="*/ 1 h 3"/>
                  <a:gd name="T34" fmla="*/ 1 w 3"/>
                  <a:gd name="T35" fmla="*/ 0 h 3"/>
                  <a:gd name="T36" fmla="*/ 0 w 3"/>
                  <a:gd name="T37" fmla="*/ 1 h 3"/>
                  <a:gd name="T38" fmla="*/ 0 w 3"/>
                  <a:gd name="T3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 h="3">
                    <a:moveTo>
                      <a:pt x="0" y="2"/>
                    </a:moveTo>
                    <a:cubicBezTo>
                      <a:pt x="0" y="2"/>
                      <a:pt x="0" y="2"/>
                      <a:pt x="0" y="2"/>
                    </a:cubicBezTo>
                    <a:cubicBezTo>
                      <a:pt x="0" y="2"/>
                      <a:pt x="0" y="1"/>
                      <a:pt x="0" y="1"/>
                    </a:cubicBezTo>
                    <a:cubicBezTo>
                      <a:pt x="0" y="1"/>
                      <a:pt x="0" y="1"/>
                      <a:pt x="1" y="0"/>
                    </a:cubicBezTo>
                    <a:cubicBezTo>
                      <a:pt x="1" y="0"/>
                      <a:pt x="2" y="0"/>
                      <a:pt x="2" y="1"/>
                    </a:cubicBezTo>
                    <a:cubicBezTo>
                      <a:pt x="2" y="1"/>
                      <a:pt x="3" y="1"/>
                      <a:pt x="3" y="2"/>
                    </a:cubicBezTo>
                    <a:cubicBezTo>
                      <a:pt x="3" y="2"/>
                      <a:pt x="3" y="2"/>
                      <a:pt x="3" y="3"/>
                    </a:cubicBezTo>
                    <a:cubicBezTo>
                      <a:pt x="3" y="3"/>
                      <a:pt x="3" y="3"/>
                      <a:pt x="2" y="3"/>
                    </a:cubicBezTo>
                    <a:cubicBezTo>
                      <a:pt x="2" y="3"/>
                      <a:pt x="1" y="3"/>
                      <a:pt x="1" y="3"/>
                    </a:cubicBezTo>
                    <a:cubicBezTo>
                      <a:pt x="1" y="3"/>
                      <a:pt x="0" y="2"/>
                      <a:pt x="0" y="2"/>
                    </a:cubicBezTo>
                    <a:cubicBezTo>
                      <a:pt x="0" y="2"/>
                      <a:pt x="0" y="2"/>
                      <a:pt x="0" y="2"/>
                    </a:cubicBezTo>
                    <a:cubicBezTo>
                      <a:pt x="0" y="2"/>
                      <a:pt x="0" y="2"/>
                      <a:pt x="0" y="2"/>
                    </a:cubicBezTo>
                    <a:cubicBezTo>
                      <a:pt x="0" y="2"/>
                      <a:pt x="1" y="3"/>
                      <a:pt x="1" y="3"/>
                    </a:cubicBezTo>
                    <a:cubicBezTo>
                      <a:pt x="1" y="3"/>
                      <a:pt x="2" y="3"/>
                      <a:pt x="2" y="3"/>
                    </a:cubicBezTo>
                    <a:cubicBezTo>
                      <a:pt x="3" y="3"/>
                      <a:pt x="3" y="3"/>
                      <a:pt x="3" y="3"/>
                    </a:cubicBezTo>
                    <a:cubicBezTo>
                      <a:pt x="3" y="2"/>
                      <a:pt x="3" y="2"/>
                      <a:pt x="3" y="2"/>
                    </a:cubicBezTo>
                    <a:cubicBezTo>
                      <a:pt x="3" y="1"/>
                      <a:pt x="2" y="1"/>
                      <a:pt x="2" y="1"/>
                    </a:cubicBezTo>
                    <a:cubicBezTo>
                      <a:pt x="2" y="0"/>
                      <a:pt x="1" y="0"/>
                      <a:pt x="1" y="0"/>
                    </a:cubicBezTo>
                    <a:cubicBezTo>
                      <a:pt x="0" y="0"/>
                      <a:pt x="0" y="1"/>
                      <a:pt x="0" y="1"/>
                    </a:cubicBezTo>
                    <a:cubicBezTo>
                      <a:pt x="0" y="1"/>
                      <a:pt x="0" y="2"/>
                      <a:pt x="0"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5" name="Freeform 265"/>
              <p:cNvSpPr>
                <a:spLocks/>
              </p:cNvSpPr>
              <p:nvPr/>
            </p:nvSpPr>
            <p:spPr bwMode="auto">
              <a:xfrm>
                <a:off x="467" y="1465"/>
                <a:ext cx="7" cy="7"/>
              </a:xfrm>
              <a:custGeom>
                <a:avLst/>
                <a:gdLst>
                  <a:gd name="T0" fmla="*/ 1 w 3"/>
                  <a:gd name="T1" fmla="*/ 2 h 3"/>
                  <a:gd name="T2" fmla="*/ 1 w 3"/>
                  <a:gd name="T3" fmla="*/ 0 h 3"/>
                  <a:gd name="T4" fmla="*/ 3 w 3"/>
                  <a:gd name="T5" fmla="*/ 1 h 3"/>
                  <a:gd name="T6" fmla="*/ 2 w 3"/>
                  <a:gd name="T7" fmla="*/ 2 h 3"/>
                  <a:gd name="T8" fmla="*/ 1 w 3"/>
                  <a:gd name="T9" fmla="*/ 2 h 3"/>
                </a:gdLst>
                <a:ahLst/>
                <a:cxnLst>
                  <a:cxn ang="0">
                    <a:pos x="T0" y="T1"/>
                  </a:cxn>
                  <a:cxn ang="0">
                    <a:pos x="T2" y="T3"/>
                  </a:cxn>
                  <a:cxn ang="0">
                    <a:pos x="T4" y="T5"/>
                  </a:cxn>
                  <a:cxn ang="0">
                    <a:pos x="T6" y="T7"/>
                  </a:cxn>
                  <a:cxn ang="0">
                    <a:pos x="T8" y="T9"/>
                  </a:cxn>
                </a:cxnLst>
                <a:rect l="0" t="0" r="r" b="b"/>
                <a:pathLst>
                  <a:path w="3" h="3">
                    <a:moveTo>
                      <a:pt x="1" y="2"/>
                    </a:moveTo>
                    <a:cubicBezTo>
                      <a:pt x="0" y="1"/>
                      <a:pt x="1" y="0"/>
                      <a:pt x="1" y="0"/>
                    </a:cubicBezTo>
                    <a:cubicBezTo>
                      <a:pt x="2" y="0"/>
                      <a:pt x="2" y="1"/>
                      <a:pt x="3" y="1"/>
                    </a:cubicBezTo>
                    <a:cubicBezTo>
                      <a:pt x="3" y="2"/>
                      <a:pt x="3" y="2"/>
                      <a:pt x="2" y="2"/>
                    </a:cubicBezTo>
                    <a:cubicBezTo>
                      <a:pt x="2" y="3"/>
                      <a:pt x="1" y="2"/>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6" name="Freeform 266"/>
              <p:cNvSpPr>
                <a:spLocks/>
              </p:cNvSpPr>
              <p:nvPr/>
            </p:nvSpPr>
            <p:spPr bwMode="auto">
              <a:xfrm>
                <a:off x="467" y="1465"/>
                <a:ext cx="7" cy="5"/>
              </a:xfrm>
              <a:custGeom>
                <a:avLst/>
                <a:gdLst>
                  <a:gd name="T0" fmla="*/ 1 w 3"/>
                  <a:gd name="T1" fmla="*/ 2 h 2"/>
                  <a:gd name="T2" fmla="*/ 1 w 3"/>
                  <a:gd name="T3" fmla="*/ 2 h 2"/>
                  <a:gd name="T4" fmla="*/ 1 w 3"/>
                  <a:gd name="T5" fmla="*/ 1 h 2"/>
                  <a:gd name="T6" fmla="*/ 1 w 3"/>
                  <a:gd name="T7" fmla="*/ 0 h 2"/>
                  <a:gd name="T8" fmla="*/ 2 w 3"/>
                  <a:gd name="T9" fmla="*/ 0 h 2"/>
                  <a:gd name="T10" fmla="*/ 3 w 3"/>
                  <a:gd name="T11" fmla="*/ 1 h 2"/>
                  <a:gd name="T12" fmla="*/ 3 w 3"/>
                  <a:gd name="T13" fmla="*/ 2 h 2"/>
                  <a:gd name="T14" fmla="*/ 2 w 3"/>
                  <a:gd name="T15" fmla="*/ 2 h 2"/>
                  <a:gd name="T16" fmla="*/ 1 w 3"/>
                  <a:gd name="T17" fmla="*/ 2 h 2"/>
                  <a:gd name="T18" fmla="*/ 1 w 3"/>
                  <a:gd name="T19" fmla="*/ 2 h 2"/>
                  <a:gd name="T20" fmla="*/ 1 w 3"/>
                  <a:gd name="T21" fmla="*/ 2 h 2"/>
                  <a:gd name="T22" fmla="*/ 1 w 3"/>
                  <a:gd name="T23" fmla="*/ 2 h 2"/>
                  <a:gd name="T24" fmla="*/ 1 w 3"/>
                  <a:gd name="T25" fmla="*/ 2 h 2"/>
                  <a:gd name="T26" fmla="*/ 2 w 3"/>
                  <a:gd name="T27" fmla="*/ 2 h 2"/>
                  <a:gd name="T28" fmla="*/ 3 w 3"/>
                  <a:gd name="T29" fmla="*/ 2 h 2"/>
                  <a:gd name="T30" fmla="*/ 3 w 3"/>
                  <a:gd name="T31" fmla="*/ 1 h 2"/>
                  <a:gd name="T32" fmla="*/ 2 w 3"/>
                  <a:gd name="T33" fmla="*/ 0 h 2"/>
                  <a:gd name="T34" fmla="*/ 1 w 3"/>
                  <a:gd name="T35" fmla="*/ 0 h 2"/>
                  <a:gd name="T36" fmla="*/ 1 w 3"/>
                  <a:gd name="T37" fmla="*/ 1 h 2"/>
                  <a:gd name="T38" fmla="*/ 1 w 3"/>
                  <a:gd name="T3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 h="2">
                    <a:moveTo>
                      <a:pt x="1" y="2"/>
                    </a:moveTo>
                    <a:cubicBezTo>
                      <a:pt x="1" y="2"/>
                      <a:pt x="1" y="2"/>
                      <a:pt x="1" y="2"/>
                    </a:cubicBezTo>
                    <a:cubicBezTo>
                      <a:pt x="1" y="1"/>
                      <a:pt x="1" y="1"/>
                      <a:pt x="1" y="1"/>
                    </a:cubicBezTo>
                    <a:cubicBezTo>
                      <a:pt x="1" y="1"/>
                      <a:pt x="1" y="0"/>
                      <a:pt x="1" y="0"/>
                    </a:cubicBezTo>
                    <a:cubicBezTo>
                      <a:pt x="1" y="0"/>
                      <a:pt x="2" y="0"/>
                      <a:pt x="2" y="0"/>
                    </a:cubicBezTo>
                    <a:cubicBezTo>
                      <a:pt x="2" y="1"/>
                      <a:pt x="3" y="1"/>
                      <a:pt x="3" y="1"/>
                    </a:cubicBezTo>
                    <a:cubicBezTo>
                      <a:pt x="3" y="1"/>
                      <a:pt x="3" y="2"/>
                      <a:pt x="3" y="2"/>
                    </a:cubicBezTo>
                    <a:cubicBezTo>
                      <a:pt x="3" y="2"/>
                      <a:pt x="3" y="2"/>
                      <a:pt x="2" y="2"/>
                    </a:cubicBezTo>
                    <a:cubicBezTo>
                      <a:pt x="2" y="2"/>
                      <a:pt x="2" y="2"/>
                      <a:pt x="1" y="2"/>
                    </a:cubicBezTo>
                    <a:cubicBezTo>
                      <a:pt x="1" y="2"/>
                      <a:pt x="1" y="2"/>
                      <a:pt x="1" y="2"/>
                    </a:cubicBezTo>
                    <a:cubicBezTo>
                      <a:pt x="1" y="2"/>
                      <a:pt x="1" y="2"/>
                      <a:pt x="1" y="2"/>
                    </a:cubicBezTo>
                    <a:cubicBezTo>
                      <a:pt x="1" y="2"/>
                      <a:pt x="1" y="2"/>
                      <a:pt x="1" y="2"/>
                    </a:cubicBezTo>
                    <a:cubicBezTo>
                      <a:pt x="1" y="2"/>
                      <a:pt x="1" y="2"/>
                      <a:pt x="1" y="2"/>
                    </a:cubicBezTo>
                    <a:cubicBezTo>
                      <a:pt x="2" y="2"/>
                      <a:pt x="2" y="2"/>
                      <a:pt x="2" y="2"/>
                    </a:cubicBezTo>
                    <a:cubicBezTo>
                      <a:pt x="3" y="2"/>
                      <a:pt x="3" y="2"/>
                      <a:pt x="3" y="2"/>
                    </a:cubicBezTo>
                    <a:cubicBezTo>
                      <a:pt x="3" y="2"/>
                      <a:pt x="3" y="1"/>
                      <a:pt x="3" y="1"/>
                    </a:cubicBezTo>
                    <a:cubicBezTo>
                      <a:pt x="3" y="1"/>
                      <a:pt x="2" y="1"/>
                      <a:pt x="2" y="0"/>
                    </a:cubicBezTo>
                    <a:cubicBezTo>
                      <a:pt x="2" y="0"/>
                      <a:pt x="1" y="0"/>
                      <a:pt x="1" y="0"/>
                    </a:cubicBezTo>
                    <a:cubicBezTo>
                      <a:pt x="1" y="0"/>
                      <a:pt x="1" y="0"/>
                      <a:pt x="1" y="1"/>
                    </a:cubicBezTo>
                    <a:cubicBezTo>
                      <a:pt x="0" y="1"/>
                      <a:pt x="0" y="1"/>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7" name="Freeform 267"/>
              <p:cNvSpPr>
                <a:spLocks/>
              </p:cNvSpPr>
              <p:nvPr/>
            </p:nvSpPr>
            <p:spPr bwMode="auto">
              <a:xfrm>
                <a:off x="465" y="1455"/>
                <a:ext cx="7" cy="8"/>
              </a:xfrm>
              <a:custGeom>
                <a:avLst/>
                <a:gdLst>
                  <a:gd name="T0" fmla="*/ 1 w 3"/>
                  <a:gd name="T1" fmla="*/ 2 h 3"/>
                  <a:gd name="T2" fmla="*/ 1 w 3"/>
                  <a:gd name="T3" fmla="*/ 0 h 3"/>
                  <a:gd name="T4" fmla="*/ 3 w 3"/>
                  <a:gd name="T5" fmla="*/ 1 h 3"/>
                  <a:gd name="T6" fmla="*/ 2 w 3"/>
                  <a:gd name="T7" fmla="*/ 3 h 3"/>
                  <a:gd name="T8" fmla="*/ 1 w 3"/>
                  <a:gd name="T9" fmla="*/ 2 h 3"/>
                </a:gdLst>
                <a:ahLst/>
                <a:cxnLst>
                  <a:cxn ang="0">
                    <a:pos x="T0" y="T1"/>
                  </a:cxn>
                  <a:cxn ang="0">
                    <a:pos x="T2" y="T3"/>
                  </a:cxn>
                  <a:cxn ang="0">
                    <a:pos x="T4" y="T5"/>
                  </a:cxn>
                  <a:cxn ang="0">
                    <a:pos x="T6" y="T7"/>
                  </a:cxn>
                  <a:cxn ang="0">
                    <a:pos x="T8" y="T9"/>
                  </a:cxn>
                </a:cxnLst>
                <a:rect l="0" t="0" r="r" b="b"/>
                <a:pathLst>
                  <a:path w="3" h="3">
                    <a:moveTo>
                      <a:pt x="1" y="2"/>
                    </a:moveTo>
                    <a:cubicBezTo>
                      <a:pt x="0" y="1"/>
                      <a:pt x="0" y="1"/>
                      <a:pt x="1" y="0"/>
                    </a:cubicBezTo>
                    <a:cubicBezTo>
                      <a:pt x="2" y="0"/>
                      <a:pt x="3" y="1"/>
                      <a:pt x="3" y="1"/>
                    </a:cubicBezTo>
                    <a:cubicBezTo>
                      <a:pt x="3" y="2"/>
                      <a:pt x="3" y="3"/>
                      <a:pt x="2" y="3"/>
                    </a:cubicBezTo>
                    <a:cubicBezTo>
                      <a:pt x="2" y="3"/>
                      <a:pt x="1" y="3"/>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8" name="Freeform 268"/>
              <p:cNvSpPr>
                <a:spLocks/>
              </p:cNvSpPr>
              <p:nvPr/>
            </p:nvSpPr>
            <p:spPr bwMode="auto">
              <a:xfrm>
                <a:off x="465" y="1455"/>
                <a:ext cx="7" cy="8"/>
              </a:xfrm>
              <a:custGeom>
                <a:avLst/>
                <a:gdLst>
                  <a:gd name="T0" fmla="*/ 1 w 3"/>
                  <a:gd name="T1" fmla="*/ 2 h 3"/>
                  <a:gd name="T2" fmla="*/ 1 w 3"/>
                  <a:gd name="T3" fmla="*/ 2 h 3"/>
                  <a:gd name="T4" fmla="*/ 0 w 3"/>
                  <a:gd name="T5" fmla="*/ 1 h 3"/>
                  <a:gd name="T6" fmla="*/ 1 w 3"/>
                  <a:gd name="T7" fmla="*/ 0 h 3"/>
                  <a:gd name="T8" fmla="*/ 2 w 3"/>
                  <a:gd name="T9" fmla="*/ 1 h 3"/>
                  <a:gd name="T10" fmla="*/ 3 w 3"/>
                  <a:gd name="T11" fmla="*/ 1 h 3"/>
                  <a:gd name="T12" fmla="*/ 3 w 3"/>
                  <a:gd name="T13" fmla="*/ 2 h 3"/>
                  <a:gd name="T14" fmla="*/ 2 w 3"/>
                  <a:gd name="T15" fmla="*/ 3 h 3"/>
                  <a:gd name="T16" fmla="*/ 1 w 3"/>
                  <a:gd name="T17" fmla="*/ 3 h 3"/>
                  <a:gd name="T18" fmla="*/ 1 w 3"/>
                  <a:gd name="T19" fmla="*/ 2 h 3"/>
                  <a:gd name="T20" fmla="*/ 1 w 3"/>
                  <a:gd name="T21" fmla="*/ 2 h 3"/>
                  <a:gd name="T22" fmla="*/ 1 w 3"/>
                  <a:gd name="T23" fmla="*/ 2 h 3"/>
                  <a:gd name="T24" fmla="*/ 1 w 3"/>
                  <a:gd name="T25" fmla="*/ 3 h 3"/>
                  <a:gd name="T26" fmla="*/ 2 w 3"/>
                  <a:gd name="T27" fmla="*/ 3 h 3"/>
                  <a:gd name="T28" fmla="*/ 3 w 3"/>
                  <a:gd name="T29" fmla="*/ 2 h 3"/>
                  <a:gd name="T30" fmla="*/ 3 w 3"/>
                  <a:gd name="T31" fmla="*/ 1 h 3"/>
                  <a:gd name="T32" fmla="*/ 2 w 3"/>
                  <a:gd name="T33" fmla="*/ 1 h 3"/>
                  <a:gd name="T34" fmla="*/ 1 w 3"/>
                  <a:gd name="T35" fmla="*/ 0 h 3"/>
                  <a:gd name="T36" fmla="*/ 0 w 3"/>
                  <a:gd name="T37" fmla="*/ 1 h 3"/>
                  <a:gd name="T38" fmla="*/ 1 w 3"/>
                  <a:gd name="T3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 h="3">
                    <a:moveTo>
                      <a:pt x="1" y="2"/>
                    </a:moveTo>
                    <a:cubicBezTo>
                      <a:pt x="1" y="2"/>
                      <a:pt x="1" y="2"/>
                      <a:pt x="1" y="2"/>
                    </a:cubicBezTo>
                    <a:cubicBezTo>
                      <a:pt x="0" y="2"/>
                      <a:pt x="0" y="1"/>
                      <a:pt x="0" y="1"/>
                    </a:cubicBezTo>
                    <a:cubicBezTo>
                      <a:pt x="1" y="1"/>
                      <a:pt x="1" y="0"/>
                      <a:pt x="1" y="0"/>
                    </a:cubicBezTo>
                    <a:cubicBezTo>
                      <a:pt x="1" y="0"/>
                      <a:pt x="2" y="0"/>
                      <a:pt x="2" y="1"/>
                    </a:cubicBezTo>
                    <a:cubicBezTo>
                      <a:pt x="2" y="1"/>
                      <a:pt x="3" y="1"/>
                      <a:pt x="3" y="1"/>
                    </a:cubicBezTo>
                    <a:cubicBezTo>
                      <a:pt x="3" y="2"/>
                      <a:pt x="3" y="2"/>
                      <a:pt x="3" y="2"/>
                    </a:cubicBezTo>
                    <a:cubicBezTo>
                      <a:pt x="3" y="3"/>
                      <a:pt x="3" y="3"/>
                      <a:pt x="2" y="3"/>
                    </a:cubicBezTo>
                    <a:cubicBezTo>
                      <a:pt x="2" y="3"/>
                      <a:pt x="2" y="3"/>
                      <a:pt x="1" y="3"/>
                    </a:cubicBezTo>
                    <a:cubicBezTo>
                      <a:pt x="1" y="2"/>
                      <a:pt x="1" y="2"/>
                      <a:pt x="1" y="2"/>
                    </a:cubicBezTo>
                    <a:cubicBezTo>
                      <a:pt x="1" y="2"/>
                      <a:pt x="1" y="2"/>
                      <a:pt x="1" y="2"/>
                    </a:cubicBezTo>
                    <a:cubicBezTo>
                      <a:pt x="1" y="2"/>
                      <a:pt x="1" y="2"/>
                      <a:pt x="1" y="2"/>
                    </a:cubicBezTo>
                    <a:cubicBezTo>
                      <a:pt x="1" y="2"/>
                      <a:pt x="1" y="2"/>
                      <a:pt x="1" y="3"/>
                    </a:cubicBezTo>
                    <a:cubicBezTo>
                      <a:pt x="2" y="3"/>
                      <a:pt x="2" y="3"/>
                      <a:pt x="2" y="3"/>
                    </a:cubicBezTo>
                    <a:cubicBezTo>
                      <a:pt x="3" y="3"/>
                      <a:pt x="3" y="3"/>
                      <a:pt x="3" y="2"/>
                    </a:cubicBezTo>
                    <a:cubicBezTo>
                      <a:pt x="3" y="2"/>
                      <a:pt x="3" y="2"/>
                      <a:pt x="3" y="1"/>
                    </a:cubicBezTo>
                    <a:cubicBezTo>
                      <a:pt x="3" y="1"/>
                      <a:pt x="2" y="1"/>
                      <a:pt x="2" y="1"/>
                    </a:cubicBezTo>
                    <a:cubicBezTo>
                      <a:pt x="2" y="0"/>
                      <a:pt x="1" y="0"/>
                      <a:pt x="1" y="0"/>
                    </a:cubicBezTo>
                    <a:cubicBezTo>
                      <a:pt x="1" y="0"/>
                      <a:pt x="1" y="1"/>
                      <a:pt x="0" y="1"/>
                    </a:cubicBezTo>
                    <a:cubicBezTo>
                      <a:pt x="0" y="1"/>
                      <a:pt x="0" y="2"/>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9" name="Freeform 269"/>
              <p:cNvSpPr>
                <a:spLocks/>
              </p:cNvSpPr>
              <p:nvPr/>
            </p:nvSpPr>
            <p:spPr bwMode="auto">
              <a:xfrm>
                <a:off x="472" y="1474"/>
                <a:ext cx="5" cy="3"/>
              </a:xfrm>
              <a:custGeom>
                <a:avLst/>
                <a:gdLst>
                  <a:gd name="T0" fmla="*/ 0 w 2"/>
                  <a:gd name="T1" fmla="*/ 1 h 1"/>
                  <a:gd name="T2" fmla="*/ 1 w 2"/>
                  <a:gd name="T3" fmla="*/ 0 h 1"/>
                  <a:gd name="T4" fmla="*/ 2 w 2"/>
                  <a:gd name="T5" fmla="*/ 0 h 1"/>
                  <a:gd name="T6" fmla="*/ 2 w 2"/>
                  <a:gd name="T7" fmla="*/ 1 h 1"/>
                  <a:gd name="T8" fmla="*/ 0 w 2"/>
                  <a:gd name="T9" fmla="*/ 1 h 1"/>
                </a:gdLst>
                <a:ahLst/>
                <a:cxnLst>
                  <a:cxn ang="0">
                    <a:pos x="T0" y="T1"/>
                  </a:cxn>
                  <a:cxn ang="0">
                    <a:pos x="T2" y="T3"/>
                  </a:cxn>
                  <a:cxn ang="0">
                    <a:pos x="T4" y="T5"/>
                  </a:cxn>
                  <a:cxn ang="0">
                    <a:pos x="T6" y="T7"/>
                  </a:cxn>
                  <a:cxn ang="0">
                    <a:pos x="T8" y="T9"/>
                  </a:cxn>
                </a:cxnLst>
                <a:rect l="0" t="0" r="r" b="b"/>
                <a:pathLst>
                  <a:path w="2" h="1">
                    <a:moveTo>
                      <a:pt x="0" y="1"/>
                    </a:moveTo>
                    <a:cubicBezTo>
                      <a:pt x="0" y="0"/>
                      <a:pt x="0" y="0"/>
                      <a:pt x="1" y="0"/>
                    </a:cubicBezTo>
                    <a:cubicBezTo>
                      <a:pt x="1" y="0"/>
                      <a:pt x="2" y="0"/>
                      <a:pt x="2" y="0"/>
                    </a:cubicBezTo>
                    <a:cubicBezTo>
                      <a:pt x="2" y="1"/>
                      <a:pt x="2" y="1"/>
                      <a:pt x="2" y="1"/>
                    </a:cubicBezTo>
                    <a:cubicBezTo>
                      <a:pt x="1" y="1"/>
                      <a:pt x="1" y="1"/>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0" name="Freeform 270"/>
              <p:cNvSpPr>
                <a:spLocks/>
              </p:cNvSpPr>
              <p:nvPr/>
            </p:nvSpPr>
            <p:spPr bwMode="auto">
              <a:xfrm>
                <a:off x="472" y="1474"/>
                <a:ext cx="5" cy="3"/>
              </a:xfrm>
              <a:custGeom>
                <a:avLst/>
                <a:gdLst>
                  <a:gd name="T0" fmla="*/ 0 w 2"/>
                  <a:gd name="T1" fmla="*/ 1 h 1"/>
                  <a:gd name="T2" fmla="*/ 0 w 2"/>
                  <a:gd name="T3" fmla="*/ 1 h 1"/>
                  <a:gd name="T4" fmla="*/ 0 w 2"/>
                  <a:gd name="T5" fmla="*/ 0 h 1"/>
                  <a:gd name="T6" fmla="*/ 1 w 2"/>
                  <a:gd name="T7" fmla="*/ 0 h 1"/>
                  <a:gd name="T8" fmla="*/ 1 w 2"/>
                  <a:gd name="T9" fmla="*/ 0 h 1"/>
                  <a:gd name="T10" fmla="*/ 2 w 2"/>
                  <a:gd name="T11" fmla="*/ 0 h 1"/>
                  <a:gd name="T12" fmla="*/ 2 w 2"/>
                  <a:gd name="T13" fmla="*/ 1 h 1"/>
                  <a:gd name="T14" fmla="*/ 2 w 2"/>
                  <a:gd name="T15" fmla="*/ 1 h 1"/>
                  <a:gd name="T16" fmla="*/ 1 w 2"/>
                  <a:gd name="T17" fmla="*/ 1 h 1"/>
                  <a:gd name="T18" fmla="*/ 0 w 2"/>
                  <a:gd name="T19" fmla="*/ 1 h 1"/>
                  <a:gd name="T20" fmla="*/ 0 w 2"/>
                  <a:gd name="T21" fmla="*/ 1 h 1"/>
                  <a:gd name="T22" fmla="*/ 0 w 2"/>
                  <a:gd name="T23" fmla="*/ 1 h 1"/>
                  <a:gd name="T24" fmla="*/ 1 w 2"/>
                  <a:gd name="T25" fmla="*/ 1 h 1"/>
                  <a:gd name="T26" fmla="*/ 2 w 2"/>
                  <a:gd name="T27" fmla="*/ 1 h 1"/>
                  <a:gd name="T28" fmla="*/ 2 w 2"/>
                  <a:gd name="T29" fmla="*/ 1 h 1"/>
                  <a:gd name="T30" fmla="*/ 2 w 2"/>
                  <a:gd name="T31" fmla="*/ 0 h 1"/>
                  <a:gd name="T32" fmla="*/ 1 w 2"/>
                  <a:gd name="T33" fmla="*/ 0 h 1"/>
                  <a:gd name="T34" fmla="*/ 1 w 2"/>
                  <a:gd name="T35" fmla="*/ 0 h 1"/>
                  <a:gd name="T36" fmla="*/ 0 w 2"/>
                  <a:gd name="T37" fmla="*/ 0 h 1"/>
                  <a:gd name="T38" fmla="*/ 0 w 2"/>
                  <a:gd name="T3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1">
                    <a:moveTo>
                      <a:pt x="0" y="1"/>
                    </a:moveTo>
                    <a:cubicBezTo>
                      <a:pt x="0" y="1"/>
                      <a:pt x="0" y="1"/>
                      <a:pt x="0" y="1"/>
                    </a:cubicBezTo>
                    <a:cubicBezTo>
                      <a:pt x="0" y="0"/>
                      <a:pt x="0" y="0"/>
                      <a:pt x="0" y="0"/>
                    </a:cubicBezTo>
                    <a:cubicBezTo>
                      <a:pt x="0" y="0"/>
                      <a:pt x="1" y="0"/>
                      <a:pt x="1" y="0"/>
                    </a:cubicBezTo>
                    <a:cubicBezTo>
                      <a:pt x="1" y="0"/>
                      <a:pt x="1" y="0"/>
                      <a:pt x="1" y="0"/>
                    </a:cubicBezTo>
                    <a:cubicBezTo>
                      <a:pt x="2" y="0"/>
                      <a:pt x="2" y="0"/>
                      <a:pt x="2" y="0"/>
                    </a:cubicBezTo>
                    <a:cubicBezTo>
                      <a:pt x="2" y="1"/>
                      <a:pt x="2" y="1"/>
                      <a:pt x="2" y="1"/>
                    </a:cubicBezTo>
                    <a:cubicBezTo>
                      <a:pt x="2" y="1"/>
                      <a:pt x="2" y="1"/>
                      <a:pt x="2" y="1"/>
                    </a:cubicBezTo>
                    <a:cubicBezTo>
                      <a:pt x="1" y="1"/>
                      <a:pt x="1" y="1"/>
                      <a:pt x="1" y="1"/>
                    </a:cubicBezTo>
                    <a:cubicBezTo>
                      <a:pt x="1" y="1"/>
                      <a:pt x="1" y="1"/>
                      <a:pt x="0" y="1"/>
                    </a:cubicBezTo>
                    <a:cubicBezTo>
                      <a:pt x="0" y="1"/>
                      <a:pt x="0" y="1"/>
                      <a:pt x="0" y="1"/>
                    </a:cubicBezTo>
                    <a:cubicBezTo>
                      <a:pt x="0" y="1"/>
                      <a:pt x="0" y="1"/>
                      <a:pt x="0" y="1"/>
                    </a:cubicBezTo>
                    <a:cubicBezTo>
                      <a:pt x="0" y="1"/>
                      <a:pt x="1" y="1"/>
                      <a:pt x="1" y="1"/>
                    </a:cubicBezTo>
                    <a:cubicBezTo>
                      <a:pt x="1" y="1"/>
                      <a:pt x="1" y="1"/>
                      <a:pt x="2" y="1"/>
                    </a:cubicBezTo>
                    <a:cubicBezTo>
                      <a:pt x="2" y="1"/>
                      <a:pt x="2" y="1"/>
                      <a:pt x="2" y="1"/>
                    </a:cubicBezTo>
                    <a:cubicBezTo>
                      <a:pt x="2" y="1"/>
                      <a:pt x="2" y="1"/>
                      <a:pt x="2" y="0"/>
                    </a:cubicBezTo>
                    <a:cubicBezTo>
                      <a:pt x="2" y="0"/>
                      <a:pt x="2" y="0"/>
                      <a:pt x="1" y="0"/>
                    </a:cubicBezTo>
                    <a:cubicBezTo>
                      <a:pt x="1" y="0"/>
                      <a:pt x="1" y="0"/>
                      <a:pt x="1" y="0"/>
                    </a:cubicBezTo>
                    <a:cubicBezTo>
                      <a:pt x="1" y="0"/>
                      <a:pt x="0" y="0"/>
                      <a:pt x="0" y="0"/>
                    </a:cubicBezTo>
                    <a:cubicBezTo>
                      <a:pt x="0" y="0"/>
                      <a:pt x="0" y="0"/>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1" name="Freeform 271"/>
              <p:cNvSpPr>
                <a:spLocks/>
              </p:cNvSpPr>
              <p:nvPr/>
            </p:nvSpPr>
            <p:spPr bwMode="auto">
              <a:xfrm>
                <a:off x="477" y="1479"/>
                <a:ext cx="4" cy="2"/>
              </a:xfrm>
              <a:custGeom>
                <a:avLst/>
                <a:gdLst>
                  <a:gd name="T0" fmla="*/ 0 w 2"/>
                  <a:gd name="T1" fmla="*/ 1 h 1"/>
                  <a:gd name="T2" fmla="*/ 0 w 2"/>
                  <a:gd name="T3" fmla="*/ 0 h 1"/>
                  <a:gd name="T4" fmla="*/ 1 w 2"/>
                  <a:gd name="T5" fmla="*/ 1 h 1"/>
                  <a:gd name="T6" fmla="*/ 1 w 2"/>
                  <a:gd name="T7" fmla="*/ 1 h 1"/>
                  <a:gd name="T8" fmla="*/ 0 w 2"/>
                  <a:gd name="T9" fmla="*/ 1 h 1"/>
                </a:gdLst>
                <a:ahLst/>
                <a:cxnLst>
                  <a:cxn ang="0">
                    <a:pos x="T0" y="T1"/>
                  </a:cxn>
                  <a:cxn ang="0">
                    <a:pos x="T2" y="T3"/>
                  </a:cxn>
                  <a:cxn ang="0">
                    <a:pos x="T4" y="T5"/>
                  </a:cxn>
                  <a:cxn ang="0">
                    <a:pos x="T6" y="T7"/>
                  </a:cxn>
                  <a:cxn ang="0">
                    <a:pos x="T8" y="T9"/>
                  </a:cxn>
                </a:cxnLst>
                <a:rect l="0" t="0" r="r" b="b"/>
                <a:pathLst>
                  <a:path w="2" h="1">
                    <a:moveTo>
                      <a:pt x="0" y="1"/>
                    </a:moveTo>
                    <a:cubicBezTo>
                      <a:pt x="0" y="1"/>
                      <a:pt x="0" y="0"/>
                      <a:pt x="0" y="0"/>
                    </a:cubicBezTo>
                    <a:cubicBezTo>
                      <a:pt x="1" y="0"/>
                      <a:pt x="1" y="0"/>
                      <a:pt x="1" y="1"/>
                    </a:cubicBezTo>
                    <a:cubicBezTo>
                      <a:pt x="2" y="1"/>
                      <a:pt x="1" y="1"/>
                      <a:pt x="1" y="1"/>
                    </a:cubicBezTo>
                    <a:cubicBezTo>
                      <a:pt x="1" y="1"/>
                      <a:pt x="0" y="1"/>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2" name="Freeform 272"/>
              <p:cNvSpPr>
                <a:spLocks/>
              </p:cNvSpPr>
              <p:nvPr/>
            </p:nvSpPr>
            <p:spPr bwMode="auto">
              <a:xfrm>
                <a:off x="477" y="1479"/>
                <a:ext cx="2" cy="2"/>
              </a:xfrm>
              <a:custGeom>
                <a:avLst/>
                <a:gdLst>
                  <a:gd name="T0" fmla="*/ 0 w 1"/>
                  <a:gd name="T1" fmla="*/ 1 h 1"/>
                  <a:gd name="T2" fmla="*/ 0 w 1"/>
                  <a:gd name="T3" fmla="*/ 1 h 1"/>
                  <a:gd name="T4" fmla="*/ 0 w 1"/>
                  <a:gd name="T5" fmla="*/ 0 h 1"/>
                  <a:gd name="T6" fmla="*/ 0 w 1"/>
                  <a:gd name="T7" fmla="*/ 0 h 1"/>
                  <a:gd name="T8" fmla="*/ 1 w 1"/>
                  <a:gd name="T9" fmla="*/ 0 h 1"/>
                  <a:gd name="T10" fmla="*/ 1 w 1"/>
                  <a:gd name="T11" fmla="*/ 1 h 1"/>
                  <a:gd name="T12" fmla="*/ 1 w 1"/>
                  <a:gd name="T13" fmla="*/ 1 h 1"/>
                  <a:gd name="T14" fmla="*/ 1 w 1"/>
                  <a:gd name="T15" fmla="*/ 1 h 1"/>
                  <a:gd name="T16" fmla="*/ 1 w 1"/>
                  <a:gd name="T17" fmla="*/ 1 h 1"/>
                  <a:gd name="T18" fmla="*/ 0 w 1"/>
                  <a:gd name="T19" fmla="*/ 1 h 1"/>
                  <a:gd name="T20" fmla="*/ 0 w 1"/>
                  <a:gd name="T21" fmla="*/ 1 h 1"/>
                  <a:gd name="T22" fmla="*/ 0 w 1"/>
                  <a:gd name="T23" fmla="*/ 1 h 1"/>
                  <a:gd name="T24" fmla="*/ 1 w 1"/>
                  <a:gd name="T25" fmla="*/ 1 h 1"/>
                  <a:gd name="T26" fmla="*/ 1 w 1"/>
                  <a:gd name="T27" fmla="*/ 1 h 1"/>
                  <a:gd name="T28" fmla="*/ 1 w 1"/>
                  <a:gd name="T29" fmla="*/ 1 h 1"/>
                  <a:gd name="T30" fmla="*/ 1 w 1"/>
                  <a:gd name="T31" fmla="*/ 1 h 1"/>
                  <a:gd name="T32" fmla="*/ 1 w 1"/>
                  <a:gd name="T33" fmla="*/ 0 h 1"/>
                  <a:gd name="T34" fmla="*/ 0 w 1"/>
                  <a:gd name="T35" fmla="*/ 0 h 1"/>
                  <a:gd name="T36" fmla="*/ 0 w 1"/>
                  <a:gd name="T37" fmla="*/ 0 h 1"/>
                  <a:gd name="T38" fmla="*/ 0 w 1"/>
                  <a:gd name="T3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0" y="1"/>
                    </a:moveTo>
                    <a:cubicBezTo>
                      <a:pt x="0" y="1"/>
                      <a:pt x="0" y="1"/>
                      <a:pt x="0" y="1"/>
                    </a:cubicBezTo>
                    <a:cubicBezTo>
                      <a:pt x="0" y="1"/>
                      <a:pt x="0" y="1"/>
                      <a:pt x="0" y="0"/>
                    </a:cubicBezTo>
                    <a:cubicBezTo>
                      <a:pt x="0" y="0"/>
                      <a:pt x="0" y="0"/>
                      <a:pt x="0" y="0"/>
                    </a:cubicBezTo>
                    <a:cubicBezTo>
                      <a:pt x="1" y="0"/>
                      <a:pt x="1" y="0"/>
                      <a:pt x="1" y="0"/>
                    </a:cubicBezTo>
                    <a:cubicBezTo>
                      <a:pt x="1" y="0"/>
                      <a:pt x="1" y="1"/>
                      <a:pt x="1" y="1"/>
                    </a:cubicBezTo>
                    <a:cubicBezTo>
                      <a:pt x="1" y="1"/>
                      <a:pt x="1" y="1"/>
                      <a:pt x="1" y="1"/>
                    </a:cubicBezTo>
                    <a:cubicBezTo>
                      <a:pt x="1" y="1"/>
                      <a:pt x="1" y="1"/>
                      <a:pt x="1" y="1"/>
                    </a:cubicBezTo>
                    <a:cubicBezTo>
                      <a:pt x="1" y="1"/>
                      <a:pt x="1" y="1"/>
                      <a:pt x="1" y="1"/>
                    </a:cubicBezTo>
                    <a:cubicBezTo>
                      <a:pt x="0" y="1"/>
                      <a:pt x="0" y="1"/>
                      <a:pt x="0" y="1"/>
                    </a:cubicBezTo>
                    <a:cubicBezTo>
                      <a:pt x="0" y="1"/>
                      <a:pt x="0" y="1"/>
                      <a:pt x="0" y="1"/>
                    </a:cubicBezTo>
                    <a:cubicBezTo>
                      <a:pt x="0" y="1"/>
                      <a:pt x="0" y="1"/>
                      <a:pt x="0" y="1"/>
                    </a:cubicBezTo>
                    <a:cubicBezTo>
                      <a:pt x="0" y="1"/>
                      <a:pt x="0" y="1"/>
                      <a:pt x="1" y="1"/>
                    </a:cubicBezTo>
                    <a:cubicBezTo>
                      <a:pt x="1" y="1"/>
                      <a:pt x="1" y="1"/>
                      <a:pt x="1" y="1"/>
                    </a:cubicBezTo>
                    <a:cubicBezTo>
                      <a:pt x="1" y="1"/>
                      <a:pt x="1" y="1"/>
                      <a:pt x="1" y="1"/>
                    </a:cubicBezTo>
                    <a:cubicBezTo>
                      <a:pt x="1" y="1"/>
                      <a:pt x="1" y="1"/>
                      <a:pt x="1" y="1"/>
                    </a:cubicBezTo>
                    <a:cubicBezTo>
                      <a:pt x="1" y="0"/>
                      <a:pt x="1" y="0"/>
                      <a:pt x="1" y="0"/>
                    </a:cubicBezTo>
                    <a:cubicBezTo>
                      <a:pt x="1" y="0"/>
                      <a:pt x="1" y="0"/>
                      <a:pt x="0" y="0"/>
                    </a:cubicBezTo>
                    <a:cubicBezTo>
                      <a:pt x="0" y="0"/>
                      <a:pt x="0" y="0"/>
                      <a:pt x="0" y="0"/>
                    </a:cubicBezTo>
                    <a:cubicBezTo>
                      <a:pt x="0" y="1"/>
                      <a:pt x="0" y="1"/>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3" name="Freeform 273"/>
              <p:cNvSpPr>
                <a:spLocks/>
              </p:cNvSpPr>
              <p:nvPr/>
            </p:nvSpPr>
            <p:spPr bwMode="auto">
              <a:xfrm>
                <a:off x="481" y="1484"/>
                <a:ext cx="3" cy="2"/>
              </a:xfrm>
              <a:custGeom>
                <a:avLst/>
                <a:gdLst>
                  <a:gd name="T0" fmla="*/ 0 w 1"/>
                  <a:gd name="T1" fmla="*/ 1 h 1"/>
                  <a:gd name="T2" fmla="*/ 0 w 1"/>
                  <a:gd name="T3" fmla="*/ 0 h 1"/>
                  <a:gd name="T4" fmla="*/ 1 w 1"/>
                  <a:gd name="T5" fmla="*/ 1 h 1"/>
                  <a:gd name="T6" fmla="*/ 1 w 1"/>
                  <a:gd name="T7" fmla="*/ 1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0" y="1"/>
                      <a:pt x="0" y="0"/>
                      <a:pt x="0" y="0"/>
                    </a:cubicBezTo>
                    <a:cubicBezTo>
                      <a:pt x="0" y="0"/>
                      <a:pt x="1" y="0"/>
                      <a:pt x="1" y="1"/>
                    </a:cubicBezTo>
                    <a:cubicBezTo>
                      <a:pt x="1" y="1"/>
                      <a:pt x="1" y="1"/>
                      <a:pt x="1" y="1"/>
                    </a:cubicBezTo>
                    <a:cubicBezTo>
                      <a:pt x="0" y="1"/>
                      <a:pt x="0" y="1"/>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4" name="Freeform 274"/>
              <p:cNvSpPr>
                <a:spLocks/>
              </p:cNvSpPr>
              <p:nvPr/>
            </p:nvSpPr>
            <p:spPr bwMode="auto">
              <a:xfrm>
                <a:off x="481" y="1484"/>
                <a:ext cx="3" cy="2"/>
              </a:xfrm>
              <a:custGeom>
                <a:avLst/>
                <a:gdLst>
                  <a:gd name="T0" fmla="*/ 0 w 1"/>
                  <a:gd name="T1" fmla="*/ 1 h 1"/>
                  <a:gd name="T2" fmla="*/ 0 w 1"/>
                  <a:gd name="T3" fmla="*/ 1 h 1"/>
                  <a:gd name="T4" fmla="*/ 0 w 1"/>
                  <a:gd name="T5" fmla="*/ 0 h 1"/>
                  <a:gd name="T6" fmla="*/ 0 w 1"/>
                  <a:gd name="T7" fmla="*/ 0 h 1"/>
                  <a:gd name="T8" fmla="*/ 1 w 1"/>
                  <a:gd name="T9" fmla="*/ 0 h 1"/>
                  <a:gd name="T10" fmla="*/ 1 w 1"/>
                  <a:gd name="T11" fmla="*/ 1 h 1"/>
                  <a:gd name="T12" fmla="*/ 1 w 1"/>
                  <a:gd name="T13" fmla="*/ 1 h 1"/>
                  <a:gd name="T14" fmla="*/ 1 w 1"/>
                  <a:gd name="T15" fmla="*/ 1 h 1"/>
                  <a:gd name="T16" fmla="*/ 0 w 1"/>
                  <a:gd name="T17" fmla="*/ 1 h 1"/>
                  <a:gd name="T18" fmla="*/ 0 w 1"/>
                  <a:gd name="T19" fmla="*/ 1 h 1"/>
                  <a:gd name="T20" fmla="*/ 0 w 1"/>
                  <a:gd name="T21" fmla="*/ 1 h 1"/>
                  <a:gd name="T22" fmla="*/ 0 w 1"/>
                  <a:gd name="T23" fmla="*/ 1 h 1"/>
                  <a:gd name="T24" fmla="*/ 0 w 1"/>
                  <a:gd name="T25" fmla="*/ 1 h 1"/>
                  <a:gd name="T26" fmla="*/ 1 w 1"/>
                  <a:gd name="T27" fmla="*/ 1 h 1"/>
                  <a:gd name="T28" fmla="*/ 1 w 1"/>
                  <a:gd name="T29" fmla="*/ 1 h 1"/>
                  <a:gd name="T30" fmla="*/ 1 w 1"/>
                  <a:gd name="T31" fmla="*/ 1 h 1"/>
                  <a:gd name="T32" fmla="*/ 1 w 1"/>
                  <a:gd name="T33" fmla="*/ 0 h 1"/>
                  <a:gd name="T34" fmla="*/ 0 w 1"/>
                  <a:gd name="T35" fmla="*/ 0 h 1"/>
                  <a:gd name="T36" fmla="*/ 0 w 1"/>
                  <a:gd name="T37" fmla="*/ 0 h 1"/>
                  <a:gd name="T38" fmla="*/ 0 w 1"/>
                  <a:gd name="T3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0" y="1"/>
                    </a:moveTo>
                    <a:cubicBezTo>
                      <a:pt x="0" y="1"/>
                      <a:pt x="0" y="1"/>
                      <a:pt x="0" y="1"/>
                    </a:cubicBezTo>
                    <a:cubicBezTo>
                      <a:pt x="0" y="1"/>
                      <a:pt x="0" y="1"/>
                      <a:pt x="0" y="0"/>
                    </a:cubicBezTo>
                    <a:cubicBezTo>
                      <a:pt x="0" y="0"/>
                      <a:pt x="0" y="0"/>
                      <a:pt x="0" y="0"/>
                    </a:cubicBezTo>
                    <a:cubicBezTo>
                      <a:pt x="0" y="0"/>
                      <a:pt x="0" y="0"/>
                      <a:pt x="1" y="0"/>
                    </a:cubicBezTo>
                    <a:cubicBezTo>
                      <a:pt x="1" y="0"/>
                      <a:pt x="1" y="0"/>
                      <a:pt x="1" y="1"/>
                    </a:cubicBezTo>
                    <a:cubicBezTo>
                      <a:pt x="1" y="1"/>
                      <a:pt x="1" y="1"/>
                      <a:pt x="1" y="1"/>
                    </a:cubicBezTo>
                    <a:cubicBezTo>
                      <a:pt x="1" y="1"/>
                      <a:pt x="1" y="1"/>
                      <a:pt x="1" y="1"/>
                    </a:cubicBezTo>
                    <a:cubicBezTo>
                      <a:pt x="1" y="1"/>
                      <a:pt x="0" y="1"/>
                      <a:pt x="0" y="1"/>
                    </a:cubicBezTo>
                    <a:cubicBezTo>
                      <a:pt x="0" y="1"/>
                      <a:pt x="0" y="1"/>
                      <a:pt x="0" y="1"/>
                    </a:cubicBezTo>
                    <a:cubicBezTo>
                      <a:pt x="0" y="1"/>
                      <a:pt x="0" y="1"/>
                      <a:pt x="0" y="1"/>
                    </a:cubicBezTo>
                    <a:cubicBezTo>
                      <a:pt x="0" y="1"/>
                      <a:pt x="0" y="1"/>
                      <a:pt x="0" y="1"/>
                    </a:cubicBezTo>
                    <a:cubicBezTo>
                      <a:pt x="0" y="1"/>
                      <a:pt x="0" y="1"/>
                      <a:pt x="0" y="1"/>
                    </a:cubicBezTo>
                    <a:cubicBezTo>
                      <a:pt x="0" y="1"/>
                      <a:pt x="1" y="1"/>
                      <a:pt x="1" y="1"/>
                    </a:cubicBezTo>
                    <a:cubicBezTo>
                      <a:pt x="1" y="1"/>
                      <a:pt x="1" y="1"/>
                      <a:pt x="1" y="1"/>
                    </a:cubicBezTo>
                    <a:cubicBezTo>
                      <a:pt x="1" y="1"/>
                      <a:pt x="1" y="1"/>
                      <a:pt x="1" y="1"/>
                    </a:cubicBezTo>
                    <a:cubicBezTo>
                      <a:pt x="1" y="0"/>
                      <a:pt x="1" y="0"/>
                      <a:pt x="1" y="0"/>
                    </a:cubicBezTo>
                    <a:cubicBezTo>
                      <a:pt x="0" y="0"/>
                      <a:pt x="0" y="0"/>
                      <a:pt x="0" y="0"/>
                    </a:cubicBezTo>
                    <a:cubicBezTo>
                      <a:pt x="0" y="0"/>
                      <a:pt x="0" y="0"/>
                      <a:pt x="0" y="0"/>
                    </a:cubicBezTo>
                    <a:cubicBezTo>
                      <a:pt x="0" y="1"/>
                      <a:pt x="0" y="1"/>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5" name="Freeform 275"/>
              <p:cNvSpPr>
                <a:spLocks/>
              </p:cNvSpPr>
              <p:nvPr/>
            </p:nvSpPr>
            <p:spPr bwMode="auto">
              <a:xfrm>
                <a:off x="467" y="1427"/>
                <a:ext cx="10" cy="7"/>
              </a:xfrm>
              <a:custGeom>
                <a:avLst/>
                <a:gdLst>
                  <a:gd name="T0" fmla="*/ 1 w 4"/>
                  <a:gd name="T1" fmla="*/ 2 h 3"/>
                  <a:gd name="T2" fmla="*/ 1 w 4"/>
                  <a:gd name="T3" fmla="*/ 1 h 3"/>
                  <a:gd name="T4" fmla="*/ 3 w 4"/>
                  <a:gd name="T5" fmla="*/ 2 h 3"/>
                  <a:gd name="T6" fmla="*/ 2 w 4"/>
                  <a:gd name="T7" fmla="*/ 3 h 3"/>
                  <a:gd name="T8" fmla="*/ 1 w 4"/>
                  <a:gd name="T9" fmla="*/ 2 h 3"/>
                </a:gdLst>
                <a:ahLst/>
                <a:cxnLst>
                  <a:cxn ang="0">
                    <a:pos x="T0" y="T1"/>
                  </a:cxn>
                  <a:cxn ang="0">
                    <a:pos x="T2" y="T3"/>
                  </a:cxn>
                  <a:cxn ang="0">
                    <a:pos x="T4" y="T5"/>
                  </a:cxn>
                  <a:cxn ang="0">
                    <a:pos x="T6" y="T7"/>
                  </a:cxn>
                  <a:cxn ang="0">
                    <a:pos x="T8" y="T9"/>
                  </a:cxn>
                </a:cxnLst>
                <a:rect l="0" t="0" r="r" b="b"/>
                <a:pathLst>
                  <a:path w="4" h="3">
                    <a:moveTo>
                      <a:pt x="1" y="2"/>
                    </a:moveTo>
                    <a:cubicBezTo>
                      <a:pt x="0" y="1"/>
                      <a:pt x="1" y="1"/>
                      <a:pt x="1" y="1"/>
                    </a:cubicBezTo>
                    <a:cubicBezTo>
                      <a:pt x="2" y="0"/>
                      <a:pt x="3" y="1"/>
                      <a:pt x="3" y="2"/>
                    </a:cubicBezTo>
                    <a:cubicBezTo>
                      <a:pt x="4" y="3"/>
                      <a:pt x="3" y="3"/>
                      <a:pt x="2" y="3"/>
                    </a:cubicBezTo>
                    <a:cubicBezTo>
                      <a:pt x="2" y="3"/>
                      <a:pt x="1" y="3"/>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6" name="Freeform 276"/>
              <p:cNvSpPr>
                <a:spLocks/>
              </p:cNvSpPr>
              <p:nvPr/>
            </p:nvSpPr>
            <p:spPr bwMode="auto">
              <a:xfrm>
                <a:off x="467" y="1427"/>
                <a:ext cx="7" cy="7"/>
              </a:xfrm>
              <a:custGeom>
                <a:avLst/>
                <a:gdLst>
                  <a:gd name="T0" fmla="*/ 1 w 3"/>
                  <a:gd name="T1" fmla="*/ 2 h 3"/>
                  <a:gd name="T2" fmla="*/ 1 w 3"/>
                  <a:gd name="T3" fmla="*/ 2 h 3"/>
                  <a:gd name="T4" fmla="*/ 1 w 3"/>
                  <a:gd name="T5" fmla="*/ 1 h 3"/>
                  <a:gd name="T6" fmla="*/ 1 w 3"/>
                  <a:gd name="T7" fmla="*/ 1 h 3"/>
                  <a:gd name="T8" fmla="*/ 3 w 3"/>
                  <a:gd name="T9" fmla="*/ 1 h 3"/>
                  <a:gd name="T10" fmla="*/ 3 w 3"/>
                  <a:gd name="T11" fmla="*/ 2 h 3"/>
                  <a:gd name="T12" fmla="*/ 3 w 3"/>
                  <a:gd name="T13" fmla="*/ 3 h 3"/>
                  <a:gd name="T14" fmla="*/ 2 w 3"/>
                  <a:gd name="T15" fmla="*/ 3 h 3"/>
                  <a:gd name="T16" fmla="*/ 1 w 3"/>
                  <a:gd name="T17" fmla="*/ 3 h 3"/>
                  <a:gd name="T18" fmla="*/ 1 w 3"/>
                  <a:gd name="T19" fmla="*/ 2 h 3"/>
                  <a:gd name="T20" fmla="*/ 1 w 3"/>
                  <a:gd name="T21" fmla="*/ 2 h 3"/>
                  <a:gd name="T22" fmla="*/ 1 w 3"/>
                  <a:gd name="T23" fmla="*/ 2 h 3"/>
                  <a:gd name="T24" fmla="*/ 1 w 3"/>
                  <a:gd name="T25" fmla="*/ 3 h 3"/>
                  <a:gd name="T26" fmla="*/ 2 w 3"/>
                  <a:gd name="T27" fmla="*/ 3 h 3"/>
                  <a:gd name="T28" fmla="*/ 3 w 3"/>
                  <a:gd name="T29" fmla="*/ 3 h 3"/>
                  <a:gd name="T30" fmla="*/ 3 w 3"/>
                  <a:gd name="T31" fmla="*/ 2 h 3"/>
                  <a:gd name="T32" fmla="*/ 3 w 3"/>
                  <a:gd name="T33" fmla="*/ 1 h 3"/>
                  <a:gd name="T34" fmla="*/ 1 w 3"/>
                  <a:gd name="T35" fmla="*/ 1 h 3"/>
                  <a:gd name="T36" fmla="*/ 1 w 3"/>
                  <a:gd name="T37" fmla="*/ 1 h 3"/>
                  <a:gd name="T38" fmla="*/ 1 w 3"/>
                  <a:gd name="T3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 h="3">
                    <a:moveTo>
                      <a:pt x="1" y="2"/>
                    </a:moveTo>
                    <a:cubicBezTo>
                      <a:pt x="1" y="2"/>
                      <a:pt x="1" y="2"/>
                      <a:pt x="1" y="2"/>
                    </a:cubicBezTo>
                    <a:cubicBezTo>
                      <a:pt x="0" y="2"/>
                      <a:pt x="0" y="1"/>
                      <a:pt x="1" y="1"/>
                    </a:cubicBezTo>
                    <a:cubicBezTo>
                      <a:pt x="1" y="1"/>
                      <a:pt x="1" y="1"/>
                      <a:pt x="1" y="1"/>
                    </a:cubicBezTo>
                    <a:cubicBezTo>
                      <a:pt x="2" y="1"/>
                      <a:pt x="2" y="1"/>
                      <a:pt x="3" y="1"/>
                    </a:cubicBezTo>
                    <a:cubicBezTo>
                      <a:pt x="3" y="1"/>
                      <a:pt x="3" y="2"/>
                      <a:pt x="3" y="2"/>
                    </a:cubicBezTo>
                    <a:cubicBezTo>
                      <a:pt x="3" y="2"/>
                      <a:pt x="3" y="3"/>
                      <a:pt x="3" y="3"/>
                    </a:cubicBezTo>
                    <a:cubicBezTo>
                      <a:pt x="3" y="3"/>
                      <a:pt x="3" y="3"/>
                      <a:pt x="2" y="3"/>
                    </a:cubicBezTo>
                    <a:cubicBezTo>
                      <a:pt x="2" y="3"/>
                      <a:pt x="2" y="3"/>
                      <a:pt x="1" y="3"/>
                    </a:cubicBezTo>
                    <a:cubicBezTo>
                      <a:pt x="1" y="3"/>
                      <a:pt x="1" y="2"/>
                      <a:pt x="1" y="2"/>
                    </a:cubicBezTo>
                    <a:cubicBezTo>
                      <a:pt x="1" y="2"/>
                      <a:pt x="1" y="2"/>
                      <a:pt x="1" y="2"/>
                    </a:cubicBezTo>
                    <a:cubicBezTo>
                      <a:pt x="1" y="2"/>
                      <a:pt x="1" y="2"/>
                      <a:pt x="1" y="2"/>
                    </a:cubicBezTo>
                    <a:cubicBezTo>
                      <a:pt x="1" y="2"/>
                      <a:pt x="1" y="3"/>
                      <a:pt x="1" y="3"/>
                    </a:cubicBezTo>
                    <a:cubicBezTo>
                      <a:pt x="2" y="3"/>
                      <a:pt x="2" y="3"/>
                      <a:pt x="2" y="3"/>
                    </a:cubicBezTo>
                    <a:cubicBezTo>
                      <a:pt x="3" y="3"/>
                      <a:pt x="3" y="3"/>
                      <a:pt x="3" y="3"/>
                    </a:cubicBezTo>
                    <a:cubicBezTo>
                      <a:pt x="3" y="3"/>
                      <a:pt x="3" y="2"/>
                      <a:pt x="3" y="2"/>
                    </a:cubicBezTo>
                    <a:cubicBezTo>
                      <a:pt x="3" y="2"/>
                      <a:pt x="3" y="1"/>
                      <a:pt x="3" y="1"/>
                    </a:cubicBezTo>
                    <a:cubicBezTo>
                      <a:pt x="2" y="1"/>
                      <a:pt x="2" y="0"/>
                      <a:pt x="1" y="1"/>
                    </a:cubicBezTo>
                    <a:cubicBezTo>
                      <a:pt x="1" y="1"/>
                      <a:pt x="1" y="1"/>
                      <a:pt x="1" y="1"/>
                    </a:cubicBezTo>
                    <a:cubicBezTo>
                      <a:pt x="0" y="1"/>
                      <a:pt x="0" y="2"/>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7" name="Freeform 277"/>
              <p:cNvSpPr>
                <a:spLocks/>
              </p:cNvSpPr>
              <p:nvPr/>
            </p:nvSpPr>
            <p:spPr bwMode="auto">
              <a:xfrm>
                <a:off x="486" y="1489"/>
                <a:ext cx="2" cy="2"/>
              </a:xfrm>
              <a:custGeom>
                <a:avLst/>
                <a:gdLst>
                  <a:gd name="T0" fmla="*/ 0 w 1"/>
                  <a:gd name="T1" fmla="*/ 0 h 1"/>
                  <a:gd name="T2" fmla="*/ 0 w 1"/>
                  <a:gd name="T3" fmla="*/ 0 h 1"/>
                  <a:gd name="T4" fmla="*/ 1 w 1"/>
                  <a:gd name="T5" fmla="*/ 0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1" y="0"/>
                      <a:pt x="1" y="0"/>
                    </a:cubicBezTo>
                    <a:cubicBezTo>
                      <a:pt x="1" y="1"/>
                      <a:pt x="1" y="1"/>
                      <a:pt x="1" y="1"/>
                    </a:cubicBezTo>
                    <a:cubicBezTo>
                      <a:pt x="0" y="1"/>
                      <a:pt x="0" y="1"/>
                      <a:pt x="0"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8" name="Freeform 278"/>
              <p:cNvSpPr>
                <a:spLocks/>
              </p:cNvSpPr>
              <p:nvPr/>
            </p:nvSpPr>
            <p:spPr bwMode="auto">
              <a:xfrm>
                <a:off x="486" y="1489"/>
                <a:ext cx="2" cy="2"/>
              </a:xfrm>
              <a:custGeom>
                <a:avLst/>
                <a:gdLst>
                  <a:gd name="T0" fmla="*/ 0 w 1"/>
                  <a:gd name="T1" fmla="*/ 0 h 1"/>
                  <a:gd name="T2" fmla="*/ 0 w 1"/>
                  <a:gd name="T3" fmla="*/ 0 h 1"/>
                  <a:gd name="T4" fmla="*/ 0 w 1"/>
                  <a:gd name="T5" fmla="*/ 0 h 1"/>
                  <a:gd name="T6" fmla="*/ 0 w 1"/>
                  <a:gd name="T7" fmla="*/ 0 h 1"/>
                  <a:gd name="T8" fmla="*/ 1 w 1"/>
                  <a:gd name="T9" fmla="*/ 0 h 1"/>
                  <a:gd name="T10" fmla="*/ 1 w 1"/>
                  <a:gd name="T11" fmla="*/ 0 h 1"/>
                  <a:gd name="T12" fmla="*/ 1 w 1"/>
                  <a:gd name="T13" fmla="*/ 1 h 1"/>
                  <a:gd name="T14" fmla="*/ 1 w 1"/>
                  <a:gd name="T15" fmla="*/ 1 h 1"/>
                  <a:gd name="T16" fmla="*/ 0 w 1"/>
                  <a:gd name="T17" fmla="*/ 1 h 1"/>
                  <a:gd name="T18" fmla="*/ 0 w 1"/>
                  <a:gd name="T19" fmla="*/ 0 h 1"/>
                  <a:gd name="T20" fmla="*/ 0 w 1"/>
                  <a:gd name="T21" fmla="*/ 0 h 1"/>
                  <a:gd name="T22" fmla="*/ 0 w 1"/>
                  <a:gd name="T23" fmla="*/ 0 h 1"/>
                  <a:gd name="T24" fmla="*/ 0 w 1"/>
                  <a:gd name="T25" fmla="*/ 1 h 1"/>
                  <a:gd name="T26" fmla="*/ 1 w 1"/>
                  <a:gd name="T27" fmla="*/ 1 h 1"/>
                  <a:gd name="T28" fmla="*/ 1 w 1"/>
                  <a:gd name="T29" fmla="*/ 1 h 1"/>
                  <a:gd name="T30" fmla="*/ 1 w 1"/>
                  <a:gd name="T31" fmla="*/ 0 h 1"/>
                  <a:gd name="T32" fmla="*/ 1 w 1"/>
                  <a:gd name="T33" fmla="*/ 0 h 1"/>
                  <a:gd name="T34" fmla="*/ 0 w 1"/>
                  <a:gd name="T35" fmla="*/ 0 h 1"/>
                  <a:gd name="T36" fmla="*/ 0 w 1"/>
                  <a:gd name="T37" fmla="*/ 0 h 1"/>
                  <a:gd name="T38" fmla="*/ 0 w 1"/>
                  <a:gd name="T3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0" y="0"/>
                    </a:moveTo>
                    <a:cubicBezTo>
                      <a:pt x="0" y="0"/>
                      <a:pt x="0" y="0"/>
                      <a:pt x="0" y="0"/>
                    </a:cubicBezTo>
                    <a:cubicBezTo>
                      <a:pt x="0" y="0"/>
                      <a:pt x="0" y="0"/>
                      <a:pt x="0" y="0"/>
                    </a:cubicBezTo>
                    <a:cubicBezTo>
                      <a:pt x="0" y="0"/>
                      <a:pt x="0" y="0"/>
                      <a:pt x="0" y="0"/>
                    </a:cubicBezTo>
                    <a:cubicBezTo>
                      <a:pt x="0" y="0"/>
                      <a:pt x="0" y="0"/>
                      <a:pt x="1" y="0"/>
                    </a:cubicBezTo>
                    <a:cubicBezTo>
                      <a:pt x="1" y="0"/>
                      <a:pt x="1" y="0"/>
                      <a:pt x="1" y="0"/>
                    </a:cubicBezTo>
                    <a:cubicBezTo>
                      <a:pt x="1" y="0"/>
                      <a:pt x="1" y="1"/>
                      <a:pt x="1" y="1"/>
                    </a:cubicBezTo>
                    <a:cubicBezTo>
                      <a:pt x="1" y="1"/>
                      <a:pt x="1" y="1"/>
                      <a:pt x="1" y="1"/>
                    </a:cubicBezTo>
                    <a:cubicBezTo>
                      <a:pt x="0" y="1"/>
                      <a:pt x="0" y="1"/>
                      <a:pt x="0" y="1"/>
                    </a:cubicBezTo>
                    <a:cubicBezTo>
                      <a:pt x="0" y="1"/>
                      <a:pt x="0" y="1"/>
                      <a:pt x="0" y="0"/>
                    </a:cubicBezTo>
                    <a:cubicBezTo>
                      <a:pt x="0" y="0"/>
                      <a:pt x="0" y="0"/>
                      <a:pt x="0" y="0"/>
                    </a:cubicBezTo>
                    <a:cubicBezTo>
                      <a:pt x="0" y="0"/>
                      <a:pt x="0" y="0"/>
                      <a:pt x="0" y="0"/>
                    </a:cubicBezTo>
                    <a:cubicBezTo>
                      <a:pt x="0" y="1"/>
                      <a:pt x="0" y="1"/>
                      <a:pt x="0" y="1"/>
                    </a:cubicBezTo>
                    <a:cubicBezTo>
                      <a:pt x="0" y="1"/>
                      <a:pt x="0" y="1"/>
                      <a:pt x="1" y="1"/>
                    </a:cubicBezTo>
                    <a:cubicBezTo>
                      <a:pt x="1" y="1"/>
                      <a:pt x="1" y="1"/>
                      <a:pt x="1" y="1"/>
                    </a:cubicBezTo>
                    <a:cubicBezTo>
                      <a:pt x="1" y="1"/>
                      <a:pt x="1" y="0"/>
                      <a:pt x="1" y="0"/>
                    </a:cubicBezTo>
                    <a:cubicBezTo>
                      <a:pt x="1" y="0"/>
                      <a:pt x="1" y="0"/>
                      <a:pt x="1" y="0"/>
                    </a:cubicBezTo>
                    <a:cubicBezTo>
                      <a:pt x="0" y="0"/>
                      <a:pt x="0" y="0"/>
                      <a:pt x="0" y="0"/>
                    </a:cubicBezTo>
                    <a:cubicBezTo>
                      <a:pt x="0" y="0"/>
                      <a:pt x="0" y="0"/>
                      <a:pt x="0" y="0"/>
                    </a:cubicBezTo>
                    <a:cubicBezTo>
                      <a:pt x="0" y="0"/>
                      <a:pt x="0" y="0"/>
                      <a:pt x="0"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9" name="Freeform 279"/>
              <p:cNvSpPr>
                <a:spLocks/>
              </p:cNvSpPr>
              <p:nvPr/>
            </p:nvSpPr>
            <p:spPr bwMode="auto">
              <a:xfrm>
                <a:off x="472" y="1420"/>
                <a:ext cx="7" cy="7"/>
              </a:xfrm>
              <a:custGeom>
                <a:avLst/>
                <a:gdLst>
                  <a:gd name="T0" fmla="*/ 0 w 3"/>
                  <a:gd name="T1" fmla="*/ 1 h 3"/>
                  <a:gd name="T2" fmla="*/ 1 w 3"/>
                  <a:gd name="T3" fmla="*/ 0 h 3"/>
                  <a:gd name="T4" fmla="*/ 3 w 3"/>
                  <a:gd name="T5" fmla="*/ 1 h 3"/>
                  <a:gd name="T6" fmla="*/ 2 w 3"/>
                  <a:gd name="T7" fmla="*/ 2 h 3"/>
                  <a:gd name="T8" fmla="*/ 0 w 3"/>
                  <a:gd name="T9" fmla="*/ 1 h 3"/>
                </a:gdLst>
                <a:ahLst/>
                <a:cxnLst>
                  <a:cxn ang="0">
                    <a:pos x="T0" y="T1"/>
                  </a:cxn>
                  <a:cxn ang="0">
                    <a:pos x="T2" y="T3"/>
                  </a:cxn>
                  <a:cxn ang="0">
                    <a:pos x="T4" y="T5"/>
                  </a:cxn>
                  <a:cxn ang="0">
                    <a:pos x="T6" y="T7"/>
                  </a:cxn>
                  <a:cxn ang="0">
                    <a:pos x="T8" y="T9"/>
                  </a:cxn>
                </a:cxnLst>
                <a:rect l="0" t="0" r="r" b="b"/>
                <a:pathLst>
                  <a:path w="3" h="3">
                    <a:moveTo>
                      <a:pt x="0" y="1"/>
                    </a:moveTo>
                    <a:cubicBezTo>
                      <a:pt x="0" y="0"/>
                      <a:pt x="0" y="0"/>
                      <a:pt x="1" y="0"/>
                    </a:cubicBezTo>
                    <a:cubicBezTo>
                      <a:pt x="2" y="0"/>
                      <a:pt x="2" y="0"/>
                      <a:pt x="3" y="1"/>
                    </a:cubicBezTo>
                    <a:cubicBezTo>
                      <a:pt x="3" y="2"/>
                      <a:pt x="2" y="3"/>
                      <a:pt x="2" y="2"/>
                    </a:cubicBezTo>
                    <a:cubicBezTo>
                      <a:pt x="1" y="2"/>
                      <a:pt x="0" y="2"/>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0" name="Freeform 280"/>
              <p:cNvSpPr>
                <a:spLocks/>
              </p:cNvSpPr>
              <p:nvPr/>
            </p:nvSpPr>
            <p:spPr bwMode="auto">
              <a:xfrm>
                <a:off x="472" y="1420"/>
                <a:ext cx="7" cy="7"/>
              </a:xfrm>
              <a:custGeom>
                <a:avLst/>
                <a:gdLst>
                  <a:gd name="T0" fmla="*/ 0 w 3"/>
                  <a:gd name="T1" fmla="*/ 1 h 3"/>
                  <a:gd name="T2" fmla="*/ 0 w 3"/>
                  <a:gd name="T3" fmla="*/ 1 h 3"/>
                  <a:gd name="T4" fmla="*/ 0 w 3"/>
                  <a:gd name="T5" fmla="*/ 0 h 3"/>
                  <a:gd name="T6" fmla="*/ 1 w 3"/>
                  <a:gd name="T7" fmla="*/ 0 h 3"/>
                  <a:gd name="T8" fmla="*/ 2 w 3"/>
                  <a:gd name="T9" fmla="*/ 0 h 3"/>
                  <a:gd name="T10" fmla="*/ 3 w 3"/>
                  <a:gd name="T11" fmla="*/ 1 h 3"/>
                  <a:gd name="T12" fmla="*/ 3 w 3"/>
                  <a:gd name="T13" fmla="*/ 2 h 3"/>
                  <a:gd name="T14" fmla="*/ 2 w 3"/>
                  <a:gd name="T15" fmla="*/ 2 h 3"/>
                  <a:gd name="T16" fmla="*/ 1 w 3"/>
                  <a:gd name="T17" fmla="*/ 2 h 3"/>
                  <a:gd name="T18" fmla="*/ 0 w 3"/>
                  <a:gd name="T19" fmla="*/ 1 h 3"/>
                  <a:gd name="T20" fmla="*/ 0 w 3"/>
                  <a:gd name="T21" fmla="*/ 1 h 3"/>
                  <a:gd name="T22" fmla="*/ 0 w 3"/>
                  <a:gd name="T23" fmla="*/ 1 h 3"/>
                  <a:gd name="T24" fmla="*/ 1 w 3"/>
                  <a:gd name="T25" fmla="*/ 2 h 3"/>
                  <a:gd name="T26" fmla="*/ 2 w 3"/>
                  <a:gd name="T27" fmla="*/ 3 h 3"/>
                  <a:gd name="T28" fmla="*/ 3 w 3"/>
                  <a:gd name="T29" fmla="*/ 2 h 3"/>
                  <a:gd name="T30" fmla="*/ 3 w 3"/>
                  <a:gd name="T31" fmla="*/ 1 h 3"/>
                  <a:gd name="T32" fmla="*/ 2 w 3"/>
                  <a:gd name="T33" fmla="*/ 0 h 3"/>
                  <a:gd name="T34" fmla="*/ 1 w 3"/>
                  <a:gd name="T35" fmla="*/ 0 h 3"/>
                  <a:gd name="T36" fmla="*/ 0 w 3"/>
                  <a:gd name="T37" fmla="*/ 0 h 3"/>
                  <a:gd name="T38" fmla="*/ 0 w 3"/>
                  <a:gd name="T3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 h="3">
                    <a:moveTo>
                      <a:pt x="0" y="1"/>
                    </a:moveTo>
                    <a:cubicBezTo>
                      <a:pt x="0" y="1"/>
                      <a:pt x="0" y="1"/>
                      <a:pt x="0" y="1"/>
                    </a:cubicBezTo>
                    <a:cubicBezTo>
                      <a:pt x="0" y="1"/>
                      <a:pt x="0" y="1"/>
                      <a:pt x="0" y="0"/>
                    </a:cubicBezTo>
                    <a:cubicBezTo>
                      <a:pt x="0" y="0"/>
                      <a:pt x="1" y="0"/>
                      <a:pt x="1" y="0"/>
                    </a:cubicBezTo>
                    <a:cubicBezTo>
                      <a:pt x="1" y="0"/>
                      <a:pt x="2" y="0"/>
                      <a:pt x="2" y="0"/>
                    </a:cubicBezTo>
                    <a:cubicBezTo>
                      <a:pt x="2" y="1"/>
                      <a:pt x="2" y="1"/>
                      <a:pt x="3" y="1"/>
                    </a:cubicBezTo>
                    <a:cubicBezTo>
                      <a:pt x="3" y="2"/>
                      <a:pt x="3" y="2"/>
                      <a:pt x="3" y="2"/>
                    </a:cubicBezTo>
                    <a:cubicBezTo>
                      <a:pt x="2" y="2"/>
                      <a:pt x="2" y="2"/>
                      <a:pt x="2" y="2"/>
                    </a:cubicBezTo>
                    <a:cubicBezTo>
                      <a:pt x="1" y="2"/>
                      <a:pt x="1" y="2"/>
                      <a:pt x="1" y="2"/>
                    </a:cubicBezTo>
                    <a:cubicBezTo>
                      <a:pt x="0" y="2"/>
                      <a:pt x="0" y="2"/>
                      <a:pt x="0" y="1"/>
                    </a:cubicBezTo>
                    <a:cubicBezTo>
                      <a:pt x="0" y="1"/>
                      <a:pt x="0" y="1"/>
                      <a:pt x="0" y="1"/>
                    </a:cubicBezTo>
                    <a:cubicBezTo>
                      <a:pt x="0" y="1"/>
                      <a:pt x="0" y="1"/>
                      <a:pt x="0" y="1"/>
                    </a:cubicBezTo>
                    <a:cubicBezTo>
                      <a:pt x="0" y="2"/>
                      <a:pt x="0" y="2"/>
                      <a:pt x="1" y="2"/>
                    </a:cubicBezTo>
                    <a:cubicBezTo>
                      <a:pt x="1" y="2"/>
                      <a:pt x="1" y="3"/>
                      <a:pt x="2" y="3"/>
                    </a:cubicBezTo>
                    <a:cubicBezTo>
                      <a:pt x="2" y="3"/>
                      <a:pt x="2" y="2"/>
                      <a:pt x="3" y="2"/>
                    </a:cubicBezTo>
                    <a:cubicBezTo>
                      <a:pt x="3" y="2"/>
                      <a:pt x="3" y="2"/>
                      <a:pt x="3" y="1"/>
                    </a:cubicBezTo>
                    <a:cubicBezTo>
                      <a:pt x="2" y="1"/>
                      <a:pt x="2" y="1"/>
                      <a:pt x="2" y="0"/>
                    </a:cubicBezTo>
                    <a:cubicBezTo>
                      <a:pt x="2" y="0"/>
                      <a:pt x="1" y="0"/>
                      <a:pt x="1" y="0"/>
                    </a:cubicBezTo>
                    <a:cubicBezTo>
                      <a:pt x="1" y="0"/>
                      <a:pt x="0" y="0"/>
                      <a:pt x="0" y="0"/>
                    </a:cubicBezTo>
                    <a:cubicBezTo>
                      <a:pt x="0" y="0"/>
                      <a:pt x="0" y="1"/>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1" name="Freeform 281"/>
              <p:cNvSpPr>
                <a:spLocks/>
              </p:cNvSpPr>
              <p:nvPr/>
            </p:nvSpPr>
            <p:spPr bwMode="auto">
              <a:xfrm>
                <a:off x="477" y="1413"/>
                <a:ext cx="7" cy="5"/>
              </a:xfrm>
              <a:custGeom>
                <a:avLst/>
                <a:gdLst>
                  <a:gd name="T0" fmla="*/ 0 w 3"/>
                  <a:gd name="T1" fmla="*/ 1 h 2"/>
                  <a:gd name="T2" fmla="*/ 1 w 3"/>
                  <a:gd name="T3" fmla="*/ 0 h 2"/>
                  <a:gd name="T4" fmla="*/ 2 w 3"/>
                  <a:gd name="T5" fmla="*/ 1 h 2"/>
                  <a:gd name="T6" fmla="*/ 2 w 3"/>
                  <a:gd name="T7" fmla="*/ 2 h 2"/>
                  <a:gd name="T8" fmla="*/ 0 w 3"/>
                  <a:gd name="T9" fmla="*/ 1 h 2"/>
                </a:gdLst>
                <a:ahLst/>
                <a:cxnLst>
                  <a:cxn ang="0">
                    <a:pos x="T0" y="T1"/>
                  </a:cxn>
                  <a:cxn ang="0">
                    <a:pos x="T2" y="T3"/>
                  </a:cxn>
                  <a:cxn ang="0">
                    <a:pos x="T4" y="T5"/>
                  </a:cxn>
                  <a:cxn ang="0">
                    <a:pos x="T6" y="T7"/>
                  </a:cxn>
                  <a:cxn ang="0">
                    <a:pos x="T8" y="T9"/>
                  </a:cxn>
                </a:cxnLst>
                <a:rect l="0" t="0" r="r" b="b"/>
                <a:pathLst>
                  <a:path w="3" h="2">
                    <a:moveTo>
                      <a:pt x="0" y="1"/>
                    </a:moveTo>
                    <a:cubicBezTo>
                      <a:pt x="0" y="0"/>
                      <a:pt x="0" y="0"/>
                      <a:pt x="1" y="0"/>
                    </a:cubicBezTo>
                    <a:cubicBezTo>
                      <a:pt x="2" y="0"/>
                      <a:pt x="2" y="1"/>
                      <a:pt x="2" y="1"/>
                    </a:cubicBezTo>
                    <a:cubicBezTo>
                      <a:pt x="3" y="2"/>
                      <a:pt x="2" y="2"/>
                      <a:pt x="2" y="2"/>
                    </a:cubicBezTo>
                    <a:cubicBezTo>
                      <a:pt x="1" y="2"/>
                      <a:pt x="0" y="2"/>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2" name="Freeform 282"/>
              <p:cNvSpPr>
                <a:spLocks/>
              </p:cNvSpPr>
              <p:nvPr/>
            </p:nvSpPr>
            <p:spPr bwMode="auto">
              <a:xfrm>
                <a:off x="477" y="1413"/>
                <a:ext cx="7" cy="5"/>
              </a:xfrm>
              <a:custGeom>
                <a:avLst/>
                <a:gdLst>
                  <a:gd name="T0" fmla="*/ 0 w 3"/>
                  <a:gd name="T1" fmla="*/ 1 h 2"/>
                  <a:gd name="T2" fmla="*/ 0 w 3"/>
                  <a:gd name="T3" fmla="*/ 1 h 2"/>
                  <a:gd name="T4" fmla="*/ 0 w 3"/>
                  <a:gd name="T5" fmla="*/ 0 h 2"/>
                  <a:gd name="T6" fmla="*/ 1 w 3"/>
                  <a:gd name="T7" fmla="*/ 0 h 2"/>
                  <a:gd name="T8" fmla="*/ 2 w 3"/>
                  <a:gd name="T9" fmla="*/ 0 h 2"/>
                  <a:gd name="T10" fmla="*/ 2 w 3"/>
                  <a:gd name="T11" fmla="*/ 1 h 2"/>
                  <a:gd name="T12" fmla="*/ 2 w 3"/>
                  <a:gd name="T13" fmla="*/ 2 h 2"/>
                  <a:gd name="T14" fmla="*/ 2 w 3"/>
                  <a:gd name="T15" fmla="*/ 2 h 2"/>
                  <a:gd name="T16" fmla="*/ 1 w 3"/>
                  <a:gd name="T17" fmla="*/ 2 h 2"/>
                  <a:gd name="T18" fmla="*/ 0 w 3"/>
                  <a:gd name="T19" fmla="*/ 1 h 2"/>
                  <a:gd name="T20" fmla="*/ 0 w 3"/>
                  <a:gd name="T21" fmla="*/ 1 h 2"/>
                  <a:gd name="T22" fmla="*/ 0 w 3"/>
                  <a:gd name="T23" fmla="*/ 1 h 2"/>
                  <a:gd name="T24" fmla="*/ 1 w 3"/>
                  <a:gd name="T25" fmla="*/ 2 h 2"/>
                  <a:gd name="T26" fmla="*/ 2 w 3"/>
                  <a:gd name="T27" fmla="*/ 2 h 2"/>
                  <a:gd name="T28" fmla="*/ 2 w 3"/>
                  <a:gd name="T29" fmla="*/ 2 h 2"/>
                  <a:gd name="T30" fmla="*/ 2 w 3"/>
                  <a:gd name="T31" fmla="*/ 1 h 2"/>
                  <a:gd name="T32" fmla="*/ 2 w 3"/>
                  <a:gd name="T33" fmla="*/ 0 h 2"/>
                  <a:gd name="T34" fmla="*/ 1 w 3"/>
                  <a:gd name="T35" fmla="*/ 0 h 2"/>
                  <a:gd name="T36" fmla="*/ 0 w 3"/>
                  <a:gd name="T37" fmla="*/ 0 h 2"/>
                  <a:gd name="T38" fmla="*/ 0 w 3"/>
                  <a:gd name="T3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 h="2">
                    <a:moveTo>
                      <a:pt x="0" y="1"/>
                    </a:moveTo>
                    <a:cubicBezTo>
                      <a:pt x="0" y="1"/>
                      <a:pt x="0" y="1"/>
                      <a:pt x="0" y="1"/>
                    </a:cubicBezTo>
                    <a:cubicBezTo>
                      <a:pt x="0" y="1"/>
                      <a:pt x="0" y="0"/>
                      <a:pt x="0" y="0"/>
                    </a:cubicBezTo>
                    <a:cubicBezTo>
                      <a:pt x="0" y="0"/>
                      <a:pt x="1" y="0"/>
                      <a:pt x="1" y="0"/>
                    </a:cubicBezTo>
                    <a:cubicBezTo>
                      <a:pt x="1" y="0"/>
                      <a:pt x="2" y="0"/>
                      <a:pt x="2" y="0"/>
                    </a:cubicBezTo>
                    <a:cubicBezTo>
                      <a:pt x="2" y="1"/>
                      <a:pt x="2" y="1"/>
                      <a:pt x="2" y="1"/>
                    </a:cubicBezTo>
                    <a:cubicBezTo>
                      <a:pt x="2" y="1"/>
                      <a:pt x="2" y="2"/>
                      <a:pt x="2" y="2"/>
                    </a:cubicBezTo>
                    <a:cubicBezTo>
                      <a:pt x="2" y="2"/>
                      <a:pt x="2" y="2"/>
                      <a:pt x="2" y="2"/>
                    </a:cubicBezTo>
                    <a:cubicBezTo>
                      <a:pt x="1" y="2"/>
                      <a:pt x="1" y="2"/>
                      <a:pt x="1" y="2"/>
                    </a:cubicBezTo>
                    <a:cubicBezTo>
                      <a:pt x="0" y="2"/>
                      <a:pt x="0" y="1"/>
                      <a:pt x="0" y="1"/>
                    </a:cubicBezTo>
                    <a:cubicBezTo>
                      <a:pt x="0" y="1"/>
                      <a:pt x="0" y="1"/>
                      <a:pt x="0" y="1"/>
                    </a:cubicBezTo>
                    <a:cubicBezTo>
                      <a:pt x="0" y="1"/>
                      <a:pt x="0" y="1"/>
                      <a:pt x="0" y="1"/>
                    </a:cubicBezTo>
                    <a:cubicBezTo>
                      <a:pt x="0" y="1"/>
                      <a:pt x="0" y="2"/>
                      <a:pt x="1" y="2"/>
                    </a:cubicBezTo>
                    <a:cubicBezTo>
                      <a:pt x="1" y="2"/>
                      <a:pt x="1" y="2"/>
                      <a:pt x="2" y="2"/>
                    </a:cubicBezTo>
                    <a:cubicBezTo>
                      <a:pt x="2" y="2"/>
                      <a:pt x="2" y="2"/>
                      <a:pt x="2" y="2"/>
                    </a:cubicBezTo>
                    <a:cubicBezTo>
                      <a:pt x="2" y="2"/>
                      <a:pt x="3" y="1"/>
                      <a:pt x="2" y="1"/>
                    </a:cubicBezTo>
                    <a:cubicBezTo>
                      <a:pt x="2" y="1"/>
                      <a:pt x="2" y="1"/>
                      <a:pt x="2" y="0"/>
                    </a:cubicBezTo>
                    <a:cubicBezTo>
                      <a:pt x="2" y="0"/>
                      <a:pt x="1" y="0"/>
                      <a:pt x="1" y="0"/>
                    </a:cubicBezTo>
                    <a:cubicBezTo>
                      <a:pt x="1" y="0"/>
                      <a:pt x="0" y="0"/>
                      <a:pt x="0" y="0"/>
                    </a:cubicBezTo>
                    <a:cubicBezTo>
                      <a:pt x="0" y="0"/>
                      <a:pt x="0" y="1"/>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3" name="Freeform 283"/>
              <p:cNvSpPr>
                <a:spLocks/>
              </p:cNvSpPr>
              <p:nvPr/>
            </p:nvSpPr>
            <p:spPr bwMode="auto">
              <a:xfrm>
                <a:off x="481" y="1408"/>
                <a:ext cx="5" cy="5"/>
              </a:xfrm>
              <a:custGeom>
                <a:avLst/>
                <a:gdLst>
                  <a:gd name="T0" fmla="*/ 1 w 2"/>
                  <a:gd name="T1" fmla="*/ 1 h 2"/>
                  <a:gd name="T2" fmla="*/ 1 w 2"/>
                  <a:gd name="T3" fmla="*/ 0 h 2"/>
                  <a:gd name="T4" fmla="*/ 2 w 2"/>
                  <a:gd name="T5" fmla="*/ 1 h 2"/>
                  <a:gd name="T6" fmla="*/ 2 w 2"/>
                  <a:gd name="T7" fmla="*/ 2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0" y="0"/>
                      <a:pt x="1" y="0"/>
                      <a:pt x="1" y="0"/>
                    </a:cubicBezTo>
                    <a:cubicBezTo>
                      <a:pt x="2" y="0"/>
                      <a:pt x="2" y="0"/>
                      <a:pt x="2" y="1"/>
                    </a:cubicBezTo>
                    <a:cubicBezTo>
                      <a:pt x="2" y="1"/>
                      <a:pt x="2" y="2"/>
                      <a:pt x="2" y="2"/>
                    </a:cubicBezTo>
                    <a:cubicBezTo>
                      <a:pt x="1" y="2"/>
                      <a:pt x="1" y="1"/>
                      <a:pt x="1"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4" name="Freeform 284"/>
              <p:cNvSpPr>
                <a:spLocks/>
              </p:cNvSpPr>
              <p:nvPr/>
            </p:nvSpPr>
            <p:spPr bwMode="auto">
              <a:xfrm>
                <a:off x="481" y="1408"/>
                <a:ext cx="5" cy="5"/>
              </a:xfrm>
              <a:custGeom>
                <a:avLst/>
                <a:gdLst>
                  <a:gd name="T0" fmla="*/ 1 w 2"/>
                  <a:gd name="T1" fmla="*/ 1 h 2"/>
                  <a:gd name="T2" fmla="*/ 1 w 2"/>
                  <a:gd name="T3" fmla="*/ 1 h 2"/>
                  <a:gd name="T4" fmla="*/ 1 w 2"/>
                  <a:gd name="T5" fmla="*/ 0 h 2"/>
                  <a:gd name="T6" fmla="*/ 1 w 2"/>
                  <a:gd name="T7" fmla="*/ 0 h 2"/>
                  <a:gd name="T8" fmla="*/ 2 w 2"/>
                  <a:gd name="T9" fmla="*/ 0 h 2"/>
                  <a:gd name="T10" fmla="*/ 2 w 2"/>
                  <a:gd name="T11" fmla="*/ 1 h 2"/>
                  <a:gd name="T12" fmla="*/ 2 w 2"/>
                  <a:gd name="T13" fmla="*/ 1 h 2"/>
                  <a:gd name="T14" fmla="*/ 2 w 2"/>
                  <a:gd name="T15" fmla="*/ 2 h 2"/>
                  <a:gd name="T16" fmla="*/ 1 w 2"/>
                  <a:gd name="T17" fmla="*/ 1 h 2"/>
                  <a:gd name="T18" fmla="*/ 1 w 2"/>
                  <a:gd name="T19" fmla="*/ 1 h 2"/>
                  <a:gd name="T20" fmla="*/ 1 w 2"/>
                  <a:gd name="T21" fmla="*/ 1 h 2"/>
                  <a:gd name="T22" fmla="*/ 1 w 2"/>
                  <a:gd name="T23" fmla="*/ 1 h 2"/>
                  <a:gd name="T24" fmla="*/ 1 w 2"/>
                  <a:gd name="T25" fmla="*/ 1 h 2"/>
                  <a:gd name="T26" fmla="*/ 2 w 2"/>
                  <a:gd name="T27" fmla="*/ 2 h 2"/>
                  <a:gd name="T28" fmla="*/ 2 w 2"/>
                  <a:gd name="T29" fmla="*/ 1 h 2"/>
                  <a:gd name="T30" fmla="*/ 2 w 2"/>
                  <a:gd name="T31" fmla="*/ 1 h 2"/>
                  <a:gd name="T32" fmla="*/ 2 w 2"/>
                  <a:gd name="T33" fmla="*/ 0 h 2"/>
                  <a:gd name="T34" fmla="*/ 1 w 2"/>
                  <a:gd name="T35" fmla="*/ 0 h 2"/>
                  <a:gd name="T36" fmla="*/ 1 w 2"/>
                  <a:gd name="T37" fmla="*/ 0 h 2"/>
                  <a:gd name="T38" fmla="*/ 1 w 2"/>
                  <a:gd name="T3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2">
                    <a:moveTo>
                      <a:pt x="1" y="1"/>
                    </a:moveTo>
                    <a:cubicBezTo>
                      <a:pt x="1" y="1"/>
                      <a:pt x="1" y="1"/>
                      <a:pt x="1" y="1"/>
                    </a:cubicBezTo>
                    <a:cubicBezTo>
                      <a:pt x="1" y="0"/>
                      <a:pt x="1" y="0"/>
                      <a:pt x="1" y="0"/>
                    </a:cubicBezTo>
                    <a:cubicBezTo>
                      <a:pt x="1" y="0"/>
                      <a:pt x="1" y="0"/>
                      <a:pt x="1" y="0"/>
                    </a:cubicBezTo>
                    <a:cubicBezTo>
                      <a:pt x="1" y="0"/>
                      <a:pt x="2" y="0"/>
                      <a:pt x="2" y="0"/>
                    </a:cubicBezTo>
                    <a:cubicBezTo>
                      <a:pt x="2" y="0"/>
                      <a:pt x="2" y="1"/>
                      <a:pt x="2" y="1"/>
                    </a:cubicBezTo>
                    <a:cubicBezTo>
                      <a:pt x="2" y="1"/>
                      <a:pt x="2" y="1"/>
                      <a:pt x="2" y="1"/>
                    </a:cubicBezTo>
                    <a:cubicBezTo>
                      <a:pt x="2" y="2"/>
                      <a:pt x="2" y="2"/>
                      <a:pt x="2" y="2"/>
                    </a:cubicBezTo>
                    <a:cubicBezTo>
                      <a:pt x="1" y="2"/>
                      <a:pt x="1" y="1"/>
                      <a:pt x="1" y="1"/>
                    </a:cubicBezTo>
                    <a:cubicBezTo>
                      <a:pt x="1" y="1"/>
                      <a:pt x="1" y="1"/>
                      <a:pt x="1" y="1"/>
                    </a:cubicBezTo>
                    <a:cubicBezTo>
                      <a:pt x="1" y="1"/>
                      <a:pt x="1" y="1"/>
                      <a:pt x="1" y="1"/>
                    </a:cubicBezTo>
                    <a:cubicBezTo>
                      <a:pt x="1" y="1"/>
                      <a:pt x="1" y="1"/>
                      <a:pt x="1" y="1"/>
                    </a:cubicBezTo>
                    <a:cubicBezTo>
                      <a:pt x="1" y="1"/>
                      <a:pt x="1" y="1"/>
                      <a:pt x="1" y="1"/>
                    </a:cubicBezTo>
                    <a:cubicBezTo>
                      <a:pt x="1" y="1"/>
                      <a:pt x="1" y="2"/>
                      <a:pt x="2" y="2"/>
                    </a:cubicBezTo>
                    <a:cubicBezTo>
                      <a:pt x="2" y="2"/>
                      <a:pt x="2" y="2"/>
                      <a:pt x="2" y="1"/>
                    </a:cubicBezTo>
                    <a:cubicBezTo>
                      <a:pt x="2" y="1"/>
                      <a:pt x="2" y="1"/>
                      <a:pt x="2" y="1"/>
                    </a:cubicBezTo>
                    <a:cubicBezTo>
                      <a:pt x="2" y="1"/>
                      <a:pt x="2" y="0"/>
                      <a:pt x="2" y="0"/>
                    </a:cubicBezTo>
                    <a:cubicBezTo>
                      <a:pt x="2" y="0"/>
                      <a:pt x="1" y="0"/>
                      <a:pt x="1" y="0"/>
                    </a:cubicBezTo>
                    <a:cubicBezTo>
                      <a:pt x="1" y="0"/>
                      <a:pt x="1" y="0"/>
                      <a:pt x="1" y="0"/>
                    </a:cubicBezTo>
                    <a:cubicBezTo>
                      <a:pt x="1" y="0"/>
                      <a:pt x="0" y="0"/>
                      <a:pt x="1"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5" name="Freeform 285"/>
              <p:cNvSpPr>
                <a:spLocks/>
              </p:cNvSpPr>
              <p:nvPr/>
            </p:nvSpPr>
            <p:spPr bwMode="auto">
              <a:xfrm>
                <a:off x="1341" y="645"/>
                <a:ext cx="623" cy="501"/>
              </a:xfrm>
              <a:custGeom>
                <a:avLst/>
                <a:gdLst>
                  <a:gd name="T0" fmla="*/ 250 w 264"/>
                  <a:gd name="T1" fmla="*/ 0 h 212"/>
                  <a:gd name="T2" fmla="*/ 226 w 264"/>
                  <a:gd name="T3" fmla="*/ 86 h 212"/>
                  <a:gd name="T4" fmla="*/ 144 w 264"/>
                  <a:gd name="T5" fmla="*/ 120 h 212"/>
                  <a:gd name="T6" fmla="*/ 1 w 264"/>
                  <a:gd name="T7" fmla="*/ 205 h 212"/>
                  <a:gd name="T8" fmla="*/ 4 w 264"/>
                  <a:gd name="T9" fmla="*/ 212 h 212"/>
                  <a:gd name="T10" fmla="*/ 142 w 264"/>
                  <a:gd name="T11" fmla="*/ 127 h 212"/>
                  <a:gd name="T12" fmla="*/ 227 w 264"/>
                  <a:gd name="T13" fmla="*/ 96 h 212"/>
                  <a:gd name="T14" fmla="*/ 254 w 264"/>
                  <a:gd name="T15" fmla="*/ 7 h 212"/>
                  <a:gd name="T16" fmla="*/ 250 w 264"/>
                  <a:gd name="T17"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4" h="212">
                    <a:moveTo>
                      <a:pt x="250" y="0"/>
                    </a:moveTo>
                    <a:cubicBezTo>
                      <a:pt x="260" y="35"/>
                      <a:pt x="245" y="65"/>
                      <a:pt x="226" y="86"/>
                    </a:cubicBezTo>
                    <a:cubicBezTo>
                      <a:pt x="203" y="112"/>
                      <a:pt x="174" y="118"/>
                      <a:pt x="144" y="120"/>
                    </a:cubicBezTo>
                    <a:cubicBezTo>
                      <a:pt x="95" y="124"/>
                      <a:pt x="18" y="126"/>
                      <a:pt x="1" y="205"/>
                    </a:cubicBezTo>
                    <a:cubicBezTo>
                      <a:pt x="0" y="207"/>
                      <a:pt x="5" y="210"/>
                      <a:pt x="4" y="212"/>
                    </a:cubicBezTo>
                    <a:cubicBezTo>
                      <a:pt x="21" y="137"/>
                      <a:pt x="94" y="130"/>
                      <a:pt x="142" y="127"/>
                    </a:cubicBezTo>
                    <a:cubicBezTo>
                      <a:pt x="173" y="126"/>
                      <a:pt x="202" y="121"/>
                      <a:pt x="227" y="96"/>
                    </a:cubicBezTo>
                    <a:cubicBezTo>
                      <a:pt x="247" y="76"/>
                      <a:pt x="264" y="43"/>
                      <a:pt x="254" y="7"/>
                    </a:cubicBezTo>
                    <a:cubicBezTo>
                      <a:pt x="253" y="4"/>
                      <a:pt x="251" y="3"/>
                      <a:pt x="250"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6" name="Freeform 286"/>
              <p:cNvSpPr>
                <a:spLocks/>
              </p:cNvSpPr>
              <p:nvPr/>
            </p:nvSpPr>
            <p:spPr bwMode="auto">
              <a:xfrm>
                <a:off x="1450" y="362"/>
                <a:ext cx="498" cy="354"/>
              </a:xfrm>
              <a:custGeom>
                <a:avLst/>
                <a:gdLst>
                  <a:gd name="T0" fmla="*/ 6 w 211"/>
                  <a:gd name="T1" fmla="*/ 62 h 150"/>
                  <a:gd name="T2" fmla="*/ 19 w 211"/>
                  <a:gd name="T3" fmla="*/ 30 h 150"/>
                  <a:gd name="T4" fmla="*/ 49 w 211"/>
                  <a:gd name="T5" fmla="*/ 16 h 150"/>
                  <a:gd name="T6" fmla="*/ 202 w 211"/>
                  <a:gd name="T7" fmla="*/ 108 h 150"/>
                  <a:gd name="T8" fmla="*/ 211 w 211"/>
                  <a:gd name="T9" fmla="*/ 146 h 150"/>
                  <a:gd name="T10" fmla="*/ 209 w 211"/>
                  <a:gd name="T11" fmla="*/ 150 h 150"/>
                  <a:gd name="T12" fmla="*/ 170 w 211"/>
                  <a:gd name="T13" fmla="*/ 59 h 150"/>
                  <a:gd name="T14" fmla="*/ 87 w 211"/>
                  <a:gd name="T15" fmla="*/ 14 h 150"/>
                  <a:gd name="T16" fmla="*/ 41 w 211"/>
                  <a:gd name="T17" fmla="*/ 19 h 150"/>
                  <a:gd name="T18" fmla="*/ 9 w 211"/>
                  <a:gd name="T19" fmla="*/ 44 h 150"/>
                  <a:gd name="T20" fmla="*/ 8 w 211"/>
                  <a:gd name="T21" fmla="*/ 62 h 150"/>
                  <a:gd name="T22" fmla="*/ 22 w 211"/>
                  <a:gd name="T23" fmla="*/ 74 h 150"/>
                  <a:gd name="T24" fmla="*/ 40 w 211"/>
                  <a:gd name="T25" fmla="*/ 71 h 150"/>
                  <a:gd name="T26" fmla="*/ 43 w 211"/>
                  <a:gd name="T27" fmla="*/ 68 h 150"/>
                  <a:gd name="T28" fmla="*/ 43 w 211"/>
                  <a:gd name="T29" fmla="*/ 68 h 150"/>
                  <a:gd name="T30" fmla="*/ 37 w 211"/>
                  <a:gd name="T31" fmla="*/ 72 h 150"/>
                  <a:gd name="T32" fmla="*/ 20 w 211"/>
                  <a:gd name="T33" fmla="*/ 75 h 150"/>
                  <a:gd name="T34" fmla="*/ 6 w 211"/>
                  <a:gd name="T35" fmla="*/ 62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1" h="150">
                    <a:moveTo>
                      <a:pt x="6" y="62"/>
                    </a:moveTo>
                    <a:cubicBezTo>
                      <a:pt x="0" y="49"/>
                      <a:pt x="11" y="37"/>
                      <a:pt x="19" y="30"/>
                    </a:cubicBezTo>
                    <a:cubicBezTo>
                      <a:pt x="28" y="23"/>
                      <a:pt x="38" y="19"/>
                      <a:pt x="49" y="16"/>
                    </a:cubicBezTo>
                    <a:cubicBezTo>
                      <a:pt x="109" y="0"/>
                      <a:pt x="177" y="42"/>
                      <a:pt x="202" y="108"/>
                    </a:cubicBezTo>
                    <a:cubicBezTo>
                      <a:pt x="206" y="120"/>
                      <a:pt x="209" y="133"/>
                      <a:pt x="211" y="146"/>
                    </a:cubicBezTo>
                    <a:cubicBezTo>
                      <a:pt x="210" y="147"/>
                      <a:pt x="209" y="148"/>
                      <a:pt x="209" y="150"/>
                    </a:cubicBezTo>
                    <a:cubicBezTo>
                      <a:pt x="206" y="117"/>
                      <a:pt x="192" y="84"/>
                      <a:pt x="170" y="59"/>
                    </a:cubicBezTo>
                    <a:cubicBezTo>
                      <a:pt x="147" y="34"/>
                      <a:pt x="117" y="18"/>
                      <a:pt x="87" y="14"/>
                    </a:cubicBezTo>
                    <a:cubicBezTo>
                      <a:pt x="71" y="12"/>
                      <a:pt x="56" y="14"/>
                      <a:pt x="41" y="19"/>
                    </a:cubicBezTo>
                    <a:cubicBezTo>
                      <a:pt x="28" y="23"/>
                      <a:pt x="15" y="31"/>
                      <a:pt x="9" y="44"/>
                    </a:cubicBezTo>
                    <a:cubicBezTo>
                      <a:pt x="6" y="49"/>
                      <a:pt x="6" y="56"/>
                      <a:pt x="8" y="62"/>
                    </a:cubicBezTo>
                    <a:cubicBezTo>
                      <a:pt x="11" y="68"/>
                      <a:pt x="16" y="73"/>
                      <a:pt x="22" y="74"/>
                    </a:cubicBezTo>
                    <a:cubicBezTo>
                      <a:pt x="28" y="75"/>
                      <a:pt x="34" y="73"/>
                      <a:pt x="40" y="71"/>
                    </a:cubicBezTo>
                    <a:cubicBezTo>
                      <a:pt x="40" y="70"/>
                      <a:pt x="42" y="69"/>
                      <a:pt x="43" y="68"/>
                    </a:cubicBezTo>
                    <a:cubicBezTo>
                      <a:pt x="43" y="68"/>
                      <a:pt x="43" y="68"/>
                      <a:pt x="43" y="68"/>
                    </a:cubicBezTo>
                    <a:cubicBezTo>
                      <a:pt x="41" y="70"/>
                      <a:pt x="38" y="71"/>
                      <a:pt x="37" y="72"/>
                    </a:cubicBezTo>
                    <a:cubicBezTo>
                      <a:pt x="32" y="74"/>
                      <a:pt x="26" y="76"/>
                      <a:pt x="20" y="75"/>
                    </a:cubicBezTo>
                    <a:cubicBezTo>
                      <a:pt x="14" y="74"/>
                      <a:pt x="9" y="68"/>
                      <a:pt x="6" y="6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7" name="Freeform 287"/>
              <p:cNvSpPr>
                <a:spLocks/>
              </p:cNvSpPr>
              <p:nvPr/>
            </p:nvSpPr>
            <p:spPr bwMode="auto">
              <a:xfrm>
                <a:off x="1572" y="440"/>
                <a:ext cx="185" cy="132"/>
              </a:xfrm>
              <a:custGeom>
                <a:avLst/>
                <a:gdLst>
                  <a:gd name="T0" fmla="*/ 0 w 78"/>
                  <a:gd name="T1" fmla="*/ 32 h 56"/>
                  <a:gd name="T2" fmla="*/ 45 w 78"/>
                  <a:gd name="T3" fmla="*/ 30 h 56"/>
                  <a:gd name="T4" fmla="*/ 0 w 78"/>
                  <a:gd name="T5" fmla="*/ 35 h 56"/>
                  <a:gd name="T6" fmla="*/ 78 w 78"/>
                  <a:gd name="T7" fmla="*/ 56 h 56"/>
                  <a:gd name="T8" fmla="*/ 8 w 78"/>
                  <a:gd name="T9" fmla="*/ 25 h 56"/>
                  <a:gd name="T10" fmla="*/ 0 w 78"/>
                  <a:gd name="T11" fmla="*/ 32 h 56"/>
                </a:gdLst>
                <a:ahLst/>
                <a:cxnLst>
                  <a:cxn ang="0">
                    <a:pos x="T0" y="T1"/>
                  </a:cxn>
                  <a:cxn ang="0">
                    <a:pos x="T2" y="T3"/>
                  </a:cxn>
                  <a:cxn ang="0">
                    <a:pos x="T4" y="T5"/>
                  </a:cxn>
                  <a:cxn ang="0">
                    <a:pos x="T6" y="T7"/>
                  </a:cxn>
                  <a:cxn ang="0">
                    <a:pos x="T8" y="T9"/>
                  </a:cxn>
                  <a:cxn ang="0">
                    <a:pos x="T10" y="T11"/>
                  </a:cxn>
                </a:cxnLst>
                <a:rect l="0" t="0" r="r" b="b"/>
                <a:pathLst>
                  <a:path w="78" h="56">
                    <a:moveTo>
                      <a:pt x="0" y="32"/>
                    </a:moveTo>
                    <a:cubicBezTo>
                      <a:pt x="17" y="25"/>
                      <a:pt x="30" y="19"/>
                      <a:pt x="45" y="30"/>
                    </a:cubicBezTo>
                    <a:cubicBezTo>
                      <a:pt x="27" y="25"/>
                      <a:pt x="18" y="31"/>
                      <a:pt x="0" y="35"/>
                    </a:cubicBezTo>
                    <a:cubicBezTo>
                      <a:pt x="29" y="44"/>
                      <a:pt x="51" y="31"/>
                      <a:pt x="78" y="56"/>
                    </a:cubicBezTo>
                    <a:cubicBezTo>
                      <a:pt x="72" y="37"/>
                      <a:pt x="40" y="0"/>
                      <a:pt x="8" y="25"/>
                    </a:cubicBezTo>
                    <a:cubicBezTo>
                      <a:pt x="3" y="28"/>
                      <a:pt x="1" y="31"/>
                      <a:pt x="0" y="3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8" name="Freeform 288"/>
              <p:cNvSpPr>
                <a:spLocks/>
              </p:cNvSpPr>
              <p:nvPr/>
            </p:nvSpPr>
            <p:spPr bwMode="auto">
              <a:xfrm>
                <a:off x="1629" y="341"/>
                <a:ext cx="97" cy="137"/>
              </a:xfrm>
              <a:custGeom>
                <a:avLst/>
                <a:gdLst>
                  <a:gd name="T0" fmla="*/ 8 w 41"/>
                  <a:gd name="T1" fmla="*/ 53 h 58"/>
                  <a:gd name="T2" fmla="*/ 34 w 41"/>
                  <a:gd name="T3" fmla="*/ 27 h 58"/>
                  <a:gd name="T4" fmla="*/ 0 w 41"/>
                  <a:gd name="T5" fmla="*/ 55 h 58"/>
                  <a:gd name="T6" fmla="*/ 32 w 41"/>
                  <a:gd name="T7" fmla="*/ 21 h 58"/>
                  <a:gd name="T8" fmla="*/ 40 w 41"/>
                  <a:gd name="T9" fmla="*/ 0 h 58"/>
                  <a:gd name="T10" fmla="*/ 12 w 41"/>
                  <a:gd name="T11" fmla="*/ 55 h 58"/>
                  <a:gd name="T12" fmla="*/ 8 w 41"/>
                  <a:gd name="T13" fmla="*/ 53 h 58"/>
                </a:gdLst>
                <a:ahLst/>
                <a:cxnLst>
                  <a:cxn ang="0">
                    <a:pos x="T0" y="T1"/>
                  </a:cxn>
                  <a:cxn ang="0">
                    <a:pos x="T2" y="T3"/>
                  </a:cxn>
                  <a:cxn ang="0">
                    <a:pos x="T4" y="T5"/>
                  </a:cxn>
                  <a:cxn ang="0">
                    <a:pos x="T6" y="T7"/>
                  </a:cxn>
                  <a:cxn ang="0">
                    <a:pos x="T8" y="T9"/>
                  </a:cxn>
                  <a:cxn ang="0">
                    <a:pos x="T10" y="T11"/>
                  </a:cxn>
                  <a:cxn ang="0">
                    <a:pos x="T12" y="T13"/>
                  </a:cxn>
                </a:cxnLst>
                <a:rect l="0" t="0" r="r" b="b"/>
                <a:pathLst>
                  <a:path w="41" h="58">
                    <a:moveTo>
                      <a:pt x="8" y="53"/>
                    </a:moveTo>
                    <a:cubicBezTo>
                      <a:pt x="20" y="42"/>
                      <a:pt x="25" y="44"/>
                      <a:pt x="34" y="27"/>
                    </a:cubicBezTo>
                    <a:cubicBezTo>
                      <a:pt x="23" y="32"/>
                      <a:pt x="9" y="47"/>
                      <a:pt x="0" y="55"/>
                    </a:cubicBezTo>
                    <a:cubicBezTo>
                      <a:pt x="3" y="45"/>
                      <a:pt x="9" y="27"/>
                      <a:pt x="32" y="21"/>
                    </a:cubicBezTo>
                    <a:cubicBezTo>
                      <a:pt x="37" y="17"/>
                      <a:pt x="38" y="8"/>
                      <a:pt x="40" y="0"/>
                    </a:cubicBezTo>
                    <a:cubicBezTo>
                      <a:pt x="41" y="18"/>
                      <a:pt x="38" y="56"/>
                      <a:pt x="12" y="55"/>
                    </a:cubicBezTo>
                    <a:cubicBezTo>
                      <a:pt x="7" y="54"/>
                      <a:pt x="2" y="58"/>
                      <a:pt x="8" y="5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9" name="Freeform 289"/>
              <p:cNvSpPr>
                <a:spLocks/>
              </p:cNvSpPr>
              <p:nvPr/>
            </p:nvSpPr>
            <p:spPr bwMode="auto">
              <a:xfrm>
                <a:off x="1683" y="390"/>
                <a:ext cx="137" cy="132"/>
              </a:xfrm>
              <a:custGeom>
                <a:avLst/>
                <a:gdLst>
                  <a:gd name="T0" fmla="*/ 0 w 58"/>
                  <a:gd name="T1" fmla="*/ 38 h 56"/>
                  <a:gd name="T2" fmla="*/ 33 w 58"/>
                  <a:gd name="T3" fmla="*/ 30 h 56"/>
                  <a:gd name="T4" fmla="*/ 0 w 58"/>
                  <a:gd name="T5" fmla="*/ 36 h 56"/>
                  <a:gd name="T6" fmla="*/ 58 w 58"/>
                  <a:gd name="T7" fmla="*/ 0 h 56"/>
                  <a:gd name="T8" fmla="*/ 7 w 58"/>
                  <a:gd name="T9" fmla="*/ 41 h 56"/>
                  <a:gd name="T10" fmla="*/ 0 w 58"/>
                  <a:gd name="T11" fmla="*/ 38 h 56"/>
                </a:gdLst>
                <a:ahLst/>
                <a:cxnLst>
                  <a:cxn ang="0">
                    <a:pos x="T0" y="T1"/>
                  </a:cxn>
                  <a:cxn ang="0">
                    <a:pos x="T2" y="T3"/>
                  </a:cxn>
                  <a:cxn ang="0">
                    <a:pos x="T4" y="T5"/>
                  </a:cxn>
                  <a:cxn ang="0">
                    <a:pos x="T6" y="T7"/>
                  </a:cxn>
                  <a:cxn ang="0">
                    <a:pos x="T8" y="T9"/>
                  </a:cxn>
                  <a:cxn ang="0">
                    <a:pos x="T10" y="T11"/>
                  </a:cxn>
                </a:cxnLst>
                <a:rect l="0" t="0" r="r" b="b"/>
                <a:pathLst>
                  <a:path w="58" h="56">
                    <a:moveTo>
                      <a:pt x="0" y="38"/>
                    </a:moveTo>
                    <a:cubicBezTo>
                      <a:pt x="13" y="39"/>
                      <a:pt x="25" y="40"/>
                      <a:pt x="33" y="30"/>
                    </a:cubicBezTo>
                    <a:cubicBezTo>
                      <a:pt x="22" y="37"/>
                      <a:pt x="13" y="35"/>
                      <a:pt x="0" y="36"/>
                    </a:cubicBezTo>
                    <a:cubicBezTo>
                      <a:pt x="21" y="18"/>
                      <a:pt x="41" y="28"/>
                      <a:pt x="58" y="0"/>
                    </a:cubicBezTo>
                    <a:cubicBezTo>
                      <a:pt x="43" y="28"/>
                      <a:pt x="37" y="56"/>
                      <a:pt x="7" y="41"/>
                    </a:cubicBezTo>
                    <a:cubicBezTo>
                      <a:pt x="3" y="40"/>
                      <a:pt x="1" y="38"/>
                      <a:pt x="0" y="38"/>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0" name="Freeform 290"/>
              <p:cNvSpPr>
                <a:spLocks/>
              </p:cNvSpPr>
              <p:nvPr/>
            </p:nvSpPr>
            <p:spPr bwMode="auto">
              <a:xfrm>
                <a:off x="1565" y="530"/>
                <a:ext cx="137" cy="87"/>
              </a:xfrm>
              <a:custGeom>
                <a:avLst/>
                <a:gdLst>
                  <a:gd name="T0" fmla="*/ 0 w 58"/>
                  <a:gd name="T1" fmla="*/ 2 h 37"/>
                  <a:gd name="T2" fmla="*/ 29 w 58"/>
                  <a:gd name="T3" fmla="*/ 20 h 37"/>
                  <a:gd name="T4" fmla="*/ 2 w 58"/>
                  <a:gd name="T5" fmla="*/ 0 h 37"/>
                  <a:gd name="T6" fmla="*/ 58 w 58"/>
                  <a:gd name="T7" fmla="*/ 14 h 37"/>
                  <a:gd name="T8" fmla="*/ 2 w 58"/>
                  <a:gd name="T9" fmla="*/ 10 h 37"/>
                  <a:gd name="T10" fmla="*/ 0 w 58"/>
                  <a:gd name="T11" fmla="*/ 2 h 37"/>
                </a:gdLst>
                <a:ahLst/>
                <a:cxnLst>
                  <a:cxn ang="0">
                    <a:pos x="T0" y="T1"/>
                  </a:cxn>
                  <a:cxn ang="0">
                    <a:pos x="T2" y="T3"/>
                  </a:cxn>
                  <a:cxn ang="0">
                    <a:pos x="T4" y="T5"/>
                  </a:cxn>
                  <a:cxn ang="0">
                    <a:pos x="T6" y="T7"/>
                  </a:cxn>
                  <a:cxn ang="0">
                    <a:pos x="T8" y="T9"/>
                  </a:cxn>
                  <a:cxn ang="0">
                    <a:pos x="T10" y="T11"/>
                  </a:cxn>
                </a:cxnLst>
                <a:rect l="0" t="0" r="r" b="b"/>
                <a:pathLst>
                  <a:path w="58" h="37">
                    <a:moveTo>
                      <a:pt x="0" y="2"/>
                    </a:moveTo>
                    <a:cubicBezTo>
                      <a:pt x="9" y="12"/>
                      <a:pt x="17" y="22"/>
                      <a:pt x="29" y="20"/>
                    </a:cubicBezTo>
                    <a:cubicBezTo>
                      <a:pt x="16" y="18"/>
                      <a:pt x="12" y="8"/>
                      <a:pt x="2" y="0"/>
                    </a:cubicBezTo>
                    <a:cubicBezTo>
                      <a:pt x="30" y="5"/>
                      <a:pt x="38" y="23"/>
                      <a:pt x="58" y="14"/>
                    </a:cubicBezTo>
                    <a:cubicBezTo>
                      <a:pt x="42" y="25"/>
                      <a:pt x="16" y="37"/>
                      <a:pt x="2" y="10"/>
                    </a:cubicBezTo>
                    <a:cubicBezTo>
                      <a:pt x="0" y="6"/>
                      <a:pt x="0" y="3"/>
                      <a:pt x="0"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1" name="Freeform 291"/>
              <p:cNvSpPr>
                <a:spLocks/>
              </p:cNvSpPr>
              <p:nvPr/>
            </p:nvSpPr>
            <p:spPr bwMode="auto">
              <a:xfrm>
                <a:off x="1537" y="343"/>
                <a:ext cx="104" cy="170"/>
              </a:xfrm>
              <a:custGeom>
                <a:avLst/>
                <a:gdLst>
                  <a:gd name="T0" fmla="*/ 12 w 44"/>
                  <a:gd name="T1" fmla="*/ 72 h 72"/>
                  <a:gd name="T2" fmla="*/ 31 w 44"/>
                  <a:gd name="T3" fmla="*/ 32 h 72"/>
                  <a:gd name="T4" fmla="*/ 10 w 44"/>
                  <a:gd name="T5" fmla="*/ 66 h 72"/>
                  <a:gd name="T6" fmla="*/ 27 w 44"/>
                  <a:gd name="T7" fmla="*/ 0 h 72"/>
                  <a:gd name="T8" fmla="*/ 20 w 44"/>
                  <a:gd name="T9" fmla="*/ 63 h 72"/>
                  <a:gd name="T10" fmla="*/ 12 w 44"/>
                  <a:gd name="T11" fmla="*/ 72 h 72"/>
                </a:gdLst>
                <a:ahLst/>
                <a:cxnLst>
                  <a:cxn ang="0">
                    <a:pos x="T0" y="T1"/>
                  </a:cxn>
                  <a:cxn ang="0">
                    <a:pos x="T2" y="T3"/>
                  </a:cxn>
                  <a:cxn ang="0">
                    <a:pos x="T4" y="T5"/>
                  </a:cxn>
                  <a:cxn ang="0">
                    <a:pos x="T6" y="T7"/>
                  </a:cxn>
                  <a:cxn ang="0">
                    <a:pos x="T8" y="T9"/>
                  </a:cxn>
                  <a:cxn ang="0">
                    <a:pos x="T10" y="T11"/>
                  </a:cxn>
                </a:cxnLst>
                <a:rect l="0" t="0" r="r" b="b"/>
                <a:pathLst>
                  <a:path w="44" h="72">
                    <a:moveTo>
                      <a:pt x="12" y="72"/>
                    </a:moveTo>
                    <a:cubicBezTo>
                      <a:pt x="12" y="64"/>
                      <a:pt x="32" y="45"/>
                      <a:pt x="31" y="32"/>
                    </a:cubicBezTo>
                    <a:cubicBezTo>
                      <a:pt x="27" y="46"/>
                      <a:pt x="12" y="56"/>
                      <a:pt x="10" y="66"/>
                    </a:cubicBezTo>
                    <a:cubicBezTo>
                      <a:pt x="0" y="40"/>
                      <a:pt x="41" y="25"/>
                      <a:pt x="27" y="0"/>
                    </a:cubicBezTo>
                    <a:cubicBezTo>
                      <a:pt x="42" y="21"/>
                      <a:pt x="44" y="45"/>
                      <a:pt x="20" y="63"/>
                    </a:cubicBezTo>
                    <a:cubicBezTo>
                      <a:pt x="17" y="66"/>
                      <a:pt x="12" y="72"/>
                      <a:pt x="12" y="7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2" name="Freeform 292"/>
              <p:cNvSpPr>
                <a:spLocks/>
              </p:cNvSpPr>
              <p:nvPr/>
            </p:nvSpPr>
            <p:spPr bwMode="auto">
              <a:xfrm>
                <a:off x="1809" y="390"/>
                <a:ext cx="63" cy="128"/>
              </a:xfrm>
              <a:custGeom>
                <a:avLst/>
                <a:gdLst>
                  <a:gd name="T0" fmla="*/ 26 w 27"/>
                  <a:gd name="T1" fmla="*/ 54 h 54"/>
                  <a:gd name="T2" fmla="*/ 15 w 27"/>
                  <a:gd name="T3" fmla="*/ 27 h 54"/>
                  <a:gd name="T4" fmla="*/ 27 w 27"/>
                  <a:gd name="T5" fmla="*/ 53 h 54"/>
                  <a:gd name="T6" fmla="*/ 21 w 27"/>
                  <a:gd name="T7" fmla="*/ 0 h 54"/>
                  <a:gd name="T8" fmla="*/ 20 w 27"/>
                  <a:gd name="T9" fmla="*/ 51 h 54"/>
                  <a:gd name="T10" fmla="*/ 26 w 27"/>
                  <a:gd name="T11" fmla="*/ 54 h 54"/>
                </a:gdLst>
                <a:ahLst/>
                <a:cxnLst>
                  <a:cxn ang="0">
                    <a:pos x="T0" y="T1"/>
                  </a:cxn>
                  <a:cxn ang="0">
                    <a:pos x="T2" y="T3"/>
                  </a:cxn>
                  <a:cxn ang="0">
                    <a:pos x="T4" y="T5"/>
                  </a:cxn>
                  <a:cxn ang="0">
                    <a:pos x="T6" y="T7"/>
                  </a:cxn>
                  <a:cxn ang="0">
                    <a:pos x="T8" y="T9"/>
                  </a:cxn>
                  <a:cxn ang="0">
                    <a:pos x="T10" y="T11"/>
                  </a:cxn>
                </a:cxnLst>
                <a:rect l="0" t="0" r="r" b="b"/>
                <a:pathLst>
                  <a:path w="27" h="54">
                    <a:moveTo>
                      <a:pt x="26" y="54"/>
                    </a:moveTo>
                    <a:cubicBezTo>
                      <a:pt x="19" y="45"/>
                      <a:pt x="13" y="38"/>
                      <a:pt x="15" y="27"/>
                    </a:cubicBezTo>
                    <a:cubicBezTo>
                      <a:pt x="16" y="39"/>
                      <a:pt x="21" y="43"/>
                      <a:pt x="27" y="53"/>
                    </a:cubicBezTo>
                    <a:cubicBezTo>
                      <a:pt x="26" y="33"/>
                      <a:pt x="14" y="23"/>
                      <a:pt x="21" y="0"/>
                    </a:cubicBezTo>
                    <a:cubicBezTo>
                      <a:pt x="12" y="9"/>
                      <a:pt x="0" y="37"/>
                      <a:pt x="20" y="51"/>
                    </a:cubicBezTo>
                    <a:cubicBezTo>
                      <a:pt x="23" y="53"/>
                      <a:pt x="25" y="53"/>
                      <a:pt x="26" y="54"/>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3" name="Freeform 293"/>
              <p:cNvSpPr>
                <a:spLocks/>
              </p:cNvSpPr>
              <p:nvPr/>
            </p:nvSpPr>
            <p:spPr bwMode="auto">
              <a:xfrm>
                <a:off x="1766" y="478"/>
                <a:ext cx="113" cy="68"/>
              </a:xfrm>
              <a:custGeom>
                <a:avLst/>
                <a:gdLst>
                  <a:gd name="T0" fmla="*/ 48 w 48"/>
                  <a:gd name="T1" fmla="*/ 24 h 29"/>
                  <a:gd name="T2" fmla="*/ 24 w 48"/>
                  <a:gd name="T3" fmla="*/ 17 h 29"/>
                  <a:gd name="T4" fmla="*/ 47 w 48"/>
                  <a:gd name="T5" fmla="*/ 26 h 29"/>
                  <a:gd name="T6" fmla="*/ 0 w 48"/>
                  <a:gd name="T7" fmla="*/ 27 h 29"/>
                  <a:gd name="T8" fmla="*/ 45 w 48"/>
                  <a:gd name="T9" fmla="*/ 20 h 29"/>
                  <a:gd name="T10" fmla="*/ 48 w 48"/>
                  <a:gd name="T11" fmla="*/ 24 h 29"/>
                </a:gdLst>
                <a:ahLst/>
                <a:cxnLst>
                  <a:cxn ang="0">
                    <a:pos x="T0" y="T1"/>
                  </a:cxn>
                  <a:cxn ang="0">
                    <a:pos x="T2" y="T3"/>
                  </a:cxn>
                  <a:cxn ang="0">
                    <a:pos x="T4" y="T5"/>
                  </a:cxn>
                  <a:cxn ang="0">
                    <a:pos x="T6" y="T7"/>
                  </a:cxn>
                  <a:cxn ang="0">
                    <a:pos x="T8" y="T9"/>
                  </a:cxn>
                  <a:cxn ang="0">
                    <a:pos x="T10" y="T11"/>
                  </a:cxn>
                </a:cxnLst>
                <a:rect l="0" t="0" r="r" b="b"/>
                <a:pathLst>
                  <a:path w="48" h="29">
                    <a:moveTo>
                      <a:pt x="48" y="24"/>
                    </a:moveTo>
                    <a:cubicBezTo>
                      <a:pt x="40" y="19"/>
                      <a:pt x="33" y="14"/>
                      <a:pt x="24" y="17"/>
                    </a:cubicBezTo>
                    <a:cubicBezTo>
                      <a:pt x="34" y="17"/>
                      <a:pt x="39" y="22"/>
                      <a:pt x="47" y="26"/>
                    </a:cubicBezTo>
                    <a:cubicBezTo>
                      <a:pt x="29" y="29"/>
                      <a:pt x="19" y="15"/>
                      <a:pt x="0" y="27"/>
                    </a:cubicBezTo>
                    <a:cubicBezTo>
                      <a:pt x="18" y="15"/>
                      <a:pt x="30" y="0"/>
                      <a:pt x="45" y="20"/>
                    </a:cubicBezTo>
                    <a:cubicBezTo>
                      <a:pt x="46" y="22"/>
                      <a:pt x="47" y="24"/>
                      <a:pt x="48" y="24"/>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4" name="Freeform 294"/>
              <p:cNvSpPr>
                <a:spLocks/>
              </p:cNvSpPr>
              <p:nvPr/>
            </p:nvSpPr>
            <p:spPr bwMode="auto">
              <a:xfrm>
                <a:off x="1549" y="513"/>
                <a:ext cx="12" cy="12"/>
              </a:xfrm>
              <a:custGeom>
                <a:avLst/>
                <a:gdLst>
                  <a:gd name="T0" fmla="*/ 5 w 5"/>
                  <a:gd name="T1" fmla="*/ 0 h 5"/>
                  <a:gd name="T2" fmla="*/ 5 w 5"/>
                  <a:gd name="T3" fmla="*/ 0 h 5"/>
                  <a:gd name="T4" fmla="*/ 5 w 5"/>
                  <a:gd name="T5" fmla="*/ 0 h 5"/>
                  <a:gd name="T6" fmla="*/ 4 w 5"/>
                  <a:gd name="T7" fmla="*/ 1 h 5"/>
                  <a:gd name="T8" fmla="*/ 3 w 5"/>
                  <a:gd name="T9" fmla="*/ 2 h 5"/>
                  <a:gd name="T10" fmla="*/ 1 w 5"/>
                  <a:gd name="T11" fmla="*/ 4 h 5"/>
                  <a:gd name="T12" fmla="*/ 1 w 5"/>
                  <a:gd name="T13" fmla="*/ 5 h 5"/>
                  <a:gd name="T14" fmla="*/ 1 w 5"/>
                  <a:gd name="T15" fmla="*/ 5 h 5"/>
                  <a:gd name="T16" fmla="*/ 1 w 5"/>
                  <a:gd name="T17" fmla="*/ 5 h 5"/>
                  <a:gd name="T18" fmla="*/ 1 w 5"/>
                  <a:gd name="T19" fmla="*/ 5 h 5"/>
                  <a:gd name="T20" fmla="*/ 1 w 5"/>
                  <a:gd name="T21" fmla="*/ 5 h 5"/>
                  <a:gd name="T22" fmla="*/ 1 w 5"/>
                  <a:gd name="T23" fmla="*/ 5 h 5"/>
                  <a:gd name="T24" fmla="*/ 1 w 5"/>
                  <a:gd name="T25" fmla="*/ 5 h 5"/>
                  <a:gd name="T26" fmla="*/ 1 w 5"/>
                  <a:gd name="T27" fmla="*/ 5 h 5"/>
                  <a:gd name="T28" fmla="*/ 1 w 5"/>
                  <a:gd name="T29" fmla="*/ 5 h 5"/>
                  <a:gd name="T30" fmla="*/ 1 w 5"/>
                  <a:gd name="T31" fmla="*/ 5 h 5"/>
                  <a:gd name="T32" fmla="*/ 1 w 5"/>
                  <a:gd name="T33" fmla="*/ 5 h 5"/>
                  <a:gd name="T34" fmla="*/ 1 w 5"/>
                  <a:gd name="T35" fmla="*/ 5 h 5"/>
                  <a:gd name="T36" fmla="*/ 1 w 5"/>
                  <a:gd name="T37" fmla="*/ 5 h 5"/>
                  <a:gd name="T38" fmla="*/ 1 w 5"/>
                  <a:gd name="T39" fmla="*/ 5 h 5"/>
                  <a:gd name="T40" fmla="*/ 1 w 5"/>
                  <a:gd name="T41" fmla="*/ 5 h 5"/>
                  <a:gd name="T42" fmla="*/ 1 w 5"/>
                  <a:gd name="T43" fmla="*/ 5 h 5"/>
                  <a:gd name="T44" fmla="*/ 1 w 5"/>
                  <a:gd name="T45" fmla="*/ 4 h 5"/>
                  <a:gd name="T46" fmla="*/ 1 w 5"/>
                  <a:gd name="T47" fmla="*/ 4 h 5"/>
                  <a:gd name="T48" fmla="*/ 1 w 5"/>
                  <a:gd name="T49" fmla="*/ 4 h 5"/>
                  <a:gd name="T50" fmla="*/ 2 w 5"/>
                  <a:gd name="T51" fmla="*/ 4 h 5"/>
                  <a:gd name="T52" fmla="*/ 2 w 5"/>
                  <a:gd name="T53" fmla="*/ 4 h 5"/>
                  <a:gd name="T54" fmla="*/ 2 w 5"/>
                  <a:gd name="T55" fmla="*/ 4 h 5"/>
                  <a:gd name="T56" fmla="*/ 2 w 5"/>
                  <a:gd name="T57" fmla="*/ 4 h 5"/>
                  <a:gd name="T58" fmla="*/ 3 w 5"/>
                  <a:gd name="T59" fmla="*/ 3 h 5"/>
                  <a:gd name="T60" fmla="*/ 4 w 5"/>
                  <a:gd name="T61" fmla="*/ 1 h 5"/>
                  <a:gd name="T62" fmla="*/ 5 w 5"/>
                  <a:gd name="T63" fmla="*/ 0 h 5"/>
                  <a:gd name="T64" fmla="*/ 5 w 5"/>
                  <a:gd name="T65" fmla="*/ 0 h 5"/>
                  <a:gd name="T66" fmla="*/ 5 w 5"/>
                  <a:gd name="T67" fmla="*/ 0 h 5"/>
                  <a:gd name="T68" fmla="*/ 5 w 5"/>
                  <a:gd name="T69" fmla="*/ 0 h 5"/>
                  <a:gd name="T70" fmla="*/ 5 w 5"/>
                  <a:gd name="T71" fmla="*/ 0 h 5"/>
                  <a:gd name="T72" fmla="*/ 5 w 5"/>
                  <a:gd name="T73" fmla="*/ 0 h 5"/>
                  <a:gd name="T74" fmla="*/ 5 w 5"/>
                  <a:gd name="T75" fmla="*/ 0 h 5"/>
                  <a:gd name="T76" fmla="*/ 5 w 5"/>
                  <a:gd name="T77" fmla="*/ 0 h 5"/>
                  <a:gd name="T78" fmla="*/ 5 w 5"/>
                  <a:gd name="T7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 h="5">
                    <a:moveTo>
                      <a:pt x="5" y="0"/>
                    </a:moveTo>
                    <a:cubicBezTo>
                      <a:pt x="5" y="0"/>
                      <a:pt x="5" y="0"/>
                      <a:pt x="5" y="0"/>
                    </a:cubicBezTo>
                    <a:cubicBezTo>
                      <a:pt x="5" y="0"/>
                      <a:pt x="5" y="0"/>
                      <a:pt x="5" y="0"/>
                    </a:cubicBezTo>
                    <a:cubicBezTo>
                      <a:pt x="4" y="0"/>
                      <a:pt x="4" y="1"/>
                      <a:pt x="4" y="1"/>
                    </a:cubicBezTo>
                    <a:cubicBezTo>
                      <a:pt x="4" y="1"/>
                      <a:pt x="4" y="2"/>
                      <a:pt x="3" y="2"/>
                    </a:cubicBezTo>
                    <a:cubicBezTo>
                      <a:pt x="3" y="3"/>
                      <a:pt x="2" y="4"/>
                      <a:pt x="1" y="4"/>
                    </a:cubicBezTo>
                    <a:cubicBezTo>
                      <a:pt x="1" y="4"/>
                      <a:pt x="1" y="4"/>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0"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4"/>
                    </a:cubicBezTo>
                    <a:cubicBezTo>
                      <a:pt x="1" y="4"/>
                      <a:pt x="1" y="4"/>
                      <a:pt x="1" y="4"/>
                    </a:cubicBezTo>
                    <a:cubicBezTo>
                      <a:pt x="1" y="4"/>
                      <a:pt x="1" y="4"/>
                      <a:pt x="1" y="4"/>
                    </a:cubicBezTo>
                    <a:cubicBezTo>
                      <a:pt x="2" y="4"/>
                      <a:pt x="2" y="4"/>
                      <a:pt x="2" y="4"/>
                    </a:cubicBezTo>
                    <a:cubicBezTo>
                      <a:pt x="2" y="4"/>
                      <a:pt x="2" y="4"/>
                      <a:pt x="2" y="4"/>
                    </a:cubicBezTo>
                    <a:cubicBezTo>
                      <a:pt x="2" y="4"/>
                      <a:pt x="2" y="4"/>
                      <a:pt x="2" y="4"/>
                    </a:cubicBezTo>
                    <a:cubicBezTo>
                      <a:pt x="2" y="4"/>
                      <a:pt x="2" y="4"/>
                      <a:pt x="2" y="4"/>
                    </a:cubicBezTo>
                    <a:cubicBezTo>
                      <a:pt x="2" y="4"/>
                      <a:pt x="2" y="4"/>
                      <a:pt x="3" y="3"/>
                    </a:cubicBezTo>
                    <a:cubicBezTo>
                      <a:pt x="4" y="2"/>
                      <a:pt x="4" y="2"/>
                      <a:pt x="4" y="1"/>
                    </a:cubicBezTo>
                    <a:cubicBezTo>
                      <a:pt x="5" y="1"/>
                      <a:pt x="5" y="1"/>
                      <a:pt x="5" y="0"/>
                    </a:cubicBezTo>
                    <a:cubicBezTo>
                      <a:pt x="5" y="0"/>
                      <a:pt x="5" y="0"/>
                      <a:pt x="5" y="0"/>
                    </a:cubicBezTo>
                    <a:cubicBezTo>
                      <a:pt x="5" y="0"/>
                      <a:pt x="5" y="0"/>
                      <a:pt x="5" y="0"/>
                    </a:cubicBezTo>
                    <a:cubicBezTo>
                      <a:pt x="5" y="0"/>
                      <a:pt x="5" y="0"/>
                      <a:pt x="5" y="0"/>
                    </a:cubicBezTo>
                    <a:cubicBezTo>
                      <a:pt x="5" y="0"/>
                      <a:pt x="5" y="0"/>
                      <a:pt x="5" y="0"/>
                    </a:cubicBezTo>
                    <a:cubicBezTo>
                      <a:pt x="5" y="0"/>
                      <a:pt x="5" y="0"/>
                      <a:pt x="5" y="0"/>
                    </a:cubicBezTo>
                    <a:cubicBezTo>
                      <a:pt x="5" y="0"/>
                      <a:pt x="5" y="0"/>
                      <a:pt x="5" y="0"/>
                    </a:cubicBezTo>
                    <a:cubicBezTo>
                      <a:pt x="5" y="0"/>
                      <a:pt x="5" y="0"/>
                      <a:pt x="5" y="0"/>
                    </a:cubicBezTo>
                    <a:cubicBezTo>
                      <a:pt x="5" y="0"/>
                      <a:pt x="5" y="0"/>
                      <a:pt x="5"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5" name="Freeform 295"/>
              <p:cNvSpPr>
                <a:spLocks/>
              </p:cNvSpPr>
              <p:nvPr/>
            </p:nvSpPr>
            <p:spPr bwMode="auto">
              <a:xfrm>
                <a:off x="1551" y="522"/>
                <a:ext cx="14" cy="3"/>
              </a:xfrm>
              <a:custGeom>
                <a:avLst/>
                <a:gdLst>
                  <a:gd name="T0" fmla="*/ 6 w 6"/>
                  <a:gd name="T1" fmla="*/ 1 h 1"/>
                  <a:gd name="T2" fmla="*/ 5 w 6"/>
                  <a:gd name="T3" fmla="*/ 1 h 1"/>
                  <a:gd name="T4" fmla="*/ 5 w 6"/>
                  <a:gd name="T5" fmla="*/ 1 h 1"/>
                  <a:gd name="T6" fmla="*/ 5 w 6"/>
                  <a:gd name="T7" fmla="*/ 0 h 1"/>
                  <a:gd name="T8" fmla="*/ 3 w 6"/>
                  <a:gd name="T9" fmla="*/ 0 h 1"/>
                  <a:gd name="T10" fmla="*/ 1 w 6"/>
                  <a:gd name="T11" fmla="*/ 1 h 1"/>
                  <a:gd name="T12" fmla="*/ 0 w 6"/>
                  <a:gd name="T13" fmla="*/ 1 h 1"/>
                  <a:gd name="T14" fmla="*/ 0 w 6"/>
                  <a:gd name="T15" fmla="*/ 1 h 1"/>
                  <a:gd name="T16" fmla="*/ 0 w 6"/>
                  <a:gd name="T17" fmla="*/ 1 h 1"/>
                  <a:gd name="T18" fmla="*/ 0 w 6"/>
                  <a:gd name="T19" fmla="*/ 1 h 1"/>
                  <a:gd name="T20" fmla="*/ 0 w 6"/>
                  <a:gd name="T21" fmla="*/ 1 h 1"/>
                  <a:gd name="T22" fmla="*/ 0 w 6"/>
                  <a:gd name="T23" fmla="*/ 1 h 1"/>
                  <a:gd name="T24" fmla="*/ 0 w 6"/>
                  <a:gd name="T25" fmla="*/ 1 h 1"/>
                  <a:gd name="T26" fmla="*/ 0 w 6"/>
                  <a:gd name="T27" fmla="*/ 1 h 1"/>
                  <a:gd name="T28" fmla="*/ 0 w 6"/>
                  <a:gd name="T29" fmla="*/ 1 h 1"/>
                  <a:gd name="T30" fmla="*/ 0 w 6"/>
                  <a:gd name="T31" fmla="*/ 1 h 1"/>
                  <a:gd name="T32" fmla="*/ 0 w 6"/>
                  <a:gd name="T33" fmla="*/ 1 h 1"/>
                  <a:gd name="T34" fmla="*/ 0 w 6"/>
                  <a:gd name="T35" fmla="*/ 1 h 1"/>
                  <a:gd name="T36" fmla="*/ 0 w 6"/>
                  <a:gd name="T37" fmla="*/ 1 h 1"/>
                  <a:gd name="T38" fmla="*/ 0 w 6"/>
                  <a:gd name="T39" fmla="*/ 1 h 1"/>
                  <a:gd name="T40" fmla="*/ 0 w 6"/>
                  <a:gd name="T41" fmla="*/ 1 h 1"/>
                  <a:gd name="T42" fmla="*/ 0 w 6"/>
                  <a:gd name="T43" fmla="*/ 1 h 1"/>
                  <a:gd name="T44" fmla="*/ 0 w 6"/>
                  <a:gd name="T45" fmla="*/ 1 h 1"/>
                  <a:gd name="T46" fmla="*/ 0 w 6"/>
                  <a:gd name="T47" fmla="*/ 1 h 1"/>
                  <a:gd name="T48" fmla="*/ 0 w 6"/>
                  <a:gd name="T49" fmla="*/ 1 h 1"/>
                  <a:gd name="T50" fmla="*/ 1 w 6"/>
                  <a:gd name="T51" fmla="*/ 0 h 1"/>
                  <a:gd name="T52" fmla="*/ 1 w 6"/>
                  <a:gd name="T53" fmla="*/ 0 h 1"/>
                  <a:gd name="T54" fmla="*/ 1 w 6"/>
                  <a:gd name="T55" fmla="*/ 0 h 1"/>
                  <a:gd name="T56" fmla="*/ 1 w 6"/>
                  <a:gd name="T57" fmla="*/ 0 h 1"/>
                  <a:gd name="T58" fmla="*/ 2 w 6"/>
                  <a:gd name="T59" fmla="*/ 0 h 1"/>
                  <a:gd name="T60" fmla="*/ 5 w 6"/>
                  <a:gd name="T61" fmla="*/ 0 h 1"/>
                  <a:gd name="T62" fmla="*/ 6 w 6"/>
                  <a:gd name="T63" fmla="*/ 0 h 1"/>
                  <a:gd name="T64" fmla="*/ 6 w 6"/>
                  <a:gd name="T65" fmla="*/ 0 h 1"/>
                  <a:gd name="T66" fmla="*/ 6 w 6"/>
                  <a:gd name="T67" fmla="*/ 0 h 1"/>
                  <a:gd name="T68" fmla="*/ 6 w 6"/>
                  <a:gd name="T69" fmla="*/ 0 h 1"/>
                  <a:gd name="T70" fmla="*/ 6 w 6"/>
                  <a:gd name="T71" fmla="*/ 0 h 1"/>
                  <a:gd name="T72" fmla="*/ 6 w 6"/>
                  <a:gd name="T73" fmla="*/ 1 h 1"/>
                  <a:gd name="T74" fmla="*/ 6 w 6"/>
                  <a:gd name="T75" fmla="*/ 1 h 1"/>
                  <a:gd name="T76" fmla="*/ 6 w 6"/>
                  <a:gd name="T77" fmla="*/ 1 h 1"/>
                  <a:gd name="T78" fmla="*/ 6 w 6"/>
                  <a:gd name="T7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 h="1">
                    <a:moveTo>
                      <a:pt x="6" y="1"/>
                    </a:moveTo>
                    <a:cubicBezTo>
                      <a:pt x="6" y="1"/>
                      <a:pt x="6" y="1"/>
                      <a:pt x="5" y="1"/>
                    </a:cubicBezTo>
                    <a:cubicBezTo>
                      <a:pt x="5" y="1"/>
                      <a:pt x="5" y="1"/>
                      <a:pt x="5" y="1"/>
                    </a:cubicBezTo>
                    <a:cubicBezTo>
                      <a:pt x="5" y="1"/>
                      <a:pt x="5" y="1"/>
                      <a:pt x="5" y="0"/>
                    </a:cubicBezTo>
                    <a:cubicBezTo>
                      <a:pt x="4" y="0"/>
                      <a:pt x="4" y="0"/>
                      <a:pt x="3" y="0"/>
                    </a:cubicBezTo>
                    <a:cubicBezTo>
                      <a:pt x="2" y="0"/>
                      <a:pt x="1" y="0"/>
                      <a:pt x="1"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1" y="1"/>
                      <a:pt x="1" y="0"/>
                      <a:pt x="1" y="0"/>
                    </a:cubicBezTo>
                    <a:cubicBezTo>
                      <a:pt x="1" y="0"/>
                      <a:pt x="1" y="0"/>
                      <a:pt x="1" y="0"/>
                    </a:cubicBezTo>
                    <a:cubicBezTo>
                      <a:pt x="1" y="0"/>
                      <a:pt x="1" y="0"/>
                      <a:pt x="1" y="0"/>
                    </a:cubicBezTo>
                    <a:cubicBezTo>
                      <a:pt x="1" y="0"/>
                      <a:pt x="1" y="0"/>
                      <a:pt x="1" y="0"/>
                    </a:cubicBezTo>
                    <a:cubicBezTo>
                      <a:pt x="1" y="0"/>
                      <a:pt x="2" y="0"/>
                      <a:pt x="2" y="0"/>
                    </a:cubicBezTo>
                    <a:cubicBezTo>
                      <a:pt x="3" y="0"/>
                      <a:pt x="4" y="0"/>
                      <a:pt x="5" y="0"/>
                    </a:cubicBezTo>
                    <a:cubicBezTo>
                      <a:pt x="5" y="0"/>
                      <a:pt x="5" y="0"/>
                      <a:pt x="6" y="0"/>
                    </a:cubicBezTo>
                    <a:cubicBezTo>
                      <a:pt x="6" y="0"/>
                      <a:pt x="6" y="0"/>
                      <a:pt x="6" y="0"/>
                    </a:cubicBezTo>
                    <a:cubicBezTo>
                      <a:pt x="6" y="0"/>
                      <a:pt x="6" y="0"/>
                      <a:pt x="6" y="0"/>
                    </a:cubicBezTo>
                    <a:cubicBezTo>
                      <a:pt x="6" y="0"/>
                      <a:pt x="6" y="0"/>
                      <a:pt x="6" y="0"/>
                    </a:cubicBezTo>
                    <a:cubicBezTo>
                      <a:pt x="6" y="0"/>
                      <a:pt x="6" y="0"/>
                      <a:pt x="6" y="0"/>
                    </a:cubicBezTo>
                    <a:cubicBezTo>
                      <a:pt x="6" y="1"/>
                      <a:pt x="6" y="1"/>
                      <a:pt x="6" y="1"/>
                    </a:cubicBezTo>
                    <a:cubicBezTo>
                      <a:pt x="6" y="1"/>
                      <a:pt x="6" y="1"/>
                      <a:pt x="6" y="1"/>
                    </a:cubicBezTo>
                    <a:cubicBezTo>
                      <a:pt x="6" y="1"/>
                      <a:pt x="6" y="1"/>
                      <a:pt x="6" y="1"/>
                    </a:cubicBezTo>
                    <a:cubicBezTo>
                      <a:pt x="6" y="1"/>
                      <a:pt x="6" y="1"/>
                      <a:pt x="6"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6" name="Freeform 296"/>
              <p:cNvSpPr>
                <a:spLocks/>
              </p:cNvSpPr>
              <p:nvPr/>
            </p:nvSpPr>
            <p:spPr bwMode="auto">
              <a:xfrm>
                <a:off x="1549" y="525"/>
                <a:ext cx="16" cy="5"/>
              </a:xfrm>
              <a:custGeom>
                <a:avLst/>
                <a:gdLst>
                  <a:gd name="T0" fmla="*/ 7 w 7"/>
                  <a:gd name="T1" fmla="*/ 2 h 2"/>
                  <a:gd name="T2" fmla="*/ 7 w 7"/>
                  <a:gd name="T3" fmla="*/ 2 h 2"/>
                  <a:gd name="T4" fmla="*/ 7 w 7"/>
                  <a:gd name="T5" fmla="*/ 2 h 2"/>
                  <a:gd name="T6" fmla="*/ 6 w 7"/>
                  <a:gd name="T7" fmla="*/ 1 h 2"/>
                  <a:gd name="T8" fmla="*/ 5 w 7"/>
                  <a:gd name="T9" fmla="*/ 1 h 2"/>
                  <a:gd name="T10" fmla="*/ 2 w 7"/>
                  <a:gd name="T11" fmla="*/ 0 h 2"/>
                  <a:gd name="T12" fmla="*/ 1 w 7"/>
                  <a:gd name="T13" fmla="*/ 0 h 2"/>
                  <a:gd name="T14" fmla="*/ 1 w 7"/>
                  <a:gd name="T15" fmla="*/ 0 h 2"/>
                  <a:gd name="T16" fmla="*/ 1 w 7"/>
                  <a:gd name="T17" fmla="*/ 0 h 2"/>
                  <a:gd name="T18" fmla="*/ 1 w 7"/>
                  <a:gd name="T19" fmla="*/ 0 h 2"/>
                  <a:gd name="T20" fmla="*/ 1 w 7"/>
                  <a:gd name="T21" fmla="*/ 0 h 2"/>
                  <a:gd name="T22" fmla="*/ 1 w 7"/>
                  <a:gd name="T23" fmla="*/ 0 h 2"/>
                  <a:gd name="T24" fmla="*/ 1 w 7"/>
                  <a:gd name="T25" fmla="*/ 0 h 2"/>
                  <a:gd name="T26" fmla="*/ 1 w 7"/>
                  <a:gd name="T27" fmla="*/ 0 h 2"/>
                  <a:gd name="T28" fmla="*/ 1 w 7"/>
                  <a:gd name="T29" fmla="*/ 0 h 2"/>
                  <a:gd name="T30" fmla="*/ 1 w 7"/>
                  <a:gd name="T31" fmla="*/ 0 h 2"/>
                  <a:gd name="T32" fmla="*/ 1 w 7"/>
                  <a:gd name="T33" fmla="*/ 0 h 2"/>
                  <a:gd name="T34" fmla="*/ 1 w 7"/>
                  <a:gd name="T35" fmla="*/ 0 h 2"/>
                  <a:gd name="T36" fmla="*/ 1 w 7"/>
                  <a:gd name="T37" fmla="*/ 0 h 2"/>
                  <a:gd name="T38" fmla="*/ 1 w 7"/>
                  <a:gd name="T39" fmla="*/ 0 h 2"/>
                  <a:gd name="T40" fmla="*/ 1 w 7"/>
                  <a:gd name="T41" fmla="*/ 0 h 2"/>
                  <a:gd name="T42" fmla="*/ 1 w 7"/>
                  <a:gd name="T43" fmla="*/ 0 h 2"/>
                  <a:gd name="T44" fmla="*/ 1 w 7"/>
                  <a:gd name="T45" fmla="*/ 0 h 2"/>
                  <a:gd name="T46" fmla="*/ 1 w 7"/>
                  <a:gd name="T47" fmla="*/ 0 h 2"/>
                  <a:gd name="T48" fmla="*/ 1 w 7"/>
                  <a:gd name="T49" fmla="*/ 0 h 2"/>
                  <a:gd name="T50" fmla="*/ 2 w 7"/>
                  <a:gd name="T51" fmla="*/ 0 h 2"/>
                  <a:gd name="T52" fmla="*/ 2 w 7"/>
                  <a:gd name="T53" fmla="*/ 0 h 2"/>
                  <a:gd name="T54" fmla="*/ 2 w 7"/>
                  <a:gd name="T55" fmla="*/ 0 h 2"/>
                  <a:gd name="T56" fmla="*/ 2 w 7"/>
                  <a:gd name="T57" fmla="*/ 0 h 2"/>
                  <a:gd name="T58" fmla="*/ 4 w 7"/>
                  <a:gd name="T59" fmla="*/ 0 h 2"/>
                  <a:gd name="T60" fmla="*/ 6 w 7"/>
                  <a:gd name="T61" fmla="*/ 1 h 2"/>
                  <a:gd name="T62" fmla="*/ 7 w 7"/>
                  <a:gd name="T63" fmla="*/ 1 h 2"/>
                  <a:gd name="T64" fmla="*/ 7 w 7"/>
                  <a:gd name="T65" fmla="*/ 2 h 2"/>
                  <a:gd name="T66" fmla="*/ 7 w 7"/>
                  <a:gd name="T67" fmla="*/ 2 h 2"/>
                  <a:gd name="T68" fmla="*/ 7 w 7"/>
                  <a:gd name="T69" fmla="*/ 2 h 2"/>
                  <a:gd name="T70" fmla="*/ 7 w 7"/>
                  <a:gd name="T71" fmla="*/ 2 h 2"/>
                  <a:gd name="T72" fmla="*/ 7 w 7"/>
                  <a:gd name="T73" fmla="*/ 2 h 2"/>
                  <a:gd name="T74" fmla="*/ 7 w 7"/>
                  <a:gd name="T75" fmla="*/ 2 h 2"/>
                  <a:gd name="T76" fmla="*/ 7 w 7"/>
                  <a:gd name="T77" fmla="*/ 2 h 2"/>
                  <a:gd name="T78" fmla="*/ 7 w 7"/>
                  <a:gd name="T7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 h="2">
                    <a:moveTo>
                      <a:pt x="7" y="2"/>
                    </a:moveTo>
                    <a:cubicBezTo>
                      <a:pt x="7" y="2"/>
                      <a:pt x="7" y="2"/>
                      <a:pt x="7" y="2"/>
                    </a:cubicBezTo>
                    <a:cubicBezTo>
                      <a:pt x="7" y="2"/>
                      <a:pt x="7" y="2"/>
                      <a:pt x="7" y="2"/>
                    </a:cubicBezTo>
                    <a:cubicBezTo>
                      <a:pt x="7" y="2"/>
                      <a:pt x="6" y="1"/>
                      <a:pt x="6" y="1"/>
                    </a:cubicBezTo>
                    <a:cubicBezTo>
                      <a:pt x="6" y="1"/>
                      <a:pt x="5" y="1"/>
                      <a:pt x="5" y="1"/>
                    </a:cubicBezTo>
                    <a:cubicBezTo>
                      <a:pt x="3" y="0"/>
                      <a:pt x="2" y="0"/>
                      <a:pt x="2" y="0"/>
                    </a:cubicBezTo>
                    <a:cubicBezTo>
                      <a:pt x="2"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0"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2" y="0"/>
                      <a:pt x="2" y="0"/>
                      <a:pt x="2" y="0"/>
                    </a:cubicBezTo>
                    <a:cubicBezTo>
                      <a:pt x="2" y="0"/>
                      <a:pt x="2" y="0"/>
                      <a:pt x="2" y="0"/>
                    </a:cubicBezTo>
                    <a:cubicBezTo>
                      <a:pt x="2" y="0"/>
                      <a:pt x="2" y="0"/>
                      <a:pt x="2" y="0"/>
                    </a:cubicBezTo>
                    <a:cubicBezTo>
                      <a:pt x="2" y="0"/>
                      <a:pt x="2" y="0"/>
                      <a:pt x="2" y="0"/>
                    </a:cubicBezTo>
                    <a:cubicBezTo>
                      <a:pt x="3" y="0"/>
                      <a:pt x="3" y="0"/>
                      <a:pt x="4" y="0"/>
                    </a:cubicBezTo>
                    <a:cubicBezTo>
                      <a:pt x="5" y="0"/>
                      <a:pt x="5" y="1"/>
                      <a:pt x="6" y="1"/>
                    </a:cubicBezTo>
                    <a:cubicBezTo>
                      <a:pt x="6" y="1"/>
                      <a:pt x="7" y="1"/>
                      <a:pt x="7" y="1"/>
                    </a:cubicBezTo>
                    <a:cubicBezTo>
                      <a:pt x="7" y="1"/>
                      <a:pt x="7" y="1"/>
                      <a:pt x="7" y="2"/>
                    </a:cubicBezTo>
                    <a:cubicBezTo>
                      <a:pt x="7" y="2"/>
                      <a:pt x="7" y="2"/>
                      <a:pt x="7" y="2"/>
                    </a:cubicBezTo>
                    <a:cubicBezTo>
                      <a:pt x="7" y="2"/>
                      <a:pt x="7" y="2"/>
                      <a:pt x="7" y="2"/>
                    </a:cubicBezTo>
                    <a:cubicBezTo>
                      <a:pt x="7" y="2"/>
                      <a:pt x="7" y="2"/>
                      <a:pt x="7" y="2"/>
                    </a:cubicBezTo>
                    <a:cubicBezTo>
                      <a:pt x="7" y="2"/>
                      <a:pt x="7" y="2"/>
                      <a:pt x="7" y="2"/>
                    </a:cubicBezTo>
                    <a:cubicBezTo>
                      <a:pt x="7" y="2"/>
                      <a:pt x="7" y="2"/>
                      <a:pt x="7" y="2"/>
                    </a:cubicBezTo>
                    <a:cubicBezTo>
                      <a:pt x="7" y="2"/>
                      <a:pt x="7" y="2"/>
                      <a:pt x="7" y="2"/>
                    </a:cubicBezTo>
                    <a:cubicBezTo>
                      <a:pt x="7" y="2"/>
                      <a:pt x="7" y="2"/>
                      <a:pt x="7"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7" name="Freeform 297"/>
              <p:cNvSpPr>
                <a:spLocks/>
              </p:cNvSpPr>
              <p:nvPr/>
            </p:nvSpPr>
            <p:spPr bwMode="auto">
              <a:xfrm>
                <a:off x="1551" y="508"/>
                <a:ext cx="5" cy="17"/>
              </a:xfrm>
              <a:custGeom>
                <a:avLst/>
                <a:gdLst>
                  <a:gd name="T0" fmla="*/ 2 w 2"/>
                  <a:gd name="T1" fmla="*/ 0 h 7"/>
                  <a:gd name="T2" fmla="*/ 2 w 2"/>
                  <a:gd name="T3" fmla="*/ 1 h 7"/>
                  <a:gd name="T4" fmla="*/ 2 w 2"/>
                  <a:gd name="T5" fmla="*/ 1 h 7"/>
                  <a:gd name="T6" fmla="*/ 2 w 2"/>
                  <a:gd name="T7" fmla="*/ 2 h 7"/>
                  <a:gd name="T8" fmla="*/ 2 w 2"/>
                  <a:gd name="T9" fmla="*/ 3 h 7"/>
                  <a:gd name="T10" fmla="*/ 0 w 2"/>
                  <a:gd name="T11" fmla="*/ 6 h 7"/>
                  <a:gd name="T12" fmla="*/ 0 w 2"/>
                  <a:gd name="T13" fmla="*/ 6 h 7"/>
                  <a:gd name="T14" fmla="*/ 0 w 2"/>
                  <a:gd name="T15" fmla="*/ 6 h 7"/>
                  <a:gd name="T16" fmla="*/ 0 w 2"/>
                  <a:gd name="T17" fmla="*/ 7 h 7"/>
                  <a:gd name="T18" fmla="*/ 0 w 2"/>
                  <a:gd name="T19" fmla="*/ 7 h 7"/>
                  <a:gd name="T20" fmla="*/ 0 w 2"/>
                  <a:gd name="T21" fmla="*/ 7 h 7"/>
                  <a:gd name="T22" fmla="*/ 0 w 2"/>
                  <a:gd name="T23" fmla="*/ 7 h 7"/>
                  <a:gd name="T24" fmla="*/ 0 w 2"/>
                  <a:gd name="T25" fmla="*/ 7 h 7"/>
                  <a:gd name="T26" fmla="*/ 0 w 2"/>
                  <a:gd name="T27" fmla="*/ 7 h 7"/>
                  <a:gd name="T28" fmla="*/ 0 w 2"/>
                  <a:gd name="T29" fmla="*/ 7 h 7"/>
                  <a:gd name="T30" fmla="*/ 0 w 2"/>
                  <a:gd name="T31" fmla="*/ 7 h 7"/>
                  <a:gd name="T32" fmla="*/ 0 w 2"/>
                  <a:gd name="T33" fmla="*/ 7 h 7"/>
                  <a:gd name="T34" fmla="*/ 0 w 2"/>
                  <a:gd name="T35" fmla="*/ 7 h 7"/>
                  <a:gd name="T36" fmla="*/ 0 w 2"/>
                  <a:gd name="T37" fmla="*/ 7 h 7"/>
                  <a:gd name="T38" fmla="*/ 0 w 2"/>
                  <a:gd name="T39" fmla="*/ 7 h 7"/>
                  <a:gd name="T40" fmla="*/ 0 w 2"/>
                  <a:gd name="T41" fmla="*/ 7 h 7"/>
                  <a:gd name="T42" fmla="*/ 0 w 2"/>
                  <a:gd name="T43" fmla="*/ 7 h 7"/>
                  <a:gd name="T44" fmla="*/ 0 w 2"/>
                  <a:gd name="T45" fmla="*/ 6 h 7"/>
                  <a:gd name="T46" fmla="*/ 0 w 2"/>
                  <a:gd name="T47" fmla="*/ 6 h 7"/>
                  <a:gd name="T48" fmla="*/ 0 w 2"/>
                  <a:gd name="T49" fmla="*/ 6 h 7"/>
                  <a:gd name="T50" fmla="*/ 1 w 2"/>
                  <a:gd name="T51" fmla="*/ 6 h 7"/>
                  <a:gd name="T52" fmla="*/ 1 w 2"/>
                  <a:gd name="T53" fmla="*/ 5 h 7"/>
                  <a:gd name="T54" fmla="*/ 1 w 2"/>
                  <a:gd name="T55" fmla="*/ 5 h 7"/>
                  <a:gd name="T56" fmla="*/ 1 w 2"/>
                  <a:gd name="T57" fmla="*/ 5 h 7"/>
                  <a:gd name="T58" fmla="*/ 1 w 2"/>
                  <a:gd name="T59" fmla="*/ 4 h 7"/>
                  <a:gd name="T60" fmla="*/ 2 w 2"/>
                  <a:gd name="T61" fmla="*/ 2 h 7"/>
                  <a:gd name="T62" fmla="*/ 2 w 2"/>
                  <a:gd name="T63" fmla="*/ 1 h 7"/>
                  <a:gd name="T64" fmla="*/ 2 w 2"/>
                  <a:gd name="T65" fmla="*/ 0 h 7"/>
                  <a:gd name="T66" fmla="*/ 2 w 2"/>
                  <a:gd name="T67" fmla="*/ 0 h 7"/>
                  <a:gd name="T68" fmla="*/ 2 w 2"/>
                  <a:gd name="T69" fmla="*/ 0 h 7"/>
                  <a:gd name="T70" fmla="*/ 2 w 2"/>
                  <a:gd name="T71" fmla="*/ 0 h 7"/>
                  <a:gd name="T72" fmla="*/ 2 w 2"/>
                  <a:gd name="T73" fmla="*/ 0 h 7"/>
                  <a:gd name="T74" fmla="*/ 2 w 2"/>
                  <a:gd name="T75" fmla="*/ 0 h 7"/>
                  <a:gd name="T76" fmla="*/ 2 w 2"/>
                  <a:gd name="T77" fmla="*/ 0 h 7"/>
                  <a:gd name="T78" fmla="*/ 2 w 2"/>
                  <a:gd name="T7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 h="7">
                    <a:moveTo>
                      <a:pt x="2" y="0"/>
                    </a:moveTo>
                    <a:cubicBezTo>
                      <a:pt x="2" y="0"/>
                      <a:pt x="2" y="1"/>
                      <a:pt x="2" y="1"/>
                    </a:cubicBezTo>
                    <a:cubicBezTo>
                      <a:pt x="2" y="1"/>
                      <a:pt x="2" y="1"/>
                      <a:pt x="2" y="1"/>
                    </a:cubicBezTo>
                    <a:cubicBezTo>
                      <a:pt x="2" y="1"/>
                      <a:pt x="2" y="1"/>
                      <a:pt x="2" y="2"/>
                    </a:cubicBezTo>
                    <a:cubicBezTo>
                      <a:pt x="2" y="2"/>
                      <a:pt x="2" y="2"/>
                      <a:pt x="2" y="3"/>
                    </a:cubicBezTo>
                    <a:cubicBezTo>
                      <a:pt x="1" y="5"/>
                      <a:pt x="1" y="5"/>
                      <a:pt x="0" y="6"/>
                    </a:cubicBezTo>
                    <a:cubicBezTo>
                      <a:pt x="0" y="6"/>
                      <a:pt x="0" y="6"/>
                      <a:pt x="0" y="6"/>
                    </a:cubicBezTo>
                    <a:cubicBezTo>
                      <a:pt x="0" y="6"/>
                      <a:pt x="0" y="6"/>
                      <a:pt x="0" y="6"/>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6"/>
                      <a:pt x="0" y="6"/>
                    </a:cubicBezTo>
                    <a:cubicBezTo>
                      <a:pt x="0" y="6"/>
                      <a:pt x="0" y="6"/>
                      <a:pt x="0" y="6"/>
                    </a:cubicBezTo>
                    <a:cubicBezTo>
                      <a:pt x="0" y="6"/>
                      <a:pt x="0" y="6"/>
                      <a:pt x="0" y="6"/>
                    </a:cubicBezTo>
                    <a:cubicBezTo>
                      <a:pt x="0" y="6"/>
                      <a:pt x="0" y="6"/>
                      <a:pt x="1" y="6"/>
                    </a:cubicBezTo>
                    <a:cubicBezTo>
                      <a:pt x="1" y="6"/>
                      <a:pt x="1" y="6"/>
                      <a:pt x="1" y="5"/>
                    </a:cubicBezTo>
                    <a:cubicBezTo>
                      <a:pt x="1" y="5"/>
                      <a:pt x="1" y="5"/>
                      <a:pt x="1" y="5"/>
                    </a:cubicBezTo>
                    <a:cubicBezTo>
                      <a:pt x="1" y="5"/>
                      <a:pt x="1" y="5"/>
                      <a:pt x="1" y="5"/>
                    </a:cubicBezTo>
                    <a:cubicBezTo>
                      <a:pt x="1" y="5"/>
                      <a:pt x="1" y="5"/>
                      <a:pt x="1" y="4"/>
                    </a:cubicBezTo>
                    <a:cubicBezTo>
                      <a:pt x="2" y="3"/>
                      <a:pt x="2" y="2"/>
                      <a:pt x="2" y="2"/>
                    </a:cubicBezTo>
                    <a:cubicBezTo>
                      <a:pt x="2" y="1"/>
                      <a:pt x="2" y="1"/>
                      <a:pt x="2" y="1"/>
                    </a:cubicBezTo>
                    <a:cubicBezTo>
                      <a:pt x="2" y="1"/>
                      <a:pt x="2" y="1"/>
                      <a:pt x="2" y="0"/>
                    </a:cubicBezTo>
                    <a:cubicBezTo>
                      <a:pt x="2" y="0"/>
                      <a:pt x="2" y="0"/>
                      <a:pt x="2" y="0"/>
                    </a:cubicBezTo>
                    <a:cubicBezTo>
                      <a:pt x="2" y="0"/>
                      <a:pt x="2" y="0"/>
                      <a:pt x="2" y="0"/>
                    </a:cubicBezTo>
                    <a:cubicBezTo>
                      <a:pt x="2" y="0"/>
                      <a:pt x="2" y="0"/>
                      <a:pt x="2" y="0"/>
                    </a:cubicBezTo>
                    <a:cubicBezTo>
                      <a:pt x="2" y="0"/>
                      <a:pt x="2" y="0"/>
                      <a:pt x="2" y="0"/>
                    </a:cubicBezTo>
                    <a:cubicBezTo>
                      <a:pt x="2" y="0"/>
                      <a:pt x="2" y="0"/>
                      <a:pt x="2" y="0"/>
                    </a:cubicBezTo>
                    <a:cubicBezTo>
                      <a:pt x="2" y="0"/>
                      <a:pt x="2" y="0"/>
                      <a:pt x="2" y="0"/>
                    </a:cubicBezTo>
                    <a:cubicBezTo>
                      <a:pt x="2" y="0"/>
                      <a:pt x="2" y="0"/>
                      <a:pt x="2"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8" name="Freeform 298"/>
              <p:cNvSpPr>
                <a:spLocks/>
              </p:cNvSpPr>
              <p:nvPr/>
            </p:nvSpPr>
            <p:spPr bwMode="auto">
              <a:xfrm>
                <a:off x="1299" y="1377"/>
                <a:ext cx="212" cy="515"/>
              </a:xfrm>
              <a:custGeom>
                <a:avLst/>
                <a:gdLst>
                  <a:gd name="T0" fmla="*/ 56 w 90"/>
                  <a:gd name="T1" fmla="*/ 218 h 218"/>
                  <a:gd name="T2" fmla="*/ 84 w 90"/>
                  <a:gd name="T3" fmla="*/ 174 h 218"/>
                  <a:gd name="T4" fmla="*/ 57 w 90"/>
                  <a:gd name="T5" fmla="*/ 114 h 218"/>
                  <a:gd name="T6" fmla="*/ 28 w 90"/>
                  <a:gd name="T7" fmla="*/ 0 h 218"/>
                  <a:gd name="T8" fmla="*/ 28 w 90"/>
                  <a:gd name="T9" fmla="*/ 0 h 218"/>
                  <a:gd name="T10" fmla="*/ 60 w 90"/>
                  <a:gd name="T11" fmla="*/ 111 h 218"/>
                  <a:gd name="T12" fmla="*/ 89 w 90"/>
                  <a:gd name="T13" fmla="*/ 171 h 218"/>
                  <a:gd name="T14" fmla="*/ 61 w 90"/>
                  <a:gd name="T15" fmla="*/ 218 h 218"/>
                  <a:gd name="T16" fmla="*/ 56 w 90"/>
                  <a:gd name="T17" fmla="*/ 21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218">
                    <a:moveTo>
                      <a:pt x="56" y="218"/>
                    </a:moveTo>
                    <a:cubicBezTo>
                      <a:pt x="78" y="212"/>
                      <a:pt x="83" y="192"/>
                      <a:pt x="84" y="174"/>
                    </a:cubicBezTo>
                    <a:cubicBezTo>
                      <a:pt x="84" y="152"/>
                      <a:pt x="71" y="132"/>
                      <a:pt x="57" y="114"/>
                    </a:cubicBezTo>
                    <a:cubicBezTo>
                      <a:pt x="34" y="84"/>
                      <a:pt x="0" y="38"/>
                      <a:pt x="28" y="0"/>
                    </a:cubicBezTo>
                    <a:cubicBezTo>
                      <a:pt x="28" y="0"/>
                      <a:pt x="27" y="1"/>
                      <a:pt x="28" y="0"/>
                    </a:cubicBezTo>
                    <a:cubicBezTo>
                      <a:pt x="2" y="36"/>
                      <a:pt x="36" y="82"/>
                      <a:pt x="60" y="111"/>
                    </a:cubicBezTo>
                    <a:cubicBezTo>
                      <a:pt x="75" y="129"/>
                      <a:pt x="87" y="148"/>
                      <a:pt x="89" y="171"/>
                    </a:cubicBezTo>
                    <a:cubicBezTo>
                      <a:pt x="90" y="190"/>
                      <a:pt x="84" y="211"/>
                      <a:pt x="61" y="218"/>
                    </a:cubicBezTo>
                    <a:cubicBezTo>
                      <a:pt x="60" y="218"/>
                      <a:pt x="58" y="217"/>
                      <a:pt x="56" y="218"/>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09" name="Freeform 299"/>
              <p:cNvSpPr>
                <a:spLocks/>
              </p:cNvSpPr>
              <p:nvPr/>
            </p:nvSpPr>
            <p:spPr bwMode="auto">
              <a:xfrm>
                <a:off x="1291" y="1843"/>
                <a:ext cx="121" cy="97"/>
              </a:xfrm>
              <a:custGeom>
                <a:avLst/>
                <a:gdLst>
                  <a:gd name="T0" fmla="*/ 51 w 51"/>
                  <a:gd name="T1" fmla="*/ 22 h 41"/>
                  <a:gd name="T2" fmla="*/ 21 w 51"/>
                  <a:gd name="T3" fmla="*/ 20 h 41"/>
                  <a:gd name="T4" fmla="*/ 51 w 51"/>
                  <a:gd name="T5" fmla="*/ 21 h 41"/>
                  <a:gd name="T6" fmla="*/ 0 w 51"/>
                  <a:gd name="T7" fmla="*/ 0 h 41"/>
                  <a:gd name="T8" fmla="*/ 45 w 51"/>
                  <a:gd name="T9" fmla="*/ 27 h 41"/>
                  <a:gd name="T10" fmla="*/ 51 w 51"/>
                  <a:gd name="T11" fmla="*/ 22 h 41"/>
                </a:gdLst>
                <a:ahLst/>
                <a:cxnLst>
                  <a:cxn ang="0">
                    <a:pos x="T0" y="T1"/>
                  </a:cxn>
                  <a:cxn ang="0">
                    <a:pos x="T2" y="T3"/>
                  </a:cxn>
                  <a:cxn ang="0">
                    <a:pos x="T4" y="T5"/>
                  </a:cxn>
                  <a:cxn ang="0">
                    <a:pos x="T6" y="T7"/>
                  </a:cxn>
                  <a:cxn ang="0">
                    <a:pos x="T8" y="T9"/>
                  </a:cxn>
                  <a:cxn ang="0">
                    <a:pos x="T10" y="T11"/>
                  </a:cxn>
                </a:cxnLst>
                <a:rect l="0" t="0" r="r" b="b"/>
                <a:pathLst>
                  <a:path w="51" h="41">
                    <a:moveTo>
                      <a:pt x="51" y="22"/>
                    </a:moveTo>
                    <a:cubicBezTo>
                      <a:pt x="39" y="26"/>
                      <a:pt x="29" y="28"/>
                      <a:pt x="21" y="20"/>
                    </a:cubicBezTo>
                    <a:cubicBezTo>
                      <a:pt x="32" y="25"/>
                      <a:pt x="39" y="22"/>
                      <a:pt x="51" y="21"/>
                    </a:cubicBezTo>
                    <a:cubicBezTo>
                      <a:pt x="33" y="12"/>
                      <a:pt x="16" y="19"/>
                      <a:pt x="0" y="0"/>
                    </a:cubicBezTo>
                    <a:cubicBezTo>
                      <a:pt x="3" y="13"/>
                      <a:pt x="21" y="41"/>
                      <a:pt x="45" y="27"/>
                    </a:cubicBezTo>
                    <a:cubicBezTo>
                      <a:pt x="48" y="25"/>
                      <a:pt x="50" y="23"/>
                      <a:pt x="51" y="2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10" name="Freeform 300"/>
              <p:cNvSpPr>
                <a:spLocks/>
              </p:cNvSpPr>
              <p:nvPr/>
            </p:nvSpPr>
            <p:spPr bwMode="auto">
              <a:xfrm>
                <a:off x="1294" y="1911"/>
                <a:ext cx="75" cy="90"/>
              </a:xfrm>
              <a:custGeom>
                <a:avLst/>
                <a:gdLst>
                  <a:gd name="T0" fmla="*/ 27 w 32"/>
                  <a:gd name="T1" fmla="*/ 5 h 38"/>
                  <a:gd name="T2" fmla="*/ 7 w 32"/>
                  <a:gd name="T3" fmla="*/ 20 h 38"/>
                  <a:gd name="T4" fmla="*/ 32 w 32"/>
                  <a:gd name="T5" fmla="*/ 4 h 38"/>
                  <a:gd name="T6" fmla="*/ 8 w 32"/>
                  <a:gd name="T7" fmla="*/ 25 h 38"/>
                  <a:gd name="T8" fmla="*/ 0 w 32"/>
                  <a:gd name="T9" fmla="*/ 38 h 38"/>
                  <a:gd name="T10" fmla="*/ 24 w 32"/>
                  <a:gd name="T11" fmla="*/ 3 h 38"/>
                  <a:gd name="T12" fmla="*/ 27 w 32"/>
                  <a:gd name="T13" fmla="*/ 5 h 38"/>
                </a:gdLst>
                <a:ahLst/>
                <a:cxnLst>
                  <a:cxn ang="0">
                    <a:pos x="T0" y="T1"/>
                  </a:cxn>
                  <a:cxn ang="0">
                    <a:pos x="T2" y="T3"/>
                  </a:cxn>
                  <a:cxn ang="0">
                    <a:pos x="T4" y="T5"/>
                  </a:cxn>
                  <a:cxn ang="0">
                    <a:pos x="T6" y="T7"/>
                  </a:cxn>
                  <a:cxn ang="0">
                    <a:pos x="T8" y="T9"/>
                  </a:cxn>
                  <a:cxn ang="0">
                    <a:pos x="T10" y="T11"/>
                  </a:cxn>
                  <a:cxn ang="0">
                    <a:pos x="T12" y="T13"/>
                  </a:cxn>
                </a:cxnLst>
                <a:rect l="0" t="0" r="r" b="b"/>
                <a:pathLst>
                  <a:path w="32" h="38">
                    <a:moveTo>
                      <a:pt x="27" y="5"/>
                    </a:moveTo>
                    <a:cubicBezTo>
                      <a:pt x="17" y="11"/>
                      <a:pt x="14" y="9"/>
                      <a:pt x="7" y="20"/>
                    </a:cubicBezTo>
                    <a:cubicBezTo>
                      <a:pt x="14" y="18"/>
                      <a:pt x="25" y="9"/>
                      <a:pt x="32" y="4"/>
                    </a:cubicBezTo>
                    <a:cubicBezTo>
                      <a:pt x="29" y="11"/>
                      <a:pt x="24" y="23"/>
                      <a:pt x="8" y="25"/>
                    </a:cubicBezTo>
                    <a:cubicBezTo>
                      <a:pt x="4" y="27"/>
                      <a:pt x="2" y="33"/>
                      <a:pt x="0" y="38"/>
                    </a:cubicBezTo>
                    <a:cubicBezTo>
                      <a:pt x="1" y="26"/>
                      <a:pt x="7" y="0"/>
                      <a:pt x="24" y="3"/>
                    </a:cubicBezTo>
                    <a:cubicBezTo>
                      <a:pt x="27" y="4"/>
                      <a:pt x="31" y="2"/>
                      <a:pt x="27" y="5"/>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11" name="Freeform 301"/>
              <p:cNvSpPr>
                <a:spLocks/>
              </p:cNvSpPr>
              <p:nvPr/>
            </p:nvSpPr>
            <p:spPr bwMode="auto">
              <a:xfrm>
                <a:off x="1232" y="1874"/>
                <a:ext cx="102" cy="85"/>
              </a:xfrm>
              <a:custGeom>
                <a:avLst/>
                <a:gdLst>
                  <a:gd name="T0" fmla="*/ 43 w 43"/>
                  <a:gd name="T1" fmla="*/ 16 h 36"/>
                  <a:gd name="T2" fmla="*/ 19 w 43"/>
                  <a:gd name="T3" fmla="*/ 18 h 36"/>
                  <a:gd name="T4" fmla="*/ 43 w 43"/>
                  <a:gd name="T5" fmla="*/ 17 h 36"/>
                  <a:gd name="T6" fmla="*/ 0 w 43"/>
                  <a:gd name="T7" fmla="*/ 36 h 36"/>
                  <a:gd name="T8" fmla="*/ 38 w 43"/>
                  <a:gd name="T9" fmla="*/ 13 h 36"/>
                  <a:gd name="T10" fmla="*/ 43 w 43"/>
                  <a:gd name="T11" fmla="*/ 16 h 36"/>
                </a:gdLst>
                <a:ahLst/>
                <a:cxnLst>
                  <a:cxn ang="0">
                    <a:pos x="T0" y="T1"/>
                  </a:cxn>
                  <a:cxn ang="0">
                    <a:pos x="T2" y="T3"/>
                  </a:cxn>
                  <a:cxn ang="0">
                    <a:pos x="T4" y="T5"/>
                  </a:cxn>
                  <a:cxn ang="0">
                    <a:pos x="T6" y="T7"/>
                  </a:cxn>
                  <a:cxn ang="0">
                    <a:pos x="T8" y="T9"/>
                  </a:cxn>
                  <a:cxn ang="0">
                    <a:pos x="T10" y="T11"/>
                  </a:cxn>
                </a:cxnLst>
                <a:rect l="0" t="0" r="r" b="b"/>
                <a:pathLst>
                  <a:path w="43" h="36">
                    <a:moveTo>
                      <a:pt x="43" y="16"/>
                    </a:moveTo>
                    <a:cubicBezTo>
                      <a:pt x="34" y="14"/>
                      <a:pt x="26" y="12"/>
                      <a:pt x="19" y="18"/>
                    </a:cubicBezTo>
                    <a:cubicBezTo>
                      <a:pt x="28" y="14"/>
                      <a:pt x="34" y="16"/>
                      <a:pt x="43" y="17"/>
                    </a:cubicBezTo>
                    <a:cubicBezTo>
                      <a:pt x="27" y="27"/>
                      <a:pt x="14" y="19"/>
                      <a:pt x="0" y="36"/>
                    </a:cubicBezTo>
                    <a:cubicBezTo>
                      <a:pt x="13" y="19"/>
                      <a:pt x="19" y="0"/>
                      <a:pt x="38" y="13"/>
                    </a:cubicBezTo>
                    <a:cubicBezTo>
                      <a:pt x="41" y="14"/>
                      <a:pt x="42" y="15"/>
                      <a:pt x="43" y="16"/>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12" name="Freeform 302"/>
              <p:cNvSpPr>
                <a:spLocks/>
              </p:cNvSpPr>
              <p:nvPr/>
            </p:nvSpPr>
            <p:spPr bwMode="auto">
              <a:xfrm>
                <a:off x="1329" y="1824"/>
                <a:ext cx="90" cy="64"/>
              </a:xfrm>
              <a:custGeom>
                <a:avLst/>
                <a:gdLst>
                  <a:gd name="T0" fmla="*/ 38 w 38"/>
                  <a:gd name="T1" fmla="*/ 25 h 27"/>
                  <a:gd name="T2" fmla="*/ 19 w 38"/>
                  <a:gd name="T3" fmla="*/ 10 h 27"/>
                  <a:gd name="T4" fmla="*/ 36 w 38"/>
                  <a:gd name="T5" fmla="*/ 27 h 27"/>
                  <a:gd name="T6" fmla="*/ 0 w 38"/>
                  <a:gd name="T7" fmla="*/ 12 h 27"/>
                  <a:gd name="T8" fmla="*/ 37 w 38"/>
                  <a:gd name="T9" fmla="*/ 20 h 27"/>
                  <a:gd name="T10" fmla="*/ 38 w 38"/>
                  <a:gd name="T11" fmla="*/ 25 h 27"/>
                </a:gdLst>
                <a:ahLst/>
                <a:cxnLst>
                  <a:cxn ang="0">
                    <a:pos x="T0" y="T1"/>
                  </a:cxn>
                  <a:cxn ang="0">
                    <a:pos x="T2" y="T3"/>
                  </a:cxn>
                  <a:cxn ang="0">
                    <a:pos x="T4" y="T5"/>
                  </a:cxn>
                  <a:cxn ang="0">
                    <a:pos x="T6" y="T7"/>
                  </a:cxn>
                  <a:cxn ang="0">
                    <a:pos x="T8" y="T9"/>
                  </a:cxn>
                  <a:cxn ang="0">
                    <a:pos x="T10" y="T11"/>
                  </a:cxn>
                </a:cxnLst>
                <a:rect l="0" t="0" r="r" b="b"/>
                <a:pathLst>
                  <a:path w="38" h="27">
                    <a:moveTo>
                      <a:pt x="38" y="25"/>
                    </a:moveTo>
                    <a:cubicBezTo>
                      <a:pt x="33" y="18"/>
                      <a:pt x="28" y="10"/>
                      <a:pt x="19" y="10"/>
                    </a:cubicBezTo>
                    <a:cubicBezTo>
                      <a:pt x="28" y="13"/>
                      <a:pt x="30" y="20"/>
                      <a:pt x="36" y="27"/>
                    </a:cubicBezTo>
                    <a:cubicBezTo>
                      <a:pt x="18" y="21"/>
                      <a:pt x="13" y="8"/>
                      <a:pt x="0" y="12"/>
                    </a:cubicBezTo>
                    <a:cubicBezTo>
                      <a:pt x="11" y="6"/>
                      <a:pt x="30" y="0"/>
                      <a:pt x="37" y="20"/>
                    </a:cubicBezTo>
                    <a:cubicBezTo>
                      <a:pt x="38" y="23"/>
                      <a:pt x="38" y="25"/>
                      <a:pt x="38" y="25"/>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13" name="Freeform 303"/>
              <p:cNvSpPr>
                <a:spLocks/>
              </p:cNvSpPr>
              <p:nvPr/>
            </p:nvSpPr>
            <p:spPr bwMode="auto">
              <a:xfrm>
                <a:off x="1358" y="1897"/>
                <a:ext cx="70" cy="114"/>
              </a:xfrm>
              <a:custGeom>
                <a:avLst/>
                <a:gdLst>
                  <a:gd name="T0" fmla="*/ 25 w 30"/>
                  <a:gd name="T1" fmla="*/ 0 h 48"/>
                  <a:gd name="T2" fmla="*/ 9 w 30"/>
                  <a:gd name="T3" fmla="*/ 26 h 48"/>
                  <a:gd name="T4" fmla="*/ 26 w 30"/>
                  <a:gd name="T5" fmla="*/ 5 h 48"/>
                  <a:gd name="T6" fmla="*/ 8 w 30"/>
                  <a:gd name="T7" fmla="*/ 48 h 48"/>
                  <a:gd name="T8" fmla="*/ 19 w 30"/>
                  <a:gd name="T9" fmla="*/ 6 h 48"/>
                  <a:gd name="T10" fmla="*/ 25 w 30"/>
                  <a:gd name="T11" fmla="*/ 0 h 48"/>
                </a:gdLst>
                <a:ahLst/>
                <a:cxnLst>
                  <a:cxn ang="0">
                    <a:pos x="T0" y="T1"/>
                  </a:cxn>
                  <a:cxn ang="0">
                    <a:pos x="T2" y="T3"/>
                  </a:cxn>
                  <a:cxn ang="0">
                    <a:pos x="T4" y="T5"/>
                  </a:cxn>
                  <a:cxn ang="0">
                    <a:pos x="T6" y="T7"/>
                  </a:cxn>
                  <a:cxn ang="0">
                    <a:pos x="T8" y="T9"/>
                  </a:cxn>
                  <a:cxn ang="0">
                    <a:pos x="T10" y="T11"/>
                  </a:cxn>
                </a:cxnLst>
                <a:rect l="0" t="0" r="r" b="b"/>
                <a:pathLst>
                  <a:path w="30" h="48">
                    <a:moveTo>
                      <a:pt x="25" y="0"/>
                    </a:moveTo>
                    <a:cubicBezTo>
                      <a:pt x="24" y="6"/>
                      <a:pt x="9" y="17"/>
                      <a:pt x="9" y="26"/>
                    </a:cubicBezTo>
                    <a:cubicBezTo>
                      <a:pt x="12" y="17"/>
                      <a:pt x="24" y="11"/>
                      <a:pt x="26" y="5"/>
                    </a:cubicBezTo>
                    <a:cubicBezTo>
                      <a:pt x="30" y="23"/>
                      <a:pt x="1" y="30"/>
                      <a:pt x="8" y="48"/>
                    </a:cubicBezTo>
                    <a:cubicBezTo>
                      <a:pt x="0" y="33"/>
                      <a:pt x="1" y="16"/>
                      <a:pt x="19" y="6"/>
                    </a:cubicBezTo>
                    <a:cubicBezTo>
                      <a:pt x="21" y="4"/>
                      <a:pt x="25" y="0"/>
                      <a:pt x="25"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14" name="Freeform 304"/>
              <p:cNvSpPr>
                <a:spLocks/>
              </p:cNvSpPr>
              <p:nvPr/>
            </p:nvSpPr>
            <p:spPr bwMode="auto">
              <a:xfrm>
                <a:off x="1419" y="1892"/>
                <a:ext cx="9" cy="7"/>
              </a:xfrm>
              <a:custGeom>
                <a:avLst/>
                <a:gdLst>
                  <a:gd name="T0" fmla="*/ 0 w 4"/>
                  <a:gd name="T1" fmla="*/ 3 h 3"/>
                  <a:gd name="T2" fmla="*/ 1 w 4"/>
                  <a:gd name="T3" fmla="*/ 2 h 3"/>
                  <a:gd name="T4" fmla="*/ 1 w 4"/>
                  <a:gd name="T5" fmla="*/ 2 h 3"/>
                  <a:gd name="T6" fmla="*/ 1 w 4"/>
                  <a:gd name="T7" fmla="*/ 2 h 3"/>
                  <a:gd name="T8" fmla="*/ 2 w 4"/>
                  <a:gd name="T9" fmla="*/ 1 h 3"/>
                  <a:gd name="T10" fmla="*/ 3 w 4"/>
                  <a:gd name="T11" fmla="*/ 0 h 3"/>
                  <a:gd name="T12" fmla="*/ 3 w 4"/>
                  <a:gd name="T13" fmla="*/ 0 h 3"/>
                  <a:gd name="T14" fmla="*/ 3 w 4"/>
                  <a:gd name="T15" fmla="*/ 0 h 3"/>
                  <a:gd name="T16" fmla="*/ 4 w 4"/>
                  <a:gd name="T17" fmla="*/ 0 h 3"/>
                  <a:gd name="T18" fmla="*/ 4 w 4"/>
                  <a:gd name="T19" fmla="*/ 0 h 3"/>
                  <a:gd name="T20" fmla="*/ 4 w 4"/>
                  <a:gd name="T21" fmla="*/ 0 h 3"/>
                  <a:gd name="T22" fmla="*/ 4 w 4"/>
                  <a:gd name="T23" fmla="*/ 0 h 3"/>
                  <a:gd name="T24" fmla="*/ 4 w 4"/>
                  <a:gd name="T25" fmla="*/ 0 h 3"/>
                  <a:gd name="T26" fmla="*/ 4 w 4"/>
                  <a:gd name="T27" fmla="*/ 0 h 3"/>
                  <a:gd name="T28" fmla="*/ 4 w 4"/>
                  <a:gd name="T29" fmla="*/ 0 h 3"/>
                  <a:gd name="T30" fmla="*/ 4 w 4"/>
                  <a:gd name="T31" fmla="*/ 0 h 3"/>
                  <a:gd name="T32" fmla="*/ 4 w 4"/>
                  <a:gd name="T33" fmla="*/ 0 h 3"/>
                  <a:gd name="T34" fmla="*/ 4 w 4"/>
                  <a:gd name="T35" fmla="*/ 0 h 3"/>
                  <a:gd name="T36" fmla="*/ 4 w 4"/>
                  <a:gd name="T37" fmla="*/ 0 h 3"/>
                  <a:gd name="T38" fmla="*/ 4 w 4"/>
                  <a:gd name="T39" fmla="*/ 0 h 3"/>
                  <a:gd name="T40" fmla="*/ 4 w 4"/>
                  <a:gd name="T41" fmla="*/ 0 h 3"/>
                  <a:gd name="T42" fmla="*/ 4 w 4"/>
                  <a:gd name="T43" fmla="*/ 0 h 3"/>
                  <a:gd name="T44" fmla="*/ 3 w 4"/>
                  <a:gd name="T45" fmla="*/ 0 h 3"/>
                  <a:gd name="T46" fmla="*/ 3 w 4"/>
                  <a:gd name="T47" fmla="*/ 0 h 3"/>
                  <a:gd name="T48" fmla="*/ 3 w 4"/>
                  <a:gd name="T49" fmla="*/ 0 h 3"/>
                  <a:gd name="T50" fmla="*/ 3 w 4"/>
                  <a:gd name="T51" fmla="*/ 0 h 3"/>
                  <a:gd name="T52" fmla="*/ 3 w 4"/>
                  <a:gd name="T53" fmla="*/ 0 h 3"/>
                  <a:gd name="T54" fmla="*/ 3 w 4"/>
                  <a:gd name="T55" fmla="*/ 0 h 3"/>
                  <a:gd name="T56" fmla="*/ 3 w 4"/>
                  <a:gd name="T57" fmla="*/ 0 h 3"/>
                  <a:gd name="T58" fmla="*/ 2 w 4"/>
                  <a:gd name="T59" fmla="*/ 1 h 3"/>
                  <a:gd name="T60" fmla="*/ 1 w 4"/>
                  <a:gd name="T61" fmla="*/ 2 h 3"/>
                  <a:gd name="T62" fmla="*/ 0 w 4"/>
                  <a:gd name="T63" fmla="*/ 2 h 3"/>
                  <a:gd name="T64" fmla="*/ 0 w 4"/>
                  <a:gd name="T65" fmla="*/ 3 h 3"/>
                  <a:gd name="T66" fmla="*/ 0 w 4"/>
                  <a:gd name="T67" fmla="*/ 3 h 3"/>
                  <a:gd name="T68" fmla="*/ 0 w 4"/>
                  <a:gd name="T69" fmla="*/ 3 h 3"/>
                  <a:gd name="T70" fmla="*/ 0 w 4"/>
                  <a:gd name="T71" fmla="*/ 3 h 3"/>
                  <a:gd name="T72" fmla="*/ 0 w 4"/>
                  <a:gd name="T73" fmla="*/ 3 h 3"/>
                  <a:gd name="T74" fmla="*/ 0 w 4"/>
                  <a:gd name="T75" fmla="*/ 3 h 3"/>
                  <a:gd name="T76" fmla="*/ 0 w 4"/>
                  <a:gd name="T77" fmla="*/ 3 h 3"/>
                  <a:gd name="T78" fmla="*/ 0 w 4"/>
                  <a:gd name="T7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 h="3">
                    <a:moveTo>
                      <a:pt x="0" y="3"/>
                    </a:moveTo>
                    <a:cubicBezTo>
                      <a:pt x="0" y="3"/>
                      <a:pt x="1" y="3"/>
                      <a:pt x="1" y="2"/>
                    </a:cubicBezTo>
                    <a:cubicBezTo>
                      <a:pt x="1" y="2"/>
                      <a:pt x="1" y="2"/>
                      <a:pt x="1" y="2"/>
                    </a:cubicBezTo>
                    <a:cubicBezTo>
                      <a:pt x="1" y="2"/>
                      <a:pt x="1" y="2"/>
                      <a:pt x="1" y="2"/>
                    </a:cubicBezTo>
                    <a:cubicBezTo>
                      <a:pt x="1" y="2"/>
                      <a:pt x="1" y="2"/>
                      <a:pt x="2" y="1"/>
                    </a:cubicBezTo>
                    <a:cubicBezTo>
                      <a:pt x="2" y="1"/>
                      <a:pt x="3" y="0"/>
                      <a:pt x="3" y="0"/>
                    </a:cubicBezTo>
                    <a:cubicBezTo>
                      <a:pt x="3" y="0"/>
                      <a:pt x="3" y="0"/>
                      <a:pt x="3" y="0"/>
                    </a:cubicBezTo>
                    <a:cubicBezTo>
                      <a:pt x="3" y="0"/>
                      <a:pt x="3" y="0"/>
                      <a:pt x="3" y="0"/>
                    </a:cubicBezTo>
                    <a:cubicBezTo>
                      <a:pt x="3" y="0"/>
                      <a:pt x="4" y="0"/>
                      <a:pt x="4" y="0"/>
                    </a:cubicBezTo>
                    <a:cubicBezTo>
                      <a:pt x="4" y="0"/>
                      <a:pt x="4" y="0"/>
                      <a:pt x="4" y="0"/>
                    </a:cubicBezTo>
                    <a:cubicBezTo>
                      <a:pt x="4" y="0"/>
                      <a:pt x="4" y="0"/>
                      <a:pt x="4" y="0"/>
                    </a:cubicBezTo>
                    <a:cubicBezTo>
                      <a:pt x="4" y="0"/>
                      <a:pt x="4" y="0"/>
                      <a:pt x="4" y="0"/>
                    </a:cubicBezTo>
                    <a:cubicBezTo>
                      <a:pt x="4" y="0"/>
                      <a:pt x="4" y="0"/>
                      <a:pt x="4" y="0"/>
                    </a:cubicBezTo>
                    <a:cubicBezTo>
                      <a:pt x="4" y="0"/>
                      <a:pt x="4" y="0"/>
                      <a:pt x="4" y="0"/>
                    </a:cubicBezTo>
                    <a:cubicBezTo>
                      <a:pt x="4" y="0"/>
                      <a:pt x="4" y="0"/>
                      <a:pt x="4" y="0"/>
                    </a:cubicBezTo>
                    <a:cubicBezTo>
                      <a:pt x="4" y="0"/>
                      <a:pt x="4" y="0"/>
                      <a:pt x="4" y="0"/>
                    </a:cubicBezTo>
                    <a:cubicBezTo>
                      <a:pt x="4" y="0"/>
                      <a:pt x="4" y="0"/>
                      <a:pt x="4" y="0"/>
                    </a:cubicBezTo>
                    <a:cubicBezTo>
                      <a:pt x="4" y="0"/>
                      <a:pt x="4" y="0"/>
                      <a:pt x="4" y="0"/>
                    </a:cubicBezTo>
                    <a:cubicBezTo>
                      <a:pt x="4" y="0"/>
                      <a:pt x="4" y="0"/>
                      <a:pt x="4" y="0"/>
                    </a:cubicBezTo>
                    <a:cubicBezTo>
                      <a:pt x="4" y="0"/>
                      <a:pt x="4" y="0"/>
                      <a:pt x="4" y="0"/>
                    </a:cubicBezTo>
                    <a:cubicBezTo>
                      <a:pt x="4" y="0"/>
                      <a:pt x="4" y="0"/>
                      <a:pt x="4" y="0"/>
                    </a:cubicBezTo>
                    <a:cubicBezTo>
                      <a:pt x="4" y="0"/>
                      <a:pt x="4" y="0"/>
                      <a:pt x="4" y="0"/>
                    </a:cubicBezTo>
                    <a:cubicBezTo>
                      <a:pt x="3" y="0"/>
                      <a:pt x="3" y="0"/>
                      <a:pt x="3" y="0"/>
                    </a:cubicBezTo>
                    <a:cubicBezTo>
                      <a:pt x="3" y="0"/>
                      <a:pt x="3" y="0"/>
                      <a:pt x="3" y="0"/>
                    </a:cubicBezTo>
                    <a:cubicBezTo>
                      <a:pt x="3" y="0"/>
                      <a:pt x="3" y="0"/>
                      <a:pt x="3" y="0"/>
                    </a:cubicBezTo>
                    <a:cubicBezTo>
                      <a:pt x="3" y="0"/>
                      <a:pt x="3" y="0"/>
                      <a:pt x="3" y="0"/>
                    </a:cubicBezTo>
                    <a:cubicBezTo>
                      <a:pt x="3" y="0"/>
                      <a:pt x="3" y="0"/>
                      <a:pt x="3" y="0"/>
                    </a:cubicBezTo>
                    <a:cubicBezTo>
                      <a:pt x="3" y="0"/>
                      <a:pt x="3" y="0"/>
                      <a:pt x="3" y="0"/>
                    </a:cubicBezTo>
                    <a:cubicBezTo>
                      <a:pt x="3" y="0"/>
                      <a:pt x="3" y="0"/>
                      <a:pt x="3" y="0"/>
                    </a:cubicBezTo>
                    <a:cubicBezTo>
                      <a:pt x="3" y="0"/>
                      <a:pt x="2" y="0"/>
                      <a:pt x="2" y="1"/>
                    </a:cubicBezTo>
                    <a:cubicBezTo>
                      <a:pt x="1" y="1"/>
                      <a:pt x="1" y="2"/>
                      <a:pt x="1" y="2"/>
                    </a:cubicBezTo>
                    <a:cubicBezTo>
                      <a:pt x="1" y="2"/>
                      <a:pt x="1" y="2"/>
                      <a:pt x="0" y="2"/>
                    </a:cubicBezTo>
                    <a:cubicBezTo>
                      <a:pt x="0" y="2"/>
                      <a:pt x="0" y="3"/>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15" name="Freeform 305"/>
              <p:cNvSpPr>
                <a:spLocks/>
              </p:cNvSpPr>
              <p:nvPr/>
            </p:nvSpPr>
            <p:spPr bwMode="auto">
              <a:xfrm>
                <a:off x="1417" y="1890"/>
                <a:ext cx="11" cy="2"/>
              </a:xfrm>
              <a:custGeom>
                <a:avLst/>
                <a:gdLst>
                  <a:gd name="T0" fmla="*/ 1 w 5"/>
                  <a:gd name="T1" fmla="*/ 0 h 1"/>
                  <a:gd name="T2" fmla="*/ 1 w 5"/>
                  <a:gd name="T3" fmla="*/ 0 h 1"/>
                  <a:gd name="T4" fmla="*/ 1 w 5"/>
                  <a:gd name="T5" fmla="*/ 0 h 1"/>
                  <a:gd name="T6" fmla="*/ 1 w 5"/>
                  <a:gd name="T7" fmla="*/ 1 h 1"/>
                  <a:gd name="T8" fmla="*/ 2 w 5"/>
                  <a:gd name="T9" fmla="*/ 1 h 1"/>
                  <a:gd name="T10" fmla="*/ 4 w 5"/>
                  <a:gd name="T11" fmla="*/ 1 h 1"/>
                  <a:gd name="T12" fmla="*/ 4 w 5"/>
                  <a:gd name="T13" fmla="*/ 1 h 1"/>
                  <a:gd name="T14" fmla="*/ 4 w 5"/>
                  <a:gd name="T15" fmla="*/ 1 h 1"/>
                  <a:gd name="T16" fmla="*/ 5 w 5"/>
                  <a:gd name="T17" fmla="*/ 1 h 1"/>
                  <a:gd name="T18" fmla="*/ 5 w 5"/>
                  <a:gd name="T19" fmla="*/ 1 h 1"/>
                  <a:gd name="T20" fmla="*/ 5 w 5"/>
                  <a:gd name="T21" fmla="*/ 1 h 1"/>
                  <a:gd name="T22" fmla="*/ 5 w 5"/>
                  <a:gd name="T23" fmla="*/ 1 h 1"/>
                  <a:gd name="T24" fmla="*/ 5 w 5"/>
                  <a:gd name="T25" fmla="*/ 1 h 1"/>
                  <a:gd name="T26" fmla="*/ 5 w 5"/>
                  <a:gd name="T27" fmla="*/ 1 h 1"/>
                  <a:gd name="T28" fmla="*/ 5 w 5"/>
                  <a:gd name="T29" fmla="*/ 1 h 1"/>
                  <a:gd name="T30" fmla="*/ 5 w 5"/>
                  <a:gd name="T31" fmla="*/ 1 h 1"/>
                  <a:gd name="T32" fmla="*/ 5 w 5"/>
                  <a:gd name="T33" fmla="*/ 1 h 1"/>
                  <a:gd name="T34" fmla="*/ 5 w 5"/>
                  <a:gd name="T35" fmla="*/ 1 h 1"/>
                  <a:gd name="T36" fmla="*/ 5 w 5"/>
                  <a:gd name="T37" fmla="*/ 1 h 1"/>
                  <a:gd name="T38" fmla="*/ 5 w 5"/>
                  <a:gd name="T39" fmla="*/ 1 h 1"/>
                  <a:gd name="T40" fmla="*/ 5 w 5"/>
                  <a:gd name="T41" fmla="*/ 1 h 1"/>
                  <a:gd name="T42" fmla="*/ 5 w 5"/>
                  <a:gd name="T43" fmla="*/ 1 h 1"/>
                  <a:gd name="T44" fmla="*/ 4 w 5"/>
                  <a:gd name="T45" fmla="*/ 1 h 1"/>
                  <a:gd name="T46" fmla="*/ 4 w 5"/>
                  <a:gd name="T47" fmla="*/ 1 h 1"/>
                  <a:gd name="T48" fmla="*/ 4 w 5"/>
                  <a:gd name="T49" fmla="*/ 1 h 1"/>
                  <a:gd name="T50" fmla="*/ 4 w 5"/>
                  <a:gd name="T51" fmla="*/ 1 h 1"/>
                  <a:gd name="T52" fmla="*/ 4 w 5"/>
                  <a:gd name="T53" fmla="*/ 1 h 1"/>
                  <a:gd name="T54" fmla="*/ 4 w 5"/>
                  <a:gd name="T55" fmla="*/ 1 h 1"/>
                  <a:gd name="T56" fmla="*/ 4 w 5"/>
                  <a:gd name="T57" fmla="*/ 1 h 1"/>
                  <a:gd name="T58" fmla="*/ 3 w 5"/>
                  <a:gd name="T59" fmla="*/ 1 h 1"/>
                  <a:gd name="T60" fmla="*/ 1 w 5"/>
                  <a:gd name="T61" fmla="*/ 1 h 1"/>
                  <a:gd name="T62" fmla="*/ 1 w 5"/>
                  <a:gd name="T63" fmla="*/ 1 h 1"/>
                  <a:gd name="T64" fmla="*/ 1 w 5"/>
                  <a:gd name="T65" fmla="*/ 1 h 1"/>
                  <a:gd name="T66" fmla="*/ 0 w 5"/>
                  <a:gd name="T67" fmla="*/ 0 h 1"/>
                  <a:gd name="T68" fmla="*/ 0 w 5"/>
                  <a:gd name="T69" fmla="*/ 0 h 1"/>
                  <a:gd name="T70" fmla="*/ 0 w 5"/>
                  <a:gd name="T71" fmla="*/ 0 h 1"/>
                  <a:gd name="T72" fmla="*/ 0 w 5"/>
                  <a:gd name="T73" fmla="*/ 0 h 1"/>
                  <a:gd name="T74" fmla="*/ 0 w 5"/>
                  <a:gd name="T75" fmla="*/ 0 h 1"/>
                  <a:gd name="T76" fmla="*/ 0 w 5"/>
                  <a:gd name="T77" fmla="*/ 0 h 1"/>
                  <a:gd name="T78" fmla="*/ 1 w 5"/>
                  <a:gd name="T7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 h="1">
                    <a:moveTo>
                      <a:pt x="1" y="0"/>
                    </a:moveTo>
                    <a:cubicBezTo>
                      <a:pt x="1" y="0"/>
                      <a:pt x="1" y="0"/>
                      <a:pt x="1" y="0"/>
                    </a:cubicBezTo>
                    <a:cubicBezTo>
                      <a:pt x="1" y="0"/>
                      <a:pt x="1" y="0"/>
                      <a:pt x="1" y="0"/>
                    </a:cubicBezTo>
                    <a:cubicBezTo>
                      <a:pt x="1" y="0"/>
                      <a:pt x="1" y="0"/>
                      <a:pt x="1" y="1"/>
                    </a:cubicBezTo>
                    <a:cubicBezTo>
                      <a:pt x="1" y="1"/>
                      <a:pt x="2" y="1"/>
                      <a:pt x="2" y="1"/>
                    </a:cubicBezTo>
                    <a:cubicBezTo>
                      <a:pt x="3" y="1"/>
                      <a:pt x="4" y="1"/>
                      <a:pt x="4" y="1"/>
                    </a:cubicBezTo>
                    <a:cubicBezTo>
                      <a:pt x="4" y="1"/>
                      <a:pt x="4" y="1"/>
                      <a:pt x="4" y="1"/>
                    </a:cubicBezTo>
                    <a:cubicBezTo>
                      <a:pt x="4" y="1"/>
                      <a:pt x="4" y="1"/>
                      <a:pt x="4" y="1"/>
                    </a:cubicBezTo>
                    <a:cubicBezTo>
                      <a:pt x="4" y="1"/>
                      <a:pt x="5" y="1"/>
                      <a:pt x="5" y="1"/>
                    </a:cubicBezTo>
                    <a:cubicBezTo>
                      <a:pt x="5" y="1"/>
                      <a:pt x="5" y="1"/>
                      <a:pt x="5" y="1"/>
                    </a:cubicBezTo>
                    <a:cubicBezTo>
                      <a:pt x="5" y="1"/>
                      <a:pt x="5" y="1"/>
                      <a:pt x="5" y="1"/>
                    </a:cubicBezTo>
                    <a:cubicBezTo>
                      <a:pt x="5" y="1"/>
                      <a:pt x="5" y="1"/>
                      <a:pt x="5" y="1"/>
                    </a:cubicBezTo>
                    <a:cubicBezTo>
                      <a:pt x="5" y="1"/>
                      <a:pt x="5" y="1"/>
                      <a:pt x="5" y="1"/>
                    </a:cubicBezTo>
                    <a:cubicBezTo>
                      <a:pt x="5" y="1"/>
                      <a:pt x="5" y="1"/>
                      <a:pt x="5" y="1"/>
                    </a:cubicBezTo>
                    <a:cubicBezTo>
                      <a:pt x="5" y="1"/>
                      <a:pt x="5" y="1"/>
                      <a:pt x="5" y="1"/>
                    </a:cubicBezTo>
                    <a:cubicBezTo>
                      <a:pt x="5" y="1"/>
                      <a:pt x="5" y="1"/>
                      <a:pt x="5" y="1"/>
                    </a:cubicBezTo>
                    <a:cubicBezTo>
                      <a:pt x="5" y="1"/>
                      <a:pt x="5" y="1"/>
                      <a:pt x="5" y="1"/>
                    </a:cubicBezTo>
                    <a:cubicBezTo>
                      <a:pt x="5" y="1"/>
                      <a:pt x="5" y="1"/>
                      <a:pt x="5" y="1"/>
                    </a:cubicBezTo>
                    <a:cubicBezTo>
                      <a:pt x="5" y="1"/>
                      <a:pt x="5" y="1"/>
                      <a:pt x="5" y="1"/>
                    </a:cubicBezTo>
                    <a:cubicBezTo>
                      <a:pt x="5" y="1"/>
                      <a:pt x="5" y="1"/>
                      <a:pt x="5" y="1"/>
                    </a:cubicBezTo>
                    <a:cubicBezTo>
                      <a:pt x="5" y="1"/>
                      <a:pt x="5" y="1"/>
                      <a:pt x="5" y="1"/>
                    </a:cubicBezTo>
                    <a:cubicBezTo>
                      <a:pt x="5" y="1"/>
                      <a:pt x="5" y="1"/>
                      <a:pt x="5" y="1"/>
                    </a:cubicBez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3" y="1"/>
                      <a:pt x="3" y="1"/>
                      <a:pt x="3" y="1"/>
                    </a:cubicBezTo>
                    <a:cubicBezTo>
                      <a:pt x="2" y="1"/>
                      <a:pt x="2" y="1"/>
                      <a:pt x="1" y="1"/>
                    </a:cubicBezTo>
                    <a:cubicBezTo>
                      <a:pt x="1" y="1"/>
                      <a:pt x="1" y="1"/>
                      <a:pt x="1" y="1"/>
                    </a:cubicBezTo>
                    <a:cubicBezTo>
                      <a:pt x="1" y="1"/>
                      <a:pt x="1" y="1"/>
                      <a:pt x="1" y="1"/>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16" name="Freeform 306"/>
              <p:cNvSpPr>
                <a:spLocks/>
              </p:cNvSpPr>
              <p:nvPr/>
            </p:nvSpPr>
            <p:spPr bwMode="auto">
              <a:xfrm>
                <a:off x="1417" y="1888"/>
                <a:ext cx="11" cy="4"/>
              </a:xfrm>
              <a:custGeom>
                <a:avLst/>
                <a:gdLst>
                  <a:gd name="T0" fmla="*/ 0 w 5"/>
                  <a:gd name="T1" fmla="*/ 0 h 2"/>
                  <a:gd name="T2" fmla="*/ 1 w 5"/>
                  <a:gd name="T3" fmla="*/ 0 h 2"/>
                  <a:gd name="T4" fmla="*/ 1 w 5"/>
                  <a:gd name="T5" fmla="*/ 0 h 2"/>
                  <a:gd name="T6" fmla="*/ 1 w 5"/>
                  <a:gd name="T7" fmla="*/ 0 h 2"/>
                  <a:gd name="T8" fmla="*/ 2 w 5"/>
                  <a:gd name="T9" fmla="*/ 1 h 2"/>
                  <a:gd name="T10" fmla="*/ 4 w 5"/>
                  <a:gd name="T11" fmla="*/ 2 h 2"/>
                  <a:gd name="T12" fmla="*/ 4 w 5"/>
                  <a:gd name="T13" fmla="*/ 2 h 2"/>
                  <a:gd name="T14" fmla="*/ 4 w 5"/>
                  <a:gd name="T15" fmla="*/ 2 h 2"/>
                  <a:gd name="T16" fmla="*/ 5 w 5"/>
                  <a:gd name="T17" fmla="*/ 2 h 2"/>
                  <a:gd name="T18" fmla="*/ 5 w 5"/>
                  <a:gd name="T19" fmla="*/ 2 h 2"/>
                  <a:gd name="T20" fmla="*/ 5 w 5"/>
                  <a:gd name="T21" fmla="*/ 2 h 2"/>
                  <a:gd name="T22" fmla="*/ 5 w 5"/>
                  <a:gd name="T23" fmla="*/ 2 h 2"/>
                  <a:gd name="T24" fmla="*/ 5 w 5"/>
                  <a:gd name="T25" fmla="*/ 2 h 2"/>
                  <a:gd name="T26" fmla="*/ 5 w 5"/>
                  <a:gd name="T27" fmla="*/ 2 h 2"/>
                  <a:gd name="T28" fmla="*/ 5 w 5"/>
                  <a:gd name="T29" fmla="*/ 2 h 2"/>
                  <a:gd name="T30" fmla="*/ 5 w 5"/>
                  <a:gd name="T31" fmla="*/ 2 h 2"/>
                  <a:gd name="T32" fmla="*/ 5 w 5"/>
                  <a:gd name="T33" fmla="*/ 2 h 2"/>
                  <a:gd name="T34" fmla="*/ 5 w 5"/>
                  <a:gd name="T35" fmla="*/ 2 h 2"/>
                  <a:gd name="T36" fmla="*/ 5 w 5"/>
                  <a:gd name="T37" fmla="*/ 2 h 2"/>
                  <a:gd name="T38" fmla="*/ 5 w 5"/>
                  <a:gd name="T39" fmla="*/ 2 h 2"/>
                  <a:gd name="T40" fmla="*/ 5 w 5"/>
                  <a:gd name="T41" fmla="*/ 2 h 2"/>
                  <a:gd name="T42" fmla="*/ 5 w 5"/>
                  <a:gd name="T43" fmla="*/ 2 h 2"/>
                  <a:gd name="T44" fmla="*/ 4 w 5"/>
                  <a:gd name="T45" fmla="*/ 2 h 2"/>
                  <a:gd name="T46" fmla="*/ 4 w 5"/>
                  <a:gd name="T47" fmla="*/ 2 h 2"/>
                  <a:gd name="T48" fmla="*/ 4 w 5"/>
                  <a:gd name="T49" fmla="*/ 2 h 2"/>
                  <a:gd name="T50" fmla="*/ 4 w 5"/>
                  <a:gd name="T51" fmla="*/ 2 h 2"/>
                  <a:gd name="T52" fmla="*/ 3 w 5"/>
                  <a:gd name="T53" fmla="*/ 2 h 2"/>
                  <a:gd name="T54" fmla="*/ 3 w 5"/>
                  <a:gd name="T55" fmla="*/ 2 h 2"/>
                  <a:gd name="T56" fmla="*/ 3 w 5"/>
                  <a:gd name="T57" fmla="*/ 2 h 2"/>
                  <a:gd name="T58" fmla="*/ 3 w 5"/>
                  <a:gd name="T59" fmla="*/ 1 h 2"/>
                  <a:gd name="T60" fmla="*/ 1 w 5"/>
                  <a:gd name="T61" fmla="*/ 1 h 2"/>
                  <a:gd name="T62" fmla="*/ 1 w 5"/>
                  <a:gd name="T63" fmla="*/ 0 h 2"/>
                  <a:gd name="T64" fmla="*/ 0 w 5"/>
                  <a:gd name="T65" fmla="*/ 0 h 2"/>
                  <a:gd name="T66" fmla="*/ 0 w 5"/>
                  <a:gd name="T67" fmla="*/ 0 h 2"/>
                  <a:gd name="T68" fmla="*/ 0 w 5"/>
                  <a:gd name="T69" fmla="*/ 0 h 2"/>
                  <a:gd name="T70" fmla="*/ 0 w 5"/>
                  <a:gd name="T71" fmla="*/ 0 h 2"/>
                  <a:gd name="T72" fmla="*/ 0 w 5"/>
                  <a:gd name="T73" fmla="*/ 0 h 2"/>
                  <a:gd name="T74" fmla="*/ 0 w 5"/>
                  <a:gd name="T75" fmla="*/ 0 h 2"/>
                  <a:gd name="T76" fmla="*/ 0 w 5"/>
                  <a:gd name="T77" fmla="*/ 0 h 2"/>
                  <a:gd name="T78" fmla="*/ 0 w 5"/>
                  <a:gd name="T7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 h="2">
                    <a:moveTo>
                      <a:pt x="0" y="0"/>
                    </a:moveTo>
                    <a:cubicBezTo>
                      <a:pt x="0" y="0"/>
                      <a:pt x="1" y="0"/>
                      <a:pt x="1" y="0"/>
                    </a:cubicBezTo>
                    <a:cubicBezTo>
                      <a:pt x="1" y="0"/>
                      <a:pt x="1" y="0"/>
                      <a:pt x="1" y="0"/>
                    </a:cubicBezTo>
                    <a:cubicBezTo>
                      <a:pt x="1" y="0"/>
                      <a:pt x="1" y="0"/>
                      <a:pt x="1" y="0"/>
                    </a:cubicBezTo>
                    <a:cubicBezTo>
                      <a:pt x="1" y="0"/>
                      <a:pt x="2" y="1"/>
                      <a:pt x="2" y="1"/>
                    </a:cubicBezTo>
                    <a:cubicBezTo>
                      <a:pt x="3" y="1"/>
                      <a:pt x="4" y="2"/>
                      <a:pt x="4" y="2"/>
                    </a:cubicBezTo>
                    <a:cubicBezTo>
                      <a:pt x="4" y="2"/>
                      <a:pt x="4" y="2"/>
                      <a:pt x="4" y="2"/>
                    </a:cubicBezTo>
                    <a:cubicBezTo>
                      <a:pt x="4" y="2"/>
                      <a:pt x="4" y="2"/>
                      <a:pt x="4" y="2"/>
                    </a:cubicBezTo>
                    <a:cubicBezTo>
                      <a:pt x="4" y="2"/>
                      <a:pt x="5" y="2"/>
                      <a:pt x="5" y="2"/>
                    </a:cubicBezTo>
                    <a:cubicBezTo>
                      <a:pt x="5" y="2"/>
                      <a:pt x="5" y="2"/>
                      <a:pt x="5" y="2"/>
                    </a:cubicBezTo>
                    <a:cubicBezTo>
                      <a:pt x="5" y="2"/>
                      <a:pt x="5" y="2"/>
                      <a:pt x="5" y="2"/>
                    </a:cubicBezTo>
                    <a:cubicBezTo>
                      <a:pt x="5" y="2"/>
                      <a:pt x="5" y="2"/>
                      <a:pt x="5" y="2"/>
                    </a:cubicBezTo>
                    <a:cubicBezTo>
                      <a:pt x="5" y="2"/>
                      <a:pt x="5" y="2"/>
                      <a:pt x="5" y="2"/>
                    </a:cubicBezTo>
                    <a:cubicBezTo>
                      <a:pt x="5" y="2"/>
                      <a:pt x="5" y="2"/>
                      <a:pt x="5" y="2"/>
                    </a:cubicBezTo>
                    <a:cubicBezTo>
                      <a:pt x="5" y="2"/>
                      <a:pt x="5" y="2"/>
                      <a:pt x="5" y="2"/>
                    </a:cubicBezTo>
                    <a:cubicBezTo>
                      <a:pt x="5" y="2"/>
                      <a:pt x="5" y="2"/>
                      <a:pt x="5" y="2"/>
                    </a:cubicBezTo>
                    <a:cubicBezTo>
                      <a:pt x="5" y="2"/>
                      <a:pt x="5" y="2"/>
                      <a:pt x="5" y="2"/>
                    </a:cubicBezTo>
                    <a:cubicBezTo>
                      <a:pt x="5" y="2"/>
                      <a:pt x="5" y="2"/>
                      <a:pt x="5" y="2"/>
                    </a:cubicBezTo>
                    <a:cubicBezTo>
                      <a:pt x="5" y="2"/>
                      <a:pt x="5" y="2"/>
                      <a:pt x="5" y="2"/>
                    </a:cubicBezTo>
                    <a:cubicBezTo>
                      <a:pt x="5" y="2"/>
                      <a:pt x="5" y="2"/>
                      <a:pt x="5" y="2"/>
                    </a:cubicBezTo>
                    <a:cubicBezTo>
                      <a:pt x="5" y="2"/>
                      <a:pt x="5" y="2"/>
                      <a:pt x="5" y="2"/>
                    </a:cubicBezTo>
                    <a:cubicBezTo>
                      <a:pt x="5" y="2"/>
                      <a:pt x="5" y="2"/>
                      <a:pt x="5" y="2"/>
                    </a:cubicBezTo>
                    <a:cubicBezTo>
                      <a:pt x="4" y="2"/>
                      <a:pt x="4" y="2"/>
                      <a:pt x="4" y="2"/>
                    </a:cubicBezTo>
                    <a:cubicBezTo>
                      <a:pt x="4" y="2"/>
                      <a:pt x="4" y="2"/>
                      <a:pt x="4" y="2"/>
                    </a:cubicBezTo>
                    <a:cubicBezTo>
                      <a:pt x="4" y="2"/>
                      <a:pt x="4" y="2"/>
                      <a:pt x="4" y="2"/>
                    </a:cubicBezTo>
                    <a:cubicBezTo>
                      <a:pt x="4" y="2"/>
                      <a:pt x="4" y="2"/>
                      <a:pt x="4" y="2"/>
                    </a:cubicBezTo>
                    <a:cubicBezTo>
                      <a:pt x="4" y="2"/>
                      <a:pt x="4" y="2"/>
                      <a:pt x="3" y="2"/>
                    </a:cubicBezTo>
                    <a:cubicBezTo>
                      <a:pt x="3" y="2"/>
                      <a:pt x="3" y="2"/>
                      <a:pt x="3" y="2"/>
                    </a:cubicBezTo>
                    <a:cubicBezTo>
                      <a:pt x="3" y="2"/>
                      <a:pt x="3" y="2"/>
                      <a:pt x="3" y="2"/>
                    </a:cubicBezTo>
                    <a:cubicBezTo>
                      <a:pt x="3" y="2"/>
                      <a:pt x="3" y="1"/>
                      <a:pt x="3" y="1"/>
                    </a:cubicBezTo>
                    <a:cubicBezTo>
                      <a:pt x="2" y="1"/>
                      <a:pt x="1" y="1"/>
                      <a:pt x="1" y="1"/>
                    </a:cubicBezTo>
                    <a:cubicBezTo>
                      <a:pt x="1" y="0"/>
                      <a:pt x="1" y="0"/>
                      <a:pt x="1"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17" name="Freeform 307"/>
              <p:cNvSpPr>
                <a:spLocks/>
              </p:cNvSpPr>
              <p:nvPr/>
            </p:nvSpPr>
            <p:spPr bwMode="auto">
              <a:xfrm>
                <a:off x="1421" y="1892"/>
                <a:ext cx="7" cy="10"/>
              </a:xfrm>
              <a:custGeom>
                <a:avLst/>
                <a:gdLst>
                  <a:gd name="T0" fmla="*/ 0 w 3"/>
                  <a:gd name="T1" fmla="*/ 4 h 4"/>
                  <a:gd name="T2" fmla="*/ 0 w 3"/>
                  <a:gd name="T3" fmla="*/ 4 h 4"/>
                  <a:gd name="T4" fmla="*/ 0 w 3"/>
                  <a:gd name="T5" fmla="*/ 4 h 4"/>
                  <a:gd name="T6" fmla="*/ 1 w 3"/>
                  <a:gd name="T7" fmla="*/ 3 h 4"/>
                  <a:gd name="T8" fmla="*/ 1 w 3"/>
                  <a:gd name="T9" fmla="*/ 2 h 4"/>
                  <a:gd name="T10" fmla="*/ 2 w 3"/>
                  <a:gd name="T11" fmla="*/ 0 h 4"/>
                  <a:gd name="T12" fmla="*/ 2 w 3"/>
                  <a:gd name="T13" fmla="*/ 0 h 4"/>
                  <a:gd name="T14" fmla="*/ 2 w 3"/>
                  <a:gd name="T15" fmla="*/ 0 h 4"/>
                  <a:gd name="T16" fmla="*/ 3 w 3"/>
                  <a:gd name="T17" fmla="*/ 0 h 4"/>
                  <a:gd name="T18" fmla="*/ 3 w 3"/>
                  <a:gd name="T19" fmla="*/ 0 h 4"/>
                  <a:gd name="T20" fmla="*/ 3 w 3"/>
                  <a:gd name="T21" fmla="*/ 0 h 4"/>
                  <a:gd name="T22" fmla="*/ 3 w 3"/>
                  <a:gd name="T23" fmla="*/ 0 h 4"/>
                  <a:gd name="T24" fmla="*/ 3 w 3"/>
                  <a:gd name="T25" fmla="*/ 0 h 4"/>
                  <a:gd name="T26" fmla="*/ 3 w 3"/>
                  <a:gd name="T27" fmla="*/ 0 h 4"/>
                  <a:gd name="T28" fmla="*/ 3 w 3"/>
                  <a:gd name="T29" fmla="*/ 0 h 4"/>
                  <a:gd name="T30" fmla="*/ 3 w 3"/>
                  <a:gd name="T31" fmla="*/ 0 h 4"/>
                  <a:gd name="T32" fmla="*/ 3 w 3"/>
                  <a:gd name="T33" fmla="*/ 0 h 4"/>
                  <a:gd name="T34" fmla="*/ 3 w 3"/>
                  <a:gd name="T35" fmla="*/ 0 h 4"/>
                  <a:gd name="T36" fmla="*/ 3 w 3"/>
                  <a:gd name="T37" fmla="*/ 0 h 4"/>
                  <a:gd name="T38" fmla="*/ 3 w 3"/>
                  <a:gd name="T39" fmla="*/ 0 h 4"/>
                  <a:gd name="T40" fmla="*/ 3 w 3"/>
                  <a:gd name="T41" fmla="*/ 0 h 4"/>
                  <a:gd name="T42" fmla="*/ 3 w 3"/>
                  <a:gd name="T43" fmla="*/ 0 h 4"/>
                  <a:gd name="T44" fmla="*/ 2 w 3"/>
                  <a:gd name="T45" fmla="*/ 0 h 4"/>
                  <a:gd name="T46" fmla="*/ 2 w 3"/>
                  <a:gd name="T47" fmla="*/ 0 h 4"/>
                  <a:gd name="T48" fmla="*/ 2 w 3"/>
                  <a:gd name="T49" fmla="*/ 0 h 4"/>
                  <a:gd name="T50" fmla="*/ 2 w 3"/>
                  <a:gd name="T51" fmla="*/ 0 h 4"/>
                  <a:gd name="T52" fmla="*/ 2 w 3"/>
                  <a:gd name="T53" fmla="*/ 1 h 4"/>
                  <a:gd name="T54" fmla="*/ 2 w 3"/>
                  <a:gd name="T55" fmla="*/ 1 h 4"/>
                  <a:gd name="T56" fmla="*/ 2 w 3"/>
                  <a:gd name="T57" fmla="*/ 1 h 4"/>
                  <a:gd name="T58" fmla="*/ 1 w 3"/>
                  <a:gd name="T59" fmla="*/ 1 h 4"/>
                  <a:gd name="T60" fmla="*/ 0 w 3"/>
                  <a:gd name="T61" fmla="*/ 3 h 4"/>
                  <a:gd name="T62" fmla="*/ 0 w 3"/>
                  <a:gd name="T63" fmla="*/ 4 h 4"/>
                  <a:gd name="T64" fmla="*/ 0 w 3"/>
                  <a:gd name="T65" fmla="*/ 4 h 4"/>
                  <a:gd name="T66" fmla="*/ 0 w 3"/>
                  <a:gd name="T67" fmla="*/ 4 h 4"/>
                  <a:gd name="T68" fmla="*/ 0 w 3"/>
                  <a:gd name="T69" fmla="*/ 4 h 4"/>
                  <a:gd name="T70" fmla="*/ 0 w 3"/>
                  <a:gd name="T71" fmla="*/ 4 h 4"/>
                  <a:gd name="T72" fmla="*/ 0 w 3"/>
                  <a:gd name="T73" fmla="*/ 4 h 4"/>
                  <a:gd name="T74" fmla="*/ 0 w 3"/>
                  <a:gd name="T75" fmla="*/ 4 h 4"/>
                  <a:gd name="T76" fmla="*/ 0 w 3"/>
                  <a:gd name="T77" fmla="*/ 4 h 4"/>
                  <a:gd name="T78" fmla="*/ 0 w 3"/>
                  <a:gd name="T7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 h="4">
                    <a:moveTo>
                      <a:pt x="0" y="4"/>
                    </a:moveTo>
                    <a:cubicBezTo>
                      <a:pt x="0" y="4"/>
                      <a:pt x="0" y="4"/>
                      <a:pt x="0" y="4"/>
                    </a:cubicBezTo>
                    <a:cubicBezTo>
                      <a:pt x="0" y="4"/>
                      <a:pt x="0" y="4"/>
                      <a:pt x="0" y="4"/>
                    </a:cubicBezTo>
                    <a:cubicBezTo>
                      <a:pt x="0" y="4"/>
                      <a:pt x="1" y="3"/>
                      <a:pt x="1" y="3"/>
                    </a:cubicBezTo>
                    <a:cubicBezTo>
                      <a:pt x="1" y="3"/>
                      <a:pt x="1" y="3"/>
                      <a:pt x="1" y="2"/>
                    </a:cubicBezTo>
                    <a:cubicBezTo>
                      <a:pt x="1" y="1"/>
                      <a:pt x="2" y="1"/>
                      <a:pt x="2" y="0"/>
                    </a:cubicBezTo>
                    <a:cubicBezTo>
                      <a:pt x="2" y="0"/>
                      <a:pt x="2" y="0"/>
                      <a:pt x="2" y="0"/>
                    </a:cubicBezTo>
                    <a:cubicBezTo>
                      <a:pt x="2" y="0"/>
                      <a:pt x="2" y="0"/>
                      <a:pt x="2" y="0"/>
                    </a:cubicBezTo>
                    <a:cubicBezTo>
                      <a:pt x="3" y="0"/>
                      <a:pt x="3" y="0"/>
                      <a:pt x="3" y="0"/>
                    </a:cubicBezTo>
                    <a:cubicBezTo>
                      <a:pt x="3" y="0"/>
                      <a:pt x="3" y="0"/>
                      <a:pt x="3" y="0"/>
                    </a:cubicBezTo>
                    <a:cubicBezTo>
                      <a:pt x="3" y="0"/>
                      <a:pt x="3" y="0"/>
                      <a:pt x="3" y="0"/>
                    </a:cubicBezTo>
                    <a:cubicBezTo>
                      <a:pt x="3" y="0"/>
                      <a:pt x="3" y="0"/>
                      <a:pt x="3" y="0"/>
                    </a:cubicBezTo>
                    <a:cubicBezTo>
                      <a:pt x="3" y="0"/>
                      <a:pt x="3" y="0"/>
                      <a:pt x="3" y="0"/>
                    </a:cubicBezTo>
                    <a:cubicBezTo>
                      <a:pt x="3" y="0"/>
                      <a:pt x="3" y="0"/>
                      <a:pt x="3" y="0"/>
                    </a:cubicBezTo>
                    <a:cubicBezTo>
                      <a:pt x="3" y="0"/>
                      <a:pt x="3" y="0"/>
                      <a:pt x="3" y="0"/>
                    </a:cubicBezTo>
                    <a:cubicBezTo>
                      <a:pt x="3" y="0"/>
                      <a:pt x="3" y="0"/>
                      <a:pt x="3" y="0"/>
                    </a:cubicBezTo>
                    <a:cubicBezTo>
                      <a:pt x="3" y="0"/>
                      <a:pt x="3" y="0"/>
                      <a:pt x="3" y="0"/>
                    </a:cubicBezTo>
                    <a:cubicBezTo>
                      <a:pt x="3" y="0"/>
                      <a:pt x="3" y="0"/>
                      <a:pt x="3" y="0"/>
                    </a:cubicBezTo>
                    <a:cubicBezTo>
                      <a:pt x="3" y="0"/>
                      <a:pt x="3" y="0"/>
                      <a:pt x="3" y="0"/>
                    </a:cubicBezTo>
                    <a:cubicBezTo>
                      <a:pt x="3" y="0"/>
                      <a:pt x="3" y="0"/>
                      <a:pt x="3" y="0"/>
                    </a:cubicBezTo>
                    <a:cubicBezTo>
                      <a:pt x="3" y="0"/>
                      <a:pt x="3" y="0"/>
                      <a:pt x="3" y="0"/>
                    </a:cubicBezTo>
                    <a:cubicBezTo>
                      <a:pt x="3" y="0"/>
                      <a:pt x="3" y="0"/>
                      <a:pt x="3" y="0"/>
                    </a:cubicBezTo>
                    <a:cubicBezTo>
                      <a:pt x="2" y="0"/>
                      <a:pt x="2" y="0"/>
                      <a:pt x="2" y="0"/>
                    </a:cubicBezTo>
                    <a:cubicBezTo>
                      <a:pt x="2" y="0"/>
                      <a:pt x="2" y="0"/>
                      <a:pt x="2" y="0"/>
                    </a:cubicBezTo>
                    <a:cubicBezTo>
                      <a:pt x="2" y="0"/>
                      <a:pt x="2" y="0"/>
                      <a:pt x="2" y="0"/>
                    </a:cubicBezTo>
                    <a:cubicBezTo>
                      <a:pt x="2" y="0"/>
                      <a:pt x="2" y="0"/>
                      <a:pt x="2" y="0"/>
                    </a:cubicBezTo>
                    <a:cubicBezTo>
                      <a:pt x="2" y="0"/>
                      <a:pt x="2" y="1"/>
                      <a:pt x="2" y="1"/>
                    </a:cubicBezTo>
                    <a:cubicBezTo>
                      <a:pt x="2" y="1"/>
                      <a:pt x="2" y="1"/>
                      <a:pt x="2" y="1"/>
                    </a:cubicBezTo>
                    <a:cubicBezTo>
                      <a:pt x="2" y="1"/>
                      <a:pt x="2" y="1"/>
                      <a:pt x="2" y="1"/>
                    </a:cubicBezTo>
                    <a:cubicBezTo>
                      <a:pt x="2" y="1"/>
                      <a:pt x="2" y="1"/>
                      <a:pt x="1" y="1"/>
                    </a:cubicBezTo>
                    <a:cubicBezTo>
                      <a:pt x="1" y="2"/>
                      <a:pt x="1" y="3"/>
                      <a:pt x="0" y="3"/>
                    </a:cubicBezTo>
                    <a:cubicBezTo>
                      <a:pt x="0" y="3"/>
                      <a:pt x="0" y="3"/>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18" name="Freeform 308"/>
              <p:cNvSpPr>
                <a:spLocks/>
              </p:cNvSpPr>
              <p:nvPr/>
            </p:nvSpPr>
            <p:spPr bwMode="auto">
              <a:xfrm>
                <a:off x="1336" y="1122"/>
                <a:ext cx="116" cy="248"/>
              </a:xfrm>
              <a:custGeom>
                <a:avLst/>
                <a:gdLst>
                  <a:gd name="T0" fmla="*/ 49 w 49"/>
                  <a:gd name="T1" fmla="*/ 105 h 105"/>
                  <a:gd name="T2" fmla="*/ 16 w 49"/>
                  <a:gd name="T3" fmla="*/ 75 h 105"/>
                  <a:gd name="T4" fmla="*/ 6 w 49"/>
                  <a:gd name="T5" fmla="*/ 0 h 105"/>
                  <a:gd name="T6" fmla="*/ 10 w 49"/>
                  <a:gd name="T7" fmla="*/ 1 h 105"/>
                  <a:gd name="T8" fmla="*/ 12 w 49"/>
                  <a:gd name="T9" fmla="*/ 61 h 105"/>
                  <a:gd name="T10" fmla="*/ 48 w 49"/>
                  <a:gd name="T11" fmla="*/ 105 h 105"/>
                  <a:gd name="T12" fmla="*/ 45 w 49"/>
                  <a:gd name="T13" fmla="*/ 104 h 105"/>
                  <a:gd name="T14" fmla="*/ 46 w 49"/>
                  <a:gd name="T15" fmla="*/ 104 h 105"/>
                  <a:gd name="T16" fmla="*/ 49 w 49"/>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105">
                    <a:moveTo>
                      <a:pt x="49" y="105"/>
                    </a:moveTo>
                    <a:cubicBezTo>
                      <a:pt x="34" y="101"/>
                      <a:pt x="23" y="88"/>
                      <a:pt x="16" y="75"/>
                    </a:cubicBezTo>
                    <a:cubicBezTo>
                      <a:pt x="3" y="52"/>
                      <a:pt x="0" y="24"/>
                      <a:pt x="6" y="0"/>
                    </a:cubicBezTo>
                    <a:cubicBezTo>
                      <a:pt x="10" y="1"/>
                      <a:pt x="10" y="1"/>
                      <a:pt x="10" y="1"/>
                    </a:cubicBezTo>
                    <a:cubicBezTo>
                      <a:pt x="4" y="20"/>
                      <a:pt x="6" y="41"/>
                      <a:pt x="12" y="61"/>
                    </a:cubicBezTo>
                    <a:cubicBezTo>
                      <a:pt x="18" y="78"/>
                      <a:pt x="30" y="97"/>
                      <a:pt x="48" y="105"/>
                    </a:cubicBezTo>
                    <a:cubicBezTo>
                      <a:pt x="47" y="104"/>
                      <a:pt x="46" y="104"/>
                      <a:pt x="45" y="104"/>
                    </a:cubicBezTo>
                    <a:cubicBezTo>
                      <a:pt x="46" y="104"/>
                      <a:pt x="46" y="104"/>
                      <a:pt x="46" y="104"/>
                    </a:cubicBezTo>
                    <a:cubicBezTo>
                      <a:pt x="47" y="104"/>
                      <a:pt x="48" y="105"/>
                      <a:pt x="49" y="105"/>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19" name="Freeform 309"/>
              <p:cNvSpPr>
                <a:spLocks/>
              </p:cNvSpPr>
              <p:nvPr/>
            </p:nvSpPr>
            <p:spPr bwMode="auto">
              <a:xfrm>
                <a:off x="1582" y="1380"/>
                <a:ext cx="75" cy="35"/>
              </a:xfrm>
              <a:custGeom>
                <a:avLst/>
                <a:gdLst>
                  <a:gd name="T0" fmla="*/ 32 w 32"/>
                  <a:gd name="T1" fmla="*/ 11 h 15"/>
                  <a:gd name="T2" fmla="*/ 29 w 32"/>
                  <a:gd name="T3" fmla="*/ 13 h 15"/>
                  <a:gd name="T4" fmla="*/ 22 w 32"/>
                  <a:gd name="T5" fmla="*/ 14 h 15"/>
                  <a:gd name="T6" fmla="*/ 13 w 32"/>
                  <a:gd name="T7" fmla="*/ 7 h 15"/>
                  <a:gd name="T8" fmla="*/ 9 w 32"/>
                  <a:gd name="T9" fmla="*/ 3 h 15"/>
                  <a:gd name="T10" fmla="*/ 6 w 32"/>
                  <a:gd name="T11" fmla="*/ 2 h 15"/>
                  <a:gd name="T12" fmla="*/ 2 w 32"/>
                  <a:gd name="T13" fmla="*/ 2 h 15"/>
                  <a:gd name="T14" fmla="*/ 1 w 32"/>
                  <a:gd name="T15" fmla="*/ 3 h 15"/>
                  <a:gd name="T16" fmla="*/ 3 w 32"/>
                  <a:gd name="T17" fmla="*/ 2 h 15"/>
                  <a:gd name="T18" fmla="*/ 8 w 32"/>
                  <a:gd name="T19" fmla="*/ 2 h 15"/>
                  <a:gd name="T20" fmla="*/ 17 w 32"/>
                  <a:gd name="T21" fmla="*/ 11 h 15"/>
                  <a:gd name="T22" fmla="*/ 23 w 32"/>
                  <a:gd name="T23" fmla="*/ 14 h 15"/>
                  <a:gd name="T24" fmla="*/ 28 w 32"/>
                  <a:gd name="T25" fmla="*/ 14 h 15"/>
                  <a:gd name="T26" fmla="*/ 32 w 32"/>
                  <a:gd name="T27"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15">
                    <a:moveTo>
                      <a:pt x="32" y="11"/>
                    </a:moveTo>
                    <a:cubicBezTo>
                      <a:pt x="32" y="11"/>
                      <a:pt x="32" y="12"/>
                      <a:pt x="29" y="13"/>
                    </a:cubicBezTo>
                    <a:cubicBezTo>
                      <a:pt x="28" y="14"/>
                      <a:pt x="25" y="15"/>
                      <a:pt x="22" y="14"/>
                    </a:cubicBezTo>
                    <a:cubicBezTo>
                      <a:pt x="19" y="13"/>
                      <a:pt x="16" y="11"/>
                      <a:pt x="13" y="7"/>
                    </a:cubicBezTo>
                    <a:cubicBezTo>
                      <a:pt x="12" y="5"/>
                      <a:pt x="10" y="4"/>
                      <a:pt x="9" y="3"/>
                    </a:cubicBezTo>
                    <a:cubicBezTo>
                      <a:pt x="8" y="3"/>
                      <a:pt x="7" y="2"/>
                      <a:pt x="6" y="2"/>
                    </a:cubicBezTo>
                    <a:cubicBezTo>
                      <a:pt x="5" y="1"/>
                      <a:pt x="3" y="2"/>
                      <a:pt x="2" y="2"/>
                    </a:cubicBezTo>
                    <a:cubicBezTo>
                      <a:pt x="1" y="3"/>
                      <a:pt x="1" y="3"/>
                      <a:pt x="1" y="3"/>
                    </a:cubicBezTo>
                    <a:cubicBezTo>
                      <a:pt x="1" y="3"/>
                      <a:pt x="0" y="3"/>
                      <a:pt x="3" y="2"/>
                    </a:cubicBezTo>
                    <a:cubicBezTo>
                      <a:pt x="4" y="1"/>
                      <a:pt x="6" y="0"/>
                      <a:pt x="8" y="2"/>
                    </a:cubicBezTo>
                    <a:cubicBezTo>
                      <a:pt x="11" y="3"/>
                      <a:pt x="13" y="7"/>
                      <a:pt x="17" y="11"/>
                    </a:cubicBezTo>
                    <a:cubicBezTo>
                      <a:pt x="20" y="13"/>
                      <a:pt x="22" y="14"/>
                      <a:pt x="23" y="14"/>
                    </a:cubicBezTo>
                    <a:cubicBezTo>
                      <a:pt x="24" y="14"/>
                      <a:pt x="25" y="15"/>
                      <a:pt x="28" y="14"/>
                    </a:cubicBezTo>
                    <a:cubicBezTo>
                      <a:pt x="29" y="13"/>
                      <a:pt x="31" y="12"/>
                      <a:pt x="32" y="1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0" name="Freeform 310"/>
              <p:cNvSpPr>
                <a:spLocks/>
              </p:cNvSpPr>
              <p:nvPr/>
            </p:nvSpPr>
            <p:spPr bwMode="auto">
              <a:xfrm>
                <a:off x="1584" y="1382"/>
                <a:ext cx="73" cy="33"/>
              </a:xfrm>
              <a:custGeom>
                <a:avLst/>
                <a:gdLst>
                  <a:gd name="T0" fmla="*/ 31 w 31"/>
                  <a:gd name="T1" fmla="*/ 10 h 14"/>
                  <a:gd name="T2" fmla="*/ 31 w 31"/>
                  <a:gd name="T3" fmla="*/ 10 h 14"/>
                  <a:gd name="T4" fmla="*/ 30 w 31"/>
                  <a:gd name="T5" fmla="*/ 11 h 14"/>
                  <a:gd name="T6" fmla="*/ 22 w 31"/>
                  <a:gd name="T7" fmla="*/ 13 h 14"/>
                  <a:gd name="T8" fmla="*/ 12 w 31"/>
                  <a:gd name="T9" fmla="*/ 6 h 14"/>
                  <a:gd name="T10" fmla="*/ 5 w 31"/>
                  <a:gd name="T11" fmla="*/ 1 h 14"/>
                  <a:gd name="T12" fmla="*/ 1 w 31"/>
                  <a:gd name="T13" fmla="*/ 1 h 14"/>
                  <a:gd name="T14" fmla="*/ 0 w 31"/>
                  <a:gd name="T15" fmla="*/ 2 h 14"/>
                  <a:gd name="T16" fmla="*/ 0 w 31"/>
                  <a:gd name="T17" fmla="*/ 2 h 14"/>
                  <a:gd name="T18" fmla="*/ 0 w 31"/>
                  <a:gd name="T19" fmla="*/ 2 h 14"/>
                  <a:gd name="T20" fmla="*/ 0 w 31"/>
                  <a:gd name="T21" fmla="*/ 2 h 14"/>
                  <a:gd name="T22" fmla="*/ 0 w 31"/>
                  <a:gd name="T23" fmla="*/ 2 h 14"/>
                  <a:gd name="T24" fmla="*/ 0 w 31"/>
                  <a:gd name="T25" fmla="*/ 2 h 14"/>
                  <a:gd name="T26" fmla="*/ 0 w 31"/>
                  <a:gd name="T27" fmla="*/ 2 h 14"/>
                  <a:gd name="T28" fmla="*/ 0 w 31"/>
                  <a:gd name="T29" fmla="*/ 2 h 14"/>
                  <a:gd name="T30" fmla="*/ 0 w 31"/>
                  <a:gd name="T31" fmla="*/ 2 h 14"/>
                  <a:gd name="T32" fmla="*/ 0 w 31"/>
                  <a:gd name="T33" fmla="*/ 2 h 14"/>
                  <a:gd name="T34" fmla="*/ 0 w 31"/>
                  <a:gd name="T35" fmla="*/ 2 h 14"/>
                  <a:gd name="T36" fmla="*/ 0 w 31"/>
                  <a:gd name="T37" fmla="*/ 2 h 14"/>
                  <a:gd name="T38" fmla="*/ 0 w 31"/>
                  <a:gd name="T39" fmla="*/ 2 h 14"/>
                  <a:gd name="T40" fmla="*/ 0 w 31"/>
                  <a:gd name="T41" fmla="*/ 2 h 14"/>
                  <a:gd name="T42" fmla="*/ 0 w 31"/>
                  <a:gd name="T43" fmla="*/ 2 h 14"/>
                  <a:gd name="T44" fmla="*/ 0 w 31"/>
                  <a:gd name="T45" fmla="*/ 2 h 14"/>
                  <a:gd name="T46" fmla="*/ 0 w 31"/>
                  <a:gd name="T47" fmla="*/ 2 h 14"/>
                  <a:gd name="T48" fmla="*/ 0 w 31"/>
                  <a:gd name="T49" fmla="*/ 2 h 14"/>
                  <a:gd name="T50" fmla="*/ 0 w 31"/>
                  <a:gd name="T51" fmla="*/ 2 h 14"/>
                  <a:gd name="T52" fmla="*/ 0 w 31"/>
                  <a:gd name="T53" fmla="*/ 2 h 14"/>
                  <a:gd name="T54" fmla="*/ 0 w 31"/>
                  <a:gd name="T55" fmla="*/ 2 h 14"/>
                  <a:gd name="T56" fmla="*/ 0 w 31"/>
                  <a:gd name="T57" fmla="*/ 2 h 14"/>
                  <a:gd name="T58" fmla="*/ 6 w 31"/>
                  <a:gd name="T59" fmla="*/ 0 h 14"/>
                  <a:gd name="T60" fmla="*/ 16 w 31"/>
                  <a:gd name="T61" fmla="*/ 10 h 14"/>
                  <a:gd name="T62" fmla="*/ 22 w 31"/>
                  <a:gd name="T63" fmla="*/ 13 h 14"/>
                  <a:gd name="T64" fmla="*/ 22 w 31"/>
                  <a:gd name="T65" fmla="*/ 13 h 14"/>
                  <a:gd name="T66" fmla="*/ 31 w 31"/>
                  <a:gd name="T67" fmla="*/ 10 h 14"/>
                  <a:gd name="T68" fmla="*/ 31 w 31"/>
                  <a:gd name="T69" fmla="*/ 10 h 14"/>
                  <a:gd name="T70" fmla="*/ 31 w 31"/>
                  <a:gd name="T71" fmla="*/ 10 h 14"/>
                  <a:gd name="T72" fmla="*/ 22 w 31"/>
                  <a:gd name="T73" fmla="*/ 13 h 14"/>
                  <a:gd name="T74" fmla="*/ 22 w 31"/>
                  <a:gd name="T75" fmla="*/ 13 h 14"/>
                  <a:gd name="T76" fmla="*/ 16 w 31"/>
                  <a:gd name="T77" fmla="*/ 10 h 14"/>
                  <a:gd name="T78" fmla="*/ 6 w 31"/>
                  <a:gd name="T79" fmla="*/ 0 h 14"/>
                  <a:gd name="T80" fmla="*/ 0 w 31"/>
                  <a:gd name="T81" fmla="*/ 2 h 14"/>
                  <a:gd name="T82" fmla="*/ 0 w 31"/>
                  <a:gd name="T83" fmla="*/ 2 h 14"/>
                  <a:gd name="T84" fmla="*/ 0 w 31"/>
                  <a:gd name="T85" fmla="*/ 2 h 14"/>
                  <a:gd name="T86" fmla="*/ 0 w 31"/>
                  <a:gd name="T87" fmla="*/ 2 h 14"/>
                  <a:gd name="T88" fmla="*/ 0 w 31"/>
                  <a:gd name="T89" fmla="*/ 2 h 14"/>
                  <a:gd name="T90" fmla="*/ 0 w 31"/>
                  <a:gd name="T91" fmla="*/ 2 h 14"/>
                  <a:gd name="T92" fmla="*/ 1 w 31"/>
                  <a:gd name="T93" fmla="*/ 1 h 14"/>
                  <a:gd name="T94" fmla="*/ 5 w 31"/>
                  <a:gd name="T95" fmla="*/ 1 h 14"/>
                  <a:gd name="T96" fmla="*/ 12 w 31"/>
                  <a:gd name="T97" fmla="*/ 6 h 14"/>
                  <a:gd name="T98" fmla="*/ 22 w 31"/>
                  <a:gd name="T99" fmla="*/ 13 h 14"/>
                  <a:gd name="T100" fmla="*/ 30 w 31"/>
                  <a:gd name="T101" fmla="*/ 10 h 14"/>
                  <a:gd name="T102" fmla="*/ 31 w 31"/>
                  <a:gd name="T103" fmla="*/ 10 h 14"/>
                  <a:gd name="T104" fmla="*/ 31 w 31"/>
                  <a:gd name="T105" fmla="*/ 10 h 14"/>
                  <a:gd name="T106" fmla="*/ 31 w 31"/>
                  <a:gd name="T107" fmla="*/ 10 h 14"/>
                  <a:gd name="T108" fmla="*/ 31 w 31"/>
                  <a:gd name="T109" fmla="*/ 10 h 14"/>
                  <a:gd name="T110" fmla="*/ 31 w 31"/>
                  <a:gd name="T111" fmla="*/ 10 h 14"/>
                  <a:gd name="T112" fmla="*/ 31 w 31"/>
                  <a:gd name="T113" fmla="*/ 10 h 14"/>
                  <a:gd name="T114" fmla="*/ 31 w 31"/>
                  <a:gd name="T115" fmla="*/ 10 h 14"/>
                  <a:gd name="T116" fmla="*/ 31 w 31"/>
                  <a:gd name="T117" fmla="*/ 10 h 14"/>
                  <a:gd name="T118" fmla="*/ 31 w 31"/>
                  <a:gd name="T119" fmla="*/ 10 h 14"/>
                  <a:gd name="T120" fmla="*/ 31 w 31"/>
                  <a:gd name="T121"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 h="14">
                    <a:moveTo>
                      <a:pt x="31" y="10"/>
                    </a:moveTo>
                    <a:cubicBezTo>
                      <a:pt x="31" y="10"/>
                      <a:pt x="31" y="10"/>
                      <a:pt x="31" y="10"/>
                    </a:cubicBezTo>
                    <a:cubicBezTo>
                      <a:pt x="31" y="10"/>
                      <a:pt x="31" y="10"/>
                      <a:pt x="31" y="10"/>
                    </a:cubicBezTo>
                    <a:cubicBezTo>
                      <a:pt x="31" y="10"/>
                      <a:pt x="31" y="10"/>
                      <a:pt x="31" y="10"/>
                    </a:cubicBezTo>
                    <a:cubicBezTo>
                      <a:pt x="31" y="10"/>
                      <a:pt x="31" y="10"/>
                      <a:pt x="31" y="10"/>
                    </a:cubicBezTo>
                    <a:cubicBezTo>
                      <a:pt x="31" y="10"/>
                      <a:pt x="31" y="10"/>
                      <a:pt x="30" y="11"/>
                    </a:cubicBezTo>
                    <a:cubicBezTo>
                      <a:pt x="30" y="11"/>
                      <a:pt x="29" y="12"/>
                      <a:pt x="28" y="12"/>
                    </a:cubicBezTo>
                    <a:cubicBezTo>
                      <a:pt x="27" y="13"/>
                      <a:pt x="24" y="14"/>
                      <a:pt x="22" y="13"/>
                    </a:cubicBezTo>
                    <a:cubicBezTo>
                      <a:pt x="22" y="13"/>
                      <a:pt x="21" y="13"/>
                      <a:pt x="21" y="13"/>
                    </a:cubicBezTo>
                    <a:cubicBezTo>
                      <a:pt x="18" y="12"/>
                      <a:pt x="15" y="10"/>
                      <a:pt x="12" y="6"/>
                    </a:cubicBezTo>
                    <a:cubicBezTo>
                      <a:pt x="11" y="4"/>
                      <a:pt x="9" y="3"/>
                      <a:pt x="8" y="2"/>
                    </a:cubicBezTo>
                    <a:cubicBezTo>
                      <a:pt x="7" y="2"/>
                      <a:pt x="6" y="1"/>
                      <a:pt x="5" y="1"/>
                    </a:cubicBezTo>
                    <a:cubicBezTo>
                      <a:pt x="5" y="1"/>
                      <a:pt x="5" y="1"/>
                      <a:pt x="5" y="1"/>
                    </a:cubicBezTo>
                    <a:cubicBezTo>
                      <a:pt x="4" y="0"/>
                      <a:pt x="2" y="1"/>
                      <a:pt x="1" y="1"/>
                    </a:cubicBezTo>
                    <a:cubicBezTo>
                      <a:pt x="1" y="1"/>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1"/>
                      <a:pt x="2" y="1"/>
                    </a:cubicBezTo>
                    <a:cubicBezTo>
                      <a:pt x="2" y="0"/>
                      <a:pt x="4" y="0"/>
                      <a:pt x="6" y="0"/>
                    </a:cubicBezTo>
                    <a:cubicBezTo>
                      <a:pt x="6" y="0"/>
                      <a:pt x="7" y="1"/>
                      <a:pt x="7" y="1"/>
                    </a:cubicBezTo>
                    <a:cubicBezTo>
                      <a:pt x="10" y="2"/>
                      <a:pt x="12" y="6"/>
                      <a:pt x="16" y="10"/>
                    </a:cubicBezTo>
                    <a:cubicBezTo>
                      <a:pt x="19" y="12"/>
                      <a:pt x="21" y="13"/>
                      <a:pt x="22" y="13"/>
                    </a:cubicBezTo>
                    <a:cubicBezTo>
                      <a:pt x="22" y="13"/>
                      <a:pt x="22" y="13"/>
                      <a:pt x="22" y="13"/>
                    </a:cubicBezTo>
                    <a:cubicBezTo>
                      <a:pt x="22" y="13"/>
                      <a:pt x="22" y="13"/>
                      <a:pt x="22" y="13"/>
                    </a:cubicBezTo>
                    <a:cubicBezTo>
                      <a:pt x="22" y="13"/>
                      <a:pt x="22" y="13"/>
                      <a:pt x="22" y="13"/>
                    </a:cubicBezTo>
                    <a:cubicBezTo>
                      <a:pt x="23" y="13"/>
                      <a:pt x="24" y="14"/>
                      <a:pt x="27" y="13"/>
                    </a:cubicBezTo>
                    <a:cubicBezTo>
                      <a:pt x="28" y="12"/>
                      <a:pt x="30" y="11"/>
                      <a:pt x="31" y="10"/>
                    </a:cubicBezTo>
                    <a:cubicBezTo>
                      <a:pt x="31" y="10"/>
                      <a:pt x="31" y="10"/>
                      <a:pt x="31" y="10"/>
                    </a:cubicBezTo>
                    <a:cubicBezTo>
                      <a:pt x="31" y="10"/>
                      <a:pt x="31" y="10"/>
                      <a:pt x="31" y="10"/>
                    </a:cubicBezTo>
                    <a:cubicBezTo>
                      <a:pt x="31" y="10"/>
                      <a:pt x="31" y="10"/>
                      <a:pt x="31" y="10"/>
                    </a:cubicBezTo>
                    <a:cubicBezTo>
                      <a:pt x="31" y="10"/>
                      <a:pt x="31" y="10"/>
                      <a:pt x="31" y="10"/>
                    </a:cubicBezTo>
                    <a:cubicBezTo>
                      <a:pt x="30" y="11"/>
                      <a:pt x="28" y="12"/>
                      <a:pt x="27" y="13"/>
                    </a:cubicBezTo>
                    <a:cubicBezTo>
                      <a:pt x="24" y="14"/>
                      <a:pt x="23" y="13"/>
                      <a:pt x="22" y="13"/>
                    </a:cubicBezTo>
                    <a:cubicBezTo>
                      <a:pt x="22" y="13"/>
                      <a:pt x="22" y="13"/>
                      <a:pt x="22" y="13"/>
                    </a:cubicBezTo>
                    <a:cubicBezTo>
                      <a:pt x="22" y="13"/>
                      <a:pt x="22" y="13"/>
                      <a:pt x="22" y="13"/>
                    </a:cubicBezTo>
                    <a:cubicBezTo>
                      <a:pt x="22" y="13"/>
                      <a:pt x="22" y="13"/>
                      <a:pt x="22" y="13"/>
                    </a:cubicBezTo>
                    <a:cubicBezTo>
                      <a:pt x="21" y="13"/>
                      <a:pt x="19" y="12"/>
                      <a:pt x="16" y="10"/>
                    </a:cubicBezTo>
                    <a:cubicBezTo>
                      <a:pt x="12" y="6"/>
                      <a:pt x="10" y="2"/>
                      <a:pt x="7" y="1"/>
                    </a:cubicBezTo>
                    <a:cubicBezTo>
                      <a:pt x="7" y="1"/>
                      <a:pt x="6" y="0"/>
                      <a:pt x="6" y="0"/>
                    </a:cubicBezTo>
                    <a:cubicBezTo>
                      <a:pt x="4" y="0"/>
                      <a:pt x="2" y="0"/>
                      <a:pt x="2" y="1"/>
                    </a:cubicBezTo>
                    <a:cubicBezTo>
                      <a:pt x="1" y="1"/>
                      <a:pt x="0" y="1"/>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1" y="1"/>
                    </a:cubicBezTo>
                    <a:cubicBezTo>
                      <a:pt x="2" y="1"/>
                      <a:pt x="4" y="0"/>
                      <a:pt x="5" y="1"/>
                    </a:cubicBezTo>
                    <a:cubicBezTo>
                      <a:pt x="5" y="1"/>
                      <a:pt x="5" y="1"/>
                      <a:pt x="5" y="1"/>
                    </a:cubicBezTo>
                    <a:cubicBezTo>
                      <a:pt x="6" y="1"/>
                      <a:pt x="7" y="2"/>
                      <a:pt x="8" y="2"/>
                    </a:cubicBezTo>
                    <a:cubicBezTo>
                      <a:pt x="9" y="3"/>
                      <a:pt x="10" y="4"/>
                      <a:pt x="12" y="6"/>
                    </a:cubicBezTo>
                    <a:cubicBezTo>
                      <a:pt x="15" y="10"/>
                      <a:pt x="18" y="12"/>
                      <a:pt x="21" y="13"/>
                    </a:cubicBezTo>
                    <a:cubicBezTo>
                      <a:pt x="21" y="13"/>
                      <a:pt x="21" y="13"/>
                      <a:pt x="22" y="13"/>
                    </a:cubicBezTo>
                    <a:cubicBezTo>
                      <a:pt x="24" y="14"/>
                      <a:pt x="27" y="13"/>
                      <a:pt x="28" y="12"/>
                    </a:cubicBezTo>
                    <a:cubicBezTo>
                      <a:pt x="29" y="11"/>
                      <a:pt x="30" y="11"/>
                      <a:pt x="30" y="10"/>
                    </a:cubicBezTo>
                    <a:cubicBezTo>
                      <a:pt x="31" y="10"/>
                      <a:pt x="31" y="10"/>
                      <a:pt x="31" y="10"/>
                    </a:cubicBezTo>
                    <a:cubicBezTo>
                      <a:pt x="31" y="10"/>
                      <a:pt x="31" y="10"/>
                      <a:pt x="31" y="10"/>
                    </a:cubicBezTo>
                    <a:cubicBezTo>
                      <a:pt x="31" y="10"/>
                      <a:pt x="31" y="10"/>
                      <a:pt x="31" y="10"/>
                    </a:cubicBezTo>
                    <a:cubicBezTo>
                      <a:pt x="31" y="10"/>
                      <a:pt x="31" y="10"/>
                      <a:pt x="31" y="10"/>
                    </a:cubicBezTo>
                    <a:cubicBezTo>
                      <a:pt x="31" y="10"/>
                      <a:pt x="31" y="10"/>
                      <a:pt x="31" y="10"/>
                    </a:cubicBezTo>
                    <a:cubicBezTo>
                      <a:pt x="31" y="10"/>
                      <a:pt x="31" y="10"/>
                      <a:pt x="31" y="10"/>
                    </a:cubicBezTo>
                    <a:cubicBezTo>
                      <a:pt x="31" y="10"/>
                      <a:pt x="31" y="10"/>
                      <a:pt x="31" y="10"/>
                    </a:cubicBezTo>
                    <a:cubicBezTo>
                      <a:pt x="31" y="10"/>
                      <a:pt x="31" y="10"/>
                      <a:pt x="31" y="10"/>
                    </a:cubicBezTo>
                    <a:cubicBezTo>
                      <a:pt x="31" y="10"/>
                      <a:pt x="31" y="10"/>
                      <a:pt x="31" y="10"/>
                    </a:cubicBezTo>
                    <a:cubicBezTo>
                      <a:pt x="31" y="10"/>
                      <a:pt x="31" y="10"/>
                      <a:pt x="31" y="10"/>
                    </a:cubicBezTo>
                    <a:cubicBezTo>
                      <a:pt x="31" y="10"/>
                      <a:pt x="31" y="10"/>
                      <a:pt x="31" y="10"/>
                    </a:cubicBezTo>
                    <a:cubicBezTo>
                      <a:pt x="31" y="10"/>
                      <a:pt x="31" y="10"/>
                      <a:pt x="31" y="10"/>
                    </a:cubicBezTo>
                    <a:cubicBezTo>
                      <a:pt x="31" y="10"/>
                      <a:pt x="31" y="10"/>
                      <a:pt x="31" y="10"/>
                    </a:cubicBezTo>
                    <a:cubicBezTo>
                      <a:pt x="31" y="10"/>
                      <a:pt x="31" y="10"/>
                      <a:pt x="31" y="10"/>
                    </a:cubicBezTo>
                    <a:cubicBezTo>
                      <a:pt x="31" y="10"/>
                      <a:pt x="31" y="10"/>
                      <a:pt x="31" y="10"/>
                    </a:cubicBezTo>
                    <a:cubicBezTo>
                      <a:pt x="31" y="10"/>
                      <a:pt x="31" y="10"/>
                      <a:pt x="31" y="10"/>
                    </a:cubicBezTo>
                    <a:cubicBezTo>
                      <a:pt x="31" y="10"/>
                      <a:pt x="31" y="10"/>
                      <a:pt x="31" y="10"/>
                    </a:cubicBezTo>
                    <a:cubicBezTo>
                      <a:pt x="31" y="10"/>
                      <a:pt x="31" y="10"/>
                      <a:pt x="31" y="10"/>
                    </a:cubicBezTo>
                    <a:cubicBezTo>
                      <a:pt x="31" y="10"/>
                      <a:pt x="31" y="10"/>
                      <a:pt x="31" y="10"/>
                    </a:cubicBezTo>
                    <a:cubicBezTo>
                      <a:pt x="31" y="10"/>
                      <a:pt x="31" y="10"/>
                      <a:pt x="31" y="10"/>
                    </a:cubicBezTo>
                    <a:cubicBezTo>
                      <a:pt x="31" y="10"/>
                      <a:pt x="31" y="10"/>
                      <a:pt x="31" y="1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1" name="Freeform 311"/>
              <p:cNvSpPr>
                <a:spLocks/>
              </p:cNvSpPr>
              <p:nvPr/>
            </p:nvSpPr>
            <p:spPr bwMode="auto">
              <a:xfrm>
                <a:off x="1622" y="1399"/>
                <a:ext cx="5" cy="7"/>
              </a:xfrm>
              <a:custGeom>
                <a:avLst/>
                <a:gdLst>
                  <a:gd name="T0" fmla="*/ 1 w 2"/>
                  <a:gd name="T1" fmla="*/ 3 h 3"/>
                  <a:gd name="T2" fmla="*/ 0 w 2"/>
                  <a:gd name="T3" fmla="*/ 2 h 3"/>
                  <a:gd name="T4" fmla="*/ 1 w 2"/>
                  <a:gd name="T5" fmla="*/ 0 h 3"/>
                  <a:gd name="T6" fmla="*/ 2 w 2"/>
                  <a:gd name="T7" fmla="*/ 1 h 3"/>
                  <a:gd name="T8" fmla="*/ 1 w 2"/>
                  <a:gd name="T9" fmla="*/ 3 h 3"/>
                </a:gdLst>
                <a:ahLst/>
                <a:cxnLst>
                  <a:cxn ang="0">
                    <a:pos x="T0" y="T1"/>
                  </a:cxn>
                  <a:cxn ang="0">
                    <a:pos x="T2" y="T3"/>
                  </a:cxn>
                  <a:cxn ang="0">
                    <a:pos x="T4" y="T5"/>
                  </a:cxn>
                  <a:cxn ang="0">
                    <a:pos x="T6" y="T7"/>
                  </a:cxn>
                  <a:cxn ang="0">
                    <a:pos x="T8" y="T9"/>
                  </a:cxn>
                </a:cxnLst>
                <a:rect l="0" t="0" r="r" b="b"/>
                <a:pathLst>
                  <a:path w="2" h="3">
                    <a:moveTo>
                      <a:pt x="1" y="3"/>
                    </a:moveTo>
                    <a:cubicBezTo>
                      <a:pt x="1" y="3"/>
                      <a:pt x="0" y="2"/>
                      <a:pt x="0" y="2"/>
                    </a:cubicBezTo>
                    <a:cubicBezTo>
                      <a:pt x="0" y="1"/>
                      <a:pt x="1" y="0"/>
                      <a:pt x="1" y="0"/>
                    </a:cubicBezTo>
                    <a:cubicBezTo>
                      <a:pt x="2" y="0"/>
                      <a:pt x="2" y="1"/>
                      <a:pt x="2" y="1"/>
                    </a:cubicBezTo>
                    <a:cubicBezTo>
                      <a:pt x="2" y="2"/>
                      <a:pt x="2" y="3"/>
                      <a:pt x="1"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2" name="Freeform 312"/>
              <p:cNvSpPr>
                <a:spLocks/>
              </p:cNvSpPr>
              <p:nvPr/>
            </p:nvSpPr>
            <p:spPr bwMode="auto">
              <a:xfrm>
                <a:off x="1622" y="1399"/>
                <a:ext cx="5" cy="7"/>
              </a:xfrm>
              <a:custGeom>
                <a:avLst/>
                <a:gdLst>
                  <a:gd name="T0" fmla="*/ 1 w 2"/>
                  <a:gd name="T1" fmla="*/ 3 h 3"/>
                  <a:gd name="T2" fmla="*/ 1 w 2"/>
                  <a:gd name="T3" fmla="*/ 3 h 3"/>
                  <a:gd name="T4" fmla="*/ 1 w 2"/>
                  <a:gd name="T5" fmla="*/ 2 h 3"/>
                  <a:gd name="T6" fmla="*/ 0 w 2"/>
                  <a:gd name="T7" fmla="*/ 2 h 3"/>
                  <a:gd name="T8" fmla="*/ 0 w 2"/>
                  <a:gd name="T9" fmla="*/ 1 h 3"/>
                  <a:gd name="T10" fmla="*/ 1 w 2"/>
                  <a:gd name="T11" fmla="*/ 0 h 3"/>
                  <a:gd name="T12" fmla="*/ 2 w 2"/>
                  <a:gd name="T13" fmla="*/ 1 h 3"/>
                  <a:gd name="T14" fmla="*/ 2 w 2"/>
                  <a:gd name="T15" fmla="*/ 1 h 3"/>
                  <a:gd name="T16" fmla="*/ 2 w 2"/>
                  <a:gd name="T17" fmla="*/ 2 h 3"/>
                  <a:gd name="T18" fmla="*/ 1 w 2"/>
                  <a:gd name="T19" fmla="*/ 3 h 3"/>
                  <a:gd name="T20" fmla="*/ 1 w 2"/>
                  <a:gd name="T21" fmla="*/ 3 h 3"/>
                  <a:gd name="T22" fmla="*/ 1 w 2"/>
                  <a:gd name="T23" fmla="*/ 3 h 3"/>
                  <a:gd name="T24" fmla="*/ 2 w 2"/>
                  <a:gd name="T25" fmla="*/ 2 h 3"/>
                  <a:gd name="T26" fmla="*/ 2 w 2"/>
                  <a:gd name="T27" fmla="*/ 1 h 3"/>
                  <a:gd name="T28" fmla="*/ 2 w 2"/>
                  <a:gd name="T29" fmla="*/ 1 h 3"/>
                  <a:gd name="T30" fmla="*/ 1 w 2"/>
                  <a:gd name="T31" fmla="*/ 0 h 3"/>
                  <a:gd name="T32" fmla="*/ 0 w 2"/>
                  <a:gd name="T33" fmla="*/ 1 h 3"/>
                  <a:gd name="T34" fmla="*/ 0 w 2"/>
                  <a:gd name="T35" fmla="*/ 2 h 3"/>
                  <a:gd name="T36" fmla="*/ 1 w 2"/>
                  <a:gd name="T37" fmla="*/ 2 h 3"/>
                  <a:gd name="T38" fmla="*/ 1 w 2"/>
                  <a:gd name="T3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3">
                    <a:moveTo>
                      <a:pt x="1" y="3"/>
                    </a:moveTo>
                    <a:cubicBezTo>
                      <a:pt x="1" y="3"/>
                      <a:pt x="1" y="3"/>
                      <a:pt x="1" y="3"/>
                    </a:cubicBezTo>
                    <a:cubicBezTo>
                      <a:pt x="1" y="3"/>
                      <a:pt x="1" y="3"/>
                      <a:pt x="1" y="2"/>
                    </a:cubicBezTo>
                    <a:cubicBezTo>
                      <a:pt x="0" y="2"/>
                      <a:pt x="0" y="2"/>
                      <a:pt x="0" y="2"/>
                    </a:cubicBezTo>
                    <a:cubicBezTo>
                      <a:pt x="0" y="1"/>
                      <a:pt x="0" y="1"/>
                      <a:pt x="0" y="1"/>
                    </a:cubicBezTo>
                    <a:cubicBezTo>
                      <a:pt x="1" y="1"/>
                      <a:pt x="1" y="0"/>
                      <a:pt x="1" y="0"/>
                    </a:cubicBezTo>
                    <a:cubicBezTo>
                      <a:pt x="1" y="0"/>
                      <a:pt x="2" y="1"/>
                      <a:pt x="2" y="1"/>
                    </a:cubicBezTo>
                    <a:cubicBezTo>
                      <a:pt x="2" y="1"/>
                      <a:pt x="2" y="1"/>
                      <a:pt x="2" y="1"/>
                    </a:cubicBezTo>
                    <a:cubicBezTo>
                      <a:pt x="2" y="2"/>
                      <a:pt x="2" y="2"/>
                      <a:pt x="2" y="2"/>
                    </a:cubicBezTo>
                    <a:cubicBezTo>
                      <a:pt x="2" y="2"/>
                      <a:pt x="2" y="3"/>
                      <a:pt x="1" y="3"/>
                    </a:cubicBezTo>
                    <a:cubicBezTo>
                      <a:pt x="1" y="3"/>
                      <a:pt x="1" y="3"/>
                      <a:pt x="1" y="3"/>
                    </a:cubicBezTo>
                    <a:cubicBezTo>
                      <a:pt x="1" y="3"/>
                      <a:pt x="1" y="3"/>
                      <a:pt x="1" y="3"/>
                    </a:cubicBezTo>
                    <a:cubicBezTo>
                      <a:pt x="2" y="3"/>
                      <a:pt x="2" y="2"/>
                      <a:pt x="2" y="2"/>
                    </a:cubicBezTo>
                    <a:cubicBezTo>
                      <a:pt x="2" y="2"/>
                      <a:pt x="2" y="2"/>
                      <a:pt x="2" y="1"/>
                    </a:cubicBezTo>
                    <a:cubicBezTo>
                      <a:pt x="2" y="1"/>
                      <a:pt x="2" y="1"/>
                      <a:pt x="2" y="1"/>
                    </a:cubicBezTo>
                    <a:cubicBezTo>
                      <a:pt x="2" y="1"/>
                      <a:pt x="1" y="0"/>
                      <a:pt x="1" y="0"/>
                    </a:cubicBezTo>
                    <a:cubicBezTo>
                      <a:pt x="1" y="0"/>
                      <a:pt x="1" y="1"/>
                      <a:pt x="0" y="1"/>
                    </a:cubicBezTo>
                    <a:cubicBezTo>
                      <a:pt x="0" y="1"/>
                      <a:pt x="0" y="1"/>
                      <a:pt x="0" y="2"/>
                    </a:cubicBezTo>
                    <a:cubicBezTo>
                      <a:pt x="0" y="2"/>
                      <a:pt x="0" y="2"/>
                      <a:pt x="1" y="2"/>
                    </a:cubicBezTo>
                    <a:cubicBezTo>
                      <a:pt x="1" y="3"/>
                      <a:pt x="1" y="3"/>
                      <a:pt x="1"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3" name="Freeform 313"/>
              <p:cNvSpPr>
                <a:spLocks/>
              </p:cNvSpPr>
              <p:nvPr/>
            </p:nvSpPr>
            <p:spPr bwMode="auto">
              <a:xfrm>
                <a:off x="1629" y="1403"/>
                <a:ext cx="2" cy="5"/>
              </a:xfrm>
              <a:custGeom>
                <a:avLst/>
                <a:gdLst>
                  <a:gd name="T0" fmla="*/ 1 w 1"/>
                  <a:gd name="T1" fmla="*/ 2 h 2"/>
                  <a:gd name="T2" fmla="*/ 0 w 1"/>
                  <a:gd name="T3" fmla="*/ 1 h 2"/>
                  <a:gd name="T4" fmla="*/ 0 w 1"/>
                  <a:gd name="T5" fmla="*/ 0 h 2"/>
                  <a:gd name="T6" fmla="*/ 1 w 1"/>
                  <a:gd name="T7" fmla="*/ 1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0" y="2"/>
                      <a:pt x="0" y="2"/>
                      <a:pt x="0" y="1"/>
                    </a:cubicBezTo>
                    <a:cubicBezTo>
                      <a:pt x="0" y="1"/>
                      <a:pt x="0" y="0"/>
                      <a:pt x="0" y="0"/>
                    </a:cubicBezTo>
                    <a:cubicBezTo>
                      <a:pt x="1" y="0"/>
                      <a:pt x="1" y="0"/>
                      <a:pt x="1" y="1"/>
                    </a:cubicBezTo>
                    <a:cubicBezTo>
                      <a:pt x="1" y="2"/>
                      <a:pt x="1" y="2"/>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4" name="Freeform 314"/>
              <p:cNvSpPr>
                <a:spLocks/>
              </p:cNvSpPr>
              <p:nvPr/>
            </p:nvSpPr>
            <p:spPr bwMode="auto">
              <a:xfrm>
                <a:off x="1629" y="1403"/>
                <a:ext cx="2" cy="5"/>
              </a:xfrm>
              <a:custGeom>
                <a:avLst/>
                <a:gdLst>
                  <a:gd name="T0" fmla="*/ 1 w 1"/>
                  <a:gd name="T1" fmla="*/ 2 h 2"/>
                  <a:gd name="T2" fmla="*/ 1 w 1"/>
                  <a:gd name="T3" fmla="*/ 2 h 2"/>
                  <a:gd name="T4" fmla="*/ 0 w 1"/>
                  <a:gd name="T5" fmla="*/ 2 h 2"/>
                  <a:gd name="T6" fmla="*/ 0 w 1"/>
                  <a:gd name="T7" fmla="*/ 1 h 2"/>
                  <a:gd name="T8" fmla="*/ 0 w 1"/>
                  <a:gd name="T9" fmla="*/ 0 h 2"/>
                  <a:gd name="T10" fmla="*/ 0 w 1"/>
                  <a:gd name="T11" fmla="*/ 0 h 2"/>
                  <a:gd name="T12" fmla="*/ 1 w 1"/>
                  <a:gd name="T13" fmla="*/ 0 h 2"/>
                  <a:gd name="T14" fmla="*/ 1 w 1"/>
                  <a:gd name="T15" fmla="*/ 1 h 2"/>
                  <a:gd name="T16" fmla="*/ 1 w 1"/>
                  <a:gd name="T17" fmla="*/ 2 h 2"/>
                  <a:gd name="T18" fmla="*/ 1 w 1"/>
                  <a:gd name="T19" fmla="*/ 2 h 2"/>
                  <a:gd name="T20" fmla="*/ 1 w 1"/>
                  <a:gd name="T21" fmla="*/ 2 h 2"/>
                  <a:gd name="T22" fmla="*/ 1 w 1"/>
                  <a:gd name="T23" fmla="*/ 2 h 2"/>
                  <a:gd name="T24" fmla="*/ 1 w 1"/>
                  <a:gd name="T25" fmla="*/ 2 h 2"/>
                  <a:gd name="T26" fmla="*/ 1 w 1"/>
                  <a:gd name="T27" fmla="*/ 1 h 2"/>
                  <a:gd name="T28" fmla="*/ 1 w 1"/>
                  <a:gd name="T29" fmla="*/ 0 h 2"/>
                  <a:gd name="T30" fmla="*/ 0 w 1"/>
                  <a:gd name="T31" fmla="*/ 0 h 2"/>
                  <a:gd name="T32" fmla="*/ 0 w 1"/>
                  <a:gd name="T33" fmla="*/ 0 h 2"/>
                  <a:gd name="T34" fmla="*/ 0 w 1"/>
                  <a:gd name="T35" fmla="*/ 1 h 2"/>
                  <a:gd name="T36" fmla="*/ 0 w 1"/>
                  <a:gd name="T37" fmla="*/ 2 h 2"/>
                  <a:gd name="T38" fmla="*/ 1 w 1"/>
                  <a:gd name="T3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2">
                    <a:moveTo>
                      <a:pt x="1" y="2"/>
                    </a:moveTo>
                    <a:cubicBezTo>
                      <a:pt x="1" y="2"/>
                      <a:pt x="1" y="2"/>
                      <a:pt x="1" y="2"/>
                    </a:cubicBezTo>
                    <a:cubicBezTo>
                      <a:pt x="0" y="2"/>
                      <a:pt x="0" y="2"/>
                      <a:pt x="0" y="2"/>
                    </a:cubicBezTo>
                    <a:cubicBezTo>
                      <a:pt x="0" y="2"/>
                      <a:pt x="0" y="2"/>
                      <a:pt x="0" y="1"/>
                    </a:cubicBezTo>
                    <a:cubicBezTo>
                      <a:pt x="0" y="1"/>
                      <a:pt x="0" y="1"/>
                      <a:pt x="0" y="0"/>
                    </a:cubicBezTo>
                    <a:cubicBezTo>
                      <a:pt x="0" y="0"/>
                      <a:pt x="0" y="0"/>
                      <a:pt x="0" y="0"/>
                    </a:cubicBezTo>
                    <a:cubicBezTo>
                      <a:pt x="1" y="0"/>
                      <a:pt x="1" y="0"/>
                      <a:pt x="1" y="0"/>
                    </a:cubicBezTo>
                    <a:cubicBezTo>
                      <a:pt x="1" y="1"/>
                      <a:pt x="1" y="1"/>
                      <a:pt x="1" y="1"/>
                    </a:cubicBezTo>
                    <a:cubicBezTo>
                      <a:pt x="1" y="1"/>
                      <a:pt x="1" y="2"/>
                      <a:pt x="1" y="2"/>
                    </a:cubicBezTo>
                    <a:cubicBezTo>
                      <a:pt x="1" y="2"/>
                      <a:pt x="1" y="2"/>
                      <a:pt x="1" y="2"/>
                    </a:cubicBezTo>
                    <a:cubicBezTo>
                      <a:pt x="1" y="2"/>
                      <a:pt x="1" y="2"/>
                      <a:pt x="1" y="2"/>
                    </a:cubicBezTo>
                    <a:cubicBezTo>
                      <a:pt x="1" y="2"/>
                      <a:pt x="1" y="2"/>
                      <a:pt x="1" y="2"/>
                    </a:cubicBezTo>
                    <a:cubicBezTo>
                      <a:pt x="1" y="2"/>
                      <a:pt x="1" y="2"/>
                      <a:pt x="1" y="2"/>
                    </a:cubicBezTo>
                    <a:cubicBezTo>
                      <a:pt x="1" y="2"/>
                      <a:pt x="1" y="1"/>
                      <a:pt x="1" y="1"/>
                    </a:cubicBezTo>
                    <a:cubicBezTo>
                      <a:pt x="1" y="1"/>
                      <a:pt x="1" y="1"/>
                      <a:pt x="1" y="0"/>
                    </a:cubicBezTo>
                    <a:cubicBezTo>
                      <a:pt x="1" y="0"/>
                      <a:pt x="1" y="0"/>
                      <a:pt x="0" y="0"/>
                    </a:cubicBezTo>
                    <a:cubicBezTo>
                      <a:pt x="0" y="0"/>
                      <a:pt x="0" y="0"/>
                      <a:pt x="0" y="0"/>
                    </a:cubicBezTo>
                    <a:cubicBezTo>
                      <a:pt x="0" y="1"/>
                      <a:pt x="0" y="1"/>
                      <a:pt x="0" y="1"/>
                    </a:cubicBezTo>
                    <a:cubicBezTo>
                      <a:pt x="0" y="2"/>
                      <a:pt x="0" y="2"/>
                      <a:pt x="0" y="2"/>
                    </a:cubicBezTo>
                    <a:cubicBezTo>
                      <a:pt x="0" y="2"/>
                      <a:pt x="0" y="2"/>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5" name="Freeform 315"/>
              <p:cNvSpPr>
                <a:spLocks/>
              </p:cNvSpPr>
              <p:nvPr/>
            </p:nvSpPr>
            <p:spPr bwMode="auto">
              <a:xfrm>
                <a:off x="1639" y="1408"/>
                <a:ext cx="4" cy="3"/>
              </a:xfrm>
              <a:custGeom>
                <a:avLst/>
                <a:gdLst>
                  <a:gd name="T0" fmla="*/ 1 w 2"/>
                  <a:gd name="T1" fmla="*/ 1 h 1"/>
                  <a:gd name="T2" fmla="*/ 0 w 2"/>
                  <a:gd name="T3" fmla="*/ 1 h 1"/>
                  <a:gd name="T4" fmla="*/ 1 w 2"/>
                  <a:gd name="T5" fmla="*/ 0 h 1"/>
                  <a:gd name="T6" fmla="*/ 2 w 2"/>
                  <a:gd name="T7" fmla="*/ 0 h 1"/>
                  <a:gd name="T8" fmla="*/ 1 w 2"/>
                  <a:gd name="T9" fmla="*/ 1 h 1"/>
                </a:gdLst>
                <a:ahLst/>
                <a:cxnLst>
                  <a:cxn ang="0">
                    <a:pos x="T0" y="T1"/>
                  </a:cxn>
                  <a:cxn ang="0">
                    <a:pos x="T2" y="T3"/>
                  </a:cxn>
                  <a:cxn ang="0">
                    <a:pos x="T4" y="T5"/>
                  </a:cxn>
                  <a:cxn ang="0">
                    <a:pos x="T6" y="T7"/>
                  </a:cxn>
                  <a:cxn ang="0">
                    <a:pos x="T8" y="T9"/>
                  </a:cxn>
                </a:cxnLst>
                <a:rect l="0" t="0" r="r" b="b"/>
                <a:pathLst>
                  <a:path w="2" h="1">
                    <a:moveTo>
                      <a:pt x="1" y="1"/>
                    </a:moveTo>
                    <a:cubicBezTo>
                      <a:pt x="1" y="1"/>
                      <a:pt x="0" y="1"/>
                      <a:pt x="0" y="1"/>
                    </a:cubicBezTo>
                    <a:cubicBezTo>
                      <a:pt x="0" y="0"/>
                      <a:pt x="1" y="0"/>
                      <a:pt x="1" y="0"/>
                    </a:cubicBezTo>
                    <a:cubicBezTo>
                      <a:pt x="1" y="0"/>
                      <a:pt x="2" y="0"/>
                      <a:pt x="2" y="0"/>
                    </a:cubicBezTo>
                    <a:cubicBezTo>
                      <a:pt x="2" y="1"/>
                      <a:pt x="1" y="1"/>
                      <a:pt x="1"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6" name="Freeform 316"/>
              <p:cNvSpPr>
                <a:spLocks/>
              </p:cNvSpPr>
              <p:nvPr/>
            </p:nvSpPr>
            <p:spPr bwMode="auto">
              <a:xfrm>
                <a:off x="1639" y="1408"/>
                <a:ext cx="4" cy="3"/>
              </a:xfrm>
              <a:custGeom>
                <a:avLst/>
                <a:gdLst>
                  <a:gd name="T0" fmla="*/ 1 w 2"/>
                  <a:gd name="T1" fmla="*/ 1 h 1"/>
                  <a:gd name="T2" fmla="*/ 1 w 2"/>
                  <a:gd name="T3" fmla="*/ 1 h 1"/>
                  <a:gd name="T4" fmla="*/ 0 w 2"/>
                  <a:gd name="T5" fmla="*/ 1 h 1"/>
                  <a:gd name="T6" fmla="*/ 0 w 2"/>
                  <a:gd name="T7" fmla="*/ 1 h 1"/>
                  <a:gd name="T8" fmla="*/ 0 w 2"/>
                  <a:gd name="T9" fmla="*/ 0 h 1"/>
                  <a:gd name="T10" fmla="*/ 1 w 2"/>
                  <a:gd name="T11" fmla="*/ 0 h 1"/>
                  <a:gd name="T12" fmla="*/ 1 w 2"/>
                  <a:gd name="T13" fmla="*/ 0 h 1"/>
                  <a:gd name="T14" fmla="*/ 2 w 2"/>
                  <a:gd name="T15" fmla="*/ 0 h 1"/>
                  <a:gd name="T16" fmla="*/ 1 w 2"/>
                  <a:gd name="T17" fmla="*/ 1 h 1"/>
                  <a:gd name="T18" fmla="*/ 1 w 2"/>
                  <a:gd name="T19" fmla="*/ 1 h 1"/>
                  <a:gd name="T20" fmla="*/ 1 w 2"/>
                  <a:gd name="T21" fmla="*/ 1 h 1"/>
                  <a:gd name="T22" fmla="*/ 1 w 2"/>
                  <a:gd name="T23" fmla="*/ 1 h 1"/>
                  <a:gd name="T24" fmla="*/ 1 w 2"/>
                  <a:gd name="T25" fmla="*/ 1 h 1"/>
                  <a:gd name="T26" fmla="*/ 2 w 2"/>
                  <a:gd name="T27" fmla="*/ 0 h 1"/>
                  <a:gd name="T28" fmla="*/ 1 w 2"/>
                  <a:gd name="T29" fmla="*/ 0 h 1"/>
                  <a:gd name="T30" fmla="*/ 1 w 2"/>
                  <a:gd name="T31" fmla="*/ 0 h 1"/>
                  <a:gd name="T32" fmla="*/ 0 w 2"/>
                  <a:gd name="T33" fmla="*/ 0 h 1"/>
                  <a:gd name="T34" fmla="*/ 0 w 2"/>
                  <a:gd name="T35" fmla="*/ 1 h 1"/>
                  <a:gd name="T36" fmla="*/ 0 w 2"/>
                  <a:gd name="T37" fmla="*/ 1 h 1"/>
                  <a:gd name="T38" fmla="*/ 1 w 2"/>
                  <a:gd name="T3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1">
                    <a:moveTo>
                      <a:pt x="1" y="1"/>
                    </a:moveTo>
                    <a:cubicBezTo>
                      <a:pt x="1" y="1"/>
                      <a:pt x="1" y="1"/>
                      <a:pt x="1" y="1"/>
                    </a:cubicBezTo>
                    <a:cubicBezTo>
                      <a:pt x="1" y="1"/>
                      <a:pt x="1" y="1"/>
                      <a:pt x="0" y="1"/>
                    </a:cubicBezTo>
                    <a:cubicBezTo>
                      <a:pt x="0" y="1"/>
                      <a:pt x="0" y="1"/>
                      <a:pt x="0" y="1"/>
                    </a:cubicBezTo>
                    <a:cubicBezTo>
                      <a:pt x="0" y="0"/>
                      <a:pt x="0" y="0"/>
                      <a:pt x="0" y="0"/>
                    </a:cubicBezTo>
                    <a:cubicBezTo>
                      <a:pt x="1" y="0"/>
                      <a:pt x="1" y="0"/>
                      <a:pt x="1" y="0"/>
                    </a:cubicBezTo>
                    <a:cubicBezTo>
                      <a:pt x="1" y="0"/>
                      <a:pt x="1" y="0"/>
                      <a:pt x="1" y="0"/>
                    </a:cubicBezTo>
                    <a:cubicBezTo>
                      <a:pt x="1" y="0"/>
                      <a:pt x="2" y="0"/>
                      <a:pt x="2" y="0"/>
                    </a:cubicBezTo>
                    <a:cubicBezTo>
                      <a:pt x="2" y="1"/>
                      <a:pt x="2" y="1"/>
                      <a:pt x="1" y="1"/>
                    </a:cubicBezTo>
                    <a:cubicBezTo>
                      <a:pt x="1" y="1"/>
                      <a:pt x="1" y="1"/>
                      <a:pt x="1" y="1"/>
                    </a:cubicBezTo>
                    <a:cubicBezTo>
                      <a:pt x="1" y="1"/>
                      <a:pt x="1" y="1"/>
                      <a:pt x="1" y="1"/>
                    </a:cubicBezTo>
                    <a:cubicBezTo>
                      <a:pt x="1" y="1"/>
                      <a:pt x="1" y="1"/>
                      <a:pt x="1" y="1"/>
                    </a:cubicBezTo>
                    <a:cubicBezTo>
                      <a:pt x="1" y="1"/>
                      <a:pt x="1" y="1"/>
                      <a:pt x="1" y="1"/>
                    </a:cubicBezTo>
                    <a:cubicBezTo>
                      <a:pt x="2" y="1"/>
                      <a:pt x="2" y="1"/>
                      <a:pt x="2" y="0"/>
                    </a:cubicBezTo>
                    <a:cubicBezTo>
                      <a:pt x="2" y="0"/>
                      <a:pt x="2" y="0"/>
                      <a:pt x="1" y="0"/>
                    </a:cubicBezTo>
                    <a:cubicBezTo>
                      <a:pt x="1" y="0"/>
                      <a:pt x="1" y="0"/>
                      <a:pt x="1" y="0"/>
                    </a:cubicBezTo>
                    <a:cubicBezTo>
                      <a:pt x="1" y="0"/>
                      <a:pt x="1" y="0"/>
                      <a:pt x="0" y="0"/>
                    </a:cubicBezTo>
                    <a:cubicBezTo>
                      <a:pt x="0" y="0"/>
                      <a:pt x="0" y="0"/>
                      <a:pt x="0" y="1"/>
                    </a:cubicBezTo>
                    <a:cubicBezTo>
                      <a:pt x="0" y="1"/>
                      <a:pt x="0" y="1"/>
                      <a:pt x="0" y="1"/>
                    </a:cubicBezTo>
                    <a:cubicBezTo>
                      <a:pt x="1" y="1"/>
                      <a:pt x="1" y="1"/>
                      <a:pt x="1"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7" name="Oval 317"/>
              <p:cNvSpPr>
                <a:spLocks noChangeArrowheads="1"/>
              </p:cNvSpPr>
              <p:nvPr/>
            </p:nvSpPr>
            <p:spPr bwMode="auto">
              <a:xfrm>
                <a:off x="1634" y="1406"/>
                <a:ext cx="2" cy="5"/>
              </a:xfrm>
              <a:prstGeom prst="ellipse">
                <a:avLst/>
              </a:pr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8" name="Freeform 318"/>
              <p:cNvSpPr>
                <a:spLocks/>
              </p:cNvSpPr>
              <p:nvPr/>
            </p:nvSpPr>
            <p:spPr bwMode="auto">
              <a:xfrm>
                <a:off x="1634" y="1406"/>
                <a:ext cx="2" cy="5"/>
              </a:xfrm>
              <a:custGeom>
                <a:avLst/>
                <a:gdLst>
                  <a:gd name="T0" fmla="*/ 1 w 1"/>
                  <a:gd name="T1" fmla="*/ 2 h 2"/>
                  <a:gd name="T2" fmla="*/ 1 w 1"/>
                  <a:gd name="T3" fmla="*/ 2 h 2"/>
                  <a:gd name="T4" fmla="*/ 0 w 1"/>
                  <a:gd name="T5" fmla="*/ 2 h 2"/>
                  <a:gd name="T6" fmla="*/ 0 w 1"/>
                  <a:gd name="T7" fmla="*/ 1 h 2"/>
                  <a:gd name="T8" fmla="*/ 0 w 1"/>
                  <a:gd name="T9" fmla="*/ 1 h 2"/>
                  <a:gd name="T10" fmla="*/ 1 w 1"/>
                  <a:gd name="T11" fmla="*/ 0 h 2"/>
                  <a:gd name="T12" fmla="*/ 1 w 1"/>
                  <a:gd name="T13" fmla="*/ 0 h 2"/>
                  <a:gd name="T14" fmla="*/ 1 w 1"/>
                  <a:gd name="T15" fmla="*/ 1 h 2"/>
                  <a:gd name="T16" fmla="*/ 1 w 1"/>
                  <a:gd name="T17" fmla="*/ 2 h 2"/>
                  <a:gd name="T18" fmla="*/ 1 w 1"/>
                  <a:gd name="T19" fmla="*/ 2 h 2"/>
                  <a:gd name="T20" fmla="*/ 1 w 1"/>
                  <a:gd name="T21" fmla="*/ 2 h 2"/>
                  <a:gd name="T22" fmla="*/ 1 w 1"/>
                  <a:gd name="T23" fmla="*/ 2 h 2"/>
                  <a:gd name="T24" fmla="*/ 1 w 1"/>
                  <a:gd name="T25" fmla="*/ 2 h 2"/>
                  <a:gd name="T26" fmla="*/ 1 w 1"/>
                  <a:gd name="T27" fmla="*/ 1 h 2"/>
                  <a:gd name="T28" fmla="*/ 1 w 1"/>
                  <a:gd name="T29" fmla="*/ 0 h 2"/>
                  <a:gd name="T30" fmla="*/ 1 w 1"/>
                  <a:gd name="T31" fmla="*/ 0 h 2"/>
                  <a:gd name="T32" fmla="*/ 0 w 1"/>
                  <a:gd name="T33" fmla="*/ 1 h 2"/>
                  <a:gd name="T34" fmla="*/ 0 w 1"/>
                  <a:gd name="T35" fmla="*/ 1 h 2"/>
                  <a:gd name="T36" fmla="*/ 0 w 1"/>
                  <a:gd name="T37" fmla="*/ 2 h 2"/>
                  <a:gd name="T38" fmla="*/ 1 w 1"/>
                  <a:gd name="T3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2">
                    <a:moveTo>
                      <a:pt x="1" y="2"/>
                    </a:moveTo>
                    <a:cubicBezTo>
                      <a:pt x="1" y="2"/>
                      <a:pt x="1" y="2"/>
                      <a:pt x="1" y="2"/>
                    </a:cubicBezTo>
                    <a:cubicBezTo>
                      <a:pt x="1" y="2"/>
                      <a:pt x="0" y="2"/>
                      <a:pt x="0" y="2"/>
                    </a:cubicBezTo>
                    <a:cubicBezTo>
                      <a:pt x="0" y="2"/>
                      <a:pt x="0" y="2"/>
                      <a:pt x="0" y="1"/>
                    </a:cubicBezTo>
                    <a:cubicBezTo>
                      <a:pt x="0" y="1"/>
                      <a:pt x="0" y="1"/>
                      <a:pt x="0" y="1"/>
                    </a:cubicBezTo>
                    <a:cubicBezTo>
                      <a:pt x="0" y="0"/>
                      <a:pt x="0" y="0"/>
                      <a:pt x="1" y="0"/>
                    </a:cubicBezTo>
                    <a:cubicBezTo>
                      <a:pt x="1" y="0"/>
                      <a:pt x="1" y="0"/>
                      <a:pt x="1" y="0"/>
                    </a:cubicBezTo>
                    <a:cubicBezTo>
                      <a:pt x="1" y="1"/>
                      <a:pt x="1" y="1"/>
                      <a:pt x="1" y="1"/>
                    </a:cubicBezTo>
                    <a:cubicBezTo>
                      <a:pt x="1" y="1"/>
                      <a:pt x="1" y="2"/>
                      <a:pt x="1" y="2"/>
                    </a:cubicBezTo>
                    <a:cubicBezTo>
                      <a:pt x="1" y="2"/>
                      <a:pt x="1" y="2"/>
                      <a:pt x="1" y="2"/>
                    </a:cubicBezTo>
                    <a:cubicBezTo>
                      <a:pt x="1" y="2"/>
                      <a:pt x="1" y="2"/>
                      <a:pt x="1" y="2"/>
                    </a:cubicBezTo>
                    <a:cubicBezTo>
                      <a:pt x="1" y="2"/>
                      <a:pt x="1" y="2"/>
                      <a:pt x="1" y="2"/>
                    </a:cubicBezTo>
                    <a:cubicBezTo>
                      <a:pt x="1" y="2"/>
                      <a:pt x="1" y="2"/>
                      <a:pt x="1" y="2"/>
                    </a:cubicBezTo>
                    <a:cubicBezTo>
                      <a:pt x="1" y="2"/>
                      <a:pt x="1" y="1"/>
                      <a:pt x="1" y="1"/>
                    </a:cubicBezTo>
                    <a:cubicBezTo>
                      <a:pt x="1" y="1"/>
                      <a:pt x="1" y="1"/>
                      <a:pt x="1" y="0"/>
                    </a:cubicBezTo>
                    <a:cubicBezTo>
                      <a:pt x="1" y="0"/>
                      <a:pt x="1" y="0"/>
                      <a:pt x="1" y="0"/>
                    </a:cubicBezTo>
                    <a:cubicBezTo>
                      <a:pt x="0" y="0"/>
                      <a:pt x="0" y="0"/>
                      <a:pt x="0" y="1"/>
                    </a:cubicBezTo>
                    <a:cubicBezTo>
                      <a:pt x="0" y="1"/>
                      <a:pt x="0" y="1"/>
                      <a:pt x="0" y="1"/>
                    </a:cubicBezTo>
                    <a:cubicBezTo>
                      <a:pt x="0" y="2"/>
                      <a:pt x="0" y="2"/>
                      <a:pt x="0" y="2"/>
                    </a:cubicBezTo>
                    <a:cubicBezTo>
                      <a:pt x="0" y="2"/>
                      <a:pt x="0" y="2"/>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29" name="Oval 319"/>
              <p:cNvSpPr>
                <a:spLocks noChangeArrowheads="1"/>
              </p:cNvSpPr>
              <p:nvPr/>
            </p:nvSpPr>
            <p:spPr bwMode="auto">
              <a:xfrm>
                <a:off x="1643" y="1408"/>
                <a:ext cx="3" cy="3"/>
              </a:xfrm>
              <a:prstGeom prst="ellipse">
                <a:avLst/>
              </a:pr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30" name="Freeform 320"/>
              <p:cNvSpPr>
                <a:spLocks/>
              </p:cNvSpPr>
              <p:nvPr/>
            </p:nvSpPr>
            <p:spPr bwMode="auto">
              <a:xfrm>
                <a:off x="1643" y="1408"/>
                <a:ext cx="3" cy="3"/>
              </a:xfrm>
              <a:custGeom>
                <a:avLst/>
                <a:gdLst>
                  <a:gd name="T0" fmla="*/ 1 w 1"/>
                  <a:gd name="T1" fmla="*/ 1 h 1"/>
                  <a:gd name="T2" fmla="*/ 1 w 1"/>
                  <a:gd name="T3" fmla="*/ 1 h 1"/>
                  <a:gd name="T4" fmla="*/ 0 w 1"/>
                  <a:gd name="T5" fmla="*/ 1 h 1"/>
                  <a:gd name="T6" fmla="*/ 0 w 1"/>
                  <a:gd name="T7" fmla="*/ 0 h 1"/>
                  <a:gd name="T8" fmla="*/ 0 w 1"/>
                  <a:gd name="T9" fmla="*/ 0 h 1"/>
                  <a:gd name="T10" fmla="*/ 1 w 1"/>
                  <a:gd name="T11" fmla="*/ 0 h 1"/>
                  <a:gd name="T12" fmla="*/ 1 w 1"/>
                  <a:gd name="T13" fmla="*/ 0 h 1"/>
                  <a:gd name="T14" fmla="*/ 1 w 1"/>
                  <a:gd name="T15" fmla="*/ 0 h 1"/>
                  <a:gd name="T16" fmla="*/ 1 w 1"/>
                  <a:gd name="T17" fmla="*/ 1 h 1"/>
                  <a:gd name="T18" fmla="*/ 1 w 1"/>
                  <a:gd name="T19" fmla="*/ 1 h 1"/>
                  <a:gd name="T20" fmla="*/ 1 w 1"/>
                  <a:gd name="T21" fmla="*/ 1 h 1"/>
                  <a:gd name="T22" fmla="*/ 1 w 1"/>
                  <a:gd name="T23" fmla="*/ 1 h 1"/>
                  <a:gd name="T24" fmla="*/ 1 w 1"/>
                  <a:gd name="T25" fmla="*/ 1 h 1"/>
                  <a:gd name="T26" fmla="*/ 1 w 1"/>
                  <a:gd name="T27" fmla="*/ 0 h 1"/>
                  <a:gd name="T28" fmla="*/ 1 w 1"/>
                  <a:gd name="T29" fmla="*/ 0 h 1"/>
                  <a:gd name="T30" fmla="*/ 1 w 1"/>
                  <a:gd name="T31" fmla="*/ 0 h 1"/>
                  <a:gd name="T32" fmla="*/ 0 w 1"/>
                  <a:gd name="T33" fmla="*/ 0 h 1"/>
                  <a:gd name="T34" fmla="*/ 0 w 1"/>
                  <a:gd name="T35" fmla="*/ 0 h 1"/>
                  <a:gd name="T36" fmla="*/ 0 w 1"/>
                  <a:gd name="T37" fmla="*/ 1 h 1"/>
                  <a:gd name="T38" fmla="*/ 1 w 1"/>
                  <a:gd name="T3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1" y="1"/>
                    </a:moveTo>
                    <a:cubicBezTo>
                      <a:pt x="1" y="1"/>
                      <a:pt x="1" y="1"/>
                      <a:pt x="1" y="1"/>
                    </a:cubicBezTo>
                    <a:cubicBezTo>
                      <a:pt x="1" y="1"/>
                      <a:pt x="1" y="1"/>
                      <a:pt x="0" y="1"/>
                    </a:cubicBezTo>
                    <a:cubicBezTo>
                      <a:pt x="0" y="1"/>
                      <a:pt x="0" y="1"/>
                      <a:pt x="0" y="0"/>
                    </a:cubicBezTo>
                    <a:cubicBezTo>
                      <a:pt x="0" y="0"/>
                      <a:pt x="0" y="0"/>
                      <a:pt x="0" y="0"/>
                    </a:cubicBezTo>
                    <a:cubicBezTo>
                      <a:pt x="1" y="0"/>
                      <a:pt x="1" y="0"/>
                      <a:pt x="1" y="0"/>
                    </a:cubicBezTo>
                    <a:cubicBezTo>
                      <a:pt x="1" y="0"/>
                      <a:pt x="1" y="0"/>
                      <a:pt x="1" y="0"/>
                    </a:cubicBezTo>
                    <a:cubicBezTo>
                      <a:pt x="1" y="0"/>
                      <a:pt x="1" y="0"/>
                      <a:pt x="1" y="0"/>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0"/>
                    </a:cubicBezTo>
                    <a:cubicBezTo>
                      <a:pt x="1" y="0"/>
                      <a:pt x="1" y="0"/>
                      <a:pt x="1" y="0"/>
                    </a:cubicBezTo>
                    <a:cubicBezTo>
                      <a:pt x="1" y="0"/>
                      <a:pt x="1" y="0"/>
                      <a:pt x="1" y="0"/>
                    </a:cubicBezTo>
                    <a:cubicBezTo>
                      <a:pt x="1" y="0"/>
                      <a:pt x="1" y="0"/>
                      <a:pt x="0" y="0"/>
                    </a:cubicBezTo>
                    <a:cubicBezTo>
                      <a:pt x="0" y="0"/>
                      <a:pt x="0" y="0"/>
                      <a:pt x="0" y="0"/>
                    </a:cubicBezTo>
                    <a:cubicBezTo>
                      <a:pt x="0" y="1"/>
                      <a:pt x="0" y="1"/>
                      <a:pt x="0" y="1"/>
                    </a:cubicBezTo>
                    <a:cubicBezTo>
                      <a:pt x="1" y="1"/>
                      <a:pt x="1" y="1"/>
                      <a:pt x="1"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31" name="Freeform 321"/>
              <p:cNvSpPr>
                <a:spLocks/>
              </p:cNvSpPr>
              <p:nvPr/>
            </p:nvSpPr>
            <p:spPr bwMode="auto">
              <a:xfrm>
                <a:off x="1648" y="1406"/>
                <a:ext cx="2" cy="2"/>
              </a:xfrm>
              <a:custGeom>
                <a:avLst/>
                <a:gdLst>
                  <a:gd name="T0" fmla="*/ 0 w 1"/>
                  <a:gd name="T1" fmla="*/ 1 h 1"/>
                  <a:gd name="T2" fmla="*/ 0 w 1"/>
                  <a:gd name="T3" fmla="*/ 1 h 1"/>
                  <a:gd name="T4" fmla="*/ 0 w 1"/>
                  <a:gd name="T5" fmla="*/ 0 h 1"/>
                  <a:gd name="T6" fmla="*/ 1 w 1"/>
                  <a:gd name="T7" fmla="*/ 1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0" y="1"/>
                      <a:pt x="0" y="1"/>
                      <a:pt x="0" y="1"/>
                    </a:cubicBezTo>
                    <a:cubicBezTo>
                      <a:pt x="0" y="1"/>
                      <a:pt x="0" y="0"/>
                      <a:pt x="0" y="0"/>
                    </a:cubicBezTo>
                    <a:cubicBezTo>
                      <a:pt x="0" y="0"/>
                      <a:pt x="1" y="0"/>
                      <a:pt x="1" y="1"/>
                    </a:cubicBezTo>
                    <a:cubicBezTo>
                      <a:pt x="1" y="1"/>
                      <a:pt x="1" y="1"/>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32" name="Freeform 322"/>
              <p:cNvSpPr>
                <a:spLocks/>
              </p:cNvSpPr>
              <p:nvPr/>
            </p:nvSpPr>
            <p:spPr bwMode="auto">
              <a:xfrm>
                <a:off x="1648" y="1406"/>
                <a:ext cx="2" cy="2"/>
              </a:xfrm>
              <a:custGeom>
                <a:avLst/>
                <a:gdLst>
                  <a:gd name="T0" fmla="*/ 0 w 1"/>
                  <a:gd name="T1" fmla="*/ 1 h 1"/>
                  <a:gd name="T2" fmla="*/ 0 w 1"/>
                  <a:gd name="T3" fmla="*/ 1 h 1"/>
                  <a:gd name="T4" fmla="*/ 0 w 1"/>
                  <a:gd name="T5" fmla="*/ 1 h 1"/>
                  <a:gd name="T6" fmla="*/ 0 w 1"/>
                  <a:gd name="T7" fmla="*/ 1 h 1"/>
                  <a:gd name="T8" fmla="*/ 0 w 1"/>
                  <a:gd name="T9" fmla="*/ 0 h 1"/>
                  <a:gd name="T10" fmla="*/ 0 w 1"/>
                  <a:gd name="T11" fmla="*/ 0 h 1"/>
                  <a:gd name="T12" fmla="*/ 1 w 1"/>
                  <a:gd name="T13" fmla="*/ 0 h 1"/>
                  <a:gd name="T14" fmla="*/ 1 w 1"/>
                  <a:gd name="T15" fmla="*/ 1 h 1"/>
                  <a:gd name="T16" fmla="*/ 1 w 1"/>
                  <a:gd name="T17" fmla="*/ 1 h 1"/>
                  <a:gd name="T18" fmla="*/ 0 w 1"/>
                  <a:gd name="T19" fmla="*/ 1 h 1"/>
                  <a:gd name="T20" fmla="*/ 0 w 1"/>
                  <a:gd name="T21" fmla="*/ 1 h 1"/>
                  <a:gd name="T22" fmla="*/ 0 w 1"/>
                  <a:gd name="T23" fmla="*/ 1 h 1"/>
                  <a:gd name="T24" fmla="*/ 1 w 1"/>
                  <a:gd name="T25" fmla="*/ 1 h 1"/>
                  <a:gd name="T26" fmla="*/ 1 w 1"/>
                  <a:gd name="T27" fmla="*/ 1 h 1"/>
                  <a:gd name="T28" fmla="*/ 1 w 1"/>
                  <a:gd name="T29" fmla="*/ 0 h 1"/>
                  <a:gd name="T30" fmla="*/ 0 w 1"/>
                  <a:gd name="T31" fmla="*/ 0 h 1"/>
                  <a:gd name="T32" fmla="*/ 0 w 1"/>
                  <a:gd name="T33" fmla="*/ 0 h 1"/>
                  <a:gd name="T34" fmla="*/ 0 w 1"/>
                  <a:gd name="T35" fmla="*/ 1 h 1"/>
                  <a:gd name="T36" fmla="*/ 0 w 1"/>
                  <a:gd name="T37" fmla="*/ 1 h 1"/>
                  <a:gd name="T38" fmla="*/ 0 w 1"/>
                  <a:gd name="T3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0" y="1"/>
                    </a:moveTo>
                    <a:cubicBezTo>
                      <a:pt x="0" y="1"/>
                      <a:pt x="0" y="1"/>
                      <a:pt x="0" y="1"/>
                    </a:cubicBezTo>
                    <a:cubicBezTo>
                      <a:pt x="0" y="1"/>
                      <a:pt x="0" y="1"/>
                      <a:pt x="0" y="1"/>
                    </a:cubicBezTo>
                    <a:cubicBezTo>
                      <a:pt x="0" y="1"/>
                      <a:pt x="0" y="1"/>
                      <a:pt x="0" y="1"/>
                    </a:cubicBezTo>
                    <a:cubicBezTo>
                      <a:pt x="0" y="1"/>
                      <a:pt x="0" y="1"/>
                      <a:pt x="0" y="0"/>
                    </a:cubicBezTo>
                    <a:cubicBezTo>
                      <a:pt x="0" y="0"/>
                      <a:pt x="0" y="0"/>
                      <a:pt x="0" y="0"/>
                    </a:cubicBezTo>
                    <a:cubicBezTo>
                      <a:pt x="0" y="0"/>
                      <a:pt x="0" y="0"/>
                      <a:pt x="1" y="0"/>
                    </a:cubicBezTo>
                    <a:cubicBezTo>
                      <a:pt x="1" y="0"/>
                      <a:pt x="1" y="1"/>
                      <a:pt x="1" y="1"/>
                    </a:cubicBezTo>
                    <a:cubicBezTo>
                      <a:pt x="1" y="1"/>
                      <a:pt x="1" y="1"/>
                      <a:pt x="1" y="1"/>
                    </a:cubicBezTo>
                    <a:cubicBezTo>
                      <a:pt x="0" y="1"/>
                      <a:pt x="0" y="1"/>
                      <a:pt x="0" y="1"/>
                    </a:cubicBezTo>
                    <a:cubicBezTo>
                      <a:pt x="0" y="1"/>
                      <a:pt x="0" y="1"/>
                      <a:pt x="0" y="1"/>
                    </a:cubicBezTo>
                    <a:cubicBezTo>
                      <a:pt x="0" y="1"/>
                      <a:pt x="0" y="1"/>
                      <a:pt x="0" y="1"/>
                    </a:cubicBezTo>
                    <a:cubicBezTo>
                      <a:pt x="0" y="1"/>
                      <a:pt x="0" y="1"/>
                      <a:pt x="1" y="1"/>
                    </a:cubicBezTo>
                    <a:cubicBezTo>
                      <a:pt x="1" y="1"/>
                      <a:pt x="1" y="1"/>
                      <a:pt x="1" y="1"/>
                    </a:cubicBezTo>
                    <a:cubicBezTo>
                      <a:pt x="1" y="1"/>
                      <a:pt x="1" y="0"/>
                      <a:pt x="1" y="0"/>
                    </a:cubicBezTo>
                    <a:cubicBezTo>
                      <a:pt x="0" y="0"/>
                      <a:pt x="0" y="0"/>
                      <a:pt x="0" y="0"/>
                    </a:cubicBezTo>
                    <a:cubicBezTo>
                      <a:pt x="0" y="0"/>
                      <a:pt x="0" y="0"/>
                      <a:pt x="0" y="0"/>
                    </a:cubicBezTo>
                    <a:cubicBezTo>
                      <a:pt x="0" y="1"/>
                      <a:pt x="0" y="1"/>
                      <a:pt x="0" y="1"/>
                    </a:cubicBezTo>
                    <a:cubicBezTo>
                      <a:pt x="0" y="1"/>
                      <a:pt x="0" y="1"/>
                      <a:pt x="0" y="1"/>
                    </a:cubicBezTo>
                    <a:cubicBezTo>
                      <a:pt x="0" y="1"/>
                      <a:pt x="0" y="1"/>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33" name="Oval 323"/>
              <p:cNvSpPr>
                <a:spLocks noChangeArrowheads="1"/>
              </p:cNvSpPr>
              <p:nvPr/>
            </p:nvSpPr>
            <p:spPr bwMode="auto">
              <a:xfrm>
                <a:off x="1650" y="1406"/>
                <a:ext cx="3" cy="1"/>
              </a:xfrm>
              <a:prstGeom prst="ellipse">
                <a:avLst/>
              </a:pr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34" name="Freeform 324"/>
              <p:cNvSpPr>
                <a:spLocks/>
              </p:cNvSpPr>
              <p:nvPr/>
            </p:nvSpPr>
            <p:spPr bwMode="auto">
              <a:xfrm>
                <a:off x="1650" y="1406"/>
                <a:ext cx="3" cy="0"/>
              </a:xfrm>
              <a:custGeom>
                <a:avLst/>
                <a:gdLst>
                  <a:gd name="T0" fmla="*/ 0 w 1"/>
                  <a:gd name="T1" fmla="*/ 0 w 1"/>
                  <a:gd name="T2" fmla="*/ 0 w 1"/>
                  <a:gd name="T3" fmla="*/ 0 w 1"/>
                  <a:gd name="T4" fmla="*/ 0 w 1"/>
                  <a:gd name="T5" fmla="*/ 0 w 1"/>
                  <a:gd name="T6" fmla="*/ 1 w 1"/>
                  <a:gd name="T7" fmla="*/ 1 w 1"/>
                  <a:gd name="T8" fmla="*/ 1 w 1"/>
                  <a:gd name="T9" fmla="*/ 0 w 1"/>
                  <a:gd name="T10" fmla="*/ 0 w 1"/>
                  <a:gd name="T11" fmla="*/ 0 w 1"/>
                  <a:gd name="T12" fmla="*/ 1 w 1"/>
                  <a:gd name="T13" fmla="*/ 1 w 1"/>
                  <a:gd name="T14" fmla="*/ 1 w 1"/>
                  <a:gd name="T15" fmla="*/ 0 w 1"/>
                  <a:gd name="T16" fmla="*/ 0 w 1"/>
                  <a:gd name="T17" fmla="*/ 0 w 1"/>
                  <a:gd name="T18" fmla="*/ 0 w 1"/>
                  <a:gd name="T19" fmla="*/ 0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Lst>
                <a:rect l="0" t="0" r="r" b="b"/>
                <a:pathLst>
                  <a:path w="1">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1" y="0"/>
                      <a:pt x="1" y="0"/>
                      <a:pt x="1" y="0"/>
                    </a:cubicBezTo>
                    <a:cubicBezTo>
                      <a:pt x="1" y="0"/>
                      <a:pt x="1" y="0"/>
                      <a:pt x="1" y="0"/>
                    </a:cubicBezTo>
                    <a:cubicBezTo>
                      <a:pt x="1" y="0"/>
                      <a:pt x="1" y="0"/>
                      <a:pt x="1" y="0"/>
                    </a:cubicBezTo>
                    <a:cubicBezTo>
                      <a:pt x="1" y="0"/>
                      <a:pt x="1" y="0"/>
                      <a:pt x="0" y="0"/>
                    </a:cubicBezTo>
                    <a:cubicBezTo>
                      <a:pt x="0" y="0"/>
                      <a:pt x="0" y="0"/>
                      <a:pt x="0" y="0"/>
                    </a:cubicBezTo>
                    <a:cubicBezTo>
                      <a:pt x="0" y="0"/>
                      <a:pt x="0" y="0"/>
                      <a:pt x="0" y="0"/>
                    </a:cubicBezTo>
                    <a:cubicBezTo>
                      <a:pt x="1" y="0"/>
                      <a:pt x="1" y="0"/>
                      <a:pt x="1" y="0"/>
                    </a:cubicBezTo>
                    <a:cubicBezTo>
                      <a:pt x="1" y="0"/>
                      <a:pt x="1" y="0"/>
                      <a:pt x="1" y="0"/>
                    </a:cubicBezTo>
                    <a:cubicBezTo>
                      <a:pt x="1" y="0"/>
                      <a:pt x="1" y="0"/>
                      <a:pt x="1" y="0"/>
                    </a:cubicBezTo>
                    <a:cubicBezTo>
                      <a:pt x="1" y="0"/>
                      <a:pt x="1" y="0"/>
                      <a:pt x="0" y="0"/>
                    </a:cubicBezTo>
                    <a:cubicBezTo>
                      <a:pt x="0" y="0"/>
                      <a:pt x="0" y="0"/>
                      <a:pt x="0" y="0"/>
                    </a:cubicBezTo>
                    <a:cubicBezTo>
                      <a:pt x="0" y="0"/>
                      <a:pt x="0" y="0"/>
                      <a:pt x="0" y="0"/>
                    </a:cubicBezTo>
                    <a:cubicBezTo>
                      <a:pt x="0" y="0"/>
                      <a:pt x="0" y="0"/>
                      <a:pt x="0" y="0"/>
                    </a:cubicBezTo>
                    <a:cubicBezTo>
                      <a:pt x="0" y="0"/>
                      <a:pt x="0" y="0"/>
                      <a:pt x="0"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35" name="Freeform 325"/>
              <p:cNvSpPr>
                <a:spLocks/>
              </p:cNvSpPr>
              <p:nvPr/>
            </p:nvSpPr>
            <p:spPr bwMode="auto">
              <a:xfrm>
                <a:off x="1617" y="1394"/>
                <a:ext cx="5" cy="7"/>
              </a:xfrm>
              <a:custGeom>
                <a:avLst/>
                <a:gdLst>
                  <a:gd name="T0" fmla="*/ 1 w 2"/>
                  <a:gd name="T1" fmla="*/ 3 h 3"/>
                  <a:gd name="T2" fmla="*/ 0 w 2"/>
                  <a:gd name="T3" fmla="*/ 1 h 3"/>
                  <a:gd name="T4" fmla="*/ 1 w 2"/>
                  <a:gd name="T5" fmla="*/ 0 h 3"/>
                  <a:gd name="T6" fmla="*/ 2 w 2"/>
                  <a:gd name="T7" fmla="*/ 2 h 3"/>
                  <a:gd name="T8" fmla="*/ 1 w 2"/>
                  <a:gd name="T9" fmla="*/ 3 h 3"/>
                </a:gdLst>
                <a:ahLst/>
                <a:cxnLst>
                  <a:cxn ang="0">
                    <a:pos x="T0" y="T1"/>
                  </a:cxn>
                  <a:cxn ang="0">
                    <a:pos x="T2" y="T3"/>
                  </a:cxn>
                  <a:cxn ang="0">
                    <a:pos x="T4" y="T5"/>
                  </a:cxn>
                  <a:cxn ang="0">
                    <a:pos x="T6" y="T7"/>
                  </a:cxn>
                  <a:cxn ang="0">
                    <a:pos x="T8" y="T9"/>
                  </a:cxn>
                </a:cxnLst>
                <a:rect l="0" t="0" r="r" b="b"/>
                <a:pathLst>
                  <a:path w="2" h="3">
                    <a:moveTo>
                      <a:pt x="1" y="3"/>
                    </a:moveTo>
                    <a:cubicBezTo>
                      <a:pt x="0" y="3"/>
                      <a:pt x="0" y="2"/>
                      <a:pt x="0" y="1"/>
                    </a:cubicBezTo>
                    <a:cubicBezTo>
                      <a:pt x="0" y="1"/>
                      <a:pt x="1" y="0"/>
                      <a:pt x="1" y="0"/>
                    </a:cubicBezTo>
                    <a:cubicBezTo>
                      <a:pt x="2" y="1"/>
                      <a:pt x="2" y="1"/>
                      <a:pt x="2" y="2"/>
                    </a:cubicBezTo>
                    <a:cubicBezTo>
                      <a:pt x="2" y="2"/>
                      <a:pt x="1" y="3"/>
                      <a:pt x="1"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36" name="Freeform 326"/>
              <p:cNvSpPr>
                <a:spLocks/>
              </p:cNvSpPr>
              <p:nvPr/>
            </p:nvSpPr>
            <p:spPr bwMode="auto">
              <a:xfrm>
                <a:off x="1617" y="1394"/>
                <a:ext cx="5" cy="7"/>
              </a:xfrm>
              <a:custGeom>
                <a:avLst/>
                <a:gdLst>
                  <a:gd name="T0" fmla="*/ 1 w 2"/>
                  <a:gd name="T1" fmla="*/ 3 h 3"/>
                  <a:gd name="T2" fmla="*/ 1 w 2"/>
                  <a:gd name="T3" fmla="*/ 3 h 3"/>
                  <a:gd name="T4" fmla="*/ 0 w 2"/>
                  <a:gd name="T5" fmla="*/ 2 h 3"/>
                  <a:gd name="T6" fmla="*/ 0 w 2"/>
                  <a:gd name="T7" fmla="*/ 1 h 3"/>
                  <a:gd name="T8" fmla="*/ 1 w 2"/>
                  <a:gd name="T9" fmla="*/ 1 h 3"/>
                  <a:gd name="T10" fmla="*/ 1 w 2"/>
                  <a:gd name="T11" fmla="*/ 1 h 3"/>
                  <a:gd name="T12" fmla="*/ 2 w 2"/>
                  <a:gd name="T13" fmla="*/ 1 h 3"/>
                  <a:gd name="T14" fmla="*/ 2 w 2"/>
                  <a:gd name="T15" fmla="*/ 2 h 3"/>
                  <a:gd name="T16" fmla="*/ 2 w 2"/>
                  <a:gd name="T17" fmla="*/ 2 h 3"/>
                  <a:gd name="T18" fmla="*/ 1 w 2"/>
                  <a:gd name="T19" fmla="*/ 3 h 3"/>
                  <a:gd name="T20" fmla="*/ 1 w 2"/>
                  <a:gd name="T21" fmla="*/ 3 h 3"/>
                  <a:gd name="T22" fmla="*/ 1 w 2"/>
                  <a:gd name="T23" fmla="*/ 3 h 3"/>
                  <a:gd name="T24" fmla="*/ 2 w 2"/>
                  <a:gd name="T25" fmla="*/ 2 h 3"/>
                  <a:gd name="T26" fmla="*/ 2 w 2"/>
                  <a:gd name="T27" fmla="*/ 2 h 3"/>
                  <a:gd name="T28" fmla="*/ 2 w 2"/>
                  <a:gd name="T29" fmla="*/ 1 h 3"/>
                  <a:gd name="T30" fmla="*/ 1 w 2"/>
                  <a:gd name="T31" fmla="*/ 0 h 3"/>
                  <a:gd name="T32" fmla="*/ 0 w 2"/>
                  <a:gd name="T33" fmla="*/ 1 h 3"/>
                  <a:gd name="T34" fmla="*/ 0 w 2"/>
                  <a:gd name="T35" fmla="*/ 1 h 3"/>
                  <a:gd name="T36" fmla="*/ 0 w 2"/>
                  <a:gd name="T37" fmla="*/ 2 h 3"/>
                  <a:gd name="T38" fmla="*/ 1 w 2"/>
                  <a:gd name="T3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3">
                    <a:moveTo>
                      <a:pt x="1" y="3"/>
                    </a:moveTo>
                    <a:cubicBezTo>
                      <a:pt x="1" y="3"/>
                      <a:pt x="1" y="3"/>
                      <a:pt x="1" y="3"/>
                    </a:cubicBezTo>
                    <a:cubicBezTo>
                      <a:pt x="1" y="3"/>
                      <a:pt x="1" y="2"/>
                      <a:pt x="0" y="2"/>
                    </a:cubicBezTo>
                    <a:cubicBezTo>
                      <a:pt x="0" y="2"/>
                      <a:pt x="0" y="2"/>
                      <a:pt x="0" y="1"/>
                    </a:cubicBezTo>
                    <a:cubicBezTo>
                      <a:pt x="0" y="1"/>
                      <a:pt x="0" y="1"/>
                      <a:pt x="1" y="1"/>
                    </a:cubicBezTo>
                    <a:cubicBezTo>
                      <a:pt x="1" y="1"/>
                      <a:pt x="1" y="0"/>
                      <a:pt x="1" y="1"/>
                    </a:cubicBezTo>
                    <a:cubicBezTo>
                      <a:pt x="1" y="1"/>
                      <a:pt x="2" y="1"/>
                      <a:pt x="2" y="1"/>
                    </a:cubicBezTo>
                    <a:cubicBezTo>
                      <a:pt x="2" y="1"/>
                      <a:pt x="2" y="1"/>
                      <a:pt x="2" y="2"/>
                    </a:cubicBezTo>
                    <a:cubicBezTo>
                      <a:pt x="2" y="2"/>
                      <a:pt x="2" y="2"/>
                      <a:pt x="2" y="2"/>
                    </a:cubicBezTo>
                    <a:cubicBezTo>
                      <a:pt x="1" y="3"/>
                      <a:pt x="1" y="3"/>
                      <a:pt x="1" y="3"/>
                    </a:cubicBezTo>
                    <a:cubicBezTo>
                      <a:pt x="1" y="3"/>
                      <a:pt x="1" y="3"/>
                      <a:pt x="1" y="3"/>
                    </a:cubicBezTo>
                    <a:cubicBezTo>
                      <a:pt x="1" y="3"/>
                      <a:pt x="1" y="3"/>
                      <a:pt x="1" y="3"/>
                    </a:cubicBezTo>
                    <a:cubicBezTo>
                      <a:pt x="1" y="3"/>
                      <a:pt x="1" y="3"/>
                      <a:pt x="2" y="2"/>
                    </a:cubicBezTo>
                    <a:cubicBezTo>
                      <a:pt x="2" y="2"/>
                      <a:pt x="2" y="2"/>
                      <a:pt x="2" y="2"/>
                    </a:cubicBezTo>
                    <a:cubicBezTo>
                      <a:pt x="2" y="1"/>
                      <a:pt x="2" y="1"/>
                      <a:pt x="2" y="1"/>
                    </a:cubicBezTo>
                    <a:cubicBezTo>
                      <a:pt x="2" y="1"/>
                      <a:pt x="1" y="1"/>
                      <a:pt x="1" y="0"/>
                    </a:cubicBezTo>
                    <a:cubicBezTo>
                      <a:pt x="1" y="0"/>
                      <a:pt x="1" y="1"/>
                      <a:pt x="0" y="1"/>
                    </a:cubicBezTo>
                    <a:cubicBezTo>
                      <a:pt x="0" y="1"/>
                      <a:pt x="0" y="1"/>
                      <a:pt x="0" y="1"/>
                    </a:cubicBezTo>
                    <a:cubicBezTo>
                      <a:pt x="0" y="2"/>
                      <a:pt x="0" y="2"/>
                      <a:pt x="0" y="2"/>
                    </a:cubicBezTo>
                    <a:cubicBezTo>
                      <a:pt x="1" y="2"/>
                      <a:pt x="1" y="3"/>
                      <a:pt x="1"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37" name="Freeform 327"/>
              <p:cNvSpPr>
                <a:spLocks/>
              </p:cNvSpPr>
              <p:nvPr/>
            </p:nvSpPr>
            <p:spPr bwMode="auto">
              <a:xfrm>
                <a:off x="1653" y="1403"/>
                <a:ext cx="2" cy="3"/>
              </a:xfrm>
              <a:custGeom>
                <a:avLst/>
                <a:gdLst>
                  <a:gd name="T0" fmla="*/ 0 w 1"/>
                  <a:gd name="T1" fmla="*/ 1 h 1"/>
                  <a:gd name="T2" fmla="*/ 0 w 1"/>
                  <a:gd name="T3" fmla="*/ 0 h 1"/>
                  <a:gd name="T4" fmla="*/ 0 w 1"/>
                  <a:gd name="T5" fmla="*/ 0 h 1"/>
                  <a:gd name="T6" fmla="*/ 1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0" y="1"/>
                      <a:pt x="0" y="1"/>
                      <a:pt x="0" y="0"/>
                    </a:cubicBezTo>
                    <a:cubicBezTo>
                      <a:pt x="0" y="0"/>
                      <a:pt x="0" y="0"/>
                      <a:pt x="0" y="0"/>
                    </a:cubicBezTo>
                    <a:cubicBezTo>
                      <a:pt x="1" y="0"/>
                      <a:pt x="1" y="0"/>
                      <a:pt x="1" y="0"/>
                    </a:cubicBezTo>
                    <a:cubicBezTo>
                      <a:pt x="1" y="0"/>
                      <a:pt x="1" y="1"/>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38" name="Freeform 328"/>
              <p:cNvSpPr>
                <a:spLocks/>
              </p:cNvSpPr>
              <p:nvPr/>
            </p:nvSpPr>
            <p:spPr bwMode="auto">
              <a:xfrm>
                <a:off x="1653" y="1403"/>
                <a:ext cx="2" cy="3"/>
              </a:xfrm>
              <a:custGeom>
                <a:avLst/>
                <a:gdLst>
                  <a:gd name="T0" fmla="*/ 0 w 1"/>
                  <a:gd name="T1" fmla="*/ 1 h 1"/>
                  <a:gd name="T2" fmla="*/ 0 w 1"/>
                  <a:gd name="T3" fmla="*/ 1 h 1"/>
                  <a:gd name="T4" fmla="*/ 0 w 1"/>
                  <a:gd name="T5" fmla="*/ 1 h 1"/>
                  <a:gd name="T6" fmla="*/ 0 w 1"/>
                  <a:gd name="T7" fmla="*/ 0 h 1"/>
                  <a:gd name="T8" fmla="*/ 0 w 1"/>
                  <a:gd name="T9" fmla="*/ 0 h 1"/>
                  <a:gd name="T10" fmla="*/ 0 w 1"/>
                  <a:gd name="T11" fmla="*/ 0 h 1"/>
                  <a:gd name="T12" fmla="*/ 1 w 1"/>
                  <a:gd name="T13" fmla="*/ 0 h 1"/>
                  <a:gd name="T14" fmla="*/ 1 w 1"/>
                  <a:gd name="T15" fmla="*/ 0 h 1"/>
                  <a:gd name="T16" fmla="*/ 1 w 1"/>
                  <a:gd name="T17" fmla="*/ 1 h 1"/>
                  <a:gd name="T18" fmla="*/ 0 w 1"/>
                  <a:gd name="T19" fmla="*/ 1 h 1"/>
                  <a:gd name="T20" fmla="*/ 0 w 1"/>
                  <a:gd name="T21" fmla="*/ 1 h 1"/>
                  <a:gd name="T22" fmla="*/ 0 w 1"/>
                  <a:gd name="T23" fmla="*/ 1 h 1"/>
                  <a:gd name="T24" fmla="*/ 1 w 1"/>
                  <a:gd name="T25" fmla="*/ 1 h 1"/>
                  <a:gd name="T26" fmla="*/ 1 w 1"/>
                  <a:gd name="T27" fmla="*/ 0 h 1"/>
                  <a:gd name="T28" fmla="*/ 1 w 1"/>
                  <a:gd name="T29" fmla="*/ 0 h 1"/>
                  <a:gd name="T30" fmla="*/ 0 w 1"/>
                  <a:gd name="T31" fmla="*/ 0 h 1"/>
                  <a:gd name="T32" fmla="*/ 0 w 1"/>
                  <a:gd name="T33" fmla="*/ 0 h 1"/>
                  <a:gd name="T34" fmla="*/ 0 w 1"/>
                  <a:gd name="T35" fmla="*/ 0 h 1"/>
                  <a:gd name="T36" fmla="*/ 0 w 1"/>
                  <a:gd name="T37" fmla="*/ 1 h 1"/>
                  <a:gd name="T38" fmla="*/ 0 w 1"/>
                  <a:gd name="T3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0" y="1"/>
                    </a:moveTo>
                    <a:cubicBezTo>
                      <a:pt x="0" y="1"/>
                      <a:pt x="0" y="1"/>
                      <a:pt x="0" y="1"/>
                    </a:cubicBezTo>
                    <a:cubicBezTo>
                      <a:pt x="0" y="1"/>
                      <a:pt x="0" y="1"/>
                      <a:pt x="0" y="1"/>
                    </a:cubicBezTo>
                    <a:cubicBezTo>
                      <a:pt x="0" y="1"/>
                      <a:pt x="0" y="0"/>
                      <a:pt x="0" y="0"/>
                    </a:cubicBezTo>
                    <a:cubicBezTo>
                      <a:pt x="0" y="0"/>
                      <a:pt x="0" y="0"/>
                      <a:pt x="0" y="0"/>
                    </a:cubicBezTo>
                    <a:cubicBezTo>
                      <a:pt x="0" y="0"/>
                      <a:pt x="0" y="0"/>
                      <a:pt x="0" y="0"/>
                    </a:cubicBezTo>
                    <a:cubicBezTo>
                      <a:pt x="1" y="0"/>
                      <a:pt x="1" y="0"/>
                      <a:pt x="1" y="0"/>
                    </a:cubicBezTo>
                    <a:cubicBezTo>
                      <a:pt x="1" y="0"/>
                      <a:pt x="1" y="0"/>
                      <a:pt x="1" y="0"/>
                    </a:cubicBezTo>
                    <a:cubicBezTo>
                      <a:pt x="1" y="0"/>
                      <a:pt x="1" y="0"/>
                      <a:pt x="1" y="1"/>
                    </a:cubicBezTo>
                    <a:cubicBezTo>
                      <a:pt x="1" y="1"/>
                      <a:pt x="1" y="1"/>
                      <a:pt x="0" y="1"/>
                    </a:cubicBezTo>
                    <a:cubicBezTo>
                      <a:pt x="0" y="1"/>
                      <a:pt x="0" y="1"/>
                      <a:pt x="0" y="1"/>
                    </a:cubicBezTo>
                    <a:cubicBezTo>
                      <a:pt x="0" y="1"/>
                      <a:pt x="0" y="1"/>
                      <a:pt x="0" y="1"/>
                    </a:cubicBezTo>
                    <a:cubicBezTo>
                      <a:pt x="1" y="1"/>
                      <a:pt x="1" y="1"/>
                      <a:pt x="1" y="1"/>
                    </a:cubicBezTo>
                    <a:cubicBezTo>
                      <a:pt x="1" y="0"/>
                      <a:pt x="1" y="0"/>
                      <a:pt x="1" y="0"/>
                    </a:cubicBezTo>
                    <a:cubicBezTo>
                      <a:pt x="1" y="0"/>
                      <a:pt x="1" y="0"/>
                      <a:pt x="1" y="0"/>
                    </a:cubicBezTo>
                    <a:cubicBezTo>
                      <a:pt x="1" y="0"/>
                      <a:pt x="1" y="0"/>
                      <a:pt x="0" y="0"/>
                    </a:cubicBezTo>
                    <a:cubicBezTo>
                      <a:pt x="0" y="0"/>
                      <a:pt x="0" y="0"/>
                      <a:pt x="0" y="0"/>
                    </a:cubicBezTo>
                    <a:cubicBezTo>
                      <a:pt x="0" y="0"/>
                      <a:pt x="0" y="0"/>
                      <a:pt x="0" y="0"/>
                    </a:cubicBezTo>
                    <a:cubicBezTo>
                      <a:pt x="0" y="0"/>
                      <a:pt x="0" y="1"/>
                      <a:pt x="0" y="1"/>
                    </a:cubicBezTo>
                    <a:cubicBezTo>
                      <a:pt x="0" y="1"/>
                      <a:pt x="0" y="1"/>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39" name="Freeform 329"/>
              <p:cNvSpPr>
                <a:spLocks/>
              </p:cNvSpPr>
              <p:nvPr/>
            </p:nvSpPr>
            <p:spPr bwMode="auto">
              <a:xfrm>
                <a:off x="1610" y="1385"/>
                <a:ext cx="3" cy="7"/>
              </a:xfrm>
              <a:custGeom>
                <a:avLst/>
                <a:gdLst>
                  <a:gd name="T0" fmla="*/ 1 w 1"/>
                  <a:gd name="T1" fmla="*/ 1 h 3"/>
                  <a:gd name="T2" fmla="*/ 1 w 1"/>
                  <a:gd name="T3" fmla="*/ 2 h 3"/>
                  <a:gd name="T4" fmla="*/ 0 w 1"/>
                  <a:gd name="T5" fmla="*/ 3 h 3"/>
                  <a:gd name="T6" fmla="*/ 0 w 1"/>
                  <a:gd name="T7" fmla="*/ 1 h 3"/>
                  <a:gd name="T8" fmla="*/ 1 w 1"/>
                  <a:gd name="T9" fmla="*/ 1 h 3"/>
                </a:gdLst>
                <a:ahLst/>
                <a:cxnLst>
                  <a:cxn ang="0">
                    <a:pos x="T0" y="T1"/>
                  </a:cxn>
                  <a:cxn ang="0">
                    <a:pos x="T2" y="T3"/>
                  </a:cxn>
                  <a:cxn ang="0">
                    <a:pos x="T4" y="T5"/>
                  </a:cxn>
                  <a:cxn ang="0">
                    <a:pos x="T6" y="T7"/>
                  </a:cxn>
                  <a:cxn ang="0">
                    <a:pos x="T8" y="T9"/>
                  </a:cxn>
                </a:cxnLst>
                <a:rect l="0" t="0" r="r" b="b"/>
                <a:pathLst>
                  <a:path w="1" h="3">
                    <a:moveTo>
                      <a:pt x="1" y="1"/>
                    </a:moveTo>
                    <a:cubicBezTo>
                      <a:pt x="1" y="1"/>
                      <a:pt x="1" y="1"/>
                      <a:pt x="1" y="2"/>
                    </a:cubicBezTo>
                    <a:cubicBezTo>
                      <a:pt x="1" y="2"/>
                      <a:pt x="1" y="3"/>
                      <a:pt x="0" y="3"/>
                    </a:cubicBezTo>
                    <a:cubicBezTo>
                      <a:pt x="0" y="3"/>
                      <a:pt x="0" y="2"/>
                      <a:pt x="0" y="1"/>
                    </a:cubicBezTo>
                    <a:cubicBezTo>
                      <a:pt x="0" y="1"/>
                      <a:pt x="0" y="0"/>
                      <a:pt x="1"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0" name="Freeform 330"/>
              <p:cNvSpPr>
                <a:spLocks/>
              </p:cNvSpPr>
              <p:nvPr/>
            </p:nvSpPr>
            <p:spPr bwMode="auto">
              <a:xfrm>
                <a:off x="1610" y="1385"/>
                <a:ext cx="3" cy="7"/>
              </a:xfrm>
              <a:custGeom>
                <a:avLst/>
                <a:gdLst>
                  <a:gd name="T0" fmla="*/ 1 w 1"/>
                  <a:gd name="T1" fmla="*/ 1 h 3"/>
                  <a:gd name="T2" fmla="*/ 1 w 1"/>
                  <a:gd name="T3" fmla="*/ 1 h 3"/>
                  <a:gd name="T4" fmla="*/ 1 w 1"/>
                  <a:gd name="T5" fmla="*/ 1 h 3"/>
                  <a:gd name="T6" fmla="*/ 1 w 1"/>
                  <a:gd name="T7" fmla="*/ 2 h 3"/>
                  <a:gd name="T8" fmla="*/ 1 w 1"/>
                  <a:gd name="T9" fmla="*/ 2 h 3"/>
                  <a:gd name="T10" fmla="*/ 0 w 1"/>
                  <a:gd name="T11" fmla="*/ 3 h 3"/>
                  <a:gd name="T12" fmla="*/ 0 w 1"/>
                  <a:gd name="T13" fmla="*/ 2 h 3"/>
                  <a:gd name="T14" fmla="*/ 0 w 1"/>
                  <a:gd name="T15" fmla="*/ 1 h 3"/>
                  <a:gd name="T16" fmla="*/ 0 w 1"/>
                  <a:gd name="T17" fmla="*/ 1 h 3"/>
                  <a:gd name="T18" fmla="*/ 1 w 1"/>
                  <a:gd name="T19" fmla="*/ 1 h 3"/>
                  <a:gd name="T20" fmla="*/ 1 w 1"/>
                  <a:gd name="T21" fmla="*/ 1 h 3"/>
                  <a:gd name="T22" fmla="*/ 1 w 1"/>
                  <a:gd name="T23" fmla="*/ 1 h 3"/>
                  <a:gd name="T24" fmla="*/ 0 w 1"/>
                  <a:gd name="T25" fmla="*/ 1 h 3"/>
                  <a:gd name="T26" fmla="*/ 0 w 1"/>
                  <a:gd name="T27" fmla="*/ 1 h 3"/>
                  <a:gd name="T28" fmla="*/ 0 w 1"/>
                  <a:gd name="T29" fmla="*/ 2 h 3"/>
                  <a:gd name="T30" fmla="*/ 0 w 1"/>
                  <a:gd name="T31" fmla="*/ 3 h 3"/>
                  <a:gd name="T32" fmla="*/ 1 w 1"/>
                  <a:gd name="T33" fmla="*/ 2 h 3"/>
                  <a:gd name="T34" fmla="*/ 1 w 1"/>
                  <a:gd name="T35" fmla="*/ 2 h 3"/>
                  <a:gd name="T36" fmla="*/ 1 w 1"/>
                  <a:gd name="T37" fmla="*/ 1 h 3"/>
                  <a:gd name="T38" fmla="*/ 1 w 1"/>
                  <a:gd name="T3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3">
                    <a:moveTo>
                      <a:pt x="1" y="1"/>
                    </a:moveTo>
                    <a:cubicBezTo>
                      <a:pt x="1" y="1"/>
                      <a:pt x="1" y="1"/>
                      <a:pt x="1" y="1"/>
                    </a:cubicBezTo>
                    <a:cubicBezTo>
                      <a:pt x="1" y="1"/>
                      <a:pt x="1" y="1"/>
                      <a:pt x="1" y="1"/>
                    </a:cubicBezTo>
                    <a:cubicBezTo>
                      <a:pt x="1" y="1"/>
                      <a:pt x="1" y="1"/>
                      <a:pt x="1" y="2"/>
                    </a:cubicBezTo>
                    <a:cubicBezTo>
                      <a:pt x="1" y="2"/>
                      <a:pt x="1" y="2"/>
                      <a:pt x="1" y="2"/>
                    </a:cubicBezTo>
                    <a:cubicBezTo>
                      <a:pt x="1" y="2"/>
                      <a:pt x="1" y="3"/>
                      <a:pt x="0" y="3"/>
                    </a:cubicBezTo>
                    <a:cubicBezTo>
                      <a:pt x="0" y="3"/>
                      <a:pt x="0" y="2"/>
                      <a:pt x="0" y="2"/>
                    </a:cubicBezTo>
                    <a:cubicBezTo>
                      <a:pt x="0" y="2"/>
                      <a:pt x="0" y="2"/>
                      <a:pt x="0" y="1"/>
                    </a:cubicBezTo>
                    <a:cubicBezTo>
                      <a:pt x="0" y="1"/>
                      <a:pt x="0" y="1"/>
                      <a:pt x="0" y="1"/>
                    </a:cubicBezTo>
                    <a:cubicBezTo>
                      <a:pt x="0" y="1"/>
                      <a:pt x="0" y="1"/>
                      <a:pt x="1" y="1"/>
                    </a:cubicBezTo>
                    <a:cubicBezTo>
                      <a:pt x="1" y="1"/>
                      <a:pt x="1" y="1"/>
                      <a:pt x="1" y="1"/>
                    </a:cubicBezTo>
                    <a:cubicBezTo>
                      <a:pt x="1" y="1"/>
                      <a:pt x="1" y="1"/>
                      <a:pt x="1" y="1"/>
                    </a:cubicBezTo>
                    <a:cubicBezTo>
                      <a:pt x="0" y="0"/>
                      <a:pt x="0" y="1"/>
                      <a:pt x="0" y="1"/>
                    </a:cubicBezTo>
                    <a:cubicBezTo>
                      <a:pt x="0" y="1"/>
                      <a:pt x="0" y="1"/>
                      <a:pt x="0" y="1"/>
                    </a:cubicBezTo>
                    <a:cubicBezTo>
                      <a:pt x="0" y="2"/>
                      <a:pt x="0" y="2"/>
                      <a:pt x="0" y="2"/>
                    </a:cubicBezTo>
                    <a:cubicBezTo>
                      <a:pt x="0" y="2"/>
                      <a:pt x="0" y="3"/>
                      <a:pt x="0" y="3"/>
                    </a:cubicBezTo>
                    <a:cubicBezTo>
                      <a:pt x="1" y="3"/>
                      <a:pt x="1" y="2"/>
                      <a:pt x="1" y="2"/>
                    </a:cubicBezTo>
                    <a:cubicBezTo>
                      <a:pt x="1" y="2"/>
                      <a:pt x="1" y="2"/>
                      <a:pt x="1" y="2"/>
                    </a:cubicBezTo>
                    <a:cubicBezTo>
                      <a:pt x="1" y="1"/>
                      <a:pt x="1" y="1"/>
                      <a:pt x="1" y="1"/>
                    </a:cubicBezTo>
                    <a:cubicBezTo>
                      <a:pt x="1" y="1"/>
                      <a:pt x="1" y="1"/>
                      <a:pt x="1"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1" name="Freeform 331"/>
              <p:cNvSpPr>
                <a:spLocks/>
              </p:cNvSpPr>
              <p:nvPr/>
            </p:nvSpPr>
            <p:spPr bwMode="auto">
              <a:xfrm>
                <a:off x="1606" y="1382"/>
                <a:ext cx="2" cy="5"/>
              </a:xfrm>
              <a:custGeom>
                <a:avLst/>
                <a:gdLst>
                  <a:gd name="T0" fmla="*/ 1 w 1"/>
                  <a:gd name="T1" fmla="*/ 0 h 2"/>
                  <a:gd name="T2" fmla="*/ 1 w 1"/>
                  <a:gd name="T3" fmla="*/ 1 h 2"/>
                  <a:gd name="T4" fmla="*/ 0 w 1"/>
                  <a:gd name="T5" fmla="*/ 2 h 2"/>
                  <a:gd name="T6" fmla="*/ 0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1" y="0"/>
                      <a:pt x="1" y="1"/>
                    </a:cubicBezTo>
                    <a:cubicBezTo>
                      <a:pt x="1" y="1"/>
                      <a:pt x="1" y="2"/>
                      <a:pt x="0" y="2"/>
                    </a:cubicBezTo>
                    <a:cubicBezTo>
                      <a:pt x="0" y="2"/>
                      <a:pt x="0" y="1"/>
                      <a:pt x="0" y="1"/>
                    </a:cubicBezTo>
                    <a:cubicBezTo>
                      <a:pt x="0" y="0"/>
                      <a:pt x="0" y="0"/>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2" name="Freeform 332"/>
              <p:cNvSpPr>
                <a:spLocks/>
              </p:cNvSpPr>
              <p:nvPr/>
            </p:nvSpPr>
            <p:spPr bwMode="auto">
              <a:xfrm>
                <a:off x="1606" y="1382"/>
                <a:ext cx="2" cy="5"/>
              </a:xfrm>
              <a:custGeom>
                <a:avLst/>
                <a:gdLst>
                  <a:gd name="T0" fmla="*/ 1 w 1"/>
                  <a:gd name="T1" fmla="*/ 0 h 2"/>
                  <a:gd name="T2" fmla="*/ 1 w 1"/>
                  <a:gd name="T3" fmla="*/ 0 h 2"/>
                  <a:gd name="T4" fmla="*/ 1 w 1"/>
                  <a:gd name="T5" fmla="*/ 0 h 2"/>
                  <a:gd name="T6" fmla="*/ 1 w 1"/>
                  <a:gd name="T7" fmla="*/ 1 h 2"/>
                  <a:gd name="T8" fmla="*/ 1 w 1"/>
                  <a:gd name="T9" fmla="*/ 1 h 2"/>
                  <a:gd name="T10" fmla="*/ 0 w 1"/>
                  <a:gd name="T11" fmla="*/ 2 h 2"/>
                  <a:gd name="T12" fmla="*/ 0 w 1"/>
                  <a:gd name="T13" fmla="*/ 1 h 2"/>
                  <a:gd name="T14" fmla="*/ 0 w 1"/>
                  <a:gd name="T15" fmla="*/ 1 h 2"/>
                  <a:gd name="T16" fmla="*/ 0 w 1"/>
                  <a:gd name="T17" fmla="*/ 0 h 2"/>
                  <a:gd name="T18" fmla="*/ 1 w 1"/>
                  <a:gd name="T19" fmla="*/ 0 h 2"/>
                  <a:gd name="T20" fmla="*/ 1 w 1"/>
                  <a:gd name="T21" fmla="*/ 0 h 2"/>
                  <a:gd name="T22" fmla="*/ 1 w 1"/>
                  <a:gd name="T23" fmla="*/ 0 h 2"/>
                  <a:gd name="T24" fmla="*/ 0 w 1"/>
                  <a:gd name="T25" fmla="*/ 0 h 2"/>
                  <a:gd name="T26" fmla="*/ 0 w 1"/>
                  <a:gd name="T27" fmla="*/ 1 h 2"/>
                  <a:gd name="T28" fmla="*/ 0 w 1"/>
                  <a:gd name="T29" fmla="*/ 1 h 2"/>
                  <a:gd name="T30" fmla="*/ 0 w 1"/>
                  <a:gd name="T31" fmla="*/ 2 h 2"/>
                  <a:gd name="T32" fmla="*/ 1 w 1"/>
                  <a:gd name="T33" fmla="*/ 1 h 2"/>
                  <a:gd name="T34" fmla="*/ 1 w 1"/>
                  <a:gd name="T35" fmla="*/ 1 h 2"/>
                  <a:gd name="T36" fmla="*/ 1 w 1"/>
                  <a:gd name="T37" fmla="*/ 0 h 2"/>
                  <a:gd name="T38" fmla="*/ 1 w 1"/>
                  <a:gd name="T3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2">
                    <a:moveTo>
                      <a:pt x="1" y="0"/>
                    </a:moveTo>
                    <a:cubicBezTo>
                      <a:pt x="1" y="0"/>
                      <a:pt x="1" y="0"/>
                      <a:pt x="1" y="0"/>
                    </a:cubicBezTo>
                    <a:cubicBezTo>
                      <a:pt x="1" y="0"/>
                      <a:pt x="1" y="0"/>
                      <a:pt x="1" y="0"/>
                    </a:cubicBezTo>
                    <a:cubicBezTo>
                      <a:pt x="1" y="0"/>
                      <a:pt x="1" y="1"/>
                      <a:pt x="1" y="1"/>
                    </a:cubicBezTo>
                    <a:cubicBezTo>
                      <a:pt x="1" y="1"/>
                      <a:pt x="1" y="1"/>
                      <a:pt x="1" y="1"/>
                    </a:cubicBezTo>
                    <a:cubicBezTo>
                      <a:pt x="1" y="2"/>
                      <a:pt x="1" y="2"/>
                      <a:pt x="0" y="2"/>
                    </a:cubicBezTo>
                    <a:cubicBezTo>
                      <a:pt x="0" y="2"/>
                      <a:pt x="0" y="2"/>
                      <a:pt x="0" y="1"/>
                    </a:cubicBezTo>
                    <a:cubicBezTo>
                      <a:pt x="0" y="1"/>
                      <a:pt x="0" y="1"/>
                      <a:pt x="0" y="1"/>
                    </a:cubicBezTo>
                    <a:cubicBezTo>
                      <a:pt x="0" y="0"/>
                      <a:pt x="0" y="0"/>
                      <a:pt x="0" y="0"/>
                    </a:cubicBezTo>
                    <a:cubicBezTo>
                      <a:pt x="0" y="0"/>
                      <a:pt x="0" y="0"/>
                      <a:pt x="1" y="0"/>
                    </a:cubicBezTo>
                    <a:cubicBezTo>
                      <a:pt x="1" y="0"/>
                      <a:pt x="1" y="0"/>
                      <a:pt x="1" y="0"/>
                    </a:cubicBezTo>
                    <a:cubicBezTo>
                      <a:pt x="1" y="0"/>
                      <a:pt x="1" y="0"/>
                      <a:pt x="1" y="0"/>
                    </a:cubicBezTo>
                    <a:cubicBezTo>
                      <a:pt x="0" y="0"/>
                      <a:pt x="0" y="0"/>
                      <a:pt x="0" y="0"/>
                    </a:cubicBezTo>
                    <a:cubicBezTo>
                      <a:pt x="0" y="0"/>
                      <a:pt x="0" y="0"/>
                      <a:pt x="0" y="1"/>
                    </a:cubicBezTo>
                    <a:cubicBezTo>
                      <a:pt x="0" y="1"/>
                      <a:pt x="0" y="1"/>
                      <a:pt x="0" y="1"/>
                    </a:cubicBezTo>
                    <a:cubicBezTo>
                      <a:pt x="0" y="2"/>
                      <a:pt x="0" y="2"/>
                      <a:pt x="0" y="2"/>
                    </a:cubicBezTo>
                    <a:cubicBezTo>
                      <a:pt x="1" y="2"/>
                      <a:pt x="1" y="2"/>
                      <a:pt x="1" y="1"/>
                    </a:cubicBezTo>
                    <a:cubicBezTo>
                      <a:pt x="1" y="1"/>
                      <a:pt x="1" y="1"/>
                      <a:pt x="1" y="1"/>
                    </a:cubicBezTo>
                    <a:cubicBezTo>
                      <a:pt x="1" y="1"/>
                      <a:pt x="1" y="0"/>
                      <a:pt x="1" y="0"/>
                    </a:cubicBezTo>
                    <a:cubicBezTo>
                      <a:pt x="1" y="0"/>
                      <a:pt x="1" y="0"/>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3" name="Freeform 333"/>
              <p:cNvSpPr>
                <a:spLocks/>
              </p:cNvSpPr>
              <p:nvPr/>
            </p:nvSpPr>
            <p:spPr bwMode="auto">
              <a:xfrm>
                <a:off x="1596" y="1377"/>
                <a:ext cx="2" cy="5"/>
              </a:xfrm>
              <a:custGeom>
                <a:avLst/>
                <a:gdLst>
                  <a:gd name="T0" fmla="*/ 1 w 1"/>
                  <a:gd name="T1" fmla="*/ 0 h 2"/>
                  <a:gd name="T2" fmla="*/ 1 w 1"/>
                  <a:gd name="T3" fmla="*/ 1 h 2"/>
                  <a:gd name="T4" fmla="*/ 0 w 1"/>
                  <a:gd name="T5" fmla="*/ 2 h 2"/>
                  <a:gd name="T6" fmla="*/ 0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1" y="0"/>
                      <a:pt x="1" y="1"/>
                    </a:cubicBezTo>
                    <a:cubicBezTo>
                      <a:pt x="1" y="1"/>
                      <a:pt x="1" y="2"/>
                      <a:pt x="0" y="2"/>
                    </a:cubicBezTo>
                    <a:cubicBezTo>
                      <a:pt x="0" y="2"/>
                      <a:pt x="0" y="1"/>
                      <a:pt x="0" y="1"/>
                    </a:cubicBezTo>
                    <a:cubicBezTo>
                      <a:pt x="0" y="0"/>
                      <a:pt x="0" y="0"/>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4" name="Freeform 334"/>
              <p:cNvSpPr>
                <a:spLocks/>
              </p:cNvSpPr>
              <p:nvPr/>
            </p:nvSpPr>
            <p:spPr bwMode="auto">
              <a:xfrm>
                <a:off x="1596" y="1377"/>
                <a:ext cx="2" cy="5"/>
              </a:xfrm>
              <a:custGeom>
                <a:avLst/>
                <a:gdLst>
                  <a:gd name="T0" fmla="*/ 1 w 1"/>
                  <a:gd name="T1" fmla="*/ 0 h 2"/>
                  <a:gd name="T2" fmla="*/ 1 w 1"/>
                  <a:gd name="T3" fmla="*/ 0 h 2"/>
                  <a:gd name="T4" fmla="*/ 1 w 1"/>
                  <a:gd name="T5" fmla="*/ 0 h 2"/>
                  <a:gd name="T6" fmla="*/ 1 w 1"/>
                  <a:gd name="T7" fmla="*/ 1 h 2"/>
                  <a:gd name="T8" fmla="*/ 1 w 1"/>
                  <a:gd name="T9" fmla="*/ 1 h 2"/>
                  <a:gd name="T10" fmla="*/ 0 w 1"/>
                  <a:gd name="T11" fmla="*/ 2 h 2"/>
                  <a:gd name="T12" fmla="*/ 0 w 1"/>
                  <a:gd name="T13" fmla="*/ 1 h 2"/>
                  <a:gd name="T14" fmla="*/ 0 w 1"/>
                  <a:gd name="T15" fmla="*/ 1 h 2"/>
                  <a:gd name="T16" fmla="*/ 0 w 1"/>
                  <a:gd name="T17" fmla="*/ 0 h 2"/>
                  <a:gd name="T18" fmla="*/ 1 w 1"/>
                  <a:gd name="T19" fmla="*/ 0 h 2"/>
                  <a:gd name="T20" fmla="*/ 1 w 1"/>
                  <a:gd name="T21" fmla="*/ 0 h 2"/>
                  <a:gd name="T22" fmla="*/ 1 w 1"/>
                  <a:gd name="T23" fmla="*/ 0 h 2"/>
                  <a:gd name="T24" fmla="*/ 0 w 1"/>
                  <a:gd name="T25" fmla="*/ 0 h 2"/>
                  <a:gd name="T26" fmla="*/ 0 w 1"/>
                  <a:gd name="T27" fmla="*/ 1 h 2"/>
                  <a:gd name="T28" fmla="*/ 0 w 1"/>
                  <a:gd name="T29" fmla="*/ 1 h 2"/>
                  <a:gd name="T30" fmla="*/ 0 w 1"/>
                  <a:gd name="T31" fmla="*/ 2 h 2"/>
                  <a:gd name="T32" fmla="*/ 1 w 1"/>
                  <a:gd name="T33" fmla="*/ 1 h 2"/>
                  <a:gd name="T34" fmla="*/ 1 w 1"/>
                  <a:gd name="T35" fmla="*/ 1 h 2"/>
                  <a:gd name="T36" fmla="*/ 1 w 1"/>
                  <a:gd name="T37" fmla="*/ 0 h 2"/>
                  <a:gd name="T38" fmla="*/ 1 w 1"/>
                  <a:gd name="T3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2">
                    <a:moveTo>
                      <a:pt x="1" y="0"/>
                    </a:moveTo>
                    <a:cubicBezTo>
                      <a:pt x="1" y="0"/>
                      <a:pt x="1" y="0"/>
                      <a:pt x="1" y="0"/>
                    </a:cubicBezTo>
                    <a:cubicBezTo>
                      <a:pt x="1" y="0"/>
                      <a:pt x="1" y="0"/>
                      <a:pt x="1" y="0"/>
                    </a:cubicBezTo>
                    <a:cubicBezTo>
                      <a:pt x="1" y="0"/>
                      <a:pt x="1" y="1"/>
                      <a:pt x="1" y="1"/>
                    </a:cubicBezTo>
                    <a:cubicBezTo>
                      <a:pt x="1" y="1"/>
                      <a:pt x="1" y="1"/>
                      <a:pt x="1" y="1"/>
                    </a:cubicBezTo>
                    <a:cubicBezTo>
                      <a:pt x="1" y="2"/>
                      <a:pt x="1" y="2"/>
                      <a:pt x="0" y="2"/>
                    </a:cubicBezTo>
                    <a:cubicBezTo>
                      <a:pt x="0" y="2"/>
                      <a:pt x="0" y="2"/>
                      <a:pt x="0" y="1"/>
                    </a:cubicBezTo>
                    <a:cubicBezTo>
                      <a:pt x="0" y="1"/>
                      <a:pt x="0" y="1"/>
                      <a:pt x="0" y="1"/>
                    </a:cubicBezTo>
                    <a:cubicBezTo>
                      <a:pt x="0" y="1"/>
                      <a:pt x="0" y="0"/>
                      <a:pt x="0" y="0"/>
                    </a:cubicBezTo>
                    <a:cubicBezTo>
                      <a:pt x="0" y="0"/>
                      <a:pt x="0" y="0"/>
                      <a:pt x="1" y="0"/>
                    </a:cubicBezTo>
                    <a:cubicBezTo>
                      <a:pt x="1" y="0"/>
                      <a:pt x="1" y="0"/>
                      <a:pt x="1" y="0"/>
                    </a:cubicBezTo>
                    <a:cubicBezTo>
                      <a:pt x="1" y="0"/>
                      <a:pt x="1" y="0"/>
                      <a:pt x="1" y="0"/>
                    </a:cubicBezTo>
                    <a:cubicBezTo>
                      <a:pt x="0" y="0"/>
                      <a:pt x="0" y="0"/>
                      <a:pt x="0" y="0"/>
                    </a:cubicBezTo>
                    <a:cubicBezTo>
                      <a:pt x="0" y="0"/>
                      <a:pt x="0" y="1"/>
                      <a:pt x="0" y="1"/>
                    </a:cubicBezTo>
                    <a:cubicBezTo>
                      <a:pt x="0" y="1"/>
                      <a:pt x="0" y="1"/>
                      <a:pt x="0" y="1"/>
                    </a:cubicBezTo>
                    <a:cubicBezTo>
                      <a:pt x="0" y="2"/>
                      <a:pt x="0" y="2"/>
                      <a:pt x="0" y="2"/>
                    </a:cubicBezTo>
                    <a:cubicBezTo>
                      <a:pt x="1" y="2"/>
                      <a:pt x="1" y="2"/>
                      <a:pt x="1" y="1"/>
                    </a:cubicBezTo>
                    <a:cubicBezTo>
                      <a:pt x="1" y="1"/>
                      <a:pt x="1" y="1"/>
                      <a:pt x="1" y="1"/>
                    </a:cubicBezTo>
                    <a:cubicBezTo>
                      <a:pt x="1" y="1"/>
                      <a:pt x="1" y="0"/>
                      <a:pt x="1" y="0"/>
                    </a:cubicBezTo>
                    <a:cubicBezTo>
                      <a:pt x="1" y="0"/>
                      <a:pt x="1" y="0"/>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5" name="Oval 335"/>
              <p:cNvSpPr>
                <a:spLocks noChangeArrowheads="1"/>
              </p:cNvSpPr>
              <p:nvPr/>
            </p:nvSpPr>
            <p:spPr bwMode="auto">
              <a:xfrm>
                <a:off x="1601" y="1380"/>
                <a:ext cx="2" cy="2"/>
              </a:xfrm>
              <a:prstGeom prst="ellipse">
                <a:avLst/>
              </a:pr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6" name="Freeform 336"/>
              <p:cNvSpPr>
                <a:spLocks/>
              </p:cNvSpPr>
              <p:nvPr/>
            </p:nvSpPr>
            <p:spPr bwMode="auto">
              <a:xfrm>
                <a:off x="1601" y="1380"/>
                <a:ext cx="2" cy="2"/>
              </a:xfrm>
              <a:custGeom>
                <a:avLst/>
                <a:gdLst>
                  <a:gd name="T0" fmla="*/ 1 w 1"/>
                  <a:gd name="T1" fmla="*/ 0 h 1"/>
                  <a:gd name="T2" fmla="*/ 1 w 1"/>
                  <a:gd name="T3" fmla="*/ 0 h 1"/>
                  <a:gd name="T4" fmla="*/ 1 w 1"/>
                  <a:gd name="T5" fmla="*/ 0 h 1"/>
                  <a:gd name="T6" fmla="*/ 1 w 1"/>
                  <a:gd name="T7" fmla="*/ 0 h 1"/>
                  <a:gd name="T8" fmla="*/ 1 w 1"/>
                  <a:gd name="T9" fmla="*/ 1 h 1"/>
                  <a:gd name="T10" fmla="*/ 1 w 1"/>
                  <a:gd name="T11" fmla="*/ 1 h 1"/>
                  <a:gd name="T12" fmla="*/ 0 w 1"/>
                  <a:gd name="T13" fmla="*/ 1 h 1"/>
                  <a:gd name="T14" fmla="*/ 0 w 1"/>
                  <a:gd name="T15" fmla="*/ 0 h 1"/>
                  <a:gd name="T16" fmla="*/ 0 w 1"/>
                  <a:gd name="T17" fmla="*/ 0 h 1"/>
                  <a:gd name="T18" fmla="*/ 1 w 1"/>
                  <a:gd name="T19" fmla="*/ 0 h 1"/>
                  <a:gd name="T20" fmla="*/ 1 w 1"/>
                  <a:gd name="T21" fmla="*/ 0 h 1"/>
                  <a:gd name="T22" fmla="*/ 1 w 1"/>
                  <a:gd name="T23" fmla="*/ 0 h 1"/>
                  <a:gd name="T24" fmla="*/ 0 w 1"/>
                  <a:gd name="T25" fmla="*/ 0 h 1"/>
                  <a:gd name="T26" fmla="*/ 0 w 1"/>
                  <a:gd name="T27" fmla="*/ 0 h 1"/>
                  <a:gd name="T28" fmla="*/ 0 w 1"/>
                  <a:gd name="T29" fmla="*/ 1 h 1"/>
                  <a:gd name="T30" fmla="*/ 1 w 1"/>
                  <a:gd name="T31" fmla="*/ 1 h 1"/>
                  <a:gd name="T32" fmla="*/ 1 w 1"/>
                  <a:gd name="T33" fmla="*/ 1 h 1"/>
                  <a:gd name="T34" fmla="*/ 1 w 1"/>
                  <a:gd name="T35" fmla="*/ 0 h 1"/>
                  <a:gd name="T36" fmla="*/ 1 w 1"/>
                  <a:gd name="T37" fmla="*/ 0 h 1"/>
                  <a:gd name="T38" fmla="*/ 1 w 1"/>
                  <a:gd name="T3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1" y="0"/>
                    </a:moveTo>
                    <a:cubicBezTo>
                      <a:pt x="1" y="0"/>
                      <a:pt x="1" y="0"/>
                      <a:pt x="1" y="0"/>
                    </a:cubicBezTo>
                    <a:cubicBezTo>
                      <a:pt x="1" y="0"/>
                      <a:pt x="1" y="0"/>
                      <a:pt x="1" y="0"/>
                    </a:cubicBezTo>
                    <a:cubicBezTo>
                      <a:pt x="1" y="0"/>
                      <a:pt x="1" y="0"/>
                      <a:pt x="1" y="0"/>
                    </a:cubicBezTo>
                    <a:cubicBezTo>
                      <a:pt x="1" y="1"/>
                      <a:pt x="1" y="1"/>
                      <a:pt x="1" y="1"/>
                    </a:cubicBezTo>
                    <a:cubicBezTo>
                      <a:pt x="1" y="1"/>
                      <a:pt x="1" y="1"/>
                      <a:pt x="1" y="1"/>
                    </a:cubicBezTo>
                    <a:cubicBezTo>
                      <a:pt x="0" y="1"/>
                      <a:pt x="0" y="1"/>
                      <a:pt x="0" y="1"/>
                    </a:cubicBezTo>
                    <a:cubicBezTo>
                      <a:pt x="0" y="1"/>
                      <a:pt x="0" y="1"/>
                      <a:pt x="0" y="0"/>
                    </a:cubicBezTo>
                    <a:cubicBezTo>
                      <a:pt x="0" y="0"/>
                      <a:pt x="0" y="0"/>
                      <a:pt x="0" y="0"/>
                    </a:cubicBezTo>
                    <a:cubicBezTo>
                      <a:pt x="0" y="0"/>
                      <a:pt x="1" y="0"/>
                      <a:pt x="1" y="0"/>
                    </a:cubicBezTo>
                    <a:cubicBezTo>
                      <a:pt x="1" y="0"/>
                      <a:pt x="1" y="0"/>
                      <a:pt x="1" y="0"/>
                    </a:cubicBezTo>
                    <a:cubicBezTo>
                      <a:pt x="1" y="0"/>
                      <a:pt x="1" y="0"/>
                      <a:pt x="1" y="0"/>
                    </a:cubicBezTo>
                    <a:cubicBezTo>
                      <a:pt x="1" y="0"/>
                      <a:pt x="0" y="0"/>
                      <a:pt x="0" y="0"/>
                    </a:cubicBezTo>
                    <a:cubicBezTo>
                      <a:pt x="0" y="0"/>
                      <a:pt x="0" y="0"/>
                      <a:pt x="0" y="0"/>
                    </a:cubicBezTo>
                    <a:cubicBezTo>
                      <a:pt x="0" y="1"/>
                      <a:pt x="0" y="1"/>
                      <a:pt x="0" y="1"/>
                    </a:cubicBezTo>
                    <a:cubicBezTo>
                      <a:pt x="0" y="1"/>
                      <a:pt x="0" y="1"/>
                      <a:pt x="1" y="1"/>
                    </a:cubicBezTo>
                    <a:cubicBezTo>
                      <a:pt x="1" y="1"/>
                      <a:pt x="1" y="1"/>
                      <a:pt x="1" y="1"/>
                    </a:cubicBezTo>
                    <a:cubicBezTo>
                      <a:pt x="1" y="1"/>
                      <a:pt x="1" y="1"/>
                      <a:pt x="1" y="0"/>
                    </a:cubicBezTo>
                    <a:cubicBezTo>
                      <a:pt x="1" y="0"/>
                      <a:pt x="1" y="0"/>
                      <a:pt x="1" y="0"/>
                    </a:cubicBezTo>
                    <a:cubicBezTo>
                      <a:pt x="1" y="0"/>
                      <a:pt x="1" y="0"/>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7" name="Freeform 337"/>
              <p:cNvSpPr>
                <a:spLocks/>
              </p:cNvSpPr>
              <p:nvPr/>
            </p:nvSpPr>
            <p:spPr bwMode="auto">
              <a:xfrm>
                <a:off x="1591" y="1377"/>
                <a:ext cx="3" cy="3"/>
              </a:xfrm>
              <a:custGeom>
                <a:avLst/>
                <a:gdLst>
                  <a:gd name="T0" fmla="*/ 1 w 1"/>
                  <a:gd name="T1" fmla="*/ 0 h 1"/>
                  <a:gd name="T2" fmla="*/ 1 w 1"/>
                  <a:gd name="T3" fmla="*/ 1 h 1"/>
                  <a:gd name="T4" fmla="*/ 1 w 1"/>
                  <a:gd name="T5" fmla="*/ 1 h 1"/>
                  <a:gd name="T6" fmla="*/ 0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0"/>
                      <a:pt x="1" y="1"/>
                    </a:cubicBezTo>
                    <a:cubicBezTo>
                      <a:pt x="1" y="1"/>
                      <a:pt x="1" y="1"/>
                      <a:pt x="1" y="1"/>
                    </a:cubicBezTo>
                    <a:cubicBezTo>
                      <a:pt x="0" y="1"/>
                      <a:pt x="0" y="1"/>
                      <a:pt x="0" y="1"/>
                    </a:cubicBezTo>
                    <a:cubicBezTo>
                      <a:pt x="0" y="0"/>
                      <a:pt x="1" y="0"/>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8" name="Freeform 338"/>
              <p:cNvSpPr>
                <a:spLocks/>
              </p:cNvSpPr>
              <p:nvPr/>
            </p:nvSpPr>
            <p:spPr bwMode="auto">
              <a:xfrm>
                <a:off x="1591" y="1377"/>
                <a:ext cx="3" cy="3"/>
              </a:xfrm>
              <a:custGeom>
                <a:avLst/>
                <a:gdLst>
                  <a:gd name="T0" fmla="*/ 1 w 1"/>
                  <a:gd name="T1" fmla="*/ 0 h 1"/>
                  <a:gd name="T2" fmla="*/ 1 w 1"/>
                  <a:gd name="T3" fmla="*/ 0 h 1"/>
                  <a:gd name="T4" fmla="*/ 1 w 1"/>
                  <a:gd name="T5" fmla="*/ 0 h 1"/>
                  <a:gd name="T6" fmla="*/ 1 w 1"/>
                  <a:gd name="T7" fmla="*/ 1 h 1"/>
                  <a:gd name="T8" fmla="*/ 1 w 1"/>
                  <a:gd name="T9" fmla="*/ 1 h 1"/>
                  <a:gd name="T10" fmla="*/ 1 w 1"/>
                  <a:gd name="T11" fmla="*/ 1 h 1"/>
                  <a:gd name="T12" fmla="*/ 0 w 1"/>
                  <a:gd name="T13" fmla="*/ 1 h 1"/>
                  <a:gd name="T14" fmla="*/ 0 w 1"/>
                  <a:gd name="T15" fmla="*/ 1 h 1"/>
                  <a:gd name="T16" fmla="*/ 0 w 1"/>
                  <a:gd name="T17" fmla="*/ 0 h 1"/>
                  <a:gd name="T18" fmla="*/ 1 w 1"/>
                  <a:gd name="T19" fmla="*/ 0 h 1"/>
                  <a:gd name="T20" fmla="*/ 1 w 1"/>
                  <a:gd name="T21" fmla="*/ 0 h 1"/>
                  <a:gd name="T22" fmla="*/ 1 w 1"/>
                  <a:gd name="T23" fmla="*/ 0 h 1"/>
                  <a:gd name="T24" fmla="*/ 0 w 1"/>
                  <a:gd name="T25" fmla="*/ 0 h 1"/>
                  <a:gd name="T26" fmla="*/ 0 w 1"/>
                  <a:gd name="T27" fmla="*/ 1 h 1"/>
                  <a:gd name="T28" fmla="*/ 0 w 1"/>
                  <a:gd name="T29" fmla="*/ 1 h 1"/>
                  <a:gd name="T30" fmla="*/ 1 w 1"/>
                  <a:gd name="T31" fmla="*/ 1 h 1"/>
                  <a:gd name="T32" fmla="*/ 1 w 1"/>
                  <a:gd name="T33" fmla="*/ 1 h 1"/>
                  <a:gd name="T34" fmla="*/ 1 w 1"/>
                  <a:gd name="T35" fmla="*/ 1 h 1"/>
                  <a:gd name="T36" fmla="*/ 1 w 1"/>
                  <a:gd name="T37" fmla="*/ 0 h 1"/>
                  <a:gd name="T38" fmla="*/ 1 w 1"/>
                  <a:gd name="T3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1" y="0"/>
                    </a:moveTo>
                    <a:cubicBezTo>
                      <a:pt x="1" y="0"/>
                      <a:pt x="1" y="0"/>
                      <a:pt x="1" y="0"/>
                    </a:cubicBezTo>
                    <a:cubicBezTo>
                      <a:pt x="1" y="0"/>
                      <a:pt x="1" y="0"/>
                      <a:pt x="1" y="0"/>
                    </a:cubicBezTo>
                    <a:cubicBezTo>
                      <a:pt x="1" y="0"/>
                      <a:pt x="1" y="1"/>
                      <a:pt x="1" y="1"/>
                    </a:cubicBezTo>
                    <a:cubicBezTo>
                      <a:pt x="1" y="1"/>
                      <a:pt x="1" y="1"/>
                      <a:pt x="1" y="1"/>
                    </a:cubicBezTo>
                    <a:cubicBezTo>
                      <a:pt x="1" y="1"/>
                      <a:pt x="1" y="1"/>
                      <a:pt x="1" y="1"/>
                    </a:cubicBezTo>
                    <a:cubicBezTo>
                      <a:pt x="1" y="1"/>
                      <a:pt x="0" y="1"/>
                      <a:pt x="0" y="1"/>
                    </a:cubicBezTo>
                    <a:cubicBezTo>
                      <a:pt x="0" y="1"/>
                      <a:pt x="0" y="1"/>
                      <a:pt x="0" y="1"/>
                    </a:cubicBezTo>
                    <a:cubicBezTo>
                      <a:pt x="0" y="1"/>
                      <a:pt x="0" y="0"/>
                      <a:pt x="0" y="0"/>
                    </a:cubicBezTo>
                    <a:cubicBezTo>
                      <a:pt x="1" y="0"/>
                      <a:pt x="1" y="0"/>
                      <a:pt x="1" y="0"/>
                    </a:cubicBezTo>
                    <a:cubicBezTo>
                      <a:pt x="1" y="0"/>
                      <a:pt x="1" y="0"/>
                      <a:pt x="1" y="0"/>
                    </a:cubicBezTo>
                    <a:cubicBezTo>
                      <a:pt x="1" y="0"/>
                      <a:pt x="1" y="0"/>
                      <a:pt x="1" y="0"/>
                    </a:cubicBezTo>
                    <a:cubicBezTo>
                      <a:pt x="1" y="0"/>
                      <a:pt x="1" y="0"/>
                      <a:pt x="0" y="0"/>
                    </a:cubicBezTo>
                    <a:cubicBezTo>
                      <a:pt x="0" y="0"/>
                      <a:pt x="0" y="1"/>
                      <a:pt x="0" y="1"/>
                    </a:cubicBezTo>
                    <a:cubicBezTo>
                      <a:pt x="0" y="1"/>
                      <a:pt x="0" y="1"/>
                      <a:pt x="0" y="1"/>
                    </a:cubicBezTo>
                    <a:cubicBezTo>
                      <a:pt x="0" y="1"/>
                      <a:pt x="1" y="1"/>
                      <a:pt x="1" y="1"/>
                    </a:cubicBezTo>
                    <a:cubicBezTo>
                      <a:pt x="1" y="1"/>
                      <a:pt x="1" y="1"/>
                      <a:pt x="1" y="1"/>
                    </a:cubicBezTo>
                    <a:cubicBezTo>
                      <a:pt x="1" y="1"/>
                      <a:pt x="1" y="1"/>
                      <a:pt x="1" y="1"/>
                    </a:cubicBezTo>
                    <a:cubicBezTo>
                      <a:pt x="1" y="1"/>
                      <a:pt x="1" y="0"/>
                      <a:pt x="1" y="0"/>
                    </a:cubicBezTo>
                    <a:cubicBezTo>
                      <a:pt x="1" y="0"/>
                      <a:pt x="1" y="0"/>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49" name="Freeform 339"/>
              <p:cNvSpPr>
                <a:spLocks/>
              </p:cNvSpPr>
              <p:nvPr/>
            </p:nvSpPr>
            <p:spPr bwMode="auto">
              <a:xfrm>
                <a:off x="1589" y="1380"/>
                <a:ext cx="2" cy="2"/>
              </a:xfrm>
              <a:custGeom>
                <a:avLst/>
                <a:gdLst>
                  <a:gd name="T0" fmla="*/ 0 w 1"/>
                  <a:gd name="T1" fmla="*/ 0 h 1"/>
                  <a:gd name="T2" fmla="*/ 1 w 1"/>
                  <a:gd name="T3" fmla="*/ 0 h 1"/>
                  <a:gd name="T4" fmla="*/ 0 w 1"/>
                  <a:gd name="T5" fmla="*/ 1 h 1"/>
                  <a:gd name="T6" fmla="*/ 0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1" y="0"/>
                      <a:pt x="1" y="0"/>
                      <a:pt x="1" y="0"/>
                    </a:cubicBezTo>
                    <a:cubicBezTo>
                      <a:pt x="1" y="0"/>
                      <a:pt x="0" y="1"/>
                      <a:pt x="0" y="1"/>
                    </a:cubicBezTo>
                    <a:cubicBezTo>
                      <a:pt x="0" y="1"/>
                      <a:pt x="0" y="0"/>
                      <a:pt x="0" y="0"/>
                    </a:cubicBezTo>
                    <a:cubicBezTo>
                      <a:pt x="0" y="0"/>
                      <a:pt x="0" y="0"/>
                      <a:pt x="0"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50" name="Freeform 340"/>
              <p:cNvSpPr>
                <a:spLocks/>
              </p:cNvSpPr>
              <p:nvPr/>
            </p:nvSpPr>
            <p:spPr bwMode="auto">
              <a:xfrm>
                <a:off x="1589" y="1380"/>
                <a:ext cx="2" cy="2"/>
              </a:xfrm>
              <a:custGeom>
                <a:avLst/>
                <a:gdLst>
                  <a:gd name="T0" fmla="*/ 0 w 1"/>
                  <a:gd name="T1" fmla="*/ 0 h 1"/>
                  <a:gd name="T2" fmla="*/ 0 w 1"/>
                  <a:gd name="T3" fmla="*/ 0 h 1"/>
                  <a:gd name="T4" fmla="*/ 1 w 1"/>
                  <a:gd name="T5" fmla="*/ 0 h 1"/>
                  <a:gd name="T6" fmla="*/ 1 w 1"/>
                  <a:gd name="T7" fmla="*/ 0 h 1"/>
                  <a:gd name="T8" fmla="*/ 0 w 1"/>
                  <a:gd name="T9" fmla="*/ 0 h 1"/>
                  <a:gd name="T10" fmla="*/ 0 w 1"/>
                  <a:gd name="T11" fmla="*/ 1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1 h 1"/>
                  <a:gd name="T32" fmla="*/ 0 w 1"/>
                  <a:gd name="T33" fmla="*/ 0 h 1"/>
                  <a:gd name="T34" fmla="*/ 1 w 1"/>
                  <a:gd name="T35" fmla="*/ 0 h 1"/>
                  <a:gd name="T36" fmla="*/ 1 w 1"/>
                  <a:gd name="T37" fmla="*/ 0 h 1"/>
                  <a:gd name="T38" fmla="*/ 0 w 1"/>
                  <a:gd name="T3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0" y="0"/>
                    </a:moveTo>
                    <a:cubicBezTo>
                      <a:pt x="0" y="0"/>
                      <a:pt x="0" y="0"/>
                      <a:pt x="0" y="0"/>
                    </a:cubicBezTo>
                    <a:cubicBezTo>
                      <a:pt x="0" y="0"/>
                      <a:pt x="1" y="0"/>
                      <a:pt x="1" y="0"/>
                    </a:cubicBezTo>
                    <a:cubicBezTo>
                      <a:pt x="1" y="0"/>
                      <a:pt x="1" y="0"/>
                      <a:pt x="1" y="0"/>
                    </a:cubicBezTo>
                    <a:cubicBezTo>
                      <a:pt x="1" y="0"/>
                      <a:pt x="1" y="0"/>
                      <a:pt x="0" y="0"/>
                    </a:cubicBezTo>
                    <a:cubicBezTo>
                      <a:pt x="0" y="1"/>
                      <a:pt x="0" y="1"/>
                      <a:pt x="0" y="1"/>
                    </a:cubicBezTo>
                    <a:cubicBezTo>
                      <a:pt x="0" y="1"/>
                      <a:pt x="0" y="1"/>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1"/>
                      <a:pt x="0" y="1"/>
                      <a:pt x="0" y="1"/>
                    </a:cubicBezTo>
                    <a:cubicBezTo>
                      <a:pt x="0" y="1"/>
                      <a:pt x="0" y="1"/>
                      <a:pt x="0" y="0"/>
                    </a:cubicBezTo>
                    <a:cubicBezTo>
                      <a:pt x="1" y="0"/>
                      <a:pt x="1" y="0"/>
                      <a:pt x="1" y="0"/>
                    </a:cubicBezTo>
                    <a:cubicBezTo>
                      <a:pt x="1" y="0"/>
                      <a:pt x="1" y="0"/>
                      <a:pt x="1" y="0"/>
                    </a:cubicBezTo>
                    <a:cubicBezTo>
                      <a:pt x="1" y="0"/>
                      <a:pt x="0" y="0"/>
                      <a:pt x="0"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51" name="Oval 341"/>
              <p:cNvSpPr>
                <a:spLocks noChangeArrowheads="1"/>
              </p:cNvSpPr>
              <p:nvPr/>
            </p:nvSpPr>
            <p:spPr bwMode="auto">
              <a:xfrm>
                <a:off x="1587" y="1380"/>
                <a:ext cx="1" cy="2"/>
              </a:xfrm>
              <a:prstGeom prst="ellipse">
                <a:avLst/>
              </a:pr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52" name="Freeform 342"/>
              <p:cNvSpPr>
                <a:spLocks/>
              </p:cNvSpPr>
              <p:nvPr/>
            </p:nvSpPr>
            <p:spPr bwMode="auto">
              <a:xfrm>
                <a:off x="1587" y="1380"/>
                <a:ext cx="0" cy="2"/>
              </a:xfrm>
              <a:custGeom>
                <a:avLst/>
                <a:gdLst>
                  <a:gd name="T0" fmla="*/ 0 h 1"/>
                  <a:gd name="T1" fmla="*/ 0 h 1"/>
                  <a:gd name="T2" fmla="*/ 0 h 1"/>
                  <a:gd name="T3" fmla="*/ 1 h 1"/>
                  <a:gd name="T4" fmla="*/ 1 h 1"/>
                  <a:gd name="T5" fmla="*/ 1 h 1"/>
                  <a:gd name="T6" fmla="*/ 1 h 1"/>
                  <a:gd name="T7" fmla="*/ 1 h 1"/>
                  <a:gd name="T8" fmla="*/ 0 h 1"/>
                  <a:gd name="T9" fmla="*/ 0 h 1"/>
                  <a:gd name="T10" fmla="*/ 0 h 1"/>
                  <a:gd name="T11" fmla="*/ 0 h 1"/>
                  <a:gd name="T12" fmla="*/ 0 h 1"/>
                  <a:gd name="T13" fmla="*/ 1 h 1"/>
                  <a:gd name="T14" fmla="*/ 1 h 1"/>
                  <a:gd name="T15" fmla="*/ 1 h 1"/>
                  <a:gd name="T16" fmla="*/ 1 h 1"/>
                  <a:gd name="T17" fmla="*/ 1 h 1"/>
                  <a:gd name="T18" fmla="*/ 0 h 1"/>
                  <a:gd name="T19" fmla="*/ 0 h 1"/>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Lst>
                <a:rect l="0" t="0" r="r" b="b"/>
                <a:pathLst>
                  <a:path h="1">
                    <a:moveTo>
                      <a:pt x="0" y="0"/>
                    </a:moveTo>
                    <a:cubicBezTo>
                      <a:pt x="0" y="0"/>
                      <a:pt x="0" y="0"/>
                      <a:pt x="0" y="0"/>
                    </a:cubicBezTo>
                    <a:cubicBezTo>
                      <a:pt x="0" y="0"/>
                      <a:pt x="0" y="0"/>
                      <a:pt x="0" y="0"/>
                    </a:cubicBezTo>
                    <a:cubicBezTo>
                      <a:pt x="0" y="0"/>
                      <a:pt x="0" y="1"/>
                      <a:pt x="0" y="1"/>
                    </a:cubicBezTo>
                    <a:cubicBezTo>
                      <a:pt x="0" y="1"/>
                      <a:pt x="0" y="1"/>
                      <a:pt x="0" y="1"/>
                    </a:cubicBezTo>
                    <a:cubicBezTo>
                      <a:pt x="0" y="1"/>
                      <a:pt x="0" y="1"/>
                      <a:pt x="0" y="1"/>
                    </a:cubicBezTo>
                    <a:cubicBezTo>
                      <a:pt x="0" y="1"/>
                      <a:pt x="0" y="1"/>
                      <a:pt x="0" y="1"/>
                    </a:cubicBezTo>
                    <a:cubicBezTo>
                      <a:pt x="0" y="1"/>
                      <a:pt x="0" y="1"/>
                      <a:pt x="0" y="1"/>
                    </a:cubicBezTo>
                    <a:cubicBezTo>
                      <a:pt x="0" y="1"/>
                      <a:pt x="0" y="0"/>
                      <a:pt x="0" y="0"/>
                    </a:cubicBezTo>
                    <a:cubicBezTo>
                      <a:pt x="0" y="0"/>
                      <a:pt x="0" y="0"/>
                      <a:pt x="0" y="0"/>
                    </a:cubicBezTo>
                    <a:cubicBezTo>
                      <a:pt x="0" y="0"/>
                      <a:pt x="0" y="0"/>
                      <a:pt x="0" y="0"/>
                    </a:cubicBezTo>
                    <a:cubicBezTo>
                      <a:pt x="0" y="0"/>
                      <a:pt x="0" y="0"/>
                      <a:pt x="0" y="0"/>
                    </a:cubicBezTo>
                    <a:cubicBezTo>
                      <a:pt x="0" y="0"/>
                      <a:pt x="0" y="0"/>
                      <a:pt x="0" y="0"/>
                    </a:cubicBezTo>
                    <a:cubicBezTo>
                      <a:pt x="0" y="0"/>
                      <a:pt x="0" y="1"/>
                      <a:pt x="0" y="1"/>
                    </a:cubicBezTo>
                    <a:cubicBezTo>
                      <a:pt x="0" y="1"/>
                      <a:pt x="0" y="1"/>
                      <a:pt x="0" y="1"/>
                    </a:cubicBezTo>
                    <a:cubicBezTo>
                      <a:pt x="0" y="1"/>
                      <a:pt x="0" y="1"/>
                      <a:pt x="0" y="1"/>
                    </a:cubicBezTo>
                    <a:cubicBezTo>
                      <a:pt x="0" y="1"/>
                      <a:pt x="0" y="1"/>
                      <a:pt x="0" y="1"/>
                    </a:cubicBezTo>
                    <a:cubicBezTo>
                      <a:pt x="0" y="1"/>
                      <a:pt x="0" y="1"/>
                      <a:pt x="0" y="1"/>
                    </a:cubicBezTo>
                    <a:cubicBezTo>
                      <a:pt x="0" y="1"/>
                      <a:pt x="0" y="0"/>
                      <a:pt x="0" y="0"/>
                    </a:cubicBezTo>
                    <a:cubicBezTo>
                      <a:pt x="0" y="0"/>
                      <a:pt x="0" y="0"/>
                      <a:pt x="0"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53" name="Freeform 343"/>
              <p:cNvSpPr>
                <a:spLocks/>
              </p:cNvSpPr>
              <p:nvPr/>
            </p:nvSpPr>
            <p:spPr bwMode="auto">
              <a:xfrm>
                <a:off x="1613" y="1392"/>
                <a:ext cx="4" cy="4"/>
              </a:xfrm>
              <a:custGeom>
                <a:avLst/>
                <a:gdLst>
                  <a:gd name="T0" fmla="*/ 1 w 2"/>
                  <a:gd name="T1" fmla="*/ 0 h 2"/>
                  <a:gd name="T2" fmla="*/ 2 w 2"/>
                  <a:gd name="T3" fmla="*/ 1 h 2"/>
                  <a:gd name="T4" fmla="*/ 1 w 2"/>
                  <a:gd name="T5" fmla="*/ 2 h 2"/>
                  <a:gd name="T6" fmla="*/ 0 w 2"/>
                  <a:gd name="T7" fmla="*/ 0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2" y="0"/>
                      <a:pt x="2" y="0"/>
                      <a:pt x="2" y="1"/>
                    </a:cubicBezTo>
                    <a:cubicBezTo>
                      <a:pt x="2" y="1"/>
                      <a:pt x="1" y="2"/>
                      <a:pt x="1" y="2"/>
                    </a:cubicBezTo>
                    <a:cubicBezTo>
                      <a:pt x="1" y="1"/>
                      <a:pt x="0" y="1"/>
                      <a:pt x="0" y="0"/>
                    </a:cubicBezTo>
                    <a:cubicBezTo>
                      <a:pt x="1" y="0"/>
                      <a:pt x="1" y="0"/>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54" name="Freeform 344"/>
              <p:cNvSpPr>
                <a:spLocks/>
              </p:cNvSpPr>
              <p:nvPr/>
            </p:nvSpPr>
            <p:spPr bwMode="auto">
              <a:xfrm>
                <a:off x="1613" y="1392"/>
                <a:ext cx="4" cy="4"/>
              </a:xfrm>
              <a:custGeom>
                <a:avLst/>
                <a:gdLst>
                  <a:gd name="T0" fmla="*/ 1 w 2"/>
                  <a:gd name="T1" fmla="*/ 0 h 2"/>
                  <a:gd name="T2" fmla="*/ 1 w 2"/>
                  <a:gd name="T3" fmla="*/ 0 h 2"/>
                  <a:gd name="T4" fmla="*/ 2 w 2"/>
                  <a:gd name="T5" fmla="*/ 0 h 2"/>
                  <a:gd name="T6" fmla="*/ 2 w 2"/>
                  <a:gd name="T7" fmla="*/ 1 h 2"/>
                  <a:gd name="T8" fmla="*/ 2 w 2"/>
                  <a:gd name="T9" fmla="*/ 1 h 2"/>
                  <a:gd name="T10" fmla="*/ 1 w 2"/>
                  <a:gd name="T11" fmla="*/ 2 h 2"/>
                  <a:gd name="T12" fmla="*/ 0 w 2"/>
                  <a:gd name="T13" fmla="*/ 1 h 2"/>
                  <a:gd name="T14" fmla="*/ 0 w 2"/>
                  <a:gd name="T15" fmla="*/ 0 h 2"/>
                  <a:gd name="T16" fmla="*/ 1 w 2"/>
                  <a:gd name="T17" fmla="*/ 0 h 2"/>
                  <a:gd name="T18" fmla="*/ 1 w 2"/>
                  <a:gd name="T19" fmla="*/ 0 h 2"/>
                  <a:gd name="T20" fmla="*/ 1 w 2"/>
                  <a:gd name="T21" fmla="*/ 0 h 2"/>
                  <a:gd name="T22" fmla="*/ 1 w 2"/>
                  <a:gd name="T23" fmla="*/ 0 h 2"/>
                  <a:gd name="T24" fmla="*/ 1 w 2"/>
                  <a:gd name="T25" fmla="*/ 0 h 2"/>
                  <a:gd name="T26" fmla="*/ 0 w 2"/>
                  <a:gd name="T27" fmla="*/ 0 h 2"/>
                  <a:gd name="T28" fmla="*/ 0 w 2"/>
                  <a:gd name="T29" fmla="*/ 1 h 2"/>
                  <a:gd name="T30" fmla="*/ 1 w 2"/>
                  <a:gd name="T31" fmla="*/ 2 h 2"/>
                  <a:gd name="T32" fmla="*/ 2 w 2"/>
                  <a:gd name="T33" fmla="*/ 1 h 2"/>
                  <a:gd name="T34" fmla="*/ 2 w 2"/>
                  <a:gd name="T35" fmla="*/ 1 h 2"/>
                  <a:gd name="T36" fmla="*/ 2 w 2"/>
                  <a:gd name="T37" fmla="*/ 0 h 2"/>
                  <a:gd name="T38" fmla="*/ 1 w 2"/>
                  <a:gd name="T3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2">
                    <a:moveTo>
                      <a:pt x="1" y="0"/>
                    </a:moveTo>
                    <a:cubicBezTo>
                      <a:pt x="1" y="0"/>
                      <a:pt x="1" y="0"/>
                      <a:pt x="1" y="0"/>
                    </a:cubicBezTo>
                    <a:cubicBezTo>
                      <a:pt x="2" y="0"/>
                      <a:pt x="2" y="0"/>
                      <a:pt x="2" y="0"/>
                    </a:cubicBezTo>
                    <a:cubicBezTo>
                      <a:pt x="2" y="0"/>
                      <a:pt x="2" y="1"/>
                      <a:pt x="2" y="1"/>
                    </a:cubicBezTo>
                    <a:cubicBezTo>
                      <a:pt x="2" y="1"/>
                      <a:pt x="2" y="1"/>
                      <a:pt x="2" y="1"/>
                    </a:cubicBezTo>
                    <a:cubicBezTo>
                      <a:pt x="1" y="2"/>
                      <a:pt x="1" y="2"/>
                      <a:pt x="1" y="2"/>
                    </a:cubicBezTo>
                    <a:cubicBezTo>
                      <a:pt x="1" y="2"/>
                      <a:pt x="1" y="1"/>
                      <a:pt x="0" y="1"/>
                    </a:cubicBezTo>
                    <a:cubicBezTo>
                      <a:pt x="0" y="1"/>
                      <a:pt x="0" y="1"/>
                      <a:pt x="0" y="0"/>
                    </a:cubicBezTo>
                    <a:cubicBezTo>
                      <a:pt x="0" y="0"/>
                      <a:pt x="1" y="0"/>
                      <a:pt x="1" y="0"/>
                    </a:cubicBezTo>
                    <a:cubicBezTo>
                      <a:pt x="1" y="0"/>
                      <a:pt x="1" y="0"/>
                      <a:pt x="1" y="0"/>
                    </a:cubicBezTo>
                    <a:cubicBezTo>
                      <a:pt x="1" y="0"/>
                      <a:pt x="1" y="0"/>
                      <a:pt x="1" y="0"/>
                    </a:cubicBezTo>
                    <a:cubicBezTo>
                      <a:pt x="1" y="0"/>
                      <a:pt x="1" y="0"/>
                      <a:pt x="1" y="0"/>
                    </a:cubicBezTo>
                    <a:cubicBezTo>
                      <a:pt x="1" y="0"/>
                      <a:pt x="1" y="0"/>
                      <a:pt x="1" y="0"/>
                    </a:cubicBezTo>
                    <a:cubicBezTo>
                      <a:pt x="1" y="0"/>
                      <a:pt x="0" y="0"/>
                      <a:pt x="0" y="0"/>
                    </a:cubicBezTo>
                    <a:cubicBezTo>
                      <a:pt x="0" y="1"/>
                      <a:pt x="0" y="1"/>
                      <a:pt x="0" y="1"/>
                    </a:cubicBezTo>
                    <a:cubicBezTo>
                      <a:pt x="1" y="1"/>
                      <a:pt x="1" y="2"/>
                      <a:pt x="1" y="2"/>
                    </a:cubicBezTo>
                    <a:cubicBezTo>
                      <a:pt x="1" y="2"/>
                      <a:pt x="1" y="2"/>
                      <a:pt x="2" y="1"/>
                    </a:cubicBezTo>
                    <a:cubicBezTo>
                      <a:pt x="2" y="1"/>
                      <a:pt x="2" y="1"/>
                      <a:pt x="2" y="1"/>
                    </a:cubicBezTo>
                    <a:cubicBezTo>
                      <a:pt x="2" y="1"/>
                      <a:pt x="2" y="0"/>
                      <a:pt x="2" y="0"/>
                    </a:cubicBezTo>
                    <a:cubicBezTo>
                      <a:pt x="2" y="0"/>
                      <a:pt x="2" y="0"/>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55" name="Oval 345"/>
              <p:cNvSpPr>
                <a:spLocks noChangeArrowheads="1"/>
              </p:cNvSpPr>
              <p:nvPr/>
            </p:nvSpPr>
            <p:spPr bwMode="auto">
              <a:xfrm>
                <a:off x="1584" y="1382"/>
                <a:ext cx="1" cy="3"/>
              </a:xfrm>
              <a:prstGeom prst="ellipse">
                <a:avLst/>
              </a:pr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56" name="Freeform 346"/>
              <p:cNvSpPr>
                <a:spLocks/>
              </p:cNvSpPr>
              <p:nvPr/>
            </p:nvSpPr>
            <p:spPr bwMode="auto">
              <a:xfrm>
                <a:off x="1584" y="1382"/>
                <a:ext cx="0" cy="3"/>
              </a:xfrm>
              <a:custGeom>
                <a:avLst/>
                <a:gdLst>
                  <a:gd name="T0" fmla="*/ 0 h 1"/>
                  <a:gd name="T1" fmla="*/ 0 h 1"/>
                  <a:gd name="T2" fmla="*/ 0 h 1"/>
                  <a:gd name="T3" fmla="*/ 0 h 1"/>
                  <a:gd name="T4" fmla="*/ 0 h 1"/>
                  <a:gd name="T5" fmla="*/ 1 h 1"/>
                  <a:gd name="T6" fmla="*/ 0 h 1"/>
                  <a:gd name="T7" fmla="*/ 0 h 1"/>
                  <a:gd name="T8" fmla="*/ 0 h 1"/>
                  <a:gd name="T9" fmla="*/ 0 h 1"/>
                  <a:gd name="T10" fmla="*/ 0 h 1"/>
                  <a:gd name="T11" fmla="*/ 0 h 1"/>
                  <a:gd name="T12" fmla="*/ 0 h 1"/>
                  <a:gd name="T13" fmla="*/ 0 h 1"/>
                  <a:gd name="T14" fmla="*/ 0 h 1"/>
                  <a:gd name="T15" fmla="*/ 1 h 1"/>
                  <a:gd name="T16" fmla="*/ 0 h 1"/>
                  <a:gd name="T17" fmla="*/ 0 h 1"/>
                  <a:gd name="T18" fmla="*/ 0 h 1"/>
                  <a:gd name="T19" fmla="*/ 0 h 1"/>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Lst>
                <a:rect l="0" t="0" r="r" b="b"/>
                <a:pathLst>
                  <a:path h="1">
                    <a:moveTo>
                      <a:pt x="0" y="0"/>
                    </a:moveTo>
                    <a:cubicBezTo>
                      <a:pt x="0" y="0"/>
                      <a:pt x="0" y="0"/>
                      <a:pt x="0" y="0"/>
                    </a:cubicBezTo>
                    <a:cubicBezTo>
                      <a:pt x="0" y="0"/>
                      <a:pt x="0" y="0"/>
                      <a:pt x="0" y="0"/>
                    </a:cubicBezTo>
                    <a:cubicBezTo>
                      <a:pt x="0" y="0"/>
                      <a:pt x="0" y="0"/>
                      <a:pt x="0" y="0"/>
                    </a:cubicBezTo>
                    <a:cubicBezTo>
                      <a:pt x="0" y="0"/>
                      <a:pt x="0" y="0"/>
                      <a:pt x="0" y="0"/>
                    </a:cubicBezTo>
                    <a:cubicBezTo>
                      <a:pt x="0" y="1"/>
                      <a:pt x="0" y="1"/>
                      <a:pt x="0" y="1"/>
                    </a:cubicBezTo>
                    <a:cubicBezTo>
                      <a:pt x="0" y="1"/>
                      <a:pt x="0" y="1"/>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1"/>
                      <a:pt x="0" y="1"/>
                      <a:pt x="0" y="1"/>
                    </a:cubicBezTo>
                    <a:cubicBezTo>
                      <a:pt x="0" y="1"/>
                      <a:pt x="0" y="1"/>
                      <a:pt x="0" y="0"/>
                    </a:cubicBezTo>
                    <a:cubicBezTo>
                      <a:pt x="0" y="0"/>
                      <a:pt x="0" y="0"/>
                      <a:pt x="0" y="0"/>
                    </a:cubicBezTo>
                    <a:cubicBezTo>
                      <a:pt x="0" y="0"/>
                      <a:pt x="0" y="0"/>
                      <a:pt x="0" y="0"/>
                    </a:cubicBezTo>
                    <a:cubicBezTo>
                      <a:pt x="0" y="0"/>
                      <a:pt x="0" y="0"/>
                      <a:pt x="0"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57" name="Freeform 347"/>
              <p:cNvSpPr>
                <a:spLocks/>
              </p:cNvSpPr>
              <p:nvPr/>
            </p:nvSpPr>
            <p:spPr bwMode="auto">
              <a:xfrm>
                <a:off x="1452" y="1370"/>
                <a:ext cx="137" cy="64"/>
              </a:xfrm>
              <a:custGeom>
                <a:avLst/>
                <a:gdLst>
                  <a:gd name="T0" fmla="*/ 0 w 58"/>
                  <a:gd name="T1" fmla="*/ 2 h 27"/>
                  <a:gd name="T2" fmla="*/ 30 w 58"/>
                  <a:gd name="T3" fmla="*/ 12 h 27"/>
                  <a:gd name="T4" fmla="*/ 1 w 58"/>
                  <a:gd name="T5" fmla="*/ 0 h 27"/>
                  <a:gd name="T6" fmla="*/ 58 w 58"/>
                  <a:gd name="T7" fmla="*/ 5 h 27"/>
                  <a:gd name="T8" fmla="*/ 4 w 58"/>
                  <a:gd name="T9" fmla="*/ 7 h 27"/>
                  <a:gd name="T10" fmla="*/ 0 w 58"/>
                  <a:gd name="T11" fmla="*/ 2 h 27"/>
                </a:gdLst>
                <a:ahLst/>
                <a:cxnLst>
                  <a:cxn ang="0">
                    <a:pos x="T0" y="T1"/>
                  </a:cxn>
                  <a:cxn ang="0">
                    <a:pos x="T2" y="T3"/>
                  </a:cxn>
                  <a:cxn ang="0">
                    <a:pos x="T4" y="T5"/>
                  </a:cxn>
                  <a:cxn ang="0">
                    <a:pos x="T6" y="T7"/>
                  </a:cxn>
                  <a:cxn ang="0">
                    <a:pos x="T8" y="T9"/>
                  </a:cxn>
                  <a:cxn ang="0">
                    <a:pos x="T10" y="T11"/>
                  </a:cxn>
                </a:cxnLst>
                <a:rect l="0" t="0" r="r" b="b"/>
                <a:pathLst>
                  <a:path w="58" h="27">
                    <a:moveTo>
                      <a:pt x="0" y="2"/>
                    </a:moveTo>
                    <a:cubicBezTo>
                      <a:pt x="10" y="9"/>
                      <a:pt x="19" y="15"/>
                      <a:pt x="30" y="12"/>
                    </a:cubicBezTo>
                    <a:cubicBezTo>
                      <a:pt x="17" y="11"/>
                      <a:pt x="12" y="6"/>
                      <a:pt x="1" y="0"/>
                    </a:cubicBezTo>
                    <a:cubicBezTo>
                      <a:pt x="22" y="1"/>
                      <a:pt x="35" y="13"/>
                      <a:pt x="58" y="5"/>
                    </a:cubicBezTo>
                    <a:cubicBezTo>
                      <a:pt x="50" y="14"/>
                      <a:pt x="22" y="27"/>
                      <a:pt x="4" y="7"/>
                    </a:cubicBezTo>
                    <a:cubicBezTo>
                      <a:pt x="2" y="4"/>
                      <a:pt x="1" y="2"/>
                      <a:pt x="0"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58" name="Freeform 348"/>
              <p:cNvSpPr>
                <a:spLocks/>
              </p:cNvSpPr>
              <p:nvPr/>
            </p:nvSpPr>
            <p:spPr bwMode="auto">
              <a:xfrm>
                <a:off x="1452" y="1318"/>
                <a:ext cx="111" cy="57"/>
              </a:xfrm>
              <a:custGeom>
                <a:avLst/>
                <a:gdLst>
                  <a:gd name="T0" fmla="*/ 0 w 47"/>
                  <a:gd name="T1" fmla="*/ 21 h 24"/>
                  <a:gd name="T2" fmla="*/ 26 w 47"/>
                  <a:gd name="T3" fmla="*/ 15 h 24"/>
                  <a:gd name="T4" fmla="*/ 1 w 47"/>
                  <a:gd name="T5" fmla="*/ 22 h 24"/>
                  <a:gd name="T6" fmla="*/ 47 w 47"/>
                  <a:gd name="T7" fmla="*/ 24 h 24"/>
                  <a:gd name="T8" fmla="*/ 3 w 47"/>
                  <a:gd name="T9" fmla="*/ 15 h 24"/>
                  <a:gd name="T10" fmla="*/ 0 w 47"/>
                  <a:gd name="T11" fmla="*/ 21 h 24"/>
                </a:gdLst>
                <a:ahLst/>
                <a:cxnLst>
                  <a:cxn ang="0">
                    <a:pos x="T0" y="T1"/>
                  </a:cxn>
                  <a:cxn ang="0">
                    <a:pos x="T2" y="T3"/>
                  </a:cxn>
                  <a:cxn ang="0">
                    <a:pos x="T4" y="T5"/>
                  </a:cxn>
                  <a:cxn ang="0">
                    <a:pos x="T6" y="T7"/>
                  </a:cxn>
                  <a:cxn ang="0">
                    <a:pos x="T8" y="T9"/>
                  </a:cxn>
                  <a:cxn ang="0">
                    <a:pos x="T10" y="T11"/>
                  </a:cxn>
                </a:cxnLst>
                <a:rect l="0" t="0" r="r" b="b"/>
                <a:pathLst>
                  <a:path w="47" h="24">
                    <a:moveTo>
                      <a:pt x="0" y="21"/>
                    </a:moveTo>
                    <a:cubicBezTo>
                      <a:pt x="9" y="16"/>
                      <a:pt x="16" y="11"/>
                      <a:pt x="26" y="15"/>
                    </a:cubicBezTo>
                    <a:cubicBezTo>
                      <a:pt x="15" y="14"/>
                      <a:pt x="10" y="18"/>
                      <a:pt x="1" y="22"/>
                    </a:cubicBezTo>
                    <a:cubicBezTo>
                      <a:pt x="24" y="24"/>
                      <a:pt x="33" y="15"/>
                      <a:pt x="47" y="24"/>
                    </a:cubicBezTo>
                    <a:cubicBezTo>
                      <a:pt x="37" y="14"/>
                      <a:pt x="17" y="0"/>
                      <a:pt x="3" y="15"/>
                    </a:cubicBezTo>
                    <a:cubicBezTo>
                      <a:pt x="1" y="17"/>
                      <a:pt x="1" y="20"/>
                      <a:pt x="0" y="2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59" name="Freeform 349"/>
              <p:cNvSpPr>
                <a:spLocks/>
              </p:cNvSpPr>
              <p:nvPr/>
            </p:nvSpPr>
            <p:spPr bwMode="auto">
              <a:xfrm>
                <a:off x="1523" y="1307"/>
                <a:ext cx="92" cy="78"/>
              </a:xfrm>
              <a:custGeom>
                <a:avLst/>
                <a:gdLst>
                  <a:gd name="T0" fmla="*/ 32 w 39"/>
                  <a:gd name="T1" fmla="*/ 0 h 33"/>
                  <a:gd name="T2" fmla="*/ 38 w 39"/>
                  <a:gd name="T3" fmla="*/ 5 h 33"/>
                  <a:gd name="T4" fmla="*/ 39 w 39"/>
                  <a:gd name="T5" fmla="*/ 11 h 33"/>
                  <a:gd name="T6" fmla="*/ 9 w 39"/>
                  <a:gd name="T7" fmla="*/ 32 h 33"/>
                  <a:gd name="T8" fmla="*/ 0 w 39"/>
                  <a:gd name="T9" fmla="*/ 30 h 33"/>
                  <a:gd name="T10" fmla="*/ 0 w 39"/>
                  <a:gd name="T11" fmla="*/ 30 h 33"/>
                  <a:gd name="T12" fmla="*/ 21 w 39"/>
                  <a:gd name="T13" fmla="*/ 30 h 33"/>
                  <a:gd name="T14" fmla="*/ 37 w 39"/>
                  <a:gd name="T15" fmla="*/ 18 h 33"/>
                  <a:gd name="T16" fmla="*/ 39 w 39"/>
                  <a:gd name="T17" fmla="*/ 10 h 33"/>
                  <a:gd name="T18" fmla="*/ 36 w 39"/>
                  <a:gd name="T19" fmla="*/ 2 h 33"/>
                  <a:gd name="T20" fmla="*/ 32 w 39"/>
                  <a:gd name="T21" fmla="*/ 0 h 33"/>
                  <a:gd name="T22" fmla="*/ 29 w 39"/>
                  <a:gd name="T23" fmla="*/ 2 h 33"/>
                  <a:gd name="T24" fmla="*/ 28 w 39"/>
                  <a:gd name="T25" fmla="*/ 5 h 33"/>
                  <a:gd name="T26" fmla="*/ 28 w 39"/>
                  <a:gd name="T27" fmla="*/ 6 h 33"/>
                  <a:gd name="T28" fmla="*/ 28 w 39"/>
                  <a:gd name="T29" fmla="*/ 6 h 33"/>
                  <a:gd name="T30" fmla="*/ 28 w 39"/>
                  <a:gd name="T31" fmla="*/ 4 h 33"/>
                  <a:gd name="T32" fmla="*/ 29 w 39"/>
                  <a:gd name="T33" fmla="*/ 1 h 33"/>
                  <a:gd name="T34" fmla="*/ 32 w 39"/>
                  <a:gd name="T3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33">
                    <a:moveTo>
                      <a:pt x="32" y="0"/>
                    </a:moveTo>
                    <a:cubicBezTo>
                      <a:pt x="35" y="0"/>
                      <a:pt x="37" y="3"/>
                      <a:pt x="38" y="5"/>
                    </a:cubicBezTo>
                    <a:cubicBezTo>
                      <a:pt x="39" y="7"/>
                      <a:pt x="39" y="9"/>
                      <a:pt x="39" y="11"/>
                    </a:cubicBezTo>
                    <a:cubicBezTo>
                      <a:pt x="38" y="24"/>
                      <a:pt x="25" y="33"/>
                      <a:pt x="9" y="32"/>
                    </a:cubicBezTo>
                    <a:cubicBezTo>
                      <a:pt x="6" y="32"/>
                      <a:pt x="3" y="31"/>
                      <a:pt x="0" y="30"/>
                    </a:cubicBezTo>
                    <a:cubicBezTo>
                      <a:pt x="0" y="30"/>
                      <a:pt x="0" y="30"/>
                      <a:pt x="0" y="30"/>
                    </a:cubicBezTo>
                    <a:cubicBezTo>
                      <a:pt x="7" y="32"/>
                      <a:pt x="15" y="32"/>
                      <a:pt x="21" y="30"/>
                    </a:cubicBezTo>
                    <a:cubicBezTo>
                      <a:pt x="28" y="28"/>
                      <a:pt x="34" y="24"/>
                      <a:pt x="37" y="18"/>
                    </a:cubicBezTo>
                    <a:cubicBezTo>
                      <a:pt x="38" y="16"/>
                      <a:pt x="39" y="13"/>
                      <a:pt x="39" y="10"/>
                    </a:cubicBezTo>
                    <a:cubicBezTo>
                      <a:pt x="39" y="7"/>
                      <a:pt x="38" y="4"/>
                      <a:pt x="36" y="2"/>
                    </a:cubicBezTo>
                    <a:cubicBezTo>
                      <a:pt x="35" y="1"/>
                      <a:pt x="34" y="0"/>
                      <a:pt x="32" y="0"/>
                    </a:cubicBezTo>
                    <a:cubicBezTo>
                      <a:pt x="31" y="0"/>
                      <a:pt x="29" y="1"/>
                      <a:pt x="29" y="2"/>
                    </a:cubicBezTo>
                    <a:cubicBezTo>
                      <a:pt x="28" y="3"/>
                      <a:pt x="28" y="4"/>
                      <a:pt x="28" y="5"/>
                    </a:cubicBezTo>
                    <a:cubicBezTo>
                      <a:pt x="28" y="5"/>
                      <a:pt x="28" y="6"/>
                      <a:pt x="28" y="6"/>
                    </a:cubicBezTo>
                    <a:cubicBezTo>
                      <a:pt x="28" y="6"/>
                      <a:pt x="28" y="6"/>
                      <a:pt x="28" y="6"/>
                    </a:cubicBezTo>
                    <a:cubicBezTo>
                      <a:pt x="28" y="5"/>
                      <a:pt x="28" y="5"/>
                      <a:pt x="28" y="4"/>
                    </a:cubicBezTo>
                    <a:cubicBezTo>
                      <a:pt x="28" y="3"/>
                      <a:pt x="28" y="2"/>
                      <a:pt x="29" y="1"/>
                    </a:cubicBezTo>
                    <a:cubicBezTo>
                      <a:pt x="29" y="0"/>
                      <a:pt x="31" y="0"/>
                      <a:pt x="32"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60" name="Freeform 350"/>
              <p:cNvSpPr>
                <a:spLocks/>
              </p:cNvSpPr>
              <p:nvPr/>
            </p:nvSpPr>
            <p:spPr bwMode="auto">
              <a:xfrm>
                <a:off x="1580" y="1368"/>
                <a:ext cx="9" cy="12"/>
              </a:xfrm>
              <a:custGeom>
                <a:avLst/>
                <a:gdLst>
                  <a:gd name="T0" fmla="*/ 4 w 4"/>
                  <a:gd name="T1" fmla="*/ 4 h 5"/>
                  <a:gd name="T2" fmla="*/ 2 w 4"/>
                  <a:gd name="T3" fmla="*/ 4 h 5"/>
                  <a:gd name="T4" fmla="*/ 1 w 4"/>
                  <a:gd name="T5" fmla="*/ 2 h 5"/>
                  <a:gd name="T6" fmla="*/ 3 w 4"/>
                  <a:gd name="T7" fmla="*/ 1 h 5"/>
                  <a:gd name="T8" fmla="*/ 4 w 4"/>
                  <a:gd name="T9" fmla="*/ 4 h 5"/>
                </a:gdLst>
                <a:ahLst/>
                <a:cxnLst>
                  <a:cxn ang="0">
                    <a:pos x="T0" y="T1"/>
                  </a:cxn>
                  <a:cxn ang="0">
                    <a:pos x="T2" y="T3"/>
                  </a:cxn>
                  <a:cxn ang="0">
                    <a:pos x="T4" y="T5"/>
                  </a:cxn>
                  <a:cxn ang="0">
                    <a:pos x="T6" y="T7"/>
                  </a:cxn>
                  <a:cxn ang="0">
                    <a:pos x="T8" y="T9"/>
                  </a:cxn>
                </a:cxnLst>
                <a:rect l="0" t="0" r="r" b="b"/>
                <a:pathLst>
                  <a:path w="4" h="5">
                    <a:moveTo>
                      <a:pt x="4" y="4"/>
                    </a:moveTo>
                    <a:cubicBezTo>
                      <a:pt x="4" y="4"/>
                      <a:pt x="3" y="5"/>
                      <a:pt x="2" y="4"/>
                    </a:cubicBezTo>
                    <a:cubicBezTo>
                      <a:pt x="1" y="4"/>
                      <a:pt x="0" y="2"/>
                      <a:pt x="1" y="2"/>
                    </a:cubicBezTo>
                    <a:cubicBezTo>
                      <a:pt x="1" y="1"/>
                      <a:pt x="2" y="0"/>
                      <a:pt x="3" y="1"/>
                    </a:cubicBezTo>
                    <a:cubicBezTo>
                      <a:pt x="4" y="1"/>
                      <a:pt x="4" y="3"/>
                      <a:pt x="4" y="4"/>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61" name="Freeform 351"/>
              <p:cNvSpPr>
                <a:spLocks/>
              </p:cNvSpPr>
              <p:nvPr/>
            </p:nvSpPr>
            <p:spPr bwMode="auto">
              <a:xfrm>
                <a:off x="1582" y="1370"/>
                <a:ext cx="7" cy="10"/>
              </a:xfrm>
              <a:custGeom>
                <a:avLst/>
                <a:gdLst>
                  <a:gd name="T0" fmla="*/ 3 w 3"/>
                  <a:gd name="T1" fmla="*/ 3 h 4"/>
                  <a:gd name="T2" fmla="*/ 3 w 3"/>
                  <a:gd name="T3" fmla="*/ 3 h 4"/>
                  <a:gd name="T4" fmla="*/ 2 w 3"/>
                  <a:gd name="T5" fmla="*/ 3 h 4"/>
                  <a:gd name="T6" fmla="*/ 1 w 3"/>
                  <a:gd name="T7" fmla="*/ 3 h 4"/>
                  <a:gd name="T8" fmla="*/ 0 w 3"/>
                  <a:gd name="T9" fmla="*/ 2 h 4"/>
                  <a:gd name="T10" fmla="*/ 0 w 3"/>
                  <a:gd name="T11" fmla="*/ 1 h 4"/>
                  <a:gd name="T12" fmla="*/ 1 w 3"/>
                  <a:gd name="T13" fmla="*/ 0 h 4"/>
                  <a:gd name="T14" fmla="*/ 2 w 3"/>
                  <a:gd name="T15" fmla="*/ 0 h 4"/>
                  <a:gd name="T16" fmla="*/ 3 w 3"/>
                  <a:gd name="T17" fmla="*/ 1 h 4"/>
                  <a:gd name="T18" fmla="*/ 3 w 3"/>
                  <a:gd name="T19" fmla="*/ 3 h 4"/>
                  <a:gd name="T20" fmla="*/ 3 w 3"/>
                  <a:gd name="T21" fmla="*/ 3 h 4"/>
                  <a:gd name="T22" fmla="*/ 3 w 3"/>
                  <a:gd name="T23" fmla="*/ 3 h 4"/>
                  <a:gd name="T24" fmla="*/ 3 w 3"/>
                  <a:gd name="T25" fmla="*/ 1 h 4"/>
                  <a:gd name="T26" fmla="*/ 2 w 3"/>
                  <a:gd name="T27" fmla="*/ 0 h 4"/>
                  <a:gd name="T28" fmla="*/ 1 w 3"/>
                  <a:gd name="T29" fmla="*/ 0 h 4"/>
                  <a:gd name="T30" fmla="*/ 0 w 3"/>
                  <a:gd name="T31" fmla="*/ 1 h 4"/>
                  <a:gd name="T32" fmla="*/ 0 w 3"/>
                  <a:gd name="T33" fmla="*/ 2 h 4"/>
                  <a:gd name="T34" fmla="*/ 1 w 3"/>
                  <a:gd name="T35" fmla="*/ 3 h 4"/>
                  <a:gd name="T36" fmla="*/ 2 w 3"/>
                  <a:gd name="T37" fmla="*/ 3 h 4"/>
                  <a:gd name="T38" fmla="*/ 3 w 3"/>
                  <a:gd name="T3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 h="4">
                    <a:moveTo>
                      <a:pt x="3" y="3"/>
                    </a:moveTo>
                    <a:cubicBezTo>
                      <a:pt x="3" y="3"/>
                      <a:pt x="3" y="3"/>
                      <a:pt x="3" y="3"/>
                    </a:cubicBezTo>
                    <a:cubicBezTo>
                      <a:pt x="3" y="3"/>
                      <a:pt x="2" y="3"/>
                      <a:pt x="2" y="3"/>
                    </a:cubicBezTo>
                    <a:cubicBezTo>
                      <a:pt x="2" y="4"/>
                      <a:pt x="1" y="3"/>
                      <a:pt x="1" y="3"/>
                    </a:cubicBezTo>
                    <a:cubicBezTo>
                      <a:pt x="0" y="3"/>
                      <a:pt x="0" y="2"/>
                      <a:pt x="0" y="2"/>
                    </a:cubicBezTo>
                    <a:cubicBezTo>
                      <a:pt x="0" y="2"/>
                      <a:pt x="0" y="1"/>
                      <a:pt x="0" y="1"/>
                    </a:cubicBezTo>
                    <a:cubicBezTo>
                      <a:pt x="0" y="0"/>
                      <a:pt x="0" y="0"/>
                      <a:pt x="1" y="0"/>
                    </a:cubicBezTo>
                    <a:cubicBezTo>
                      <a:pt x="1" y="0"/>
                      <a:pt x="2" y="0"/>
                      <a:pt x="2" y="0"/>
                    </a:cubicBezTo>
                    <a:cubicBezTo>
                      <a:pt x="2" y="0"/>
                      <a:pt x="3" y="1"/>
                      <a:pt x="3" y="1"/>
                    </a:cubicBezTo>
                    <a:cubicBezTo>
                      <a:pt x="3" y="2"/>
                      <a:pt x="3" y="2"/>
                      <a:pt x="3" y="3"/>
                    </a:cubicBezTo>
                    <a:cubicBezTo>
                      <a:pt x="3" y="3"/>
                      <a:pt x="3" y="3"/>
                      <a:pt x="3" y="3"/>
                    </a:cubicBezTo>
                    <a:cubicBezTo>
                      <a:pt x="3" y="3"/>
                      <a:pt x="3" y="3"/>
                      <a:pt x="3" y="3"/>
                    </a:cubicBezTo>
                    <a:cubicBezTo>
                      <a:pt x="3" y="2"/>
                      <a:pt x="3" y="2"/>
                      <a:pt x="3" y="1"/>
                    </a:cubicBezTo>
                    <a:cubicBezTo>
                      <a:pt x="3" y="1"/>
                      <a:pt x="2" y="0"/>
                      <a:pt x="2" y="0"/>
                    </a:cubicBezTo>
                    <a:cubicBezTo>
                      <a:pt x="2" y="0"/>
                      <a:pt x="1" y="0"/>
                      <a:pt x="1" y="0"/>
                    </a:cubicBezTo>
                    <a:cubicBezTo>
                      <a:pt x="0" y="0"/>
                      <a:pt x="0" y="0"/>
                      <a:pt x="0" y="1"/>
                    </a:cubicBezTo>
                    <a:cubicBezTo>
                      <a:pt x="0" y="1"/>
                      <a:pt x="0" y="2"/>
                      <a:pt x="0" y="2"/>
                    </a:cubicBezTo>
                    <a:cubicBezTo>
                      <a:pt x="0" y="3"/>
                      <a:pt x="0" y="3"/>
                      <a:pt x="1" y="3"/>
                    </a:cubicBezTo>
                    <a:cubicBezTo>
                      <a:pt x="1" y="4"/>
                      <a:pt x="2" y="4"/>
                      <a:pt x="2" y="3"/>
                    </a:cubicBezTo>
                    <a:cubicBezTo>
                      <a:pt x="2" y="3"/>
                      <a:pt x="3" y="3"/>
                      <a:pt x="3"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62" name="Freeform 352"/>
              <p:cNvSpPr>
                <a:spLocks/>
              </p:cNvSpPr>
              <p:nvPr/>
            </p:nvSpPr>
            <p:spPr bwMode="auto">
              <a:xfrm>
                <a:off x="1591" y="1363"/>
                <a:ext cx="7" cy="10"/>
              </a:xfrm>
              <a:custGeom>
                <a:avLst/>
                <a:gdLst>
                  <a:gd name="T0" fmla="*/ 3 w 3"/>
                  <a:gd name="T1" fmla="*/ 3 h 4"/>
                  <a:gd name="T2" fmla="*/ 1 w 3"/>
                  <a:gd name="T3" fmla="*/ 3 h 4"/>
                  <a:gd name="T4" fmla="*/ 0 w 3"/>
                  <a:gd name="T5" fmla="*/ 1 h 4"/>
                  <a:gd name="T6" fmla="*/ 2 w 3"/>
                  <a:gd name="T7" fmla="*/ 0 h 4"/>
                  <a:gd name="T8" fmla="*/ 3 w 3"/>
                  <a:gd name="T9" fmla="*/ 3 h 4"/>
                </a:gdLst>
                <a:ahLst/>
                <a:cxnLst>
                  <a:cxn ang="0">
                    <a:pos x="T0" y="T1"/>
                  </a:cxn>
                  <a:cxn ang="0">
                    <a:pos x="T2" y="T3"/>
                  </a:cxn>
                  <a:cxn ang="0">
                    <a:pos x="T4" y="T5"/>
                  </a:cxn>
                  <a:cxn ang="0">
                    <a:pos x="T6" y="T7"/>
                  </a:cxn>
                  <a:cxn ang="0">
                    <a:pos x="T8" y="T9"/>
                  </a:cxn>
                </a:cxnLst>
                <a:rect l="0" t="0" r="r" b="b"/>
                <a:pathLst>
                  <a:path w="3" h="4">
                    <a:moveTo>
                      <a:pt x="3" y="3"/>
                    </a:moveTo>
                    <a:cubicBezTo>
                      <a:pt x="3" y="4"/>
                      <a:pt x="2" y="4"/>
                      <a:pt x="1" y="3"/>
                    </a:cubicBezTo>
                    <a:cubicBezTo>
                      <a:pt x="0" y="3"/>
                      <a:pt x="0" y="2"/>
                      <a:pt x="0" y="1"/>
                    </a:cubicBezTo>
                    <a:cubicBezTo>
                      <a:pt x="1" y="0"/>
                      <a:pt x="1" y="0"/>
                      <a:pt x="2" y="0"/>
                    </a:cubicBezTo>
                    <a:cubicBezTo>
                      <a:pt x="3" y="1"/>
                      <a:pt x="3" y="2"/>
                      <a:pt x="3"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63" name="Freeform 353"/>
              <p:cNvSpPr>
                <a:spLocks/>
              </p:cNvSpPr>
              <p:nvPr/>
            </p:nvSpPr>
            <p:spPr bwMode="auto">
              <a:xfrm>
                <a:off x="1591" y="1363"/>
                <a:ext cx="7" cy="10"/>
              </a:xfrm>
              <a:custGeom>
                <a:avLst/>
                <a:gdLst>
                  <a:gd name="T0" fmla="*/ 3 w 3"/>
                  <a:gd name="T1" fmla="*/ 3 h 4"/>
                  <a:gd name="T2" fmla="*/ 3 w 3"/>
                  <a:gd name="T3" fmla="*/ 3 h 4"/>
                  <a:gd name="T4" fmla="*/ 2 w 3"/>
                  <a:gd name="T5" fmla="*/ 4 h 4"/>
                  <a:gd name="T6" fmla="*/ 1 w 3"/>
                  <a:gd name="T7" fmla="*/ 3 h 4"/>
                  <a:gd name="T8" fmla="*/ 0 w 3"/>
                  <a:gd name="T9" fmla="*/ 2 h 4"/>
                  <a:gd name="T10" fmla="*/ 0 w 3"/>
                  <a:gd name="T11" fmla="*/ 1 h 4"/>
                  <a:gd name="T12" fmla="*/ 1 w 3"/>
                  <a:gd name="T13" fmla="*/ 0 h 4"/>
                  <a:gd name="T14" fmla="*/ 2 w 3"/>
                  <a:gd name="T15" fmla="*/ 0 h 4"/>
                  <a:gd name="T16" fmla="*/ 3 w 3"/>
                  <a:gd name="T17" fmla="*/ 2 h 4"/>
                  <a:gd name="T18" fmla="*/ 3 w 3"/>
                  <a:gd name="T19" fmla="*/ 3 h 4"/>
                  <a:gd name="T20" fmla="*/ 3 w 3"/>
                  <a:gd name="T21" fmla="*/ 3 h 4"/>
                  <a:gd name="T22" fmla="*/ 3 w 3"/>
                  <a:gd name="T23" fmla="*/ 3 h 4"/>
                  <a:gd name="T24" fmla="*/ 3 w 3"/>
                  <a:gd name="T25" fmla="*/ 2 h 4"/>
                  <a:gd name="T26" fmla="*/ 2 w 3"/>
                  <a:gd name="T27" fmla="*/ 0 h 4"/>
                  <a:gd name="T28" fmla="*/ 1 w 3"/>
                  <a:gd name="T29" fmla="*/ 0 h 4"/>
                  <a:gd name="T30" fmla="*/ 0 w 3"/>
                  <a:gd name="T31" fmla="*/ 1 h 4"/>
                  <a:gd name="T32" fmla="*/ 0 w 3"/>
                  <a:gd name="T33" fmla="*/ 2 h 4"/>
                  <a:gd name="T34" fmla="*/ 1 w 3"/>
                  <a:gd name="T35" fmla="*/ 3 h 4"/>
                  <a:gd name="T36" fmla="*/ 2 w 3"/>
                  <a:gd name="T37" fmla="*/ 4 h 4"/>
                  <a:gd name="T38" fmla="*/ 3 w 3"/>
                  <a:gd name="T3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 h="4">
                    <a:moveTo>
                      <a:pt x="3" y="3"/>
                    </a:moveTo>
                    <a:cubicBezTo>
                      <a:pt x="3" y="3"/>
                      <a:pt x="3" y="3"/>
                      <a:pt x="3" y="3"/>
                    </a:cubicBezTo>
                    <a:cubicBezTo>
                      <a:pt x="3" y="3"/>
                      <a:pt x="3" y="4"/>
                      <a:pt x="2" y="4"/>
                    </a:cubicBezTo>
                    <a:cubicBezTo>
                      <a:pt x="2" y="4"/>
                      <a:pt x="1" y="4"/>
                      <a:pt x="1" y="3"/>
                    </a:cubicBezTo>
                    <a:cubicBezTo>
                      <a:pt x="1" y="3"/>
                      <a:pt x="0" y="3"/>
                      <a:pt x="0" y="2"/>
                    </a:cubicBezTo>
                    <a:cubicBezTo>
                      <a:pt x="0" y="2"/>
                      <a:pt x="0" y="1"/>
                      <a:pt x="0" y="1"/>
                    </a:cubicBezTo>
                    <a:cubicBezTo>
                      <a:pt x="0" y="0"/>
                      <a:pt x="1" y="0"/>
                      <a:pt x="1" y="0"/>
                    </a:cubicBezTo>
                    <a:cubicBezTo>
                      <a:pt x="1" y="0"/>
                      <a:pt x="2" y="0"/>
                      <a:pt x="2" y="0"/>
                    </a:cubicBezTo>
                    <a:cubicBezTo>
                      <a:pt x="3" y="1"/>
                      <a:pt x="3" y="1"/>
                      <a:pt x="3" y="2"/>
                    </a:cubicBezTo>
                    <a:cubicBezTo>
                      <a:pt x="3" y="2"/>
                      <a:pt x="3" y="2"/>
                      <a:pt x="3" y="3"/>
                    </a:cubicBezTo>
                    <a:cubicBezTo>
                      <a:pt x="3" y="3"/>
                      <a:pt x="3" y="3"/>
                      <a:pt x="3" y="3"/>
                    </a:cubicBezTo>
                    <a:cubicBezTo>
                      <a:pt x="3" y="3"/>
                      <a:pt x="3" y="3"/>
                      <a:pt x="3" y="3"/>
                    </a:cubicBezTo>
                    <a:cubicBezTo>
                      <a:pt x="3" y="2"/>
                      <a:pt x="3" y="2"/>
                      <a:pt x="3" y="2"/>
                    </a:cubicBezTo>
                    <a:cubicBezTo>
                      <a:pt x="3" y="1"/>
                      <a:pt x="3" y="1"/>
                      <a:pt x="2" y="0"/>
                    </a:cubicBezTo>
                    <a:cubicBezTo>
                      <a:pt x="2" y="0"/>
                      <a:pt x="1" y="0"/>
                      <a:pt x="1" y="0"/>
                    </a:cubicBezTo>
                    <a:cubicBezTo>
                      <a:pt x="1" y="0"/>
                      <a:pt x="0" y="0"/>
                      <a:pt x="0" y="1"/>
                    </a:cubicBezTo>
                    <a:cubicBezTo>
                      <a:pt x="0" y="1"/>
                      <a:pt x="0" y="2"/>
                      <a:pt x="0" y="2"/>
                    </a:cubicBezTo>
                    <a:cubicBezTo>
                      <a:pt x="0" y="3"/>
                      <a:pt x="1" y="3"/>
                      <a:pt x="1" y="3"/>
                    </a:cubicBezTo>
                    <a:cubicBezTo>
                      <a:pt x="1" y="4"/>
                      <a:pt x="2" y="4"/>
                      <a:pt x="2" y="4"/>
                    </a:cubicBezTo>
                    <a:cubicBezTo>
                      <a:pt x="3" y="4"/>
                      <a:pt x="3" y="3"/>
                      <a:pt x="3"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64" name="Freeform 354"/>
              <p:cNvSpPr>
                <a:spLocks/>
              </p:cNvSpPr>
              <p:nvPr/>
            </p:nvSpPr>
            <p:spPr bwMode="auto">
              <a:xfrm>
                <a:off x="1606" y="1349"/>
                <a:ext cx="7" cy="7"/>
              </a:xfrm>
              <a:custGeom>
                <a:avLst/>
                <a:gdLst>
                  <a:gd name="T0" fmla="*/ 3 w 3"/>
                  <a:gd name="T1" fmla="*/ 2 h 3"/>
                  <a:gd name="T2" fmla="*/ 1 w 3"/>
                  <a:gd name="T3" fmla="*/ 3 h 3"/>
                  <a:gd name="T4" fmla="*/ 0 w 3"/>
                  <a:gd name="T5" fmla="*/ 1 h 3"/>
                  <a:gd name="T6" fmla="*/ 2 w 3"/>
                  <a:gd name="T7" fmla="*/ 0 h 3"/>
                  <a:gd name="T8" fmla="*/ 3 w 3"/>
                  <a:gd name="T9" fmla="*/ 2 h 3"/>
                </a:gdLst>
                <a:ahLst/>
                <a:cxnLst>
                  <a:cxn ang="0">
                    <a:pos x="T0" y="T1"/>
                  </a:cxn>
                  <a:cxn ang="0">
                    <a:pos x="T2" y="T3"/>
                  </a:cxn>
                  <a:cxn ang="0">
                    <a:pos x="T4" y="T5"/>
                  </a:cxn>
                  <a:cxn ang="0">
                    <a:pos x="T6" y="T7"/>
                  </a:cxn>
                  <a:cxn ang="0">
                    <a:pos x="T8" y="T9"/>
                  </a:cxn>
                </a:cxnLst>
                <a:rect l="0" t="0" r="r" b="b"/>
                <a:pathLst>
                  <a:path w="3" h="3">
                    <a:moveTo>
                      <a:pt x="3" y="2"/>
                    </a:moveTo>
                    <a:cubicBezTo>
                      <a:pt x="2" y="3"/>
                      <a:pt x="2" y="3"/>
                      <a:pt x="1" y="3"/>
                    </a:cubicBezTo>
                    <a:cubicBezTo>
                      <a:pt x="0" y="2"/>
                      <a:pt x="0" y="1"/>
                      <a:pt x="0" y="1"/>
                    </a:cubicBezTo>
                    <a:cubicBezTo>
                      <a:pt x="1" y="0"/>
                      <a:pt x="1" y="0"/>
                      <a:pt x="2" y="0"/>
                    </a:cubicBezTo>
                    <a:cubicBezTo>
                      <a:pt x="3" y="1"/>
                      <a:pt x="3" y="2"/>
                      <a:pt x="3"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65" name="Freeform 355"/>
              <p:cNvSpPr>
                <a:spLocks/>
              </p:cNvSpPr>
              <p:nvPr/>
            </p:nvSpPr>
            <p:spPr bwMode="auto">
              <a:xfrm>
                <a:off x="1606" y="1349"/>
                <a:ext cx="7" cy="7"/>
              </a:xfrm>
              <a:custGeom>
                <a:avLst/>
                <a:gdLst>
                  <a:gd name="T0" fmla="*/ 3 w 3"/>
                  <a:gd name="T1" fmla="*/ 2 h 3"/>
                  <a:gd name="T2" fmla="*/ 3 w 3"/>
                  <a:gd name="T3" fmla="*/ 2 h 3"/>
                  <a:gd name="T4" fmla="*/ 2 w 3"/>
                  <a:gd name="T5" fmla="*/ 3 h 3"/>
                  <a:gd name="T6" fmla="*/ 1 w 3"/>
                  <a:gd name="T7" fmla="*/ 3 h 3"/>
                  <a:gd name="T8" fmla="*/ 0 w 3"/>
                  <a:gd name="T9" fmla="*/ 2 h 3"/>
                  <a:gd name="T10" fmla="*/ 0 w 3"/>
                  <a:gd name="T11" fmla="*/ 1 h 3"/>
                  <a:gd name="T12" fmla="*/ 1 w 3"/>
                  <a:gd name="T13" fmla="*/ 0 h 3"/>
                  <a:gd name="T14" fmla="*/ 2 w 3"/>
                  <a:gd name="T15" fmla="*/ 0 h 3"/>
                  <a:gd name="T16" fmla="*/ 3 w 3"/>
                  <a:gd name="T17" fmla="*/ 1 h 3"/>
                  <a:gd name="T18" fmla="*/ 3 w 3"/>
                  <a:gd name="T19" fmla="*/ 2 h 3"/>
                  <a:gd name="T20" fmla="*/ 3 w 3"/>
                  <a:gd name="T21" fmla="*/ 2 h 3"/>
                  <a:gd name="T22" fmla="*/ 3 w 3"/>
                  <a:gd name="T23" fmla="*/ 2 h 3"/>
                  <a:gd name="T24" fmla="*/ 3 w 3"/>
                  <a:gd name="T25" fmla="*/ 1 h 3"/>
                  <a:gd name="T26" fmla="*/ 2 w 3"/>
                  <a:gd name="T27" fmla="*/ 0 h 3"/>
                  <a:gd name="T28" fmla="*/ 1 w 3"/>
                  <a:gd name="T29" fmla="*/ 0 h 3"/>
                  <a:gd name="T30" fmla="*/ 0 w 3"/>
                  <a:gd name="T31" fmla="*/ 1 h 3"/>
                  <a:gd name="T32" fmla="*/ 0 w 3"/>
                  <a:gd name="T33" fmla="*/ 2 h 3"/>
                  <a:gd name="T34" fmla="*/ 1 w 3"/>
                  <a:gd name="T35" fmla="*/ 3 h 3"/>
                  <a:gd name="T36" fmla="*/ 2 w 3"/>
                  <a:gd name="T37" fmla="*/ 3 h 3"/>
                  <a:gd name="T38" fmla="*/ 3 w 3"/>
                  <a:gd name="T3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 h="3">
                    <a:moveTo>
                      <a:pt x="3" y="2"/>
                    </a:moveTo>
                    <a:cubicBezTo>
                      <a:pt x="3" y="2"/>
                      <a:pt x="3" y="2"/>
                      <a:pt x="3" y="2"/>
                    </a:cubicBezTo>
                    <a:cubicBezTo>
                      <a:pt x="2" y="3"/>
                      <a:pt x="2" y="3"/>
                      <a:pt x="2" y="3"/>
                    </a:cubicBezTo>
                    <a:cubicBezTo>
                      <a:pt x="2" y="3"/>
                      <a:pt x="1" y="3"/>
                      <a:pt x="1" y="3"/>
                    </a:cubicBezTo>
                    <a:cubicBezTo>
                      <a:pt x="1" y="2"/>
                      <a:pt x="0" y="2"/>
                      <a:pt x="0" y="2"/>
                    </a:cubicBezTo>
                    <a:cubicBezTo>
                      <a:pt x="0" y="1"/>
                      <a:pt x="0" y="1"/>
                      <a:pt x="0" y="1"/>
                    </a:cubicBezTo>
                    <a:cubicBezTo>
                      <a:pt x="0" y="0"/>
                      <a:pt x="1" y="0"/>
                      <a:pt x="1" y="0"/>
                    </a:cubicBezTo>
                    <a:cubicBezTo>
                      <a:pt x="1" y="0"/>
                      <a:pt x="2" y="0"/>
                      <a:pt x="2" y="0"/>
                    </a:cubicBezTo>
                    <a:cubicBezTo>
                      <a:pt x="2" y="0"/>
                      <a:pt x="3" y="1"/>
                      <a:pt x="3" y="1"/>
                    </a:cubicBezTo>
                    <a:cubicBezTo>
                      <a:pt x="3" y="2"/>
                      <a:pt x="3" y="2"/>
                      <a:pt x="3" y="2"/>
                    </a:cubicBezTo>
                    <a:cubicBezTo>
                      <a:pt x="3" y="2"/>
                      <a:pt x="3" y="2"/>
                      <a:pt x="3" y="2"/>
                    </a:cubicBezTo>
                    <a:cubicBezTo>
                      <a:pt x="3" y="2"/>
                      <a:pt x="3" y="2"/>
                      <a:pt x="3" y="2"/>
                    </a:cubicBezTo>
                    <a:cubicBezTo>
                      <a:pt x="3" y="2"/>
                      <a:pt x="3" y="2"/>
                      <a:pt x="3" y="1"/>
                    </a:cubicBezTo>
                    <a:cubicBezTo>
                      <a:pt x="3" y="1"/>
                      <a:pt x="2" y="0"/>
                      <a:pt x="2" y="0"/>
                    </a:cubicBezTo>
                    <a:cubicBezTo>
                      <a:pt x="2" y="0"/>
                      <a:pt x="1" y="0"/>
                      <a:pt x="1" y="0"/>
                    </a:cubicBezTo>
                    <a:cubicBezTo>
                      <a:pt x="1" y="0"/>
                      <a:pt x="0" y="0"/>
                      <a:pt x="0" y="1"/>
                    </a:cubicBezTo>
                    <a:cubicBezTo>
                      <a:pt x="0" y="1"/>
                      <a:pt x="0" y="1"/>
                      <a:pt x="0" y="2"/>
                    </a:cubicBezTo>
                    <a:cubicBezTo>
                      <a:pt x="0" y="2"/>
                      <a:pt x="1" y="3"/>
                      <a:pt x="1" y="3"/>
                    </a:cubicBezTo>
                    <a:cubicBezTo>
                      <a:pt x="1" y="3"/>
                      <a:pt x="2" y="3"/>
                      <a:pt x="2" y="3"/>
                    </a:cubicBezTo>
                    <a:cubicBezTo>
                      <a:pt x="2" y="3"/>
                      <a:pt x="3" y="3"/>
                      <a:pt x="3"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66" name="Freeform 356"/>
              <p:cNvSpPr>
                <a:spLocks/>
              </p:cNvSpPr>
              <p:nvPr/>
            </p:nvSpPr>
            <p:spPr bwMode="auto">
              <a:xfrm>
                <a:off x="1598" y="1356"/>
                <a:ext cx="10" cy="10"/>
              </a:xfrm>
              <a:custGeom>
                <a:avLst/>
                <a:gdLst>
                  <a:gd name="T0" fmla="*/ 3 w 4"/>
                  <a:gd name="T1" fmla="*/ 3 h 4"/>
                  <a:gd name="T2" fmla="*/ 1 w 4"/>
                  <a:gd name="T3" fmla="*/ 3 h 4"/>
                  <a:gd name="T4" fmla="*/ 1 w 4"/>
                  <a:gd name="T5" fmla="*/ 1 h 4"/>
                  <a:gd name="T6" fmla="*/ 3 w 4"/>
                  <a:gd name="T7" fmla="*/ 1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3" y="4"/>
                      <a:pt x="2" y="4"/>
                      <a:pt x="1" y="3"/>
                    </a:cubicBezTo>
                    <a:cubicBezTo>
                      <a:pt x="1" y="3"/>
                      <a:pt x="0" y="2"/>
                      <a:pt x="1" y="1"/>
                    </a:cubicBezTo>
                    <a:cubicBezTo>
                      <a:pt x="1" y="0"/>
                      <a:pt x="2" y="0"/>
                      <a:pt x="3" y="1"/>
                    </a:cubicBezTo>
                    <a:cubicBezTo>
                      <a:pt x="3" y="1"/>
                      <a:pt x="4" y="2"/>
                      <a:pt x="3"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67" name="Freeform 357"/>
              <p:cNvSpPr>
                <a:spLocks/>
              </p:cNvSpPr>
              <p:nvPr/>
            </p:nvSpPr>
            <p:spPr bwMode="auto">
              <a:xfrm>
                <a:off x="1601" y="1356"/>
                <a:ext cx="5" cy="10"/>
              </a:xfrm>
              <a:custGeom>
                <a:avLst/>
                <a:gdLst>
                  <a:gd name="T0" fmla="*/ 2 w 2"/>
                  <a:gd name="T1" fmla="*/ 3 h 4"/>
                  <a:gd name="T2" fmla="*/ 2 w 2"/>
                  <a:gd name="T3" fmla="*/ 3 h 4"/>
                  <a:gd name="T4" fmla="*/ 2 w 2"/>
                  <a:gd name="T5" fmla="*/ 4 h 4"/>
                  <a:gd name="T6" fmla="*/ 0 w 2"/>
                  <a:gd name="T7" fmla="*/ 3 h 4"/>
                  <a:gd name="T8" fmla="*/ 0 w 2"/>
                  <a:gd name="T9" fmla="*/ 2 h 4"/>
                  <a:gd name="T10" fmla="*/ 0 w 2"/>
                  <a:gd name="T11" fmla="*/ 1 h 4"/>
                  <a:gd name="T12" fmla="*/ 0 w 2"/>
                  <a:gd name="T13" fmla="*/ 0 h 4"/>
                  <a:gd name="T14" fmla="*/ 2 w 2"/>
                  <a:gd name="T15" fmla="*/ 1 h 4"/>
                  <a:gd name="T16" fmla="*/ 2 w 2"/>
                  <a:gd name="T17" fmla="*/ 2 h 4"/>
                  <a:gd name="T18" fmla="*/ 2 w 2"/>
                  <a:gd name="T19" fmla="*/ 3 h 4"/>
                  <a:gd name="T20" fmla="*/ 2 w 2"/>
                  <a:gd name="T21" fmla="*/ 3 h 4"/>
                  <a:gd name="T22" fmla="*/ 2 w 2"/>
                  <a:gd name="T23" fmla="*/ 3 h 4"/>
                  <a:gd name="T24" fmla="*/ 2 w 2"/>
                  <a:gd name="T25" fmla="*/ 2 h 4"/>
                  <a:gd name="T26" fmla="*/ 2 w 2"/>
                  <a:gd name="T27" fmla="*/ 1 h 4"/>
                  <a:gd name="T28" fmla="*/ 0 w 2"/>
                  <a:gd name="T29" fmla="*/ 0 h 4"/>
                  <a:gd name="T30" fmla="*/ 0 w 2"/>
                  <a:gd name="T31" fmla="*/ 1 h 4"/>
                  <a:gd name="T32" fmla="*/ 0 w 2"/>
                  <a:gd name="T33" fmla="*/ 2 h 4"/>
                  <a:gd name="T34" fmla="*/ 0 w 2"/>
                  <a:gd name="T35" fmla="*/ 3 h 4"/>
                  <a:gd name="T36" fmla="*/ 2 w 2"/>
                  <a:gd name="T37" fmla="*/ 4 h 4"/>
                  <a:gd name="T38" fmla="*/ 2 w 2"/>
                  <a:gd name="T3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4">
                    <a:moveTo>
                      <a:pt x="2" y="3"/>
                    </a:moveTo>
                    <a:cubicBezTo>
                      <a:pt x="2" y="3"/>
                      <a:pt x="2" y="3"/>
                      <a:pt x="2" y="3"/>
                    </a:cubicBezTo>
                    <a:cubicBezTo>
                      <a:pt x="2" y="3"/>
                      <a:pt x="2" y="3"/>
                      <a:pt x="2" y="4"/>
                    </a:cubicBezTo>
                    <a:cubicBezTo>
                      <a:pt x="1" y="4"/>
                      <a:pt x="1" y="4"/>
                      <a:pt x="0" y="3"/>
                    </a:cubicBezTo>
                    <a:cubicBezTo>
                      <a:pt x="0" y="3"/>
                      <a:pt x="0" y="3"/>
                      <a:pt x="0" y="2"/>
                    </a:cubicBezTo>
                    <a:cubicBezTo>
                      <a:pt x="0" y="2"/>
                      <a:pt x="0" y="1"/>
                      <a:pt x="0" y="1"/>
                    </a:cubicBezTo>
                    <a:cubicBezTo>
                      <a:pt x="0" y="1"/>
                      <a:pt x="0" y="0"/>
                      <a:pt x="0" y="0"/>
                    </a:cubicBezTo>
                    <a:cubicBezTo>
                      <a:pt x="1" y="0"/>
                      <a:pt x="1" y="0"/>
                      <a:pt x="2" y="1"/>
                    </a:cubicBezTo>
                    <a:cubicBezTo>
                      <a:pt x="2" y="1"/>
                      <a:pt x="2" y="1"/>
                      <a:pt x="2" y="2"/>
                    </a:cubicBezTo>
                    <a:cubicBezTo>
                      <a:pt x="2" y="2"/>
                      <a:pt x="2" y="2"/>
                      <a:pt x="2" y="3"/>
                    </a:cubicBezTo>
                    <a:cubicBezTo>
                      <a:pt x="2" y="3"/>
                      <a:pt x="2" y="3"/>
                      <a:pt x="2" y="3"/>
                    </a:cubicBezTo>
                    <a:cubicBezTo>
                      <a:pt x="2" y="3"/>
                      <a:pt x="2" y="3"/>
                      <a:pt x="2" y="3"/>
                    </a:cubicBezTo>
                    <a:cubicBezTo>
                      <a:pt x="2" y="2"/>
                      <a:pt x="2" y="2"/>
                      <a:pt x="2" y="2"/>
                    </a:cubicBezTo>
                    <a:cubicBezTo>
                      <a:pt x="2" y="1"/>
                      <a:pt x="2" y="1"/>
                      <a:pt x="2" y="1"/>
                    </a:cubicBezTo>
                    <a:cubicBezTo>
                      <a:pt x="1" y="0"/>
                      <a:pt x="1" y="0"/>
                      <a:pt x="0" y="0"/>
                    </a:cubicBezTo>
                    <a:cubicBezTo>
                      <a:pt x="0" y="0"/>
                      <a:pt x="0" y="1"/>
                      <a:pt x="0" y="1"/>
                    </a:cubicBezTo>
                    <a:cubicBezTo>
                      <a:pt x="0" y="1"/>
                      <a:pt x="0" y="2"/>
                      <a:pt x="0" y="2"/>
                    </a:cubicBezTo>
                    <a:cubicBezTo>
                      <a:pt x="0" y="3"/>
                      <a:pt x="0" y="3"/>
                      <a:pt x="0" y="3"/>
                    </a:cubicBezTo>
                    <a:cubicBezTo>
                      <a:pt x="1" y="4"/>
                      <a:pt x="1" y="4"/>
                      <a:pt x="2" y="4"/>
                    </a:cubicBezTo>
                    <a:cubicBezTo>
                      <a:pt x="2" y="4"/>
                      <a:pt x="2" y="3"/>
                      <a:pt x="2"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68" name="Freeform 358"/>
              <p:cNvSpPr>
                <a:spLocks/>
              </p:cNvSpPr>
              <p:nvPr/>
            </p:nvSpPr>
            <p:spPr bwMode="auto">
              <a:xfrm>
                <a:off x="1610" y="1342"/>
                <a:ext cx="5" cy="5"/>
              </a:xfrm>
              <a:custGeom>
                <a:avLst/>
                <a:gdLst>
                  <a:gd name="T0" fmla="*/ 2 w 2"/>
                  <a:gd name="T1" fmla="*/ 2 h 2"/>
                  <a:gd name="T2" fmla="*/ 1 w 2"/>
                  <a:gd name="T3" fmla="*/ 2 h 2"/>
                  <a:gd name="T4" fmla="*/ 0 w 2"/>
                  <a:gd name="T5" fmla="*/ 0 h 2"/>
                  <a:gd name="T6" fmla="*/ 1 w 2"/>
                  <a:gd name="T7" fmla="*/ 0 h 2"/>
                  <a:gd name="T8" fmla="*/ 2 w 2"/>
                  <a:gd name="T9" fmla="*/ 2 h 2"/>
                </a:gdLst>
                <a:ahLst/>
                <a:cxnLst>
                  <a:cxn ang="0">
                    <a:pos x="T0" y="T1"/>
                  </a:cxn>
                  <a:cxn ang="0">
                    <a:pos x="T2" y="T3"/>
                  </a:cxn>
                  <a:cxn ang="0">
                    <a:pos x="T4" y="T5"/>
                  </a:cxn>
                  <a:cxn ang="0">
                    <a:pos x="T6" y="T7"/>
                  </a:cxn>
                  <a:cxn ang="0">
                    <a:pos x="T8" y="T9"/>
                  </a:cxn>
                </a:cxnLst>
                <a:rect l="0" t="0" r="r" b="b"/>
                <a:pathLst>
                  <a:path w="2" h="2">
                    <a:moveTo>
                      <a:pt x="2" y="2"/>
                    </a:moveTo>
                    <a:cubicBezTo>
                      <a:pt x="2" y="2"/>
                      <a:pt x="1" y="2"/>
                      <a:pt x="1" y="2"/>
                    </a:cubicBezTo>
                    <a:cubicBezTo>
                      <a:pt x="0" y="2"/>
                      <a:pt x="0" y="1"/>
                      <a:pt x="0" y="0"/>
                    </a:cubicBezTo>
                    <a:cubicBezTo>
                      <a:pt x="0" y="0"/>
                      <a:pt x="1" y="0"/>
                      <a:pt x="1" y="0"/>
                    </a:cubicBezTo>
                    <a:cubicBezTo>
                      <a:pt x="2" y="0"/>
                      <a:pt x="2" y="1"/>
                      <a:pt x="2"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69" name="Freeform 359"/>
              <p:cNvSpPr>
                <a:spLocks/>
              </p:cNvSpPr>
              <p:nvPr/>
            </p:nvSpPr>
            <p:spPr bwMode="auto">
              <a:xfrm>
                <a:off x="1610" y="1342"/>
                <a:ext cx="5" cy="5"/>
              </a:xfrm>
              <a:custGeom>
                <a:avLst/>
                <a:gdLst>
                  <a:gd name="T0" fmla="*/ 2 w 2"/>
                  <a:gd name="T1" fmla="*/ 2 h 2"/>
                  <a:gd name="T2" fmla="*/ 2 w 2"/>
                  <a:gd name="T3" fmla="*/ 2 h 2"/>
                  <a:gd name="T4" fmla="*/ 1 w 2"/>
                  <a:gd name="T5" fmla="*/ 2 h 2"/>
                  <a:gd name="T6" fmla="*/ 1 w 2"/>
                  <a:gd name="T7" fmla="*/ 2 h 2"/>
                  <a:gd name="T8" fmla="*/ 0 w 2"/>
                  <a:gd name="T9" fmla="*/ 1 h 2"/>
                  <a:gd name="T10" fmla="*/ 0 w 2"/>
                  <a:gd name="T11" fmla="*/ 0 h 2"/>
                  <a:gd name="T12" fmla="*/ 1 w 2"/>
                  <a:gd name="T13" fmla="*/ 0 h 2"/>
                  <a:gd name="T14" fmla="*/ 1 w 2"/>
                  <a:gd name="T15" fmla="*/ 0 h 2"/>
                  <a:gd name="T16" fmla="*/ 2 w 2"/>
                  <a:gd name="T17" fmla="*/ 1 h 2"/>
                  <a:gd name="T18" fmla="*/ 2 w 2"/>
                  <a:gd name="T19" fmla="*/ 2 h 2"/>
                  <a:gd name="T20" fmla="*/ 2 w 2"/>
                  <a:gd name="T21" fmla="*/ 2 h 2"/>
                  <a:gd name="T22" fmla="*/ 2 w 2"/>
                  <a:gd name="T23" fmla="*/ 2 h 2"/>
                  <a:gd name="T24" fmla="*/ 2 w 2"/>
                  <a:gd name="T25" fmla="*/ 1 h 2"/>
                  <a:gd name="T26" fmla="*/ 1 w 2"/>
                  <a:gd name="T27" fmla="*/ 0 h 2"/>
                  <a:gd name="T28" fmla="*/ 1 w 2"/>
                  <a:gd name="T29" fmla="*/ 0 h 2"/>
                  <a:gd name="T30" fmla="*/ 0 w 2"/>
                  <a:gd name="T31" fmla="*/ 0 h 2"/>
                  <a:gd name="T32" fmla="*/ 0 w 2"/>
                  <a:gd name="T33" fmla="*/ 1 h 2"/>
                  <a:gd name="T34" fmla="*/ 1 w 2"/>
                  <a:gd name="T35" fmla="*/ 2 h 2"/>
                  <a:gd name="T36" fmla="*/ 1 w 2"/>
                  <a:gd name="T37" fmla="*/ 2 h 2"/>
                  <a:gd name="T38" fmla="*/ 2 w 2"/>
                  <a:gd name="T3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2">
                    <a:moveTo>
                      <a:pt x="2" y="2"/>
                    </a:moveTo>
                    <a:cubicBezTo>
                      <a:pt x="2" y="2"/>
                      <a:pt x="2" y="2"/>
                      <a:pt x="2" y="2"/>
                    </a:cubicBezTo>
                    <a:cubicBezTo>
                      <a:pt x="2" y="2"/>
                      <a:pt x="2" y="2"/>
                      <a:pt x="1" y="2"/>
                    </a:cubicBezTo>
                    <a:cubicBezTo>
                      <a:pt x="1" y="2"/>
                      <a:pt x="1" y="2"/>
                      <a:pt x="1" y="2"/>
                    </a:cubicBezTo>
                    <a:cubicBezTo>
                      <a:pt x="0" y="2"/>
                      <a:pt x="0" y="2"/>
                      <a:pt x="0" y="1"/>
                    </a:cubicBezTo>
                    <a:cubicBezTo>
                      <a:pt x="0" y="1"/>
                      <a:pt x="0" y="1"/>
                      <a:pt x="0" y="0"/>
                    </a:cubicBezTo>
                    <a:cubicBezTo>
                      <a:pt x="0" y="0"/>
                      <a:pt x="0" y="0"/>
                      <a:pt x="1" y="0"/>
                    </a:cubicBezTo>
                    <a:cubicBezTo>
                      <a:pt x="1" y="0"/>
                      <a:pt x="1" y="0"/>
                      <a:pt x="1" y="0"/>
                    </a:cubicBezTo>
                    <a:cubicBezTo>
                      <a:pt x="2" y="0"/>
                      <a:pt x="2" y="0"/>
                      <a:pt x="2" y="1"/>
                    </a:cubicBezTo>
                    <a:cubicBezTo>
                      <a:pt x="2" y="1"/>
                      <a:pt x="2" y="1"/>
                      <a:pt x="2" y="2"/>
                    </a:cubicBezTo>
                    <a:cubicBezTo>
                      <a:pt x="2" y="2"/>
                      <a:pt x="2" y="2"/>
                      <a:pt x="2" y="2"/>
                    </a:cubicBezTo>
                    <a:cubicBezTo>
                      <a:pt x="2" y="2"/>
                      <a:pt x="2" y="2"/>
                      <a:pt x="2" y="2"/>
                    </a:cubicBezTo>
                    <a:cubicBezTo>
                      <a:pt x="2" y="1"/>
                      <a:pt x="2" y="1"/>
                      <a:pt x="2" y="1"/>
                    </a:cubicBezTo>
                    <a:cubicBezTo>
                      <a:pt x="2" y="0"/>
                      <a:pt x="2" y="0"/>
                      <a:pt x="1" y="0"/>
                    </a:cubicBezTo>
                    <a:cubicBezTo>
                      <a:pt x="1" y="0"/>
                      <a:pt x="1" y="0"/>
                      <a:pt x="1" y="0"/>
                    </a:cubicBezTo>
                    <a:cubicBezTo>
                      <a:pt x="0" y="0"/>
                      <a:pt x="0" y="0"/>
                      <a:pt x="0" y="0"/>
                    </a:cubicBezTo>
                    <a:cubicBezTo>
                      <a:pt x="0" y="1"/>
                      <a:pt x="0" y="1"/>
                      <a:pt x="0" y="1"/>
                    </a:cubicBezTo>
                    <a:cubicBezTo>
                      <a:pt x="0" y="2"/>
                      <a:pt x="0" y="2"/>
                      <a:pt x="1" y="2"/>
                    </a:cubicBezTo>
                    <a:cubicBezTo>
                      <a:pt x="1" y="2"/>
                      <a:pt x="1" y="2"/>
                      <a:pt x="1" y="2"/>
                    </a:cubicBezTo>
                    <a:cubicBezTo>
                      <a:pt x="2" y="2"/>
                      <a:pt x="2" y="2"/>
                      <a:pt x="2"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70" name="Freeform 360"/>
              <p:cNvSpPr>
                <a:spLocks/>
              </p:cNvSpPr>
              <p:nvPr/>
            </p:nvSpPr>
            <p:spPr bwMode="auto">
              <a:xfrm>
                <a:off x="1613" y="1335"/>
                <a:ext cx="4" cy="5"/>
              </a:xfrm>
              <a:custGeom>
                <a:avLst/>
                <a:gdLst>
                  <a:gd name="T0" fmla="*/ 1 w 2"/>
                  <a:gd name="T1" fmla="*/ 1 h 2"/>
                  <a:gd name="T2" fmla="*/ 1 w 2"/>
                  <a:gd name="T3" fmla="*/ 2 h 2"/>
                  <a:gd name="T4" fmla="*/ 0 w 2"/>
                  <a:gd name="T5" fmla="*/ 1 h 2"/>
                  <a:gd name="T6" fmla="*/ 1 w 2"/>
                  <a:gd name="T7" fmla="*/ 0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1" y="2"/>
                      <a:pt x="1" y="2"/>
                      <a:pt x="1" y="2"/>
                    </a:cubicBezTo>
                    <a:cubicBezTo>
                      <a:pt x="0" y="1"/>
                      <a:pt x="0" y="1"/>
                      <a:pt x="0" y="1"/>
                    </a:cubicBezTo>
                    <a:cubicBezTo>
                      <a:pt x="0" y="0"/>
                      <a:pt x="1" y="0"/>
                      <a:pt x="1" y="0"/>
                    </a:cubicBezTo>
                    <a:cubicBezTo>
                      <a:pt x="1" y="1"/>
                      <a:pt x="2" y="1"/>
                      <a:pt x="1"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71" name="Freeform 361"/>
              <p:cNvSpPr>
                <a:spLocks/>
              </p:cNvSpPr>
              <p:nvPr/>
            </p:nvSpPr>
            <p:spPr bwMode="auto">
              <a:xfrm>
                <a:off x="1613" y="1335"/>
                <a:ext cx="4" cy="5"/>
              </a:xfrm>
              <a:custGeom>
                <a:avLst/>
                <a:gdLst>
                  <a:gd name="T0" fmla="*/ 1 w 2"/>
                  <a:gd name="T1" fmla="*/ 1 h 2"/>
                  <a:gd name="T2" fmla="*/ 1 w 2"/>
                  <a:gd name="T3" fmla="*/ 1 h 2"/>
                  <a:gd name="T4" fmla="*/ 1 w 2"/>
                  <a:gd name="T5" fmla="*/ 2 h 2"/>
                  <a:gd name="T6" fmla="*/ 1 w 2"/>
                  <a:gd name="T7" fmla="*/ 2 h 2"/>
                  <a:gd name="T8" fmla="*/ 0 w 2"/>
                  <a:gd name="T9" fmla="*/ 1 h 2"/>
                  <a:gd name="T10" fmla="*/ 0 w 2"/>
                  <a:gd name="T11" fmla="*/ 1 h 2"/>
                  <a:gd name="T12" fmla="*/ 1 w 2"/>
                  <a:gd name="T13" fmla="*/ 0 h 2"/>
                  <a:gd name="T14" fmla="*/ 1 w 2"/>
                  <a:gd name="T15" fmla="*/ 0 h 2"/>
                  <a:gd name="T16" fmla="*/ 1 w 2"/>
                  <a:gd name="T17" fmla="*/ 1 h 2"/>
                  <a:gd name="T18" fmla="*/ 1 w 2"/>
                  <a:gd name="T19" fmla="*/ 1 h 2"/>
                  <a:gd name="T20" fmla="*/ 1 w 2"/>
                  <a:gd name="T21" fmla="*/ 1 h 2"/>
                  <a:gd name="T22" fmla="*/ 1 w 2"/>
                  <a:gd name="T23" fmla="*/ 1 h 2"/>
                  <a:gd name="T24" fmla="*/ 1 w 2"/>
                  <a:gd name="T25" fmla="*/ 1 h 2"/>
                  <a:gd name="T26" fmla="*/ 1 w 2"/>
                  <a:gd name="T27" fmla="*/ 0 h 2"/>
                  <a:gd name="T28" fmla="*/ 1 w 2"/>
                  <a:gd name="T29" fmla="*/ 0 h 2"/>
                  <a:gd name="T30" fmla="*/ 0 w 2"/>
                  <a:gd name="T31" fmla="*/ 1 h 2"/>
                  <a:gd name="T32" fmla="*/ 0 w 2"/>
                  <a:gd name="T33" fmla="*/ 1 h 2"/>
                  <a:gd name="T34" fmla="*/ 1 w 2"/>
                  <a:gd name="T35" fmla="*/ 2 h 2"/>
                  <a:gd name="T36" fmla="*/ 1 w 2"/>
                  <a:gd name="T37" fmla="*/ 2 h 2"/>
                  <a:gd name="T38" fmla="*/ 1 w 2"/>
                  <a:gd name="T3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2">
                    <a:moveTo>
                      <a:pt x="1" y="1"/>
                    </a:moveTo>
                    <a:cubicBezTo>
                      <a:pt x="1" y="1"/>
                      <a:pt x="1" y="1"/>
                      <a:pt x="1" y="1"/>
                    </a:cubicBezTo>
                    <a:cubicBezTo>
                      <a:pt x="1" y="2"/>
                      <a:pt x="1" y="2"/>
                      <a:pt x="1" y="2"/>
                    </a:cubicBezTo>
                    <a:cubicBezTo>
                      <a:pt x="1" y="2"/>
                      <a:pt x="1" y="2"/>
                      <a:pt x="1" y="2"/>
                    </a:cubicBezTo>
                    <a:cubicBezTo>
                      <a:pt x="0" y="2"/>
                      <a:pt x="0" y="1"/>
                      <a:pt x="0" y="1"/>
                    </a:cubicBezTo>
                    <a:cubicBezTo>
                      <a:pt x="0" y="1"/>
                      <a:pt x="0" y="1"/>
                      <a:pt x="0" y="1"/>
                    </a:cubicBezTo>
                    <a:cubicBezTo>
                      <a:pt x="0" y="0"/>
                      <a:pt x="0" y="0"/>
                      <a:pt x="1" y="0"/>
                    </a:cubicBezTo>
                    <a:cubicBezTo>
                      <a:pt x="1" y="0"/>
                      <a:pt x="1" y="0"/>
                      <a:pt x="1" y="0"/>
                    </a:cubicBezTo>
                    <a:cubicBezTo>
                      <a:pt x="1" y="0"/>
                      <a:pt x="1" y="1"/>
                      <a:pt x="1" y="1"/>
                    </a:cubicBezTo>
                    <a:cubicBezTo>
                      <a:pt x="2" y="1"/>
                      <a:pt x="2" y="1"/>
                      <a:pt x="1" y="1"/>
                    </a:cubicBezTo>
                    <a:cubicBezTo>
                      <a:pt x="1" y="1"/>
                      <a:pt x="1" y="1"/>
                      <a:pt x="1" y="1"/>
                    </a:cubicBezTo>
                    <a:cubicBezTo>
                      <a:pt x="1" y="1"/>
                      <a:pt x="1" y="1"/>
                      <a:pt x="1" y="1"/>
                    </a:cubicBezTo>
                    <a:cubicBezTo>
                      <a:pt x="2" y="1"/>
                      <a:pt x="2" y="1"/>
                      <a:pt x="1" y="1"/>
                    </a:cubicBezTo>
                    <a:cubicBezTo>
                      <a:pt x="1" y="1"/>
                      <a:pt x="1" y="0"/>
                      <a:pt x="1" y="0"/>
                    </a:cubicBezTo>
                    <a:cubicBezTo>
                      <a:pt x="1" y="0"/>
                      <a:pt x="1" y="0"/>
                      <a:pt x="1" y="0"/>
                    </a:cubicBezTo>
                    <a:cubicBezTo>
                      <a:pt x="0" y="0"/>
                      <a:pt x="0" y="0"/>
                      <a:pt x="0" y="1"/>
                    </a:cubicBezTo>
                    <a:cubicBezTo>
                      <a:pt x="0" y="1"/>
                      <a:pt x="0" y="1"/>
                      <a:pt x="0" y="1"/>
                    </a:cubicBezTo>
                    <a:cubicBezTo>
                      <a:pt x="0" y="1"/>
                      <a:pt x="0" y="2"/>
                      <a:pt x="1" y="2"/>
                    </a:cubicBezTo>
                    <a:cubicBezTo>
                      <a:pt x="1" y="2"/>
                      <a:pt x="1" y="2"/>
                      <a:pt x="1" y="2"/>
                    </a:cubicBezTo>
                    <a:cubicBezTo>
                      <a:pt x="1" y="2"/>
                      <a:pt x="1" y="2"/>
                      <a:pt x="1"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72" name="Freeform 362"/>
              <p:cNvSpPr>
                <a:spLocks/>
              </p:cNvSpPr>
              <p:nvPr/>
            </p:nvSpPr>
            <p:spPr bwMode="auto">
              <a:xfrm>
                <a:off x="1613" y="1328"/>
                <a:ext cx="4" cy="5"/>
              </a:xfrm>
              <a:custGeom>
                <a:avLst/>
                <a:gdLst>
                  <a:gd name="T0" fmla="*/ 1 w 2"/>
                  <a:gd name="T1" fmla="*/ 1 h 2"/>
                  <a:gd name="T2" fmla="*/ 1 w 2"/>
                  <a:gd name="T3" fmla="*/ 2 h 2"/>
                  <a:gd name="T4" fmla="*/ 0 w 2"/>
                  <a:gd name="T5" fmla="*/ 1 h 2"/>
                  <a:gd name="T6" fmla="*/ 1 w 2"/>
                  <a:gd name="T7" fmla="*/ 1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1" y="2"/>
                      <a:pt x="1" y="2"/>
                      <a:pt x="1" y="2"/>
                    </a:cubicBezTo>
                    <a:cubicBezTo>
                      <a:pt x="0" y="2"/>
                      <a:pt x="0" y="1"/>
                      <a:pt x="0" y="1"/>
                    </a:cubicBezTo>
                    <a:cubicBezTo>
                      <a:pt x="1" y="0"/>
                      <a:pt x="1" y="0"/>
                      <a:pt x="1" y="1"/>
                    </a:cubicBezTo>
                    <a:cubicBezTo>
                      <a:pt x="1" y="1"/>
                      <a:pt x="2" y="1"/>
                      <a:pt x="1"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73" name="Freeform 363"/>
              <p:cNvSpPr>
                <a:spLocks/>
              </p:cNvSpPr>
              <p:nvPr/>
            </p:nvSpPr>
            <p:spPr bwMode="auto">
              <a:xfrm>
                <a:off x="1613" y="1328"/>
                <a:ext cx="4" cy="5"/>
              </a:xfrm>
              <a:custGeom>
                <a:avLst/>
                <a:gdLst>
                  <a:gd name="T0" fmla="*/ 1 w 2"/>
                  <a:gd name="T1" fmla="*/ 1 h 2"/>
                  <a:gd name="T2" fmla="*/ 1 w 2"/>
                  <a:gd name="T3" fmla="*/ 1 h 2"/>
                  <a:gd name="T4" fmla="*/ 1 w 2"/>
                  <a:gd name="T5" fmla="*/ 2 h 2"/>
                  <a:gd name="T6" fmla="*/ 1 w 2"/>
                  <a:gd name="T7" fmla="*/ 2 h 2"/>
                  <a:gd name="T8" fmla="*/ 0 w 2"/>
                  <a:gd name="T9" fmla="*/ 1 h 2"/>
                  <a:gd name="T10" fmla="*/ 0 w 2"/>
                  <a:gd name="T11" fmla="*/ 1 h 2"/>
                  <a:gd name="T12" fmla="*/ 1 w 2"/>
                  <a:gd name="T13" fmla="*/ 1 h 2"/>
                  <a:gd name="T14" fmla="*/ 1 w 2"/>
                  <a:gd name="T15" fmla="*/ 1 h 2"/>
                  <a:gd name="T16" fmla="*/ 1 w 2"/>
                  <a:gd name="T17" fmla="*/ 1 h 2"/>
                  <a:gd name="T18" fmla="*/ 1 w 2"/>
                  <a:gd name="T19" fmla="*/ 1 h 2"/>
                  <a:gd name="T20" fmla="*/ 1 w 2"/>
                  <a:gd name="T21" fmla="*/ 1 h 2"/>
                  <a:gd name="T22" fmla="*/ 2 w 2"/>
                  <a:gd name="T23" fmla="*/ 1 h 2"/>
                  <a:gd name="T24" fmla="*/ 2 w 2"/>
                  <a:gd name="T25" fmla="*/ 1 h 2"/>
                  <a:gd name="T26" fmla="*/ 1 w 2"/>
                  <a:gd name="T27" fmla="*/ 1 h 2"/>
                  <a:gd name="T28" fmla="*/ 1 w 2"/>
                  <a:gd name="T29" fmla="*/ 0 h 2"/>
                  <a:gd name="T30" fmla="*/ 0 w 2"/>
                  <a:gd name="T31" fmla="*/ 1 h 2"/>
                  <a:gd name="T32" fmla="*/ 0 w 2"/>
                  <a:gd name="T33" fmla="*/ 1 h 2"/>
                  <a:gd name="T34" fmla="*/ 1 w 2"/>
                  <a:gd name="T35" fmla="*/ 2 h 2"/>
                  <a:gd name="T36" fmla="*/ 1 w 2"/>
                  <a:gd name="T37" fmla="*/ 2 h 2"/>
                  <a:gd name="T38" fmla="*/ 2 w 2"/>
                  <a:gd name="T39" fmla="*/ 1 h 2"/>
                  <a:gd name="T40" fmla="*/ 1 w 2"/>
                  <a:gd name="T4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 h="2">
                    <a:moveTo>
                      <a:pt x="1" y="1"/>
                    </a:moveTo>
                    <a:cubicBezTo>
                      <a:pt x="1" y="1"/>
                      <a:pt x="1" y="1"/>
                      <a:pt x="1" y="1"/>
                    </a:cubicBezTo>
                    <a:cubicBezTo>
                      <a:pt x="1" y="2"/>
                      <a:pt x="1" y="2"/>
                      <a:pt x="1" y="2"/>
                    </a:cubicBezTo>
                    <a:cubicBezTo>
                      <a:pt x="1" y="2"/>
                      <a:pt x="1" y="2"/>
                      <a:pt x="1" y="2"/>
                    </a:cubicBezTo>
                    <a:cubicBezTo>
                      <a:pt x="1" y="2"/>
                      <a:pt x="1" y="1"/>
                      <a:pt x="0" y="1"/>
                    </a:cubicBezTo>
                    <a:cubicBezTo>
                      <a:pt x="0" y="1"/>
                      <a:pt x="0" y="1"/>
                      <a:pt x="0" y="1"/>
                    </a:cubicBezTo>
                    <a:cubicBezTo>
                      <a:pt x="1" y="1"/>
                      <a:pt x="1" y="1"/>
                      <a:pt x="1" y="1"/>
                    </a:cubicBezTo>
                    <a:cubicBezTo>
                      <a:pt x="1" y="0"/>
                      <a:pt x="1" y="1"/>
                      <a:pt x="1" y="1"/>
                    </a:cubicBezTo>
                    <a:cubicBezTo>
                      <a:pt x="1" y="1"/>
                      <a:pt x="1" y="1"/>
                      <a:pt x="1" y="1"/>
                    </a:cubicBezTo>
                    <a:cubicBezTo>
                      <a:pt x="2" y="1"/>
                      <a:pt x="2" y="1"/>
                      <a:pt x="1" y="1"/>
                    </a:cubicBezTo>
                    <a:cubicBezTo>
                      <a:pt x="1" y="1"/>
                      <a:pt x="1" y="1"/>
                      <a:pt x="1" y="1"/>
                    </a:cubicBezTo>
                    <a:cubicBezTo>
                      <a:pt x="2" y="1"/>
                      <a:pt x="2" y="1"/>
                      <a:pt x="2" y="1"/>
                    </a:cubicBezTo>
                    <a:cubicBezTo>
                      <a:pt x="2" y="1"/>
                      <a:pt x="2" y="1"/>
                      <a:pt x="2" y="1"/>
                    </a:cubicBezTo>
                    <a:cubicBezTo>
                      <a:pt x="1" y="1"/>
                      <a:pt x="1" y="1"/>
                      <a:pt x="1" y="1"/>
                    </a:cubicBezTo>
                    <a:cubicBezTo>
                      <a:pt x="1" y="0"/>
                      <a:pt x="1" y="0"/>
                      <a:pt x="1" y="0"/>
                    </a:cubicBezTo>
                    <a:cubicBezTo>
                      <a:pt x="1" y="1"/>
                      <a:pt x="1" y="1"/>
                      <a:pt x="0" y="1"/>
                    </a:cubicBezTo>
                    <a:cubicBezTo>
                      <a:pt x="0" y="1"/>
                      <a:pt x="0" y="1"/>
                      <a:pt x="0" y="1"/>
                    </a:cubicBezTo>
                    <a:cubicBezTo>
                      <a:pt x="1" y="1"/>
                      <a:pt x="1" y="2"/>
                      <a:pt x="1" y="2"/>
                    </a:cubicBezTo>
                    <a:cubicBezTo>
                      <a:pt x="1" y="2"/>
                      <a:pt x="1" y="2"/>
                      <a:pt x="1" y="2"/>
                    </a:cubicBezTo>
                    <a:cubicBezTo>
                      <a:pt x="1" y="2"/>
                      <a:pt x="1" y="2"/>
                      <a:pt x="2" y="1"/>
                    </a:cubicBezTo>
                    <a:lnTo>
                      <a:pt x="1" y="1"/>
                    </a:ln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74" name="Freeform 364"/>
              <p:cNvSpPr>
                <a:spLocks/>
              </p:cNvSpPr>
              <p:nvPr/>
            </p:nvSpPr>
            <p:spPr bwMode="auto">
              <a:xfrm>
                <a:off x="1570" y="1373"/>
                <a:ext cx="10" cy="9"/>
              </a:xfrm>
              <a:custGeom>
                <a:avLst/>
                <a:gdLst>
                  <a:gd name="T0" fmla="*/ 3 w 4"/>
                  <a:gd name="T1" fmla="*/ 3 h 4"/>
                  <a:gd name="T2" fmla="*/ 1 w 4"/>
                  <a:gd name="T3" fmla="*/ 4 h 4"/>
                  <a:gd name="T4" fmla="*/ 1 w 4"/>
                  <a:gd name="T5" fmla="*/ 1 h 4"/>
                  <a:gd name="T6" fmla="*/ 3 w 4"/>
                  <a:gd name="T7" fmla="*/ 1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3" y="4"/>
                      <a:pt x="2" y="4"/>
                      <a:pt x="1" y="4"/>
                    </a:cubicBezTo>
                    <a:cubicBezTo>
                      <a:pt x="0" y="3"/>
                      <a:pt x="0" y="2"/>
                      <a:pt x="1" y="1"/>
                    </a:cubicBezTo>
                    <a:cubicBezTo>
                      <a:pt x="1" y="0"/>
                      <a:pt x="2" y="0"/>
                      <a:pt x="3" y="1"/>
                    </a:cubicBezTo>
                    <a:cubicBezTo>
                      <a:pt x="4" y="1"/>
                      <a:pt x="4" y="3"/>
                      <a:pt x="3"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75" name="Freeform 365"/>
              <p:cNvSpPr>
                <a:spLocks/>
              </p:cNvSpPr>
              <p:nvPr/>
            </p:nvSpPr>
            <p:spPr bwMode="auto">
              <a:xfrm>
                <a:off x="1570" y="1373"/>
                <a:ext cx="10" cy="9"/>
              </a:xfrm>
              <a:custGeom>
                <a:avLst/>
                <a:gdLst>
                  <a:gd name="T0" fmla="*/ 3 w 4"/>
                  <a:gd name="T1" fmla="*/ 3 h 4"/>
                  <a:gd name="T2" fmla="*/ 3 w 4"/>
                  <a:gd name="T3" fmla="*/ 3 h 4"/>
                  <a:gd name="T4" fmla="*/ 2 w 4"/>
                  <a:gd name="T5" fmla="*/ 4 h 4"/>
                  <a:gd name="T6" fmla="*/ 1 w 4"/>
                  <a:gd name="T7" fmla="*/ 3 h 4"/>
                  <a:gd name="T8" fmla="*/ 1 w 4"/>
                  <a:gd name="T9" fmla="*/ 2 h 4"/>
                  <a:gd name="T10" fmla="*/ 1 w 4"/>
                  <a:gd name="T11" fmla="*/ 1 h 4"/>
                  <a:gd name="T12" fmla="*/ 2 w 4"/>
                  <a:gd name="T13" fmla="*/ 0 h 4"/>
                  <a:gd name="T14" fmla="*/ 3 w 4"/>
                  <a:gd name="T15" fmla="*/ 1 h 4"/>
                  <a:gd name="T16" fmla="*/ 4 w 4"/>
                  <a:gd name="T17" fmla="*/ 2 h 4"/>
                  <a:gd name="T18" fmla="*/ 3 w 4"/>
                  <a:gd name="T19" fmla="*/ 3 h 4"/>
                  <a:gd name="T20" fmla="*/ 3 w 4"/>
                  <a:gd name="T21" fmla="*/ 3 h 4"/>
                  <a:gd name="T22" fmla="*/ 3 w 4"/>
                  <a:gd name="T23" fmla="*/ 3 h 4"/>
                  <a:gd name="T24" fmla="*/ 4 w 4"/>
                  <a:gd name="T25" fmla="*/ 2 h 4"/>
                  <a:gd name="T26" fmla="*/ 3 w 4"/>
                  <a:gd name="T27" fmla="*/ 1 h 4"/>
                  <a:gd name="T28" fmla="*/ 2 w 4"/>
                  <a:gd name="T29" fmla="*/ 0 h 4"/>
                  <a:gd name="T30" fmla="*/ 1 w 4"/>
                  <a:gd name="T31" fmla="*/ 1 h 4"/>
                  <a:gd name="T32" fmla="*/ 1 w 4"/>
                  <a:gd name="T33" fmla="*/ 2 h 4"/>
                  <a:gd name="T34" fmla="*/ 1 w 4"/>
                  <a:gd name="T35" fmla="*/ 4 h 4"/>
                  <a:gd name="T36" fmla="*/ 2 w 4"/>
                  <a:gd name="T37" fmla="*/ 4 h 4"/>
                  <a:gd name="T38" fmla="*/ 3 w 4"/>
                  <a:gd name="T3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 h="4">
                    <a:moveTo>
                      <a:pt x="3" y="3"/>
                    </a:moveTo>
                    <a:cubicBezTo>
                      <a:pt x="3" y="3"/>
                      <a:pt x="3" y="3"/>
                      <a:pt x="3" y="3"/>
                    </a:cubicBezTo>
                    <a:cubicBezTo>
                      <a:pt x="3" y="4"/>
                      <a:pt x="3" y="4"/>
                      <a:pt x="2" y="4"/>
                    </a:cubicBezTo>
                    <a:cubicBezTo>
                      <a:pt x="2" y="4"/>
                      <a:pt x="2" y="4"/>
                      <a:pt x="1" y="3"/>
                    </a:cubicBezTo>
                    <a:cubicBezTo>
                      <a:pt x="1" y="3"/>
                      <a:pt x="1" y="3"/>
                      <a:pt x="1" y="2"/>
                    </a:cubicBezTo>
                    <a:cubicBezTo>
                      <a:pt x="0" y="2"/>
                      <a:pt x="1" y="1"/>
                      <a:pt x="1" y="1"/>
                    </a:cubicBezTo>
                    <a:cubicBezTo>
                      <a:pt x="1" y="1"/>
                      <a:pt x="1" y="0"/>
                      <a:pt x="2" y="0"/>
                    </a:cubicBezTo>
                    <a:cubicBezTo>
                      <a:pt x="2" y="0"/>
                      <a:pt x="3" y="0"/>
                      <a:pt x="3" y="1"/>
                    </a:cubicBezTo>
                    <a:cubicBezTo>
                      <a:pt x="3" y="1"/>
                      <a:pt x="4" y="1"/>
                      <a:pt x="4" y="2"/>
                    </a:cubicBezTo>
                    <a:cubicBezTo>
                      <a:pt x="4" y="2"/>
                      <a:pt x="4" y="3"/>
                      <a:pt x="3" y="3"/>
                    </a:cubicBezTo>
                    <a:cubicBezTo>
                      <a:pt x="3" y="3"/>
                      <a:pt x="3" y="3"/>
                      <a:pt x="3" y="3"/>
                    </a:cubicBezTo>
                    <a:cubicBezTo>
                      <a:pt x="3" y="3"/>
                      <a:pt x="3" y="3"/>
                      <a:pt x="3" y="3"/>
                    </a:cubicBezTo>
                    <a:cubicBezTo>
                      <a:pt x="4" y="3"/>
                      <a:pt x="4" y="2"/>
                      <a:pt x="4" y="2"/>
                    </a:cubicBezTo>
                    <a:cubicBezTo>
                      <a:pt x="4" y="1"/>
                      <a:pt x="3" y="1"/>
                      <a:pt x="3" y="1"/>
                    </a:cubicBezTo>
                    <a:cubicBezTo>
                      <a:pt x="3" y="0"/>
                      <a:pt x="2" y="0"/>
                      <a:pt x="2" y="0"/>
                    </a:cubicBezTo>
                    <a:cubicBezTo>
                      <a:pt x="1" y="0"/>
                      <a:pt x="1" y="1"/>
                      <a:pt x="1" y="1"/>
                    </a:cubicBezTo>
                    <a:cubicBezTo>
                      <a:pt x="1" y="1"/>
                      <a:pt x="0" y="2"/>
                      <a:pt x="1" y="2"/>
                    </a:cubicBezTo>
                    <a:cubicBezTo>
                      <a:pt x="1" y="3"/>
                      <a:pt x="1" y="3"/>
                      <a:pt x="1" y="4"/>
                    </a:cubicBezTo>
                    <a:cubicBezTo>
                      <a:pt x="2" y="4"/>
                      <a:pt x="2" y="4"/>
                      <a:pt x="2" y="4"/>
                    </a:cubicBezTo>
                    <a:cubicBezTo>
                      <a:pt x="3" y="4"/>
                      <a:pt x="3" y="4"/>
                      <a:pt x="3"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76" name="Freeform 366"/>
              <p:cNvSpPr>
                <a:spLocks/>
              </p:cNvSpPr>
              <p:nvPr/>
            </p:nvSpPr>
            <p:spPr bwMode="auto">
              <a:xfrm>
                <a:off x="1613" y="1323"/>
                <a:ext cx="2" cy="3"/>
              </a:xfrm>
              <a:custGeom>
                <a:avLst/>
                <a:gdLst>
                  <a:gd name="T0" fmla="*/ 1 w 1"/>
                  <a:gd name="T1" fmla="*/ 1 h 1"/>
                  <a:gd name="T2" fmla="*/ 1 w 1"/>
                  <a:gd name="T3" fmla="*/ 1 h 1"/>
                  <a:gd name="T4" fmla="*/ 0 w 1"/>
                  <a:gd name="T5" fmla="*/ 0 h 1"/>
                  <a:gd name="T6" fmla="*/ 1 w 1"/>
                  <a:gd name="T7" fmla="*/ 0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1"/>
                      <a:pt x="1" y="1"/>
                      <a:pt x="1" y="1"/>
                    </a:cubicBezTo>
                    <a:cubicBezTo>
                      <a:pt x="0" y="1"/>
                      <a:pt x="0" y="0"/>
                      <a:pt x="0" y="0"/>
                    </a:cubicBezTo>
                    <a:cubicBezTo>
                      <a:pt x="0" y="0"/>
                      <a:pt x="1" y="0"/>
                      <a:pt x="1" y="0"/>
                    </a:cubicBezTo>
                    <a:cubicBezTo>
                      <a:pt x="1" y="0"/>
                      <a:pt x="1" y="0"/>
                      <a:pt x="1"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77" name="Freeform 367"/>
              <p:cNvSpPr>
                <a:spLocks/>
              </p:cNvSpPr>
              <p:nvPr/>
            </p:nvSpPr>
            <p:spPr bwMode="auto">
              <a:xfrm>
                <a:off x="1613" y="1323"/>
                <a:ext cx="2" cy="3"/>
              </a:xfrm>
              <a:custGeom>
                <a:avLst/>
                <a:gdLst>
                  <a:gd name="T0" fmla="*/ 1 w 1"/>
                  <a:gd name="T1" fmla="*/ 1 h 1"/>
                  <a:gd name="T2" fmla="*/ 1 w 1"/>
                  <a:gd name="T3" fmla="*/ 1 h 1"/>
                  <a:gd name="T4" fmla="*/ 1 w 1"/>
                  <a:gd name="T5" fmla="*/ 1 h 1"/>
                  <a:gd name="T6" fmla="*/ 1 w 1"/>
                  <a:gd name="T7" fmla="*/ 1 h 1"/>
                  <a:gd name="T8" fmla="*/ 0 w 1"/>
                  <a:gd name="T9" fmla="*/ 0 h 1"/>
                  <a:gd name="T10" fmla="*/ 0 w 1"/>
                  <a:gd name="T11" fmla="*/ 0 h 1"/>
                  <a:gd name="T12" fmla="*/ 1 w 1"/>
                  <a:gd name="T13" fmla="*/ 0 h 1"/>
                  <a:gd name="T14" fmla="*/ 1 w 1"/>
                  <a:gd name="T15" fmla="*/ 0 h 1"/>
                  <a:gd name="T16" fmla="*/ 1 w 1"/>
                  <a:gd name="T17" fmla="*/ 0 h 1"/>
                  <a:gd name="T18" fmla="*/ 1 w 1"/>
                  <a:gd name="T19" fmla="*/ 1 h 1"/>
                  <a:gd name="T20" fmla="*/ 1 w 1"/>
                  <a:gd name="T21" fmla="*/ 1 h 1"/>
                  <a:gd name="T22" fmla="*/ 1 w 1"/>
                  <a:gd name="T23" fmla="*/ 1 h 1"/>
                  <a:gd name="T24" fmla="*/ 1 w 1"/>
                  <a:gd name="T25" fmla="*/ 0 h 1"/>
                  <a:gd name="T26" fmla="*/ 1 w 1"/>
                  <a:gd name="T27" fmla="*/ 0 h 1"/>
                  <a:gd name="T28" fmla="*/ 1 w 1"/>
                  <a:gd name="T29" fmla="*/ 0 h 1"/>
                  <a:gd name="T30" fmla="*/ 0 w 1"/>
                  <a:gd name="T31" fmla="*/ 0 h 1"/>
                  <a:gd name="T32" fmla="*/ 0 w 1"/>
                  <a:gd name="T33" fmla="*/ 0 h 1"/>
                  <a:gd name="T34" fmla="*/ 1 w 1"/>
                  <a:gd name="T35" fmla="*/ 1 h 1"/>
                  <a:gd name="T36" fmla="*/ 1 w 1"/>
                  <a:gd name="T37" fmla="*/ 1 h 1"/>
                  <a:gd name="T38" fmla="*/ 1 w 1"/>
                  <a:gd name="T3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1" y="1"/>
                    </a:moveTo>
                    <a:cubicBezTo>
                      <a:pt x="1" y="1"/>
                      <a:pt x="1" y="1"/>
                      <a:pt x="1" y="1"/>
                    </a:cubicBezTo>
                    <a:cubicBezTo>
                      <a:pt x="1" y="1"/>
                      <a:pt x="1" y="1"/>
                      <a:pt x="1" y="1"/>
                    </a:cubicBezTo>
                    <a:cubicBezTo>
                      <a:pt x="1" y="1"/>
                      <a:pt x="1" y="1"/>
                      <a:pt x="1" y="1"/>
                    </a:cubicBezTo>
                    <a:cubicBezTo>
                      <a:pt x="0" y="1"/>
                      <a:pt x="0" y="1"/>
                      <a:pt x="0" y="0"/>
                    </a:cubicBezTo>
                    <a:cubicBezTo>
                      <a:pt x="0" y="0"/>
                      <a:pt x="0" y="0"/>
                      <a:pt x="0" y="0"/>
                    </a:cubicBezTo>
                    <a:cubicBezTo>
                      <a:pt x="0" y="0"/>
                      <a:pt x="0" y="0"/>
                      <a:pt x="1" y="0"/>
                    </a:cubicBezTo>
                    <a:cubicBezTo>
                      <a:pt x="1" y="0"/>
                      <a:pt x="1" y="0"/>
                      <a:pt x="1" y="0"/>
                    </a:cubicBezTo>
                    <a:cubicBezTo>
                      <a:pt x="1" y="0"/>
                      <a:pt x="1" y="0"/>
                      <a:pt x="1" y="0"/>
                    </a:cubicBezTo>
                    <a:cubicBezTo>
                      <a:pt x="1" y="0"/>
                      <a:pt x="1" y="1"/>
                      <a:pt x="1" y="1"/>
                    </a:cubicBezTo>
                    <a:cubicBezTo>
                      <a:pt x="1" y="1"/>
                      <a:pt x="1" y="1"/>
                      <a:pt x="1" y="1"/>
                    </a:cubicBezTo>
                    <a:cubicBezTo>
                      <a:pt x="1" y="1"/>
                      <a:pt x="1" y="1"/>
                      <a:pt x="1" y="1"/>
                    </a:cubicBezTo>
                    <a:cubicBezTo>
                      <a:pt x="1" y="1"/>
                      <a:pt x="1" y="0"/>
                      <a:pt x="1" y="0"/>
                    </a:cubicBezTo>
                    <a:cubicBezTo>
                      <a:pt x="1" y="0"/>
                      <a:pt x="1" y="0"/>
                      <a:pt x="1" y="0"/>
                    </a:cubicBezTo>
                    <a:cubicBezTo>
                      <a:pt x="1" y="0"/>
                      <a:pt x="1" y="0"/>
                      <a:pt x="1" y="0"/>
                    </a:cubicBezTo>
                    <a:cubicBezTo>
                      <a:pt x="0" y="0"/>
                      <a:pt x="0" y="0"/>
                      <a:pt x="0" y="0"/>
                    </a:cubicBezTo>
                    <a:cubicBezTo>
                      <a:pt x="0" y="0"/>
                      <a:pt x="0" y="0"/>
                      <a:pt x="0" y="0"/>
                    </a:cubicBezTo>
                    <a:cubicBezTo>
                      <a:pt x="0" y="1"/>
                      <a:pt x="0" y="1"/>
                      <a:pt x="1" y="1"/>
                    </a:cubicBezTo>
                    <a:cubicBezTo>
                      <a:pt x="1" y="1"/>
                      <a:pt x="1" y="1"/>
                      <a:pt x="1" y="1"/>
                    </a:cubicBezTo>
                    <a:cubicBezTo>
                      <a:pt x="1" y="1"/>
                      <a:pt x="1" y="1"/>
                      <a:pt x="1"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78" name="Freeform 368"/>
              <p:cNvSpPr>
                <a:spLocks/>
              </p:cNvSpPr>
              <p:nvPr/>
            </p:nvSpPr>
            <p:spPr bwMode="auto">
              <a:xfrm>
                <a:off x="1561" y="1377"/>
                <a:ext cx="7" cy="8"/>
              </a:xfrm>
              <a:custGeom>
                <a:avLst/>
                <a:gdLst>
                  <a:gd name="T0" fmla="*/ 2 w 3"/>
                  <a:gd name="T1" fmla="*/ 3 h 3"/>
                  <a:gd name="T2" fmla="*/ 1 w 3"/>
                  <a:gd name="T3" fmla="*/ 3 h 3"/>
                  <a:gd name="T4" fmla="*/ 0 w 3"/>
                  <a:gd name="T5" fmla="*/ 0 h 3"/>
                  <a:gd name="T6" fmla="*/ 2 w 3"/>
                  <a:gd name="T7" fmla="*/ 0 h 3"/>
                  <a:gd name="T8" fmla="*/ 2 w 3"/>
                  <a:gd name="T9" fmla="*/ 3 h 3"/>
                </a:gdLst>
                <a:ahLst/>
                <a:cxnLst>
                  <a:cxn ang="0">
                    <a:pos x="T0" y="T1"/>
                  </a:cxn>
                  <a:cxn ang="0">
                    <a:pos x="T2" y="T3"/>
                  </a:cxn>
                  <a:cxn ang="0">
                    <a:pos x="T4" y="T5"/>
                  </a:cxn>
                  <a:cxn ang="0">
                    <a:pos x="T6" y="T7"/>
                  </a:cxn>
                  <a:cxn ang="0">
                    <a:pos x="T8" y="T9"/>
                  </a:cxn>
                </a:cxnLst>
                <a:rect l="0" t="0" r="r" b="b"/>
                <a:pathLst>
                  <a:path w="3" h="3">
                    <a:moveTo>
                      <a:pt x="2" y="3"/>
                    </a:moveTo>
                    <a:cubicBezTo>
                      <a:pt x="2" y="3"/>
                      <a:pt x="1" y="3"/>
                      <a:pt x="1" y="3"/>
                    </a:cubicBezTo>
                    <a:cubicBezTo>
                      <a:pt x="0" y="2"/>
                      <a:pt x="0" y="1"/>
                      <a:pt x="0" y="0"/>
                    </a:cubicBezTo>
                    <a:cubicBezTo>
                      <a:pt x="1" y="0"/>
                      <a:pt x="2" y="0"/>
                      <a:pt x="2" y="0"/>
                    </a:cubicBezTo>
                    <a:cubicBezTo>
                      <a:pt x="3" y="1"/>
                      <a:pt x="3" y="2"/>
                      <a:pt x="2"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79" name="Freeform 369"/>
              <p:cNvSpPr>
                <a:spLocks/>
              </p:cNvSpPr>
              <p:nvPr/>
            </p:nvSpPr>
            <p:spPr bwMode="auto">
              <a:xfrm>
                <a:off x="1561" y="1377"/>
                <a:ext cx="7" cy="8"/>
              </a:xfrm>
              <a:custGeom>
                <a:avLst/>
                <a:gdLst>
                  <a:gd name="T0" fmla="*/ 2 w 3"/>
                  <a:gd name="T1" fmla="*/ 3 h 3"/>
                  <a:gd name="T2" fmla="*/ 2 w 3"/>
                  <a:gd name="T3" fmla="*/ 3 h 3"/>
                  <a:gd name="T4" fmla="*/ 2 w 3"/>
                  <a:gd name="T5" fmla="*/ 3 h 3"/>
                  <a:gd name="T6" fmla="*/ 1 w 3"/>
                  <a:gd name="T7" fmla="*/ 3 h 3"/>
                  <a:gd name="T8" fmla="*/ 0 w 3"/>
                  <a:gd name="T9" fmla="*/ 2 h 3"/>
                  <a:gd name="T10" fmla="*/ 0 w 3"/>
                  <a:gd name="T11" fmla="*/ 0 h 3"/>
                  <a:gd name="T12" fmla="*/ 1 w 3"/>
                  <a:gd name="T13" fmla="*/ 0 h 3"/>
                  <a:gd name="T14" fmla="*/ 2 w 3"/>
                  <a:gd name="T15" fmla="*/ 0 h 3"/>
                  <a:gd name="T16" fmla="*/ 3 w 3"/>
                  <a:gd name="T17" fmla="*/ 1 h 3"/>
                  <a:gd name="T18" fmla="*/ 2 w 3"/>
                  <a:gd name="T19" fmla="*/ 3 h 3"/>
                  <a:gd name="T20" fmla="*/ 2 w 3"/>
                  <a:gd name="T21" fmla="*/ 3 h 3"/>
                  <a:gd name="T22" fmla="*/ 2 w 3"/>
                  <a:gd name="T23" fmla="*/ 3 h 3"/>
                  <a:gd name="T24" fmla="*/ 3 w 3"/>
                  <a:gd name="T25" fmla="*/ 1 h 3"/>
                  <a:gd name="T26" fmla="*/ 2 w 3"/>
                  <a:gd name="T27" fmla="*/ 0 h 3"/>
                  <a:gd name="T28" fmla="*/ 1 w 3"/>
                  <a:gd name="T29" fmla="*/ 0 h 3"/>
                  <a:gd name="T30" fmla="*/ 0 w 3"/>
                  <a:gd name="T31" fmla="*/ 0 h 3"/>
                  <a:gd name="T32" fmla="*/ 0 w 3"/>
                  <a:gd name="T33" fmla="*/ 2 h 3"/>
                  <a:gd name="T34" fmla="*/ 1 w 3"/>
                  <a:gd name="T35" fmla="*/ 3 h 3"/>
                  <a:gd name="T36" fmla="*/ 2 w 3"/>
                  <a:gd name="T37" fmla="*/ 3 h 3"/>
                  <a:gd name="T38" fmla="*/ 2 w 3"/>
                  <a:gd name="T3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 h="3">
                    <a:moveTo>
                      <a:pt x="2" y="3"/>
                    </a:moveTo>
                    <a:cubicBezTo>
                      <a:pt x="2" y="3"/>
                      <a:pt x="2" y="3"/>
                      <a:pt x="2" y="3"/>
                    </a:cubicBezTo>
                    <a:cubicBezTo>
                      <a:pt x="2" y="3"/>
                      <a:pt x="2" y="3"/>
                      <a:pt x="2" y="3"/>
                    </a:cubicBezTo>
                    <a:cubicBezTo>
                      <a:pt x="1" y="3"/>
                      <a:pt x="1" y="3"/>
                      <a:pt x="1" y="3"/>
                    </a:cubicBezTo>
                    <a:cubicBezTo>
                      <a:pt x="0" y="2"/>
                      <a:pt x="0" y="2"/>
                      <a:pt x="0" y="2"/>
                    </a:cubicBezTo>
                    <a:cubicBezTo>
                      <a:pt x="0" y="1"/>
                      <a:pt x="0" y="1"/>
                      <a:pt x="0" y="0"/>
                    </a:cubicBezTo>
                    <a:cubicBezTo>
                      <a:pt x="0" y="0"/>
                      <a:pt x="1" y="0"/>
                      <a:pt x="1" y="0"/>
                    </a:cubicBezTo>
                    <a:cubicBezTo>
                      <a:pt x="1" y="0"/>
                      <a:pt x="2" y="0"/>
                      <a:pt x="2" y="0"/>
                    </a:cubicBezTo>
                    <a:cubicBezTo>
                      <a:pt x="2" y="1"/>
                      <a:pt x="3" y="1"/>
                      <a:pt x="3" y="1"/>
                    </a:cubicBezTo>
                    <a:cubicBezTo>
                      <a:pt x="3" y="2"/>
                      <a:pt x="3" y="2"/>
                      <a:pt x="2" y="3"/>
                    </a:cubicBezTo>
                    <a:cubicBezTo>
                      <a:pt x="2" y="3"/>
                      <a:pt x="2" y="3"/>
                      <a:pt x="2" y="3"/>
                    </a:cubicBezTo>
                    <a:cubicBezTo>
                      <a:pt x="2" y="3"/>
                      <a:pt x="2" y="3"/>
                      <a:pt x="2" y="3"/>
                    </a:cubicBezTo>
                    <a:cubicBezTo>
                      <a:pt x="3" y="2"/>
                      <a:pt x="3" y="2"/>
                      <a:pt x="3" y="1"/>
                    </a:cubicBezTo>
                    <a:cubicBezTo>
                      <a:pt x="3" y="1"/>
                      <a:pt x="2" y="0"/>
                      <a:pt x="2" y="0"/>
                    </a:cubicBezTo>
                    <a:cubicBezTo>
                      <a:pt x="2" y="0"/>
                      <a:pt x="1" y="0"/>
                      <a:pt x="1" y="0"/>
                    </a:cubicBezTo>
                    <a:cubicBezTo>
                      <a:pt x="1" y="0"/>
                      <a:pt x="0" y="0"/>
                      <a:pt x="0" y="0"/>
                    </a:cubicBezTo>
                    <a:cubicBezTo>
                      <a:pt x="0" y="1"/>
                      <a:pt x="0" y="1"/>
                      <a:pt x="0" y="2"/>
                    </a:cubicBezTo>
                    <a:cubicBezTo>
                      <a:pt x="0" y="2"/>
                      <a:pt x="0" y="2"/>
                      <a:pt x="1" y="3"/>
                    </a:cubicBezTo>
                    <a:cubicBezTo>
                      <a:pt x="1" y="3"/>
                      <a:pt x="1" y="3"/>
                      <a:pt x="2" y="3"/>
                    </a:cubicBezTo>
                    <a:cubicBezTo>
                      <a:pt x="2" y="3"/>
                      <a:pt x="2" y="3"/>
                      <a:pt x="2"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80" name="Freeform 370"/>
              <p:cNvSpPr>
                <a:spLocks/>
              </p:cNvSpPr>
              <p:nvPr/>
            </p:nvSpPr>
            <p:spPr bwMode="auto">
              <a:xfrm>
                <a:off x="1549" y="1377"/>
                <a:ext cx="7" cy="10"/>
              </a:xfrm>
              <a:custGeom>
                <a:avLst/>
                <a:gdLst>
                  <a:gd name="T0" fmla="*/ 3 w 3"/>
                  <a:gd name="T1" fmla="*/ 3 h 4"/>
                  <a:gd name="T2" fmla="*/ 1 w 3"/>
                  <a:gd name="T3" fmla="*/ 3 h 4"/>
                  <a:gd name="T4" fmla="*/ 1 w 3"/>
                  <a:gd name="T5" fmla="*/ 1 h 4"/>
                  <a:gd name="T6" fmla="*/ 2 w 3"/>
                  <a:gd name="T7" fmla="*/ 1 h 4"/>
                  <a:gd name="T8" fmla="*/ 3 w 3"/>
                  <a:gd name="T9" fmla="*/ 3 h 4"/>
                </a:gdLst>
                <a:ahLst/>
                <a:cxnLst>
                  <a:cxn ang="0">
                    <a:pos x="T0" y="T1"/>
                  </a:cxn>
                  <a:cxn ang="0">
                    <a:pos x="T2" y="T3"/>
                  </a:cxn>
                  <a:cxn ang="0">
                    <a:pos x="T4" y="T5"/>
                  </a:cxn>
                  <a:cxn ang="0">
                    <a:pos x="T6" y="T7"/>
                  </a:cxn>
                  <a:cxn ang="0">
                    <a:pos x="T8" y="T9"/>
                  </a:cxn>
                </a:cxnLst>
                <a:rect l="0" t="0" r="r" b="b"/>
                <a:pathLst>
                  <a:path w="3" h="4">
                    <a:moveTo>
                      <a:pt x="3" y="3"/>
                    </a:moveTo>
                    <a:cubicBezTo>
                      <a:pt x="2" y="4"/>
                      <a:pt x="1" y="4"/>
                      <a:pt x="1" y="3"/>
                    </a:cubicBezTo>
                    <a:cubicBezTo>
                      <a:pt x="0" y="2"/>
                      <a:pt x="0" y="2"/>
                      <a:pt x="1" y="1"/>
                    </a:cubicBezTo>
                    <a:cubicBezTo>
                      <a:pt x="1" y="0"/>
                      <a:pt x="2" y="0"/>
                      <a:pt x="2" y="1"/>
                    </a:cubicBezTo>
                    <a:cubicBezTo>
                      <a:pt x="3" y="1"/>
                      <a:pt x="3" y="2"/>
                      <a:pt x="3"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81" name="Freeform 371"/>
              <p:cNvSpPr>
                <a:spLocks/>
              </p:cNvSpPr>
              <p:nvPr/>
            </p:nvSpPr>
            <p:spPr bwMode="auto">
              <a:xfrm>
                <a:off x="1549" y="1377"/>
                <a:ext cx="7" cy="8"/>
              </a:xfrm>
              <a:custGeom>
                <a:avLst/>
                <a:gdLst>
                  <a:gd name="T0" fmla="*/ 3 w 3"/>
                  <a:gd name="T1" fmla="*/ 3 h 3"/>
                  <a:gd name="T2" fmla="*/ 3 w 3"/>
                  <a:gd name="T3" fmla="*/ 3 h 3"/>
                  <a:gd name="T4" fmla="*/ 2 w 3"/>
                  <a:gd name="T5" fmla="*/ 3 h 3"/>
                  <a:gd name="T6" fmla="*/ 1 w 3"/>
                  <a:gd name="T7" fmla="*/ 3 h 3"/>
                  <a:gd name="T8" fmla="*/ 0 w 3"/>
                  <a:gd name="T9" fmla="*/ 2 h 3"/>
                  <a:gd name="T10" fmla="*/ 1 w 3"/>
                  <a:gd name="T11" fmla="*/ 1 h 3"/>
                  <a:gd name="T12" fmla="*/ 2 w 3"/>
                  <a:gd name="T13" fmla="*/ 0 h 3"/>
                  <a:gd name="T14" fmla="*/ 2 w 3"/>
                  <a:gd name="T15" fmla="*/ 1 h 3"/>
                  <a:gd name="T16" fmla="*/ 3 w 3"/>
                  <a:gd name="T17" fmla="*/ 2 h 3"/>
                  <a:gd name="T18" fmla="*/ 3 w 3"/>
                  <a:gd name="T19" fmla="*/ 3 h 3"/>
                  <a:gd name="T20" fmla="*/ 3 w 3"/>
                  <a:gd name="T21" fmla="*/ 3 h 3"/>
                  <a:gd name="T22" fmla="*/ 3 w 3"/>
                  <a:gd name="T23" fmla="*/ 3 h 3"/>
                  <a:gd name="T24" fmla="*/ 3 w 3"/>
                  <a:gd name="T25" fmla="*/ 2 h 3"/>
                  <a:gd name="T26" fmla="*/ 2 w 3"/>
                  <a:gd name="T27" fmla="*/ 1 h 3"/>
                  <a:gd name="T28" fmla="*/ 2 w 3"/>
                  <a:gd name="T29" fmla="*/ 0 h 3"/>
                  <a:gd name="T30" fmla="*/ 1 w 3"/>
                  <a:gd name="T31" fmla="*/ 1 h 3"/>
                  <a:gd name="T32" fmla="*/ 0 w 3"/>
                  <a:gd name="T33" fmla="*/ 2 h 3"/>
                  <a:gd name="T34" fmla="*/ 1 w 3"/>
                  <a:gd name="T35" fmla="*/ 3 h 3"/>
                  <a:gd name="T36" fmla="*/ 2 w 3"/>
                  <a:gd name="T37" fmla="*/ 3 h 3"/>
                  <a:gd name="T38" fmla="*/ 3 w 3"/>
                  <a:gd name="T3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 h="3">
                    <a:moveTo>
                      <a:pt x="3" y="3"/>
                    </a:moveTo>
                    <a:cubicBezTo>
                      <a:pt x="3" y="3"/>
                      <a:pt x="3" y="3"/>
                      <a:pt x="3" y="3"/>
                    </a:cubicBezTo>
                    <a:cubicBezTo>
                      <a:pt x="2" y="3"/>
                      <a:pt x="2" y="3"/>
                      <a:pt x="2" y="3"/>
                    </a:cubicBezTo>
                    <a:cubicBezTo>
                      <a:pt x="1" y="3"/>
                      <a:pt x="1" y="3"/>
                      <a:pt x="1" y="3"/>
                    </a:cubicBezTo>
                    <a:cubicBezTo>
                      <a:pt x="1" y="3"/>
                      <a:pt x="0" y="2"/>
                      <a:pt x="0" y="2"/>
                    </a:cubicBezTo>
                    <a:cubicBezTo>
                      <a:pt x="0" y="2"/>
                      <a:pt x="1" y="1"/>
                      <a:pt x="1" y="1"/>
                    </a:cubicBezTo>
                    <a:cubicBezTo>
                      <a:pt x="1" y="1"/>
                      <a:pt x="1" y="0"/>
                      <a:pt x="2" y="0"/>
                    </a:cubicBezTo>
                    <a:cubicBezTo>
                      <a:pt x="2" y="0"/>
                      <a:pt x="2" y="1"/>
                      <a:pt x="2" y="1"/>
                    </a:cubicBezTo>
                    <a:cubicBezTo>
                      <a:pt x="3" y="1"/>
                      <a:pt x="3" y="2"/>
                      <a:pt x="3" y="2"/>
                    </a:cubicBezTo>
                    <a:cubicBezTo>
                      <a:pt x="3" y="2"/>
                      <a:pt x="3" y="3"/>
                      <a:pt x="3" y="3"/>
                    </a:cubicBezTo>
                    <a:cubicBezTo>
                      <a:pt x="3" y="3"/>
                      <a:pt x="3" y="3"/>
                      <a:pt x="3" y="3"/>
                    </a:cubicBezTo>
                    <a:cubicBezTo>
                      <a:pt x="3" y="3"/>
                      <a:pt x="3" y="3"/>
                      <a:pt x="3" y="3"/>
                    </a:cubicBezTo>
                    <a:cubicBezTo>
                      <a:pt x="3" y="3"/>
                      <a:pt x="3" y="2"/>
                      <a:pt x="3" y="2"/>
                    </a:cubicBezTo>
                    <a:cubicBezTo>
                      <a:pt x="3" y="2"/>
                      <a:pt x="3" y="1"/>
                      <a:pt x="2" y="1"/>
                    </a:cubicBezTo>
                    <a:cubicBezTo>
                      <a:pt x="2" y="1"/>
                      <a:pt x="2" y="0"/>
                      <a:pt x="2" y="0"/>
                    </a:cubicBezTo>
                    <a:cubicBezTo>
                      <a:pt x="1" y="0"/>
                      <a:pt x="1" y="1"/>
                      <a:pt x="1" y="1"/>
                    </a:cubicBezTo>
                    <a:cubicBezTo>
                      <a:pt x="1" y="1"/>
                      <a:pt x="0" y="2"/>
                      <a:pt x="0" y="2"/>
                    </a:cubicBezTo>
                    <a:cubicBezTo>
                      <a:pt x="0" y="2"/>
                      <a:pt x="1" y="3"/>
                      <a:pt x="1" y="3"/>
                    </a:cubicBezTo>
                    <a:cubicBezTo>
                      <a:pt x="1" y="3"/>
                      <a:pt x="1" y="3"/>
                      <a:pt x="2" y="3"/>
                    </a:cubicBezTo>
                    <a:cubicBezTo>
                      <a:pt x="2" y="3"/>
                      <a:pt x="2" y="3"/>
                      <a:pt x="3"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82" name="Freeform 372"/>
              <p:cNvSpPr>
                <a:spLocks/>
              </p:cNvSpPr>
              <p:nvPr/>
            </p:nvSpPr>
            <p:spPr bwMode="auto">
              <a:xfrm>
                <a:off x="1542" y="1380"/>
                <a:ext cx="4" cy="5"/>
              </a:xfrm>
              <a:custGeom>
                <a:avLst/>
                <a:gdLst>
                  <a:gd name="T0" fmla="*/ 1 w 2"/>
                  <a:gd name="T1" fmla="*/ 2 h 2"/>
                  <a:gd name="T2" fmla="*/ 0 w 2"/>
                  <a:gd name="T3" fmla="*/ 2 h 2"/>
                  <a:gd name="T4" fmla="*/ 0 w 2"/>
                  <a:gd name="T5" fmla="*/ 0 h 2"/>
                  <a:gd name="T6" fmla="*/ 1 w 2"/>
                  <a:gd name="T7" fmla="*/ 0 h 2"/>
                  <a:gd name="T8" fmla="*/ 1 w 2"/>
                  <a:gd name="T9" fmla="*/ 2 h 2"/>
                </a:gdLst>
                <a:ahLst/>
                <a:cxnLst>
                  <a:cxn ang="0">
                    <a:pos x="T0" y="T1"/>
                  </a:cxn>
                  <a:cxn ang="0">
                    <a:pos x="T2" y="T3"/>
                  </a:cxn>
                  <a:cxn ang="0">
                    <a:pos x="T4" y="T5"/>
                  </a:cxn>
                  <a:cxn ang="0">
                    <a:pos x="T6" y="T7"/>
                  </a:cxn>
                  <a:cxn ang="0">
                    <a:pos x="T8" y="T9"/>
                  </a:cxn>
                </a:cxnLst>
                <a:rect l="0" t="0" r="r" b="b"/>
                <a:pathLst>
                  <a:path w="2" h="2">
                    <a:moveTo>
                      <a:pt x="1" y="2"/>
                    </a:moveTo>
                    <a:cubicBezTo>
                      <a:pt x="1" y="2"/>
                      <a:pt x="0" y="2"/>
                      <a:pt x="0" y="2"/>
                    </a:cubicBezTo>
                    <a:cubicBezTo>
                      <a:pt x="0" y="1"/>
                      <a:pt x="0" y="0"/>
                      <a:pt x="0" y="0"/>
                    </a:cubicBezTo>
                    <a:cubicBezTo>
                      <a:pt x="0" y="0"/>
                      <a:pt x="1" y="0"/>
                      <a:pt x="1" y="0"/>
                    </a:cubicBezTo>
                    <a:cubicBezTo>
                      <a:pt x="2" y="0"/>
                      <a:pt x="2" y="1"/>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83" name="Freeform 373"/>
              <p:cNvSpPr>
                <a:spLocks/>
              </p:cNvSpPr>
              <p:nvPr/>
            </p:nvSpPr>
            <p:spPr bwMode="auto">
              <a:xfrm>
                <a:off x="1542" y="1380"/>
                <a:ext cx="4" cy="5"/>
              </a:xfrm>
              <a:custGeom>
                <a:avLst/>
                <a:gdLst>
                  <a:gd name="T0" fmla="*/ 1 w 2"/>
                  <a:gd name="T1" fmla="*/ 2 h 2"/>
                  <a:gd name="T2" fmla="*/ 1 w 2"/>
                  <a:gd name="T3" fmla="*/ 2 h 2"/>
                  <a:gd name="T4" fmla="*/ 1 w 2"/>
                  <a:gd name="T5" fmla="*/ 2 h 2"/>
                  <a:gd name="T6" fmla="*/ 0 w 2"/>
                  <a:gd name="T7" fmla="*/ 2 h 2"/>
                  <a:gd name="T8" fmla="*/ 0 w 2"/>
                  <a:gd name="T9" fmla="*/ 1 h 2"/>
                  <a:gd name="T10" fmla="*/ 0 w 2"/>
                  <a:gd name="T11" fmla="*/ 0 h 2"/>
                  <a:gd name="T12" fmla="*/ 1 w 2"/>
                  <a:gd name="T13" fmla="*/ 0 h 2"/>
                  <a:gd name="T14" fmla="*/ 1 w 2"/>
                  <a:gd name="T15" fmla="*/ 0 h 2"/>
                  <a:gd name="T16" fmla="*/ 1 w 2"/>
                  <a:gd name="T17" fmla="*/ 1 h 2"/>
                  <a:gd name="T18" fmla="*/ 1 w 2"/>
                  <a:gd name="T19" fmla="*/ 2 h 2"/>
                  <a:gd name="T20" fmla="*/ 1 w 2"/>
                  <a:gd name="T21" fmla="*/ 2 h 2"/>
                  <a:gd name="T22" fmla="*/ 1 w 2"/>
                  <a:gd name="T23" fmla="*/ 2 h 2"/>
                  <a:gd name="T24" fmla="*/ 2 w 2"/>
                  <a:gd name="T25" fmla="*/ 1 h 2"/>
                  <a:gd name="T26" fmla="*/ 1 w 2"/>
                  <a:gd name="T27" fmla="*/ 0 h 2"/>
                  <a:gd name="T28" fmla="*/ 1 w 2"/>
                  <a:gd name="T29" fmla="*/ 0 h 2"/>
                  <a:gd name="T30" fmla="*/ 0 w 2"/>
                  <a:gd name="T31" fmla="*/ 0 h 2"/>
                  <a:gd name="T32" fmla="*/ 0 w 2"/>
                  <a:gd name="T33" fmla="*/ 1 h 2"/>
                  <a:gd name="T34" fmla="*/ 0 w 2"/>
                  <a:gd name="T35" fmla="*/ 2 h 2"/>
                  <a:gd name="T36" fmla="*/ 1 w 2"/>
                  <a:gd name="T37" fmla="*/ 2 h 2"/>
                  <a:gd name="T38" fmla="*/ 1 w 2"/>
                  <a:gd name="T3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2">
                    <a:moveTo>
                      <a:pt x="1" y="2"/>
                    </a:moveTo>
                    <a:cubicBezTo>
                      <a:pt x="1" y="2"/>
                      <a:pt x="1" y="2"/>
                      <a:pt x="1" y="2"/>
                    </a:cubicBezTo>
                    <a:cubicBezTo>
                      <a:pt x="1" y="2"/>
                      <a:pt x="1" y="2"/>
                      <a:pt x="1" y="2"/>
                    </a:cubicBezTo>
                    <a:cubicBezTo>
                      <a:pt x="0" y="2"/>
                      <a:pt x="0" y="2"/>
                      <a:pt x="0" y="2"/>
                    </a:cubicBezTo>
                    <a:cubicBezTo>
                      <a:pt x="0" y="1"/>
                      <a:pt x="0" y="1"/>
                      <a:pt x="0" y="1"/>
                    </a:cubicBezTo>
                    <a:cubicBezTo>
                      <a:pt x="0" y="0"/>
                      <a:pt x="0" y="0"/>
                      <a:pt x="0" y="0"/>
                    </a:cubicBezTo>
                    <a:cubicBezTo>
                      <a:pt x="0" y="0"/>
                      <a:pt x="0" y="0"/>
                      <a:pt x="1" y="0"/>
                    </a:cubicBezTo>
                    <a:cubicBezTo>
                      <a:pt x="1" y="0"/>
                      <a:pt x="1" y="0"/>
                      <a:pt x="1" y="0"/>
                    </a:cubicBezTo>
                    <a:cubicBezTo>
                      <a:pt x="1" y="0"/>
                      <a:pt x="1" y="1"/>
                      <a:pt x="1" y="1"/>
                    </a:cubicBezTo>
                    <a:cubicBezTo>
                      <a:pt x="1" y="1"/>
                      <a:pt x="1" y="1"/>
                      <a:pt x="1" y="2"/>
                    </a:cubicBezTo>
                    <a:cubicBezTo>
                      <a:pt x="1" y="2"/>
                      <a:pt x="1" y="2"/>
                      <a:pt x="1" y="2"/>
                    </a:cubicBezTo>
                    <a:cubicBezTo>
                      <a:pt x="1" y="2"/>
                      <a:pt x="1" y="2"/>
                      <a:pt x="1" y="2"/>
                    </a:cubicBezTo>
                    <a:cubicBezTo>
                      <a:pt x="1" y="1"/>
                      <a:pt x="2" y="1"/>
                      <a:pt x="2" y="1"/>
                    </a:cubicBezTo>
                    <a:cubicBezTo>
                      <a:pt x="2" y="1"/>
                      <a:pt x="1" y="0"/>
                      <a:pt x="1" y="0"/>
                    </a:cubicBezTo>
                    <a:cubicBezTo>
                      <a:pt x="1" y="0"/>
                      <a:pt x="1" y="0"/>
                      <a:pt x="1" y="0"/>
                    </a:cubicBezTo>
                    <a:cubicBezTo>
                      <a:pt x="0" y="0"/>
                      <a:pt x="0" y="0"/>
                      <a:pt x="0" y="0"/>
                    </a:cubicBezTo>
                    <a:cubicBezTo>
                      <a:pt x="0" y="0"/>
                      <a:pt x="0" y="0"/>
                      <a:pt x="0" y="1"/>
                    </a:cubicBezTo>
                    <a:cubicBezTo>
                      <a:pt x="0" y="1"/>
                      <a:pt x="0" y="1"/>
                      <a:pt x="0" y="2"/>
                    </a:cubicBezTo>
                    <a:cubicBezTo>
                      <a:pt x="0" y="2"/>
                      <a:pt x="0" y="2"/>
                      <a:pt x="1" y="2"/>
                    </a:cubicBezTo>
                    <a:cubicBezTo>
                      <a:pt x="1" y="2"/>
                      <a:pt x="1" y="2"/>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84" name="Freeform 374"/>
              <p:cNvSpPr>
                <a:spLocks/>
              </p:cNvSpPr>
              <p:nvPr/>
            </p:nvSpPr>
            <p:spPr bwMode="auto">
              <a:xfrm>
                <a:off x="925" y="1132"/>
                <a:ext cx="69" cy="106"/>
              </a:xfrm>
              <a:custGeom>
                <a:avLst/>
                <a:gdLst>
                  <a:gd name="T0" fmla="*/ 14 w 29"/>
                  <a:gd name="T1" fmla="*/ 44 h 45"/>
                  <a:gd name="T2" fmla="*/ 15 w 29"/>
                  <a:gd name="T3" fmla="*/ 16 h 45"/>
                  <a:gd name="T4" fmla="*/ 15 w 29"/>
                  <a:gd name="T5" fmla="*/ 45 h 45"/>
                  <a:gd name="T6" fmla="*/ 29 w 29"/>
                  <a:gd name="T7" fmla="*/ 0 h 45"/>
                  <a:gd name="T8" fmla="*/ 11 w 29"/>
                  <a:gd name="T9" fmla="*/ 39 h 45"/>
                  <a:gd name="T10" fmla="*/ 14 w 29"/>
                  <a:gd name="T11" fmla="*/ 44 h 45"/>
                </a:gdLst>
                <a:ahLst/>
                <a:cxnLst>
                  <a:cxn ang="0">
                    <a:pos x="T0" y="T1"/>
                  </a:cxn>
                  <a:cxn ang="0">
                    <a:pos x="T2" y="T3"/>
                  </a:cxn>
                  <a:cxn ang="0">
                    <a:pos x="T4" y="T5"/>
                  </a:cxn>
                  <a:cxn ang="0">
                    <a:pos x="T6" y="T7"/>
                  </a:cxn>
                  <a:cxn ang="0">
                    <a:pos x="T8" y="T9"/>
                  </a:cxn>
                  <a:cxn ang="0">
                    <a:pos x="T10" y="T11"/>
                  </a:cxn>
                </a:cxnLst>
                <a:rect l="0" t="0" r="r" b="b"/>
                <a:pathLst>
                  <a:path w="29" h="45">
                    <a:moveTo>
                      <a:pt x="14" y="44"/>
                    </a:moveTo>
                    <a:cubicBezTo>
                      <a:pt x="11" y="34"/>
                      <a:pt x="9" y="24"/>
                      <a:pt x="15" y="16"/>
                    </a:cubicBezTo>
                    <a:cubicBezTo>
                      <a:pt x="12" y="26"/>
                      <a:pt x="14" y="34"/>
                      <a:pt x="15" y="45"/>
                    </a:cubicBezTo>
                    <a:cubicBezTo>
                      <a:pt x="19" y="29"/>
                      <a:pt x="17" y="9"/>
                      <a:pt x="29" y="0"/>
                    </a:cubicBezTo>
                    <a:cubicBezTo>
                      <a:pt x="17" y="6"/>
                      <a:pt x="0" y="18"/>
                      <a:pt x="11" y="39"/>
                    </a:cubicBezTo>
                    <a:cubicBezTo>
                      <a:pt x="12" y="42"/>
                      <a:pt x="14" y="44"/>
                      <a:pt x="14" y="44"/>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85" name="Freeform 375"/>
              <p:cNvSpPr>
                <a:spLocks/>
              </p:cNvSpPr>
              <p:nvPr/>
            </p:nvSpPr>
            <p:spPr bwMode="auto">
              <a:xfrm>
                <a:off x="876" y="1125"/>
                <a:ext cx="59" cy="85"/>
              </a:xfrm>
              <a:custGeom>
                <a:avLst/>
                <a:gdLst>
                  <a:gd name="T0" fmla="*/ 22 w 25"/>
                  <a:gd name="T1" fmla="*/ 32 h 36"/>
                  <a:gd name="T2" fmla="*/ 10 w 25"/>
                  <a:gd name="T3" fmla="*/ 11 h 36"/>
                  <a:gd name="T4" fmla="*/ 21 w 25"/>
                  <a:gd name="T5" fmla="*/ 32 h 36"/>
                  <a:gd name="T6" fmla="*/ 8 w 25"/>
                  <a:gd name="T7" fmla="*/ 10 h 36"/>
                  <a:gd name="T8" fmla="*/ 0 w 25"/>
                  <a:gd name="T9" fmla="*/ 0 h 36"/>
                  <a:gd name="T10" fmla="*/ 22 w 25"/>
                  <a:gd name="T11" fmla="*/ 30 h 36"/>
                  <a:gd name="T12" fmla="*/ 22 w 25"/>
                  <a:gd name="T13" fmla="*/ 32 h 36"/>
                </a:gdLst>
                <a:ahLst/>
                <a:cxnLst>
                  <a:cxn ang="0">
                    <a:pos x="T0" y="T1"/>
                  </a:cxn>
                  <a:cxn ang="0">
                    <a:pos x="T2" y="T3"/>
                  </a:cxn>
                  <a:cxn ang="0">
                    <a:pos x="T4" y="T5"/>
                  </a:cxn>
                  <a:cxn ang="0">
                    <a:pos x="T6" y="T7"/>
                  </a:cxn>
                  <a:cxn ang="0">
                    <a:pos x="T8" y="T9"/>
                  </a:cxn>
                  <a:cxn ang="0">
                    <a:pos x="T10" y="T11"/>
                  </a:cxn>
                  <a:cxn ang="0">
                    <a:pos x="T12" y="T13"/>
                  </a:cxn>
                </a:cxnLst>
                <a:rect l="0" t="0" r="r" b="b"/>
                <a:pathLst>
                  <a:path w="25" h="36">
                    <a:moveTo>
                      <a:pt x="22" y="32"/>
                    </a:moveTo>
                    <a:cubicBezTo>
                      <a:pt x="17" y="22"/>
                      <a:pt x="16" y="17"/>
                      <a:pt x="10" y="11"/>
                    </a:cubicBezTo>
                    <a:cubicBezTo>
                      <a:pt x="13" y="18"/>
                      <a:pt x="17" y="24"/>
                      <a:pt x="21" y="32"/>
                    </a:cubicBezTo>
                    <a:cubicBezTo>
                      <a:pt x="18" y="27"/>
                      <a:pt x="12" y="18"/>
                      <a:pt x="8" y="10"/>
                    </a:cubicBezTo>
                    <a:cubicBezTo>
                      <a:pt x="6" y="6"/>
                      <a:pt x="3" y="3"/>
                      <a:pt x="0" y="0"/>
                    </a:cubicBezTo>
                    <a:cubicBezTo>
                      <a:pt x="6" y="4"/>
                      <a:pt x="18" y="16"/>
                      <a:pt x="22" y="30"/>
                    </a:cubicBezTo>
                    <a:cubicBezTo>
                      <a:pt x="23" y="33"/>
                      <a:pt x="25" y="36"/>
                      <a:pt x="22" y="3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86" name="Freeform 376"/>
              <p:cNvSpPr>
                <a:spLocks/>
              </p:cNvSpPr>
              <p:nvPr/>
            </p:nvSpPr>
            <p:spPr bwMode="auto">
              <a:xfrm>
                <a:off x="845" y="1429"/>
                <a:ext cx="73" cy="50"/>
              </a:xfrm>
              <a:custGeom>
                <a:avLst/>
                <a:gdLst>
                  <a:gd name="T0" fmla="*/ 4 w 31"/>
                  <a:gd name="T1" fmla="*/ 16 h 21"/>
                  <a:gd name="T2" fmla="*/ 15 w 31"/>
                  <a:gd name="T3" fmla="*/ 7 h 21"/>
                  <a:gd name="T4" fmla="*/ 26 w 31"/>
                  <a:gd name="T5" fmla="*/ 8 h 21"/>
                  <a:gd name="T6" fmla="*/ 29 w 31"/>
                  <a:gd name="T7" fmla="*/ 0 h 21"/>
                  <a:gd name="T8" fmla="*/ 20 w 31"/>
                  <a:gd name="T9" fmla="*/ 13 h 21"/>
                  <a:gd name="T10" fmla="*/ 4 w 31"/>
                  <a:gd name="T11" fmla="*/ 16 h 21"/>
                </a:gdLst>
                <a:ahLst/>
                <a:cxnLst>
                  <a:cxn ang="0">
                    <a:pos x="T0" y="T1"/>
                  </a:cxn>
                  <a:cxn ang="0">
                    <a:pos x="T2" y="T3"/>
                  </a:cxn>
                  <a:cxn ang="0">
                    <a:pos x="T4" y="T5"/>
                  </a:cxn>
                  <a:cxn ang="0">
                    <a:pos x="T6" y="T7"/>
                  </a:cxn>
                  <a:cxn ang="0">
                    <a:pos x="T8" y="T9"/>
                  </a:cxn>
                  <a:cxn ang="0">
                    <a:pos x="T10" y="T11"/>
                  </a:cxn>
                </a:cxnLst>
                <a:rect l="0" t="0" r="r" b="b"/>
                <a:pathLst>
                  <a:path w="31" h="21">
                    <a:moveTo>
                      <a:pt x="4" y="16"/>
                    </a:moveTo>
                    <a:cubicBezTo>
                      <a:pt x="0" y="21"/>
                      <a:pt x="8" y="8"/>
                      <a:pt x="15" y="7"/>
                    </a:cubicBezTo>
                    <a:cubicBezTo>
                      <a:pt x="18" y="7"/>
                      <a:pt x="23" y="10"/>
                      <a:pt x="26" y="8"/>
                    </a:cubicBezTo>
                    <a:cubicBezTo>
                      <a:pt x="28" y="8"/>
                      <a:pt x="30" y="6"/>
                      <a:pt x="29" y="0"/>
                    </a:cubicBezTo>
                    <a:cubicBezTo>
                      <a:pt x="31" y="10"/>
                      <a:pt x="23" y="13"/>
                      <a:pt x="20" y="13"/>
                    </a:cubicBezTo>
                    <a:cubicBezTo>
                      <a:pt x="14" y="14"/>
                      <a:pt x="10" y="11"/>
                      <a:pt x="4" y="16"/>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87" name="Freeform 377"/>
              <p:cNvSpPr>
                <a:spLocks/>
              </p:cNvSpPr>
              <p:nvPr/>
            </p:nvSpPr>
            <p:spPr bwMode="auto">
              <a:xfrm>
                <a:off x="847" y="1344"/>
                <a:ext cx="97" cy="81"/>
              </a:xfrm>
              <a:custGeom>
                <a:avLst/>
                <a:gdLst>
                  <a:gd name="T0" fmla="*/ 36 w 41"/>
                  <a:gd name="T1" fmla="*/ 5 h 34"/>
                  <a:gd name="T2" fmla="*/ 31 w 41"/>
                  <a:gd name="T3" fmla="*/ 11 h 34"/>
                  <a:gd name="T4" fmla="*/ 28 w 41"/>
                  <a:gd name="T5" fmla="*/ 16 h 34"/>
                  <a:gd name="T6" fmla="*/ 21 w 41"/>
                  <a:gd name="T7" fmla="*/ 27 h 34"/>
                  <a:gd name="T8" fmla="*/ 14 w 41"/>
                  <a:gd name="T9" fmla="*/ 32 h 34"/>
                  <a:gd name="T10" fmla="*/ 0 w 41"/>
                  <a:gd name="T11" fmla="*/ 26 h 34"/>
                  <a:gd name="T12" fmla="*/ 12 w 41"/>
                  <a:gd name="T13" fmla="*/ 33 h 34"/>
                  <a:gd name="T14" fmla="*/ 23 w 41"/>
                  <a:gd name="T15" fmla="*/ 32 h 34"/>
                  <a:gd name="T16" fmla="*/ 34 w 41"/>
                  <a:gd name="T17" fmla="*/ 25 h 34"/>
                  <a:gd name="T18" fmla="*/ 36 w 41"/>
                  <a:gd name="T19" fmla="*/ 20 h 34"/>
                  <a:gd name="T20" fmla="*/ 37 w 41"/>
                  <a:gd name="T21" fmla="*/ 10 h 34"/>
                  <a:gd name="T22" fmla="*/ 40 w 41"/>
                  <a:gd name="T23" fmla="*/ 1 h 34"/>
                  <a:gd name="T24" fmla="*/ 36 w 41"/>
                  <a:gd name="T25" fmla="*/ 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34">
                    <a:moveTo>
                      <a:pt x="36" y="5"/>
                    </a:moveTo>
                    <a:cubicBezTo>
                      <a:pt x="35" y="6"/>
                      <a:pt x="32" y="9"/>
                      <a:pt x="31" y="11"/>
                    </a:cubicBezTo>
                    <a:cubicBezTo>
                      <a:pt x="30" y="13"/>
                      <a:pt x="29" y="14"/>
                      <a:pt x="28" y="16"/>
                    </a:cubicBezTo>
                    <a:cubicBezTo>
                      <a:pt x="26" y="20"/>
                      <a:pt x="24" y="24"/>
                      <a:pt x="21" y="27"/>
                    </a:cubicBezTo>
                    <a:cubicBezTo>
                      <a:pt x="19" y="29"/>
                      <a:pt x="18" y="31"/>
                      <a:pt x="14" y="32"/>
                    </a:cubicBezTo>
                    <a:cubicBezTo>
                      <a:pt x="5" y="32"/>
                      <a:pt x="2" y="28"/>
                      <a:pt x="0" y="26"/>
                    </a:cubicBezTo>
                    <a:cubicBezTo>
                      <a:pt x="1" y="30"/>
                      <a:pt x="9" y="33"/>
                      <a:pt x="12" y="33"/>
                    </a:cubicBezTo>
                    <a:cubicBezTo>
                      <a:pt x="16" y="34"/>
                      <a:pt x="19" y="33"/>
                      <a:pt x="23" y="32"/>
                    </a:cubicBezTo>
                    <a:cubicBezTo>
                      <a:pt x="28" y="31"/>
                      <a:pt x="31" y="29"/>
                      <a:pt x="34" y="25"/>
                    </a:cubicBezTo>
                    <a:cubicBezTo>
                      <a:pt x="35" y="23"/>
                      <a:pt x="36" y="22"/>
                      <a:pt x="36" y="20"/>
                    </a:cubicBezTo>
                    <a:cubicBezTo>
                      <a:pt x="37" y="18"/>
                      <a:pt x="37" y="13"/>
                      <a:pt x="37" y="10"/>
                    </a:cubicBezTo>
                    <a:cubicBezTo>
                      <a:pt x="37" y="4"/>
                      <a:pt x="40" y="2"/>
                      <a:pt x="40" y="1"/>
                    </a:cubicBezTo>
                    <a:cubicBezTo>
                      <a:pt x="41" y="0"/>
                      <a:pt x="37" y="4"/>
                      <a:pt x="36" y="5"/>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88" name="Freeform 378"/>
              <p:cNvSpPr>
                <a:spLocks/>
              </p:cNvSpPr>
              <p:nvPr/>
            </p:nvSpPr>
            <p:spPr bwMode="auto">
              <a:xfrm>
                <a:off x="942" y="1330"/>
                <a:ext cx="165" cy="144"/>
              </a:xfrm>
              <a:custGeom>
                <a:avLst/>
                <a:gdLst>
                  <a:gd name="T0" fmla="*/ 48 w 70"/>
                  <a:gd name="T1" fmla="*/ 41 h 61"/>
                  <a:gd name="T2" fmla="*/ 67 w 70"/>
                  <a:gd name="T3" fmla="*/ 58 h 61"/>
                  <a:gd name="T4" fmla="*/ 59 w 70"/>
                  <a:gd name="T5" fmla="*/ 43 h 61"/>
                  <a:gd name="T6" fmla="*/ 53 w 70"/>
                  <a:gd name="T7" fmla="*/ 27 h 61"/>
                  <a:gd name="T8" fmla="*/ 47 w 70"/>
                  <a:gd name="T9" fmla="*/ 19 h 61"/>
                  <a:gd name="T10" fmla="*/ 27 w 70"/>
                  <a:gd name="T11" fmla="*/ 4 h 61"/>
                  <a:gd name="T12" fmla="*/ 13 w 70"/>
                  <a:gd name="T13" fmla="*/ 1 h 61"/>
                  <a:gd name="T14" fmla="*/ 0 w 70"/>
                  <a:gd name="T15" fmla="*/ 12 h 61"/>
                  <a:gd name="T16" fmla="*/ 14 w 70"/>
                  <a:gd name="T17" fmla="*/ 2 h 61"/>
                  <a:gd name="T18" fmla="*/ 30 w 70"/>
                  <a:gd name="T19" fmla="*/ 12 h 61"/>
                  <a:gd name="T20" fmla="*/ 48 w 70"/>
                  <a:gd name="T21" fmla="*/ 41 h 61"/>
                  <a:gd name="T22" fmla="*/ 48 w 70"/>
                  <a:gd name="T23" fmla="*/ 41 h 61"/>
                  <a:gd name="T24" fmla="*/ 48 w 70"/>
                  <a:gd name="T25" fmla="*/ 4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61">
                    <a:moveTo>
                      <a:pt x="48" y="41"/>
                    </a:moveTo>
                    <a:cubicBezTo>
                      <a:pt x="53" y="47"/>
                      <a:pt x="70" y="61"/>
                      <a:pt x="67" y="58"/>
                    </a:cubicBezTo>
                    <a:cubicBezTo>
                      <a:pt x="67" y="57"/>
                      <a:pt x="62" y="54"/>
                      <a:pt x="59" y="43"/>
                    </a:cubicBezTo>
                    <a:cubicBezTo>
                      <a:pt x="57" y="39"/>
                      <a:pt x="54" y="30"/>
                      <a:pt x="53" y="27"/>
                    </a:cubicBezTo>
                    <a:cubicBezTo>
                      <a:pt x="51" y="23"/>
                      <a:pt x="50" y="22"/>
                      <a:pt x="47" y="19"/>
                    </a:cubicBezTo>
                    <a:cubicBezTo>
                      <a:pt x="41" y="11"/>
                      <a:pt x="33" y="7"/>
                      <a:pt x="27" y="4"/>
                    </a:cubicBezTo>
                    <a:cubicBezTo>
                      <a:pt x="21" y="1"/>
                      <a:pt x="19" y="0"/>
                      <a:pt x="13" y="1"/>
                    </a:cubicBezTo>
                    <a:cubicBezTo>
                      <a:pt x="9" y="1"/>
                      <a:pt x="3" y="3"/>
                      <a:pt x="0" y="12"/>
                    </a:cubicBezTo>
                    <a:cubicBezTo>
                      <a:pt x="2" y="7"/>
                      <a:pt x="5" y="1"/>
                      <a:pt x="14" y="2"/>
                    </a:cubicBezTo>
                    <a:cubicBezTo>
                      <a:pt x="22" y="3"/>
                      <a:pt x="27" y="7"/>
                      <a:pt x="30" y="12"/>
                    </a:cubicBezTo>
                    <a:cubicBezTo>
                      <a:pt x="35" y="22"/>
                      <a:pt x="44" y="35"/>
                      <a:pt x="48" y="41"/>
                    </a:cubicBezTo>
                    <a:cubicBezTo>
                      <a:pt x="48" y="41"/>
                      <a:pt x="48" y="41"/>
                      <a:pt x="48" y="41"/>
                    </a:cubicBezTo>
                    <a:cubicBezTo>
                      <a:pt x="48" y="41"/>
                      <a:pt x="48" y="41"/>
                      <a:pt x="48" y="4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89" name="Freeform 379"/>
              <p:cNvSpPr>
                <a:spLocks/>
              </p:cNvSpPr>
              <p:nvPr/>
            </p:nvSpPr>
            <p:spPr bwMode="auto">
              <a:xfrm>
                <a:off x="826" y="1309"/>
                <a:ext cx="123" cy="57"/>
              </a:xfrm>
              <a:custGeom>
                <a:avLst/>
                <a:gdLst>
                  <a:gd name="T0" fmla="*/ 24 w 52"/>
                  <a:gd name="T1" fmla="*/ 9 h 24"/>
                  <a:gd name="T2" fmla="*/ 0 w 52"/>
                  <a:gd name="T3" fmla="*/ 24 h 24"/>
                  <a:gd name="T4" fmla="*/ 0 w 52"/>
                  <a:gd name="T5" fmla="*/ 24 h 24"/>
                  <a:gd name="T6" fmla="*/ 19 w 52"/>
                  <a:gd name="T7" fmla="*/ 12 h 24"/>
                  <a:gd name="T8" fmla="*/ 34 w 52"/>
                  <a:gd name="T9" fmla="*/ 23 h 24"/>
                  <a:gd name="T10" fmla="*/ 50 w 52"/>
                  <a:gd name="T11" fmla="*/ 13 h 24"/>
                  <a:gd name="T12" fmla="*/ 44 w 52"/>
                  <a:gd name="T13" fmla="*/ 15 h 24"/>
                  <a:gd name="T14" fmla="*/ 24 w 52"/>
                  <a:gd name="T15" fmla="*/ 9 h 24"/>
                  <a:gd name="T16" fmla="*/ 24 w 52"/>
                  <a:gd name="T17" fmla="*/ 9 h 24"/>
                  <a:gd name="T18" fmla="*/ 24 w 52"/>
                  <a:gd name="T19"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24">
                    <a:moveTo>
                      <a:pt x="24" y="9"/>
                    </a:moveTo>
                    <a:cubicBezTo>
                      <a:pt x="4" y="0"/>
                      <a:pt x="0" y="24"/>
                      <a:pt x="0" y="24"/>
                    </a:cubicBezTo>
                    <a:cubicBezTo>
                      <a:pt x="0" y="24"/>
                      <a:pt x="0" y="24"/>
                      <a:pt x="0" y="24"/>
                    </a:cubicBezTo>
                    <a:cubicBezTo>
                      <a:pt x="7" y="5"/>
                      <a:pt x="19" y="12"/>
                      <a:pt x="19" y="12"/>
                    </a:cubicBezTo>
                    <a:cubicBezTo>
                      <a:pt x="23" y="20"/>
                      <a:pt x="27" y="24"/>
                      <a:pt x="34" y="23"/>
                    </a:cubicBezTo>
                    <a:cubicBezTo>
                      <a:pt x="41" y="21"/>
                      <a:pt x="50" y="13"/>
                      <a:pt x="50" y="13"/>
                    </a:cubicBezTo>
                    <a:cubicBezTo>
                      <a:pt x="52" y="11"/>
                      <a:pt x="52" y="11"/>
                      <a:pt x="44" y="15"/>
                    </a:cubicBezTo>
                    <a:cubicBezTo>
                      <a:pt x="38" y="18"/>
                      <a:pt x="30" y="13"/>
                      <a:pt x="24" y="9"/>
                    </a:cubicBezTo>
                    <a:cubicBezTo>
                      <a:pt x="24" y="9"/>
                      <a:pt x="24" y="9"/>
                      <a:pt x="24" y="9"/>
                    </a:cubicBezTo>
                    <a:cubicBezTo>
                      <a:pt x="24" y="9"/>
                      <a:pt x="24" y="9"/>
                      <a:pt x="24" y="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90" name="Freeform 380"/>
              <p:cNvSpPr>
                <a:spLocks/>
              </p:cNvSpPr>
              <p:nvPr/>
            </p:nvSpPr>
            <p:spPr bwMode="auto">
              <a:xfrm>
                <a:off x="975" y="1210"/>
                <a:ext cx="137" cy="123"/>
              </a:xfrm>
              <a:custGeom>
                <a:avLst/>
                <a:gdLst>
                  <a:gd name="T0" fmla="*/ 4 w 58"/>
                  <a:gd name="T1" fmla="*/ 45 h 52"/>
                  <a:gd name="T2" fmla="*/ 31 w 58"/>
                  <a:gd name="T3" fmla="*/ 36 h 52"/>
                  <a:gd name="T4" fmla="*/ 42 w 58"/>
                  <a:gd name="T5" fmla="*/ 38 h 52"/>
                  <a:gd name="T6" fmla="*/ 33 w 58"/>
                  <a:gd name="T7" fmla="*/ 41 h 52"/>
                  <a:gd name="T8" fmla="*/ 10 w 58"/>
                  <a:gd name="T9" fmla="*/ 46 h 52"/>
                  <a:gd name="T10" fmla="*/ 18 w 58"/>
                  <a:gd name="T11" fmla="*/ 48 h 52"/>
                  <a:gd name="T12" fmla="*/ 43 w 58"/>
                  <a:gd name="T13" fmla="*/ 46 h 52"/>
                  <a:gd name="T14" fmla="*/ 54 w 58"/>
                  <a:gd name="T15" fmla="*/ 28 h 52"/>
                  <a:gd name="T16" fmla="*/ 28 w 58"/>
                  <a:gd name="T17" fmla="*/ 30 h 52"/>
                  <a:gd name="T18" fmla="*/ 4 w 58"/>
                  <a:gd name="T19" fmla="*/ 4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52">
                    <a:moveTo>
                      <a:pt x="4" y="45"/>
                    </a:moveTo>
                    <a:cubicBezTo>
                      <a:pt x="4" y="45"/>
                      <a:pt x="20" y="34"/>
                      <a:pt x="31" y="36"/>
                    </a:cubicBezTo>
                    <a:cubicBezTo>
                      <a:pt x="42" y="38"/>
                      <a:pt x="42" y="38"/>
                      <a:pt x="42" y="38"/>
                    </a:cubicBezTo>
                    <a:cubicBezTo>
                      <a:pt x="33" y="41"/>
                      <a:pt x="33" y="41"/>
                      <a:pt x="33" y="41"/>
                    </a:cubicBezTo>
                    <a:cubicBezTo>
                      <a:pt x="28" y="42"/>
                      <a:pt x="10" y="46"/>
                      <a:pt x="10" y="46"/>
                    </a:cubicBezTo>
                    <a:cubicBezTo>
                      <a:pt x="0" y="50"/>
                      <a:pt x="8" y="47"/>
                      <a:pt x="18" y="48"/>
                    </a:cubicBezTo>
                    <a:cubicBezTo>
                      <a:pt x="26" y="48"/>
                      <a:pt x="33" y="52"/>
                      <a:pt x="43" y="46"/>
                    </a:cubicBezTo>
                    <a:cubicBezTo>
                      <a:pt x="53" y="40"/>
                      <a:pt x="58" y="0"/>
                      <a:pt x="54" y="28"/>
                    </a:cubicBezTo>
                    <a:cubicBezTo>
                      <a:pt x="53" y="35"/>
                      <a:pt x="45" y="34"/>
                      <a:pt x="28" y="30"/>
                    </a:cubicBezTo>
                    <a:cubicBezTo>
                      <a:pt x="11" y="26"/>
                      <a:pt x="0" y="47"/>
                      <a:pt x="4" y="45"/>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91" name="Freeform 381"/>
              <p:cNvSpPr>
                <a:spLocks/>
              </p:cNvSpPr>
              <p:nvPr/>
            </p:nvSpPr>
            <p:spPr bwMode="auto">
              <a:xfrm>
                <a:off x="862" y="1238"/>
                <a:ext cx="73" cy="92"/>
              </a:xfrm>
              <a:custGeom>
                <a:avLst/>
                <a:gdLst>
                  <a:gd name="T0" fmla="*/ 29 w 31"/>
                  <a:gd name="T1" fmla="*/ 36 h 39"/>
                  <a:gd name="T2" fmla="*/ 18 w 31"/>
                  <a:gd name="T3" fmla="*/ 21 h 39"/>
                  <a:gd name="T4" fmla="*/ 5 w 31"/>
                  <a:gd name="T5" fmla="*/ 3 h 39"/>
                  <a:gd name="T6" fmla="*/ 6 w 31"/>
                  <a:gd name="T7" fmla="*/ 24 h 39"/>
                  <a:gd name="T8" fmla="*/ 20 w 31"/>
                  <a:gd name="T9" fmla="*/ 34 h 39"/>
                  <a:gd name="T10" fmla="*/ 25 w 31"/>
                  <a:gd name="T11" fmla="*/ 36 h 39"/>
                  <a:gd name="T12" fmla="*/ 13 w 31"/>
                  <a:gd name="T13" fmla="*/ 25 h 39"/>
                  <a:gd name="T14" fmla="*/ 8 w 31"/>
                  <a:gd name="T15" fmla="*/ 20 h 39"/>
                  <a:gd name="T16" fmla="*/ 14 w 31"/>
                  <a:gd name="T17" fmla="*/ 23 h 39"/>
                  <a:gd name="T18" fmla="*/ 29 w 31"/>
                  <a:gd name="T19" fmla="*/ 37 h 39"/>
                  <a:gd name="T20" fmla="*/ 29 w 31"/>
                  <a:gd name="T21" fmla="*/ 3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39">
                    <a:moveTo>
                      <a:pt x="29" y="36"/>
                    </a:moveTo>
                    <a:cubicBezTo>
                      <a:pt x="31" y="39"/>
                      <a:pt x="28" y="25"/>
                      <a:pt x="18" y="21"/>
                    </a:cubicBezTo>
                    <a:cubicBezTo>
                      <a:pt x="7" y="17"/>
                      <a:pt x="0" y="12"/>
                      <a:pt x="5" y="3"/>
                    </a:cubicBezTo>
                    <a:cubicBezTo>
                      <a:pt x="7" y="0"/>
                      <a:pt x="1" y="18"/>
                      <a:pt x="6" y="24"/>
                    </a:cubicBezTo>
                    <a:cubicBezTo>
                      <a:pt x="10" y="31"/>
                      <a:pt x="14" y="32"/>
                      <a:pt x="20" y="34"/>
                    </a:cubicBezTo>
                    <a:cubicBezTo>
                      <a:pt x="25" y="36"/>
                      <a:pt x="27" y="38"/>
                      <a:pt x="25" y="36"/>
                    </a:cubicBezTo>
                    <a:cubicBezTo>
                      <a:pt x="25" y="36"/>
                      <a:pt x="15" y="27"/>
                      <a:pt x="13" y="25"/>
                    </a:cubicBezTo>
                    <a:cubicBezTo>
                      <a:pt x="8" y="20"/>
                      <a:pt x="8" y="20"/>
                      <a:pt x="8" y="20"/>
                    </a:cubicBezTo>
                    <a:cubicBezTo>
                      <a:pt x="8" y="20"/>
                      <a:pt x="8" y="20"/>
                      <a:pt x="14" y="23"/>
                    </a:cubicBezTo>
                    <a:cubicBezTo>
                      <a:pt x="21" y="26"/>
                      <a:pt x="29" y="37"/>
                      <a:pt x="29" y="37"/>
                    </a:cubicBezTo>
                    <a:lnTo>
                      <a:pt x="29" y="36"/>
                    </a:ln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92" name="Freeform 382"/>
              <p:cNvSpPr>
                <a:spLocks/>
              </p:cNvSpPr>
              <p:nvPr/>
            </p:nvSpPr>
            <p:spPr bwMode="auto">
              <a:xfrm>
                <a:off x="859" y="1200"/>
                <a:ext cx="95" cy="97"/>
              </a:xfrm>
              <a:custGeom>
                <a:avLst/>
                <a:gdLst>
                  <a:gd name="T0" fmla="*/ 20 w 40"/>
                  <a:gd name="T1" fmla="*/ 5 h 41"/>
                  <a:gd name="T2" fmla="*/ 15 w 40"/>
                  <a:gd name="T3" fmla="*/ 4 h 41"/>
                  <a:gd name="T4" fmla="*/ 16 w 40"/>
                  <a:gd name="T5" fmla="*/ 5 h 41"/>
                  <a:gd name="T6" fmla="*/ 24 w 40"/>
                  <a:gd name="T7" fmla="*/ 9 h 41"/>
                  <a:gd name="T8" fmla="*/ 26 w 40"/>
                  <a:gd name="T9" fmla="*/ 28 h 41"/>
                  <a:gd name="T10" fmla="*/ 38 w 40"/>
                  <a:gd name="T11" fmla="*/ 40 h 41"/>
                  <a:gd name="T12" fmla="*/ 34 w 40"/>
                  <a:gd name="T13" fmla="*/ 35 h 41"/>
                  <a:gd name="T14" fmla="*/ 33 w 40"/>
                  <a:gd name="T15" fmla="*/ 16 h 41"/>
                  <a:gd name="T16" fmla="*/ 27 w 40"/>
                  <a:gd name="T17" fmla="*/ 7 h 41"/>
                  <a:gd name="T18" fmla="*/ 26 w 40"/>
                  <a:gd name="T19" fmla="*/ 6 h 41"/>
                  <a:gd name="T20" fmla="*/ 20 w 40"/>
                  <a:gd name="T21"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41">
                    <a:moveTo>
                      <a:pt x="20" y="5"/>
                    </a:moveTo>
                    <a:cubicBezTo>
                      <a:pt x="18" y="4"/>
                      <a:pt x="15" y="4"/>
                      <a:pt x="15" y="4"/>
                    </a:cubicBezTo>
                    <a:cubicBezTo>
                      <a:pt x="15" y="4"/>
                      <a:pt x="0" y="0"/>
                      <a:pt x="16" y="5"/>
                    </a:cubicBezTo>
                    <a:cubicBezTo>
                      <a:pt x="19" y="5"/>
                      <a:pt x="21" y="6"/>
                      <a:pt x="24" y="9"/>
                    </a:cubicBezTo>
                    <a:cubicBezTo>
                      <a:pt x="27" y="14"/>
                      <a:pt x="22" y="22"/>
                      <a:pt x="26" y="28"/>
                    </a:cubicBezTo>
                    <a:cubicBezTo>
                      <a:pt x="29" y="34"/>
                      <a:pt x="38" y="40"/>
                      <a:pt x="38" y="40"/>
                    </a:cubicBezTo>
                    <a:cubicBezTo>
                      <a:pt x="40" y="41"/>
                      <a:pt x="40" y="41"/>
                      <a:pt x="34" y="35"/>
                    </a:cubicBezTo>
                    <a:cubicBezTo>
                      <a:pt x="30" y="30"/>
                      <a:pt x="32" y="23"/>
                      <a:pt x="33" y="16"/>
                    </a:cubicBezTo>
                    <a:cubicBezTo>
                      <a:pt x="34" y="10"/>
                      <a:pt x="27" y="7"/>
                      <a:pt x="27" y="7"/>
                    </a:cubicBezTo>
                    <a:cubicBezTo>
                      <a:pt x="27" y="7"/>
                      <a:pt x="27" y="6"/>
                      <a:pt x="26" y="6"/>
                    </a:cubicBezTo>
                    <a:cubicBezTo>
                      <a:pt x="22" y="5"/>
                      <a:pt x="22" y="5"/>
                      <a:pt x="20" y="5"/>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93" name="Freeform 383"/>
              <p:cNvSpPr>
                <a:spLocks/>
              </p:cNvSpPr>
              <p:nvPr/>
            </p:nvSpPr>
            <p:spPr bwMode="auto">
              <a:xfrm>
                <a:off x="956" y="1167"/>
                <a:ext cx="59" cy="142"/>
              </a:xfrm>
              <a:custGeom>
                <a:avLst/>
                <a:gdLst>
                  <a:gd name="T0" fmla="*/ 6 w 25"/>
                  <a:gd name="T1" fmla="*/ 52 h 60"/>
                  <a:gd name="T2" fmla="*/ 13 w 25"/>
                  <a:gd name="T3" fmla="*/ 32 h 60"/>
                  <a:gd name="T4" fmla="*/ 18 w 25"/>
                  <a:gd name="T5" fmla="*/ 27 h 60"/>
                  <a:gd name="T6" fmla="*/ 16 w 25"/>
                  <a:gd name="T7" fmla="*/ 34 h 60"/>
                  <a:gd name="T8" fmla="*/ 10 w 25"/>
                  <a:gd name="T9" fmla="*/ 48 h 60"/>
                  <a:gd name="T10" fmla="*/ 14 w 25"/>
                  <a:gd name="T11" fmla="*/ 45 h 60"/>
                  <a:gd name="T12" fmla="*/ 23 w 25"/>
                  <a:gd name="T13" fmla="*/ 31 h 60"/>
                  <a:gd name="T14" fmla="*/ 19 w 25"/>
                  <a:gd name="T15" fmla="*/ 16 h 60"/>
                  <a:gd name="T16" fmla="*/ 9 w 25"/>
                  <a:gd name="T17" fmla="*/ 31 h 60"/>
                  <a:gd name="T18" fmla="*/ 6 w 25"/>
                  <a:gd name="T19" fmla="*/ 5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60">
                    <a:moveTo>
                      <a:pt x="6" y="52"/>
                    </a:moveTo>
                    <a:cubicBezTo>
                      <a:pt x="6" y="52"/>
                      <a:pt x="8" y="37"/>
                      <a:pt x="13" y="32"/>
                    </a:cubicBezTo>
                    <a:cubicBezTo>
                      <a:pt x="18" y="27"/>
                      <a:pt x="18" y="27"/>
                      <a:pt x="18" y="27"/>
                    </a:cubicBezTo>
                    <a:cubicBezTo>
                      <a:pt x="16" y="34"/>
                      <a:pt x="16" y="34"/>
                      <a:pt x="16" y="34"/>
                    </a:cubicBezTo>
                    <a:cubicBezTo>
                      <a:pt x="15" y="37"/>
                      <a:pt x="10" y="48"/>
                      <a:pt x="10" y="48"/>
                    </a:cubicBezTo>
                    <a:cubicBezTo>
                      <a:pt x="7" y="60"/>
                      <a:pt x="10" y="49"/>
                      <a:pt x="14" y="45"/>
                    </a:cubicBezTo>
                    <a:cubicBezTo>
                      <a:pt x="18" y="41"/>
                      <a:pt x="25" y="39"/>
                      <a:pt x="23" y="31"/>
                    </a:cubicBezTo>
                    <a:cubicBezTo>
                      <a:pt x="18" y="11"/>
                      <a:pt x="19" y="0"/>
                      <a:pt x="19" y="16"/>
                    </a:cubicBezTo>
                    <a:cubicBezTo>
                      <a:pt x="19" y="21"/>
                      <a:pt x="19" y="23"/>
                      <a:pt x="9" y="31"/>
                    </a:cubicBezTo>
                    <a:cubicBezTo>
                      <a:pt x="0" y="38"/>
                      <a:pt x="5" y="55"/>
                      <a:pt x="6" y="5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94" name="Freeform 384"/>
              <p:cNvSpPr>
                <a:spLocks/>
              </p:cNvSpPr>
              <p:nvPr/>
            </p:nvSpPr>
            <p:spPr bwMode="auto">
              <a:xfrm>
                <a:off x="836" y="1344"/>
                <a:ext cx="207" cy="600"/>
              </a:xfrm>
              <a:custGeom>
                <a:avLst/>
                <a:gdLst>
                  <a:gd name="T0" fmla="*/ 8 w 88"/>
                  <a:gd name="T1" fmla="*/ 184 h 254"/>
                  <a:gd name="T2" fmla="*/ 12 w 88"/>
                  <a:gd name="T3" fmla="*/ 254 h 254"/>
                  <a:gd name="T4" fmla="*/ 12 w 88"/>
                  <a:gd name="T5" fmla="*/ 254 h 254"/>
                  <a:gd name="T6" fmla="*/ 0 w 88"/>
                  <a:gd name="T7" fmla="*/ 204 h 254"/>
                  <a:gd name="T8" fmla="*/ 32 w 88"/>
                  <a:gd name="T9" fmla="*/ 146 h 254"/>
                  <a:gd name="T10" fmla="*/ 78 w 88"/>
                  <a:gd name="T11" fmla="*/ 98 h 254"/>
                  <a:gd name="T12" fmla="*/ 63 w 88"/>
                  <a:gd name="T13" fmla="*/ 32 h 254"/>
                  <a:gd name="T14" fmla="*/ 58 w 88"/>
                  <a:gd name="T15" fmla="*/ 0 h 254"/>
                  <a:gd name="T16" fmla="*/ 64 w 88"/>
                  <a:gd name="T17" fmla="*/ 31 h 254"/>
                  <a:gd name="T18" fmla="*/ 81 w 88"/>
                  <a:gd name="T19" fmla="*/ 95 h 254"/>
                  <a:gd name="T20" fmla="*/ 46 w 88"/>
                  <a:gd name="T21" fmla="*/ 140 h 254"/>
                  <a:gd name="T22" fmla="*/ 8 w 88"/>
                  <a:gd name="T23" fmla="*/ 18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 h="254">
                    <a:moveTo>
                      <a:pt x="8" y="184"/>
                    </a:moveTo>
                    <a:cubicBezTo>
                      <a:pt x="3" y="200"/>
                      <a:pt x="2" y="222"/>
                      <a:pt x="12" y="254"/>
                    </a:cubicBezTo>
                    <a:cubicBezTo>
                      <a:pt x="12" y="254"/>
                      <a:pt x="12" y="254"/>
                      <a:pt x="12" y="254"/>
                    </a:cubicBezTo>
                    <a:cubicBezTo>
                      <a:pt x="4" y="242"/>
                      <a:pt x="0" y="219"/>
                      <a:pt x="0" y="204"/>
                    </a:cubicBezTo>
                    <a:cubicBezTo>
                      <a:pt x="0" y="180"/>
                      <a:pt x="14" y="162"/>
                      <a:pt x="32" y="146"/>
                    </a:cubicBezTo>
                    <a:cubicBezTo>
                      <a:pt x="54" y="129"/>
                      <a:pt x="68" y="122"/>
                      <a:pt x="78" y="98"/>
                    </a:cubicBezTo>
                    <a:cubicBezTo>
                      <a:pt x="85" y="82"/>
                      <a:pt x="87" y="56"/>
                      <a:pt x="63" y="32"/>
                    </a:cubicBezTo>
                    <a:cubicBezTo>
                      <a:pt x="60" y="28"/>
                      <a:pt x="49" y="16"/>
                      <a:pt x="58" y="0"/>
                    </a:cubicBezTo>
                    <a:cubicBezTo>
                      <a:pt x="51" y="18"/>
                      <a:pt x="62" y="29"/>
                      <a:pt x="64" y="31"/>
                    </a:cubicBezTo>
                    <a:cubicBezTo>
                      <a:pt x="84" y="52"/>
                      <a:pt x="88" y="72"/>
                      <a:pt x="81" y="95"/>
                    </a:cubicBezTo>
                    <a:cubicBezTo>
                      <a:pt x="77" y="110"/>
                      <a:pt x="64" y="125"/>
                      <a:pt x="46" y="140"/>
                    </a:cubicBezTo>
                    <a:cubicBezTo>
                      <a:pt x="32" y="151"/>
                      <a:pt x="14" y="166"/>
                      <a:pt x="8" y="184"/>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95" name="Freeform 385"/>
              <p:cNvSpPr>
                <a:spLocks/>
              </p:cNvSpPr>
              <p:nvPr/>
            </p:nvSpPr>
            <p:spPr bwMode="auto">
              <a:xfrm>
                <a:off x="791" y="676"/>
                <a:ext cx="1351" cy="1434"/>
              </a:xfrm>
              <a:custGeom>
                <a:avLst/>
                <a:gdLst>
                  <a:gd name="T0" fmla="*/ 131 w 572"/>
                  <a:gd name="T1" fmla="*/ 453 h 607"/>
                  <a:gd name="T2" fmla="*/ 107 w 572"/>
                  <a:gd name="T3" fmla="*/ 456 h 607"/>
                  <a:gd name="T4" fmla="*/ 106 w 572"/>
                  <a:gd name="T5" fmla="*/ 483 h 607"/>
                  <a:gd name="T6" fmla="*/ 156 w 572"/>
                  <a:gd name="T7" fmla="*/ 494 h 607"/>
                  <a:gd name="T8" fmla="*/ 174 w 572"/>
                  <a:gd name="T9" fmla="*/ 439 h 607"/>
                  <a:gd name="T10" fmla="*/ 129 w 572"/>
                  <a:gd name="T11" fmla="*/ 390 h 607"/>
                  <a:gd name="T12" fmla="*/ 59 w 572"/>
                  <a:gd name="T13" fmla="*/ 392 h 607"/>
                  <a:gd name="T14" fmla="*/ 18 w 572"/>
                  <a:gd name="T15" fmla="*/ 441 h 607"/>
                  <a:gd name="T16" fmla="*/ 73 w 572"/>
                  <a:gd name="T17" fmla="*/ 582 h 607"/>
                  <a:gd name="T18" fmla="*/ 208 w 572"/>
                  <a:gd name="T19" fmla="*/ 560 h 607"/>
                  <a:gd name="T20" fmla="*/ 262 w 572"/>
                  <a:gd name="T21" fmla="*/ 428 h 607"/>
                  <a:gd name="T22" fmla="*/ 240 w 572"/>
                  <a:gd name="T23" fmla="*/ 274 h 607"/>
                  <a:gd name="T24" fmla="*/ 236 w 572"/>
                  <a:gd name="T25" fmla="*/ 197 h 607"/>
                  <a:gd name="T26" fmla="*/ 263 w 572"/>
                  <a:gd name="T27" fmla="*/ 103 h 607"/>
                  <a:gd name="T28" fmla="*/ 329 w 572"/>
                  <a:gd name="T29" fmla="*/ 32 h 607"/>
                  <a:gd name="T30" fmla="*/ 420 w 572"/>
                  <a:gd name="T31" fmla="*/ 14 h 607"/>
                  <a:gd name="T32" fmla="*/ 550 w 572"/>
                  <a:gd name="T33" fmla="*/ 111 h 607"/>
                  <a:gd name="T34" fmla="*/ 513 w 572"/>
                  <a:gd name="T35" fmla="*/ 262 h 607"/>
                  <a:gd name="T36" fmla="*/ 431 w 572"/>
                  <a:gd name="T37" fmla="*/ 281 h 607"/>
                  <a:gd name="T38" fmla="*/ 385 w 572"/>
                  <a:gd name="T39" fmla="*/ 246 h 607"/>
                  <a:gd name="T40" fmla="*/ 377 w 572"/>
                  <a:gd name="T41" fmla="*/ 234 h 607"/>
                  <a:gd name="T42" fmla="*/ 374 w 572"/>
                  <a:gd name="T43" fmla="*/ 236 h 607"/>
                  <a:gd name="T44" fmla="*/ 374 w 572"/>
                  <a:gd name="T45" fmla="*/ 236 h 607"/>
                  <a:gd name="T46" fmla="*/ 378 w 572"/>
                  <a:gd name="T47" fmla="*/ 234 h 607"/>
                  <a:gd name="T48" fmla="*/ 403 w 572"/>
                  <a:gd name="T49" fmla="*/ 168 h 607"/>
                  <a:gd name="T50" fmla="*/ 437 w 572"/>
                  <a:gd name="T51" fmla="*/ 184 h 607"/>
                  <a:gd name="T52" fmla="*/ 428 w 572"/>
                  <a:gd name="T53" fmla="*/ 207 h 607"/>
                  <a:gd name="T54" fmla="*/ 405 w 572"/>
                  <a:gd name="T55" fmla="*/ 199 h 607"/>
                  <a:gd name="T56" fmla="*/ 405 w 572"/>
                  <a:gd name="T57" fmla="*/ 200 h 607"/>
                  <a:gd name="T58" fmla="*/ 421 w 572"/>
                  <a:gd name="T59" fmla="*/ 214 h 607"/>
                  <a:gd name="T60" fmla="*/ 440 w 572"/>
                  <a:gd name="T61" fmla="*/ 199 h 607"/>
                  <a:gd name="T62" fmla="*/ 414 w 572"/>
                  <a:gd name="T63" fmla="*/ 163 h 607"/>
                  <a:gd name="T64" fmla="*/ 377 w 572"/>
                  <a:gd name="T65" fmla="*/ 183 h 607"/>
                  <a:gd name="T66" fmla="*/ 374 w 572"/>
                  <a:gd name="T67" fmla="*/ 236 h 607"/>
                  <a:gd name="T68" fmla="*/ 378 w 572"/>
                  <a:gd name="T69" fmla="*/ 234 h 607"/>
                  <a:gd name="T70" fmla="*/ 378 w 572"/>
                  <a:gd name="T71" fmla="*/ 235 h 607"/>
                  <a:gd name="T72" fmla="*/ 375 w 572"/>
                  <a:gd name="T73" fmla="*/ 236 h 607"/>
                  <a:gd name="T74" fmla="*/ 376 w 572"/>
                  <a:gd name="T75" fmla="*/ 238 h 607"/>
                  <a:gd name="T76" fmla="*/ 380 w 572"/>
                  <a:gd name="T77" fmla="*/ 245 h 607"/>
                  <a:gd name="T78" fmla="*/ 394 w 572"/>
                  <a:gd name="T79" fmla="*/ 262 h 607"/>
                  <a:gd name="T80" fmla="*/ 449 w 572"/>
                  <a:gd name="T81" fmla="*/ 287 h 607"/>
                  <a:gd name="T82" fmla="*/ 523 w 572"/>
                  <a:gd name="T83" fmla="*/ 258 h 607"/>
                  <a:gd name="T84" fmla="*/ 560 w 572"/>
                  <a:gd name="T85" fmla="*/ 192 h 607"/>
                  <a:gd name="T86" fmla="*/ 510 w 572"/>
                  <a:gd name="T87" fmla="*/ 50 h 607"/>
                  <a:gd name="T88" fmla="*/ 354 w 572"/>
                  <a:gd name="T89" fmla="*/ 17 h 607"/>
                  <a:gd name="T90" fmla="*/ 239 w 572"/>
                  <a:gd name="T91" fmla="*/ 154 h 607"/>
                  <a:gd name="T92" fmla="*/ 243 w 572"/>
                  <a:gd name="T93" fmla="*/ 312 h 607"/>
                  <a:gd name="T94" fmla="*/ 256 w 572"/>
                  <a:gd name="T95" fmla="*/ 468 h 607"/>
                  <a:gd name="T96" fmla="*/ 162 w 572"/>
                  <a:gd name="T97" fmla="*/ 583 h 607"/>
                  <a:gd name="T98" fmla="*/ 87 w 572"/>
                  <a:gd name="T99" fmla="*/ 584 h 607"/>
                  <a:gd name="T100" fmla="*/ 22 w 572"/>
                  <a:gd name="T101" fmla="*/ 516 h 607"/>
                  <a:gd name="T102" fmla="*/ 73 w 572"/>
                  <a:gd name="T103" fmla="*/ 390 h 607"/>
                  <a:gd name="T104" fmla="*/ 172 w 572"/>
                  <a:gd name="T105" fmla="*/ 464 h 607"/>
                  <a:gd name="T106" fmla="*/ 129 w 572"/>
                  <a:gd name="T107" fmla="*/ 497 h 607"/>
                  <a:gd name="T108" fmla="*/ 106 w 572"/>
                  <a:gd name="T109" fmla="*/ 471 h 607"/>
                  <a:gd name="T110" fmla="*/ 129 w 572"/>
                  <a:gd name="T111" fmla="*/ 456 h 607"/>
                  <a:gd name="T112" fmla="*/ 131 w 572"/>
                  <a:gd name="T113" fmla="*/ 453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72" h="607">
                    <a:moveTo>
                      <a:pt x="131" y="453"/>
                    </a:moveTo>
                    <a:cubicBezTo>
                      <a:pt x="123" y="448"/>
                      <a:pt x="113" y="449"/>
                      <a:pt x="107" y="456"/>
                    </a:cubicBezTo>
                    <a:cubicBezTo>
                      <a:pt x="101" y="464"/>
                      <a:pt x="101" y="475"/>
                      <a:pt x="106" y="483"/>
                    </a:cubicBezTo>
                    <a:cubicBezTo>
                      <a:pt x="115" y="503"/>
                      <a:pt x="140" y="506"/>
                      <a:pt x="156" y="494"/>
                    </a:cubicBezTo>
                    <a:cubicBezTo>
                      <a:pt x="175" y="481"/>
                      <a:pt x="179" y="459"/>
                      <a:pt x="174" y="439"/>
                    </a:cubicBezTo>
                    <a:cubicBezTo>
                      <a:pt x="168" y="416"/>
                      <a:pt x="150" y="399"/>
                      <a:pt x="129" y="390"/>
                    </a:cubicBezTo>
                    <a:cubicBezTo>
                      <a:pt x="107" y="381"/>
                      <a:pt x="81" y="381"/>
                      <a:pt x="59" y="392"/>
                    </a:cubicBezTo>
                    <a:cubicBezTo>
                      <a:pt x="39" y="402"/>
                      <a:pt x="25" y="420"/>
                      <a:pt x="18" y="441"/>
                    </a:cubicBezTo>
                    <a:cubicBezTo>
                      <a:pt x="0" y="495"/>
                      <a:pt x="24" y="554"/>
                      <a:pt x="73" y="582"/>
                    </a:cubicBezTo>
                    <a:cubicBezTo>
                      <a:pt x="117" y="607"/>
                      <a:pt x="172" y="590"/>
                      <a:pt x="208" y="560"/>
                    </a:cubicBezTo>
                    <a:cubicBezTo>
                      <a:pt x="247" y="527"/>
                      <a:pt x="263" y="477"/>
                      <a:pt x="262" y="428"/>
                    </a:cubicBezTo>
                    <a:cubicBezTo>
                      <a:pt x="262" y="376"/>
                      <a:pt x="248" y="325"/>
                      <a:pt x="240" y="274"/>
                    </a:cubicBezTo>
                    <a:cubicBezTo>
                      <a:pt x="236" y="249"/>
                      <a:pt x="234" y="223"/>
                      <a:pt x="236" y="197"/>
                    </a:cubicBezTo>
                    <a:cubicBezTo>
                      <a:pt x="238" y="164"/>
                      <a:pt x="248" y="132"/>
                      <a:pt x="263" y="103"/>
                    </a:cubicBezTo>
                    <a:cubicBezTo>
                      <a:pt x="278" y="74"/>
                      <a:pt x="300" y="48"/>
                      <a:pt x="329" y="32"/>
                    </a:cubicBezTo>
                    <a:cubicBezTo>
                      <a:pt x="356" y="16"/>
                      <a:pt x="389" y="11"/>
                      <a:pt x="420" y="14"/>
                    </a:cubicBezTo>
                    <a:cubicBezTo>
                      <a:pt x="476" y="20"/>
                      <a:pt x="528" y="58"/>
                      <a:pt x="550" y="111"/>
                    </a:cubicBezTo>
                    <a:cubicBezTo>
                      <a:pt x="570" y="163"/>
                      <a:pt x="558" y="227"/>
                      <a:pt x="513" y="262"/>
                    </a:cubicBezTo>
                    <a:cubicBezTo>
                      <a:pt x="490" y="278"/>
                      <a:pt x="459" y="289"/>
                      <a:pt x="431" y="281"/>
                    </a:cubicBezTo>
                    <a:cubicBezTo>
                      <a:pt x="412" y="276"/>
                      <a:pt x="397" y="262"/>
                      <a:pt x="385" y="246"/>
                    </a:cubicBezTo>
                    <a:cubicBezTo>
                      <a:pt x="382" y="242"/>
                      <a:pt x="380" y="238"/>
                      <a:pt x="377" y="234"/>
                    </a:cubicBezTo>
                    <a:cubicBezTo>
                      <a:pt x="376" y="232"/>
                      <a:pt x="374" y="234"/>
                      <a:pt x="374" y="236"/>
                    </a:cubicBezTo>
                    <a:cubicBezTo>
                      <a:pt x="374" y="236"/>
                      <a:pt x="374" y="236"/>
                      <a:pt x="374" y="236"/>
                    </a:cubicBezTo>
                    <a:cubicBezTo>
                      <a:pt x="375" y="238"/>
                      <a:pt x="379" y="236"/>
                      <a:pt x="378" y="234"/>
                    </a:cubicBezTo>
                    <a:cubicBezTo>
                      <a:pt x="367" y="210"/>
                      <a:pt x="374" y="175"/>
                      <a:pt x="403" y="168"/>
                    </a:cubicBezTo>
                    <a:cubicBezTo>
                      <a:pt x="416" y="164"/>
                      <a:pt x="433" y="170"/>
                      <a:pt x="437" y="184"/>
                    </a:cubicBezTo>
                    <a:cubicBezTo>
                      <a:pt x="439" y="193"/>
                      <a:pt x="436" y="202"/>
                      <a:pt x="428" y="207"/>
                    </a:cubicBezTo>
                    <a:cubicBezTo>
                      <a:pt x="420" y="213"/>
                      <a:pt x="408" y="208"/>
                      <a:pt x="405" y="199"/>
                    </a:cubicBezTo>
                    <a:cubicBezTo>
                      <a:pt x="405" y="196"/>
                      <a:pt x="405" y="198"/>
                      <a:pt x="405" y="200"/>
                    </a:cubicBezTo>
                    <a:cubicBezTo>
                      <a:pt x="407" y="208"/>
                      <a:pt x="412" y="213"/>
                      <a:pt x="421" y="214"/>
                    </a:cubicBezTo>
                    <a:cubicBezTo>
                      <a:pt x="430" y="214"/>
                      <a:pt x="437" y="206"/>
                      <a:pt x="440" y="199"/>
                    </a:cubicBezTo>
                    <a:cubicBezTo>
                      <a:pt x="446" y="180"/>
                      <a:pt x="431" y="165"/>
                      <a:pt x="414" y="163"/>
                    </a:cubicBezTo>
                    <a:cubicBezTo>
                      <a:pt x="398" y="162"/>
                      <a:pt x="385" y="171"/>
                      <a:pt x="377" y="183"/>
                    </a:cubicBezTo>
                    <a:cubicBezTo>
                      <a:pt x="366" y="199"/>
                      <a:pt x="367" y="219"/>
                      <a:pt x="374" y="236"/>
                    </a:cubicBezTo>
                    <a:cubicBezTo>
                      <a:pt x="375" y="235"/>
                      <a:pt x="377" y="235"/>
                      <a:pt x="378" y="234"/>
                    </a:cubicBezTo>
                    <a:cubicBezTo>
                      <a:pt x="378" y="234"/>
                      <a:pt x="378" y="235"/>
                      <a:pt x="378" y="235"/>
                    </a:cubicBezTo>
                    <a:cubicBezTo>
                      <a:pt x="377" y="235"/>
                      <a:pt x="376" y="236"/>
                      <a:pt x="375" y="236"/>
                    </a:cubicBezTo>
                    <a:cubicBezTo>
                      <a:pt x="374" y="236"/>
                      <a:pt x="375" y="238"/>
                      <a:pt x="376" y="238"/>
                    </a:cubicBezTo>
                    <a:cubicBezTo>
                      <a:pt x="377" y="241"/>
                      <a:pt x="378" y="243"/>
                      <a:pt x="380" y="245"/>
                    </a:cubicBezTo>
                    <a:cubicBezTo>
                      <a:pt x="384" y="251"/>
                      <a:pt x="389" y="257"/>
                      <a:pt x="394" y="262"/>
                    </a:cubicBezTo>
                    <a:cubicBezTo>
                      <a:pt x="409" y="277"/>
                      <a:pt x="428" y="287"/>
                      <a:pt x="449" y="287"/>
                    </a:cubicBezTo>
                    <a:cubicBezTo>
                      <a:pt x="475" y="288"/>
                      <a:pt x="503" y="275"/>
                      <a:pt x="523" y="258"/>
                    </a:cubicBezTo>
                    <a:cubicBezTo>
                      <a:pt x="542" y="241"/>
                      <a:pt x="555" y="217"/>
                      <a:pt x="560" y="192"/>
                    </a:cubicBezTo>
                    <a:cubicBezTo>
                      <a:pt x="572" y="140"/>
                      <a:pt x="550" y="85"/>
                      <a:pt x="510" y="50"/>
                    </a:cubicBezTo>
                    <a:cubicBezTo>
                      <a:pt x="468" y="13"/>
                      <a:pt x="408" y="0"/>
                      <a:pt x="354" y="17"/>
                    </a:cubicBezTo>
                    <a:cubicBezTo>
                      <a:pt x="293" y="36"/>
                      <a:pt x="255" y="95"/>
                      <a:pt x="239" y="154"/>
                    </a:cubicBezTo>
                    <a:cubicBezTo>
                      <a:pt x="226" y="207"/>
                      <a:pt x="233" y="260"/>
                      <a:pt x="243" y="312"/>
                    </a:cubicBezTo>
                    <a:cubicBezTo>
                      <a:pt x="252" y="363"/>
                      <a:pt x="265" y="416"/>
                      <a:pt x="256" y="468"/>
                    </a:cubicBezTo>
                    <a:cubicBezTo>
                      <a:pt x="246" y="520"/>
                      <a:pt x="212" y="564"/>
                      <a:pt x="162" y="583"/>
                    </a:cubicBezTo>
                    <a:cubicBezTo>
                      <a:pt x="138" y="592"/>
                      <a:pt x="111" y="593"/>
                      <a:pt x="87" y="584"/>
                    </a:cubicBezTo>
                    <a:cubicBezTo>
                      <a:pt x="57" y="573"/>
                      <a:pt x="33" y="546"/>
                      <a:pt x="22" y="516"/>
                    </a:cubicBezTo>
                    <a:cubicBezTo>
                      <a:pt x="5" y="469"/>
                      <a:pt x="21" y="406"/>
                      <a:pt x="73" y="390"/>
                    </a:cubicBezTo>
                    <a:cubicBezTo>
                      <a:pt x="121" y="376"/>
                      <a:pt x="178" y="411"/>
                      <a:pt x="172" y="464"/>
                    </a:cubicBezTo>
                    <a:cubicBezTo>
                      <a:pt x="170" y="483"/>
                      <a:pt x="149" y="501"/>
                      <a:pt x="129" y="497"/>
                    </a:cubicBezTo>
                    <a:cubicBezTo>
                      <a:pt x="117" y="495"/>
                      <a:pt x="107" y="484"/>
                      <a:pt x="106" y="471"/>
                    </a:cubicBezTo>
                    <a:cubicBezTo>
                      <a:pt x="105" y="459"/>
                      <a:pt x="117" y="449"/>
                      <a:pt x="129" y="456"/>
                    </a:cubicBezTo>
                    <a:cubicBezTo>
                      <a:pt x="131" y="457"/>
                      <a:pt x="133" y="454"/>
                      <a:pt x="131" y="45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96" name="Freeform 386"/>
              <p:cNvSpPr>
                <a:spLocks/>
              </p:cNvSpPr>
              <p:nvPr/>
            </p:nvSpPr>
            <p:spPr bwMode="auto">
              <a:xfrm>
                <a:off x="1702" y="487"/>
                <a:ext cx="343" cy="451"/>
              </a:xfrm>
              <a:custGeom>
                <a:avLst/>
                <a:gdLst>
                  <a:gd name="T0" fmla="*/ 145 w 145"/>
                  <a:gd name="T1" fmla="*/ 13 h 191"/>
                  <a:gd name="T2" fmla="*/ 95 w 145"/>
                  <a:gd name="T3" fmla="*/ 26 h 191"/>
                  <a:gd name="T4" fmla="*/ 67 w 145"/>
                  <a:gd name="T5" fmla="*/ 87 h 191"/>
                  <a:gd name="T6" fmla="*/ 4 w 145"/>
                  <a:gd name="T7" fmla="*/ 191 h 191"/>
                  <a:gd name="T8" fmla="*/ 0 w 145"/>
                  <a:gd name="T9" fmla="*/ 187 h 191"/>
                  <a:gd name="T10" fmla="*/ 63 w 145"/>
                  <a:gd name="T11" fmla="*/ 88 h 191"/>
                  <a:gd name="T12" fmla="*/ 89 w 145"/>
                  <a:gd name="T13" fmla="*/ 25 h 191"/>
                  <a:gd name="T14" fmla="*/ 142 w 145"/>
                  <a:gd name="T15" fmla="*/ 10 h 191"/>
                  <a:gd name="T16" fmla="*/ 145 w 145"/>
                  <a:gd name="T17" fmla="*/ 13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 h="191">
                    <a:moveTo>
                      <a:pt x="145" y="13"/>
                    </a:moveTo>
                    <a:cubicBezTo>
                      <a:pt x="127" y="3"/>
                      <a:pt x="109" y="13"/>
                      <a:pt x="95" y="26"/>
                    </a:cubicBezTo>
                    <a:cubicBezTo>
                      <a:pt x="78" y="42"/>
                      <a:pt x="71" y="64"/>
                      <a:pt x="67" y="87"/>
                    </a:cubicBezTo>
                    <a:cubicBezTo>
                      <a:pt x="60" y="124"/>
                      <a:pt x="50" y="182"/>
                      <a:pt x="4" y="191"/>
                    </a:cubicBezTo>
                    <a:cubicBezTo>
                      <a:pt x="3" y="191"/>
                      <a:pt x="1" y="187"/>
                      <a:pt x="0" y="187"/>
                    </a:cubicBezTo>
                    <a:cubicBezTo>
                      <a:pt x="44" y="179"/>
                      <a:pt x="56" y="124"/>
                      <a:pt x="63" y="88"/>
                    </a:cubicBezTo>
                    <a:cubicBezTo>
                      <a:pt x="67" y="65"/>
                      <a:pt x="73" y="43"/>
                      <a:pt x="89" y="25"/>
                    </a:cubicBezTo>
                    <a:cubicBezTo>
                      <a:pt x="103" y="11"/>
                      <a:pt x="123" y="0"/>
                      <a:pt x="142" y="10"/>
                    </a:cubicBezTo>
                    <a:cubicBezTo>
                      <a:pt x="143" y="10"/>
                      <a:pt x="144" y="12"/>
                      <a:pt x="145" y="1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97" name="Freeform 387"/>
              <p:cNvSpPr>
                <a:spLocks/>
              </p:cNvSpPr>
              <p:nvPr/>
            </p:nvSpPr>
            <p:spPr bwMode="auto">
              <a:xfrm>
                <a:off x="2177" y="574"/>
                <a:ext cx="71" cy="52"/>
              </a:xfrm>
              <a:custGeom>
                <a:avLst/>
                <a:gdLst>
                  <a:gd name="T0" fmla="*/ 30 w 30"/>
                  <a:gd name="T1" fmla="*/ 20 h 22"/>
                  <a:gd name="T2" fmla="*/ 26 w 30"/>
                  <a:gd name="T3" fmla="*/ 21 h 22"/>
                  <a:gd name="T4" fmla="*/ 19 w 30"/>
                  <a:gd name="T5" fmla="*/ 20 h 22"/>
                  <a:gd name="T6" fmla="*/ 11 w 30"/>
                  <a:gd name="T7" fmla="*/ 9 h 22"/>
                  <a:gd name="T8" fmla="*/ 9 w 30"/>
                  <a:gd name="T9" fmla="*/ 5 h 22"/>
                  <a:gd name="T10" fmla="*/ 7 w 30"/>
                  <a:gd name="T11" fmla="*/ 2 h 22"/>
                  <a:gd name="T12" fmla="*/ 2 w 30"/>
                  <a:gd name="T13" fmla="*/ 1 h 22"/>
                  <a:gd name="T14" fmla="*/ 0 w 30"/>
                  <a:gd name="T15" fmla="*/ 1 h 22"/>
                  <a:gd name="T16" fmla="*/ 2 w 30"/>
                  <a:gd name="T17" fmla="*/ 1 h 22"/>
                  <a:gd name="T18" fmla="*/ 8 w 30"/>
                  <a:gd name="T19" fmla="*/ 3 h 22"/>
                  <a:gd name="T20" fmla="*/ 15 w 30"/>
                  <a:gd name="T21" fmla="*/ 15 h 22"/>
                  <a:gd name="T22" fmla="*/ 20 w 30"/>
                  <a:gd name="T23" fmla="*/ 20 h 22"/>
                  <a:gd name="T24" fmla="*/ 25 w 30"/>
                  <a:gd name="T25" fmla="*/ 21 h 22"/>
                  <a:gd name="T26" fmla="*/ 30 w 30"/>
                  <a:gd name="T27"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22">
                    <a:moveTo>
                      <a:pt x="30" y="20"/>
                    </a:moveTo>
                    <a:cubicBezTo>
                      <a:pt x="30" y="19"/>
                      <a:pt x="29" y="20"/>
                      <a:pt x="26" y="21"/>
                    </a:cubicBezTo>
                    <a:cubicBezTo>
                      <a:pt x="24" y="21"/>
                      <a:pt x="22" y="22"/>
                      <a:pt x="19" y="20"/>
                    </a:cubicBezTo>
                    <a:cubicBezTo>
                      <a:pt x="16" y="18"/>
                      <a:pt x="14" y="14"/>
                      <a:pt x="11" y="9"/>
                    </a:cubicBezTo>
                    <a:cubicBezTo>
                      <a:pt x="11" y="7"/>
                      <a:pt x="10" y="6"/>
                      <a:pt x="9" y="5"/>
                    </a:cubicBezTo>
                    <a:cubicBezTo>
                      <a:pt x="8" y="3"/>
                      <a:pt x="7" y="2"/>
                      <a:pt x="7" y="2"/>
                    </a:cubicBezTo>
                    <a:cubicBezTo>
                      <a:pt x="5" y="1"/>
                      <a:pt x="3" y="1"/>
                      <a:pt x="2" y="1"/>
                    </a:cubicBezTo>
                    <a:cubicBezTo>
                      <a:pt x="0" y="1"/>
                      <a:pt x="0" y="1"/>
                      <a:pt x="0" y="1"/>
                    </a:cubicBezTo>
                    <a:cubicBezTo>
                      <a:pt x="0" y="1"/>
                      <a:pt x="0" y="1"/>
                      <a:pt x="2" y="1"/>
                    </a:cubicBezTo>
                    <a:cubicBezTo>
                      <a:pt x="4" y="0"/>
                      <a:pt x="6" y="0"/>
                      <a:pt x="8" y="3"/>
                    </a:cubicBezTo>
                    <a:cubicBezTo>
                      <a:pt x="11" y="5"/>
                      <a:pt x="12" y="10"/>
                      <a:pt x="15" y="15"/>
                    </a:cubicBezTo>
                    <a:cubicBezTo>
                      <a:pt x="17" y="18"/>
                      <a:pt x="19" y="19"/>
                      <a:pt x="20" y="20"/>
                    </a:cubicBezTo>
                    <a:cubicBezTo>
                      <a:pt x="21" y="21"/>
                      <a:pt x="22" y="21"/>
                      <a:pt x="25" y="21"/>
                    </a:cubicBezTo>
                    <a:cubicBezTo>
                      <a:pt x="26" y="21"/>
                      <a:pt x="28" y="20"/>
                      <a:pt x="30" y="2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98" name="Freeform 388"/>
              <p:cNvSpPr>
                <a:spLocks/>
              </p:cNvSpPr>
              <p:nvPr/>
            </p:nvSpPr>
            <p:spPr bwMode="auto">
              <a:xfrm>
                <a:off x="2177" y="574"/>
                <a:ext cx="71" cy="52"/>
              </a:xfrm>
              <a:custGeom>
                <a:avLst/>
                <a:gdLst>
                  <a:gd name="T0" fmla="*/ 30 w 30"/>
                  <a:gd name="T1" fmla="*/ 20 h 22"/>
                  <a:gd name="T2" fmla="*/ 30 w 30"/>
                  <a:gd name="T3" fmla="*/ 20 h 22"/>
                  <a:gd name="T4" fmla="*/ 29 w 30"/>
                  <a:gd name="T5" fmla="*/ 20 h 22"/>
                  <a:gd name="T6" fmla="*/ 19 w 30"/>
                  <a:gd name="T7" fmla="*/ 20 h 22"/>
                  <a:gd name="T8" fmla="*/ 11 w 30"/>
                  <a:gd name="T9" fmla="*/ 9 h 22"/>
                  <a:gd name="T10" fmla="*/ 7 w 30"/>
                  <a:gd name="T11" fmla="*/ 2 h 22"/>
                  <a:gd name="T12" fmla="*/ 2 w 30"/>
                  <a:gd name="T13" fmla="*/ 1 h 22"/>
                  <a:gd name="T14" fmla="*/ 0 w 30"/>
                  <a:gd name="T15" fmla="*/ 1 h 22"/>
                  <a:gd name="T16" fmla="*/ 0 w 30"/>
                  <a:gd name="T17" fmla="*/ 1 h 22"/>
                  <a:gd name="T18" fmla="*/ 0 w 30"/>
                  <a:gd name="T19" fmla="*/ 1 h 22"/>
                  <a:gd name="T20" fmla="*/ 0 w 30"/>
                  <a:gd name="T21" fmla="*/ 1 h 22"/>
                  <a:gd name="T22" fmla="*/ 0 w 30"/>
                  <a:gd name="T23" fmla="*/ 1 h 22"/>
                  <a:gd name="T24" fmla="*/ 0 w 30"/>
                  <a:gd name="T25" fmla="*/ 1 h 22"/>
                  <a:gd name="T26" fmla="*/ 0 w 30"/>
                  <a:gd name="T27" fmla="*/ 1 h 22"/>
                  <a:gd name="T28" fmla="*/ 0 w 30"/>
                  <a:gd name="T29" fmla="*/ 1 h 22"/>
                  <a:gd name="T30" fmla="*/ 0 w 30"/>
                  <a:gd name="T31" fmla="*/ 1 h 22"/>
                  <a:gd name="T32" fmla="*/ 0 w 30"/>
                  <a:gd name="T33" fmla="*/ 1 h 22"/>
                  <a:gd name="T34" fmla="*/ 0 w 30"/>
                  <a:gd name="T35" fmla="*/ 1 h 22"/>
                  <a:gd name="T36" fmla="*/ 0 w 30"/>
                  <a:gd name="T37" fmla="*/ 1 h 22"/>
                  <a:gd name="T38" fmla="*/ 0 w 30"/>
                  <a:gd name="T39" fmla="*/ 1 h 22"/>
                  <a:gd name="T40" fmla="*/ 0 w 30"/>
                  <a:gd name="T41" fmla="*/ 1 h 22"/>
                  <a:gd name="T42" fmla="*/ 0 w 30"/>
                  <a:gd name="T43" fmla="*/ 1 h 22"/>
                  <a:gd name="T44" fmla="*/ 0 w 30"/>
                  <a:gd name="T45" fmla="*/ 1 h 22"/>
                  <a:gd name="T46" fmla="*/ 0 w 30"/>
                  <a:gd name="T47" fmla="*/ 1 h 22"/>
                  <a:gd name="T48" fmla="*/ 0 w 30"/>
                  <a:gd name="T49" fmla="*/ 1 h 22"/>
                  <a:gd name="T50" fmla="*/ 0 w 30"/>
                  <a:gd name="T51" fmla="*/ 1 h 22"/>
                  <a:gd name="T52" fmla="*/ 0 w 30"/>
                  <a:gd name="T53" fmla="*/ 1 h 22"/>
                  <a:gd name="T54" fmla="*/ 0 w 30"/>
                  <a:gd name="T55" fmla="*/ 1 h 22"/>
                  <a:gd name="T56" fmla="*/ 0 w 30"/>
                  <a:gd name="T57" fmla="*/ 1 h 22"/>
                  <a:gd name="T58" fmla="*/ 7 w 30"/>
                  <a:gd name="T59" fmla="*/ 1 h 22"/>
                  <a:gd name="T60" fmla="*/ 15 w 30"/>
                  <a:gd name="T61" fmla="*/ 15 h 22"/>
                  <a:gd name="T62" fmla="*/ 20 w 30"/>
                  <a:gd name="T63" fmla="*/ 20 h 22"/>
                  <a:gd name="T64" fmla="*/ 20 w 30"/>
                  <a:gd name="T65" fmla="*/ 20 h 22"/>
                  <a:gd name="T66" fmla="*/ 30 w 30"/>
                  <a:gd name="T67" fmla="*/ 20 h 22"/>
                  <a:gd name="T68" fmla="*/ 30 w 30"/>
                  <a:gd name="T69" fmla="*/ 20 h 22"/>
                  <a:gd name="T70" fmla="*/ 30 w 30"/>
                  <a:gd name="T71" fmla="*/ 20 h 22"/>
                  <a:gd name="T72" fmla="*/ 20 w 30"/>
                  <a:gd name="T73" fmla="*/ 20 h 22"/>
                  <a:gd name="T74" fmla="*/ 20 w 30"/>
                  <a:gd name="T75" fmla="*/ 20 h 22"/>
                  <a:gd name="T76" fmla="*/ 15 w 30"/>
                  <a:gd name="T77" fmla="*/ 15 h 22"/>
                  <a:gd name="T78" fmla="*/ 7 w 30"/>
                  <a:gd name="T79" fmla="*/ 1 h 22"/>
                  <a:gd name="T80" fmla="*/ 1 w 30"/>
                  <a:gd name="T81" fmla="*/ 1 h 22"/>
                  <a:gd name="T82" fmla="*/ 0 w 30"/>
                  <a:gd name="T83" fmla="*/ 1 h 22"/>
                  <a:gd name="T84" fmla="*/ 0 w 30"/>
                  <a:gd name="T85" fmla="*/ 1 h 22"/>
                  <a:gd name="T86" fmla="*/ 0 w 30"/>
                  <a:gd name="T87" fmla="*/ 1 h 22"/>
                  <a:gd name="T88" fmla="*/ 0 w 30"/>
                  <a:gd name="T89" fmla="*/ 1 h 22"/>
                  <a:gd name="T90" fmla="*/ 0 w 30"/>
                  <a:gd name="T91" fmla="*/ 1 h 22"/>
                  <a:gd name="T92" fmla="*/ 2 w 30"/>
                  <a:gd name="T93" fmla="*/ 1 h 22"/>
                  <a:gd name="T94" fmla="*/ 7 w 30"/>
                  <a:gd name="T95" fmla="*/ 2 h 22"/>
                  <a:gd name="T96" fmla="*/ 11 w 30"/>
                  <a:gd name="T97" fmla="*/ 9 h 22"/>
                  <a:gd name="T98" fmla="*/ 19 w 30"/>
                  <a:gd name="T99" fmla="*/ 20 h 22"/>
                  <a:gd name="T100" fmla="*/ 29 w 30"/>
                  <a:gd name="T101" fmla="*/ 20 h 22"/>
                  <a:gd name="T102" fmla="*/ 30 w 30"/>
                  <a:gd name="T103" fmla="*/ 20 h 22"/>
                  <a:gd name="T104" fmla="*/ 30 w 30"/>
                  <a:gd name="T105" fmla="*/ 20 h 22"/>
                  <a:gd name="T106" fmla="*/ 30 w 30"/>
                  <a:gd name="T107" fmla="*/ 20 h 22"/>
                  <a:gd name="T108" fmla="*/ 30 w 30"/>
                  <a:gd name="T109" fmla="*/ 20 h 22"/>
                  <a:gd name="T110" fmla="*/ 30 w 30"/>
                  <a:gd name="T111" fmla="*/ 20 h 22"/>
                  <a:gd name="T112" fmla="*/ 30 w 30"/>
                  <a:gd name="T113" fmla="*/ 20 h 22"/>
                  <a:gd name="T114" fmla="*/ 30 w 30"/>
                  <a:gd name="T115" fmla="*/ 20 h 22"/>
                  <a:gd name="T116" fmla="*/ 30 w 30"/>
                  <a:gd name="T117" fmla="*/ 20 h 22"/>
                  <a:gd name="T118" fmla="*/ 30 w 30"/>
                  <a:gd name="T119" fmla="*/ 20 h 22"/>
                  <a:gd name="T120" fmla="*/ 30 w 30"/>
                  <a:gd name="T121"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 h="22">
                    <a:moveTo>
                      <a:pt x="30" y="20"/>
                    </a:moveTo>
                    <a:cubicBezTo>
                      <a:pt x="30" y="20"/>
                      <a:pt x="30" y="20"/>
                      <a:pt x="30" y="20"/>
                    </a:cubicBezTo>
                    <a:cubicBezTo>
                      <a:pt x="30" y="20"/>
                      <a:pt x="30" y="20"/>
                      <a:pt x="30" y="20"/>
                    </a:cubicBezTo>
                    <a:cubicBezTo>
                      <a:pt x="30" y="20"/>
                      <a:pt x="30" y="20"/>
                      <a:pt x="30" y="20"/>
                    </a:cubicBezTo>
                    <a:cubicBezTo>
                      <a:pt x="30" y="20"/>
                      <a:pt x="30" y="20"/>
                      <a:pt x="30" y="20"/>
                    </a:cubicBezTo>
                    <a:cubicBezTo>
                      <a:pt x="30" y="20"/>
                      <a:pt x="29" y="20"/>
                      <a:pt x="29" y="20"/>
                    </a:cubicBezTo>
                    <a:cubicBezTo>
                      <a:pt x="28" y="20"/>
                      <a:pt x="27" y="21"/>
                      <a:pt x="26" y="21"/>
                    </a:cubicBezTo>
                    <a:cubicBezTo>
                      <a:pt x="24" y="21"/>
                      <a:pt x="22" y="22"/>
                      <a:pt x="19" y="20"/>
                    </a:cubicBezTo>
                    <a:cubicBezTo>
                      <a:pt x="19" y="20"/>
                      <a:pt x="19" y="20"/>
                      <a:pt x="19" y="20"/>
                    </a:cubicBezTo>
                    <a:cubicBezTo>
                      <a:pt x="16" y="18"/>
                      <a:pt x="14" y="14"/>
                      <a:pt x="11" y="9"/>
                    </a:cubicBezTo>
                    <a:cubicBezTo>
                      <a:pt x="11" y="7"/>
                      <a:pt x="10" y="6"/>
                      <a:pt x="9" y="5"/>
                    </a:cubicBezTo>
                    <a:cubicBezTo>
                      <a:pt x="8" y="3"/>
                      <a:pt x="7" y="2"/>
                      <a:pt x="7" y="2"/>
                    </a:cubicBezTo>
                    <a:cubicBezTo>
                      <a:pt x="6" y="2"/>
                      <a:pt x="6" y="2"/>
                      <a:pt x="6" y="2"/>
                    </a:cubicBezTo>
                    <a:cubicBezTo>
                      <a:pt x="5" y="1"/>
                      <a:pt x="3" y="1"/>
                      <a:pt x="2" y="1"/>
                    </a:cubicBezTo>
                    <a:cubicBezTo>
                      <a:pt x="1" y="1"/>
                      <a:pt x="1"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1" y="1"/>
                      <a:pt x="2" y="1"/>
                    </a:cubicBezTo>
                    <a:cubicBezTo>
                      <a:pt x="3" y="0"/>
                      <a:pt x="5" y="0"/>
                      <a:pt x="7" y="1"/>
                    </a:cubicBezTo>
                    <a:cubicBezTo>
                      <a:pt x="7" y="2"/>
                      <a:pt x="8" y="2"/>
                      <a:pt x="8" y="3"/>
                    </a:cubicBezTo>
                    <a:cubicBezTo>
                      <a:pt x="11" y="5"/>
                      <a:pt x="12" y="10"/>
                      <a:pt x="15" y="15"/>
                    </a:cubicBezTo>
                    <a:cubicBezTo>
                      <a:pt x="17" y="18"/>
                      <a:pt x="18" y="19"/>
                      <a:pt x="19" y="20"/>
                    </a:cubicBezTo>
                    <a:cubicBezTo>
                      <a:pt x="19" y="20"/>
                      <a:pt x="20" y="20"/>
                      <a:pt x="20" y="20"/>
                    </a:cubicBezTo>
                    <a:cubicBezTo>
                      <a:pt x="20" y="20"/>
                      <a:pt x="20" y="20"/>
                      <a:pt x="20" y="20"/>
                    </a:cubicBezTo>
                    <a:cubicBezTo>
                      <a:pt x="20" y="20"/>
                      <a:pt x="20" y="20"/>
                      <a:pt x="20" y="20"/>
                    </a:cubicBezTo>
                    <a:cubicBezTo>
                      <a:pt x="21" y="21"/>
                      <a:pt x="22" y="21"/>
                      <a:pt x="25" y="21"/>
                    </a:cubicBezTo>
                    <a:cubicBezTo>
                      <a:pt x="26" y="21"/>
                      <a:pt x="28" y="21"/>
                      <a:pt x="30" y="20"/>
                    </a:cubicBezTo>
                    <a:cubicBezTo>
                      <a:pt x="30" y="20"/>
                      <a:pt x="30" y="20"/>
                      <a:pt x="30" y="20"/>
                    </a:cubicBezTo>
                    <a:cubicBezTo>
                      <a:pt x="30" y="20"/>
                      <a:pt x="30" y="20"/>
                      <a:pt x="30" y="20"/>
                    </a:cubicBezTo>
                    <a:cubicBezTo>
                      <a:pt x="30" y="20"/>
                      <a:pt x="30" y="20"/>
                      <a:pt x="30" y="20"/>
                    </a:cubicBezTo>
                    <a:cubicBezTo>
                      <a:pt x="30" y="20"/>
                      <a:pt x="30" y="20"/>
                      <a:pt x="30" y="20"/>
                    </a:cubicBezTo>
                    <a:cubicBezTo>
                      <a:pt x="28" y="20"/>
                      <a:pt x="26" y="21"/>
                      <a:pt x="25" y="21"/>
                    </a:cubicBezTo>
                    <a:cubicBezTo>
                      <a:pt x="22" y="21"/>
                      <a:pt x="21" y="21"/>
                      <a:pt x="20" y="20"/>
                    </a:cubicBezTo>
                    <a:cubicBezTo>
                      <a:pt x="20" y="20"/>
                      <a:pt x="20" y="20"/>
                      <a:pt x="20" y="20"/>
                    </a:cubicBezTo>
                    <a:cubicBezTo>
                      <a:pt x="20" y="20"/>
                      <a:pt x="20" y="20"/>
                      <a:pt x="20" y="20"/>
                    </a:cubicBezTo>
                    <a:cubicBezTo>
                      <a:pt x="20" y="20"/>
                      <a:pt x="20" y="20"/>
                      <a:pt x="19" y="20"/>
                    </a:cubicBezTo>
                    <a:cubicBezTo>
                      <a:pt x="18" y="19"/>
                      <a:pt x="17" y="18"/>
                      <a:pt x="15" y="15"/>
                    </a:cubicBezTo>
                    <a:cubicBezTo>
                      <a:pt x="12" y="10"/>
                      <a:pt x="11" y="5"/>
                      <a:pt x="8" y="3"/>
                    </a:cubicBezTo>
                    <a:cubicBezTo>
                      <a:pt x="8" y="2"/>
                      <a:pt x="7" y="2"/>
                      <a:pt x="7" y="1"/>
                    </a:cubicBezTo>
                    <a:cubicBezTo>
                      <a:pt x="5" y="0"/>
                      <a:pt x="3" y="0"/>
                      <a:pt x="2" y="1"/>
                    </a:cubicBezTo>
                    <a:cubicBezTo>
                      <a:pt x="1" y="1"/>
                      <a:pt x="1" y="1"/>
                      <a:pt x="1"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1" y="1"/>
                      <a:pt x="2" y="1"/>
                    </a:cubicBezTo>
                    <a:cubicBezTo>
                      <a:pt x="3" y="1"/>
                      <a:pt x="5" y="1"/>
                      <a:pt x="6" y="2"/>
                    </a:cubicBezTo>
                    <a:cubicBezTo>
                      <a:pt x="6" y="2"/>
                      <a:pt x="6" y="2"/>
                      <a:pt x="7" y="2"/>
                    </a:cubicBezTo>
                    <a:cubicBezTo>
                      <a:pt x="7" y="2"/>
                      <a:pt x="8" y="3"/>
                      <a:pt x="9" y="5"/>
                    </a:cubicBezTo>
                    <a:cubicBezTo>
                      <a:pt x="10" y="6"/>
                      <a:pt x="11" y="7"/>
                      <a:pt x="11" y="9"/>
                    </a:cubicBezTo>
                    <a:cubicBezTo>
                      <a:pt x="14" y="14"/>
                      <a:pt x="16" y="18"/>
                      <a:pt x="19" y="20"/>
                    </a:cubicBezTo>
                    <a:cubicBezTo>
                      <a:pt x="19" y="20"/>
                      <a:pt x="19" y="20"/>
                      <a:pt x="19" y="20"/>
                    </a:cubicBezTo>
                    <a:cubicBezTo>
                      <a:pt x="22" y="22"/>
                      <a:pt x="24" y="22"/>
                      <a:pt x="26" y="21"/>
                    </a:cubicBezTo>
                    <a:cubicBezTo>
                      <a:pt x="28" y="21"/>
                      <a:pt x="29" y="20"/>
                      <a:pt x="29" y="20"/>
                    </a:cubicBezTo>
                    <a:cubicBezTo>
                      <a:pt x="29" y="20"/>
                      <a:pt x="30" y="20"/>
                      <a:pt x="30" y="20"/>
                    </a:cubicBezTo>
                    <a:cubicBezTo>
                      <a:pt x="30" y="20"/>
                      <a:pt x="30" y="20"/>
                      <a:pt x="30" y="20"/>
                    </a:cubicBezTo>
                    <a:cubicBezTo>
                      <a:pt x="30" y="20"/>
                      <a:pt x="30" y="20"/>
                      <a:pt x="30" y="20"/>
                    </a:cubicBezTo>
                    <a:cubicBezTo>
                      <a:pt x="30" y="20"/>
                      <a:pt x="30" y="20"/>
                      <a:pt x="30" y="20"/>
                    </a:cubicBezTo>
                    <a:cubicBezTo>
                      <a:pt x="30" y="20"/>
                      <a:pt x="30" y="20"/>
                      <a:pt x="30" y="20"/>
                    </a:cubicBezTo>
                    <a:cubicBezTo>
                      <a:pt x="30" y="20"/>
                      <a:pt x="30" y="20"/>
                      <a:pt x="30" y="20"/>
                    </a:cubicBezTo>
                    <a:cubicBezTo>
                      <a:pt x="30" y="20"/>
                      <a:pt x="30" y="20"/>
                      <a:pt x="30" y="20"/>
                    </a:cubicBezTo>
                    <a:cubicBezTo>
                      <a:pt x="30" y="20"/>
                      <a:pt x="30" y="20"/>
                      <a:pt x="30" y="20"/>
                    </a:cubicBezTo>
                    <a:cubicBezTo>
                      <a:pt x="30" y="20"/>
                      <a:pt x="30" y="20"/>
                      <a:pt x="30" y="20"/>
                    </a:cubicBezTo>
                    <a:cubicBezTo>
                      <a:pt x="30" y="20"/>
                      <a:pt x="30" y="20"/>
                      <a:pt x="30" y="20"/>
                    </a:cubicBezTo>
                    <a:cubicBezTo>
                      <a:pt x="30" y="20"/>
                      <a:pt x="30" y="20"/>
                      <a:pt x="30" y="20"/>
                    </a:cubicBezTo>
                    <a:cubicBezTo>
                      <a:pt x="30" y="20"/>
                      <a:pt x="30" y="20"/>
                      <a:pt x="30" y="20"/>
                    </a:cubicBezTo>
                    <a:cubicBezTo>
                      <a:pt x="30" y="20"/>
                      <a:pt x="30" y="20"/>
                      <a:pt x="30" y="20"/>
                    </a:cubicBezTo>
                    <a:cubicBezTo>
                      <a:pt x="30" y="20"/>
                      <a:pt x="30" y="20"/>
                      <a:pt x="30" y="20"/>
                    </a:cubicBezTo>
                    <a:cubicBezTo>
                      <a:pt x="30" y="20"/>
                      <a:pt x="30" y="20"/>
                      <a:pt x="30" y="20"/>
                    </a:cubicBezTo>
                    <a:cubicBezTo>
                      <a:pt x="30" y="20"/>
                      <a:pt x="30" y="20"/>
                      <a:pt x="30" y="20"/>
                    </a:cubicBezTo>
                    <a:cubicBezTo>
                      <a:pt x="30" y="20"/>
                      <a:pt x="30" y="20"/>
                      <a:pt x="30" y="20"/>
                    </a:cubicBezTo>
                    <a:cubicBezTo>
                      <a:pt x="30" y="20"/>
                      <a:pt x="30" y="20"/>
                      <a:pt x="30" y="20"/>
                    </a:cubicBezTo>
                    <a:cubicBezTo>
                      <a:pt x="30" y="20"/>
                      <a:pt x="30" y="20"/>
                      <a:pt x="30" y="20"/>
                    </a:cubicBezTo>
                    <a:cubicBezTo>
                      <a:pt x="30" y="20"/>
                      <a:pt x="30" y="20"/>
                      <a:pt x="30" y="20"/>
                    </a:cubicBezTo>
                    <a:cubicBezTo>
                      <a:pt x="30" y="20"/>
                      <a:pt x="30" y="20"/>
                      <a:pt x="30" y="2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99" name="Freeform 389"/>
              <p:cNvSpPr>
                <a:spLocks/>
              </p:cNvSpPr>
              <p:nvPr/>
            </p:nvSpPr>
            <p:spPr bwMode="auto">
              <a:xfrm>
                <a:off x="2212" y="603"/>
                <a:ext cx="5" cy="7"/>
              </a:xfrm>
              <a:custGeom>
                <a:avLst/>
                <a:gdLst>
                  <a:gd name="T0" fmla="*/ 1 w 2"/>
                  <a:gd name="T1" fmla="*/ 3 h 3"/>
                  <a:gd name="T2" fmla="*/ 0 w 2"/>
                  <a:gd name="T3" fmla="*/ 1 h 3"/>
                  <a:gd name="T4" fmla="*/ 1 w 2"/>
                  <a:gd name="T5" fmla="*/ 1 h 3"/>
                  <a:gd name="T6" fmla="*/ 2 w 2"/>
                  <a:gd name="T7" fmla="*/ 2 h 3"/>
                  <a:gd name="T8" fmla="*/ 1 w 2"/>
                  <a:gd name="T9" fmla="*/ 3 h 3"/>
                </a:gdLst>
                <a:ahLst/>
                <a:cxnLst>
                  <a:cxn ang="0">
                    <a:pos x="T0" y="T1"/>
                  </a:cxn>
                  <a:cxn ang="0">
                    <a:pos x="T2" y="T3"/>
                  </a:cxn>
                  <a:cxn ang="0">
                    <a:pos x="T4" y="T5"/>
                  </a:cxn>
                  <a:cxn ang="0">
                    <a:pos x="T6" y="T7"/>
                  </a:cxn>
                  <a:cxn ang="0">
                    <a:pos x="T8" y="T9"/>
                  </a:cxn>
                </a:cxnLst>
                <a:rect l="0" t="0" r="r" b="b"/>
                <a:pathLst>
                  <a:path w="2" h="3">
                    <a:moveTo>
                      <a:pt x="1" y="3"/>
                    </a:moveTo>
                    <a:cubicBezTo>
                      <a:pt x="0" y="3"/>
                      <a:pt x="0" y="2"/>
                      <a:pt x="0" y="1"/>
                    </a:cubicBezTo>
                    <a:cubicBezTo>
                      <a:pt x="0" y="1"/>
                      <a:pt x="1" y="0"/>
                      <a:pt x="1" y="1"/>
                    </a:cubicBezTo>
                    <a:cubicBezTo>
                      <a:pt x="2" y="1"/>
                      <a:pt x="2" y="1"/>
                      <a:pt x="2" y="2"/>
                    </a:cubicBezTo>
                    <a:cubicBezTo>
                      <a:pt x="2" y="3"/>
                      <a:pt x="1" y="3"/>
                      <a:pt x="1"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00" name="Freeform 390"/>
              <p:cNvSpPr>
                <a:spLocks/>
              </p:cNvSpPr>
              <p:nvPr/>
            </p:nvSpPr>
            <p:spPr bwMode="auto">
              <a:xfrm>
                <a:off x="2212" y="603"/>
                <a:ext cx="5" cy="7"/>
              </a:xfrm>
              <a:custGeom>
                <a:avLst/>
                <a:gdLst>
                  <a:gd name="T0" fmla="*/ 1 w 2"/>
                  <a:gd name="T1" fmla="*/ 3 h 3"/>
                  <a:gd name="T2" fmla="*/ 1 w 2"/>
                  <a:gd name="T3" fmla="*/ 3 h 3"/>
                  <a:gd name="T4" fmla="*/ 0 w 2"/>
                  <a:gd name="T5" fmla="*/ 2 h 3"/>
                  <a:gd name="T6" fmla="*/ 0 w 2"/>
                  <a:gd name="T7" fmla="*/ 1 h 3"/>
                  <a:gd name="T8" fmla="*/ 1 w 2"/>
                  <a:gd name="T9" fmla="*/ 1 h 3"/>
                  <a:gd name="T10" fmla="*/ 1 w 2"/>
                  <a:gd name="T11" fmla="*/ 1 h 3"/>
                  <a:gd name="T12" fmla="*/ 2 w 2"/>
                  <a:gd name="T13" fmla="*/ 1 h 3"/>
                  <a:gd name="T14" fmla="*/ 2 w 2"/>
                  <a:gd name="T15" fmla="*/ 2 h 3"/>
                  <a:gd name="T16" fmla="*/ 2 w 2"/>
                  <a:gd name="T17" fmla="*/ 3 h 3"/>
                  <a:gd name="T18" fmla="*/ 1 w 2"/>
                  <a:gd name="T19" fmla="*/ 3 h 3"/>
                  <a:gd name="T20" fmla="*/ 1 w 2"/>
                  <a:gd name="T21" fmla="*/ 3 h 3"/>
                  <a:gd name="T22" fmla="*/ 1 w 2"/>
                  <a:gd name="T23" fmla="*/ 3 h 3"/>
                  <a:gd name="T24" fmla="*/ 2 w 2"/>
                  <a:gd name="T25" fmla="*/ 3 h 3"/>
                  <a:gd name="T26" fmla="*/ 2 w 2"/>
                  <a:gd name="T27" fmla="*/ 2 h 3"/>
                  <a:gd name="T28" fmla="*/ 2 w 2"/>
                  <a:gd name="T29" fmla="*/ 1 h 3"/>
                  <a:gd name="T30" fmla="*/ 1 w 2"/>
                  <a:gd name="T31" fmla="*/ 1 h 3"/>
                  <a:gd name="T32" fmla="*/ 1 w 2"/>
                  <a:gd name="T33" fmla="*/ 1 h 3"/>
                  <a:gd name="T34" fmla="*/ 0 w 2"/>
                  <a:gd name="T35" fmla="*/ 1 h 3"/>
                  <a:gd name="T36" fmla="*/ 0 w 2"/>
                  <a:gd name="T37" fmla="*/ 2 h 3"/>
                  <a:gd name="T38" fmla="*/ 1 w 2"/>
                  <a:gd name="T3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3">
                    <a:moveTo>
                      <a:pt x="1" y="3"/>
                    </a:moveTo>
                    <a:cubicBezTo>
                      <a:pt x="1" y="3"/>
                      <a:pt x="1" y="3"/>
                      <a:pt x="1" y="3"/>
                    </a:cubicBezTo>
                    <a:cubicBezTo>
                      <a:pt x="1" y="3"/>
                      <a:pt x="0" y="3"/>
                      <a:pt x="0" y="2"/>
                    </a:cubicBezTo>
                    <a:cubicBezTo>
                      <a:pt x="0" y="2"/>
                      <a:pt x="0" y="2"/>
                      <a:pt x="0" y="1"/>
                    </a:cubicBezTo>
                    <a:cubicBezTo>
                      <a:pt x="0" y="1"/>
                      <a:pt x="0" y="1"/>
                      <a:pt x="1" y="1"/>
                    </a:cubicBezTo>
                    <a:cubicBezTo>
                      <a:pt x="1" y="1"/>
                      <a:pt x="1" y="1"/>
                      <a:pt x="1" y="1"/>
                    </a:cubicBezTo>
                    <a:cubicBezTo>
                      <a:pt x="2" y="1"/>
                      <a:pt x="2" y="1"/>
                      <a:pt x="2" y="1"/>
                    </a:cubicBezTo>
                    <a:cubicBezTo>
                      <a:pt x="2" y="1"/>
                      <a:pt x="2" y="2"/>
                      <a:pt x="2" y="2"/>
                    </a:cubicBezTo>
                    <a:cubicBezTo>
                      <a:pt x="2" y="2"/>
                      <a:pt x="2" y="3"/>
                      <a:pt x="2" y="3"/>
                    </a:cubicBezTo>
                    <a:cubicBezTo>
                      <a:pt x="1" y="3"/>
                      <a:pt x="1" y="3"/>
                      <a:pt x="1" y="3"/>
                    </a:cubicBezTo>
                    <a:cubicBezTo>
                      <a:pt x="1" y="3"/>
                      <a:pt x="1" y="3"/>
                      <a:pt x="1" y="3"/>
                    </a:cubicBezTo>
                    <a:cubicBezTo>
                      <a:pt x="1" y="3"/>
                      <a:pt x="1" y="3"/>
                      <a:pt x="1" y="3"/>
                    </a:cubicBezTo>
                    <a:cubicBezTo>
                      <a:pt x="1" y="3"/>
                      <a:pt x="1" y="3"/>
                      <a:pt x="2" y="3"/>
                    </a:cubicBezTo>
                    <a:cubicBezTo>
                      <a:pt x="2" y="3"/>
                      <a:pt x="2" y="2"/>
                      <a:pt x="2" y="2"/>
                    </a:cubicBezTo>
                    <a:cubicBezTo>
                      <a:pt x="2" y="2"/>
                      <a:pt x="2" y="1"/>
                      <a:pt x="2" y="1"/>
                    </a:cubicBezTo>
                    <a:cubicBezTo>
                      <a:pt x="2" y="1"/>
                      <a:pt x="2" y="1"/>
                      <a:pt x="1" y="1"/>
                    </a:cubicBezTo>
                    <a:cubicBezTo>
                      <a:pt x="1" y="0"/>
                      <a:pt x="1" y="1"/>
                      <a:pt x="1" y="1"/>
                    </a:cubicBezTo>
                    <a:cubicBezTo>
                      <a:pt x="0" y="1"/>
                      <a:pt x="0" y="1"/>
                      <a:pt x="0" y="1"/>
                    </a:cubicBezTo>
                    <a:cubicBezTo>
                      <a:pt x="0" y="2"/>
                      <a:pt x="0" y="2"/>
                      <a:pt x="0" y="2"/>
                    </a:cubicBezTo>
                    <a:cubicBezTo>
                      <a:pt x="0" y="3"/>
                      <a:pt x="1" y="3"/>
                      <a:pt x="1"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01" name="Freeform 391"/>
              <p:cNvSpPr>
                <a:spLocks/>
              </p:cNvSpPr>
              <p:nvPr/>
            </p:nvSpPr>
            <p:spPr bwMode="auto">
              <a:xfrm>
                <a:off x="2217" y="610"/>
                <a:ext cx="5" cy="5"/>
              </a:xfrm>
              <a:custGeom>
                <a:avLst/>
                <a:gdLst>
                  <a:gd name="T0" fmla="*/ 1 w 2"/>
                  <a:gd name="T1" fmla="*/ 2 h 2"/>
                  <a:gd name="T2" fmla="*/ 0 w 2"/>
                  <a:gd name="T3" fmla="*/ 1 h 2"/>
                  <a:gd name="T4" fmla="*/ 1 w 2"/>
                  <a:gd name="T5" fmla="*/ 0 h 2"/>
                  <a:gd name="T6" fmla="*/ 2 w 2"/>
                  <a:gd name="T7" fmla="*/ 1 h 2"/>
                  <a:gd name="T8" fmla="*/ 1 w 2"/>
                  <a:gd name="T9" fmla="*/ 2 h 2"/>
                </a:gdLst>
                <a:ahLst/>
                <a:cxnLst>
                  <a:cxn ang="0">
                    <a:pos x="T0" y="T1"/>
                  </a:cxn>
                  <a:cxn ang="0">
                    <a:pos x="T2" y="T3"/>
                  </a:cxn>
                  <a:cxn ang="0">
                    <a:pos x="T4" y="T5"/>
                  </a:cxn>
                  <a:cxn ang="0">
                    <a:pos x="T6" y="T7"/>
                  </a:cxn>
                  <a:cxn ang="0">
                    <a:pos x="T8" y="T9"/>
                  </a:cxn>
                </a:cxnLst>
                <a:rect l="0" t="0" r="r" b="b"/>
                <a:pathLst>
                  <a:path w="2" h="2">
                    <a:moveTo>
                      <a:pt x="1" y="2"/>
                    </a:moveTo>
                    <a:cubicBezTo>
                      <a:pt x="0" y="2"/>
                      <a:pt x="0" y="2"/>
                      <a:pt x="0" y="1"/>
                    </a:cubicBezTo>
                    <a:cubicBezTo>
                      <a:pt x="0" y="0"/>
                      <a:pt x="1" y="0"/>
                      <a:pt x="1" y="0"/>
                    </a:cubicBezTo>
                    <a:cubicBezTo>
                      <a:pt x="2" y="0"/>
                      <a:pt x="2" y="1"/>
                      <a:pt x="2" y="1"/>
                    </a:cubicBezTo>
                    <a:cubicBezTo>
                      <a:pt x="2" y="2"/>
                      <a:pt x="1" y="2"/>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02" name="Freeform 392"/>
              <p:cNvSpPr>
                <a:spLocks/>
              </p:cNvSpPr>
              <p:nvPr/>
            </p:nvSpPr>
            <p:spPr bwMode="auto">
              <a:xfrm>
                <a:off x="2217" y="610"/>
                <a:ext cx="5" cy="5"/>
              </a:xfrm>
              <a:custGeom>
                <a:avLst/>
                <a:gdLst>
                  <a:gd name="T0" fmla="*/ 1 w 2"/>
                  <a:gd name="T1" fmla="*/ 2 h 2"/>
                  <a:gd name="T2" fmla="*/ 1 w 2"/>
                  <a:gd name="T3" fmla="*/ 2 h 2"/>
                  <a:gd name="T4" fmla="*/ 0 w 2"/>
                  <a:gd name="T5" fmla="*/ 2 h 2"/>
                  <a:gd name="T6" fmla="*/ 0 w 2"/>
                  <a:gd name="T7" fmla="*/ 1 h 2"/>
                  <a:gd name="T8" fmla="*/ 1 w 2"/>
                  <a:gd name="T9" fmla="*/ 0 h 2"/>
                  <a:gd name="T10" fmla="*/ 1 w 2"/>
                  <a:gd name="T11" fmla="*/ 0 h 2"/>
                  <a:gd name="T12" fmla="*/ 2 w 2"/>
                  <a:gd name="T13" fmla="*/ 0 h 2"/>
                  <a:gd name="T14" fmla="*/ 2 w 2"/>
                  <a:gd name="T15" fmla="*/ 1 h 2"/>
                  <a:gd name="T16" fmla="*/ 1 w 2"/>
                  <a:gd name="T17" fmla="*/ 2 h 2"/>
                  <a:gd name="T18" fmla="*/ 1 w 2"/>
                  <a:gd name="T19" fmla="*/ 2 h 2"/>
                  <a:gd name="T20" fmla="*/ 1 w 2"/>
                  <a:gd name="T21" fmla="*/ 2 h 2"/>
                  <a:gd name="T22" fmla="*/ 1 w 2"/>
                  <a:gd name="T23" fmla="*/ 2 h 2"/>
                  <a:gd name="T24" fmla="*/ 1 w 2"/>
                  <a:gd name="T25" fmla="*/ 2 h 2"/>
                  <a:gd name="T26" fmla="*/ 2 w 2"/>
                  <a:gd name="T27" fmla="*/ 1 h 2"/>
                  <a:gd name="T28" fmla="*/ 2 w 2"/>
                  <a:gd name="T29" fmla="*/ 0 h 2"/>
                  <a:gd name="T30" fmla="*/ 1 w 2"/>
                  <a:gd name="T31" fmla="*/ 0 h 2"/>
                  <a:gd name="T32" fmla="*/ 1 w 2"/>
                  <a:gd name="T33" fmla="*/ 0 h 2"/>
                  <a:gd name="T34" fmla="*/ 0 w 2"/>
                  <a:gd name="T35" fmla="*/ 1 h 2"/>
                  <a:gd name="T36" fmla="*/ 0 w 2"/>
                  <a:gd name="T37" fmla="*/ 2 h 2"/>
                  <a:gd name="T38" fmla="*/ 1 w 2"/>
                  <a:gd name="T3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2">
                    <a:moveTo>
                      <a:pt x="1" y="2"/>
                    </a:moveTo>
                    <a:cubicBezTo>
                      <a:pt x="1" y="2"/>
                      <a:pt x="1" y="2"/>
                      <a:pt x="1" y="2"/>
                    </a:cubicBezTo>
                    <a:cubicBezTo>
                      <a:pt x="0" y="2"/>
                      <a:pt x="0" y="2"/>
                      <a:pt x="0" y="2"/>
                    </a:cubicBezTo>
                    <a:cubicBezTo>
                      <a:pt x="0" y="2"/>
                      <a:pt x="0" y="1"/>
                      <a:pt x="0" y="1"/>
                    </a:cubicBezTo>
                    <a:cubicBezTo>
                      <a:pt x="0" y="1"/>
                      <a:pt x="0" y="0"/>
                      <a:pt x="1" y="0"/>
                    </a:cubicBezTo>
                    <a:cubicBezTo>
                      <a:pt x="1" y="0"/>
                      <a:pt x="1" y="0"/>
                      <a:pt x="1" y="0"/>
                    </a:cubicBezTo>
                    <a:cubicBezTo>
                      <a:pt x="2" y="0"/>
                      <a:pt x="2" y="0"/>
                      <a:pt x="2" y="0"/>
                    </a:cubicBezTo>
                    <a:cubicBezTo>
                      <a:pt x="2" y="1"/>
                      <a:pt x="2" y="1"/>
                      <a:pt x="2" y="1"/>
                    </a:cubicBezTo>
                    <a:cubicBezTo>
                      <a:pt x="2" y="2"/>
                      <a:pt x="2" y="2"/>
                      <a:pt x="1" y="2"/>
                    </a:cubicBezTo>
                    <a:cubicBezTo>
                      <a:pt x="1" y="2"/>
                      <a:pt x="1" y="2"/>
                      <a:pt x="1" y="2"/>
                    </a:cubicBezTo>
                    <a:cubicBezTo>
                      <a:pt x="1" y="2"/>
                      <a:pt x="1" y="2"/>
                      <a:pt x="1" y="2"/>
                    </a:cubicBezTo>
                    <a:cubicBezTo>
                      <a:pt x="1" y="2"/>
                      <a:pt x="1" y="2"/>
                      <a:pt x="1" y="2"/>
                    </a:cubicBezTo>
                    <a:cubicBezTo>
                      <a:pt x="1" y="2"/>
                      <a:pt x="1" y="2"/>
                      <a:pt x="1" y="2"/>
                    </a:cubicBezTo>
                    <a:cubicBezTo>
                      <a:pt x="2" y="2"/>
                      <a:pt x="2" y="2"/>
                      <a:pt x="2" y="1"/>
                    </a:cubicBezTo>
                    <a:cubicBezTo>
                      <a:pt x="2" y="1"/>
                      <a:pt x="2" y="1"/>
                      <a:pt x="2" y="0"/>
                    </a:cubicBezTo>
                    <a:cubicBezTo>
                      <a:pt x="2" y="0"/>
                      <a:pt x="2" y="0"/>
                      <a:pt x="1" y="0"/>
                    </a:cubicBezTo>
                    <a:cubicBezTo>
                      <a:pt x="1" y="0"/>
                      <a:pt x="1" y="0"/>
                      <a:pt x="1" y="0"/>
                    </a:cubicBezTo>
                    <a:cubicBezTo>
                      <a:pt x="0" y="0"/>
                      <a:pt x="0" y="1"/>
                      <a:pt x="0" y="1"/>
                    </a:cubicBezTo>
                    <a:cubicBezTo>
                      <a:pt x="0" y="1"/>
                      <a:pt x="0" y="2"/>
                      <a:pt x="0" y="2"/>
                    </a:cubicBezTo>
                    <a:cubicBezTo>
                      <a:pt x="0" y="2"/>
                      <a:pt x="0" y="2"/>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03" name="Freeform 393"/>
              <p:cNvSpPr>
                <a:spLocks/>
              </p:cNvSpPr>
              <p:nvPr/>
            </p:nvSpPr>
            <p:spPr bwMode="auto">
              <a:xfrm>
                <a:off x="2227" y="617"/>
                <a:ext cx="4" cy="5"/>
              </a:xfrm>
              <a:custGeom>
                <a:avLst/>
                <a:gdLst>
                  <a:gd name="T0" fmla="*/ 1 w 2"/>
                  <a:gd name="T1" fmla="*/ 2 h 2"/>
                  <a:gd name="T2" fmla="*/ 0 w 2"/>
                  <a:gd name="T3" fmla="*/ 1 h 2"/>
                  <a:gd name="T4" fmla="*/ 1 w 2"/>
                  <a:gd name="T5" fmla="*/ 0 h 2"/>
                  <a:gd name="T6" fmla="*/ 2 w 2"/>
                  <a:gd name="T7" fmla="*/ 1 h 2"/>
                  <a:gd name="T8" fmla="*/ 1 w 2"/>
                  <a:gd name="T9" fmla="*/ 2 h 2"/>
                </a:gdLst>
                <a:ahLst/>
                <a:cxnLst>
                  <a:cxn ang="0">
                    <a:pos x="T0" y="T1"/>
                  </a:cxn>
                  <a:cxn ang="0">
                    <a:pos x="T2" y="T3"/>
                  </a:cxn>
                  <a:cxn ang="0">
                    <a:pos x="T4" y="T5"/>
                  </a:cxn>
                  <a:cxn ang="0">
                    <a:pos x="T6" y="T7"/>
                  </a:cxn>
                  <a:cxn ang="0">
                    <a:pos x="T8" y="T9"/>
                  </a:cxn>
                </a:cxnLst>
                <a:rect l="0" t="0" r="r" b="b"/>
                <a:pathLst>
                  <a:path w="2" h="2">
                    <a:moveTo>
                      <a:pt x="1" y="2"/>
                    </a:moveTo>
                    <a:cubicBezTo>
                      <a:pt x="0" y="2"/>
                      <a:pt x="0" y="1"/>
                      <a:pt x="0" y="1"/>
                    </a:cubicBezTo>
                    <a:cubicBezTo>
                      <a:pt x="1" y="0"/>
                      <a:pt x="1" y="0"/>
                      <a:pt x="1" y="0"/>
                    </a:cubicBezTo>
                    <a:cubicBezTo>
                      <a:pt x="2" y="0"/>
                      <a:pt x="2" y="1"/>
                      <a:pt x="2" y="1"/>
                    </a:cubicBezTo>
                    <a:cubicBezTo>
                      <a:pt x="2" y="2"/>
                      <a:pt x="1" y="2"/>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04" name="Freeform 394"/>
              <p:cNvSpPr>
                <a:spLocks/>
              </p:cNvSpPr>
              <p:nvPr/>
            </p:nvSpPr>
            <p:spPr bwMode="auto">
              <a:xfrm>
                <a:off x="2227" y="617"/>
                <a:ext cx="4" cy="5"/>
              </a:xfrm>
              <a:custGeom>
                <a:avLst/>
                <a:gdLst>
                  <a:gd name="T0" fmla="*/ 1 w 2"/>
                  <a:gd name="T1" fmla="*/ 2 h 2"/>
                  <a:gd name="T2" fmla="*/ 1 w 2"/>
                  <a:gd name="T3" fmla="*/ 2 h 2"/>
                  <a:gd name="T4" fmla="*/ 0 w 2"/>
                  <a:gd name="T5" fmla="*/ 2 h 2"/>
                  <a:gd name="T6" fmla="*/ 0 w 2"/>
                  <a:gd name="T7" fmla="*/ 1 h 2"/>
                  <a:gd name="T8" fmla="*/ 1 w 2"/>
                  <a:gd name="T9" fmla="*/ 0 h 2"/>
                  <a:gd name="T10" fmla="*/ 1 w 2"/>
                  <a:gd name="T11" fmla="*/ 0 h 2"/>
                  <a:gd name="T12" fmla="*/ 2 w 2"/>
                  <a:gd name="T13" fmla="*/ 0 h 2"/>
                  <a:gd name="T14" fmla="*/ 2 w 2"/>
                  <a:gd name="T15" fmla="*/ 1 h 2"/>
                  <a:gd name="T16" fmla="*/ 1 w 2"/>
                  <a:gd name="T17" fmla="*/ 2 h 2"/>
                  <a:gd name="T18" fmla="*/ 1 w 2"/>
                  <a:gd name="T19" fmla="*/ 2 h 2"/>
                  <a:gd name="T20" fmla="*/ 1 w 2"/>
                  <a:gd name="T21" fmla="*/ 2 h 2"/>
                  <a:gd name="T22" fmla="*/ 1 w 2"/>
                  <a:gd name="T23" fmla="*/ 2 h 2"/>
                  <a:gd name="T24" fmla="*/ 1 w 2"/>
                  <a:gd name="T25" fmla="*/ 2 h 2"/>
                  <a:gd name="T26" fmla="*/ 2 w 2"/>
                  <a:gd name="T27" fmla="*/ 1 h 2"/>
                  <a:gd name="T28" fmla="*/ 2 w 2"/>
                  <a:gd name="T29" fmla="*/ 0 h 2"/>
                  <a:gd name="T30" fmla="*/ 1 w 2"/>
                  <a:gd name="T31" fmla="*/ 0 h 2"/>
                  <a:gd name="T32" fmla="*/ 1 w 2"/>
                  <a:gd name="T33" fmla="*/ 0 h 2"/>
                  <a:gd name="T34" fmla="*/ 0 w 2"/>
                  <a:gd name="T35" fmla="*/ 1 h 2"/>
                  <a:gd name="T36" fmla="*/ 0 w 2"/>
                  <a:gd name="T37" fmla="*/ 2 h 2"/>
                  <a:gd name="T38" fmla="*/ 1 w 2"/>
                  <a:gd name="T3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2">
                    <a:moveTo>
                      <a:pt x="1" y="2"/>
                    </a:moveTo>
                    <a:cubicBezTo>
                      <a:pt x="1" y="2"/>
                      <a:pt x="1" y="2"/>
                      <a:pt x="1" y="2"/>
                    </a:cubicBezTo>
                    <a:cubicBezTo>
                      <a:pt x="1" y="2"/>
                      <a:pt x="1" y="2"/>
                      <a:pt x="0" y="2"/>
                    </a:cubicBezTo>
                    <a:cubicBezTo>
                      <a:pt x="0" y="1"/>
                      <a:pt x="0" y="1"/>
                      <a:pt x="0" y="1"/>
                    </a:cubicBezTo>
                    <a:cubicBezTo>
                      <a:pt x="0" y="1"/>
                      <a:pt x="1" y="0"/>
                      <a:pt x="1" y="0"/>
                    </a:cubicBezTo>
                    <a:cubicBezTo>
                      <a:pt x="1" y="0"/>
                      <a:pt x="1" y="0"/>
                      <a:pt x="1" y="0"/>
                    </a:cubicBezTo>
                    <a:cubicBezTo>
                      <a:pt x="2" y="0"/>
                      <a:pt x="2" y="0"/>
                      <a:pt x="2" y="0"/>
                    </a:cubicBezTo>
                    <a:cubicBezTo>
                      <a:pt x="2" y="1"/>
                      <a:pt x="2" y="1"/>
                      <a:pt x="2" y="1"/>
                    </a:cubicBezTo>
                    <a:cubicBezTo>
                      <a:pt x="2" y="1"/>
                      <a:pt x="2" y="2"/>
                      <a:pt x="1" y="2"/>
                    </a:cubicBezTo>
                    <a:cubicBezTo>
                      <a:pt x="1" y="2"/>
                      <a:pt x="1" y="2"/>
                      <a:pt x="1" y="2"/>
                    </a:cubicBezTo>
                    <a:cubicBezTo>
                      <a:pt x="1" y="2"/>
                      <a:pt x="1" y="2"/>
                      <a:pt x="1" y="2"/>
                    </a:cubicBezTo>
                    <a:cubicBezTo>
                      <a:pt x="1" y="2"/>
                      <a:pt x="1" y="2"/>
                      <a:pt x="1" y="2"/>
                    </a:cubicBezTo>
                    <a:cubicBezTo>
                      <a:pt x="1" y="2"/>
                      <a:pt x="1" y="2"/>
                      <a:pt x="1" y="2"/>
                    </a:cubicBezTo>
                    <a:cubicBezTo>
                      <a:pt x="2" y="2"/>
                      <a:pt x="2" y="1"/>
                      <a:pt x="2" y="1"/>
                    </a:cubicBezTo>
                    <a:cubicBezTo>
                      <a:pt x="2" y="1"/>
                      <a:pt x="2" y="1"/>
                      <a:pt x="2" y="0"/>
                    </a:cubicBezTo>
                    <a:cubicBezTo>
                      <a:pt x="2" y="0"/>
                      <a:pt x="2" y="0"/>
                      <a:pt x="1" y="0"/>
                    </a:cubicBezTo>
                    <a:cubicBezTo>
                      <a:pt x="1" y="0"/>
                      <a:pt x="1" y="0"/>
                      <a:pt x="1" y="0"/>
                    </a:cubicBezTo>
                    <a:cubicBezTo>
                      <a:pt x="1" y="0"/>
                      <a:pt x="0" y="1"/>
                      <a:pt x="0" y="1"/>
                    </a:cubicBezTo>
                    <a:cubicBezTo>
                      <a:pt x="0" y="1"/>
                      <a:pt x="0" y="1"/>
                      <a:pt x="0" y="2"/>
                    </a:cubicBezTo>
                    <a:cubicBezTo>
                      <a:pt x="1" y="2"/>
                      <a:pt x="1" y="2"/>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05" name="Freeform 395"/>
              <p:cNvSpPr>
                <a:spLocks/>
              </p:cNvSpPr>
              <p:nvPr/>
            </p:nvSpPr>
            <p:spPr bwMode="auto">
              <a:xfrm>
                <a:off x="2222" y="615"/>
                <a:ext cx="5" cy="4"/>
              </a:xfrm>
              <a:custGeom>
                <a:avLst/>
                <a:gdLst>
                  <a:gd name="T0" fmla="*/ 1 w 2"/>
                  <a:gd name="T1" fmla="*/ 2 h 2"/>
                  <a:gd name="T2" fmla="*/ 0 w 2"/>
                  <a:gd name="T3" fmla="*/ 1 h 2"/>
                  <a:gd name="T4" fmla="*/ 1 w 2"/>
                  <a:gd name="T5" fmla="*/ 0 h 2"/>
                  <a:gd name="T6" fmla="*/ 2 w 2"/>
                  <a:gd name="T7" fmla="*/ 1 h 2"/>
                  <a:gd name="T8" fmla="*/ 1 w 2"/>
                  <a:gd name="T9" fmla="*/ 2 h 2"/>
                </a:gdLst>
                <a:ahLst/>
                <a:cxnLst>
                  <a:cxn ang="0">
                    <a:pos x="T0" y="T1"/>
                  </a:cxn>
                  <a:cxn ang="0">
                    <a:pos x="T2" y="T3"/>
                  </a:cxn>
                  <a:cxn ang="0">
                    <a:pos x="T4" y="T5"/>
                  </a:cxn>
                  <a:cxn ang="0">
                    <a:pos x="T6" y="T7"/>
                  </a:cxn>
                  <a:cxn ang="0">
                    <a:pos x="T8" y="T9"/>
                  </a:cxn>
                </a:cxnLst>
                <a:rect l="0" t="0" r="r" b="b"/>
                <a:pathLst>
                  <a:path w="2" h="2">
                    <a:moveTo>
                      <a:pt x="1" y="2"/>
                    </a:moveTo>
                    <a:cubicBezTo>
                      <a:pt x="0" y="2"/>
                      <a:pt x="0" y="1"/>
                      <a:pt x="0" y="1"/>
                    </a:cubicBezTo>
                    <a:cubicBezTo>
                      <a:pt x="0" y="0"/>
                      <a:pt x="1" y="0"/>
                      <a:pt x="1" y="0"/>
                    </a:cubicBezTo>
                    <a:cubicBezTo>
                      <a:pt x="2" y="0"/>
                      <a:pt x="2" y="1"/>
                      <a:pt x="2" y="1"/>
                    </a:cubicBezTo>
                    <a:cubicBezTo>
                      <a:pt x="2" y="2"/>
                      <a:pt x="1" y="2"/>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06" name="Freeform 396"/>
              <p:cNvSpPr>
                <a:spLocks/>
              </p:cNvSpPr>
              <p:nvPr/>
            </p:nvSpPr>
            <p:spPr bwMode="auto">
              <a:xfrm>
                <a:off x="2222" y="615"/>
                <a:ext cx="5" cy="4"/>
              </a:xfrm>
              <a:custGeom>
                <a:avLst/>
                <a:gdLst>
                  <a:gd name="T0" fmla="*/ 1 w 2"/>
                  <a:gd name="T1" fmla="*/ 2 h 2"/>
                  <a:gd name="T2" fmla="*/ 1 w 2"/>
                  <a:gd name="T3" fmla="*/ 2 h 2"/>
                  <a:gd name="T4" fmla="*/ 0 w 2"/>
                  <a:gd name="T5" fmla="*/ 2 h 2"/>
                  <a:gd name="T6" fmla="*/ 0 w 2"/>
                  <a:gd name="T7" fmla="*/ 1 h 2"/>
                  <a:gd name="T8" fmla="*/ 1 w 2"/>
                  <a:gd name="T9" fmla="*/ 0 h 2"/>
                  <a:gd name="T10" fmla="*/ 1 w 2"/>
                  <a:gd name="T11" fmla="*/ 0 h 2"/>
                  <a:gd name="T12" fmla="*/ 2 w 2"/>
                  <a:gd name="T13" fmla="*/ 0 h 2"/>
                  <a:gd name="T14" fmla="*/ 2 w 2"/>
                  <a:gd name="T15" fmla="*/ 1 h 2"/>
                  <a:gd name="T16" fmla="*/ 1 w 2"/>
                  <a:gd name="T17" fmla="*/ 2 h 2"/>
                  <a:gd name="T18" fmla="*/ 1 w 2"/>
                  <a:gd name="T19" fmla="*/ 2 h 2"/>
                  <a:gd name="T20" fmla="*/ 1 w 2"/>
                  <a:gd name="T21" fmla="*/ 2 h 2"/>
                  <a:gd name="T22" fmla="*/ 1 w 2"/>
                  <a:gd name="T23" fmla="*/ 2 h 2"/>
                  <a:gd name="T24" fmla="*/ 1 w 2"/>
                  <a:gd name="T25" fmla="*/ 2 h 2"/>
                  <a:gd name="T26" fmla="*/ 2 w 2"/>
                  <a:gd name="T27" fmla="*/ 1 h 2"/>
                  <a:gd name="T28" fmla="*/ 2 w 2"/>
                  <a:gd name="T29" fmla="*/ 0 h 2"/>
                  <a:gd name="T30" fmla="*/ 1 w 2"/>
                  <a:gd name="T31" fmla="*/ 0 h 2"/>
                  <a:gd name="T32" fmla="*/ 1 w 2"/>
                  <a:gd name="T33" fmla="*/ 0 h 2"/>
                  <a:gd name="T34" fmla="*/ 0 w 2"/>
                  <a:gd name="T35" fmla="*/ 1 h 2"/>
                  <a:gd name="T36" fmla="*/ 0 w 2"/>
                  <a:gd name="T37" fmla="*/ 2 h 2"/>
                  <a:gd name="T38" fmla="*/ 1 w 2"/>
                  <a:gd name="T3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2">
                    <a:moveTo>
                      <a:pt x="1" y="2"/>
                    </a:moveTo>
                    <a:cubicBezTo>
                      <a:pt x="1" y="2"/>
                      <a:pt x="1" y="2"/>
                      <a:pt x="1" y="2"/>
                    </a:cubicBezTo>
                    <a:cubicBezTo>
                      <a:pt x="0" y="2"/>
                      <a:pt x="0" y="2"/>
                      <a:pt x="0" y="2"/>
                    </a:cubicBezTo>
                    <a:cubicBezTo>
                      <a:pt x="0" y="1"/>
                      <a:pt x="0" y="1"/>
                      <a:pt x="0" y="1"/>
                    </a:cubicBezTo>
                    <a:cubicBezTo>
                      <a:pt x="0" y="1"/>
                      <a:pt x="0" y="0"/>
                      <a:pt x="1" y="0"/>
                    </a:cubicBezTo>
                    <a:cubicBezTo>
                      <a:pt x="1" y="0"/>
                      <a:pt x="1" y="0"/>
                      <a:pt x="1" y="0"/>
                    </a:cubicBezTo>
                    <a:cubicBezTo>
                      <a:pt x="1" y="0"/>
                      <a:pt x="2" y="0"/>
                      <a:pt x="2" y="0"/>
                    </a:cubicBezTo>
                    <a:cubicBezTo>
                      <a:pt x="2" y="1"/>
                      <a:pt x="2" y="1"/>
                      <a:pt x="2" y="1"/>
                    </a:cubicBezTo>
                    <a:cubicBezTo>
                      <a:pt x="2" y="1"/>
                      <a:pt x="2" y="2"/>
                      <a:pt x="1" y="2"/>
                    </a:cubicBezTo>
                    <a:cubicBezTo>
                      <a:pt x="1" y="2"/>
                      <a:pt x="1" y="2"/>
                      <a:pt x="1" y="2"/>
                    </a:cubicBezTo>
                    <a:cubicBezTo>
                      <a:pt x="1" y="2"/>
                      <a:pt x="1" y="2"/>
                      <a:pt x="1" y="2"/>
                    </a:cubicBezTo>
                    <a:cubicBezTo>
                      <a:pt x="1" y="2"/>
                      <a:pt x="1" y="2"/>
                      <a:pt x="1" y="2"/>
                    </a:cubicBezTo>
                    <a:cubicBezTo>
                      <a:pt x="1" y="2"/>
                      <a:pt x="1" y="2"/>
                      <a:pt x="1" y="2"/>
                    </a:cubicBezTo>
                    <a:cubicBezTo>
                      <a:pt x="2" y="2"/>
                      <a:pt x="2" y="1"/>
                      <a:pt x="2" y="1"/>
                    </a:cubicBezTo>
                    <a:cubicBezTo>
                      <a:pt x="2" y="1"/>
                      <a:pt x="2" y="1"/>
                      <a:pt x="2" y="0"/>
                    </a:cubicBezTo>
                    <a:cubicBezTo>
                      <a:pt x="2" y="0"/>
                      <a:pt x="1" y="0"/>
                      <a:pt x="1" y="0"/>
                    </a:cubicBezTo>
                    <a:cubicBezTo>
                      <a:pt x="1" y="0"/>
                      <a:pt x="1" y="0"/>
                      <a:pt x="1" y="0"/>
                    </a:cubicBezTo>
                    <a:cubicBezTo>
                      <a:pt x="0" y="0"/>
                      <a:pt x="0" y="1"/>
                      <a:pt x="0" y="1"/>
                    </a:cubicBezTo>
                    <a:cubicBezTo>
                      <a:pt x="0" y="1"/>
                      <a:pt x="0" y="1"/>
                      <a:pt x="0" y="2"/>
                    </a:cubicBezTo>
                    <a:cubicBezTo>
                      <a:pt x="0" y="2"/>
                      <a:pt x="0" y="2"/>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07" name="Freeform 397"/>
              <p:cNvSpPr>
                <a:spLocks/>
              </p:cNvSpPr>
              <p:nvPr/>
            </p:nvSpPr>
            <p:spPr bwMode="auto">
              <a:xfrm>
                <a:off x="2234" y="619"/>
                <a:ext cx="2" cy="3"/>
              </a:xfrm>
              <a:custGeom>
                <a:avLst/>
                <a:gdLst>
                  <a:gd name="T0" fmla="*/ 0 w 1"/>
                  <a:gd name="T1" fmla="*/ 1 h 1"/>
                  <a:gd name="T2" fmla="*/ 0 w 1"/>
                  <a:gd name="T3" fmla="*/ 0 h 1"/>
                  <a:gd name="T4" fmla="*/ 0 w 1"/>
                  <a:gd name="T5" fmla="*/ 0 h 1"/>
                  <a:gd name="T6" fmla="*/ 1 w 1"/>
                  <a:gd name="T7" fmla="*/ 1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0" y="1"/>
                      <a:pt x="0" y="1"/>
                      <a:pt x="0" y="0"/>
                    </a:cubicBezTo>
                    <a:cubicBezTo>
                      <a:pt x="0" y="0"/>
                      <a:pt x="0" y="0"/>
                      <a:pt x="0" y="0"/>
                    </a:cubicBezTo>
                    <a:cubicBezTo>
                      <a:pt x="1" y="0"/>
                      <a:pt x="1" y="0"/>
                      <a:pt x="1" y="1"/>
                    </a:cubicBezTo>
                    <a:cubicBezTo>
                      <a:pt x="1" y="1"/>
                      <a:pt x="0" y="1"/>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08" name="Freeform 398"/>
              <p:cNvSpPr>
                <a:spLocks/>
              </p:cNvSpPr>
              <p:nvPr/>
            </p:nvSpPr>
            <p:spPr bwMode="auto">
              <a:xfrm>
                <a:off x="2234" y="619"/>
                <a:ext cx="2" cy="3"/>
              </a:xfrm>
              <a:custGeom>
                <a:avLst/>
                <a:gdLst>
                  <a:gd name="T0" fmla="*/ 0 w 1"/>
                  <a:gd name="T1" fmla="*/ 1 h 1"/>
                  <a:gd name="T2" fmla="*/ 0 w 1"/>
                  <a:gd name="T3" fmla="*/ 1 h 1"/>
                  <a:gd name="T4" fmla="*/ 0 w 1"/>
                  <a:gd name="T5" fmla="*/ 1 h 1"/>
                  <a:gd name="T6" fmla="*/ 0 w 1"/>
                  <a:gd name="T7" fmla="*/ 0 h 1"/>
                  <a:gd name="T8" fmla="*/ 0 w 1"/>
                  <a:gd name="T9" fmla="*/ 0 h 1"/>
                  <a:gd name="T10" fmla="*/ 0 w 1"/>
                  <a:gd name="T11" fmla="*/ 0 h 1"/>
                  <a:gd name="T12" fmla="*/ 1 w 1"/>
                  <a:gd name="T13" fmla="*/ 0 h 1"/>
                  <a:gd name="T14" fmla="*/ 1 w 1"/>
                  <a:gd name="T15" fmla="*/ 1 h 1"/>
                  <a:gd name="T16" fmla="*/ 0 w 1"/>
                  <a:gd name="T17" fmla="*/ 1 h 1"/>
                  <a:gd name="T18" fmla="*/ 0 w 1"/>
                  <a:gd name="T19" fmla="*/ 1 h 1"/>
                  <a:gd name="T20" fmla="*/ 0 w 1"/>
                  <a:gd name="T21" fmla="*/ 1 h 1"/>
                  <a:gd name="T22" fmla="*/ 0 w 1"/>
                  <a:gd name="T23" fmla="*/ 1 h 1"/>
                  <a:gd name="T24" fmla="*/ 0 w 1"/>
                  <a:gd name="T25" fmla="*/ 1 h 1"/>
                  <a:gd name="T26" fmla="*/ 1 w 1"/>
                  <a:gd name="T27" fmla="*/ 1 h 1"/>
                  <a:gd name="T28" fmla="*/ 1 w 1"/>
                  <a:gd name="T29" fmla="*/ 0 h 1"/>
                  <a:gd name="T30" fmla="*/ 0 w 1"/>
                  <a:gd name="T31" fmla="*/ 0 h 1"/>
                  <a:gd name="T32" fmla="*/ 0 w 1"/>
                  <a:gd name="T33" fmla="*/ 0 h 1"/>
                  <a:gd name="T34" fmla="*/ 0 w 1"/>
                  <a:gd name="T35" fmla="*/ 0 h 1"/>
                  <a:gd name="T36" fmla="*/ 0 w 1"/>
                  <a:gd name="T37" fmla="*/ 1 h 1"/>
                  <a:gd name="T38" fmla="*/ 0 w 1"/>
                  <a:gd name="T3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0" y="1"/>
                    </a:moveTo>
                    <a:cubicBezTo>
                      <a:pt x="0" y="1"/>
                      <a:pt x="0" y="1"/>
                      <a:pt x="0" y="1"/>
                    </a:cubicBezTo>
                    <a:cubicBezTo>
                      <a:pt x="0" y="1"/>
                      <a:pt x="0" y="1"/>
                      <a:pt x="0" y="1"/>
                    </a:cubicBezTo>
                    <a:cubicBezTo>
                      <a:pt x="0" y="1"/>
                      <a:pt x="0" y="1"/>
                      <a:pt x="0" y="0"/>
                    </a:cubicBezTo>
                    <a:cubicBezTo>
                      <a:pt x="0" y="0"/>
                      <a:pt x="0" y="0"/>
                      <a:pt x="0" y="0"/>
                    </a:cubicBezTo>
                    <a:cubicBezTo>
                      <a:pt x="0" y="0"/>
                      <a:pt x="0" y="0"/>
                      <a:pt x="0" y="0"/>
                    </a:cubicBezTo>
                    <a:cubicBezTo>
                      <a:pt x="1" y="0"/>
                      <a:pt x="1" y="0"/>
                      <a:pt x="1" y="0"/>
                    </a:cubicBezTo>
                    <a:cubicBezTo>
                      <a:pt x="1" y="0"/>
                      <a:pt x="1" y="0"/>
                      <a:pt x="1" y="1"/>
                    </a:cubicBezTo>
                    <a:cubicBezTo>
                      <a:pt x="1" y="1"/>
                      <a:pt x="1" y="1"/>
                      <a:pt x="0" y="1"/>
                    </a:cubicBezTo>
                    <a:cubicBezTo>
                      <a:pt x="0" y="1"/>
                      <a:pt x="0" y="1"/>
                      <a:pt x="0" y="1"/>
                    </a:cubicBezTo>
                    <a:cubicBezTo>
                      <a:pt x="0" y="1"/>
                      <a:pt x="0" y="1"/>
                      <a:pt x="0" y="1"/>
                    </a:cubicBezTo>
                    <a:cubicBezTo>
                      <a:pt x="0" y="1"/>
                      <a:pt x="0" y="1"/>
                      <a:pt x="0" y="1"/>
                    </a:cubicBezTo>
                    <a:cubicBezTo>
                      <a:pt x="0" y="1"/>
                      <a:pt x="0" y="1"/>
                      <a:pt x="0" y="1"/>
                    </a:cubicBezTo>
                    <a:cubicBezTo>
                      <a:pt x="1" y="1"/>
                      <a:pt x="1" y="1"/>
                      <a:pt x="1" y="1"/>
                    </a:cubicBezTo>
                    <a:cubicBezTo>
                      <a:pt x="1" y="0"/>
                      <a:pt x="1" y="0"/>
                      <a:pt x="1" y="0"/>
                    </a:cubicBezTo>
                    <a:cubicBezTo>
                      <a:pt x="1" y="0"/>
                      <a:pt x="1" y="0"/>
                      <a:pt x="0" y="0"/>
                    </a:cubicBezTo>
                    <a:cubicBezTo>
                      <a:pt x="0" y="0"/>
                      <a:pt x="0" y="0"/>
                      <a:pt x="0" y="0"/>
                    </a:cubicBezTo>
                    <a:cubicBezTo>
                      <a:pt x="0" y="0"/>
                      <a:pt x="0" y="0"/>
                      <a:pt x="0" y="0"/>
                    </a:cubicBezTo>
                    <a:cubicBezTo>
                      <a:pt x="0" y="1"/>
                      <a:pt x="0" y="1"/>
                      <a:pt x="0" y="1"/>
                    </a:cubicBezTo>
                    <a:cubicBezTo>
                      <a:pt x="0" y="1"/>
                      <a:pt x="0" y="1"/>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09" name="Freeform 399"/>
              <p:cNvSpPr>
                <a:spLocks/>
              </p:cNvSpPr>
              <p:nvPr/>
            </p:nvSpPr>
            <p:spPr bwMode="auto">
              <a:xfrm>
                <a:off x="2236" y="619"/>
                <a:ext cx="2" cy="3"/>
              </a:xfrm>
              <a:custGeom>
                <a:avLst/>
                <a:gdLst>
                  <a:gd name="T0" fmla="*/ 1 w 1"/>
                  <a:gd name="T1" fmla="*/ 1 h 1"/>
                  <a:gd name="T2" fmla="*/ 0 w 1"/>
                  <a:gd name="T3" fmla="*/ 0 h 1"/>
                  <a:gd name="T4" fmla="*/ 1 w 1"/>
                  <a:gd name="T5" fmla="*/ 0 h 1"/>
                  <a:gd name="T6" fmla="*/ 1 w 1"/>
                  <a:gd name="T7" fmla="*/ 0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1"/>
                      <a:pt x="0" y="0"/>
                      <a:pt x="0" y="0"/>
                    </a:cubicBezTo>
                    <a:cubicBezTo>
                      <a:pt x="1" y="0"/>
                      <a:pt x="1" y="0"/>
                      <a:pt x="1" y="0"/>
                    </a:cubicBezTo>
                    <a:cubicBezTo>
                      <a:pt x="1" y="0"/>
                      <a:pt x="1" y="0"/>
                      <a:pt x="1" y="0"/>
                    </a:cubicBezTo>
                    <a:cubicBezTo>
                      <a:pt x="1" y="1"/>
                      <a:pt x="1" y="1"/>
                      <a:pt x="1"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10" name="Freeform 400"/>
              <p:cNvSpPr>
                <a:spLocks/>
              </p:cNvSpPr>
              <p:nvPr/>
            </p:nvSpPr>
            <p:spPr bwMode="auto">
              <a:xfrm>
                <a:off x="2236" y="619"/>
                <a:ext cx="2" cy="3"/>
              </a:xfrm>
              <a:custGeom>
                <a:avLst/>
                <a:gdLst>
                  <a:gd name="T0" fmla="*/ 1 w 1"/>
                  <a:gd name="T1" fmla="*/ 1 h 1"/>
                  <a:gd name="T2" fmla="*/ 1 w 1"/>
                  <a:gd name="T3" fmla="*/ 1 h 1"/>
                  <a:gd name="T4" fmla="*/ 0 w 1"/>
                  <a:gd name="T5" fmla="*/ 1 h 1"/>
                  <a:gd name="T6" fmla="*/ 0 w 1"/>
                  <a:gd name="T7" fmla="*/ 0 h 1"/>
                  <a:gd name="T8" fmla="*/ 1 w 1"/>
                  <a:gd name="T9" fmla="*/ 0 h 1"/>
                  <a:gd name="T10" fmla="*/ 1 w 1"/>
                  <a:gd name="T11" fmla="*/ 0 h 1"/>
                  <a:gd name="T12" fmla="*/ 1 w 1"/>
                  <a:gd name="T13" fmla="*/ 0 h 1"/>
                  <a:gd name="T14" fmla="*/ 1 w 1"/>
                  <a:gd name="T15" fmla="*/ 0 h 1"/>
                  <a:gd name="T16" fmla="*/ 1 w 1"/>
                  <a:gd name="T17" fmla="*/ 1 h 1"/>
                  <a:gd name="T18" fmla="*/ 1 w 1"/>
                  <a:gd name="T19" fmla="*/ 1 h 1"/>
                  <a:gd name="T20" fmla="*/ 1 w 1"/>
                  <a:gd name="T21" fmla="*/ 1 h 1"/>
                  <a:gd name="T22" fmla="*/ 1 w 1"/>
                  <a:gd name="T23" fmla="*/ 1 h 1"/>
                  <a:gd name="T24" fmla="*/ 1 w 1"/>
                  <a:gd name="T25" fmla="*/ 1 h 1"/>
                  <a:gd name="T26" fmla="*/ 1 w 1"/>
                  <a:gd name="T27" fmla="*/ 0 h 1"/>
                  <a:gd name="T28" fmla="*/ 1 w 1"/>
                  <a:gd name="T29" fmla="*/ 0 h 1"/>
                  <a:gd name="T30" fmla="*/ 1 w 1"/>
                  <a:gd name="T31" fmla="*/ 0 h 1"/>
                  <a:gd name="T32" fmla="*/ 1 w 1"/>
                  <a:gd name="T33" fmla="*/ 0 h 1"/>
                  <a:gd name="T34" fmla="*/ 0 w 1"/>
                  <a:gd name="T35" fmla="*/ 0 h 1"/>
                  <a:gd name="T36" fmla="*/ 0 w 1"/>
                  <a:gd name="T37" fmla="*/ 1 h 1"/>
                  <a:gd name="T38" fmla="*/ 1 w 1"/>
                  <a:gd name="T3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1" y="1"/>
                    </a:moveTo>
                    <a:cubicBezTo>
                      <a:pt x="1" y="1"/>
                      <a:pt x="1" y="1"/>
                      <a:pt x="1" y="1"/>
                    </a:cubicBezTo>
                    <a:cubicBezTo>
                      <a:pt x="1" y="1"/>
                      <a:pt x="1" y="1"/>
                      <a:pt x="0" y="1"/>
                    </a:cubicBezTo>
                    <a:cubicBezTo>
                      <a:pt x="0" y="0"/>
                      <a:pt x="0" y="0"/>
                      <a:pt x="0" y="0"/>
                    </a:cubicBezTo>
                    <a:cubicBezTo>
                      <a:pt x="0" y="0"/>
                      <a:pt x="1" y="0"/>
                      <a:pt x="1" y="0"/>
                    </a:cubicBezTo>
                    <a:cubicBezTo>
                      <a:pt x="1" y="0"/>
                      <a:pt x="1" y="0"/>
                      <a:pt x="1" y="0"/>
                    </a:cubicBezTo>
                    <a:cubicBezTo>
                      <a:pt x="1" y="0"/>
                      <a:pt x="1" y="0"/>
                      <a:pt x="1" y="0"/>
                    </a:cubicBezTo>
                    <a:cubicBezTo>
                      <a:pt x="1" y="0"/>
                      <a:pt x="1" y="0"/>
                      <a:pt x="1" y="0"/>
                    </a:cubicBezTo>
                    <a:cubicBezTo>
                      <a:pt x="1" y="0"/>
                      <a:pt x="1" y="1"/>
                      <a:pt x="1" y="1"/>
                    </a:cubicBezTo>
                    <a:cubicBezTo>
                      <a:pt x="1" y="1"/>
                      <a:pt x="1" y="1"/>
                      <a:pt x="1" y="1"/>
                    </a:cubicBezTo>
                    <a:cubicBezTo>
                      <a:pt x="1" y="1"/>
                      <a:pt x="1" y="1"/>
                      <a:pt x="1" y="1"/>
                    </a:cubicBezTo>
                    <a:cubicBezTo>
                      <a:pt x="1" y="1"/>
                      <a:pt x="1" y="1"/>
                      <a:pt x="1" y="1"/>
                    </a:cubicBezTo>
                    <a:cubicBezTo>
                      <a:pt x="1" y="1"/>
                      <a:pt x="1" y="1"/>
                      <a:pt x="1" y="1"/>
                    </a:cubicBezTo>
                    <a:cubicBezTo>
                      <a:pt x="1" y="1"/>
                      <a:pt x="1" y="0"/>
                      <a:pt x="1" y="0"/>
                    </a:cubicBezTo>
                    <a:cubicBezTo>
                      <a:pt x="1" y="0"/>
                      <a:pt x="1" y="0"/>
                      <a:pt x="1" y="0"/>
                    </a:cubicBezTo>
                    <a:cubicBezTo>
                      <a:pt x="1" y="0"/>
                      <a:pt x="1" y="0"/>
                      <a:pt x="1" y="0"/>
                    </a:cubicBezTo>
                    <a:cubicBezTo>
                      <a:pt x="1" y="0"/>
                      <a:pt x="1" y="0"/>
                      <a:pt x="1" y="0"/>
                    </a:cubicBezTo>
                    <a:cubicBezTo>
                      <a:pt x="1" y="0"/>
                      <a:pt x="0" y="0"/>
                      <a:pt x="0" y="0"/>
                    </a:cubicBezTo>
                    <a:cubicBezTo>
                      <a:pt x="0" y="0"/>
                      <a:pt x="0" y="0"/>
                      <a:pt x="0" y="1"/>
                    </a:cubicBezTo>
                    <a:cubicBezTo>
                      <a:pt x="1" y="1"/>
                      <a:pt x="1" y="1"/>
                      <a:pt x="1"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11" name="Freeform 401"/>
              <p:cNvSpPr>
                <a:spLocks/>
              </p:cNvSpPr>
              <p:nvPr/>
            </p:nvSpPr>
            <p:spPr bwMode="auto">
              <a:xfrm>
                <a:off x="2241" y="617"/>
                <a:ext cx="2" cy="2"/>
              </a:xfrm>
              <a:custGeom>
                <a:avLst/>
                <a:gdLst>
                  <a:gd name="T0" fmla="*/ 0 w 1"/>
                  <a:gd name="T1" fmla="*/ 1 h 1"/>
                  <a:gd name="T2" fmla="*/ 0 w 1"/>
                  <a:gd name="T3" fmla="*/ 1 h 1"/>
                  <a:gd name="T4" fmla="*/ 0 w 1"/>
                  <a:gd name="T5" fmla="*/ 1 h 1"/>
                  <a:gd name="T6" fmla="*/ 1 w 1"/>
                  <a:gd name="T7" fmla="*/ 1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0" y="1"/>
                      <a:pt x="0" y="1"/>
                      <a:pt x="0" y="1"/>
                    </a:cubicBezTo>
                    <a:cubicBezTo>
                      <a:pt x="0" y="1"/>
                      <a:pt x="0" y="0"/>
                      <a:pt x="0" y="1"/>
                    </a:cubicBezTo>
                    <a:cubicBezTo>
                      <a:pt x="1" y="1"/>
                      <a:pt x="1" y="1"/>
                      <a:pt x="1" y="1"/>
                    </a:cubicBezTo>
                    <a:cubicBezTo>
                      <a:pt x="1" y="1"/>
                      <a:pt x="0" y="1"/>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12" name="Freeform 402"/>
              <p:cNvSpPr>
                <a:spLocks/>
              </p:cNvSpPr>
              <p:nvPr/>
            </p:nvSpPr>
            <p:spPr bwMode="auto">
              <a:xfrm>
                <a:off x="2241" y="617"/>
                <a:ext cx="2" cy="2"/>
              </a:xfrm>
              <a:custGeom>
                <a:avLst/>
                <a:gdLst>
                  <a:gd name="T0" fmla="*/ 0 w 1"/>
                  <a:gd name="T1" fmla="*/ 1 h 1"/>
                  <a:gd name="T2" fmla="*/ 0 w 1"/>
                  <a:gd name="T3" fmla="*/ 1 h 1"/>
                  <a:gd name="T4" fmla="*/ 0 w 1"/>
                  <a:gd name="T5" fmla="*/ 1 h 1"/>
                  <a:gd name="T6" fmla="*/ 0 w 1"/>
                  <a:gd name="T7" fmla="*/ 1 h 1"/>
                  <a:gd name="T8" fmla="*/ 0 w 1"/>
                  <a:gd name="T9" fmla="*/ 1 h 1"/>
                  <a:gd name="T10" fmla="*/ 0 w 1"/>
                  <a:gd name="T11" fmla="*/ 1 h 1"/>
                  <a:gd name="T12" fmla="*/ 1 w 1"/>
                  <a:gd name="T13" fmla="*/ 1 h 1"/>
                  <a:gd name="T14" fmla="*/ 1 w 1"/>
                  <a:gd name="T15" fmla="*/ 1 h 1"/>
                  <a:gd name="T16" fmla="*/ 1 w 1"/>
                  <a:gd name="T17" fmla="*/ 1 h 1"/>
                  <a:gd name="T18" fmla="*/ 0 w 1"/>
                  <a:gd name="T19" fmla="*/ 1 h 1"/>
                  <a:gd name="T20" fmla="*/ 0 w 1"/>
                  <a:gd name="T21" fmla="*/ 1 h 1"/>
                  <a:gd name="T22" fmla="*/ 0 w 1"/>
                  <a:gd name="T23" fmla="*/ 1 h 1"/>
                  <a:gd name="T24" fmla="*/ 1 w 1"/>
                  <a:gd name="T25" fmla="*/ 1 h 1"/>
                  <a:gd name="T26" fmla="*/ 1 w 1"/>
                  <a:gd name="T27" fmla="*/ 1 h 1"/>
                  <a:gd name="T28" fmla="*/ 1 w 1"/>
                  <a:gd name="T29" fmla="*/ 1 h 1"/>
                  <a:gd name="T30" fmla="*/ 0 w 1"/>
                  <a:gd name="T31" fmla="*/ 0 h 1"/>
                  <a:gd name="T32" fmla="*/ 0 w 1"/>
                  <a:gd name="T33" fmla="*/ 1 h 1"/>
                  <a:gd name="T34" fmla="*/ 0 w 1"/>
                  <a:gd name="T35" fmla="*/ 1 h 1"/>
                  <a:gd name="T36" fmla="*/ 0 w 1"/>
                  <a:gd name="T37" fmla="*/ 1 h 1"/>
                  <a:gd name="T38" fmla="*/ 0 w 1"/>
                  <a:gd name="T3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0" y="1"/>
                    </a:moveTo>
                    <a:cubicBezTo>
                      <a:pt x="0" y="1"/>
                      <a:pt x="0" y="1"/>
                      <a:pt x="0" y="1"/>
                    </a:cubicBezTo>
                    <a:cubicBezTo>
                      <a:pt x="0" y="1"/>
                      <a:pt x="0" y="1"/>
                      <a:pt x="0" y="1"/>
                    </a:cubicBezTo>
                    <a:cubicBezTo>
                      <a:pt x="0" y="1"/>
                      <a:pt x="0" y="1"/>
                      <a:pt x="0" y="1"/>
                    </a:cubicBezTo>
                    <a:cubicBezTo>
                      <a:pt x="0" y="1"/>
                      <a:pt x="0" y="1"/>
                      <a:pt x="0" y="1"/>
                    </a:cubicBezTo>
                    <a:cubicBezTo>
                      <a:pt x="0" y="1"/>
                      <a:pt x="0" y="0"/>
                      <a:pt x="0" y="1"/>
                    </a:cubicBezTo>
                    <a:cubicBezTo>
                      <a:pt x="1" y="1"/>
                      <a:pt x="1" y="1"/>
                      <a:pt x="1" y="1"/>
                    </a:cubicBezTo>
                    <a:cubicBezTo>
                      <a:pt x="1" y="1"/>
                      <a:pt x="1" y="1"/>
                      <a:pt x="1" y="1"/>
                    </a:cubicBezTo>
                    <a:cubicBezTo>
                      <a:pt x="1" y="1"/>
                      <a:pt x="1" y="1"/>
                      <a:pt x="1" y="1"/>
                    </a:cubicBezTo>
                    <a:cubicBezTo>
                      <a:pt x="0" y="1"/>
                      <a:pt x="0" y="1"/>
                      <a:pt x="0" y="1"/>
                    </a:cubicBezTo>
                    <a:cubicBezTo>
                      <a:pt x="0" y="1"/>
                      <a:pt x="0" y="1"/>
                      <a:pt x="0" y="1"/>
                    </a:cubicBezTo>
                    <a:cubicBezTo>
                      <a:pt x="0" y="1"/>
                      <a:pt x="0" y="1"/>
                      <a:pt x="0" y="1"/>
                    </a:cubicBezTo>
                    <a:cubicBezTo>
                      <a:pt x="0" y="1"/>
                      <a:pt x="0" y="1"/>
                      <a:pt x="1" y="1"/>
                    </a:cubicBezTo>
                    <a:cubicBezTo>
                      <a:pt x="1" y="1"/>
                      <a:pt x="1" y="1"/>
                      <a:pt x="1" y="1"/>
                    </a:cubicBezTo>
                    <a:cubicBezTo>
                      <a:pt x="1" y="1"/>
                      <a:pt x="1" y="1"/>
                      <a:pt x="1" y="1"/>
                    </a:cubicBezTo>
                    <a:cubicBezTo>
                      <a:pt x="1" y="1"/>
                      <a:pt x="1" y="1"/>
                      <a:pt x="0" y="0"/>
                    </a:cubicBezTo>
                    <a:cubicBezTo>
                      <a:pt x="0" y="0"/>
                      <a:pt x="0" y="1"/>
                      <a:pt x="0" y="1"/>
                    </a:cubicBezTo>
                    <a:cubicBezTo>
                      <a:pt x="0" y="1"/>
                      <a:pt x="0" y="1"/>
                      <a:pt x="0" y="1"/>
                    </a:cubicBezTo>
                    <a:cubicBezTo>
                      <a:pt x="0" y="1"/>
                      <a:pt x="0" y="1"/>
                      <a:pt x="0" y="1"/>
                    </a:cubicBezTo>
                    <a:cubicBezTo>
                      <a:pt x="0" y="1"/>
                      <a:pt x="0" y="1"/>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13" name="Freeform 403"/>
              <p:cNvSpPr>
                <a:spLocks/>
              </p:cNvSpPr>
              <p:nvPr/>
            </p:nvSpPr>
            <p:spPr bwMode="auto">
              <a:xfrm>
                <a:off x="2208" y="598"/>
                <a:ext cx="7" cy="5"/>
              </a:xfrm>
              <a:custGeom>
                <a:avLst/>
                <a:gdLst>
                  <a:gd name="T0" fmla="*/ 1 w 3"/>
                  <a:gd name="T1" fmla="*/ 2 h 2"/>
                  <a:gd name="T2" fmla="*/ 1 w 3"/>
                  <a:gd name="T3" fmla="*/ 1 h 2"/>
                  <a:gd name="T4" fmla="*/ 2 w 3"/>
                  <a:gd name="T5" fmla="*/ 0 h 2"/>
                  <a:gd name="T6" fmla="*/ 2 w 3"/>
                  <a:gd name="T7" fmla="*/ 1 h 2"/>
                  <a:gd name="T8" fmla="*/ 1 w 3"/>
                  <a:gd name="T9" fmla="*/ 2 h 2"/>
                </a:gdLst>
                <a:ahLst/>
                <a:cxnLst>
                  <a:cxn ang="0">
                    <a:pos x="T0" y="T1"/>
                  </a:cxn>
                  <a:cxn ang="0">
                    <a:pos x="T2" y="T3"/>
                  </a:cxn>
                  <a:cxn ang="0">
                    <a:pos x="T4" y="T5"/>
                  </a:cxn>
                  <a:cxn ang="0">
                    <a:pos x="T6" y="T7"/>
                  </a:cxn>
                  <a:cxn ang="0">
                    <a:pos x="T8" y="T9"/>
                  </a:cxn>
                </a:cxnLst>
                <a:rect l="0" t="0" r="r" b="b"/>
                <a:pathLst>
                  <a:path w="3" h="2">
                    <a:moveTo>
                      <a:pt x="1" y="2"/>
                    </a:moveTo>
                    <a:cubicBezTo>
                      <a:pt x="1" y="2"/>
                      <a:pt x="0" y="1"/>
                      <a:pt x="1" y="1"/>
                    </a:cubicBezTo>
                    <a:cubicBezTo>
                      <a:pt x="1" y="0"/>
                      <a:pt x="2" y="0"/>
                      <a:pt x="2" y="0"/>
                    </a:cubicBezTo>
                    <a:cubicBezTo>
                      <a:pt x="2" y="0"/>
                      <a:pt x="3" y="1"/>
                      <a:pt x="2" y="1"/>
                    </a:cubicBezTo>
                    <a:cubicBezTo>
                      <a:pt x="2" y="2"/>
                      <a:pt x="2" y="2"/>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14" name="Freeform 404"/>
              <p:cNvSpPr>
                <a:spLocks/>
              </p:cNvSpPr>
              <p:nvPr/>
            </p:nvSpPr>
            <p:spPr bwMode="auto">
              <a:xfrm>
                <a:off x="2210" y="598"/>
                <a:ext cx="5" cy="5"/>
              </a:xfrm>
              <a:custGeom>
                <a:avLst/>
                <a:gdLst>
                  <a:gd name="T0" fmla="*/ 0 w 2"/>
                  <a:gd name="T1" fmla="*/ 2 h 2"/>
                  <a:gd name="T2" fmla="*/ 0 w 2"/>
                  <a:gd name="T3" fmla="*/ 2 h 2"/>
                  <a:gd name="T4" fmla="*/ 0 w 2"/>
                  <a:gd name="T5" fmla="*/ 1 h 2"/>
                  <a:gd name="T6" fmla="*/ 0 w 2"/>
                  <a:gd name="T7" fmla="*/ 1 h 2"/>
                  <a:gd name="T8" fmla="*/ 0 w 2"/>
                  <a:gd name="T9" fmla="*/ 0 h 2"/>
                  <a:gd name="T10" fmla="*/ 1 w 2"/>
                  <a:gd name="T11" fmla="*/ 0 h 2"/>
                  <a:gd name="T12" fmla="*/ 1 w 2"/>
                  <a:gd name="T13" fmla="*/ 1 h 2"/>
                  <a:gd name="T14" fmla="*/ 1 w 2"/>
                  <a:gd name="T15" fmla="*/ 1 h 2"/>
                  <a:gd name="T16" fmla="*/ 1 w 2"/>
                  <a:gd name="T17" fmla="*/ 2 h 2"/>
                  <a:gd name="T18" fmla="*/ 0 w 2"/>
                  <a:gd name="T19" fmla="*/ 2 h 2"/>
                  <a:gd name="T20" fmla="*/ 0 w 2"/>
                  <a:gd name="T21" fmla="*/ 2 h 2"/>
                  <a:gd name="T22" fmla="*/ 0 w 2"/>
                  <a:gd name="T23" fmla="*/ 2 h 2"/>
                  <a:gd name="T24" fmla="*/ 1 w 2"/>
                  <a:gd name="T25" fmla="*/ 2 h 2"/>
                  <a:gd name="T26" fmla="*/ 1 w 2"/>
                  <a:gd name="T27" fmla="*/ 1 h 2"/>
                  <a:gd name="T28" fmla="*/ 1 w 2"/>
                  <a:gd name="T29" fmla="*/ 1 h 2"/>
                  <a:gd name="T30" fmla="*/ 1 w 2"/>
                  <a:gd name="T31" fmla="*/ 0 h 2"/>
                  <a:gd name="T32" fmla="*/ 0 w 2"/>
                  <a:gd name="T33" fmla="*/ 0 h 2"/>
                  <a:gd name="T34" fmla="*/ 0 w 2"/>
                  <a:gd name="T35" fmla="*/ 1 h 2"/>
                  <a:gd name="T36" fmla="*/ 0 w 2"/>
                  <a:gd name="T37" fmla="*/ 1 h 2"/>
                  <a:gd name="T38" fmla="*/ 0 w 2"/>
                  <a:gd name="T3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2">
                    <a:moveTo>
                      <a:pt x="0" y="2"/>
                    </a:moveTo>
                    <a:cubicBezTo>
                      <a:pt x="0" y="2"/>
                      <a:pt x="0" y="2"/>
                      <a:pt x="0" y="2"/>
                    </a:cubicBezTo>
                    <a:cubicBezTo>
                      <a:pt x="0" y="2"/>
                      <a:pt x="0" y="2"/>
                      <a:pt x="0" y="1"/>
                    </a:cubicBezTo>
                    <a:cubicBezTo>
                      <a:pt x="0" y="1"/>
                      <a:pt x="0" y="1"/>
                      <a:pt x="0" y="1"/>
                    </a:cubicBezTo>
                    <a:cubicBezTo>
                      <a:pt x="0" y="0"/>
                      <a:pt x="0" y="0"/>
                      <a:pt x="0" y="0"/>
                    </a:cubicBezTo>
                    <a:cubicBezTo>
                      <a:pt x="0" y="0"/>
                      <a:pt x="1" y="0"/>
                      <a:pt x="1" y="0"/>
                    </a:cubicBezTo>
                    <a:cubicBezTo>
                      <a:pt x="1" y="0"/>
                      <a:pt x="1" y="0"/>
                      <a:pt x="1" y="1"/>
                    </a:cubicBezTo>
                    <a:cubicBezTo>
                      <a:pt x="2" y="1"/>
                      <a:pt x="2" y="1"/>
                      <a:pt x="1" y="1"/>
                    </a:cubicBezTo>
                    <a:cubicBezTo>
                      <a:pt x="1" y="2"/>
                      <a:pt x="1" y="2"/>
                      <a:pt x="1" y="2"/>
                    </a:cubicBezTo>
                    <a:cubicBezTo>
                      <a:pt x="1" y="2"/>
                      <a:pt x="0" y="2"/>
                      <a:pt x="0" y="2"/>
                    </a:cubicBezTo>
                    <a:cubicBezTo>
                      <a:pt x="0" y="2"/>
                      <a:pt x="0" y="2"/>
                      <a:pt x="0" y="2"/>
                    </a:cubicBezTo>
                    <a:cubicBezTo>
                      <a:pt x="0" y="2"/>
                      <a:pt x="0" y="2"/>
                      <a:pt x="0" y="2"/>
                    </a:cubicBezTo>
                    <a:cubicBezTo>
                      <a:pt x="0" y="2"/>
                      <a:pt x="1" y="2"/>
                      <a:pt x="1" y="2"/>
                    </a:cubicBezTo>
                    <a:cubicBezTo>
                      <a:pt x="1" y="2"/>
                      <a:pt x="1" y="2"/>
                      <a:pt x="1" y="1"/>
                    </a:cubicBezTo>
                    <a:cubicBezTo>
                      <a:pt x="2" y="1"/>
                      <a:pt x="2" y="1"/>
                      <a:pt x="1" y="1"/>
                    </a:cubicBezTo>
                    <a:cubicBezTo>
                      <a:pt x="1" y="0"/>
                      <a:pt x="1" y="0"/>
                      <a:pt x="1" y="0"/>
                    </a:cubicBezTo>
                    <a:cubicBezTo>
                      <a:pt x="1" y="0"/>
                      <a:pt x="0" y="0"/>
                      <a:pt x="0" y="0"/>
                    </a:cubicBezTo>
                    <a:cubicBezTo>
                      <a:pt x="0" y="0"/>
                      <a:pt x="0" y="0"/>
                      <a:pt x="0" y="1"/>
                    </a:cubicBezTo>
                    <a:cubicBezTo>
                      <a:pt x="0" y="1"/>
                      <a:pt x="0" y="1"/>
                      <a:pt x="0" y="1"/>
                    </a:cubicBezTo>
                    <a:cubicBezTo>
                      <a:pt x="0" y="2"/>
                      <a:pt x="0" y="2"/>
                      <a:pt x="0"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15" name="Freeform 405"/>
              <p:cNvSpPr>
                <a:spLocks/>
              </p:cNvSpPr>
              <p:nvPr/>
            </p:nvSpPr>
            <p:spPr bwMode="auto">
              <a:xfrm>
                <a:off x="2243" y="617"/>
                <a:ext cx="3" cy="2"/>
              </a:xfrm>
              <a:custGeom>
                <a:avLst/>
                <a:gdLst>
                  <a:gd name="T0" fmla="*/ 1 w 1"/>
                  <a:gd name="T1" fmla="*/ 1 h 1"/>
                  <a:gd name="T2" fmla="*/ 0 w 1"/>
                  <a:gd name="T3" fmla="*/ 0 h 1"/>
                  <a:gd name="T4" fmla="*/ 1 w 1"/>
                  <a:gd name="T5" fmla="*/ 0 h 1"/>
                  <a:gd name="T6" fmla="*/ 1 w 1"/>
                  <a:gd name="T7" fmla="*/ 0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0" y="1"/>
                      <a:pt x="0" y="1"/>
                      <a:pt x="0" y="0"/>
                    </a:cubicBezTo>
                    <a:cubicBezTo>
                      <a:pt x="0" y="0"/>
                      <a:pt x="1" y="0"/>
                      <a:pt x="1" y="0"/>
                    </a:cubicBezTo>
                    <a:cubicBezTo>
                      <a:pt x="1" y="0"/>
                      <a:pt x="1" y="0"/>
                      <a:pt x="1" y="0"/>
                    </a:cubicBezTo>
                    <a:cubicBezTo>
                      <a:pt x="1" y="1"/>
                      <a:pt x="1" y="1"/>
                      <a:pt x="1"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16" name="Freeform 406"/>
              <p:cNvSpPr>
                <a:spLocks/>
              </p:cNvSpPr>
              <p:nvPr/>
            </p:nvSpPr>
            <p:spPr bwMode="auto">
              <a:xfrm>
                <a:off x="2243" y="617"/>
                <a:ext cx="3" cy="2"/>
              </a:xfrm>
              <a:custGeom>
                <a:avLst/>
                <a:gdLst>
                  <a:gd name="T0" fmla="*/ 1 w 1"/>
                  <a:gd name="T1" fmla="*/ 1 h 1"/>
                  <a:gd name="T2" fmla="*/ 1 w 1"/>
                  <a:gd name="T3" fmla="*/ 1 h 1"/>
                  <a:gd name="T4" fmla="*/ 0 w 1"/>
                  <a:gd name="T5" fmla="*/ 1 h 1"/>
                  <a:gd name="T6" fmla="*/ 0 w 1"/>
                  <a:gd name="T7" fmla="*/ 0 h 1"/>
                  <a:gd name="T8" fmla="*/ 0 w 1"/>
                  <a:gd name="T9" fmla="*/ 0 h 1"/>
                  <a:gd name="T10" fmla="*/ 1 w 1"/>
                  <a:gd name="T11" fmla="*/ 0 h 1"/>
                  <a:gd name="T12" fmla="*/ 1 w 1"/>
                  <a:gd name="T13" fmla="*/ 0 h 1"/>
                  <a:gd name="T14" fmla="*/ 1 w 1"/>
                  <a:gd name="T15" fmla="*/ 0 h 1"/>
                  <a:gd name="T16" fmla="*/ 1 w 1"/>
                  <a:gd name="T17" fmla="*/ 1 h 1"/>
                  <a:gd name="T18" fmla="*/ 1 w 1"/>
                  <a:gd name="T19" fmla="*/ 1 h 1"/>
                  <a:gd name="T20" fmla="*/ 1 w 1"/>
                  <a:gd name="T21" fmla="*/ 1 h 1"/>
                  <a:gd name="T22" fmla="*/ 1 w 1"/>
                  <a:gd name="T23" fmla="*/ 1 h 1"/>
                  <a:gd name="T24" fmla="*/ 1 w 1"/>
                  <a:gd name="T25" fmla="*/ 1 h 1"/>
                  <a:gd name="T26" fmla="*/ 1 w 1"/>
                  <a:gd name="T27" fmla="*/ 0 h 1"/>
                  <a:gd name="T28" fmla="*/ 1 w 1"/>
                  <a:gd name="T29" fmla="*/ 0 h 1"/>
                  <a:gd name="T30" fmla="*/ 1 w 1"/>
                  <a:gd name="T31" fmla="*/ 0 h 1"/>
                  <a:gd name="T32" fmla="*/ 0 w 1"/>
                  <a:gd name="T33" fmla="*/ 0 h 1"/>
                  <a:gd name="T34" fmla="*/ 0 w 1"/>
                  <a:gd name="T35" fmla="*/ 0 h 1"/>
                  <a:gd name="T36" fmla="*/ 0 w 1"/>
                  <a:gd name="T37" fmla="*/ 1 h 1"/>
                  <a:gd name="T38" fmla="*/ 1 w 1"/>
                  <a:gd name="T3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1" y="1"/>
                    </a:moveTo>
                    <a:cubicBezTo>
                      <a:pt x="1" y="1"/>
                      <a:pt x="1" y="1"/>
                      <a:pt x="1" y="1"/>
                    </a:cubicBezTo>
                    <a:cubicBezTo>
                      <a:pt x="0" y="1"/>
                      <a:pt x="0" y="1"/>
                      <a:pt x="0" y="1"/>
                    </a:cubicBezTo>
                    <a:cubicBezTo>
                      <a:pt x="0" y="1"/>
                      <a:pt x="0" y="0"/>
                      <a:pt x="0" y="0"/>
                    </a:cubicBezTo>
                    <a:cubicBezTo>
                      <a:pt x="0" y="0"/>
                      <a:pt x="0" y="0"/>
                      <a:pt x="0" y="0"/>
                    </a:cubicBezTo>
                    <a:cubicBezTo>
                      <a:pt x="1" y="0"/>
                      <a:pt x="1" y="0"/>
                      <a:pt x="1" y="0"/>
                    </a:cubicBezTo>
                    <a:cubicBezTo>
                      <a:pt x="1" y="0"/>
                      <a:pt x="1" y="0"/>
                      <a:pt x="1" y="0"/>
                    </a:cubicBezTo>
                    <a:cubicBezTo>
                      <a:pt x="1" y="0"/>
                      <a:pt x="1" y="0"/>
                      <a:pt x="1" y="0"/>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0"/>
                    </a:cubicBezTo>
                    <a:cubicBezTo>
                      <a:pt x="1" y="0"/>
                      <a:pt x="1" y="0"/>
                      <a:pt x="1" y="0"/>
                    </a:cubicBezTo>
                    <a:cubicBezTo>
                      <a:pt x="1" y="0"/>
                      <a:pt x="1" y="0"/>
                      <a:pt x="1" y="0"/>
                    </a:cubicBezTo>
                    <a:cubicBezTo>
                      <a:pt x="1" y="0"/>
                      <a:pt x="1" y="0"/>
                      <a:pt x="0" y="0"/>
                    </a:cubicBezTo>
                    <a:cubicBezTo>
                      <a:pt x="0" y="0"/>
                      <a:pt x="0" y="0"/>
                      <a:pt x="0" y="0"/>
                    </a:cubicBezTo>
                    <a:cubicBezTo>
                      <a:pt x="0" y="0"/>
                      <a:pt x="0" y="1"/>
                      <a:pt x="0" y="1"/>
                    </a:cubicBezTo>
                    <a:cubicBezTo>
                      <a:pt x="0" y="1"/>
                      <a:pt x="0" y="1"/>
                      <a:pt x="1"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17" name="Freeform 407"/>
              <p:cNvSpPr>
                <a:spLocks/>
              </p:cNvSpPr>
              <p:nvPr/>
            </p:nvSpPr>
            <p:spPr bwMode="auto">
              <a:xfrm>
                <a:off x="2203" y="584"/>
                <a:ext cx="5" cy="7"/>
              </a:xfrm>
              <a:custGeom>
                <a:avLst/>
                <a:gdLst>
                  <a:gd name="T0" fmla="*/ 2 w 2"/>
                  <a:gd name="T1" fmla="*/ 1 h 3"/>
                  <a:gd name="T2" fmla="*/ 2 w 2"/>
                  <a:gd name="T3" fmla="*/ 2 h 3"/>
                  <a:gd name="T4" fmla="*/ 1 w 2"/>
                  <a:gd name="T5" fmla="*/ 3 h 3"/>
                  <a:gd name="T6" fmla="*/ 0 w 2"/>
                  <a:gd name="T7" fmla="*/ 1 h 3"/>
                  <a:gd name="T8" fmla="*/ 2 w 2"/>
                  <a:gd name="T9" fmla="*/ 1 h 3"/>
                </a:gdLst>
                <a:ahLst/>
                <a:cxnLst>
                  <a:cxn ang="0">
                    <a:pos x="T0" y="T1"/>
                  </a:cxn>
                  <a:cxn ang="0">
                    <a:pos x="T2" y="T3"/>
                  </a:cxn>
                  <a:cxn ang="0">
                    <a:pos x="T4" y="T5"/>
                  </a:cxn>
                  <a:cxn ang="0">
                    <a:pos x="T6" y="T7"/>
                  </a:cxn>
                  <a:cxn ang="0">
                    <a:pos x="T8" y="T9"/>
                  </a:cxn>
                </a:cxnLst>
                <a:rect l="0" t="0" r="r" b="b"/>
                <a:pathLst>
                  <a:path w="2" h="3">
                    <a:moveTo>
                      <a:pt x="2" y="1"/>
                    </a:moveTo>
                    <a:cubicBezTo>
                      <a:pt x="2" y="1"/>
                      <a:pt x="2" y="2"/>
                      <a:pt x="2" y="2"/>
                    </a:cubicBezTo>
                    <a:cubicBezTo>
                      <a:pt x="2" y="3"/>
                      <a:pt x="1" y="3"/>
                      <a:pt x="1" y="3"/>
                    </a:cubicBezTo>
                    <a:cubicBezTo>
                      <a:pt x="0" y="3"/>
                      <a:pt x="0" y="2"/>
                      <a:pt x="0" y="1"/>
                    </a:cubicBezTo>
                    <a:cubicBezTo>
                      <a:pt x="1" y="1"/>
                      <a:pt x="1" y="0"/>
                      <a:pt x="2"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18" name="Freeform 408"/>
              <p:cNvSpPr>
                <a:spLocks/>
              </p:cNvSpPr>
              <p:nvPr/>
            </p:nvSpPr>
            <p:spPr bwMode="auto">
              <a:xfrm>
                <a:off x="2203" y="586"/>
                <a:ext cx="5" cy="5"/>
              </a:xfrm>
              <a:custGeom>
                <a:avLst/>
                <a:gdLst>
                  <a:gd name="T0" fmla="*/ 2 w 2"/>
                  <a:gd name="T1" fmla="*/ 0 h 2"/>
                  <a:gd name="T2" fmla="*/ 2 w 2"/>
                  <a:gd name="T3" fmla="*/ 0 h 2"/>
                  <a:gd name="T4" fmla="*/ 2 w 2"/>
                  <a:gd name="T5" fmla="*/ 0 h 2"/>
                  <a:gd name="T6" fmla="*/ 2 w 2"/>
                  <a:gd name="T7" fmla="*/ 1 h 2"/>
                  <a:gd name="T8" fmla="*/ 2 w 2"/>
                  <a:gd name="T9" fmla="*/ 2 h 2"/>
                  <a:gd name="T10" fmla="*/ 1 w 2"/>
                  <a:gd name="T11" fmla="*/ 2 h 2"/>
                  <a:gd name="T12" fmla="*/ 0 w 2"/>
                  <a:gd name="T13" fmla="*/ 1 h 2"/>
                  <a:gd name="T14" fmla="*/ 0 w 2"/>
                  <a:gd name="T15" fmla="*/ 0 h 2"/>
                  <a:gd name="T16" fmla="*/ 1 w 2"/>
                  <a:gd name="T17" fmla="*/ 0 h 2"/>
                  <a:gd name="T18" fmla="*/ 2 w 2"/>
                  <a:gd name="T19" fmla="*/ 0 h 2"/>
                  <a:gd name="T20" fmla="*/ 2 w 2"/>
                  <a:gd name="T21" fmla="*/ 0 h 2"/>
                  <a:gd name="T22" fmla="*/ 2 w 2"/>
                  <a:gd name="T23" fmla="*/ 0 h 2"/>
                  <a:gd name="T24" fmla="*/ 1 w 2"/>
                  <a:gd name="T25" fmla="*/ 0 h 2"/>
                  <a:gd name="T26" fmla="*/ 0 w 2"/>
                  <a:gd name="T27" fmla="*/ 0 h 2"/>
                  <a:gd name="T28" fmla="*/ 0 w 2"/>
                  <a:gd name="T29" fmla="*/ 1 h 2"/>
                  <a:gd name="T30" fmla="*/ 1 w 2"/>
                  <a:gd name="T31" fmla="*/ 2 h 2"/>
                  <a:gd name="T32" fmla="*/ 2 w 2"/>
                  <a:gd name="T33" fmla="*/ 2 h 2"/>
                  <a:gd name="T34" fmla="*/ 2 w 2"/>
                  <a:gd name="T35" fmla="*/ 1 h 2"/>
                  <a:gd name="T36" fmla="*/ 2 w 2"/>
                  <a:gd name="T37" fmla="*/ 0 h 2"/>
                  <a:gd name="T38" fmla="*/ 2 w 2"/>
                  <a:gd name="T3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2">
                    <a:moveTo>
                      <a:pt x="2" y="0"/>
                    </a:moveTo>
                    <a:cubicBezTo>
                      <a:pt x="2" y="0"/>
                      <a:pt x="2" y="0"/>
                      <a:pt x="2" y="0"/>
                    </a:cubicBezTo>
                    <a:cubicBezTo>
                      <a:pt x="2" y="0"/>
                      <a:pt x="2" y="0"/>
                      <a:pt x="2" y="0"/>
                    </a:cubicBezTo>
                    <a:cubicBezTo>
                      <a:pt x="2" y="0"/>
                      <a:pt x="2" y="1"/>
                      <a:pt x="2" y="1"/>
                    </a:cubicBezTo>
                    <a:cubicBezTo>
                      <a:pt x="2" y="1"/>
                      <a:pt x="2" y="2"/>
                      <a:pt x="2" y="2"/>
                    </a:cubicBezTo>
                    <a:cubicBezTo>
                      <a:pt x="1" y="2"/>
                      <a:pt x="1" y="2"/>
                      <a:pt x="1" y="2"/>
                    </a:cubicBezTo>
                    <a:cubicBezTo>
                      <a:pt x="1" y="2"/>
                      <a:pt x="0" y="1"/>
                      <a:pt x="0" y="1"/>
                    </a:cubicBezTo>
                    <a:cubicBezTo>
                      <a:pt x="0" y="1"/>
                      <a:pt x="0" y="1"/>
                      <a:pt x="0" y="0"/>
                    </a:cubicBezTo>
                    <a:cubicBezTo>
                      <a:pt x="0" y="0"/>
                      <a:pt x="1" y="0"/>
                      <a:pt x="1" y="0"/>
                    </a:cubicBezTo>
                    <a:cubicBezTo>
                      <a:pt x="1" y="0"/>
                      <a:pt x="1" y="0"/>
                      <a:pt x="2" y="0"/>
                    </a:cubicBezTo>
                    <a:cubicBezTo>
                      <a:pt x="2" y="0"/>
                      <a:pt x="2" y="0"/>
                      <a:pt x="2" y="0"/>
                    </a:cubicBezTo>
                    <a:cubicBezTo>
                      <a:pt x="2" y="0"/>
                      <a:pt x="2" y="0"/>
                      <a:pt x="2" y="0"/>
                    </a:cubicBezTo>
                    <a:cubicBezTo>
                      <a:pt x="1" y="0"/>
                      <a:pt x="1" y="0"/>
                      <a:pt x="1" y="0"/>
                    </a:cubicBezTo>
                    <a:cubicBezTo>
                      <a:pt x="1" y="0"/>
                      <a:pt x="0" y="0"/>
                      <a:pt x="0" y="0"/>
                    </a:cubicBezTo>
                    <a:cubicBezTo>
                      <a:pt x="0" y="1"/>
                      <a:pt x="0" y="1"/>
                      <a:pt x="0" y="1"/>
                    </a:cubicBezTo>
                    <a:cubicBezTo>
                      <a:pt x="0" y="1"/>
                      <a:pt x="1" y="2"/>
                      <a:pt x="1" y="2"/>
                    </a:cubicBezTo>
                    <a:cubicBezTo>
                      <a:pt x="1" y="2"/>
                      <a:pt x="1" y="2"/>
                      <a:pt x="2" y="2"/>
                    </a:cubicBezTo>
                    <a:cubicBezTo>
                      <a:pt x="2" y="2"/>
                      <a:pt x="2" y="1"/>
                      <a:pt x="2" y="1"/>
                    </a:cubicBezTo>
                    <a:cubicBezTo>
                      <a:pt x="2" y="1"/>
                      <a:pt x="2" y="0"/>
                      <a:pt x="2" y="0"/>
                    </a:cubicBezTo>
                    <a:cubicBezTo>
                      <a:pt x="2" y="0"/>
                      <a:pt x="2" y="0"/>
                      <a:pt x="2"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19" name="Freeform 409"/>
              <p:cNvSpPr>
                <a:spLocks/>
              </p:cNvSpPr>
              <p:nvPr/>
            </p:nvSpPr>
            <p:spPr bwMode="auto">
              <a:xfrm>
                <a:off x="2201" y="579"/>
                <a:ext cx="4" cy="5"/>
              </a:xfrm>
              <a:custGeom>
                <a:avLst/>
                <a:gdLst>
                  <a:gd name="T0" fmla="*/ 1 w 2"/>
                  <a:gd name="T1" fmla="*/ 0 h 2"/>
                  <a:gd name="T2" fmla="*/ 2 w 2"/>
                  <a:gd name="T3" fmla="*/ 2 h 2"/>
                  <a:gd name="T4" fmla="*/ 0 w 2"/>
                  <a:gd name="T5" fmla="*/ 2 h 2"/>
                  <a:gd name="T6" fmla="*/ 0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2" y="0"/>
                      <a:pt x="2" y="1"/>
                      <a:pt x="2" y="2"/>
                    </a:cubicBezTo>
                    <a:cubicBezTo>
                      <a:pt x="1" y="2"/>
                      <a:pt x="1" y="2"/>
                      <a:pt x="0" y="2"/>
                    </a:cubicBezTo>
                    <a:cubicBezTo>
                      <a:pt x="0" y="2"/>
                      <a:pt x="0" y="1"/>
                      <a:pt x="0" y="1"/>
                    </a:cubicBezTo>
                    <a:cubicBezTo>
                      <a:pt x="0" y="0"/>
                      <a:pt x="1" y="0"/>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20" name="Freeform 410"/>
              <p:cNvSpPr>
                <a:spLocks/>
              </p:cNvSpPr>
              <p:nvPr/>
            </p:nvSpPr>
            <p:spPr bwMode="auto">
              <a:xfrm>
                <a:off x="2201" y="579"/>
                <a:ext cx="4" cy="5"/>
              </a:xfrm>
              <a:custGeom>
                <a:avLst/>
                <a:gdLst>
                  <a:gd name="T0" fmla="*/ 1 w 2"/>
                  <a:gd name="T1" fmla="*/ 0 h 2"/>
                  <a:gd name="T2" fmla="*/ 1 w 2"/>
                  <a:gd name="T3" fmla="*/ 0 h 2"/>
                  <a:gd name="T4" fmla="*/ 2 w 2"/>
                  <a:gd name="T5" fmla="*/ 1 h 2"/>
                  <a:gd name="T6" fmla="*/ 2 w 2"/>
                  <a:gd name="T7" fmla="*/ 2 h 2"/>
                  <a:gd name="T8" fmla="*/ 1 w 2"/>
                  <a:gd name="T9" fmla="*/ 2 h 2"/>
                  <a:gd name="T10" fmla="*/ 0 w 2"/>
                  <a:gd name="T11" fmla="*/ 2 h 2"/>
                  <a:gd name="T12" fmla="*/ 0 w 2"/>
                  <a:gd name="T13" fmla="*/ 2 h 2"/>
                  <a:gd name="T14" fmla="*/ 0 w 2"/>
                  <a:gd name="T15" fmla="*/ 1 h 2"/>
                  <a:gd name="T16" fmla="*/ 0 w 2"/>
                  <a:gd name="T17" fmla="*/ 0 h 2"/>
                  <a:gd name="T18" fmla="*/ 1 w 2"/>
                  <a:gd name="T19" fmla="*/ 0 h 2"/>
                  <a:gd name="T20" fmla="*/ 1 w 2"/>
                  <a:gd name="T21" fmla="*/ 0 h 2"/>
                  <a:gd name="T22" fmla="*/ 1 w 2"/>
                  <a:gd name="T23" fmla="*/ 0 h 2"/>
                  <a:gd name="T24" fmla="*/ 0 w 2"/>
                  <a:gd name="T25" fmla="*/ 0 h 2"/>
                  <a:gd name="T26" fmla="*/ 0 w 2"/>
                  <a:gd name="T27" fmla="*/ 1 h 2"/>
                  <a:gd name="T28" fmla="*/ 0 w 2"/>
                  <a:gd name="T29" fmla="*/ 2 h 2"/>
                  <a:gd name="T30" fmla="*/ 0 w 2"/>
                  <a:gd name="T31" fmla="*/ 2 h 2"/>
                  <a:gd name="T32" fmla="*/ 1 w 2"/>
                  <a:gd name="T33" fmla="*/ 2 h 2"/>
                  <a:gd name="T34" fmla="*/ 2 w 2"/>
                  <a:gd name="T35" fmla="*/ 2 h 2"/>
                  <a:gd name="T36" fmla="*/ 2 w 2"/>
                  <a:gd name="T37" fmla="*/ 1 h 2"/>
                  <a:gd name="T38" fmla="*/ 1 w 2"/>
                  <a:gd name="T3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2">
                    <a:moveTo>
                      <a:pt x="1" y="0"/>
                    </a:moveTo>
                    <a:cubicBezTo>
                      <a:pt x="1" y="0"/>
                      <a:pt x="1" y="0"/>
                      <a:pt x="1" y="0"/>
                    </a:cubicBezTo>
                    <a:cubicBezTo>
                      <a:pt x="1" y="0"/>
                      <a:pt x="2" y="1"/>
                      <a:pt x="2" y="1"/>
                    </a:cubicBezTo>
                    <a:cubicBezTo>
                      <a:pt x="2" y="1"/>
                      <a:pt x="2" y="1"/>
                      <a:pt x="2" y="2"/>
                    </a:cubicBezTo>
                    <a:cubicBezTo>
                      <a:pt x="1" y="2"/>
                      <a:pt x="1" y="2"/>
                      <a:pt x="1" y="2"/>
                    </a:cubicBezTo>
                    <a:cubicBezTo>
                      <a:pt x="1" y="2"/>
                      <a:pt x="1" y="2"/>
                      <a:pt x="0" y="2"/>
                    </a:cubicBezTo>
                    <a:cubicBezTo>
                      <a:pt x="0" y="2"/>
                      <a:pt x="0" y="2"/>
                      <a:pt x="0" y="2"/>
                    </a:cubicBezTo>
                    <a:cubicBezTo>
                      <a:pt x="0" y="1"/>
                      <a:pt x="0" y="1"/>
                      <a:pt x="0" y="1"/>
                    </a:cubicBezTo>
                    <a:cubicBezTo>
                      <a:pt x="0" y="1"/>
                      <a:pt x="0" y="0"/>
                      <a:pt x="0" y="0"/>
                    </a:cubicBezTo>
                    <a:cubicBezTo>
                      <a:pt x="1" y="0"/>
                      <a:pt x="1" y="0"/>
                      <a:pt x="1" y="0"/>
                    </a:cubicBezTo>
                    <a:cubicBezTo>
                      <a:pt x="1" y="0"/>
                      <a:pt x="1" y="0"/>
                      <a:pt x="1" y="0"/>
                    </a:cubicBezTo>
                    <a:cubicBezTo>
                      <a:pt x="1" y="0"/>
                      <a:pt x="1" y="0"/>
                      <a:pt x="1" y="0"/>
                    </a:cubicBezTo>
                    <a:cubicBezTo>
                      <a:pt x="1" y="0"/>
                      <a:pt x="1" y="0"/>
                      <a:pt x="0" y="0"/>
                    </a:cubicBezTo>
                    <a:cubicBezTo>
                      <a:pt x="0" y="0"/>
                      <a:pt x="0" y="1"/>
                      <a:pt x="0" y="1"/>
                    </a:cubicBezTo>
                    <a:cubicBezTo>
                      <a:pt x="0" y="1"/>
                      <a:pt x="0" y="2"/>
                      <a:pt x="0" y="2"/>
                    </a:cubicBezTo>
                    <a:cubicBezTo>
                      <a:pt x="0" y="2"/>
                      <a:pt x="0" y="2"/>
                      <a:pt x="0" y="2"/>
                    </a:cubicBezTo>
                    <a:cubicBezTo>
                      <a:pt x="1" y="2"/>
                      <a:pt x="1" y="2"/>
                      <a:pt x="1" y="2"/>
                    </a:cubicBezTo>
                    <a:cubicBezTo>
                      <a:pt x="1" y="2"/>
                      <a:pt x="1" y="2"/>
                      <a:pt x="2" y="2"/>
                    </a:cubicBezTo>
                    <a:cubicBezTo>
                      <a:pt x="2" y="1"/>
                      <a:pt x="2" y="1"/>
                      <a:pt x="2" y="1"/>
                    </a:cubicBezTo>
                    <a:cubicBezTo>
                      <a:pt x="2" y="1"/>
                      <a:pt x="1" y="0"/>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21" name="Freeform 411"/>
              <p:cNvSpPr>
                <a:spLocks/>
              </p:cNvSpPr>
              <p:nvPr/>
            </p:nvSpPr>
            <p:spPr bwMode="auto">
              <a:xfrm>
                <a:off x="2191" y="572"/>
                <a:ext cx="5" cy="5"/>
              </a:xfrm>
              <a:custGeom>
                <a:avLst/>
                <a:gdLst>
                  <a:gd name="T0" fmla="*/ 2 w 2"/>
                  <a:gd name="T1" fmla="*/ 0 h 2"/>
                  <a:gd name="T2" fmla="*/ 2 w 2"/>
                  <a:gd name="T3" fmla="*/ 1 h 2"/>
                  <a:gd name="T4" fmla="*/ 1 w 2"/>
                  <a:gd name="T5" fmla="*/ 2 h 2"/>
                  <a:gd name="T6" fmla="*/ 1 w 2"/>
                  <a:gd name="T7" fmla="*/ 1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2" y="0"/>
                      <a:pt x="2" y="1"/>
                      <a:pt x="2" y="1"/>
                    </a:cubicBezTo>
                    <a:cubicBezTo>
                      <a:pt x="2" y="2"/>
                      <a:pt x="1" y="2"/>
                      <a:pt x="1" y="2"/>
                    </a:cubicBezTo>
                    <a:cubicBezTo>
                      <a:pt x="0" y="2"/>
                      <a:pt x="0" y="1"/>
                      <a:pt x="1" y="1"/>
                    </a:cubicBezTo>
                    <a:cubicBezTo>
                      <a:pt x="1" y="0"/>
                      <a:pt x="1" y="0"/>
                      <a:pt x="2"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22" name="Freeform 412"/>
              <p:cNvSpPr>
                <a:spLocks/>
              </p:cNvSpPr>
              <p:nvPr/>
            </p:nvSpPr>
            <p:spPr bwMode="auto">
              <a:xfrm>
                <a:off x="2191" y="572"/>
                <a:ext cx="5" cy="5"/>
              </a:xfrm>
              <a:custGeom>
                <a:avLst/>
                <a:gdLst>
                  <a:gd name="T0" fmla="*/ 2 w 2"/>
                  <a:gd name="T1" fmla="*/ 0 h 2"/>
                  <a:gd name="T2" fmla="*/ 2 w 2"/>
                  <a:gd name="T3" fmla="*/ 0 h 2"/>
                  <a:gd name="T4" fmla="*/ 2 w 2"/>
                  <a:gd name="T5" fmla="*/ 1 h 2"/>
                  <a:gd name="T6" fmla="*/ 2 w 2"/>
                  <a:gd name="T7" fmla="*/ 1 h 2"/>
                  <a:gd name="T8" fmla="*/ 1 w 2"/>
                  <a:gd name="T9" fmla="*/ 2 h 2"/>
                  <a:gd name="T10" fmla="*/ 1 w 2"/>
                  <a:gd name="T11" fmla="*/ 2 h 2"/>
                  <a:gd name="T12" fmla="*/ 0 w 2"/>
                  <a:gd name="T13" fmla="*/ 1 h 2"/>
                  <a:gd name="T14" fmla="*/ 1 w 2"/>
                  <a:gd name="T15" fmla="*/ 1 h 2"/>
                  <a:gd name="T16" fmla="*/ 1 w 2"/>
                  <a:gd name="T17" fmla="*/ 0 h 2"/>
                  <a:gd name="T18" fmla="*/ 2 w 2"/>
                  <a:gd name="T19" fmla="*/ 0 h 2"/>
                  <a:gd name="T20" fmla="*/ 2 w 2"/>
                  <a:gd name="T21" fmla="*/ 0 h 2"/>
                  <a:gd name="T22" fmla="*/ 2 w 2"/>
                  <a:gd name="T23" fmla="*/ 0 h 2"/>
                  <a:gd name="T24" fmla="*/ 1 w 2"/>
                  <a:gd name="T25" fmla="*/ 0 h 2"/>
                  <a:gd name="T26" fmla="*/ 1 w 2"/>
                  <a:gd name="T27" fmla="*/ 1 h 2"/>
                  <a:gd name="T28" fmla="*/ 0 w 2"/>
                  <a:gd name="T29" fmla="*/ 1 h 2"/>
                  <a:gd name="T30" fmla="*/ 1 w 2"/>
                  <a:gd name="T31" fmla="*/ 2 h 2"/>
                  <a:gd name="T32" fmla="*/ 1 w 2"/>
                  <a:gd name="T33" fmla="*/ 2 h 2"/>
                  <a:gd name="T34" fmla="*/ 2 w 2"/>
                  <a:gd name="T35" fmla="*/ 1 h 2"/>
                  <a:gd name="T36" fmla="*/ 2 w 2"/>
                  <a:gd name="T37" fmla="*/ 1 h 2"/>
                  <a:gd name="T38" fmla="*/ 2 w 2"/>
                  <a:gd name="T3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2">
                    <a:moveTo>
                      <a:pt x="2" y="0"/>
                    </a:moveTo>
                    <a:cubicBezTo>
                      <a:pt x="2" y="0"/>
                      <a:pt x="2" y="0"/>
                      <a:pt x="2" y="0"/>
                    </a:cubicBezTo>
                    <a:cubicBezTo>
                      <a:pt x="2" y="0"/>
                      <a:pt x="2" y="0"/>
                      <a:pt x="2" y="1"/>
                    </a:cubicBezTo>
                    <a:cubicBezTo>
                      <a:pt x="2" y="1"/>
                      <a:pt x="2" y="1"/>
                      <a:pt x="2" y="1"/>
                    </a:cubicBezTo>
                    <a:cubicBezTo>
                      <a:pt x="2" y="1"/>
                      <a:pt x="2" y="2"/>
                      <a:pt x="1" y="2"/>
                    </a:cubicBezTo>
                    <a:cubicBezTo>
                      <a:pt x="1" y="2"/>
                      <a:pt x="1" y="2"/>
                      <a:pt x="1" y="2"/>
                    </a:cubicBezTo>
                    <a:cubicBezTo>
                      <a:pt x="1" y="2"/>
                      <a:pt x="1" y="2"/>
                      <a:pt x="0" y="1"/>
                    </a:cubicBezTo>
                    <a:cubicBezTo>
                      <a:pt x="0" y="1"/>
                      <a:pt x="0" y="1"/>
                      <a:pt x="1" y="1"/>
                    </a:cubicBezTo>
                    <a:cubicBezTo>
                      <a:pt x="1" y="1"/>
                      <a:pt x="1" y="0"/>
                      <a:pt x="1" y="0"/>
                    </a:cubicBezTo>
                    <a:cubicBezTo>
                      <a:pt x="1" y="0"/>
                      <a:pt x="1" y="0"/>
                      <a:pt x="2" y="0"/>
                    </a:cubicBezTo>
                    <a:cubicBezTo>
                      <a:pt x="2" y="0"/>
                      <a:pt x="2" y="0"/>
                      <a:pt x="2" y="0"/>
                    </a:cubicBezTo>
                    <a:cubicBezTo>
                      <a:pt x="2" y="0"/>
                      <a:pt x="2" y="0"/>
                      <a:pt x="2" y="0"/>
                    </a:cubicBezTo>
                    <a:cubicBezTo>
                      <a:pt x="1" y="0"/>
                      <a:pt x="1" y="0"/>
                      <a:pt x="1" y="0"/>
                    </a:cubicBezTo>
                    <a:cubicBezTo>
                      <a:pt x="1" y="0"/>
                      <a:pt x="1" y="1"/>
                      <a:pt x="1" y="1"/>
                    </a:cubicBezTo>
                    <a:cubicBezTo>
                      <a:pt x="0" y="1"/>
                      <a:pt x="0" y="1"/>
                      <a:pt x="0" y="1"/>
                    </a:cubicBezTo>
                    <a:cubicBezTo>
                      <a:pt x="1" y="2"/>
                      <a:pt x="1" y="2"/>
                      <a:pt x="1" y="2"/>
                    </a:cubicBezTo>
                    <a:cubicBezTo>
                      <a:pt x="1" y="2"/>
                      <a:pt x="1" y="2"/>
                      <a:pt x="1" y="2"/>
                    </a:cubicBezTo>
                    <a:cubicBezTo>
                      <a:pt x="2" y="2"/>
                      <a:pt x="2" y="1"/>
                      <a:pt x="2" y="1"/>
                    </a:cubicBezTo>
                    <a:cubicBezTo>
                      <a:pt x="2" y="1"/>
                      <a:pt x="2" y="1"/>
                      <a:pt x="2" y="1"/>
                    </a:cubicBezTo>
                    <a:cubicBezTo>
                      <a:pt x="2" y="0"/>
                      <a:pt x="2" y="0"/>
                      <a:pt x="2"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23" name="Freeform 413"/>
              <p:cNvSpPr>
                <a:spLocks/>
              </p:cNvSpPr>
              <p:nvPr/>
            </p:nvSpPr>
            <p:spPr bwMode="auto">
              <a:xfrm>
                <a:off x="2196" y="574"/>
                <a:ext cx="5" cy="5"/>
              </a:xfrm>
              <a:custGeom>
                <a:avLst/>
                <a:gdLst>
                  <a:gd name="T0" fmla="*/ 2 w 2"/>
                  <a:gd name="T1" fmla="*/ 0 h 2"/>
                  <a:gd name="T2" fmla="*/ 2 w 2"/>
                  <a:gd name="T3" fmla="*/ 2 h 2"/>
                  <a:gd name="T4" fmla="*/ 1 w 2"/>
                  <a:gd name="T5" fmla="*/ 2 h 2"/>
                  <a:gd name="T6" fmla="*/ 0 w 2"/>
                  <a:gd name="T7" fmla="*/ 1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2" y="1"/>
                      <a:pt x="2" y="1"/>
                      <a:pt x="2" y="2"/>
                    </a:cubicBezTo>
                    <a:cubicBezTo>
                      <a:pt x="2" y="2"/>
                      <a:pt x="1" y="2"/>
                      <a:pt x="1" y="2"/>
                    </a:cubicBezTo>
                    <a:cubicBezTo>
                      <a:pt x="0" y="2"/>
                      <a:pt x="0" y="2"/>
                      <a:pt x="0" y="1"/>
                    </a:cubicBezTo>
                    <a:cubicBezTo>
                      <a:pt x="1" y="1"/>
                      <a:pt x="1" y="0"/>
                      <a:pt x="2"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24" name="Freeform 414"/>
              <p:cNvSpPr>
                <a:spLocks/>
              </p:cNvSpPr>
              <p:nvPr/>
            </p:nvSpPr>
            <p:spPr bwMode="auto">
              <a:xfrm>
                <a:off x="2196" y="574"/>
                <a:ext cx="5" cy="5"/>
              </a:xfrm>
              <a:custGeom>
                <a:avLst/>
                <a:gdLst>
                  <a:gd name="T0" fmla="*/ 2 w 2"/>
                  <a:gd name="T1" fmla="*/ 0 h 2"/>
                  <a:gd name="T2" fmla="*/ 2 w 2"/>
                  <a:gd name="T3" fmla="*/ 0 h 2"/>
                  <a:gd name="T4" fmla="*/ 2 w 2"/>
                  <a:gd name="T5" fmla="*/ 1 h 2"/>
                  <a:gd name="T6" fmla="*/ 2 w 2"/>
                  <a:gd name="T7" fmla="*/ 2 h 2"/>
                  <a:gd name="T8" fmla="*/ 1 w 2"/>
                  <a:gd name="T9" fmla="*/ 2 h 2"/>
                  <a:gd name="T10" fmla="*/ 1 w 2"/>
                  <a:gd name="T11" fmla="*/ 2 h 2"/>
                  <a:gd name="T12" fmla="*/ 0 w 2"/>
                  <a:gd name="T13" fmla="*/ 2 h 2"/>
                  <a:gd name="T14" fmla="*/ 0 w 2"/>
                  <a:gd name="T15" fmla="*/ 1 h 2"/>
                  <a:gd name="T16" fmla="*/ 1 w 2"/>
                  <a:gd name="T17" fmla="*/ 1 h 2"/>
                  <a:gd name="T18" fmla="*/ 2 w 2"/>
                  <a:gd name="T19" fmla="*/ 0 h 2"/>
                  <a:gd name="T20" fmla="*/ 2 w 2"/>
                  <a:gd name="T21" fmla="*/ 0 h 2"/>
                  <a:gd name="T22" fmla="*/ 2 w 2"/>
                  <a:gd name="T23" fmla="*/ 0 h 2"/>
                  <a:gd name="T24" fmla="*/ 1 w 2"/>
                  <a:gd name="T25" fmla="*/ 1 h 2"/>
                  <a:gd name="T26" fmla="*/ 0 w 2"/>
                  <a:gd name="T27" fmla="*/ 1 h 2"/>
                  <a:gd name="T28" fmla="*/ 0 w 2"/>
                  <a:gd name="T29" fmla="*/ 2 h 2"/>
                  <a:gd name="T30" fmla="*/ 1 w 2"/>
                  <a:gd name="T31" fmla="*/ 2 h 2"/>
                  <a:gd name="T32" fmla="*/ 1 w 2"/>
                  <a:gd name="T33" fmla="*/ 2 h 2"/>
                  <a:gd name="T34" fmla="*/ 2 w 2"/>
                  <a:gd name="T35" fmla="*/ 2 h 2"/>
                  <a:gd name="T36" fmla="*/ 2 w 2"/>
                  <a:gd name="T37" fmla="*/ 1 h 2"/>
                  <a:gd name="T38" fmla="*/ 2 w 2"/>
                  <a:gd name="T3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2">
                    <a:moveTo>
                      <a:pt x="2" y="0"/>
                    </a:moveTo>
                    <a:cubicBezTo>
                      <a:pt x="2" y="0"/>
                      <a:pt x="2" y="0"/>
                      <a:pt x="2" y="0"/>
                    </a:cubicBezTo>
                    <a:cubicBezTo>
                      <a:pt x="2" y="1"/>
                      <a:pt x="2" y="1"/>
                      <a:pt x="2" y="1"/>
                    </a:cubicBezTo>
                    <a:cubicBezTo>
                      <a:pt x="2" y="1"/>
                      <a:pt x="2" y="1"/>
                      <a:pt x="2" y="2"/>
                    </a:cubicBezTo>
                    <a:cubicBezTo>
                      <a:pt x="2" y="2"/>
                      <a:pt x="2" y="2"/>
                      <a:pt x="1" y="2"/>
                    </a:cubicBezTo>
                    <a:cubicBezTo>
                      <a:pt x="1" y="2"/>
                      <a:pt x="1" y="2"/>
                      <a:pt x="1" y="2"/>
                    </a:cubicBezTo>
                    <a:cubicBezTo>
                      <a:pt x="1" y="2"/>
                      <a:pt x="0" y="2"/>
                      <a:pt x="0" y="2"/>
                    </a:cubicBezTo>
                    <a:cubicBezTo>
                      <a:pt x="0" y="2"/>
                      <a:pt x="0" y="1"/>
                      <a:pt x="0" y="1"/>
                    </a:cubicBezTo>
                    <a:cubicBezTo>
                      <a:pt x="0" y="1"/>
                      <a:pt x="1" y="1"/>
                      <a:pt x="1" y="1"/>
                    </a:cubicBezTo>
                    <a:cubicBezTo>
                      <a:pt x="1" y="0"/>
                      <a:pt x="1" y="0"/>
                      <a:pt x="2" y="0"/>
                    </a:cubicBezTo>
                    <a:cubicBezTo>
                      <a:pt x="2" y="0"/>
                      <a:pt x="2" y="0"/>
                      <a:pt x="2" y="0"/>
                    </a:cubicBezTo>
                    <a:cubicBezTo>
                      <a:pt x="2" y="0"/>
                      <a:pt x="2" y="0"/>
                      <a:pt x="2" y="0"/>
                    </a:cubicBezTo>
                    <a:cubicBezTo>
                      <a:pt x="1" y="0"/>
                      <a:pt x="1" y="0"/>
                      <a:pt x="1" y="1"/>
                    </a:cubicBezTo>
                    <a:cubicBezTo>
                      <a:pt x="1" y="1"/>
                      <a:pt x="0" y="1"/>
                      <a:pt x="0" y="1"/>
                    </a:cubicBezTo>
                    <a:cubicBezTo>
                      <a:pt x="0" y="1"/>
                      <a:pt x="0" y="2"/>
                      <a:pt x="0" y="2"/>
                    </a:cubicBezTo>
                    <a:cubicBezTo>
                      <a:pt x="0" y="2"/>
                      <a:pt x="1" y="2"/>
                      <a:pt x="1" y="2"/>
                    </a:cubicBezTo>
                    <a:cubicBezTo>
                      <a:pt x="1" y="2"/>
                      <a:pt x="1" y="2"/>
                      <a:pt x="1" y="2"/>
                    </a:cubicBezTo>
                    <a:cubicBezTo>
                      <a:pt x="2" y="2"/>
                      <a:pt x="2" y="2"/>
                      <a:pt x="2" y="2"/>
                    </a:cubicBezTo>
                    <a:cubicBezTo>
                      <a:pt x="2" y="1"/>
                      <a:pt x="2" y="1"/>
                      <a:pt x="2" y="1"/>
                    </a:cubicBezTo>
                    <a:cubicBezTo>
                      <a:pt x="2" y="1"/>
                      <a:pt x="2" y="0"/>
                      <a:pt x="2"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25" name="Freeform 415"/>
              <p:cNvSpPr>
                <a:spLocks/>
              </p:cNvSpPr>
              <p:nvPr/>
            </p:nvSpPr>
            <p:spPr bwMode="auto">
              <a:xfrm>
                <a:off x="2189" y="572"/>
                <a:ext cx="2" cy="2"/>
              </a:xfrm>
              <a:custGeom>
                <a:avLst/>
                <a:gdLst>
                  <a:gd name="T0" fmla="*/ 1 w 1"/>
                  <a:gd name="T1" fmla="*/ 0 h 1"/>
                  <a:gd name="T2" fmla="*/ 1 w 1"/>
                  <a:gd name="T3" fmla="*/ 0 h 1"/>
                  <a:gd name="T4" fmla="*/ 0 w 1"/>
                  <a:gd name="T5" fmla="*/ 1 h 1"/>
                  <a:gd name="T6" fmla="*/ 0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0"/>
                      <a:pt x="1" y="0"/>
                    </a:cubicBezTo>
                    <a:cubicBezTo>
                      <a:pt x="1" y="1"/>
                      <a:pt x="0" y="1"/>
                      <a:pt x="0" y="1"/>
                    </a:cubicBezTo>
                    <a:cubicBezTo>
                      <a:pt x="0" y="1"/>
                      <a:pt x="0" y="0"/>
                      <a:pt x="0" y="0"/>
                    </a:cubicBezTo>
                    <a:cubicBezTo>
                      <a:pt x="0" y="0"/>
                      <a:pt x="0" y="0"/>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26" name="Freeform 416"/>
              <p:cNvSpPr>
                <a:spLocks/>
              </p:cNvSpPr>
              <p:nvPr/>
            </p:nvSpPr>
            <p:spPr bwMode="auto">
              <a:xfrm>
                <a:off x="2189" y="572"/>
                <a:ext cx="2" cy="2"/>
              </a:xfrm>
              <a:custGeom>
                <a:avLst/>
                <a:gdLst>
                  <a:gd name="T0" fmla="*/ 1 w 1"/>
                  <a:gd name="T1" fmla="*/ 0 h 1"/>
                  <a:gd name="T2" fmla="*/ 1 w 1"/>
                  <a:gd name="T3" fmla="*/ 0 h 1"/>
                  <a:gd name="T4" fmla="*/ 1 w 1"/>
                  <a:gd name="T5" fmla="*/ 0 h 1"/>
                  <a:gd name="T6" fmla="*/ 1 w 1"/>
                  <a:gd name="T7" fmla="*/ 0 h 1"/>
                  <a:gd name="T8" fmla="*/ 1 w 1"/>
                  <a:gd name="T9" fmla="*/ 1 h 1"/>
                  <a:gd name="T10" fmla="*/ 0 w 1"/>
                  <a:gd name="T11" fmla="*/ 1 h 1"/>
                  <a:gd name="T12" fmla="*/ 0 w 1"/>
                  <a:gd name="T13" fmla="*/ 1 h 1"/>
                  <a:gd name="T14" fmla="*/ 0 w 1"/>
                  <a:gd name="T15" fmla="*/ 0 h 1"/>
                  <a:gd name="T16" fmla="*/ 0 w 1"/>
                  <a:gd name="T17" fmla="*/ 0 h 1"/>
                  <a:gd name="T18" fmla="*/ 1 w 1"/>
                  <a:gd name="T19" fmla="*/ 0 h 1"/>
                  <a:gd name="T20" fmla="*/ 1 w 1"/>
                  <a:gd name="T21" fmla="*/ 0 h 1"/>
                  <a:gd name="T22" fmla="*/ 1 w 1"/>
                  <a:gd name="T23" fmla="*/ 0 h 1"/>
                  <a:gd name="T24" fmla="*/ 0 w 1"/>
                  <a:gd name="T25" fmla="*/ 0 h 1"/>
                  <a:gd name="T26" fmla="*/ 0 w 1"/>
                  <a:gd name="T27" fmla="*/ 0 h 1"/>
                  <a:gd name="T28" fmla="*/ 0 w 1"/>
                  <a:gd name="T29" fmla="*/ 1 h 1"/>
                  <a:gd name="T30" fmla="*/ 0 w 1"/>
                  <a:gd name="T31" fmla="*/ 1 h 1"/>
                  <a:gd name="T32" fmla="*/ 0 w 1"/>
                  <a:gd name="T33" fmla="*/ 1 h 1"/>
                  <a:gd name="T34" fmla="*/ 1 w 1"/>
                  <a:gd name="T35" fmla="*/ 0 h 1"/>
                  <a:gd name="T36" fmla="*/ 1 w 1"/>
                  <a:gd name="T37" fmla="*/ 0 h 1"/>
                  <a:gd name="T38" fmla="*/ 1 w 1"/>
                  <a:gd name="T3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1" y="0"/>
                    </a:moveTo>
                    <a:cubicBezTo>
                      <a:pt x="1" y="0"/>
                      <a:pt x="1" y="0"/>
                      <a:pt x="1" y="0"/>
                    </a:cubicBezTo>
                    <a:cubicBezTo>
                      <a:pt x="1" y="0"/>
                      <a:pt x="1" y="0"/>
                      <a:pt x="1" y="0"/>
                    </a:cubicBezTo>
                    <a:cubicBezTo>
                      <a:pt x="1" y="0"/>
                      <a:pt x="1" y="0"/>
                      <a:pt x="1" y="0"/>
                    </a:cubicBezTo>
                    <a:cubicBezTo>
                      <a:pt x="1" y="1"/>
                      <a:pt x="1" y="1"/>
                      <a:pt x="1" y="1"/>
                    </a:cubicBezTo>
                    <a:cubicBezTo>
                      <a:pt x="0" y="1"/>
                      <a:pt x="0" y="1"/>
                      <a:pt x="0" y="1"/>
                    </a:cubicBezTo>
                    <a:cubicBezTo>
                      <a:pt x="0" y="1"/>
                      <a:pt x="0" y="1"/>
                      <a:pt x="0" y="1"/>
                    </a:cubicBezTo>
                    <a:cubicBezTo>
                      <a:pt x="0" y="0"/>
                      <a:pt x="0" y="0"/>
                      <a:pt x="0" y="0"/>
                    </a:cubicBezTo>
                    <a:cubicBezTo>
                      <a:pt x="0" y="0"/>
                      <a:pt x="0" y="0"/>
                      <a:pt x="0" y="0"/>
                    </a:cubicBezTo>
                    <a:cubicBezTo>
                      <a:pt x="0" y="0"/>
                      <a:pt x="0" y="0"/>
                      <a:pt x="1" y="0"/>
                    </a:cubicBezTo>
                    <a:cubicBezTo>
                      <a:pt x="1" y="0"/>
                      <a:pt x="1" y="0"/>
                      <a:pt x="1" y="0"/>
                    </a:cubicBezTo>
                    <a:cubicBezTo>
                      <a:pt x="1" y="0"/>
                      <a:pt x="1" y="0"/>
                      <a:pt x="1" y="0"/>
                    </a:cubicBezTo>
                    <a:cubicBezTo>
                      <a:pt x="0" y="0"/>
                      <a:pt x="0" y="0"/>
                      <a:pt x="0" y="0"/>
                    </a:cubicBezTo>
                    <a:cubicBezTo>
                      <a:pt x="0" y="0"/>
                      <a:pt x="0" y="0"/>
                      <a:pt x="0" y="0"/>
                    </a:cubicBezTo>
                    <a:cubicBezTo>
                      <a:pt x="0" y="0"/>
                      <a:pt x="0" y="0"/>
                      <a:pt x="0" y="1"/>
                    </a:cubicBezTo>
                    <a:cubicBezTo>
                      <a:pt x="0" y="1"/>
                      <a:pt x="0" y="1"/>
                      <a:pt x="0" y="1"/>
                    </a:cubicBezTo>
                    <a:cubicBezTo>
                      <a:pt x="0" y="1"/>
                      <a:pt x="0" y="1"/>
                      <a:pt x="0" y="1"/>
                    </a:cubicBezTo>
                    <a:cubicBezTo>
                      <a:pt x="1" y="1"/>
                      <a:pt x="1" y="1"/>
                      <a:pt x="1" y="0"/>
                    </a:cubicBezTo>
                    <a:cubicBezTo>
                      <a:pt x="1" y="0"/>
                      <a:pt x="1" y="0"/>
                      <a:pt x="1" y="0"/>
                    </a:cubicBezTo>
                    <a:cubicBezTo>
                      <a:pt x="1" y="0"/>
                      <a:pt x="1" y="0"/>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27" name="Freeform 417"/>
              <p:cNvSpPr>
                <a:spLocks/>
              </p:cNvSpPr>
              <p:nvPr/>
            </p:nvSpPr>
            <p:spPr bwMode="auto">
              <a:xfrm>
                <a:off x="2184" y="572"/>
                <a:ext cx="2" cy="2"/>
              </a:xfrm>
              <a:custGeom>
                <a:avLst/>
                <a:gdLst>
                  <a:gd name="T0" fmla="*/ 1 w 1"/>
                  <a:gd name="T1" fmla="*/ 0 h 1"/>
                  <a:gd name="T2" fmla="*/ 1 w 1"/>
                  <a:gd name="T3" fmla="*/ 0 h 1"/>
                  <a:gd name="T4" fmla="*/ 0 w 1"/>
                  <a:gd name="T5" fmla="*/ 1 h 1"/>
                  <a:gd name="T6" fmla="*/ 0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0"/>
                      <a:pt x="1" y="0"/>
                    </a:cubicBezTo>
                    <a:cubicBezTo>
                      <a:pt x="1" y="1"/>
                      <a:pt x="1" y="1"/>
                      <a:pt x="0" y="1"/>
                    </a:cubicBezTo>
                    <a:cubicBezTo>
                      <a:pt x="0" y="1"/>
                      <a:pt x="0" y="0"/>
                      <a:pt x="0" y="0"/>
                    </a:cubicBezTo>
                    <a:cubicBezTo>
                      <a:pt x="0" y="0"/>
                      <a:pt x="1" y="0"/>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28" name="Freeform 418"/>
              <p:cNvSpPr>
                <a:spLocks/>
              </p:cNvSpPr>
              <p:nvPr/>
            </p:nvSpPr>
            <p:spPr bwMode="auto">
              <a:xfrm>
                <a:off x="2184" y="572"/>
                <a:ext cx="2" cy="2"/>
              </a:xfrm>
              <a:custGeom>
                <a:avLst/>
                <a:gdLst>
                  <a:gd name="T0" fmla="*/ 1 w 1"/>
                  <a:gd name="T1" fmla="*/ 0 h 1"/>
                  <a:gd name="T2" fmla="*/ 1 w 1"/>
                  <a:gd name="T3" fmla="*/ 0 h 1"/>
                  <a:gd name="T4" fmla="*/ 1 w 1"/>
                  <a:gd name="T5" fmla="*/ 0 h 1"/>
                  <a:gd name="T6" fmla="*/ 1 w 1"/>
                  <a:gd name="T7" fmla="*/ 0 h 1"/>
                  <a:gd name="T8" fmla="*/ 1 w 1"/>
                  <a:gd name="T9" fmla="*/ 1 h 1"/>
                  <a:gd name="T10" fmla="*/ 0 w 1"/>
                  <a:gd name="T11" fmla="*/ 1 h 1"/>
                  <a:gd name="T12" fmla="*/ 0 w 1"/>
                  <a:gd name="T13" fmla="*/ 1 h 1"/>
                  <a:gd name="T14" fmla="*/ 0 w 1"/>
                  <a:gd name="T15" fmla="*/ 0 h 1"/>
                  <a:gd name="T16" fmla="*/ 1 w 1"/>
                  <a:gd name="T17" fmla="*/ 0 h 1"/>
                  <a:gd name="T18" fmla="*/ 1 w 1"/>
                  <a:gd name="T19" fmla="*/ 0 h 1"/>
                  <a:gd name="T20" fmla="*/ 1 w 1"/>
                  <a:gd name="T21" fmla="*/ 0 h 1"/>
                  <a:gd name="T22" fmla="*/ 1 w 1"/>
                  <a:gd name="T23" fmla="*/ 0 h 1"/>
                  <a:gd name="T24" fmla="*/ 1 w 1"/>
                  <a:gd name="T25" fmla="*/ 0 h 1"/>
                  <a:gd name="T26" fmla="*/ 0 w 1"/>
                  <a:gd name="T27" fmla="*/ 0 h 1"/>
                  <a:gd name="T28" fmla="*/ 0 w 1"/>
                  <a:gd name="T29" fmla="*/ 1 h 1"/>
                  <a:gd name="T30" fmla="*/ 0 w 1"/>
                  <a:gd name="T31" fmla="*/ 1 h 1"/>
                  <a:gd name="T32" fmla="*/ 1 w 1"/>
                  <a:gd name="T33" fmla="*/ 1 h 1"/>
                  <a:gd name="T34" fmla="*/ 1 w 1"/>
                  <a:gd name="T35" fmla="*/ 0 h 1"/>
                  <a:gd name="T36" fmla="*/ 1 w 1"/>
                  <a:gd name="T37" fmla="*/ 0 h 1"/>
                  <a:gd name="T38" fmla="*/ 1 w 1"/>
                  <a:gd name="T3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1" y="0"/>
                    </a:moveTo>
                    <a:cubicBezTo>
                      <a:pt x="1" y="0"/>
                      <a:pt x="1" y="0"/>
                      <a:pt x="1" y="0"/>
                    </a:cubicBezTo>
                    <a:cubicBezTo>
                      <a:pt x="1" y="0"/>
                      <a:pt x="1" y="0"/>
                      <a:pt x="1" y="0"/>
                    </a:cubicBezTo>
                    <a:cubicBezTo>
                      <a:pt x="1" y="0"/>
                      <a:pt x="1" y="0"/>
                      <a:pt x="1" y="0"/>
                    </a:cubicBezTo>
                    <a:cubicBezTo>
                      <a:pt x="1" y="1"/>
                      <a:pt x="1" y="1"/>
                      <a:pt x="1" y="1"/>
                    </a:cubicBezTo>
                    <a:cubicBezTo>
                      <a:pt x="1" y="1"/>
                      <a:pt x="1" y="1"/>
                      <a:pt x="0" y="1"/>
                    </a:cubicBezTo>
                    <a:cubicBezTo>
                      <a:pt x="0" y="1"/>
                      <a:pt x="0" y="1"/>
                      <a:pt x="0" y="1"/>
                    </a:cubicBezTo>
                    <a:cubicBezTo>
                      <a:pt x="0" y="0"/>
                      <a:pt x="0" y="0"/>
                      <a:pt x="0" y="0"/>
                    </a:cubicBezTo>
                    <a:cubicBezTo>
                      <a:pt x="0" y="0"/>
                      <a:pt x="0" y="0"/>
                      <a:pt x="1" y="0"/>
                    </a:cubicBezTo>
                    <a:cubicBezTo>
                      <a:pt x="1" y="0"/>
                      <a:pt x="1" y="0"/>
                      <a:pt x="1" y="0"/>
                    </a:cubicBezTo>
                    <a:cubicBezTo>
                      <a:pt x="1" y="0"/>
                      <a:pt x="1" y="0"/>
                      <a:pt x="1" y="0"/>
                    </a:cubicBezTo>
                    <a:cubicBezTo>
                      <a:pt x="1" y="0"/>
                      <a:pt x="1" y="0"/>
                      <a:pt x="1" y="0"/>
                    </a:cubicBezTo>
                    <a:cubicBezTo>
                      <a:pt x="1" y="0"/>
                      <a:pt x="1" y="0"/>
                      <a:pt x="1" y="0"/>
                    </a:cubicBezTo>
                    <a:cubicBezTo>
                      <a:pt x="0" y="0"/>
                      <a:pt x="0" y="0"/>
                      <a:pt x="0" y="0"/>
                    </a:cubicBezTo>
                    <a:cubicBezTo>
                      <a:pt x="0" y="0"/>
                      <a:pt x="0" y="0"/>
                      <a:pt x="0" y="1"/>
                    </a:cubicBezTo>
                    <a:cubicBezTo>
                      <a:pt x="0" y="1"/>
                      <a:pt x="0" y="1"/>
                      <a:pt x="0" y="1"/>
                    </a:cubicBezTo>
                    <a:cubicBezTo>
                      <a:pt x="1" y="1"/>
                      <a:pt x="1" y="1"/>
                      <a:pt x="1" y="1"/>
                    </a:cubicBezTo>
                    <a:cubicBezTo>
                      <a:pt x="1" y="1"/>
                      <a:pt x="1" y="1"/>
                      <a:pt x="1" y="0"/>
                    </a:cubicBezTo>
                    <a:cubicBezTo>
                      <a:pt x="1" y="0"/>
                      <a:pt x="1" y="0"/>
                      <a:pt x="1" y="0"/>
                    </a:cubicBezTo>
                    <a:cubicBezTo>
                      <a:pt x="1" y="0"/>
                      <a:pt x="1" y="0"/>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29" name="Freeform 419"/>
              <p:cNvSpPr>
                <a:spLocks/>
              </p:cNvSpPr>
              <p:nvPr/>
            </p:nvSpPr>
            <p:spPr bwMode="auto">
              <a:xfrm>
                <a:off x="2182" y="572"/>
                <a:ext cx="2" cy="2"/>
              </a:xfrm>
              <a:custGeom>
                <a:avLst/>
                <a:gdLst>
                  <a:gd name="T0" fmla="*/ 0 w 1"/>
                  <a:gd name="T1" fmla="*/ 0 h 1"/>
                  <a:gd name="T2" fmla="*/ 1 w 1"/>
                  <a:gd name="T3" fmla="*/ 0 h 1"/>
                  <a:gd name="T4" fmla="*/ 0 w 1"/>
                  <a:gd name="T5" fmla="*/ 1 h 1"/>
                  <a:gd name="T6" fmla="*/ 0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1" y="0"/>
                      <a:pt x="1" y="0"/>
                      <a:pt x="1" y="0"/>
                    </a:cubicBezTo>
                    <a:cubicBezTo>
                      <a:pt x="0" y="1"/>
                      <a:pt x="0" y="1"/>
                      <a:pt x="0" y="1"/>
                    </a:cubicBezTo>
                    <a:cubicBezTo>
                      <a:pt x="0" y="1"/>
                      <a:pt x="0" y="0"/>
                      <a:pt x="0" y="0"/>
                    </a:cubicBezTo>
                    <a:cubicBezTo>
                      <a:pt x="0" y="0"/>
                      <a:pt x="0" y="0"/>
                      <a:pt x="0"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30" name="Freeform 420"/>
              <p:cNvSpPr>
                <a:spLocks/>
              </p:cNvSpPr>
              <p:nvPr/>
            </p:nvSpPr>
            <p:spPr bwMode="auto">
              <a:xfrm>
                <a:off x="2182" y="572"/>
                <a:ext cx="2" cy="2"/>
              </a:xfrm>
              <a:custGeom>
                <a:avLst/>
                <a:gdLst>
                  <a:gd name="T0" fmla="*/ 0 w 1"/>
                  <a:gd name="T1" fmla="*/ 0 h 1"/>
                  <a:gd name="T2" fmla="*/ 0 w 1"/>
                  <a:gd name="T3" fmla="*/ 0 h 1"/>
                  <a:gd name="T4" fmla="*/ 1 w 1"/>
                  <a:gd name="T5" fmla="*/ 0 h 1"/>
                  <a:gd name="T6" fmla="*/ 1 w 1"/>
                  <a:gd name="T7" fmla="*/ 0 h 1"/>
                  <a:gd name="T8" fmla="*/ 0 w 1"/>
                  <a:gd name="T9" fmla="*/ 1 h 1"/>
                  <a:gd name="T10" fmla="*/ 0 w 1"/>
                  <a:gd name="T11" fmla="*/ 1 h 1"/>
                  <a:gd name="T12" fmla="*/ 0 w 1"/>
                  <a:gd name="T13" fmla="*/ 1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1 h 1"/>
                  <a:gd name="T30" fmla="*/ 0 w 1"/>
                  <a:gd name="T31" fmla="*/ 1 h 1"/>
                  <a:gd name="T32" fmla="*/ 0 w 1"/>
                  <a:gd name="T33" fmla="*/ 1 h 1"/>
                  <a:gd name="T34" fmla="*/ 1 w 1"/>
                  <a:gd name="T35" fmla="*/ 0 h 1"/>
                  <a:gd name="T36" fmla="*/ 1 w 1"/>
                  <a:gd name="T37" fmla="*/ 0 h 1"/>
                  <a:gd name="T38" fmla="*/ 0 w 1"/>
                  <a:gd name="T3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0" y="0"/>
                    </a:moveTo>
                    <a:cubicBezTo>
                      <a:pt x="0" y="0"/>
                      <a:pt x="0" y="0"/>
                      <a:pt x="0" y="0"/>
                    </a:cubicBezTo>
                    <a:cubicBezTo>
                      <a:pt x="0" y="0"/>
                      <a:pt x="1" y="0"/>
                      <a:pt x="1" y="0"/>
                    </a:cubicBezTo>
                    <a:cubicBezTo>
                      <a:pt x="1" y="0"/>
                      <a:pt x="1" y="0"/>
                      <a:pt x="1" y="0"/>
                    </a:cubicBezTo>
                    <a:cubicBezTo>
                      <a:pt x="0" y="1"/>
                      <a:pt x="0" y="1"/>
                      <a:pt x="0" y="1"/>
                    </a:cubicBezTo>
                    <a:cubicBezTo>
                      <a:pt x="0" y="1"/>
                      <a:pt x="0" y="1"/>
                      <a:pt x="0" y="1"/>
                    </a:cubicBezTo>
                    <a:cubicBezTo>
                      <a:pt x="0" y="1"/>
                      <a:pt x="0" y="1"/>
                      <a:pt x="0" y="1"/>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1"/>
                    </a:cubicBezTo>
                    <a:cubicBezTo>
                      <a:pt x="0" y="1"/>
                      <a:pt x="0" y="1"/>
                      <a:pt x="0" y="1"/>
                    </a:cubicBezTo>
                    <a:cubicBezTo>
                      <a:pt x="0" y="1"/>
                      <a:pt x="0" y="1"/>
                      <a:pt x="0" y="1"/>
                    </a:cubicBezTo>
                    <a:cubicBezTo>
                      <a:pt x="0" y="1"/>
                      <a:pt x="0" y="1"/>
                      <a:pt x="1" y="0"/>
                    </a:cubicBezTo>
                    <a:cubicBezTo>
                      <a:pt x="1" y="0"/>
                      <a:pt x="1" y="0"/>
                      <a:pt x="1" y="0"/>
                    </a:cubicBezTo>
                    <a:cubicBezTo>
                      <a:pt x="1" y="0"/>
                      <a:pt x="0" y="0"/>
                      <a:pt x="0"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31" name="Freeform 421"/>
              <p:cNvSpPr>
                <a:spLocks/>
              </p:cNvSpPr>
              <p:nvPr/>
            </p:nvSpPr>
            <p:spPr bwMode="auto">
              <a:xfrm>
                <a:off x="2205" y="591"/>
                <a:ext cx="5" cy="7"/>
              </a:xfrm>
              <a:custGeom>
                <a:avLst/>
                <a:gdLst>
                  <a:gd name="T0" fmla="*/ 2 w 2"/>
                  <a:gd name="T1" fmla="*/ 1 h 3"/>
                  <a:gd name="T2" fmla="*/ 2 w 2"/>
                  <a:gd name="T3" fmla="*/ 2 h 3"/>
                  <a:gd name="T4" fmla="*/ 1 w 2"/>
                  <a:gd name="T5" fmla="*/ 2 h 3"/>
                  <a:gd name="T6" fmla="*/ 1 w 2"/>
                  <a:gd name="T7" fmla="*/ 1 h 3"/>
                  <a:gd name="T8" fmla="*/ 2 w 2"/>
                  <a:gd name="T9" fmla="*/ 1 h 3"/>
                </a:gdLst>
                <a:ahLst/>
                <a:cxnLst>
                  <a:cxn ang="0">
                    <a:pos x="T0" y="T1"/>
                  </a:cxn>
                  <a:cxn ang="0">
                    <a:pos x="T2" y="T3"/>
                  </a:cxn>
                  <a:cxn ang="0">
                    <a:pos x="T4" y="T5"/>
                  </a:cxn>
                  <a:cxn ang="0">
                    <a:pos x="T6" y="T7"/>
                  </a:cxn>
                  <a:cxn ang="0">
                    <a:pos x="T8" y="T9"/>
                  </a:cxn>
                </a:cxnLst>
                <a:rect l="0" t="0" r="r" b="b"/>
                <a:pathLst>
                  <a:path w="2" h="3">
                    <a:moveTo>
                      <a:pt x="2" y="1"/>
                    </a:moveTo>
                    <a:cubicBezTo>
                      <a:pt x="2" y="1"/>
                      <a:pt x="2" y="1"/>
                      <a:pt x="2" y="2"/>
                    </a:cubicBezTo>
                    <a:cubicBezTo>
                      <a:pt x="2" y="2"/>
                      <a:pt x="1" y="3"/>
                      <a:pt x="1" y="2"/>
                    </a:cubicBezTo>
                    <a:cubicBezTo>
                      <a:pt x="0" y="2"/>
                      <a:pt x="0" y="1"/>
                      <a:pt x="1" y="1"/>
                    </a:cubicBezTo>
                    <a:cubicBezTo>
                      <a:pt x="1" y="0"/>
                      <a:pt x="1" y="0"/>
                      <a:pt x="2"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32" name="Freeform 422"/>
              <p:cNvSpPr>
                <a:spLocks/>
              </p:cNvSpPr>
              <p:nvPr/>
            </p:nvSpPr>
            <p:spPr bwMode="auto">
              <a:xfrm>
                <a:off x="2205" y="591"/>
                <a:ext cx="5" cy="7"/>
              </a:xfrm>
              <a:custGeom>
                <a:avLst/>
                <a:gdLst>
                  <a:gd name="T0" fmla="*/ 2 w 2"/>
                  <a:gd name="T1" fmla="*/ 1 h 3"/>
                  <a:gd name="T2" fmla="*/ 2 w 2"/>
                  <a:gd name="T3" fmla="*/ 1 h 3"/>
                  <a:gd name="T4" fmla="*/ 2 w 2"/>
                  <a:gd name="T5" fmla="*/ 1 h 3"/>
                  <a:gd name="T6" fmla="*/ 2 w 2"/>
                  <a:gd name="T7" fmla="*/ 2 h 3"/>
                  <a:gd name="T8" fmla="*/ 1 w 2"/>
                  <a:gd name="T9" fmla="*/ 2 h 3"/>
                  <a:gd name="T10" fmla="*/ 1 w 2"/>
                  <a:gd name="T11" fmla="*/ 2 h 3"/>
                  <a:gd name="T12" fmla="*/ 0 w 2"/>
                  <a:gd name="T13" fmla="*/ 2 h 3"/>
                  <a:gd name="T14" fmla="*/ 1 w 2"/>
                  <a:gd name="T15" fmla="*/ 1 h 3"/>
                  <a:gd name="T16" fmla="*/ 1 w 2"/>
                  <a:gd name="T17" fmla="*/ 0 h 3"/>
                  <a:gd name="T18" fmla="*/ 2 w 2"/>
                  <a:gd name="T19" fmla="*/ 1 h 3"/>
                  <a:gd name="T20" fmla="*/ 2 w 2"/>
                  <a:gd name="T21" fmla="*/ 1 h 3"/>
                  <a:gd name="T22" fmla="*/ 2 w 2"/>
                  <a:gd name="T23" fmla="*/ 1 h 3"/>
                  <a:gd name="T24" fmla="*/ 1 w 2"/>
                  <a:gd name="T25" fmla="*/ 0 h 3"/>
                  <a:gd name="T26" fmla="*/ 1 w 2"/>
                  <a:gd name="T27" fmla="*/ 1 h 3"/>
                  <a:gd name="T28" fmla="*/ 0 w 2"/>
                  <a:gd name="T29" fmla="*/ 2 h 3"/>
                  <a:gd name="T30" fmla="*/ 1 w 2"/>
                  <a:gd name="T31" fmla="*/ 2 h 3"/>
                  <a:gd name="T32" fmla="*/ 1 w 2"/>
                  <a:gd name="T33" fmla="*/ 2 h 3"/>
                  <a:gd name="T34" fmla="*/ 2 w 2"/>
                  <a:gd name="T35" fmla="*/ 2 h 3"/>
                  <a:gd name="T36" fmla="*/ 2 w 2"/>
                  <a:gd name="T37" fmla="*/ 1 h 3"/>
                  <a:gd name="T38" fmla="*/ 2 w 2"/>
                  <a:gd name="T3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3">
                    <a:moveTo>
                      <a:pt x="2" y="1"/>
                    </a:moveTo>
                    <a:cubicBezTo>
                      <a:pt x="2" y="1"/>
                      <a:pt x="2" y="1"/>
                      <a:pt x="2" y="1"/>
                    </a:cubicBezTo>
                    <a:cubicBezTo>
                      <a:pt x="2" y="1"/>
                      <a:pt x="2" y="1"/>
                      <a:pt x="2" y="1"/>
                    </a:cubicBezTo>
                    <a:cubicBezTo>
                      <a:pt x="2" y="1"/>
                      <a:pt x="2" y="2"/>
                      <a:pt x="2" y="2"/>
                    </a:cubicBezTo>
                    <a:cubicBezTo>
                      <a:pt x="2" y="2"/>
                      <a:pt x="2" y="2"/>
                      <a:pt x="1" y="2"/>
                    </a:cubicBezTo>
                    <a:cubicBezTo>
                      <a:pt x="1" y="2"/>
                      <a:pt x="1" y="2"/>
                      <a:pt x="1" y="2"/>
                    </a:cubicBezTo>
                    <a:cubicBezTo>
                      <a:pt x="1" y="2"/>
                      <a:pt x="0" y="2"/>
                      <a:pt x="0" y="2"/>
                    </a:cubicBezTo>
                    <a:cubicBezTo>
                      <a:pt x="0" y="2"/>
                      <a:pt x="0" y="1"/>
                      <a:pt x="1" y="1"/>
                    </a:cubicBezTo>
                    <a:cubicBezTo>
                      <a:pt x="1" y="1"/>
                      <a:pt x="1" y="1"/>
                      <a:pt x="1" y="0"/>
                    </a:cubicBezTo>
                    <a:cubicBezTo>
                      <a:pt x="1" y="0"/>
                      <a:pt x="2" y="0"/>
                      <a:pt x="2" y="1"/>
                    </a:cubicBezTo>
                    <a:cubicBezTo>
                      <a:pt x="2" y="1"/>
                      <a:pt x="2" y="1"/>
                      <a:pt x="2" y="1"/>
                    </a:cubicBezTo>
                    <a:cubicBezTo>
                      <a:pt x="2" y="1"/>
                      <a:pt x="2" y="1"/>
                      <a:pt x="2" y="1"/>
                    </a:cubicBezTo>
                    <a:cubicBezTo>
                      <a:pt x="2" y="0"/>
                      <a:pt x="1" y="0"/>
                      <a:pt x="1" y="0"/>
                    </a:cubicBezTo>
                    <a:cubicBezTo>
                      <a:pt x="1" y="1"/>
                      <a:pt x="1" y="1"/>
                      <a:pt x="1" y="1"/>
                    </a:cubicBezTo>
                    <a:cubicBezTo>
                      <a:pt x="0" y="1"/>
                      <a:pt x="0" y="2"/>
                      <a:pt x="0" y="2"/>
                    </a:cubicBezTo>
                    <a:cubicBezTo>
                      <a:pt x="0" y="2"/>
                      <a:pt x="1" y="2"/>
                      <a:pt x="1" y="2"/>
                    </a:cubicBezTo>
                    <a:cubicBezTo>
                      <a:pt x="1" y="2"/>
                      <a:pt x="1" y="3"/>
                      <a:pt x="1" y="2"/>
                    </a:cubicBezTo>
                    <a:cubicBezTo>
                      <a:pt x="2" y="2"/>
                      <a:pt x="2" y="2"/>
                      <a:pt x="2" y="2"/>
                    </a:cubicBezTo>
                    <a:cubicBezTo>
                      <a:pt x="2" y="2"/>
                      <a:pt x="2" y="1"/>
                      <a:pt x="2" y="1"/>
                    </a:cubicBezTo>
                    <a:cubicBezTo>
                      <a:pt x="2" y="1"/>
                      <a:pt x="2" y="1"/>
                      <a:pt x="2"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33" name="Freeform 423"/>
              <p:cNvSpPr>
                <a:spLocks/>
              </p:cNvSpPr>
              <p:nvPr/>
            </p:nvSpPr>
            <p:spPr bwMode="auto">
              <a:xfrm>
                <a:off x="2179" y="572"/>
                <a:ext cx="0" cy="2"/>
              </a:xfrm>
              <a:custGeom>
                <a:avLst/>
                <a:gdLst>
                  <a:gd name="T0" fmla="*/ 0 h 1"/>
                  <a:gd name="T1" fmla="*/ 1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1"/>
                      <a:pt x="0" y="1"/>
                    </a:cubicBezTo>
                    <a:cubicBezTo>
                      <a:pt x="0" y="1"/>
                      <a:pt x="0" y="1"/>
                      <a:pt x="0" y="1"/>
                    </a:cubicBezTo>
                    <a:cubicBezTo>
                      <a:pt x="0" y="1"/>
                      <a:pt x="0" y="1"/>
                      <a:pt x="0" y="1"/>
                    </a:cubicBezTo>
                    <a:cubicBezTo>
                      <a:pt x="0" y="0"/>
                      <a:pt x="0" y="0"/>
                      <a:pt x="0"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34" name="Freeform 424"/>
              <p:cNvSpPr>
                <a:spLocks/>
              </p:cNvSpPr>
              <p:nvPr/>
            </p:nvSpPr>
            <p:spPr bwMode="auto">
              <a:xfrm>
                <a:off x="2179" y="572"/>
                <a:ext cx="0" cy="2"/>
              </a:xfrm>
              <a:custGeom>
                <a:avLst/>
                <a:gdLst>
                  <a:gd name="T0" fmla="*/ 0 h 1"/>
                  <a:gd name="T1" fmla="*/ 0 h 1"/>
                  <a:gd name="T2" fmla="*/ 0 h 1"/>
                  <a:gd name="T3" fmla="*/ 1 h 1"/>
                  <a:gd name="T4" fmla="*/ 1 h 1"/>
                  <a:gd name="T5" fmla="*/ 1 h 1"/>
                  <a:gd name="T6" fmla="*/ 1 h 1"/>
                  <a:gd name="T7" fmla="*/ 1 h 1"/>
                  <a:gd name="T8" fmla="*/ 0 h 1"/>
                  <a:gd name="T9" fmla="*/ 0 h 1"/>
                  <a:gd name="T10" fmla="*/ 0 h 1"/>
                  <a:gd name="T11" fmla="*/ 0 h 1"/>
                  <a:gd name="T12" fmla="*/ 0 h 1"/>
                  <a:gd name="T13" fmla="*/ 1 h 1"/>
                  <a:gd name="T14" fmla="*/ 1 h 1"/>
                  <a:gd name="T15" fmla="*/ 1 h 1"/>
                  <a:gd name="T16" fmla="*/ 1 h 1"/>
                  <a:gd name="T17" fmla="*/ 1 h 1"/>
                  <a:gd name="T18" fmla="*/ 0 h 1"/>
                  <a:gd name="T19" fmla="*/ 0 h 1"/>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Lst>
                <a:rect l="0" t="0" r="r" b="b"/>
                <a:pathLst>
                  <a:path h="1">
                    <a:moveTo>
                      <a:pt x="0" y="0"/>
                    </a:moveTo>
                    <a:cubicBezTo>
                      <a:pt x="0" y="0"/>
                      <a:pt x="0" y="0"/>
                      <a:pt x="0" y="0"/>
                    </a:cubicBezTo>
                    <a:cubicBezTo>
                      <a:pt x="0" y="0"/>
                      <a:pt x="0" y="0"/>
                      <a:pt x="0" y="0"/>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1"/>
                    </a:cubicBezTo>
                    <a:cubicBezTo>
                      <a:pt x="0" y="1"/>
                      <a:pt x="0" y="1"/>
                      <a:pt x="0" y="1"/>
                    </a:cubicBezTo>
                    <a:cubicBezTo>
                      <a:pt x="0" y="1"/>
                      <a:pt x="0" y="1"/>
                      <a:pt x="0" y="1"/>
                    </a:cubicBezTo>
                    <a:cubicBezTo>
                      <a:pt x="0" y="1"/>
                      <a:pt x="0" y="1"/>
                      <a:pt x="0" y="1"/>
                    </a:cubicBezTo>
                    <a:cubicBezTo>
                      <a:pt x="0" y="1"/>
                      <a:pt x="0" y="1"/>
                      <a:pt x="0" y="1"/>
                    </a:cubicBezTo>
                    <a:cubicBezTo>
                      <a:pt x="0" y="1"/>
                      <a:pt x="0" y="1"/>
                      <a:pt x="0" y="0"/>
                    </a:cubicBezTo>
                    <a:cubicBezTo>
                      <a:pt x="0" y="0"/>
                      <a:pt x="0" y="0"/>
                      <a:pt x="0"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35" name="Freeform 425"/>
              <p:cNvSpPr>
                <a:spLocks/>
              </p:cNvSpPr>
              <p:nvPr/>
            </p:nvSpPr>
            <p:spPr bwMode="auto">
              <a:xfrm>
                <a:off x="2045" y="520"/>
                <a:ext cx="139" cy="83"/>
              </a:xfrm>
              <a:custGeom>
                <a:avLst/>
                <a:gdLst>
                  <a:gd name="T0" fmla="*/ 0 w 59"/>
                  <a:gd name="T1" fmla="*/ 1 h 35"/>
                  <a:gd name="T2" fmla="*/ 28 w 59"/>
                  <a:gd name="T3" fmla="*/ 22 h 35"/>
                  <a:gd name="T4" fmla="*/ 1 w 59"/>
                  <a:gd name="T5" fmla="*/ 0 h 35"/>
                  <a:gd name="T6" fmla="*/ 59 w 59"/>
                  <a:gd name="T7" fmla="*/ 24 h 35"/>
                  <a:gd name="T8" fmla="*/ 3 w 59"/>
                  <a:gd name="T9" fmla="*/ 8 h 35"/>
                  <a:gd name="T10" fmla="*/ 0 w 59"/>
                  <a:gd name="T11" fmla="*/ 1 h 35"/>
                </a:gdLst>
                <a:ahLst/>
                <a:cxnLst>
                  <a:cxn ang="0">
                    <a:pos x="T0" y="T1"/>
                  </a:cxn>
                  <a:cxn ang="0">
                    <a:pos x="T2" y="T3"/>
                  </a:cxn>
                  <a:cxn ang="0">
                    <a:pos x="T4" y="T5"/>
                  </a:cxn>
                  <a:cxn ang="0">
                    <a:pos x="T6" y="T7"/>
                  </a:cxn>
                  <a:cxn ang="0">
                    <a:pos x="T8" y="T9"/>
                  </a:cxn>
                  <a:cxn ang="0">
                    <a:pos x="T10" y="T11"/>
                  </a:cxn>
                </a:cxnLst>
                <a:rect l="0" t="0" r="r" b="b"/>
                <a:pathLst>
                  <a:path w="59" h="35">
                    <a:moveTo>
                      <a:pt x="0" y="1"/>
                    </a:moveTo>
                    <a:cubicBezTo>
                      <a:pt x="8" y="12"/>
                      <a:pt x="15" y="21"/>
                      <a:pt x="28" y="22"/>
                    </a:cubicBezTo>
                    <a:cubicBezTo>
                      <a:pt x="15" y="17"/>
                      <a:pt x="11" y="9"/>
                      <a:pt x="1" y="0"/>
                    </a:cubicBezTo>
                    <a:cubicBezTo>
                      <a:pt x="23" y="7"/>
                      <a:pt x="33" y="24"/>
                      <a:pt x="59" y="24"/>
                    </a:cubicBezTo>
                    <a:cubicBezTo>
                      <a:pt x="48" y="30"/>
                      <a:pt x="14" y="35"/>
                      <a:pt x="3" y="8"/>
                    </a:cubicBezTo>
                    <a:cubicBezTo>
                      <a:pt x="1" y="4"/>
                      <a:pt x="1" y="2"/>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36" name="Freeform 426"/>
              <p:cNvSpPr>
                <a:spLocks/>
              </p:cNvSpPr>
              <p:nvPr/>
            </p:nvSpPr>
            <p:spPr bwMode="auto">
              <a:xfrm>
                <a:off x="2047" y="478"/>
                <a:ext cx="113" cy="82"/>
              </a:xfrm>
              <a:custGeom>
                <a:avLst/>
                <a:gdLst>
                  <a:gd name="T0" fmla="*/ 0 w 48"/>
                  <a:gd name="T1" fmla="*/ 16 h 35"/>
                  <a:gd name="T2" fmla="*/ 29 w 48"/>
                  <a:gd name="T3" fmla="*/ 18 h 35"/>
                  <a:gd name="T4" fmla="*/ 0 w 48"/>
                  <a:gd name="T5" fmla="*/ 17 h 35"/>
                  <a:gd name="T6" fmla="*/ 48 w 48"/>
                  <a:gd name="T7" fmla="*/ 35 h 35"/>
                  <a:gd name="T8" fmla="*/ 5 w 48"/>
                  <a:gd name="T9" fmla="*/ 11 h 35"/>
                  <a:gd name="T10" fmla="*/ 0 w 48"/>
                  <a:gd name="T11" fmla="*/ 16 h 35"/>
                </a:gdLst>
                <a:ahLst/>
                <a:cxnLst>
                  <a:cxn ang="0">
                    <a:pos x="T0" y="T1"/>
                  </a:cxn>
                  <a:cxn ang="0">
                    <a:pos x="T2" y="T3"/>
                  </a:cxn>
                  <a:cxn ang="0">
                    <a:pos x="T4" y="T5"/>
                  </a:cxn>
                  <a:cxn ang="0">
                    <a:pos x="T6" y="T7"/>
                  </a:cxn>
                  <a:cxn ang="0">
                    <a:pos x="T8" y="T9"/>
                  </a:cxn>
                  <a:cxn ang="0">
                    <a:pos x="T10" y="T11"/>
                  </a:cxn>
                </a:cxnLst>
                <a:rect l="0" t="0" r="r" b="b"/>
                <a:pathLst>
                  <a:path w="48" h="35">
                    <a:moveTo>
                      <a:pt x="0" y="16"/>
                    </a:moveTo>
                    <a:cubicBezTo>
                      <a:pt x="11" y="14"/>
                      <a:pt x="20" y="11"/>
                      <a:pt x="29" y="18"/>
                    </a:cubicBezTo>
                    <a:cubicBezTo>
                      <a:pt x="18" y="13"/>
                      <a:pt x="11" y="17"/>
                      <a:pt x="0" y="17"/>
                    </a:cubicBezTo>
                    <a:cubicBezTo>
                      <a:pt x="23" y="27"/>
                      <a:pt x="36" y="21"/>
                      <a:pt x="48" y="35"/>
                    </a:cubicBezTo>
                    <a:cubicBezTo>
                      <a:pt x="40" y="21"/>
                      <a:pt x="25" y="0"/>
                      <a:pt x="5" y="11"/>
                    </a:cubicBezTo>
                    <a:cubicBezTo>
                      <a:pt x="2" y="13"/>
                      <a:pt x="1" y="16"/>
                      <a:pt x="0" y="16"/>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37" name="Freeform 427"/>
              <p:cNvSpPr>
                <a:spLocks/>
              </p:cNvSpPr>
              <p:nvPr/>
            </p:nvSpPr>
            <p:spPr bwMode="auto">
              <a:xfrm>
                <a:off x="2116" y="496"/>
                <a:ext cx="115" cy="78"/>
              </a:xfrm>
              <a:custGeom>
                <a:avLst/>
                <a:gdLst>
                  <a:gd name="T0" fmla="*/ 44 w 49"/>
                  <a:gd name="T1" fmla="*/ 1 h 33"/>
                  <a:gd name="T2" fmla="*/ 48 w 49"/>
                  <a:gd name="T3" fmla="*/ 8 h 33"/>
                  <a:gd name="T4" fmla="*/ 47 w 49"/>
                  <a:gd name="T5" fmla="*/ 15 h 33"/>
                  <a:gd name="T6" fmla="*/ 9 w 49"/>
                  <a:gd name="T7" fmla="*/ 27 h 33"/>
                  <a:gd name="T8" fmla="*/ 1 w 49"/>
                  <a:gd name="T9" fmla="*/ 23 h 33"/>
                  <a:gd name="T10" fmla="*/ 0 w 49"/>
                  <a:gd name="T11" fmla="*/ 22 h 33"/>
                  <a:gd name="T12" fmla="*/ 23 w 49"/>
                  <a:gd name="T13" fmla="*/ 29 h 33"/>
                  <a:gd name="T14" fmla="*/ 42 w 49"/>
                  <a:gd name="T15" fmla="*/ 22 h 33"/>
                  <a:gd name="T16" fmla="*/ 48 w 49"/>
                  <a:gd name="T17" fmla="*/ 13 h 33"/>
                  <a:gd name="T18" fmla="*/ 47 w 49"/>
                  <a:gd name="T19" fmla="*/ 4 h 33"/>
                  <a:gd name="T20" fmla="*/ 44 w 49"/>
                  <a:gd name="T21" fmla="*/ 1 h 33"/>
                  <a:gd name="T22" fmla="*/ 40 w 49"/>
                  <a:gd name="T23" fmla="*/ 2 h 33"/>
                  <a:gd name="T24" fmla="*/ 38 w 49"/>
                  <a:gd name="T25" fmla="*/ 5 h 33"/>
                  <a:gd name="T26" fmla="*/ 38 w 49"/>
                  <a:gd name="T27" fmla="*/ 6 h 33"/>
                  <a:gd name="T28" fmla="*/ 38 w 49"/>
                  <a:gd name="T29" fmla="*/ 6 h 33"/>
                  <a:gd name="T30" fmla="*/ 38 w 49"/>
                  <a:gd name="T31" fmla="*/ 5 h 33"/>
                  <a:gd name="T32" fmla="*/ 40 w 49"/>
                  <a:gd name="T33" fmla="*/ 1 h 33"/>
                  <a:gd name="T34" fmla="*/ 44 w 49"/>
                  <a:gd name="T35" fmla="*/ 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33">
                    <a:moveTo>
                      <a:pt x="44" y="1"/>
                    </a:moveTo>
                    <a:cubicBezTo>
                      <a:pt x="47" y="2"/>
                      <a:pt x="48" y="6"/>
                      <a:pt x="48" y="8"/>
                    </a:cubicBezTo>
                    <a:cubicBezTo>
                      <a:pt x="49" y="11"/>
                      <a:pt x="48" y="13"/>
                      <a:pt x="47" y="15"/>
                    </a:cubicBezTo>
                    <a:cubicBezTo>
                      <a:pt x="42" y="28"/>
                      <a:pt x="25" y="33"/>
                      <a:pt x="9" y="27"/>
                    </a:cubicBezTo>
                    <a:cubicBezTo>
                      <a:pt x="6" y="26"/>
                      <a:pt x="4" y="24"/>
                      <a:pt x="1" y="23"/>
                    </a:cubicBezTo>
                    <a:cubicBezTo>
                      <a:pt x="1" y="22"/>
                      <a:pt x="1" y="22"/>
                      <a:pt x="0" y="22"/>
                    </a:cubicBezTo>
                    <a:cubicBezTo>
                      <a:pt x="7" y="26"/>
                      <a:pt x="15" y="29"/>
                      <a:pt x="23" y="29"/>
                    </a:cubicBezTo>
                    <a:cubicBezTo>
                      <a:pt x="31" y="29"/>
                      <a:pt x="38" y="26"/>
                      <a:pt x="42" y="22"/>
                    </a:cubicBezTo>
                    <a:cubicBezTo>
                      <a:pt x="45" y="19"/>
                      <a:pt x="47" y="17"/>
                      <a:pt x="48" y="13"/>
                    </a:cubicBezTo>
                    <a:cubicBezTo>
                      <a:pt x="49" y="10"/>
                      <a:pt x="49" y="7"/>
                      <a:pt x="47" y="4"/>
                    </a:cubicBezTo>
                    <a:cubicBezTo>
                      <a:pt x="46" y="3"/>
                      <a:pt x="45" y="2"/>
                      <a:pt x="44" y="1"/>
                    </a:cubicBezTo>
                    <a:cubicBezTo>
                      <a:pt x="42" y="1"/>
                      <a:pt x="41" y="1"/>
                      <a:pt x="40" y="2"/>
                    </a:cubicBezTo>
                    <a:cubicBezTo>
                      <a:pt x="39" y="3"/>
                      <a:pt x="38" y="4"/>
                      <a:pt x="38" y="5"/>
                    </a:cubicBezTo>
                    <a:cubicBezTo>
                      <a:pt x="38" y="5"/>
                      <a:pt x="38" y="6"/>
                      <a:pt x="38" y="6"/>
                    </a:cubicBezTo>
                    <a:cubicBezTo>
                      <a:pt x="38" y="6"/>
                      <a:pt x="38" y="6"/>
                      <a:pt x="38" y="6"/>
                    </a:cubicBezTo>
                    <a:cubicBezTo>
                      <a:pt x="38" y="6"/>
                      <a:pt x="38" y="5"/>
                      <a:pt x="38" y="5"/>
                    </a:cubicBezTo>
                    <a:cubicBezTo>
                      <a:pt x="38" y="3"/>
                      <a:pt x="39" y="2"/>
                      <a:pt x="40" y="1"/>
                    </a:cubicBezTo>
                    <a:cubicBezTo>
                      <a:pt x="41" y="0"/>
                      <a:pt x="42" y="0"/>
                      <a:pt x="44"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38" name="Freeform 428"/>
              <p:cNvSpPr>
                <a:spLocks/>
              </p:cNvSpPr>
              <p:nvPr/>
            </p:nvSpPr>
            <p:spPr bwMode="auto">
              <a:xfrm>
                <a:off x="2179" y="560"/>
                <a:ext cx="7" cy="10"/>
              </a:xfrm>
              <a:custGeom>
                <a:avLst/>
                <a:gdLst>
                  <a:gd name="T0" fmla="*/ 3 w 3"/>
                  <a:gd name="T1" fmla="*/ 3 h 4"/>
                  <a:gd name="T2" fmla="*/ 0 w 3"/>
                  <a:gd name="T3" fmla="*/ 3 h 4"/>
                  <a:gd name="T4" fmla="*/ 0 w 3"/>
                  <a:gd name="T5" fmla="*/ 0 h 4"/>
                  <a:gd name="T6" fmla="*/ 3 w 3"/>
                  <a:gd name="T7" fmla="*/ 0 h 4"/>
                  <a:gd name="T8" fmla="*/ 3 w 3"/>
                  <a:gd name="T9" fmla="*/ 3 h 4"/>
                </a:gdLst>
                <a:ahLst/>
                <a:cxnLst>
                  <a:cxn ang="0">
                    <a:pos x="T0" y="T1"/>
                  </a:cxn>
                  <a:cxn ang="0">
                    <a:pos x="T2" y="T3"/>
                  </a:cxn>
                  <a:cxn ang="0">
                    <a:pos x="T4" y="T5"/>
                  </a:cxn>
                  <a:cxn ang="0">
                    <a:pos x="T6" y="T7"/>
                  </a:cxn>
                  <a:cxn ang="0">
                    <a:pos x="T8" y="T9"/>
                  </a:cxn>
                </a:cxnLst>
                <a:rect l="0" t="0" r="r" b="b"/>
                <a:pathLst>
                  <a:path w="3" h="4">
                    <a:moveTo>
                      <a:pt x="3" y="3"/>
                    </a:moveTo>
                    <a:cubicBezTo>
                      <a:pt x="2" y="4"/>
                      <a:pt x="1" y="4"/>
                      <a:pt x="0" y="3"/>
                    </a:cubicBezTo>
                    <a:cubicBezTo>
                      <a:pt x="0" y="3"/>
                      <a:pt x="0" y="1"/>
                      <a:pt x="0" y="0"/>
                    </a:cubicBezTo>
                    <a:cubicBezTo>
                      <a:pt x="1" y="0"/>
                      <a:pt x="2" y="0"/>
                      <a:pt x="3" y="0"/>
                    </a:cubicBezTo>
                    <a:cubicBezTo>
                      <a:pt x="3" y="1"/>
                      <a:pt x="3" y="3"/>
                      <a:pt x="3"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39" name="Freeform 429"/>
              <p:cNvSpPr>
                <a:spLocks/>
              </p:cNvSpPr>
              <p:nvPr/>
            </p:nvSpPr>
            <p:spPr bwMode="auto">
              <a:xfrm>
                <a:off x="2179" y="560"/>
                <a:ext cx="7" cy="10"/>
              </a:xfrm>
              <a:custGeom>
                <a:avLst/>
                <a:gdLst>
                  <a:gd name="T0" fmla="*/ 3 w 3"/>
                  <a:gd name="T1" fmla="*/ 3 h 4"/>
                  <a:gd name="T2" fmla="*/ 3 w 3"/>
                  <a:gd name="T3" fmla="*/ 3 h 4"/>
                  <a:gd name="T4" fmla="*/ 2 w 3"/>
                  <a:gd name="T5" fmla="*/ 4 h 4"/>
                  <a:gd name="T6" fmla="*/ 0 w 3"/>
                  <a:gd name="T7" fmla="*/ 3 h 4"/>
                  <a:gd name="T8" fmla="*/ 0 w 3"/>
                  <a:gd name="T9" fmla="*/ 2 h 4"/>
                  <a:gd name="T10" fmla="*/ 0 w 3"/>
                  <a:gd name="T11" fmla="*/ 0 h 4"/>
                  <a:gd name="T12" fmla="*/ 1 w 3"/>
                  <a:gd name="T13" fmla="*/ 0 h 4"/>
                  <a:gd name="T14" fmla="*/ 3 w 3"/>
                  <a:gd name="T15" fmla="*/ 0 h 4"/>
                  <a:gd name="T16" fmla="*/ 3 w 3"/>
                  <a:gd name="T17" fmla="*/ 2 h 4"/>
                  <a:gd name="T18" fmla="*/ 3 w 3"/>
                  <a:gd name="T19" fmla="*/ 3 h 4"/>
                  <a:gd name="T20" fmla="*/ 3 w 3"/>
                  <a:gd name="T21" fmla="*/ 3 h 4"/>
                  <a:gd name="T22" fmla="*/ 3 w 3"/>
                  <a:gd name="T23" fmla="*/ 3 h 4"/>
                  <a:gd name="T24" fmla="*/ 3 w 3"/>
                  <a:gd name="T25" fmla="*/ 2 h 4"/>
                  <a:gd name="T26" fmla="*/ 3 w 3"/>
                  <a:gd name="T27" fmla="*/ 0 h 4"/>
                  <a:gd name="T28" fmla="*/ 1 w 3"/>
                  <a:gd name="T29" fmla="*/ 0 h 4"/>
                  <a:gd name="T30" fmla="*/ 0 w 3"/>
                  <a:gd name="T31" fmla="*/ 0 h 4"/>
                  <a:gd name="T32" fmla="*/ 0 w 3"/>
                  <a:gd name="T33" fmla="*/ 2 h 4"/>
                  <a:gd name="T34" fmla="*/ 0 w 3"/>
                  <a:gd name="T35" fmla="*/ 3 h 4"/>
                  <a:gd name="T36" fmla="*/ 2 w 3"/>
                  <a:gd name="T37" fmla="*/ 4 h 4"/>
                  <a:gd name="T38" fmla="*/ 3 w 3"/>
                  <a:gd name="T3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 h="4">
                    <a:moveTo>
                      <a:pt x="3" y="3"/>
                    </a:moveTo>
                    <a:cubicBezTo>
                      <a:pt x="3" y="3"/>
                      <a:pt x="3" y="3"/>
                      <a:pt x="3" y="3"/>
                    </a:cubicBezTo>
                    <a:cubicBezTo>
                      <a:pt x="2" y="4"/>
                      <a:pt x="2" y="4"/>
                      <a:pt x="2" y="4"/>
                    </a:cubicBezTo>
                    <a:cubicBezTo>
                      <a:pt x="1" y="4"/>
                      <a:pt x="1" y="4"/>
                      <a:pt x="0" y="3"/>
                    </a:cubicBezTo>
                    <a:cubicBezTo>
                      <a:pt x="0" y="3"/>
                      <a:pt x="0" y="2"/>
                      <a:pt x="0" y="2"/>
                    </a:cubicBezTo>
                    <a:cubicBezTo>
                      <a:pt x="0" y="1"/>
                      <a:pt x="0" y="1"/>
                      <a:pt x="0" y="0"/>
                    </a:cubicBezTo>
                    <a:cubicBezTo>
                      <a:pt x="1" y="0"/>
                      <a:pt x="1" y="0"/>
                      <a:pt x="1" y="0"/>
                    </a:cubicBezTo>
                    <a:cubicBezTo>
                      <a:pt x="2" y="0"/>
                      <a:pt x="2" y="0"/>
                      <a:pt x="3" y="0"/>
                    </a:cubicBezTo>
                    <a:cubicBezTo>
                      <a:pt x="3" y="1"/>
                      <a:pt x="3" y="1"/>
                      <a:pt x="3" y="2"/>
                    </a:cubicBezTo>
                    <a:cubicBezTo>
                      <a:pt x="3" y="3"/>
                      <a:pt x="3" y="3"/>
                      <a:pt x="3" y="3"/>
                    </a:cubicBezTo>
                    <a:cubicBezTo>
                      <a:pt x="3" y="3"/>
                      <a:pt x="3" y="3"/>
                      <a:pt x="3" y="3"/>
                    </a:cubicBezTo>
                    <a:cubicBezTo>
                      <a:pt x="3" y="3"/>
                      <a:pt x="3" y="3"/>
                      <a:pt x="3" y="3"/>
                    </a:cubicBezTo>
                    <a:cubicBezTo>
                      <a:pt x="3" y="3"/>
                      <a:pt x="3" y="3"/>
                      <a:pt x="3" y="2"/>
                    </a:cubicBezTo>
                    <a:cubicBezTo>
                      <a:pt x="3" y="1"/>
                      <a:pt x="3" y="1"/>
                      <a:pt x="3" y="0"/>
                    </a:cubicBezTo>
                    <a:cubicBezTo>
                      <a:pt x="2" y="0"/>
                      <a:pt x="2" y="0"/>
                      <a:pt x="1" y="0"/>
                    </a:cubicBezTo>
                    <a:cubicBezTo>
                      <a:pt x="1" y="0"/>
                      <a:pt x="1" y="0"/>
                      <a:pt x="0" y="0"/>
                    </a:cubicBezTo>
                    <a:cubicBezTo>
                      <a:pt x="0" y="1"/>
                      <a:pt x="0" y="1"/>
                      <a:pt x="0" y="2"/>
                    </a:cubicBezTo>
                    <a:cubicBezTo>
                      <a:pt x="0" y="3"/>
                      <a:pt x="0" y="3"/>
                      <a:pt x="0" y="3"/>
                    </a:cubicBezTo>
                    <a:cubicBezTo>
                      <a:pt x="1" y="4"/>
                      <a:pt x="1" y="4"/>
                      <a:pt x="2" y="4"/>
                    </a:cubicBezTo>
                    <a:cubicBezTo>
                      <a:pt x="2" y="4"/>
                      <a:pt x="2" y="4"/>
                      <a:pt x="3"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40" name="Freeform 430"/>
              <p:cNvSpPr>
                <a:spLocks/>
              </p:cNvSpPr>
              <p:nvPr/>
            </p:nvSpPr>
            <p:spPr bwMode="auto">
              <a:xfrm>
                <a:off x="2191" y="556"/>
                <a:ext cx="10" cy="11"/>
              </a:xfrm>
              <a:custGeom>
                <a:avLst/>
                <a:gdLst>
                  <a:gd name="T0" fmla="*/ 3 w 4"/>
                  <a:gd name="T1" fmla="*/ 4 h 5"/>
                  <a:gd name="T2" fmla="*/ 1 w 4"/>
                  <a:gd name="T3" fmla="*/ 4 h 5"/>
                  <a:gd name="T4" fmla="*/ 1 w 4"/>
                  <a:gd name="T5" fmla="*/ 1 h 5"/>
                  <a:gd name="T6" fmla="*/ 3 w 4"/>
                  <a:gd name="T7" fmla="*/ 1 h 5"/>
                  <a:gd name="T8" fmla="*/ 3 w 4"/>
                  <a:gd name="T9" fmla="*/ 4 h 5"/>
                </a:gdLst>
                <a:ahLst/>
                <a:cxnLst>
                  <a:cxn ang="0">
                    <a:pos x="T0" y="T1"/>
                  </a:cxn>
                  <a:cxn ang="0">
                    <a:pos x="T2" y="T3"/>
                  </a:cxn>
                  <a:cxn ang="0">
                    <a:pos x="T4" y="T5"/>
                  </a:cxn>
                  <a:cxn ang="0">
                    <a:pos x="T6" y="T7"/>
                  </a:cxn>
                  <a:cxn ang="0">
                    <a:pos x="T8" y="T9"/>
                  </a:cxn>
                </a:cxnLst>
                <a:rect l="0" t="0" r="r" b="b"/>
                <a:pathLst>
                  <a:path w="4" h="5">
                    <a:moveTo>
                      <a:pt x="3" y="4"/>
                    </a:moveTo>
                    <a:cubicBezTo>
                      <a:pt x="2" y="5"/>
                      <a:pt x="1" y="5"/>
                      <a:pt x="1" y="4"/>
                    </a:cubicBezTo>
                    <a:cubicBezTo>
                      <a:pt x="0" y="3"/>
                      <a:pt x="0" y="2"/>
                      <a:pt x="1" y="1"/>
                    </a:cubicBezTo>
                    <a:cubicBezTo>
                      <a:pt x="1" y="0"/>
                      <a:pt x="2" y="0"/>
                      <a:pt x="3" y="1"/>
                    </a:cubicBezTo>
                    <a:cubicBezTo>
                      <a:pt x="4" y="2"/>
                      <a:pt x="4" y="3"/>
                      <a:pt x="3" y="4"/>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41" name="Freeform 431"/>
              <p:cNvSpPr>
                <a:spLocks/>
              </p:cNvSpPr>
              <p:nvPr/>
            </p:nvSpPr>
            <p:spPr bwMode="auto">
              <a:xfrm>
                <a:off x="2191" y="556"/>
                <a:ext cx="7" cy="11"/>
              </a:xfrm>
              <a:custGeom>
                <a:avLst/>
                <a:gdLst>
                  <a:gd name="T0" fmla="*/ 3 w 3"/>
                  <a:gd name="T1" fmla="*/ 4 h 5"/>
                  <a:gd name="T2" fmla="*/ 3 w 3"/>
                  <a:gd name="T3" fmla="*/ 4 h 5"/>
                  <a:gd name="T4" fmla="*/ 2 w 3"/>
                  <a:gd name="T5" fmla="*/ 5 h 5"/>
                  <a:gd name="T6" fmla="*/ 1 w 3"/>
                  <a:gd name="T7" fmla="*/ 4 h 5"/>
                  <a:gd name="T8" fmla="*/ 0 w 3"/>
                  <a:gd name="T9" fmla="*/ 3 h 5"/>
                  <a:gd name="T10" fmla="*/ 1 w 3"/>
                  <a:gd name="T11" fmla="*/ 1 h 5"/>
                  <a:gd name="T12" fmla="*/ 2 w 3"/>
                  <a:gd name="T13" fmla="*/ 1 h 5"/>
                  <a:gd name="T14" fmla="*/ 3 w 3"/>
                  <a:gd name="T15" fmla="*/ 1 h 5"/>
                  <a:gd name="T16" fmla="*/ 3 w 3"/>
                  <a:gd name="T17" fmla="*/ 3 h 5"/>
                  <a:gd name="T18" fmla="*/ 3 w 3"/>
                  <a:gd name="T19" fmla="*/ 4 h 5"/>
                  <a:gd name="T20" fmla="*/ 3 w 3"/>
                  <a:gd name="T21" fmla="*/ 4 h 5"/>
                  <a:gd name="T22" fmla="*/ 3 w 3"/>
                  <a:gd name="T23" fmla="*/ 4 h 5"/>
                  <a:gd name="T24" fmla="*/ 3 w 3"/>
                  <a:gd name="T25" fmla="*/ 3 h 5"/>
                  <a:gd name="T26" fmla="*/ 3 w 3"/>
                  <a:gd name="T27" fmla="*/ 1 h 5"/>
                  <a:gd name="T28" fmla="*/ 2 w 3"/>
                  <a:gd name="T29" fmla="*/ 0 h 5"/>
                  <a:gd name="T30" fmla="*/ 1 w 3"/>
                  <a:gd name="T31" fmla="*/ 1 h 5"/>
                  <a:gd name="T32" fmla="*/ 0 w 3"/>
                  <a:gd name="T33" fmla="*/ 3 h 5"/>
                  <a:gd name="T34" fmla="*/ 1 w 3"/>
                  <a:gd name="T35" fmla="*/ 4 h 5"/>
                  <a:gd name="T36" fmla="*/ 2 w 3"/>
                  <a:gd name="T37" fmla="*/ 5 h 5"/>
                  <a:gd name="T38" fmla="*/ 3 w 3"/>
                  <a:gd name="T39"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 h="5">
                    <a:moveTo>
                      <a:pt x="3" y="4"/>
                    </a:moveTo>
                    <a:cubicBezTo>
                      <a:pt x="3" y="4"/>
                      <a:pt x="3" y="4"/>
                      <a:pt x="3" y="4"/>
                    </a:cubicBezTo>
                    <a:cubicBezTo>
                      <a:pt x="3" y="4"/>
                      <a:pt x="2" y="5"/>
                      <a:pt x="2" y="5"/>
                    </a:cubicBezTo>
                    <a:cubicBezTo>
                      <a:pt x="1" y="5"/>
                      <a:pt x="1" y="4"/>
                      <a:pt x="1" y="4"/>
                    </a:cubicBezTo>
                    <a:cubicBezTo>
                      <a:pt x="0" y="4"/>
                      <a:pt x="0" y="3"/>
                      <a:pt x="0" y="3"/>
                    </a:cubicBezTo>
                    <a:cubicBezTo>
                      <a:pt x="0" y="2"/>
                      <a:pt x="0" y="2"/>
                      <a:pt x="1" y="1"/>
                    </a:cubicBezTo>
                    <a:cubicBezTo>
                      <a:pt x="1" y="1"/>
                      <a:pt x="1" y="1"/>
                      <a:pt x="2" y="1"/>
                    </a:cubicBezTo>
                    <a:cubicBezTo>
                      <a:pt x="2" y="1"/>
                      <a:pt x="3" y="1"/>
                      <a:pt x="3" y="1"/>
                    </a:cubicBezTo>
                    <a:cubicBezTo>
                      <a:pt x="3" y="2"/>
                      <a:pt x="3" y="2"/>
                      <a:pt x="3" y="3"/>
                    </a:cubicBezTo>
                    <a:cubicBezTo>
                      <a:pt x="3" y="3"/>
                      <a:pt x="3" y="4"/>
                      <a:pt x="3" y="4"/>
                    </a:cubicBezTo>
                    <a:cubicBezTo>
                      <a:pt x="3" y="4"/>
                      <a:pt x="3" y="4"/>
                      <a:pt x="3" y="4"/>
                    </a:cubicBezTo>
                    <a:cubicBezTo>
                      <a:pt x="3" y="4"/>
                      <a:pt x="3" y="4"/>
                      <a:pt x="3" y="4"/>
                    </a:cubicBezTo>
                    <a:cubicBezTo>
                      <a:pt x="3" y="4"/>
                      <a:pt x="3" y="3"/>
                      <a:pt x="3" y="3"/>
                    </a:cubicBezTo>
                    <a:cubicBezTo>
                      <a:pt x="3" y="2"/>
                      <a:pt x="3" y="2"/>
                      <a:pt x="3" y="1"/>
                    </a:cubicBezTo>
                    <a:cubicBezTo>
                      <a:pt x="3" y="1"/>
                      <a:pt x="2" y="0"/>
                      <a:pt x="2" y="0"/>
                    </a:cubicBezTo>
                    <a:cubicBezTo>
                      <a:pt x="1" y="0"/>
                      <a:pt x="1" y="1"/>
                      <a:pt x="1" y="1"/>
                    </a:cubicBezTo>
                    <a:cubicBezTo>
                      <a:pt x="0" y="1"/>
                      <a:pt x="0" y="2"/>
                      <a:pt x="0" y="3"/>
                    </a:cubicBezTo>
                    <a:cubicBezTo>
                      <a:pt x="0" y="3"/>
                      <a:pt x="0" y="4"/>
                      <a:pt x="1" y="4"/>
                    </a:cubicBezTo>
                    <a:cubicBezTo>
                      <a:pt x="1" y="4"/>
                      <a:pt x="1" y="5"/>
                      <a:pt x="2" y="5"/>
                    </a:cubicBezTo>
                    <a:cubicBezTo>
                      <a:pt x="2" y="5"/>
                      <a:pt x="3" y="5"/>
                      <a:pt x="3" y="4"/>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42" name="Freeform 432"/>
              <p:cNvSpPr>
                <a:spLocks/>
              </p:cNvSpPr>
              <p:nvPr/>
            </p:nvSpPr>
            <p:spPr bwMode="auto">
              <a:xfrm>
                <a:off x="2212" y="546"/>
                <a:ext cx="5" cy="10"/>
              </a:xfrm>
              <a:custGeom>
                <a:avLst/>
                <a:gdLst>
                  <a:gd name="T0" fmla="*/ 2 w 2"/>
                  <a:gd name="T1" fmla="*/ 3 h 4"/>
                  <a:gd name="T2" fmla="*/ 0 w 2"/>
                  <a:gd name="T3" fmla="*/ 3 h 4"/>
                  <a:gd name="T4" fmla="*/ 0 w 2"/>
                  <a:gd name="T5" fmla="*/ 1 h 4"/>
                  <a:gd name="T6" fmla="*/ 2 w 2"/>
                  <a:gd name="T7" fmla="*/ 1 h 4"/>
                  <a:gd name="T8" fmla="*/ 2 w 2"/>
                  <a:gd name="T9" fmla="*/ 3 h 4"/>
                </a:gdLst>
                <a:ahLst/>
                <a:cxnLst>
                  <a:cxn ang="0">
                    <a:pos x="T0" y="T1"/>
                  </a:cxn>
                  <a:cxn ang="0">
                    <a:pos x="T2" y="T3"/>
                  </a:cxn>
                  <a:cxn ang="0">
                    <a:pos x="T4" y="T5"/>
                  </a:cxn>
                  <a:cxn ang="0">
                    <a:pos x="T6" y="T7"/>
                  </a:cxn>
                  <a:cxn ang="0">
                    <a:pos x="T8" y="T9"/>
                  </a:cxn>
                </a:cxnLst>
                <a:rect l="0" t="0" r="r" b="b"/>
                <a:pathLst>
                  <a:path w="2" h="4">
                    <a:moveTo>
                      <a:pt x="2" y="3"/>
                    </a:moveTo>
                    <a:cubicBezTo>
                      <a:pt x="1" y="4"/>
                      <a:pt x="1" y="4"/>
                      <a:pt x="0" y="3"/>
                    </a:cubicBezTo>
                    <a:cubicBezTo>
                      <a:pt x="0" y="2"/>
                      <a:pt x="0" y="1"/>
                      <a:pt x="0" y="1"/>
                    </a:cubicBezTo>
                    <a:cubicBezTo>
                      <a:pt x="1" y="0"/>
                      <a:pt x="1" y="0"/>
                      <a:pt x="2" y="1"/>
                    </a:cubicBezTo>
                    <a:cubicBezTo>
                      <a:pt x="2" y="1"/>
                      <a:pt x="2" y="2"/>
                      <a:pt x="2"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43" name="Freeform 433"/>
              <p:cNvSpPr>
                <a:spLocks/>
              </p:cNvSpPr>
              <p:nvPr/>
            </p:nvSpPr>
            <p:spPr bwMode="auto">
              <a:xfrm>
                <a:off x="2212" y="546"/>
                <a:ext cx="5" cy="7"/>
              </a:xfrm>
              <a:custGeom>
                <a:avLst/>
                <a:gdLst>
                  <a:gd name="T0" fmla="*/ 2 w 2"/>
                  <a:gd name="T1" fmla="*/ 3 h 3"/>
                  <a:gd name="T2" fmla="*/ 2 w 2"/>
                  <a:gd name="T3" fmla="*/ 3 h 3"/>
                  <a:gd name="T4" fmla="*/ 1 w 2"/>
                  <a:gd name="T5" fmla="*/ 3 h 3"/>
                  <a:gd name="T6" fmla="*/ 0 w 2"/>
                  <a:gd name="T7" fmla="*/ 3 h 3"/>
                  <a:gd name="T8" fmla="*/ 0 w 2"/>
                  <a:gd name="T9" fmla="*/ 2 h 3"/>
                  <a:gd name="T10" fmla="*/ 0 w 2"/>
                  <a:gd name="T11" fmla="*/ 1 h 3"/>
                  <a:gd name="T12" fmla="*/ 1 w 2"/>
                  <a:gd name="T13" fmla="*/ 0 h 3"/>
                  <a:gd name="T14" fmla="*/ 2 w 2"/>
                  <a:gd name="T15" fmla="*/ 1 h 3"/>
                  <a:gd name="T16" fmla="*/ 2 w 2"/>
                  <a:gd name="T17" fmla="*/ 2 h 3"/>
                  <a:gd name="T18" fmla="*/ 2 w 2"/>
                  <a:gd name="T19" fmla="*/ 3 h 3"/>
                  <a:gd name="T20" fmla="*/ 2 w 2"/>
                  <a:gd name="T21" fmla="*/ 3 h 3"/>
                  <a:gd name="T22" fmla="*/ 2 w 2"/>
                  <a:gd name="T23" fmla="*/ 3 h 3"/>
                  <a:gd name="T24" fmla="*/ 2 w 2"/>
                  <a:gd name="T25" fmla="*/ 2 h 3"/>
                  <a:gd name="T26" fmla="*/ 2 w 2"/>
                  <a:gd name="T27" fmla="*/ 1 h 3"/>
                  <a:gd name="T28" fmla="*/ 1 w 2"/>
                  <a:gd name="T29" fmla="*/ 0 h 3"/>
                  <a:gd name="T30" fmla="*/ 0 w 2"/>
                  <a:gd name="T31" fmla="*/ 1 h 3"/>
                  <a:gd name="T32" fmla="*/ 0 w 2"/>
                  <a:gd name="T33" fmla="*/ 2 h 3"/>
                  <a:gd name="T34" fmla="*/ 0 w 2"/>
                  <a:gd name="T35" fmla="*/ 3 h 3"/>
                  <a:gd name="T36" fmla="*/ 1 w 2"/>
                  <a:gd name="T37" fmla="*/ 3 h 3"/>
                  <a:gd name="T38" fmla="*/ 2 w 2"/>
                  <a:gd name="T3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3">
                    <a:moveTo>
                      <a:pt x="2" y="3"/>
                    </a:moveTo>
                    <a:cubicBezTo>
                      <a:pt x="2" y="3"/>
                      <a:pt x="2" y="3"/>
                      <a:pt x="2" y="3"/>
                    </a:cubicBezTo>
                    <a:cubicBezTo>
                      <a:pt x="2" y="3"/>
                      <a:pt x="1" y="3"/>
                      <a:pt x="1" y="3"/>
                    </a:cubicBezTo>
                    <a:cubicBezTo>
                      <a:pt x="1" y="3"/>
                      <a:pt x="0" y="3"/>
                      <a:pt x="0" y="3"/>
                    </a:cubicBezTo>
                    <a:cubicBezTo>
                      <a:pt x="0" y="3"/>
                      <a:pt x="0" y="2"/>
                      <a:pt x="0" y="2"/>
                    </a:cubicBezTo>
                    <a:cubicBezTo>
                      <a:pt x="0" y="1"/>
                      <a:pt x="0" y="1"/>
                      <a:pt x="0" y="1"/>
                    </a:cubicBezTo>
                    <a:cubicBezTo>
                      <a:pt x="0" y="0"/>
                      <a:pt x="1" y="0"/>
                      <a:pt x="1" y="0"/>
                    </a:cubicBezTo>
                    <a:cubicBezTo>
                      <a:pt x="1" y="0"/>
                      <a:pt x="2" y="0"/>
                      <a:pt x="2" y="1"/>
                    </a:cubicBezTo>
                    <a:cubicBezTo>
                      <a:pt x="2" y="1"/>
                      <a:pt x="2" y="1"/>
                      <a:pt x="2" y="2"/>
                    </a:cubicBezTo>
                    <a:cubicBezTo>
                      <a:pt x="2" y="2"/>
                      <a:pt x="2" y="3"/>
                      <a:pt x="2" y="3"/>
                    </a:cubicBezTo>
                    <a:cubicBezTo>
                      <a:pt x="2" y="3"/>
                      <a:pt x="2" y="3"/>
                      <a:pt x="2" y="3"/>
                    </a:cubicBezTo>
                    <a:cubicBezTo>
                      <a:pt x="2" y="3"/>
                      <a:pt x="2" y="3"/>
                      <a:pt x="2" y="3"/>
                    </a:cubicBezTo>
                    <a:cubicBezTo>
                      <a:pt x="2" y="3"/>
                      <a:pt x="2" y="2"/>
                      <a:pt x="2" y="2"/>
                    </a:cubicBezTo>
                    <a:cubicBezTo>
                      <a:pt x="2" y="1"/>
                      <a:pt x="2" y="1"/>
                      <a:pt x="2" y="1"/>
                    </a:cubicBezTo>
                    <a:cubicBezTo>
                      <a:pt x="2" y="0"/>
                      <a:pt x="1" y="0"/>
                      <a:pt x="1" y="0"/>
                    </a:cubicBezTo>
                    <a:cubicBezTo>
                      <a:pt x="1" y="0"/>
                      <a:pt x="0" y="0"/>
                      <a:pt x="0" y="1"/>
                    </a:cubicBezTo>
                    <a:cubicBezTo>
                      <a:pt x="0" y="1"/>
                      <a:pt x="0" y="1"/>
                      <a:pt x="0" y="2"/>
                    </a:cubicBezTo>
                    <a:cubicBezTo>
                      <a:pt x="0" y="2"/>
                      <a:pt x="0" y="3"/>
                      <a:pt x="0" y="3"/>
                    </a:cubicBezTo>
                    <a:cubicBezTo>
                      <a:pt x="0" y="3"/>
                      <a:pt x="1" y="3"/>
                      <a:pt x="1" y="3"/>
                    </a:cubicBezTo>
                    <a:cubicBezTo>
                      <a:pt x="1" y="3"/>
                      <a:pt x="2" y="3"/>
                      <a:pt x="2"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44" name="Freeform 434"/>
              <p:cNvSpPr>
                <a:spLocks/>
              </p:cNvSpPr>
              <p:nvPr/>
            </p:nvSpPr>
            <p:spPr bwMode="auto">
              <a:xfrm>
                <a:off x="2203" y="553"/>
                <a:ext cx="7" cy="10"/>
              </a:xfrm>
              <a:custGeom>
                <a:avLst/>
                <a:gdLst>
                  <a:gd name="T0" fmla="*/ 2 w 3"/>
                  <a:gd name="T1" fmla="*/ 3 h 4"/>
                  <a:gd name="T2" fmla="*/ 0 w 3"/>
                  <a:gd name="T3" fmla="*/ 3 h 4"/>
                  <a:gd name="T4" fmla="*/ 0 w 3"/>
                  <a:gd name="T5" fmla="*/ 0 h 4"/>
                  <a:gd name="T6" fmla="*/ 2 w 3"/>
                  <a:gd name="T7" fmla="*/ 0 h 4"/>
                  <a:gd name="T8" fmla="*/ 2 w 3"/>
                  <a:gd name="T9" fmla="*/ 3 h 4"/>
                </a:gdLst>
                <a:ahLst/>
                <a:cxnLst>
                  <a:cxn ang="0">
                    <a:pos x="T0" y="T1"/>
                  </a:cxn>
                  <a:cxn ang="0">
                    <a:pos x="T2" y="T3"/>
                  </a:cxn>
                  <a:cxn ang="0">
                    <a:pos x="T4" y="T5"/>
                  </a:cxn>
                  <a:cxn ang="0">
                    <a:pos x="T6" y="T7"/>
                  </a:cxn>
                  <a:cxn ang="0">
                    <a:pos x="T8" y="T9"/>
                  </a:cxn>
                </a:cxnLst>
                <a:rect l="0" t="0" r="r" b="b"/>
                <a:pathLst>
                  <a:path w="3" h="4">
                    <a:moveTo>
                      <a:pt x="2" y="3"/>
                    </a:moveTo>
                    <a:cubicBezTo>
                      <a:pt x="2" y="4"/>
                      <a:pt x="1" y="4"/>
                      <a:pt x="0" y="3"/>
                    </a:cubicBezTo>
                    <a:cubicBezTo>
                      <a:pt x="0" y="2"/>
                      <a:pt x="0" y="1"/>
                      <a:pt x="0" y="0"/>
                    </a:cubicBezTo>
                    <a:cubicBezTo>
                      <a:pt x="1" y="0"/>
                      <a:pt x="2" y="0"/>
                      <a:pt x="2" y="0"/>
                    </a:cubicBezTo>
                    <a:cubicBezTo>
                      <a:pt x="3" y="1"/>
                      <a:pt x="3" y="2"/>
                      <a:pt x="2"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45" name="Freeform 435"/>
              <p:cNvSpPr>
                <a:spLocks/>
              </p:cNvSpPr>
              <p:nvPr/>
            </p:nvSpPr>
            <p:spPr bwMode="auto">
              <a:xfrm>
                <a:off x="2203" y="553"/>
                <a:ext cx="7" cy="10"/>
              </a:xfrm>
              <a:custGeom>
                <a:avLst/>
                <a:gdLst>
                  <a:gd name="T0" fmla="*/ 2 w 3"/>
                  <a:gd name="T1" fmla="*/ 3 h 4"/>
                  <a:gd name="T2" fmla="*/ 2 w 3"/>
                  <a:gd name="T3" fmla="*/ 3 h 4"/>
                  <a:gd name="T4" fmla="*/ 1 w 3"/>
                  <a:gd name="T5" fmla="*/ 3 h 4"/>
                  <a:gd name="T6" fmla="*/ 0 w 3"/>
                  <a:gd name="T7" fmla="*/ 3 h 4"/>
                  <a:gd name="T8" fmla="*/ 0 w 3"/>
                  <a:gd name="T9" fmla="*/ 2 h 4"/>
                  <a:gd name="T10" fmla="*/ 0 w 3"/>
                  <a:gd name="T11" fmla="*/ 0 h 4"/>
                  <a:gd name="T12" fmla="*/ 1 w 3"/>
                  <a:gd name="T13" fmla="*/ 0 h 4"/>
                  <a:gd name="T14" fmla="*/ 2 w 3"/>
                  <a:gd name="T15" fmla="*/ 0 h 4"/>
                  <a:gd name="T16" fmla="*/ 3 w 3"/>
                  <a:gd name="T17" fmla="*/ 2 h 4"/>
                  <a:gd name="T18" fmla="*/ 2 w 3"/>
                  <a:gd name="T19" fmla="*/ 3 h 4"/>
                  <a:gd name="T20" fmla="*/ 2 w 3"/>
                  <a:gd name="T21" fmla="*/ 3 h 4"/>
                  <a:gd name="T22" fmla="*/ 2 w 3"/>
                  <a:gd name="T23" fmla="*/ 3 h 4"/>
                  <a:gd name="T24" fmla="*/ 3 w 3"/>
                  <a:gd name="T25" fmla="*/ 2 h 4"/>
                  <a:gd name="T26" fmla="*/ 2 w 3"/>
                  <a:gd name="T27" fmla="*/ 0 h 4"/>
                  <a:gd name="T28" fmla="*/ 1 w 3"/>
                  <a:gd name="T29" fmla="*/ 0 h 4"/>
                  <a:gd name="T30" fmla="*/ 0 w 3"/>
                  <a:gd name="T31" fmla="*/ 0 h 4"/>
                  <a:gd name="T32" fmla="*/ 0 w 3"/>
                  <a:gd name="T33" fmla="*/ 2 h 4"/>
                  <a:gd name="T34" fmla="*/ 0 w 3"/>
                  <a:gd name="T35" fmla="*/ 3 h 4"/>
                  <a:gd name="T36" fmla="*/ 1 w 3"/>
                  <a:gd name="T37" fmla="*/ 3 h 4"/>
                  <a:gd name="T38" fmla="*/ 2 w 3"/>
                  <a:gd name="T3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 h="4">
                    <a:moveTo>
                      <a:pt x="2" y="3"/>
                    </a:moveTo>
                    <a:cubicBezTo>
                      <a:pt x="2" y="3"/>
                      <a:pt x="2" y="3"/>
                      <a:pt x="2" y="3"/>
                    </a:cubicBezTo>
                    <a:cubicBezTo>
                      <a:pt x="2" y="3"/>
                      <a:pt x="2" y="3"/>
                      <a:pt x="1" y="3"/>
                    </a:cubicBezTo>
                    <a:cubicBezTo>
                      <a:pt x="1" y="3"/>
                      <a:pt x="0" y="3"/>
                      <a:pt x="0" y="3"/>
                    </a:cubicBezTo>
                    <a:cubicBezTo>
                      <a:pt x="0" y="3"/>
                      <a:pt x="0" y="2"/>
                      <a:pt x="0" y="2"/>
                    </a:cubicBezTo>
                    <a:cubicBezTo>
                      <a:pt x="0" y="1"/>
                      <a:pt x="0" y="1"/>
                      <a:pt x="0" y="0"/>
                    </a:cubicBezTo>
                    <a:cubicBezTo>
                      <a:pt x="0" y="0"/>
                      <a:pt x="1" y="0"/>
                      <a:pt x="1" y="0"/>
                    </a:cubicBezTo>
                    <a:cubicBezTo>
                      <a:pt x="2" y="0"/>
                      <a:pt x="2" y="0"/>
                      <a:pt x="2" y="0"/>
                    </a:cubicBezTo>
                    <a:cubicBezTo>
                      <a:pt x="3" y="1"/>
                      <a:pt x="3" y="1"/>
                      <a:pt x="3" y="2"/>
                    </a:cubicBezTo>
                    <a:cubicBezTo>
                      <a:pt x="3" y="2"/>
                      <a:pt x="3" y="3"/>
                      <a:pt x="2" y="3"/>
                    </a:cubicBezTo>
                    <a:cubicBezTo>
                      <a:pt x="2" y="3"/>
                      <a:pt x="2" y="3"/>
                      <a:pt x="2" y="3"/>
                    </a:cubicBezTo>
                    <a:cubicBezTo>
                      <a:pt x="2" y="3"/>
                      <a:pt x="2" y="3"/>
                      <a:pt x="2" y="3"/>
                    </a:cubicBezTo>
                    <a:cubicBezTo>
                      <a:pt x="3" y="3"/>
                      <a:pt x="3" y="2"/>
                      <a:pt x="3" y="2"/>
                    </a:cubicBezTo>
                    <a:cubicBezTo>
                      <a:pt x="3" y="1"/>
                      <a:pt x="3" y="1"/>
                      <a:pt x="2" y="0"/>
                    </a:cubicBezTo>
                    <a:cubicBezTo>
                      <a:pt x="2" y="0"/>
                      <a:pt x="2" y="0"/>
                      <a:pt x="1" y="0"/>
                    </a:cubicBezTo>
                    <a:cubicBezTo>
                      <a:pt x="1" y="0"/>
                      <a:pt x="0" y="0"/>
                      <a:pt x="0" y="0"/>
                    </a:cubicBezTo>
                    <a:cubicBezTo>
                      <a:pt x="0" y="1"/>
                      <a:pt x="0" y="1"/>
                      <a:pt x="0" y="2"/>
                    </a:cubicBezTo>
                    <a:cubicBezTo>
                      <a:pt x="0" y="2"/>
                      <a:pt x="0" y="3"/>
                      <a:pt x="0" y="3"/>
                    </a:cubicBezTo>
                    <a:cubicBezTo>
                      <a:pt x="0" y="3"/>
                      <a:pt x="1" y="3"/>
                      <a:pt x="1" y="3"/>
                    </a:cubicBezTo>
                    <a:cubicBezTo>
                      <a:pt x="2" y="4"/>
                      <a:pt x="2" y="3"/>
                      <a:pt x="2"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46" name="Freeform 436"/>
              <p:cNvSpPr>
                <a:spLocks/>
              </p:cNvSpPr>
              <p:nvPr/>
            </p:nvSpPr>
            <p:spPr bwMode="auto">
              <a:xfrm>
                <a:off x="2220" y="539"/>
                <a:ext cx="4" cy="7"/>
              </a:xfrm>
              <a:custGeom>
                <a:avLst/>
                <a:gdLst>
                  <a:gd name="T0" fmla="*/ 1 w 2"/>
                  <a:gd name="T1" fmla="*/ 3 h 3"/>
                  <a:gd name="T2" fmla="*/ 0 w 2"/>
                  <a:gd name="T3" fmla="*/ 3 h 3"/>
                  <a:gd name="T4" fmla="*/ 0 w 2"/>
                  <a:gd name="T5" fmla="*/ 1 h 3"/>
                  <a:gd name="T6" fmla="*/ 1 w 2"/>
                  <a:gd name="T7" fmla="*/ 1 h 3"/>
                  <a:gd name="T8" fmla="*/ 1 w 2"/>
                  <a:gd name="T9" fmla="*/ 3 h 3"/>
                </a:gdLst>
                <a:ahLst/>
                <a:cxnLst>
                  <a:cxn ang="0">
                    <a:pos x="T0" y="T1"/>
                  </a:cxn>
                  <a:cxn ang="0">
                    <a:pos x="T2" y="T3"/>
                  </a:cxn>
                  <a:cxn ang="0">
                    <a:pos x="T4" y="T5"/>
                  </a:cxn>
                  <a:cxn ang="0">
                    <a:pos x="T6" y="T7"/>
                  </a:cxn>
                  <a:cxn ang="0">
                    <a:pos x="T8" y="T9"/>
                  </a:cxn>
                </a:cxnLst>
                <a:rect l="0" t="0" r="r" b="b"/>
                <a:pathLst>
                  <a:path w="2" h="3">
                    <a:moveTo>
                      <a:pt x="1" y="3"/>
                    </a:moveTo>
                    <a:cubicBezTo>
                      <a:pt x="1" y="3"/>
                      <a:pt x="0" y="3"/>
                      <a:pt x="0" y="3"/>
                    </a:cubicBezTo>
                    <a:cubicBezTo>
                      <a:pt x="0" y="2"/>
                      <a:pt x="0" y="1"/>
                      <a:pt x="0" y="1"/>
                    </a:cubicBezTo>
                    <a:cubicBezTo>
                      <a:pt x="0" y="0"/>
                      <a:pt x="1" y="0"/>
                      <a:pt x="1" y="1"/>
                    </a:cubicBezTo>
                    <a:cubicBezTo>
                      <a:pt x="2" y="1"/>
                      <a:pt x="2" y="2"/>
                      <a:pt x="1"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47" name="Freeform 437"/>
              <p:cNvSpPr>
                <a:spLocks/>
              </p:cNvSpPr>
              <p:nvPr/>
            </p:nvSpPr>
            <p:spPr bwMode="auto">
              <a:xfrm>
                <a:off x="2220" y="539"/>
                <a:ext cx="4" cy="7"/>
              </a:xfrm>
              <a:custGeom>
                <a:avLst/>
                <a:gdLst>
                  <a:gd name="T0" fmla="*/ 1 w 2"/>
                  <a:gd name="T1" fmla="*/ 3 h 3"/>
                  <a:gd name="T2" fmla="*/ 1 w 2"/>
                  <a:gd name="T3" fmla="*/ 3 h 3"/>
                  <a:gd name="T4" fmla="*/ 1 w 2"/>
                  <a:gd name="T5" fmla="*/ 3 h 3"/>
                  <a:gd name="T6" fmla="*/ 0 w 2"/>
                  <a:gd name="T7" fmla="*/ 3 h 3"/>
                  <a:gd name="T8" fmla="*/ 0 w 2"/>
                  <a:gd name="T9" fmla="*/ 2 h 3"/>
                  <a:gd name="T10" fmla="*/ 0 w 2"/>
                  <a:gd name="T11" fmla="*/ 1 h 3"/>
                  <a:gd name="T12" fmla="*/ 1 w 2"/>
                  <a:gd name="T13" fmla="*/ 0 h 3"/>
                  <a:gd name="T14" fmla="*/ 1 w 2"/>
                  <a:gd name="T15" fmla="*/ 1 h 3"/>
                  <a:gd name="T16" fmla="*/ 2 w 2"/>
                  <a:gd name="T17" fmla="*/ 2 h 3"/>
                  <a:gd name="T18" fmla="*/ 1 w 2"/>
                  <a:gd name="T19" fmla="*/ 3 h 3"/>
                  <a:gd name="T20" fmla="*/ 1 w 2"/>
                  <a:gd name="T21" fmla="*/ 3 h 3"/>
                  <a:gd name="T22" fmla="*/ 1 w 2"/>
                  <a:gd name="T23" fmla="*/ 3 h 3"/>
                  <a:gd name="T24" fmla="*/ 2 w 2"/>
                  <a:gd name="T25" fmla="*/ 2 h 3"/>
                  <a:gd name="T26" fmla="*/ 1 w 2"/>
                  <a:gd name="T27" fmla="*/ 1 h 3"/>
                  <a:gd name="T28" fmla="*/ 1 w 2"/>
                  <a:gd name="T29" fmla="*/ 0 h 3"/>
                  <a:gd name="T30" fmla="*/ 0 w 2"/>
                  <a:gd name="T31" fmla="*/ 1 h 3"/>
                  <a:gd name="T32" fmla="*/ 0 w 2"/>
                  <a:gd name="T33" fmla="*/ 2 h 3"/>
                  <a:gd name="T34" fmla="*/ 0 w 2"/>
                  <a:gd name="T35" fmla="*/ 3 h 3"/>
                  <a:gd name="T36" fmla="*/ 1 w 2"/>
                  <a:gd name="T37" fmla="*/ 3 h 3"/>
                  <a:gd name="T38" fmla="*/ 1 w 2"/>
                  <a:gd name="T3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3">
                    <a:moveTo>
                      <a:pt x="1" y="3"/>
                    </a:moveTo>
                    <a:cubicBezTo>
                      <a:pt x="1" y="3"/>
                      <a:pt x="1" y="3"/>
                      <a:pt x="1" y="3"/>
                    </a:cubicBezTo>
                    <a:cubicBezTo>
                      <a:pt x="1" y="3"/>
                      <a:pt x="1" y="3"/>
                      <a:pt x="1" y="3"/>
                    </a:cubicBezTo>
                    <a:cubicBezTo>
                      <a:pt x="0" y="3"/>
                      <a:pt x="0" y="3"/>
                      <a:pt x="0" y="3"/>
                    </a:cubicBezTo>
                    <a:cubicBezTo>
                      <a:pt x="0" y="2"/>
                      <a:pt x="0" y="2"/>
                      <a:pt x="0" y="2"/>
                    </a:cubicBezTo>
                    <a:cubicBezTo>
                      <a:pt x="0" y="1"/>
                      <a:pt x="0" y="1"/>
                      <a:pt x="0" y="1"/>
                    </a:cubicBezTo>
                    <a:cubicBezTo>
                      <a:pt x="0" y="1"/>
                      <a:pt x="0" y="0"/>
                      <a:pt x="1" y="0"/>
                    </a:cubicBezTo>
                    <a:cubicBezTo>
                      <a:pt x="1" y="0"/>
                      <a:pt x="1" y="1"/>
                      <a:pt x="1" y="1"/>
                    </a:cubicBezTo>
                    <a:cubicBezTo>
                      <a:pt x="2" y="1"/>
                      <a:pt x="2" y="1"/>
                      <a:pt x="2" y="2"/>
                    </a:cubicBezTo>
                    <a:cubicBezTo>
                      <a:pt x="2" y="2"/>
                      <a:pt x="2" y="2"/>
                      <a:pt x="1" y="3"/>
                    </a:cubicBezTo>
                    <a:cubicBezTo>
                      <a:pt x="1" y="3"/>
                      <a:pt x="1" y="3"/>
                      <a:pt x="1" y="3"/>
                    </a:cubicBezTo>
                    <a:cubicBezTo>
                      <a:pt x="1" y="3"/>
                      <a:pt x="1" y="3"/>
                      <a:pt x="1" y="3"/>
                    </a:cubicBezTo>
                    <a:cubicBezTo>
                      <a:pt x="2" y="2"/>
                      <a:pt x="2" y="2"/>
                      <a:pt x="2" y="2"/>
                    </a:cubicBezTo>
                    <a:cubicBezTo>
                      <a:pt x="2" y="1"/>
                      <a:pt x="2" y="1"/>
                      <a:pt x="1" y="1"/>
                    </a:cubicBezTo>
                    <a:cubicBezTo>
                      <a:pt x="1" y="1"/>
                      <a:pt x="1" y="0"/>
                      <a:pt x="1" y="0"/>
                    </a:cubicBezTo>
                    <a:cubicBezTo>
                      <a:pt x="0" y="0"/>
                      <a:pt x="0" y="1"/>
                      <a:pt x="0" y="1"/>
                    </a:cubicBezTo>
                    <a:cubicBezTo>
                      <a:pt x="0" y="1"/>
                      <a:pt x="0" y="1"/>
                      <a:pt x="0" y="2"/>
                    </a:cubicBezTo>
                    <a:cubicBezTo>
                      <a:pt x="0" y="2"/>
                      <a:pt x="0" y="2"/>
                      <a:pt x="0" y="3"/>
                    </a:cubicBezTo>
                    <a:cubicBezTo>
                      <a:pt x="0" y="3"/>
                      <a:pt x="0" y="3"/>
                      <a:pt x="1" y="3"/>
                    </a:cubicBezTo>
                    <a:cubicBezTo>
                      <a:pt x="1" y="3"/>
                      <a:pt x="1" y="3"/>
                      <a:pt x="1"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48" name="Freeform 438"/>
              <p:cNvSpPr>
                <a:spLocks/>
              </p:cNvSpPr>
              <p:nvPr/>
            </p:nvSpPr>
            <p:spPr bwMode="auto">
              <a:xfrm>
                <a:off x="2224" y="534"/>
                <a:ext cx="3" cy="5"/>
              </a:xfrm>
              <a:custGeom>
                <a:avLst/>
                <a:gdLst>
                  <a:gd name="T0" fmla="*/ 1 w 1"/>
                  <a:gd name="T1" fmla="*/ 2 h 2"/>
                  <a:gd name="T2" fmla="*/ 0 w 1"/>
                  <a:gd name="T3" fmla="*/ 2 h 2"/>
                  <a:gd name="T4" fmla="*/ 0 w 1"/>
                  <a:gd name="T5" fmla="*/ 0 h 2"/>
                  <a:gd name="T6" fmla="*/ 1 w 1"/>
                  <a:gd name="T7" fmla="*/ 0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1" y="2"/>
                      <a:pt x="0" y="2"/>
                      <a:pt x="0" y="2"/>
                    </a:cubicBezTo>
                    <a:cubicBezTo>
                      <a:pt x="0" y="1"/>
                      <a:pt x="0" y="1"/>
                      <a:pt x="0" y="0"/>
                    </a:cubicBezTo>
                    <a:cubicBezTo>
                      <a:pt x="0" y="0"/>
                      <a:pt x="1" y="0"/>
                      <a:pt x="1" y="0"/>
                    </a:cubicBezTo>
                    <a:cubicBezTo>
                      <a:pt x="1" y="1"/>
                      <a:pt x="1" y="1"/>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49" name="Freeform 439"/>
              <p:cNvSpPr>
                <a:spLocks/>
              </p:cNvSpPr>
              <p:nvPr/>
            </p:nvSpPr>
            <p:spPr bwMode="auto">
              <a:xfrm>
                <a:off x="2224" y="534"/>
                <a:ext cx="3" cy="5"/>
              </a:xfrm>
              <a:custGeom>
                <a:avLst/>
                <a:gdLst>
                  <a:gd name="T0" fmla="*/ 1 w 1"/>
                  <a:gd name="T1" fmla="*/ 2 h 2"/>
                  <a:gd name="T2" fmla="*/ 1 w 1"/>
                  <a:gd name="T3" fmla="*/ 2 h 2"/>
                  <a:gd name="T4" fmla="*/ 0 w 1"/>
                  <a:gd name="T5" fmla="*/ 2 h 2"/>
                  <a:gd name="T6" fmla="*/ 0 w 1"/>
                  <a:gd name="T7" fmla="*/ 2 h 2"/>
                  <a:gd name="T8" fmla="*/ 0 w 1"/>
                  <a:gd name="T9" fmla="*/ 1 h 2"/>
                  <a:gd name="T10" fmla="*/ 0 w 1"/>
                  <a:gd name="T11" fmla="*/ 0 h 2"/>
                  <a:gd name="T12" fmla="*/ 0 w 1"/>
                  <a:gd name="T13" fmla="*/ 0 h 2"/>
                  <a:gd name="T14" fmla="*/ 1 w 1"/>
                  <a:gd name="T15" fmla="*/ 0 h 2"/>
                  <a:gd name="T16" fmla="*/ 1 w 1"/>
                  <a:gd name="T17" fmla="*/ 1 h 2"/>
                  <a:gd name="T18" fmla="*/ 1 w 1"/>
                  <a:gd name="T19" fmla="*/ 2 h 2"/>
                  <a:gd name="T20" fmla="*/ 1 w 1"/>
                  <a:gd name="T21" fmla="*/ 2 h 2"/>
                  <a:gd name="T22" fmla="*/ 1 w 1"/>
                  <a:gd name="T23" fmla="*/ 2 h 2"/>
                  <a:gd name="T24" fmla="*/ 1 w 1"/>
                  <a:gd name="T25" fmla="*/ 1 h 2"/>
                  <a:gd name="T26" fmla="*/ 1 w 1"/>
                  <a:gd name="T27" fmla="*/ 0 h 2"/>
                  <a:gd name="T28" fmla="*/ 0 w 1"/>
                  <a:gd name="T29" fmla="*/ 0 h 2"/>
                  <a:gd name="T30" fmla="*/ 0 w 1"/>
                  <a:gd name="T31" fmla="*/ 0 h 2"/>
                  <a:gd name="T32" fmla="*/ 0 w 1"/>
                  <a:gd name="T33" fmla="*/ 1 h 2"/>
                  <a:gd name="T34" fmla="*/ 0 w 1"/>
                  <a:gd name="T35" fmla="*/ 2 h 2"/>
                  <a:gd name="T36" fmla="*/ 0 w 1"/>
                  <a:gd name="T37" fmla="*/ 2 h 2"/>
                  <a:gd name="T38" fmla="*/ 1 w 1"/>
                  <a:gd name="T3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2">
                    <a:moveTo>
                      <a:pt x="1" y="2"/>
                    </a:moveTo>
                    <a:cubicBezTo>
                      <a:pt x="1" y="2"/>
                      <a:pt x="1" y="2"/>
                      <a:pt x="1" y="2"/>
                    </a:cubicBezTo>
                    <a:cubicBezTo>
                      <a:pt x="1" y="2"/>
                      <a:pt x="1" y="2"/>
                      <a:pt x="0" y="2"/>
                    </a:cubicBezTo>
                    <a:cubicBezTo>
                      <a:pt x="0" y="2"/>
                      <a:pt x="0" y="2"/>
                      <a:pt x="0" y="2"/>
                    </a:cubicBezTo>
                    <a:cubicBezTo>
                      <a:pt x="0" y="1"/>
                      <a:pt x="0" y="1"/>
                      <a:pt x="0" y="1"/>
                    </a:cubicBezTo>
                    <a:cubicBezTo>
                      <a:pt x="0" y="1"/>
                      <a:pt x="0" y="0"/>
                      <a:pt x="0" y="0"/>
                    </a:cubicBezTo>
                    <a:cubicBezTo>
                      <a:pt x="0" y="0"/>
                      <a:pt x="0" y="0"/>
                      <a:pt x="0" y="0"/>
                    </a:cubicBezTo>
                    <a:cubicBezTo>
                      <a:pt x="1" y="0"/>
                      <a:pt x="1" y="0"/>
                      <a:pt x="1" y="0"/>
                    </a:cubicBezTo>
                    <a:cubicBezTo>
                      <a:pt x="1" y="0"/>
                      <a:pt x="1" y="1"/>
                      <a:pt x="1" y="1"/>
                    </a:cubicBezTo>
                    <a:cubicBezTo>
                      <a:pt x="1" y="1"/>
                      <a:pt x="1" y="1"/>
                      <a:pt x="1" y="2"/>
                    </a:cubicBezTo>
                    <a:cubicBezTo>
                      <a:pt x="1" y="2"/>
                      <a:pt x="1" y="2"/>
                      <a:pt x="1" y="2"/>
                    </a:cubicBezTo>
                    <a:cubicBezTo>
                      <a:pt x="1" y="2"/>
                      <a:pt x="1" y="2"/>
                      <a:pt x="1" y="2"/>
                    </a:cubicBezTo>
                    <a:cubicBezTo>
                      <a:pt x="1" y="1"/>
                      <a:pt x="1" y="1"/>
                      <a:pt x="1" y="1"/>
                    </a:cubicBezTo>
                    <a:cubicBezTo>
                      <a:pt x="1" y="1"/>
                      <a:pt x="1" y="0"/>
                      <a:pt x="1" y="0"/>
                    </a:cubicBezTo>
                    <a:cubicBezTo>
                      <a:pt x="1" y="0"/>
                      <a:pt x="1" y="0"/>
                      <a:pt x="0" y="0"/>
                    </a:cubicBezTo>
                    <a:cubicBezTo>
                      <a:pt x="0" y="0"/>
                      <a:pt x="0" y="0"/>
                      <a:pt x="0" y="0"/>
                    </a:cubicBezTo>
                    <a:cubicBezTo>
                      <a:pt x="0" y="0"/>
                      <a:pt x="0" y="1"/>
                      <a:pt x="0" y="1"/>
                    </a:cubicBezTo>
                    <a:cubicBezTo>
                      <a:pt x="0" y="1"/>
                      <a:pt x="0" y="1"/>
                      <a:pt x="0" y="2"/>
                    </a:cubicBezTo>
                    <a:cubicBezTo>
                      <a:pt x="0" y="2"/>
                      <a:pt x="0" y="2"/>
                      <a:pt x="0" y="2"/>
                    </a:cubicBezTo>
                    <a:cubicBezTo>
                      <a:pt x="1" y="2"/>
                      <a:pt x="1" y="2"/>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50" name="Freeform 440"/>
              <p:cNvSpPr>
                <a:spLocks/>
              </p:cNvSpPr>
              <p:nvPr/>
            </p:nvSpPr>
            <p:spPr bwMode="auto">
              <a:xfrm>
                <a:off x="2227" y="527"/>
                <a:ext cx="2" cy="5"/>
              </a:xfrm>
              <a:custGeom>
                <a:avLst/>
                <a:gdLst>
                  <a:gd name="T0" fmla="*/ 1 w 1"/>
                  <a:gd name="T1" fmla="*/ 1 h 2"/>
                  <a:gd name="T2" fmla="*/ 0 w 1"/>
                  <a:gd name="T3" fmla="*/ 1 h 2"/>
                  <a:gd name="T4" fmla="*/ 0 w 1"/>
                  <a:gd name="T5" fmla="*/ 0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1" y="2"/>
                      <a:pt x="0" y="2"/>
                      <a:pt x="0" y="1"/>
                    </a:cubicBezTo>
                    <a:cubicBezTo>
                      <a:pt x="0" y="1"/>
                      <a:pt x="0" y="1"/>
                      <a:pt x="0" y="0"/>
                    </a:cubicBezTo>
                    <a:cubicBezTo>
                      <a:pt x="0" y="0"/>
                      <a:pt x="1" y="0"/>
                      <a:pt x="1" y="0"/>
                    </a:cubicBezTo>
                    <a:cubicBezTo>
                      <a:pt x="1" y="1"/>
                      <a:pt x="1" y="1"/>
                      <a:pt x="1"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51" name="Freeform 441"/>
              <p:cNvSpPr>
                <a:spLocks/>
              </p:cNvSpPr>
              <p:nvPr/>
            </p:nvSpPr>
            <p:spPr bwMode="auto">
              <a:xfrm>
                <a:off x="2227" y="527"/>
                <a:ext cx="2" cy="5"/>
              </a:xfrm>
              <a:custGeom>
                <a:avLst/>
                <a:gdLst>
                  <a:gd name="T0" fmla="*/ 1 w 1"/>
                  <a:gd name="T1" fmla="*/ 1 h 2"/>
                  <a:gd name="T2" fmla="*/ 1 w 1"/>
                  <a:gd name="T3" fmla="*/ 1 h 2"/>
                  <a:gd name="T4" fmla="*/ 1 w 1"/>
                  <a:gd name="T5" fmla="*/ 2 h 2"/>
                  <a:gd name="T6" fmla="*/ 0 w 1"/>
                  <a:gd name="T7" fmla="*/ 1 h 2"/>
                  <a:gd name="T8" fmla="*/ 0 w 1"/>
                  <a:gd name="T9" fmla="*/ 1 h 2"/>
                  <a:gd name="T10" fmla="*/ 0 w 1"/>
                  <a:gd name="T11" fmla="*/ 0 h 2"/>
                  <a:gd name="T12" fmla="*/ 0 w 1"/>
                  <a:gd name="T13" fmla="*/ 0 h 2"/>
                  <a:gd name="T14" fmla="*/ 1 w 1"/>
                  <a:gd name="T15" fmla="*/ 0 h 2"/>
                  <a:gd name="T16" fmla="*/ 1 w 1"/>
                  <a:gd name="T17" fmla="*/ 1 h 2"/>
                  <a:gd name="T18" fmla="*/ 1 w 1"/>
                  <a:gd name="T19" fmla="*/ 1 h 2"/>
                  <a:gd name="T20" fmla="*/ 1 w 1"/>
                  <a:gd name="T21" fmla="*/ 1 h 2"/>
                  <a:gd name="T22" fmla="*/ 1 w 1"/>
                  <a:gd name="T23" fmla="*/ 1 h 2"/>
                  <a:gd name="T24" fmla="*/ 1 w 1"/>
                  <a:gd name="T25" fmla="*/ 1 h 2"/>
                  <a:gd name="T26" fmla="*/ 1 w 1"/>
                  <a:gd name="T27" fmla="*/ 0 h 2"/>
                  <a:gd name="T28" fmla="*/ 0 w 1"/>
                  <a:gd name="T29" fmla="*/ 0 h 2"/>
                  <a:gd name="T30" fmla="*/ 0 w 1"/>
                  <a:gd name="T31" fmla="*/ 0 h 2"/>
                  <a:gd name="T32" fmla="*/ 0 w 1"/>
                  <a:gd name="T33" fmla="*/ 1 h 2"/>
                  <a:gd name="T34" fmla="*/ 0 w 1"/>
                  <a:gd name="T35" fmla="*/ 1 h 2"/>
                  <a:gd name="T36" fmla="*/ 1 w 1"/>
                  <a:gd name="T37" fmla="*/ 2 h 2"/>
                  <a:gd name="T38" fmla="*/ 1 w 1"/>
                  <a:gd name="T3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2">
                    <a:moveTo>
                      <a:pt x="1" y="1"/>
                    </a:moveTo>
                    <a:cubicBezTo>
                      <a:pt x="1" y="1"/>
                      <a:pt x="1" y="1"/>
                      <a:pt x="1" y="1"/>
                    </a:cubicBezTo>
                    <a:cubicBezTo>
                      <a:pt x="1" y="2"/>
                      <a:pt x="1" y="2"/>
                      <a:pt x="1" y="2"/>
                    </a:cubicBezTo>
                    <a:cubicBezTo>
                      <a:pt x="0" y="2"/>
                      <a:pt x="0" y="2"/>
                      <a:pt x="0" y="1"/>
                    </a:cubicBezTo>
                    <a:cubicBezTo>
                      <a:pt x="0" y="1"/>
                      <a:pt x="0" y="1"/>
                      <a:pt x="0" y="1"/>
                    </a:cubicBezTo>
                    <a:cubicBezTo>
                      <a:pt x="0" y="1"/>
                      <a:pt x="0" y="1"/>
                      <a:pt x="0" y="0"/>
                    </a:cubicBezTo>
                    <a:cubicBezTo>
                      <a:pt x="0" y="0"/>
                      <a:pt x="0" y="0"/>
                      <a:pt x="0" y="0"/>
                    </a:cubicBezTo>
                    <a:cubicBezTo>
                      <a:pt x="1" y="0"/>
                      <a:pt x="1" y="0"/>
                      <a:pt x="1" y="0"/>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0"/>
                    </a:cubicBezTo>
                    <a:cubicBezTo>
                      <a:pt x="1" y="0"/>
                      <a:pt x="1" y="0"/>
                      <a:pt x="0" y="0"/>
                    </a:cubicBezTo>
                    <a:cubicBezTo>
                      <a:pt x="0" y="0"/>
                      <a:pt x="0" y="0"/>
                      <a:pt x="0" y="0"/>
                    </a:cubicBezTo>
                    <a:cubicBezTo>
                      <a:pt x="0" y="1"/>
                      <a:pt x="0" y="1"/>
                      <a:pt x="0" y="1"/>
                    </a:cubicBezTo>
                    <a:cubicBezTo>
                      <a:pt x="0" y="1"/>
                      <a:pt x="0" y="1"/>
                      <a:pt x="0" y="1"/>
                    </a:cubicBezTo>
                    <a:cubicBezTo>
                      <a:pt x="0" y="2"/>
                      <a:pt x="0" y="2"/>
                      <a:pt x="1" y="2"/>
                    </a:cubicBezTo>
                    <a:cubicBezTo>
                      <a:pt x="1" y="2"/>
                      <a:pt x="1" y="2"/>
                      <a:pt x="1"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52" name="Freeform 442"/>
              <p:cNvSpPr>
                <a:spLocks/>
              </p:cNvSpPr>
              <p:nvPr/>
            </p:nvSpPr>
            <p:spPr bwMode="auto">
              <a:xfrm>
                <a:off x="2168" y="560"/>
                <a:ext cx="9" cy="12"/>
              </a:xfrm>
              <a:custGeom>
                <a:avLst/>
                <a:gdLst>
                  <a:gd name="T0" fmla="*/ 3 w 4"/>
                  <a:gd name="T1" fmla="*/ 4 h 5"/>
                  <a:gd name="T2" fmla="*/ 0 w 4"/>
                  <a:gd name="T3" fmla="*/ 3 h 5"/>
                  <a:gd name="T4" fmla="*/ 1 w 4"/>
                  <a:gd name="T5" fmla="*/ 1 h 5"/>
                  <a:gd name="T6" fmla="*/ 3 w 4"/>
                  <a:gd name="T7" fmla="*/ 1 h 5"/>
                  <a:gd name="T8" fmla="*/ 3 w 4"/>
                  <a:gd name="T9" fmla="*/ 4 h 5"/>
                </a:gdLst>
                <a:ahLst/>
                <a:cxnLst>
                  <a:cxn ang="0">
                    <a:pos x="T0" y="T1"/>
                  </a:cxn>
                  <a:cxn ang="0">
                    <a:pos x="T2" y="T3"/>
                  </a:cxn>
                  <a:cxn ang="0">
                    <a:pos x="T4" y="T5"/>
                  </a:cxn>
                  <a:cxn ang="0">
                    <a:pos x="T6" y="T7"/>
                  </a:cxn>
                  <a:cxn ang="0">
                    <a:pos x="T8" y="T9"/>
                  </a:cxn>
                </a:cxnLst>
                <a:rect l="0" t="0" r="r" b="b"/>
                <a:pathLst>
                  <a:path w="4" h="5">
                    <a:moveTo>
                      <a:pt x="3" y="4"/>
                    </a:moveTo>
                    <a:cubicBezTo>
                      <a:pt x="2" y="5"/>
                      <a:pt x="1" y="4"/>
                      <a:pt x="0" y="3"/>
                    </a:cubicBezTo>
                    <a:cubicBezTo>
                      <a:pt x="0" y="2"/>
                      <a:pt x="0" y="1"/>
                      <a:pt x="1" y="1"/>
                    </a:cubicBezTo>
                    <a:cubicBezTo>
                      <a:pt x="1" y="0"/>
                      <a:pt x="2" y="0"/>
                      <a:pt x="3" y="1"/>
                    </a:cubicBezTo>
                    <a:cubicBezTo>
                      <a:pt x="4" y="2"/>
                      <a:pt x="3" y="3"/>
                      <a:pt x="3" y="4"/>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53" name="Freeform 443"/>
              <p:cNvSpPr>
                <a:spLocks/>
              </p:cNvSpPr>
              <p:nvPr/>
            </p:nvSpPr>
            <p:spPr bwMode="auto">
              <a:xfrm>
                <a:off x="2168" y="560"/>
                <a:ext cx="7" cy="10"/>
              </a:xfrm>
              <a:custGeom>
                <a:avLst/>
                <a:gdLst>
                  <a:gd name="T0" fmla="*/ 3 w 3"/>
                  <a:gd name="T1" fmla="*/ 4 h 4"/>
                  <a:gd name="T2" fmla="*/ 3 w 3"/>
                  <a:gd name="T3" fmla="*/ 4 h 4"/>
                  <a:gd name="T4" fmla="*/ 1 w 3"/>
                  <a:gd name="T5" fmla="*/ 4 h 4"/>
                  <a:gd name="T6" fmla="*/ 0 w 3"/>
                  <a:gd name="T7" fmla="*/ 3 h 4"/>
                  <a:gd name="T8" fmla="*/ 0 w 3"/>
                  <a:gd name="T9" fmla="*/ 2 h 4"/>
                  <a:gd name="T10" fmla="*/ 1 w 3"/>
                  <a:gd name="T11" fmla="*/ 1 h 4"/>
                  <a:gd name="T12" fmla="*/ 2 w 3"/>
                  <a:gd name="T13" fmla="*/ 0 h 4"/>
                  <a:gd name="T14" fmla="*/ 3 w 3"/>
                  <a:gd name="T15" fmla="*/ 1 h 4"/>
                  <a:gd name="T16" fmla="*/ 3 w 3"/>
                  <a:gd name="T17" fmla="*/ 3 h 4"/>
                  <a:gd name="T18" fmla="*/ 3 w 3"/>
                  <a:gd name="T19" fmla="*/ 4 h 4"/>
                  <a:gd name="T20" fmla="*/ 3 w 3"/>
                  <a:gd name="T21" fmla="*/ 4 h 4"/>
                  <a:gd name="T22" fmla="*/ 3 w 3"/>
                  <a:gd name="T23" fmla="*/ 4 h 4"/>
                  <a:gd name="T24" fmla="*/ 3 w 3"/>
                  <a:gd name="T25" fmla="*/ 3 h 4"/>
                  <a:gd name="T26" fmla="*/ 3 w 3"/>
                  <a:gd name="T27" fmla="*/ 1 h 4"/>
                  <a:gd name="T28" fmla="*/ 2 w 3"/>
                  <a:gd name="T29" fmla="*/ 0 h 4"/>
                  <a:gd name="T30" fmla="*/ 1 w 3"/>
                  <a:gd name="T31" fmla="*/ 1 h 4"/>
                  <a:gd name="T32" fmla="*/ 0 w 3"/>
                  <a:gd name="T33" fmla="*/ 2 h 4"/>
                  <a:gd name="T34" fmla="*/ 0 w 3"/>
                  <a:gd name="T35" fmla="*/ 3 h 4"/>
                  <a:gd name="T36" fmla="*/ 1 w 3"/>
                  <a:gd name="T37" fmla="*/ 4 h 4"/>
                  <a:gd name="T38" fmla="*/ 3 w 3"/>
                  <a:gd name="T3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 h="4">
                    <a:moveTo>
                      <a:pt x="3" y="4"/>
                    </a:moveTo>
                    <a:cubicBezTo>
                      <a:pt x="3" y="4"/>
                      <a:pt x="3" y="4"/>
                      <a:pt x="3" y="4"/>
                    </a:cubicBezTo>
                    <a:cubicBezTo>
                      <a:pt x="2" y="4"/>
                      <a:pt x="2" y="4"/>
                      <a:pt x="1" y="4"/>
                    </a:cubicBezTo>
                    <a:cubicBezTo>
                      <a:pt x="1" y="4"/>
                      <a:pt x="1" y="4"/>
                      <a:pt x="0" y="3"/>
                    </a:cubicBezTo>
                    <a:cubicBezTo>
                      <a:pt x="0" y="3"/>
                      <a:pt x="0" y="2"/>
                      <a:pt x="0" y="2"/>
                    </a:cubicBezTo>
                    <a:cubicBezTo>
                      <a:pt x="0" y="1"/>
                      <a:pt x="0" y="1"/>
                      <a:pt x="1" y="1"/>
                    </a:cubicBezTo>
                    <a:cubicBezTo>
                      <a:pt x="1" y="0"/>
                      <a:pt x="1" y="0"/>
                      <a:pt x="2" y="0"/>
                    </a:cubicBezTo>
                    <a:cubicBezTo>
                      <a:pt x="2" y="0"/>
                      <a:pt x="3" y="1"/>
                      <a:pt x="3" y="1"/>
                    </a:cubicBezTo>
                    <a:cubicBezTo>
                      <a:pt x="3" y="2"/>
                      <a:pt x="3" y="2"/>
                      <a:pt x="3" y="3"/>
                    </a:cubicBezTo>
                    <a:cubicBezTo>
                      <a:pt x="3" y="3"/>
                      <a:pt x="3" y="4"/>
                      <a:pt x="3" y="4"/>
                    </a:cubicBezTo>
                    <a:cubicBezTo>
                      <a:pt x="3" y="4"/>
                      <a:pt x="3" y="4"/>
                      <a:pt x="3" y="4"/>
                    </a:cubicBezTo>
                    <a:cubicBezTo>
                      <a:pt x="3" y="4"/>
                      <a:pt x="3" y="4"/>
                      <a:pt x="3" y="4"/>
                    </a:cubicBezTo>
                    <a:cubicBezTo>
                      <a:pt x="3" y="4"/>
                      <a:pt x="3" y="3"/>
                      <a:pt x="3" y="3"/>
                    </a:cubicBezTo>
                    <a:cubicBezTo>
                      <a:pt x="3" y="2"/>
                      <a:pt x="3" y="1"/>
                      <a:pt x="3" y="1"/>
                    </a:cubicBezTo>
                    <a:cubicBezTo>
                      <a:pt x="3" y="1"/>
                      <a:pt x="2" y="0"/>
                      <a:pt x="2" y="0"/>
                    </a:cubicBezTo>
                    <a:cubicBezTo>
                      <a:pt x="1" y="0"/>
                      <a:pt x="1" y="0"/>
                      <a:pt x="1" y="1"/>
                    </a:cubicBezTo>
                    <a:cubicBezTo>
                      <a:pt x="0" y="1"/>
                      <a:pt x="0" y="1"/>
                      <a:pt x="0" y="2"/>
                    </a:cubicBezTo>
                    <a:cubicBezTo>
                      <a:pt x="0" y="2"/>
                      <a:pt x="0" y="3"/>
                      <a:pt x="0" y="3"/>
                    </a:cubicBezTo>
                    <a:cubicBezTo>
                      <a:pt x="0" y="4"/>
                      <a:pt x="1" y="4"/>
                      <a:pt x="1" y="4"/>
                    </a:cubicBezTo>
                    <a:cubicBezTo>
                      <a:pt x="2" y="4"/>
                      <a:pt x="2" y="4"/>
                      <a:pt x="3" y="4"/>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54" name="Freeform 444"/>
              <p:cNvSpPr>
                <a:spLocks/>
              </p:cNvSpPr>
              <p:nvPr/>
            </p:nvSpPr>
            <p:spPr bwMode="auto">
              <a:xfrm>
                <a:off x="2229" y="520"/>
                <a:ext cx="2" cy="5"/>
              </a:xfrm>
              <a:custGeom>
                <a:avLst/>
                <a:gdLst>
                  <a:gd name="T0" fmla="*/ 1 w 1"/>
                  <a:gd name="T1" fmla="*/ 1 h 2"/>
                  <a:gd name="T2" fmla="*/ 0 w 1"/>
                  <a:gd name="T3" fmla="*/ 1 h 2"/>
                  <a:gd name="T4" fmla="*/ 0 w 1"/>
                  <a:gd name="T5" fmla="*/ 0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0" y="2"/>
                      <a:pt x="0" y="2"/>
                      <a:pt x="0" y="1"/>
                    </a:cubicBezTo>
                    <a:cubicBezTo>
                      <a:pt x="0" y="1"/>
                      <a:pt x="0" y="1"/>
                      <a:pt x="0" y="0"/>
                    </a:cubicBezTo>
                    <a:cubicBezTo>
                      <a:pt x="0" y="0"/>
                      <a:pt x="0" y="0"/>
                      <a:pt x="1" y="0"/>
                    </a:cubicBezTo>
                    <a:cubicBezTo>
                      <a:pt x="1" y="1"/>
                      <a:pt x="1" y="1"/>
                      <a:pt x="1"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55" name="Freeform 445"/>
              <p:cNvSpPr>
                <a:spLocks/>
              </p:cNvSpPr>
              <p:nvPr/>
            </p:nvSpPr>
            <p:spPr bwMode="auto">
              <a:xfrm>
                <a:off x="2229" y="520"/>
                <a:ext cx="2" cy="5"/>
              </a:xfrm>
              <a:custGeom>
                <a:avLst/>
                <a:gdLst>
                  <a:gd name="T0" fmla="*/ 1 w 1"/>
                  <a:gd name="T1" fmla="*/ 1 h 2"/>
                  <a:gd name="T2" fmla="*/ 1 w 1"/>
                  <a:gd name="T3" fmla="*/ 1 h 2"/>
                  <a:gd name="T4" fmla="*/ 0 w 1"/>
                  <a:gd name="T5" fmla="*/ 2 h 2"/>
                  <a:gd name="T6" fmla="*/ 0 w 1"/>
                  <a:gd name="T7" fmla="*/ 1 h 2"/>
                  <a:gd name="T8" fmla="*/ 0 w 1"/>
                  <a:gd name="T9" fmla="*/ 1 h 2"/>
                  <a:gd name="T10" fmla="*/ 0 w 1"/>
                  <a:gd name="T11" fmla="*/ 0 h 2"/>
                  <a:gd name="T12" fmla="*/ 0 w 1"/>
                  <a:gd name="T13" fmla="*/ 0 h 2"/>
                  <a:gd name="T14" fmla="*/ 1 w 1"/>
                  <a:gd name="T15" fmla="*/ 0 h 2"/>
                  <a:gd name="T16" fmla="*/ 1 w 1"/>
                  <a:gd name="T17" fmla="*/ 1 h 2"/>
                  <a:gd name="T18" fmla="*/ 1 w 1"/>
                  <a:gd name="T19" fmla="*/ 1 h 2"/>
                  <a:gd name="T20" fmla="*/ 1 w 1"/>
                  <a:gd name="T21" fmla="*/ 1 h 2"/>
                  <a:gd name="T22" fmla="*/ 1 w 1"/>
                  <a:gd name="T23" fmla="*/ 1 h 2"/>
                  <a:gd name="T24" fmla="*/ 1 w 1"/>
                  <a:gd name="T25" fmla="*/ 1 h 2"/>
                  <a:gd name="T26" fmla="*/ 1 w 1"/>
                  <a:gd name="T27" fmla="*/ 0 h 2"/>
                  <a:gd name="T28" fmla="*/ 0 w 1"/>
                  <a:gd name="T29" fmla="*/ 0 h 2"/>
                  <a:gd name="T30" fmla="*/ 0 w 1"/>
                  <a:gd name="T31" fmla="*/ 0 h 2"/>
                  <a:gd name="T32" fmla="*/ 0 w 1"/>
                  <a:gd name="T33" fmla="*/ 1 h 2"/>
                  <a:gd name="T34" fmla="*/ 0 w 1"/>
                  <a:gd name="T35" fmla="*/ 1 h 2"/>
                  <a:gd name="T36" fmla="*/ 0 w 1"/>
                  <a:gd name="T37" fmla="*/ 2 h 2"/>
                  <a:gd name="T38" fmla="*/ 1 w 1"/>
                  <a:gd name="T3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2">
                    <a:moveTo>
                      <a:pt x="1" y="1"/>
                    </a:moveTo>
                    <a:cubicBezTo>
                      <a:pt x="1" y="1"/>
                      <a:pt x="1" y="1"/>
                      <a:pt x="1" y="1"/>
                    </a:cubicBezTo>
                    <a:cubicBezTo>
                      <a:pt x="1" y="2"/>
                      <a:pt x="0" y="2"/>
                      <a:pt x="0" y="2"/>
                    </a:cubicBezTo>
                    <a:cubicBezTo>
                      <a:pt x="0" y="2"/>
                      <a:pt x="0" y="2"/>
                      <a:pt x="0" y="1"/>
                    </a:cubicBezTo>
                    <a:cubicBezTo>
                      <a:pt x="0" y="1"/>
                      <a:pt x="0" y="1"/>
                      <a:pt x="0" y="1"/>
                    </a:cubicBezTo>
                    <a:cubicBezTo>
                      <a:pt x="0" y="1"/>
                      <a:pt x="0" y="1"/>
                      <a:pt x="0" y="0"/>
                    </a:cubicBezTo>
                    <a:cubicBezTo>
                      <a:pt x="0" y="0"/>
                      <a:pt x="0" y="0"/>
                      <a:pt x="0" y="0"/>
                    </a:cubicBezTo>
                    <a:cubicBezTo>
                      <a:pt x="0" y="0"/>
                      <a:pt x="0" y="0"/>
                      <a:pt x="1" y="0"/>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0"/>
                    </a:cubicBezTo>
                    <a:cubicBezTo>
                      <a:pt x="0" y="0"/>
                      <a:pt x="0" y="0"/>
                      <a:pt x="0" y="0"/>
                    </a:cubicBezTo>
                    <a:cubicBezTo>
                      <a:pt x="0" y="0"/>
                      <a:pt x="0" y="0"/>
                      <a:pt x="0" y="0"/>
                    </a:cubicBezTo>
                    <a:cubicBezTo>
                      <a:pt x="0" y="1"/>
                      <a:pt x="0" y="1"/>
                      <a:pt x="0" y="1"/>
                    </a:cubicBezTo>
                    <a:cubicBezTo>
                      <a:pt x="0" y="1"/>
                      <a:pt x="0" y="1"/>
                      <a:pt x="0" y="1"/>
                    </a:cubicBezTo>
                    <a:cubicBezTo>
                      <a:pt x="0" y="2"/>
                      <a:pt x="0" y="2"/>
                      <a:pt x="0" y="2"/>
                    </a:cubicBezTo>
                    <a:cubicBezTo>
                      <a:pt x="0" y="2"/>
                      <a:pt x="1" y="2"/>
                      <a:pt x="1"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56" name="Freeform 446"/>
              <p:cNvSpPr>
                <a:spLocks/>
              </p:cNvSpPr>
              <p:nvPr/>
            </p:nvSpPr>
            <p:spPr bwMode="auto">
              <a:xfrm>
                <a:off x="2156" y="560"/>
                <a:ext cx="7" cy="10"/>
              </a:xfrm>
              <a:custGeom>
                <a:avLst/>
                <a:gdLst>
                  <a:gd name="T0" fmla="*/ 2 w 3"/>
                  <a:gd name="T1" fmla="*/ 4 h 4"/>
                  <a:gd name="T2" fmla="*/ 0 w 3"/>
                  <a:gd name="T3" fmla="*/ 3 h 4"/>
                  <a:gd name="T4" fmla="*/ 0 w 3"/>
                  <a:gd name="T5" fmla="*/ 1 h 4"/>
                  <a:gd name="T6" fmla="*/ 2 w 3"/>
                  <a:gd name="T7" fmla="*/ 1 h 4"/>
                  <a:gd name="T8" fmla="*/ 2 w 3"/>
                  <a:gd name="T9" fmla="*/ 4 h 4"/>
                </a:gdLst>
                <a:ahLst/>
                <a:cxnLst>
                  <a:cxn ang="0">
                    <a:pos x="T0" y="T1"/>
                  </a:cxn>
                  <a:cxn ang="0">
                    <a:pos x="T2" y="T3"/>
                  </a:cxn>
                  <a:cxn ang="0">
                    <a:pos x="T4" y="T5"/>
                  </a:cxn>
                  <a:cxn ang="0">
                    <a:pos x="T6" y="T7"/>
                  </a:cxn>
                  <a:cxn ang="0">
                    <a:pos x="T8" y="T9"/>
                  </a:cxn>
                </a:cxnLst>
                <a:rect l="0" t="0" r="r" b="b"/>
                <a:pathLst>
                  <a:path w="3" h="4">
                    <a:moveTo>
                      <a:pt x="2" y="4"/>
                    </a:moveTo>
                    <a:cubicBezTo>
                      <a:pt x="1" y="4"/>
                      <a:pt x="0" y="4"/>
                      <a:pt x="0" y="3"/>
                    </a:cubicBezTo>
                    <a:cubicBezTo>
                      <a:pt x="0" y="2"/>
                      <a:pt x="0" y="1"/>
                      <a:pt x="0" y="1"/>
                    </a:cubicBezTo>
                    <a:cubicBezTo>
                      <a:pt x="1" y="0"/>
                      <a:pt x="2" y="0"/>
                      <a:pt x="2" y="1"/>
                    </a:cubicBezTo>
                    <a:cubicBezTo>
                      <a:pt x="3" y="2"/>
                      <a:pt x="3" y="3"/>
                      <a:pt x="2" y="4"/>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57" name="Freeform 447"/>
              <p:cNvSpPr>
                <a:spLocks/>
              </p:cNvSpPr>
              <p:nvPr/>
            </p:nvSpPr>
            <p:spPr bwMode="auto">
              <a:xfrm>
                <a:off x="2156" y="560"/>
                <a:ext cx="7" cy="10"/>
              </a:xfrm>
              <a:custGeom>
                <a:avLst/>
                <a:gdLst>
                  <a:gd name="T0" fmla="*/ 2 w 3"/>
                  <a:gd name="T1" fmla="*/ 4 h 4"/>
                  <a:gd name="T2" fmla="*/ 2 w 3"/>
                  <a:gd name="T3" fmla="*/ 4 h 4"/>
                  <a:gd name="T4" fmla="*/ 1 w 3"/>
                  <a:gd name="T5" fmla="*/ 4 h 4"/>
                  <a:gd name="T6" fmla="*/ 0 w 3"/>
                  <a:gd name="T7" fmla="*/ 3 h 4"/>
                  <a:gd name="T8" fmla="*/ 0 w 3"/>
                  <a:gd name="T9" fmla="*/ 2 h 4"/>
                  <a:gd name="T10" fmla="*/ 0 w 3"/>
                  <a:gd name="T11" fmla="*/ 1 h 4"/>
                  <a:gd name="T12" fmla="*/ 2 w 3"/>
                  <a:gd name="T13" fmla="*/ 0 h 4"/>
                  <a:gd name="T14" fmla="*/ 2 w 3"/>
                  <a:gd name="T15" fmla="*/ 1 h 4"/>
                  <a:gd name="T16" fmla="*/ 3 w 3"/>
                  <a:gd name="T17" fmla="*/ 2 h 4"/>
                  <a:gd name="T18" fmla="*/ 2 w 3"/>
                  <a:gd name="T19" fmla="*/ 4 h 4"/>
                  <a:gd name="T20" fmla="*/ 2 w 3"/>
                  <a:gd name="T21" fmla="*/ 4 h 4"/>
                  <a:gd name="T22" fmla="*/ 2 w 3"/>
                  <a:gd name="T23" fmla="*/ 4 h 4"/>
                  <a:gd name="T24" fmla="*/ 3 w 3"/>
                  <a:gd name="T25" fmla="*/ 2 h 4"/>
                  <a:gd name="T26" fmla="*/ 3 w 3"/>
                  <a:gd name="T27" fmla="*/ 1 h 4"/>
                  <a:gd name="T28" fmla="*/ 2 w 3"/>
                  <a:gd name="T29" fmla="*/ 0 h 4"/>
                  <a:gd name="T30" fmla="*/ 0 w 3"/>
                  <a:gd name="T31" fmla="*/ 1 h 4"/>
                  <a:gd name="T32" fmla="*/ 0 w 3"/>
                  <a:gd name="T33" fmla="*/ 2 h 4"/>
                  <a:gd name="T34" fmla="*/ 0 w 3"/>
                  <a:gd name="T35" fmla="*/ 3 h 4"/>
                  <a:gd name="T36" fmla="*/ 1 w 3"/>
                  <a:gd name="T37" fmla="*/ 4 h 4"/>
                  <a:gd name="T38" fmla="*/ 2 w 3"/>
                  <a:gd name="T3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 h="4">
                    <a:moveTo>
                      <a:pt x="2" y="4"/>
                    </a:moveTo>
                    <a:cubicBezTo>
                      <a:pt x="2" y="4"/>
                      <a:pt x="2" y="4"/>
                      <a:pt x="2" y="4"/>
                    </a:cubicBezTo>
                    <a:cubicBezTo>
                      <a:pt x="2" y="4"/>
                      <a:pt x="1" y="4"/>
                      <a:pt x="1" y="4"/>
                    </a:cubicBezTo>
                    <a:cubicBezTo>
                      <a:pt x="1" y="4"/>
                      <a:pt x="0" y="4"/>
                      <a:pt x="0" y="3"/>
                    </a:cubicBezTo>
                    <a:cubicBezTo>
                      <a:pt x="0" y="3"/>
                      <a:pt x="0" y="2"/>
                      <a:pt x="0" y="2"/>
                    </a:cubicBezTo>
                    <a:cubicBezTo>
                      <a:pt x="0" y="1"/>
                      <a:pt x="0" y="1"/>
                      <a:pt x="0" y="1"/>
                    </a:cubicBezTo>
                    <a:cubicBezTo>
                      <a:pt x="1" y="0"/>
                      <a:pt x="1" y="0"/>
                      <a:pt x="2" y="0"/>
                    </a:cubicBezTo>
                    <a:cubicBezTo>
                      <a:pt x="2" y="0"/>
                      <a:pt x="2" y="1"/>
                      <a:pt x="2" y="1"/>
                    </a:cubicBezTo>
                    <a:cubicBezTo>
                      <a:pt x="3" y="1"/>
                      <a:pt x="3" y="2"/>
                      <a:pt x="3" y="2"/>
                    </a:cubicBezTo>
                    <a:cubicBezTo>
                      <a:pt x="3" y="3"/>
                      <a:pt x="2" y="3"/>
                      <a:pt x="2" y="4"/>
                    </a:cubicBezTo>
                    <a:cubicBezTo>
                      <a:pt x="2" y="4"/>
                      <a:pt x="2" y="4"/>
                      <a:pt x="2" y="4"/>
                    </a:cubicBezTo>
                    <a:cubicBezTo>
                      <a:pt x="2" y="4"/>
                      <a:pt x="2" y="4"/>
                      <a:pt x="2" y="4"/>
                    </a:cubicBezTo>
                    <a:cubicBezTo>
                      <a:pt x="2" y="3"/>
                      <a:pt x="3" y="3"/>
                      <a:pt x="3" y="2"/>
                    </a:cubicBezTo>
                    <a:cubicBezTo>
                      <a:pt x="3" y="2"/>
                      <a:pt x="3" y="1"/>
                      <a:pt x="3" y="1"/>
                    </a:cubicBezTo>
                    <a:cubicBezTo>
                      <a:pt x="2" y="1"/>
                      <a:pt x="2" y="0"/>
                      <a:pt x="2" y="0"/>
                    </a:cubicBezTo>
                    <a:cubicBezTo>
                      <a:pt x="1" y="0"/>
                      <a:pt x="1" y="0"/>
                      <a:pt x="0" y="1"/>
                    </a:cubicBezTo>
                    <a:cubicBezTo>
                      <a:pt x="0" y="1"/>
                      <a:pt x="0" y="1"/>
                      <a:pt x="0" y="2"/>
                    </a:cubicBezTo>
                    <a:cubicBezTo>
                      <a:pt x="0" y="2"/>
                      <a:pt x="0" y="3"/>
                      <a:pt x="0" y="3"/>
                    </a:cubicBezTo>
                    <a:cubicBezTo>
                      <a:pt x="0" y="4"/>
                      <a:pt x="1" y="4"/>
                      <a:pt x="1" y="4"/>
                    </a:cubicBezTo>
                    <a:cubicBezTo>
                      <a:pt x="1" y="4"/>
                      <a:pt x="2" y="4"/>
                      <a:pt x="2" y="4"/>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58" name="Freeform 448"/>
              <p:cNvSpPr>
                <a:spLocks/>
              </p:cNvSpPr>
              <p:nvPr/>
            </p:nvSpPr>
            <p:spPr bwMode="auto">
              <a:xfrm>
                <a:off x="2144" y="558"/>
                <a:ext cx="7" cy="9"/>
              </a:xfrm>
              <a:custGeom>
                <a:avLst/>
                <a:gdLst>
                  <a:gd name="T0" fmla="*/ 2 w 3"/>
                  <a:gd name="T1" fmla="*/ 3 h 4"/>
                  <a:gd name="T2" fmla="*/ 0 w 3"/>
                  <a:gd name="T3" fmla="*/ 3 h 4"/>
                  <a:gd name="T4" fmla="*/ 1 w 3"/>
                  <a:gd name="T5" fmla="*/ 1 h 4"/>
                  <a:gd name="T6" fmla="*/ 2 w 3"/>
                  <a:gd name="T7" fmla="*/ 1 h 4"/>
                  <a:gd name="T8" fmla="*/ 2 w 3"/>
                  <a:gd name="T9" fmla="*/ 3 h 4"/>
                </a:gdLst>
                <a:ahLst/>
                <a:cxnLst>
                  <a:cxn ang="0">
                    <a:pos x="T0" y="T1"/>
                  </a:cxn>
                  <a:cxn ang="0">
                    <a:pos x="T2" y="T3"/>
                  </a:cxn>
                  <a:cxn ang="0">
                    <a:pos x="T4" y="T5"/>
                  </a:cxn>
                  <a:cxn ang="0">
                    <a:pos x="T6" y="T7"/>
                  </a:cxn>
                  <a:cxn ang="0">
                    <a:pos x="T8" y="T9"/>
                  </a:cxn>
                </a:cxnLst>
                <a:rect l="0" t="0" r="r" b="b"/>
                <a:pathLst>
                  <a:path w="3" h="4">
                    <a:moveTo>
                      <a:pt x="2" y="3"/>
                    </a:moveTo>
                    <a:cubicBezTo>
                      <a:pt x="1" y="4"/>
                      <a:pt x="0" y="4"/>
                      <a:pt x="0" y="3"/>
                    </a:cubicBezTo>
                    <a:cubicBezTo>
                      <a:pt x="0" y="2"/>
                      <a:pt x="0" y="1"/>
                      <a:pt x="1" y="1"/>
                    </a:cubicBezTo>
                    <a:cubicBezTo>
                      <a:pt x="1" y="0"/>
                      <a:pt x="2" y="0"/>
                      <a:pt x="2" y="1"/>
                    </a:cubicBezTo>
                    <a:cubicBezTo>
                      <a:pt x="3" y="2"/>
                      <a:pt x="2" y="3"/>
                      <a:pt x="2"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59" name="Freeform 449"/>
              <p:cNvSpPr>
                <a:spLocks/>
              </p:cNvSpPr>
              <p:nvPr/>
            </p:nvSpPr>
            <p:spPr bwMode="auto">
              <a:xfrm>
                <a:off x="2144" y="558"/>
                <a:ext cx="7" cy="9"/>
              </a:xfrm>
              <a:custGeom>
                <a:avLst/>
                <a:gdLst>
                  <a:gd name="T0" fmla="*/ 2 w 3"/>
                  <a:gd name="T1" fmla="*/ 3 h 4"/>
                  <a:gd name="T2" fmla="*/ 2 w 3"/>
                  <a:gd name="T3" fmla="*/ 3 h 4"/>
                  <a:gd name="T4" fmla="*/ 1 w 3"/>
                  <a:gd name="T5" fmla="*/ 4 h 4"/>
                  <a:gd name="T6" fmla="*/ 0 w 3"/>
                  <a:gd name="T7" fmla="*/ 3 h 4"/>
                  <a:gd name="T8" fmla="*/ 0 w 3"/>
                  <a:gd name="T9" fmla="*/ 2 h 4"/>
                  <a:gd name="T10" fmla="*/ 1 w 3"/>
                  <a:gd name="T11" fmla="*/ 1 h 4"/>
                  <a:gd name="T12" fmla="*/ 2 w 3"/>
                  <a:gd name="T13" fmla="*/ 1 h 4"/>
                  <a:gd name="T14" fmla="*/ 2 w 3"/>
                  <a:gd name="T15" fmla="*/ 1 h 4"/>
                  <a:gd name="T16" fmla="*/ 2 w 3"/>
                  <a:gd name="T17" fmla="*/ 2 h 4"/>
                  <a:gd name="T18" fmla="*/ 2 w 3"/>
                  <a:gd name="T19" fmla="*/ 3 h 4"/>
                  <a:gd name="T20" fmla="*/ 2 w 3"/>
                  <a:gd name="T21" fmla="*/ 3 h 4"/>
                  <a:gd name="T22" fmla="*/ 2 w 3"/>
                  <a:gd name="T23" fmla="*/ 4 h 4"/>
                  <a:gd name="T24" fmla="*/ 3 w 3"/>
                  <a:gd name="T25" fmla="*/ 2 h 4"/>
                  <a:gd name="T26" fmla="*/ 2 w 3"/>
                  <a:gd name="T27" fmla="*/ 1 h 4"/>
                  <a:gd name="T28" fmla="*/ 2 w 3"/>
                  <a:gd name="T29" fmla="*/ 1 h 4"/>
                  <a:gd name="T30" fmla="*/ 1 w 3"/>
                  <a:gd name="T31" fmla="*/ 1 h 4"/>
                  <a:gd name="T32" fmla="*/ 0 w 3"/>
                  <a:gd name="T33" fmla="*/ 2 h 4"/>
                  <a:gd name="T34" fmla="*/ 0 w 3"/>
                  <a:gd name="T35" fmla="*/ 3 h 4"/>
                  <a:gd name="T36" fmla="*/ 1 w 3"/>
                  <a:gd name="T37" fmla="*/ 4 h 4"/>
                  <a:gd name="T38" fmla="*/ 2 w 3"/>
                  <a:gd name="T39" fmla="*/ 4 h 4"/>
                  <a:gd name="T40" fmla="*/ 2 w 3"/>
                  <a:gd name="T4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 h="4">
                    <a:moveTo>
                      <a:pt x="2" y="3"/>
                    </a:moveTo>
                    <a:cubicBezTo>
                      <a:pt x="2" y="3"/>
                      <a:pt x="2" y="3"/>
                      <a:pt x="2" y="3"/>
                    </a:cubicBezTo>
                    <a:cubicBezTo>
                      <a:pt x="2" y="4"/>
                      <a:pt x="1" y="4"/>
                      <a:pt x="1" y="4"/>
                    </a:cubicBezTo>
                    <a:cubicBezTo>
                      <a:pt x="1" y="4"/>
                      <a:pt x="0" y="3"/>
                      <a:pt x="0" y="3"/>
                    </a:cubicBezTo>
                    <a:cubicBezTo>
                      <a:pt x="0" y="3"/>
                      <a:pt x="0" y="2"/>
                      <a:pt x="0" y="2"/>
                    </a:cubicBezTo>
                    <a:cubicBezTo>
                      <a:pt x="0" y="1"/>
                      <a:pt x="0" y="1"/>
                      <a:pt x="1" y="1"/>
                    </a:cubicBezTo>
                    <a:cubicBezTo>
                      <a:pt x="1" y="1"/>
                      <a:pt x="1" y="0"/>
                      <a:pt x="2" y="1"/>
                    </a:cubicBezTo>
                    <a:cubicBezTo>
                      <a:pt x="2" y="1"/>
                      <a:pt x="2" y="1"/>
                      <a:pt x="2" y="1"/>
                    </a:cubicBezTo>
                    <a:cubicBezTo>
                      <a:pt x="3" y="2"/>
                      <a:pt x="3" y="2"/>
                      <a:pt x="2" y="2"/>
                    </a:cubicBezTo>
                    <a:cubicBezTo>
                      <a:pt x="2" y="3"/>
                      <a:pt x="2" y="3"/>
                      <a:pt x="2" y="3"/>
                    </a:cubicBezTo>
                    <a:cubicBezTo>
                      <a:pt x="2" y="3"/>
                      <a:pt x="2" y="3"/>
                      <a:pt x="2" y="3"/>
                    </a:cubicBezTo>
                    <a:cubicBezTo>
                      <a:pt x="2" y="4"/>
                      <a:pt x="2" y="4"/>
                      <a:pt x="2" y="4"/>
                    </a:cubicBezTo>
                    <a:cubicBezTo>
                      <a:pt x="2" y="3"/>
                      <a:pt x="2" y="3"/>
                      <a:pt x="3" y="2"/>
                    </a:cubicBezTo>
                    <a:cubicBezTo>
                      <a:pt x="3" y="2"/>
                      <a:pt x="3" y="2"/>
                      <a:pt x="2" y="1"/>
                    </a:cubicBezTo>
                    <a:cubicBezTo>
                      <a:pt x="2" y="1"/>
                      <a:pt x="2" y="1"/>
                      <a:pt x="2" y="1"/>
                    </a:cubicBezTo>
                    <a:cubicBezTo>
                      <a:pt x="1" y="0"/>
                      <a:pt x="1" y="0"/>
                      <a:pt x="1" y="1"/>
                    </a:cubicBezTo>
                    <a:cubicBezTo>
                      <a:pt x="0" y="1"/>
                      <a:pt x="0" y="1"/>
                      <a:pt x="0" y="2"/>
                    </a:cubicBezTo>
                    <a:cubicBezTo>
                      <a:pt x="0" y="2"/>
                      <a:pt x="0" y="3"/>
                      <a:pt x="0" y="3"/>
                    </a:cubicBezTo>
                    <a:cubicBezTo>
                      <a:pt x="0" y="3"/>
                      <a:pt x="1" y="4"/>
                      <a:pt x="1" y="4"/>
                    </a:cubicBezTo>
                    <a:cubicBezTo>
                      <a:pt x="1" y="4"/>
                      <a:pt x="2" y="4"/>
                      <a:pt x="2" y="4"/>
                    </a:cubicBezTo>
                    <a:lnTo>
                      <a:pt x="2" y="3"/>
                    </a:ln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60" name="Freeform 450"/>
              <p:cNvSpPr>
                <a:spLocks/>
              </p:cNvSpPr>
              <p:nvPr/>
            </p:nvSpPr>
            <p:spPr bwMode="auto">
              <a:xfrm>
                <a:off x="2135" y="556"/>
                <a:ext cx="4" cy="7"/>
              </a:xfrm>
              <a:custGeom>
                <a:avLst/>
                <a:gdLst>
                  <a:gd name="T0" fmla="*/ 2 w 2"/>
                  <a:gd name="T1" fmla="*/ 3 h 3"/>
                  <a:gd name="T2" fmla="*/ 0 w 2"/>
                  <a:gd name="T3" fmla="*/ 2 h 3"/>
                  <a:gd name="T4" fmla="*/ 1 w 2"/>
                  <a:gd name="T5" fmla="*/ 1 h 3"/>
                  <a:gd name="T6" fmla="*/ 2 w 2"/>
                  <a:gd name="T7" fmla="*/ 1 h 3"/>
                  <a:gd name="T8" fmla="*/ 2 w 2"/>
                  <a:gd name="T9" fmla="*/ 3 h 3"/>
                </a:gdLst>
                <a:ahLst/>
                <a:cxnLst>
                  <a:cxn ang="0">
                    <a:pos x="T0" y="T1"/>
                  </a:cxn>
                  <a:cxn ang="0">
                    <a:pos x="T2" y="T3"/>
                  </a:cxn>
                  <a:cxn ang="0">
                    <a:pos x="T4" y="T5"/>
                  </a:cxn>
                  <a:cxn ang="0">
                    <a:pos x="T6" y="T7"/>
                  </a:cxn>
                  <a:cxn ang="0">
                    <a:pos x="T8" y="T9"/>
                  </a:cxn>
                </a:cxnLst>
                <a:rect l="0" t="0" r="r" b="b"/>
                <a:pathLst>
                  <a:path w="2" h="3">
                    <a:moveTo>
                      <a:pt x="2" y="3"/>
                    </a:moveTo>
                    <a:cubicBezTo>
                      <a:pt x="1" y="3"/>
                      <a:pt x="0" y="3"/>
                      <a:pt x="0" y="2"/>
                    </a:cubicBezTo>
                    <a:cubicBezTo>
                      <a:pt x="0" y="2"/>
                      <a:pt x="0" y="1"/>
                      <a:pt x="1" y="1"/>
                    </a:cubicBezTo>
                    <a:cubicBezTo>
                      <a:pt x="1" y="0"/>
                      <a:pt x="2" y="0"/>
                      <a:pt x="2" y="1"/>
                    </a:cubicBezTo>
                    <a:cubicBezTo>
                      <a:pt x="2" y="2"/>
                      <a:pt x="2" y="2"/>
                      <a:pt x="2"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61" name="Freeform 451"/>
              <p:cNvSpPr>
                <a:spLocks/>
              </p:cNvSpPr>
              <p:nvPr/>
            </p:nvSpPr>
            <p:spPr bwMode="auto">
              <a:xfrm>
                <a:off x="2135" y="556"/>
                <a:ext cx="4" cy="7"/>
              </a:xfrm>
              <a:custGeom>
                <a:avLst/>
                <a:gdLst>
                  <a:gd name="T0" fmla="*/ 2 w 2"/>
                  <a:gd name="T1" fmla="*/ 3 h 3"/>
                  <a:gd name="T2" fmla="*/ 2 w 2"/>
                  <a:gd name="T3" fmla="*/ 3 h 3"/>
                  <a:gd name="T4" fmla="*/ 1 w 2"/>
                  <a:gd name="T5" fmla="*/ 3 h 3"/>
                  <a:gd name="T6" fmla="*/ 0 w 2"/>
                  <a:gd name="T7" fmla="*/ 2 h 3"/>
                  <a:gd name="T8" fmla="*/ 0 w 2"/>
                  <a:gd name="T9" fmla="*/ 1 h 3"/>
                  <a:gd name="T10" fmla="*/ 1 w 2"/>
                  <a:gd name="T11" fmla="*/ 1 h 3"/>
                  <a:gd name="T12" fmla="*/ 1 w 2"/>
                  <a:gd name="T13" fmla="*/ 0 h 3"/>
                  <a:gd name="T14" fmla="*/ 2 w 2"/>
                  <a:gd name="T15" fmla="*/ 1 h 3"/>
                  <a:gd name="T16" fmla="*/ 2 w 2"/>
                  <a:gd name="T17" fmla="*/ 2 h 3"/>
                  <a:gd name="T18" fmla="*/ 2 w 2"/>
                  <a:gd name="T19" fmla="*/ 3 h 3"/>
                  <a:gd name="T20" fmla="*/ 2 w 2"/>
                  <a:gd name="T21" fmla="*/ 3 h 3"/>
                  <a:gd name="T22" fmla="*/ 2 w 2"/>
                  <a:gd name="T23" fmla="*/ 3 h 3"/>
                  <a:gd name="T24" fmla="*/ 2 w 2"/>
                  <a:gd name="T25" fmla="*/ 2 h 3"/>
                  <a:gd name="T26" fmla="*/ 2 w 2"/>
                  <a:gd name="T27" fmla="*/ 1 h 3"/>
                  <a:gd name="T28" fmla="*/ 1 w 2"/>
                  <a:gd name="T29" fmla="*/ 0 h 3"/>
                  <a:gd name="T30" fmla="*/ 1 w 2"/>
                  <a:gd name="T31" fmla="*/ 1 h 3"/>
                  <a:gd name="T32" fmla="*/ 0 w 2"/>
                  <a:gd name="T33" fmla="*/ 1 h 3"/>
                  <a:gd name="T34" fmla="*/ 0 w 2"/>
                  <a:gd name="T35" fmla="*/ 2 h 3"/>
                  <a:gd name="T36" fmla="*/ 1 w 2"/>
                  <a:gd name="T37" fmla="*/ 3 h 3"/>
                  <a:gd name="T38" fmla="*/ 2 w 2"/>
                  <a:gd name="T3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3">
                    <a:moveTo>
                      <a:pt x="2" y="3"/>
                    </a:moveTo>
                    <a:cubicBezTo>
                      <a:pt x="2" y="3"/>
                      <a:pt x="2" y="3"/>
                      <a:pt x="2" y="3"/>
                    </a:cubicBezTo>
                    <a:cubicBezTo>
                      <a:pt x="1" y="3"/>
                      <a:pt x="1" y="3"/>
                      <a:pt x="1" y="3"/>
                    </a:cubicBezTo>
                    <a:cubicBezTo>
                      <a:pt x="1" y="3"/>
                      <a:pt x="0" y="3"/>
                      <a:pt x="0" y="2"/>
                    </a:cubicBezTo>
                    <a:cubicBezTo>
                      <a:pt x="0" y="2"/>
                      <a:pt x="0" y="2"/>
                      <a:pt x="0" y="1"/>
                    </a:cubicBezTo>
                    <a:cubicBezTo>
                      <a:pt x="0" y="1"/>
                      <a:pt x="0" y="1"/>
                      <a:pt x="1" y="1"/>
                    </a:cubicBezTo>
                    <a:cubicBezTo>
                      <a:pt x="1" y="0"/>
                      <a:pt x="1" y="0"/>
                      <a:pt x="1" y="0"/>
                    </a:cubicBezTo>
                    <a:cubicBezTo>
                      <a:pt x="2" y="1"/>
                      <a:pt x="2" y="1"/>
                      <a:pt x="2" y="1"/>
                    </a:cubicBezTo>
                    <a:cubicBezTo>
                      <a:pt x="2" y="1"/>
                      <a:pt x="2" y="2"/>
                      <a:pt x="2" y="2"/>
                    </a:cubicBezTo>
                    <a:cubicBezTo>
                      <a:pt x="2" y="2"/>
                      <a:pt x="2" y="3"/>
                      <a:pt x="2" y="3"/>
                    </a:cubicBezTo>
                    <a:cubicBezTo>
                      <a:pt x="2" y="3"/>
                      <a:pt x="2" y="3"/>
                      <a:pt x="2" y="3"/>
                    </a:cubicBezTo>
                    <a:cubicBezTo>
                      <a:pt x="2" y="3"/>
                      <a:pt x="2" y="3"/>
                      <a:pt x="2" y="3"/>
                    </a:cubicBezTo>
                    <a:cubicBezTo>
                      <a:pt x="2" y="3"/>
                      <a:pt x="2" y="2"/>
                      <a:pt x="2" y="2"/>
                    </a:cubicBezTo>
                    <a:cubicBezTo>
                      <a:pt x="2" y="2"/>
                      <a:pt x="2" y="1"/>
                      <a:pt x="2" y="1"/>
                    </a:cubicBezTo>
                    <a:cubicBezTo>
                      <a:pt x="2" y="1"/>
                      <a:pt x="2" y="0"/>
                      <a:pt x="1" y="0"/>
                    </a:cubicBezTo>
                    <a:cubicBezTo>
                      <a:pt x="1" y="0"/>
                      <a:pt x="1" y="0"/>
                      <a:pt x="1" y="1"/>
                    </a:cubicBezTo>
                    <a:cubicBezTo>
                      <a:pt x="0" y="1"/>
                      <a:pt x="0" y="1"/>
                      <a:pt x="0" y="1"/>
                    </a:cubicBezTo>
                    <a:cubicBezTo>
                      <a:pt x="0" y="2"/>
                      <a:pt x="0" y="2"/>
                      <a:pt x="0" y="2"/>
                    </a:cubicBezTo>
                    <a:cubicBezTo>
                      <a:pt x="0" y="3"/>
                      <a:pt x="0" y="3"/>
                      <a:pt x="1" y="3"/>
                    </a:cubicBezTo>
                    <a:cubicBezTo>
                      <a:pt x="1" y="3"/>
                      <a:pt x="1" y="3"/>
                      <a:pt x="2"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62" name="Freeform 452"/>
              <p:cNvSpPr>
                <a:spLocks/>
              </p:cNvSpPr>
              <p:nvPr/>
            </p:nvSpPr>
            <p:spPr bwMode="auto">
              <a:xfrm>
                <a:off x="1513" y="1108"/>
                <a:ext cx="93" cy="73"/>
              </a:xfrm>
              <a:custGeom>
                <a:avLst/>
                <a:gdLst>
                  <a:gd name="T0" fmla="*/ 35 w 39"/>
                  <a:gd name="T1" fmla="*/ 25 h 31"/>
                  <a:gd name="T2" fmla="*/ 27 w 39"/>
                  <a:gd name="T3" fmla="*/ 10 h 31"/>
                  <a:gd name="T4" fmla="*/ 2 w 39"/>
                  <a:gd name="T5" fmla="*/ 5 h 31"/>
                  <a:gd name="T6" fmla="*/ 0 w 39"/>
                  <a:gd name="T7" fmla="*/ 7 h 31"/>
                  <a:gd name="T8" fmla="*/ 1 w 39"/>
                  <a:gd name="T9" fmla="*/ 8 h 31"/>
                  <a:gd name="T10" fmla="*/ 1 w 39"/>
                  <a:gd name="T11" fmla="*/ 8 h 31"/>
                  <a:gd name="T12" fmla="*/ 15 w 39"/>
                  <a:gd name="T13" fmla="*/ 7 h 31"/>
                  <a:gd name="T14" fmla="*/ 21 w 39"/>
                  <a:gd name="T15" fmla="*/ 16 h 31"/>
                  <a:gd name="T16" fmla="*/ 24 w 39"/>
                  <a:gd name="T17" fmla="*/ 15 h 31"/>
                  <a:gd name="T18" fmla="*/ 27 w 39"/>
                  <a:gd name="T19" fmla="*/ 21 h 31"/>
                  <a:gd name="T20" fmla="*/ 35 w 39"/>
                  <a:gd name="T21" fmla="*/ 2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31">
                    <a:moveTo>
                      <a:pt x="35" y="25"/>
                    </a:moveTo>
                    <a:cubicBezTo>
                      <a:pt x="39" y="20"/>
                      <a:pt x="29" y="12"/>
                      <a:pt x="27" y="10"/>
                    </a:cubicBezTo>
                    <a:cubicBezTo>
                      <a:pt x="25" y="9"/>
                      <a:pt x="11" y="0"/>
                      <a:pt x="2" y="5"/>
                    </a:cubicBezTo>
                    <a:cubicBezTo>
                      <a:pt x="1" y="5"/>
                      <a:pt x="0" y="6"/>
                      <a:pt x="0" y="7"/>
                    </a:cubicBezTo>
                    <a:cubicBezTo>
                      <a:pt x="0" y="7"/>
                      <a:pt x="0" y="8"/>
                      <a:pt x="1" y="8"/>
                    </a:cubicBezTo>
                    <a:cubicBezTo>
                      <a:pt x="1" y="8"/>
                      <a:pt x="1" y="8"/>
                      <a:pt x="1" y="8"/>
                    </a:cubicBezTo>
                    <a:cubicBezTo>
                      <a:pt x="3" y="5"/>
                      <a:pt x="8" y="5"/>
                      <a:pt x="15" y="7"/>
                    </a:cubicBezTo>
                    <a:cubicBezTo>
                      <a:pt x="21" y="10"/>
                      <a:pt x="21" y="16"/>
                      <a:pt x="21" y="16"/>
                    </a:cubicBezTo>
                    <a:cubicBezTo>
                      <a:pt x="21" y="16"/>
                      <a:pt x="22" y="15"/>
                      <a:pt x="24" y="15"/>
                    </a:cubicBezTo>
                    <a:cubicBezTo>
                      <a:pt x="26" y="15"/>
                      <a:pt x="30" y="19"/>
                      <a:pt x="27" y="21"/>
                    </a:cubicBezTo>
                    <a:cubicBezTo>
                      <a:pt x="23" y="25"/>
                      <a:pt x="32" y="31"/>
                      <a:pt x="35" y="25"/>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63" name="Freeform 453"/>
              <p:cNvSpPr>
                <a:spLocks/>
              </p:cNvSpPr>
              <p:nvPr/>
            </p:nvSpPr>
            <p:spPr bwMode="auto">
              <a:xfrm>
                <a:off x="1853" y="584"/>
                <a:ext cx="154" cy="127"/>
              </a:xfrm>
              <a:custGeom>
                <a:avLst/>
                <a:gdLst>
                  <a:gd name="T0" fmla="*/ 1 w 65"/>
                  <a:gd name="T1" fmla="*/ 42 h 54"/>
                  <a:gd name="T2" fmla="*/ 17 w 65"/>
                  <a:gd name="T3" fmla="*/ 9 h 54"/>
                  <a:gd name="T4" fmla="*/ 56 w 65"/>
                  <a:gd name="T5" fmla="*/ 15 h 54"/>
                  <a:gd name="T6" fmla="*/ 59 w 65"/>
                  <a:gd name="T7" fmla="*/ 38 h 54"/>
                  <a:gd name="T8" fmla="*/ 49 w 65"/>
                  <a:gd name="T9" fmla="*/ 50 h 54"/>
                  <a:gd name="T10" fmla="*/ 29 w 65"/>
                  <a:gd name="T11" fmla="*/ 50 h 54"/>
                  <a:gd name="T12" fmla="*/ 24 w 65"/>
                  <a:gd name="T13" fmla="*/ 29 h 54"/>
                  <a:gd name="T14" fmla="*/ 44 w 65"/>
                  <a:gd name="T15" fmla="*/ 24 h 54"/>
                  <a:gd name="T16" fmla="*/ 38 w 65"/>
                  <a:gd name="T17" fmla="*/ 42 h 54"/>
                  <a:gd name="T18" fmla="*/ 39 w 65"/>
                  <a:gd name="T19" fmla="*/ 41 h 54"/>
                  <a:gd name="T20" fmla="*/ 40 w 65"/>
                  <a:gd name="T21" fmla="*/ 23 h 54"/>
                  <a:gd name="T22" fmla="*/ 23 w 65"/>
                  <a:gd name="T23" fmla="*/ 35 h 54"/>
                  <a:gd name="T24" fmla="*/ 36 w 65"/>
                  <a:gd name="T25" fmla="*/ 52 h 54"/>
                  <a:gd name="T26" fmla="*/ 57 w 65"/>
                  <a:gd name="T27" fmla="*/ 41 h 54"/>
                  <a:gd name="T28" fmla="*/ 38 w 65"/>
                  <a:gd name="T29" fmla="*/ 4 h 54"/>
                  <a:gd name="T30" fmla="*/ 2 w 65"/>
                  <a:gd name="T31" fmla="*/ 32 h 54"/>
                  <a:gd name="T32" fmla="*/ 2 w 65"/>
                  <a:gd name="T33" fmla="*/ 42 h 54"/>
                  <a:gd name="T34" fmla="*/ 1 w 65"/>
                  <a:gd name="T35"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 h="54">
                    <a:moveTo>
                      <a:pt x="1" y="42"/>
                    </a:moveTo>
                    <a:cubicBezTo>
                      <a:pt x="0" y="29"/>
                      <a:pt x="6" y="16"/>
                      <a:pt x="17" y="9"/>
                    </a:cubicBezTo>
                    <a:cubicBezTo>
                      <a:pt x="30" y="0"/>
                      <a:pt x="47" y="1"/>
                      <a:pt x="56" y="15"/>
                    </a:cubicBezTo>
                    <a:cubicBezTo>
                      <a:pt x="61" y="22"/>
                      <a:pt x="62" y="31"/>
                      <a:pt x="59" y="38"/>
                    </a:cubicBezTo>
                    <a:cubicBezTo>
                      <a:pt x="57" y="43"/>
                      <a:pt x="54" y="47"/>
                      <a:pt x="49" y="50"/>
                    </a:cubicBezTo>
                    <a:cubicBezTo>
                      <a:pt x="43" y="54"/>
                      <a:pt x="35" y="54"/>
                      <a:pt x="29" y="50"/>
                    </a:cubicBezTo>
                    <a:cubicBezTo>
                      <a:pt x="23" y="46"/>
                      <a:pt x="20" y="36"/>
                      <a:pt x="24" y="29"/>
                    </a:cubicBezTo>
                    <a:cubicBezTo>
                      <a:pt x="27" y="22"/>
                      <a:pt x="37" y="18"/>
                      <a:pt x="44" y="24"/>
                    </a:cubicBezTo>
                    <a:cubicBezTo>
                      <a:pt x="51" y="30"/>
                      <a:pt x="46" y="40"/>
                      <a:pt x="38" y="42"/>
                    </a:cubicBezTo>
                    <a:cubicBezTo>
                      <a:pt x="39" y="42"/>
                      <a:pt x="39" y="41"/>
                      <a:pt x="39" y="41"/>
                    </a:cubicBezTo>
                    <a:cubicBezTo>
                      <a:pt x="49" y="39"/>
                      <a:pt x="47" y="27"/>
                      <a:pt x="40" y="23"/>
                    </a:cubicBezTo>
                    <a:cubicBezTo>
                      <a:pt x="32" y="18"/>
                      <a:pt x="24" y="26"/>
                      <a:pt x="23" y="35"/>
                    </a:cubicBezTo>
                    <a:cubicBezTo>
                      <a:pt x="22" y="43"/>
                      <a:pt x="29" y="50"/>
                      <a:pt x="36" y="52"/>
                    </a:cubicBezTo>
                    <a:cubicBezTo>
                      <a:pt x="45" y="54"/>
                      <a:pt x="53" y="49"/>
                      <a:pt x="57" y="41"/>
                    </a:cubicBezTo>
                    <a:cubicBezTo>
                      <a:pt x="65" y="25"/>
                      <a:pt x="53" y="7"/>
                      <a:pt x="38" y="4"/>
                    </a:cubicBezTo>
                    <a:cubicBezTo>
                      <a:pt x="21" y="1"/>
                      <a:pt x="6" y="15"/>
                      <a:pt x="2" y="32"/>
                    </a:cubicBezTo>
                    <a:cubicBezTo>
                      <a:pt x="2" y="35"/>
                      <a:pt x="2" y="38"/>
                      <a:pt x="2" y="42"/>
                    </a:cubicBezTo>
                    <a:cubicBezTo>
                      <a:pt x="2" y="42"/>
                      <a:pt x="1" y="42"/>
                      <a:pt x="1" y="4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64" name="Freeform 454"/>
              <p:cNvSpPr>
                <a:spLocks/>
              </p:cNvSpPr>
              <p:nvPr/>
            </p:nvSpPr>
            <p:spPr bwMode="auto">
              <a:xfrm>
                <a:off x="1929" y="858"/>
                <a:ext cx="109" cy="111"/>
              </a:xfrm>
              <a:custGeom>
                <a:avLst/>
                <a:gdLst>
                  <a:gd name="T0" fmla="*/ 0 w 46"/>
                  <a:gd name="T1" fmla="*/ 8 h 47"/>
                  <a:gd name="T2" fmla="*/ 29 w 46"/>
                  <a:gd name="T3" fmla="*/ 5 h 47"/>
                  <a:gd name="T4" fmla="*/ 41 w 46"/>
                  <a:gd name="T5" fmla="*/ 35 h 47"/>
                  <a:gd name="T6" fmla="*/ 26 w 46"/>
                  <a:gd name="T7" fmla="*/ 46 h 47"/>
                  <a:gd name="T8" fmla="*/ 14 w 46"/>
                  <a:gd name="T9" fmla="*/ 44 h 47"/>
                  <a:gd name="T10" fmla="*/ 6 w 46"/>
                  <a:gd name="T11" fmla="*/ 30 h 47"/>
                  <a:gd name="T12" fmla="*/ 18 w 46"/>
                  <a:gd name="T13" fmla="*/ 18 h 47"/>
                  <a:gd name="T14" fmla="*/ 30 w 46"/>
                  <a:gd name="T15" fmla="*/ 29 h 47"/>
                  <a:gd name="T16" fmla="*/ 15 w 46"/>
                  <a:gd name="T17" fmla="*/ 33 h 47"/>
                  <a:gd name="T18" fmla="*/ 16 w 46"/>
                  <a:gd name="T19" fmla="*/ 34 h 47"/>
                  <a:gd name="T20" fmla="*/ 29 w 46"/>
                  <a:gd name="T21" fmla="*/ 27 h 47"/>
                  <a:gd name="T22" fmla="*/ 14 w 46"/>
                  <a:gd name="T23" fmla="*/ 20 h 47"/>
                  <a:gd name="T24" fmla="*/ 8 w 46"/>
                  <a:gd name="T25" fmla="*/ 36 h 47"/>
                  <a:gd name="T26" fmla="*/ 24 w 46"/>
                  <a:gd name="T27" fmla="*/ 46 h 47"/>
                  <a:gd name="T28" fmla="*/ 41 w 46"/>
                  <a:gd name="T29" fmla="*/ 18 h 47"/>
                  <a:gd name="T30" fmla="*/ 8 w 46"/>
                  <a:gd name="T31" fmla="*/ 5 h 47"/>
                  <a:gd name="T32" fmla="*/ 1 w 46"/>
                  <a:gd name="T33" fmla="*/ 8 h 47"/>
                  <a:gd name="T34" fmla="*/ 0 w 46"/>
                  <a:gd name="T35" fmla="*/ 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47">
                    <a:moveTo>
                      <a:pt x="0" y="8"/>
                    </a:moveTo>
                    <a:cubicBezTo>
                      <a:pt x="8" y="2"/>
                      <a:pt x="20" y="1"/>
                      <a:pt x="29" y="5"/>
                    </a:cubicBezTo>
                    <a:cubicBezTo>
                      <a:pt x="40" y="11"/>
                      <a:pt x="46" y="23"/>
                      <a:pt x="41" y="35"/>
                    </a:cubicBezTo>
                    <a:cubicBezTo>
                      <a:pt x="38" y="40"/>
                      <a:pt x="33" y="45"/>
                      <a:pt x="26" y="46"/>
                    </a:cubicBezTo>
                    <a:cubicBezTo>
                      <a:pt x="22" y="47"/>
                      <a:pt x="18" y="46"/>
                      <a:pt x="14" y="44"/>
                    </a:cubicBezTo>
                    <a:cubicBezTo>
                      <a:pt x="9" y="41"/>
                      <a:pt x="6" y="36"/>
                      <a:pt x="6" y="30"/>
                    </a:cubicBezTo>
                    <a:cubicBezTo>
                      <a:pt x="6" y="24"/>
                      <a:pt x="12" y="18"/>
                      <a:pt x="18" y="18"/>
                    </a:cubicBezTo>
                    <a:cubicBezTo>
                      <a:pt x="25" y="18"/>
                      <a:pt x="31" y="23"/>
                      <a:pt x="30" y="29"/>
                    </a:cubicBezTo>
                    <a:cubicBezTo>
                      <a:pt x="29" y="37"/>
                      <a:pt x="20" y="38"/>
                      <a:pt x="15" y="33"/>
                    </a:cubicBezTo>
                    <a:cubicBezTo>
                      <a:pt x="16" y="33"/>
                      <a:pt x="16" y="33"/>
                      <a:pt x="16" y="34"/>
                    </a:cubicBezTo>
                    <a:cubicBezTo>
                      <a:pt x="21" y="39"/>
                      <a:pt x="29" y="33"/>
                      <a:pt x="29" y="27"/>
                    </a:cubicBezTo>
                    <a:cubicBezTo>
                      <a:pt x="29" y="19"/>
                      <a:pt x="20" y="17"/>
                      <a:pt x="14" y="20"/>
                    </a:cubicBezTo>
                    <a:cubicBezTo>
                      <a:pt x="8" y="23"/>
                      <a:pt x="6" y="30"/>
                      <a:pt x="8" y="36"/>
                    </a:cubicBezTo>
                    <a:cubicBezTo>
                      <a:pt x="9" y="42"/>
                      <a:pt x="17" y="46"/>
                      <a:pt x="24" y="46"/>
                    </a:cubicBezTo>
                    <a:cubicBezTo>
                      <a:pt x="37" y="45"/>
                      <a:pt x="45" y="29"/>
                      <a:pt x="41" y="18"/>
                    </a:cubicBezTo>
                    <a:cubicBezTo>
                      <a:pt x="36" y="5"/>
                      <a:pt x="20" y="0"/>
                      <a:pt x="8" y="5"/>
                    </a:cubicBezTo>
                    <a:cubicBezTo>
                      <a:pt x="5" y="6"/>
                      <a:pt x="3" y="7"/>
                      <a:pt x="1" y="8"/>
                    </a:cubicBezTo>
                    <a:cubicBezTo>
                      <a:pt x="1" y="8"/>
                      <a:pt x="0" y="8"/>
                      <a:pt x="0" y="8"/>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65" name="Freeform 455"/>
              <p:cNvSpPr>
                <a:spLocks/>
              </p:cNvSpPr>
              <p:nvPr/>
            </p:nvSpPr>
            <p:spPr bwMode="auto">
              <a:xfrm>
                <a:off x="1398" y="1545"/>
                <a:ext cx="30" cy="24"/>
              </a:xfrm>
              <a:custGeom>
                <a:avLst/>
                <a:gdLst>
                  <a:gd name="T0" fmla="*/ 5 w 13"/>
                  <a:gd name="T1" fmla="*/ 9 h 10"/>
                  <a:gd name="T2" fmla="*/ 1 w 13"/>
                  <a:gd name="T3" fmla="*/ 3 h 10"/>
                  <a:gd name="T4" fmla="*/ 8 w 13"/>
                  <a:gd name="T5" fmla="*/ 1 h 10"/>
                  <a:gd name="T6" fmla="*/ 12 w 13"/>
                  <a:gd name="T7" fmla="*/ 7 h 10"/>
                  <a:gd name="T8" fmla="*/ 5 w 13"/>
                  <a:gd name="T9" fmla="*/ 9 h 10"/>
                </a:gdLst>
                <a:ahLst/>
                <a:cxnLst>
                  <a:cxn ang="0">
                    <a:pos x="T0" y="T1"/>
                  </a:cxn>
                  <a:cxn ang="0">
                    <a:pos x="T2" y="T3"/>
                  </a:cxn>
                  <a:cxn ang="0">
                    <a:pos x="T4" y="T5"/>
                  </a:cxn>
                  <a:cxn ang="0">
                    <a:pos x="T6" y="T7"/>
                  </a:cxn>
                  <a:cxn ang="0">
                    <a:pos x="T8" y="T9"/>
                  </a:cxn>
                </a:cxnLst>
                <a:rect l="0" t="0" r="r" b="b"/>
                <a:pathLst>
                  <a:path w="13" h="10">
                    <a:moveTo>
                      <a:pt x="5" y="9"/>
                    </a:moveTo>
                    <a:cubicBezTo>
                      <a:pt x="2" y="8"/>
                      <a:pt x="0" y="5"/>
                      <a:pt x="1" y="3"/>
                    </a:cubicBezTo>
                    <a:cubicBezTo>
                      <a:pt x="2" y="1"/>
                      <a:pt x="5" y="0"/>
                      <a:pt x="8" y="1"/>
                    </a:cubicBezTo>
                    <a:cubicBezTo>
                      <a:pt x="11" y="2"/>
                      <a:pt x="13" y="5"/>
                      <a:pt x="12" y="7"/>
                    </a:cubicBezTo>
                    <a:cubicBezTo>
                      <a:pt x="11" y="9"/>
                      <a:pt x="8" y="10"/>
                      <a:pt x="5" y="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66" name="Freeform 456"/>
              <p:cNvSpPr>
                <a:spLocks/>
              </p:cNvSpPr>
              <p:nvPr/>
            </p:nvSpPr>
            <p:spPr bwMode="auto">
              <a:xfrm>
                <a:off x="1398" y="1545"/>
                <a:ext cx="30" cy="24"/>
              </a:xfrm>
              <a:custGeom>
                <a:avLst/>
                <a:gdLst>
                  <a:gd name="T0" fmla="*/ 5 w 13"/>
                  <a:gd name="T1" fmla="*/ 9 h 10"/>
                  <a:gd name="T2" fmla="*/ 5 w 13"/>
                  <a:gd name="T3" fmla="*/ 8 h 10"/>
                  <a:gd name="T4" fmla="*/ 2 w 13"/>
                  <a:gd name="T5" fmla="*/ 6 h 10"/>
                  <a:gd name="T6" fmla="*/ 2 w 13"/>
                  <a:gd name="T7" fmla="*/ 3 h 10"/>
                  <a:gd name="T8" fmla="*/ 2 w 13"/>
                  <a:gd name="T9" fmla="*/ 3 h 10"/>
                  <a:gd name="T10" fmla="*/ 4 w 13"/>
                  <a:gd name="T11" fmla="*/ 1 h 10"/>
                  <a:gd name="T12" fmla="*/ 8 w 13"/>
                  <a:gd name="T13" fmla="*/ 2 h 10"/>
                  <a:gd name="T14" fmla="*/ 8 w 13"/>
                  <a:gd name="T15" fmla="*/ 2 h 10"/>
                  <a:gd name="T16" fmla="*/ 11 w 13"/>
                  <a:gd name="T17" fmla="*/ 4 h 10"/>
                  <a:gd name="T18" fmla="*/ 12 w 13"/>
                  <a:gd name="T19" fmla="*/ 7 h 10"/>
                  <a:gd name="T20" fmla="*/ 12 w 13"/>
                  <a:gd name="T21" fmla="*/ 7 h 10"/>
                  <a:gd name="T22" fmla="*/ 9 w 13"/>
                  <a:gd name="T23" fmla="*/ 9 h 10"/>
                  <a:gd name="T24" fmla="*/ 6 w 13"/>
                  <a:gd name="T25" fmla="*/ 9 h 10"/>
                  <a:gd name="T26" fmla="*/ 5 w 13"/>
                  <a:gd name="T27" fmla="*/ 8 h 10"/>
                  <a:gd name="T28" fmla="*/ 5 w 13"/>
                  <a:gd name="T29" fmla="*/ 9 h 10"/>
                  <a:gd name="T30" fmla="*/ 5 w 13"/>
                  <a:gd name="T31" fmla="*/ 9 h 10"/>
                  <a:gd name="T32" fmla="*/ 5 w 13"/>
                  <a:gd name="T33" fmla="*/ 10 h 10"/>
                  <a:gd name="T34" fmla="*/ 10 w 13"/>
                  <a:gd name="T35" fmla="*/ 10 h 10"/>
                  <a:gd name="T36" fmla="*/ 13 w 13"/>
                  <a:gd name="T37" fmla="*/ 8 h 10"/>
                  <a:gd name="T38" fmla="*/ 13 w 13"/>
                  <a:gd name="T39" fmla="*/ 7 h 10"/>
                  <a:gd name="T40" fmla="*/ 12 w 13"/>
                  <a:gd name="T41" fmla="*/ 4 h 10"/>
                  <a:gd name="T42" fmla="*/ 8 w 13"/>
                  <a:gd name="T43" fmla="*/ 1 h 10"/>
                  <a:gd name="T44" fmla="*/ 8 w 13"/>
                  <a:gd name="T45" fmla="*/ 1 h 10"/>
                  <a:gd name="T46" fmla="*/ 4 w 13"/>
                  <a:gd name="T47" fmla="*/ 0 h 10"/>
                  <a:gd name="T48" fmla="*/ 1 w 13"/>
                  <a:gd name="T49" fmla="*/ 3 h 10"/>
                  <a:gd name="T50" fmla="*/ 1 w 13"/>
                  <a:gd name="T51" fmla="*/ 3 h 10"/>
                  <a:gd name="T52" fmla="*/ 1 w 13"/>
                  <a:gd name="T53" fmla="*/ 7 h 10"/>
                  <a:gd name="T54" fmla="*/ 5 w 13"/>
                  <a:gd name="T55" fmla="*/ 9 h 10"/>
                  <a:gd name="T56" fmla="*/ 5 w 13"/>
                  <a:gd name="T5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 h="10">
                    <a:moveTo>
                      <a:pt x="5" y="9"/>
                    </a:moveTo>
                    <a:cubicBezTo>
                      <a:pt x="5" y="8"/>
                      <a:pt x="5" y="8"/>
                      <a:pt x="5" y="8"/>
                    </a:cubicBezTo>
                    <a:cubicBezTo>
                      <a:pt x="4" y="8"/>
                      <a:pt x="3" y="7"/>
                      <a:pt x="2" y="6"/>
                    </a:cubicBezTo>
                    <a:cubicBezTo>
                      <a:pt x="1" y="5"/>
                      <a:pt x="1" y="4"/>
                      <a:pt x="2" y="3"/>
                    </a:cubicBezTo>
                    <a:cubicBezTo>
                      <a:pt x="2" y="3"/>
                      <a:pt x="2" y="3"/>
                      <a:pt x="2" y="3"/>
                    </a:cubicBezTo>
                    <a:cubicBezTo>
                      <a:pt x="2" y="2"/>
                      <a:pt x="3" y="2"/>
                      <a:pt x="4" y="1"/>
                    </a:cubicBezTo>
                    <a:cubicBezTo>
                      <a:pt x="5" y="1"/>
                      <a:pt x="6" y="1"/>
                      <a:pt x="8" y="2"/>
                    </a:cubicBezTo>
                    <a:cubicBezTo>
                      <a:pt x="8" y="2"/>
                      <a:pt x="8" y="2"/>
                      <a:pt x="8" y="2"/>
                    </a:cubicBezTo>
                    <a:cubicBezTo>
                      <a:pt x="9" y="2"/>
                      <a:pt x="10" y="3"/>
                      <a:pt x="11" y="4"/>
                    </a:cubicBezTo>
                    <a:cubicBezTo>
                      <a:pt x="12" y="5"/>
                      <a:pt x="12" y="6"/>
                      <a:pt x="12" y="7"/>
                    </a:cubicBezTo>
                    <a:cubicBezTo>
                      <a:pt x="12" y="7"/>
                      <a:pt x="12" y="7"/>
                      <a:pt x="12" y="7"/>
                    </a:cubicBezTo>
                    <a:cubicBezTo>
                      <a:pt x="11" y="8"/>
                      <a:pt x="10" y="9"/>
                      <a:pt x="9" y="9"/>
                    </a:cubicBezTo>
                    <a:cubicBezTo>
                      <a:pt x="8" y="9"/>
                      <a:pt x="7" y="9"/>
                      <a:pt x="6" y="9"/>
                    </a:cubicBezTo>
                    <a:cubicBezTo>
                      <a:pt x="5" y="9"/>
                      <a:pt x="5" y="8"/>
                      <a:pt x="5" y="8"/>
                    </a:cubicBezTo>
                    <a:cubicBezTo>
                      <a:pt x="5" y="9"/>
                      <a:pt x="5" y="9"/>
                      <a:pt x="5" y="9"/>
                    </a:cubicBezTo>
                    <a:cubicBezTo>
                      <a:pt x="5" y="9"/>
                      <a:pt x="5" y="9"/>
                      <a:pt x="5" y="9"/>
                    </a:cubicBezTo>
                    <a:cubicBezTo>
                      <a:pt x="5" y="9"/>
                      <a:pt x="5" y="10"/>
                      <a:pt x="5" y="10"/>
                    </a:cubicBezTo>
                    <a:cubicBezTo>
                      <a:pt x="7" y="10"/>
                      <a:pt x="8" y="10"/>
                      <a:pt x="10" y="10"/>
                    </a:cubicBezTo>
                    <a:cubicBezTo>
                      <a:pt x="11" y="10"/>
                      <a:pt x="12" y="9"/>
                      <a:pt x="13" y="8"/>
                    </a:cubicBezTo>
                    <a:cubicBezTo>
                      <a:pt x="13" y="7"/>
                      <a:pt x="13" y="7"/>
                      <a:pt x="13" y="7"/>
                    </a:cubicBezTo>
                    <a:cubicBezTo>
                      <a:pt x="13" y="6"/>
                      <a:pt x="13" y="5"/>
                      <a:pt x="12" y="4"/>
                    </a:cubicBezTo>
                    <a:cubicBezTo>
                      <a:pt x="11" y="2"/>
                      <a:pt x="10" y="1"/>
                      <a:pt x="8" y="1"/>
                    </a:cubicBezTo>
                    <a:cubicBezTo>
                      <a:pt x="8" y="1"/>
                      <a:pt x="8" y="1"/>
                      <a:pt x="8" y="1"/>
                    </a:cubicBezTo>
                    <a:cubicBezTo>
                      <a:pt x="6" y="0"/>
                      <a:pt x="5" y="0"/>
                      <a:pt x="4" y="0"/>
                    </a:cubicBezTo>
                    <a:cubicBezTo>
                      <a:pt x="2" y="1"/>
                      <a:pt x="1" y="1"/>
                      <a:pt x="1" y="3"/>
                    </a:cubicBezTo>
                    <a:cubicBezTo>
                      <a:pt x="1" y="3"/>
                      <a:pt x="1" y="3"/>
                      <a:pt x="1" y="3"/>
                    </a:cubicBezTo>
                    <a:cubicBezTo>
                      <a:pt x="0" y="4"/>
                      <a:pt x="0" y="5"/>
                      <a:pt x="1" y="7"/>
                    </a:cubicBezTo>
                    <a:cubicBezTo>
                      <a:pt x="2" y="8"/>
                      <a:pt x="3" y="9"/>
                      <a:pt x="5" y="9"/>
                    </a:cubicBezTo>
                    <a:cubicBezTo>
                      <a:pt x="5" y="9"/>
                      <a:pt x="5" y="9"/>
                      <a:pt x="5" y="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67" name="Freeform 457"/>
              <p:cNvSpPr>
                <a:spLocks/>
              </p:cNvSpPr>
              <p:nvPr/>
            </p:nvSpPr>
            <p:spPr bwMode="auto">
              <a:xfrm>
                <a:off x="1414" y="1566"/>
                <a:ext cx="31" cy="24"/>
              </a:xfrm>
              <a:custGeom>
                <a:avLst/>
                <a:gdLst>
                  <a:gd name="T0" fmla="*/ 5 w 13"/>
                  <a:gd name="T1" fmla="*/ 9 h 10"/>
                  <a:gd name="T2" fmla="*/ 1 w 13"/>
                  <a:gd name="T3" fmla="*/ 3 h 10"/>
                  <a:gd name="T4" fmla="*/ 8 w 13"/>
                  <a:gd name="T5" fmla="*/ 2 h 10"/>
                  <a:gd name="T6" fmla="*/ 12 w 13"/>
                  <a:gd name="T7" fmla="*/ 8 h 10"/>
                  <a:gd name="T8" fmla="*/ 5 w 13"/>
                  <a:gd name="T9" fmla="*/ 9 h 10"/>
                </a:gdLst>
                <a:ahLst/>
                <a:cxnLst>
                  <a:cxn ang="0">
                    <a:pos x="T0" y="T1"/>
                  </a:cxn>
                  <a:cxn ang="0">
                    <a:pos x="T2" y="T3"/>
                  </a:cxn>
                  <a:cxn ang="0">
                    <a:pos x="T4" y="T5"/>
                  </a:cxn>
                  <a:cxn ang="0">
                    <a:pos x="T6" y="T7"/>
                  </a:cxn>
                  <a:cxn ang="0">
                    <a:pos x="T8" y="T9"/>
                  </a:cxn>
                </a:cxnLst>
                <a:rect l="0" t="0" r="r" b="b"/>
                <a:pathLst>
                  <a:path w="13" h="10">
                    <a:moveTo>
                      <a:pt x="5" y="9"/>
                    </a:moveTo>
                    <a:cubicBezTo>
                      <a:pt x="2" y="8"/>
                      <a:pt x="0" y="5"/>
                      <a:pt x="1" y="3"/>
                    </a:cubicBezTo>
                    <a:cubicBezTo>
                      <a:pt x="2" y="1"/>
                      <a:pt x="5" y="0"/>
                      <a:pt x="8" y="2"/>
                    </a:cubicBezTo>
                    <a:cubicBezTo>
                      <a:pt x="11" y="3"/>
                      <a:pt x="13" y="5"/>
                      <a:pt x="12" y="8"/>
                    </a:cubicBezTo>
                    <a:cubicBezTo>
                      <a:pt x="11" y="10"/>
                      <a:pt x="8" y="10"/>
                      <a:pt x="5" y="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68" name="Freeform 458"/>
              <p:cNvSpPr>
                <a:spLocks/>
              </p:cNvSpPr>
              <p:nvPr/>
            </p:nvSpPr>
            <p:spPr bwMode="auto">
              <a:xfrm>
                <a:off x="1414" y="1566"/>
                <a:ext cx="31" cy="26"/>
              </a:xfrm>
              <a:custGeom>
                <a:avLst/>
                <a:gdLst>
                  <a:gd name="T0" fmla="*/ 5 w 13"/>
                  <a:gd name="T1" fmla="*/ 9 h 11"/>
                  <a:gd name="T2" fmla="*/ 5 w 13"/>
                  <a:gd name="T3" fmla="*/ 9 h 11"/>
                  <a:gd name="T4" fmla="*/ 2 w 13"/>
                  <a:gd name="T5" fmla="*/ 6 h 11"/>
                  <a:gd name="T6" fmla="*/ 1 w 13"/>
                  <a:gd name="T7" fmla="*/ 3 h 11"/>
                  <a:gd name="T8" fmla="*/ 1 w 13"/>
                  <a:gd name="T9" fmla="*/ 3 h 11"/>
                  <a:gd name="T10" fmla="*/ 3 w 13"/>
                  <a:gd name="T11" fmla="*/ 2 h 11"/>
                  <a:gd name="T12" fmla="*/ 7 w 13"/>
                  <a:gd name="T13" fmla="*/ 2 h 11"/>
                  <a:gd name="T14" fmla="*/ 8 w 13"/>
                  <a:gd name="T15" fmla="*/ 2 h 11"/>
                  <a:gd name="T16" fmla="*/ 11 w 13"/>
                  <a:gd name="T17" fmla="*/ 4 h 11"/>
                  <a:gd name="T18" fmla="*/ 11 w 13"/>
                  <a:gd name="T19" fmla="*/ 7 h 11"/>
                  <a:gd name="T20" fmla="*/ 11 w 13"/>
                  <a:gd name="T21" fmla="*/ 7 h 11"/>
                  <a:gd name="T22" fmla="*/ 9 w 13"/>
                  <a:gd name="T23" fmla="*/ 9 h 11"/>
                  <a:gd name="T24" fmla="*/ 5 w 13"/>
                  <a:gd name="T25" fmla="*/ 9 h 11"/>
                  <a:gd name="T26" fmla="*/ 5 w 13"/>
                  <a:gd name="T27" fmla="*/ 9 h 11"/>
                  <a:gd name="T28" fmla="*/ 5 w 13"/>
                  <a:gd name="T29" fmla="*/ 9 h 11"/>
                  <a:gd name="T30" fmla="*/ 4 w 13"/>
                  <a:gd name="T31" fmla="*/ 10 h 11"/>
                  <a:gd name="T32" fmla="*/ 5 w 13"/>
                  <a:gd name="T33" fmla="*/ 10 h 11"/>
                  <a:gd name="T34" fmla="*/ 9 w 13"/>
                  <a:gd name="T35" fmla="*/ 10 h 11"/>
                  <a:gd name="T36" fmla="*/ 12 w 13"/>
                  <a:gd name="T37" fmla="*/ 8 h 11"/>
                  <a:gd name="T38" fmla="*/ 12 w 13"/>
                  <a:gd name="T39" fmla="*/ 8 h 11"/>
                  <a:gd name="T40" fmla="*/ 12 w 13"/>
                  <a:gd name="T41" fmla="*/ 4 h 11"/>
                  <a:gd name="T42" fmla="*/ 8 w 13"/>
                  <a:gd name="T43" fmla="*/ 1 h 11"/>
                  <a:gd name="T44" fmla="*/ 8 w 13"/>
                  <a:gd name="T45" fmla="*/ 1 h 11"/>
                  <a:gd name="T46" fmla="*/ 3 w 13"/>
                  <a:gd name="T47" fmla="*/ 1 h 11"/>
                  <a:gd name="T48" fmla="*/ 0 w 13"/>
                  <a:gd name="T49" fmla="*/ 3 h 11"/>
                  <a:gd name="T50" fmla="*/ 0 w 13"/>
                  <a:gd name="T51" fmla="*/ 3 h 11"/>
                  <a:gd name="T52" fmla="*/ 1 w 13"/>
                  <a:gd name="T53" fmla="*/ 7 h 11"/>
                  <a:gd name="T54" fmla="*/ 4 w 13"/>
                  <a:gd name="T55" fmla="*/ 10 h 11"/>
                  <a:gd name="T56" fmla="*/ 5 w 13"/>
                  <a:gd name="T57"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 h="11">
                    <a:moveTo>
                      <a:pt x="5" y="9"/>
                    </a:moveTo>
                    <a:cubicBezTo>
                      <a:pt x="5" y="9"/>
                      <a:pt x="5" y="9"/>
                      <a:pt x="5" y="9"/>
                    </a:cubicBezTo>
                    <a:cubicBezTo>
                      <a:pt x="3" y="8"/>
                      <a:pt x="2" y="7"/>
                      <a:pt x="2" y="6"/>
                    </a:cubicBezTo>
                    <a:cubicBezTo>
                      <a:pt x="1" y="5"/>
                      <a:pt x="1" y="4"/>
                      <a:pt x="1" y="3"/>
                    </a:cubicBezTo>
                    <a:cubicBezTo>
                      <a:pt x="1" y="3"/>
                      <a:pt x="1" y="3"/>
                      <a:pt x="1" y="3"/>
                    </a:cubicBezTo>
                    <a:cubicBezTo>
                      <a:pt x="2" y="2"/>
                      <a:pt x="2" y="2"/>
                      <a:pt x="3" y="2"/>
                    </a:cubicBezTo>
                    <a:cubicBezTo>
                      <a:pt x="5" y="1"/>
                      <a:pt x="6" y="1"/>
                      <a:pt x="7" y="2"/>
                    </a:cubicBezTo>
                    <a:cubicBezTo>
                      <a:pt x="7" y="2"/>
                      <a:pt x="7" y="2"/>
                      <a:pt x="8" y="2"/>
                    </a:cubicBezTo>
                    <a:cubicBezTo>
                      <a:pt x="9" y="3"/>
                      <a:pt x="10" y="3"/>
                      <a:pt x="11" y="4"/>
                    </a:cubicBezTo>
                    <a:cubicBezTo>
                      <a:pt x="11" y="5"/>
                      <a:pt x="12" y="6"/>
                      <a:pt x="11" y="7"/>
                    </a:cubicBezTo>
                    <a:cubicBezTo>
                      <a:pt x="11" y="7"/>
                      <a:pt x="11" y="7"/>
                      <a:pt x="11" y="7"/>
                    </a:cubicBezTo>
                    <a:cubicBezTo>
                      <a:pt x="11" y="8"/>
                      <a:pt x="10" y="9"/>
                      <a:pt x="9" y="9"/>
                    </a:cubicBezTo>
                    <a:cubicBezTo>
                      <a:pt x="8" y="9"/>
                      <a:pt x="7" y="9"/>
                      <a:pt x="5" y="9"/>
                    </a:cubicBezTo>
                    <a:cubicBezTo>
                      <a:pt x="5" y="9"/>
                      <a:pt x="5" y="9"/>
                      <a:pt x="5" y="9"/>
                    </a:cubicBezTo>
                    <a:cubicBezTo>
                      <a:pt x="5" y="9"/>
                      <a:pt x="5" y="9"/>
                      <a:pt x="5" y="9"/>
                    </a:cubicBezTo>
                    <a:cubicBezTo>
                      <a:pt x="4" y="10"/>
                      <a:pt x="4" y="10"/>
                      <a:pt x="4" y="10"/>
                    </a:cubicBezTo>
                    <a:cubicBezTo>
                      <a:pt x="5" y="10"/>
                      <a:pt x="5" y="10"/>
                      <a:pt x="5" y="10"/>
                    </a:cubicBezTo>
                    <a:cubicBezTo>
                      <a:pt x="6" y="10"/>
                      <a:pt x="8" y="11"/>
                      <a:pt x="9" y="10"/>
                    </a:cubicBezTo>
                    <a:cubicBezTo>
                      <a:pt x="11" y="10"/>
                      <a:pt x="12" y="9"/>
                      <a:pt x="12" y="8"/>
                    </a:cubicBezTo>
                    <a:cubicBezTo>
                      <a:pt x="12" y="8"/>
                      <a:pt x="12" y="8"/>
                      <a:pt x="12" y="8"/>
                    </a:cubicBezTo>
                    <a:cubicBezTo>
                      <a:pt x="13" y="6"/>
                      <a:pt x="12" y="5"/>
                      <a:pt x="12" y="4"/>
                    </a:cubicBezTo>
                    <a:cubicBezTo>
                      <a:pt x="11" y="3"/>
                      <a:pt x="10" y="2"/>
                      <a:pt x="8" y="1"/>
                    </a:cubicBezTo>
                    <a:cubicBezTo>
                      <a:pt x="8" y="1"/>
                      <a:pt x="8" y="1"/>
                      <a:pt x="8" y="1"/>
                    </a:cubicBezTo>
                    <a:cubicBezTo>
                      <a:pt x="6" y="0"/>
                      <a:pt x="5" y="0"/>
                      <a:pt x="3" y="1"/>
                    </a:cubicBezTo>
                    <a:cubicBezTo>
                      <a:pt x="2" y="1"/>
                      <a:pt x="1" y="2"/>
                      <a:pt x="0" y="3"/>
                    </a:cubicBezTo>
                    <a:cubicBezTo>
                      <a:pt x="0" y="3"/>
                      <a:pt x="0" y="3"/>
                      <a:pt x="0" y="3"/>
                    </a:cubicBezTo>
                    <a:cubicBezTo>
                      <a:pt x="0" y="4"/>
                      <a:pt x="0" y="6"/>
                      <a:pt x="1" y="7"/>
                    </a:cubicBezTo>
                    <a:cubicBezTo>
                      <a:pt x="2" y="8"/>
                      <a:pt x="3" y="9"/>
                      <a:pt x="4" y="10"/>
                    </a:cubicBezTo>
                    <a:cubicBezTo>
                      <a:pt x="5" y="9"/>
                      <a:pt x="5" y="9"/>
                      <a:pt x="5" y="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69" name="Freeform 459"/>
              <p:cNvSpPr>
                <a:spLocks/>
              </p:cNvSpPr>
              <p:nvPr/>
            </p:nvSpPr>
            <p:spPr bwMode="auto">
              <a:xfrm>
                <a:off x="1492" y="1644"/>
                <a:ext cx="31" cy="24"/>
              </a:xfrm>
              <a:custGeom>
                <a:avLst/>
                <a:gdLst>
                  <a:gd name="T0" fmla="*/ 5 w 13"/>
                  <a:gd name="T1" fmla="*/ 9 h 10"/>
                  <a:gd name="T2" fmla="*/ 1 w 13"/>
                  <a:gd name="T3" fmla="*/ 3 h 10"/>
                  <a:gd name="T4" fmla="*/ 8 w 13"/>
                  <a:gd name="T5" fmla="*/ 1 h 10"/>
                  <a:gd name="T6" fmla="*/ 12 w 13"/>
                  <a:gd name="T7" fmla="*/ 7 h 10"/>
                  <a:gd name="T8" fmla="*/ 5 w 13"/>
                  <a:gd name="T9" fmla="*/ 9 h 10"/>
                </a:gdLst>
                <a:ahLst/>
                <a:cxnLst>
                  <a:cxn ang="0">
                    <a:pos x="T0" y="T1"/>
                  </a:cxn>
                  <a:cxn ang="0">
                    <a:pos x="T2" y="T3"/>
                  </a:cxn>
                  <a:cxn ang="0">
                    <a:pos x="T4" y="T5"/>
                  </a:cxn>
                  <a:cxn ang="0">
                    <a:pos x="T6" y="T7"/>
                  </a:cxn>
                  <a:cxn ang="0">
                    <a:pos x="T8" y="T9"/>
                  </a:cxn>
                </a:cxnLst>
                <a:rect l="0" t="0" r="r" b="b"/>
                <a:pathLst>
                  <a:path w="13" h="10">
                    <a:moveTo>
                      <a:pt x="5" y="9"/>
                    </a:moveTo>
                    <a:cubicBezTo>
                      <a:pt x="2" y="7"/>
                      <a:pt x="0" y="5"/>
                      <a:pt x="1" y="3"/>
                    </a:cubicBezTo>
                    <a:cubicBezTo>
                      <a:pt x="2" y="0"/>
                      <a:pt x="5" y="0"/>
                      <a:pt x="8" y="1"/>
                    </a:cubicBezTo>
                    <a:cubicBezTo>
                      <a:pt x="11" y="2"/>
                      <a:pt x="13" y="5"/>
                      <a:pt x="12" y="7"/>
                    </a:cubicBezTo>
                    <a:cubicBezTo>
                      <a:pt x="11" y="9"/>
                      <a:pt x="8" y="10"/>
                      <a:pt x="5" y="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70" name="Freeform 460"/>
              <p:cNvSpPr>
                <a:spLocks/>
              </p:cNvSpPr>
              <p:nvPr/>
            </p:nvSpPr>
            <p:spPr bwMode="auto">
              <a:xfrm>
                <a:off x="1492" y="1644"/>
                <a:ext cx="31" cy="24"/>
              </a:xfrm>
              <a:custGeom>
                <a:avLst/>
                <a:gdLst>
                  <a:gd name="T0" fmla="*/ 5 w 13"/>
                  <a:gd name="T1" fmla="*/ 9 h 10"/>
                  <a:gd name="T2" fmla="*/ 5 w 13"/>
                  <a:gd name="T3" fmla="*/ 8 h 10"/>
                  <a:gd name="T4" fmla="*/ 2 w 13"/>
                  <a:gd name="T5" fmla="*/ 6 h 10"/>
                  <a:gd name="T6" fmla="*/ 1 w 13"/>
                  <a:gd name="T7" fmla="*/ 3 h 10"/>
                  <a:gd name="T8" fmla="*/ 1 w 13"/>
                  <a:gd name="T9" fmla="*/ 3 h 10"/>
                  <a:gd name="T10" fmla="*/ 4 w 13"/>
                  <a:gd name="T11" fmla="*/ 1 h 10"/>
                  <a:gd name="T12" fmla="*/ 7 w 13"/>
                  <a:gd name="T13" fmla="*/ 1 h 10"/>
                  <a:gd name="T14" fmla="*/ 8 w 13"/>
                  <a:gd name="T15" fmla="*/ 1 h 10"/>
                  <a:gd name="T16" fmla="*/ 11 w 13"/>
                  <a:gd name="T17" fmla="*/ 4 h 10"/>
                  <a:gd name="T18" fmla="*/ 11 w 13"/>
                  <a:gd name="T19" fmla="*/ 7 h 10"/>
                  <a:gd name="T20" fmla="*/ 11 w 13"/>
                  <a:gd name="T21" fmla="*/ 7 h 10"/>
                  <a:gd name="T22" fmla="*/ 9 w 13"/>
                  <a:gd name="T23" fmla="*/ 9 h 10"/>
                  <a:gd name="T24" fmla="*/ 5 w 13"/>
                  <a:gd name="T25" fmla="*/ 8 h 10"/>
                  <a:gd name="T26" fmla="*/ 5 w 13"/>
                  <a:gd name="T27" fmla="*/ 8 h 10"/>
                  <a:gd name="T28" fmla="*/ 5 w 13"/>
                  <a:gd name="T29" fmla="*/ 9 h 10"/>
                  <a:gd name="T30" fmla="*/ 5 w 13"/>
                  <a:gd name="T31" fmla="*/ 9 h 10"/>
                  <a:gd name="T32" fmla="*/ 5 w 13"/>
                  <a:gd name="T33" fmla="*/ 9 h 10"/>
                  <a:gd name="T34" fmla="*/ 9 w 13"/>
                  <a:gd name="T35" fmla="*/ 10 h 10"/>
                  <a:gd name="T36" fmla="*/ 12 w 13"/>
                  <a:gd name="T37" fmla="*/ 7 h 10"/>
                  <a:gd name="T38" fmla="*/ 12 w 13"/>
                  <a:gd name="T39" fmla="*/ 7 h 10"/>
                  <a:gd name="T40" fmla="*/ 12 w 13"/>
                  <a:gd name="T41" fmla="*/ 3 h 10"/>
                  <a:gd name="T42" fmla="*/ 8 w 13"/>
                  <a:gd name="T43" fmla="*/ 0 h 10"/>
                  <a:gd name="T44" fmla="*/ 8 w 13"/>
                  <a:gd name="T45" fmla="*/ 0 h 10"/>
                  <a:gd name="T46" fmla="*/ 3 w 13"/>
                  <a:gd name="T47" fmla="*/ 0 h 10"/>
                  <a:gd name="T48" fmla="*/ 0 w 13"/>
                  <a:gd name="T49" fmla="*/ 2 h 10"/>
                  <a:gd name="T50" fmla="*/ 0 w 13"/>
                  <a:gd name="T51" fmla="*/ 3 h 10"/>
                  <a:gd name="T52" fmla="*/ 1 w 13"/>
                  <a:gd name="T53" fmla="*/ 6 h 10"/>
                  <a:gd name="T54" fmla="*/ 5 w 13"/>
                  <a:gd name="T55" fmla="*/ 9 h 10"/>
                  <a:gd name="T56" fmla="*/ 5 w 13"/>
                  <a:gd name="T5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 h="10">
                    <a:moveTo>
                      <a:pt x="5" y="9"/>
                    </a:moveTo>
                    <a:cubicBezTo>
                      <a:pt x="5" y="8"/>
                      <a:pt x="5" y="8"/>
                      <a:pt x="5" y="8"/>
                    </a:cubicBezTo>
                    <a:cubicBezTo>
                      <a:pt x="4" y="8"/>
                      <a:pt x="2" y="7"/>
                      <a:pt x="2" y="6"/>
                    </a:cubicBezTo>
                    <a:cubicBezTo>
                      <a:pt x="1" y="5"/>
                      <a:pt x="1" y="4"/>
                      <a:pt x="1" y="3"/>
                    </a:cubicBezTo>
                    <a:cubicBezTo>
                      <a:pt x="1" y="3"/>
                      <a:pt x="1" y="3"/>
                      <a:pt x="1" y="3"/>
                    </a:cubicBezTo>
                    <a:cubicBezTo>
                      <a:pt x="2" y="2"/>
                      <a:pt x="3" y="1"/>
                      <a:pt x="4" y="1"/>
                    </a:cubicBezTo>
                    <a:cubicBezTo>
                      <a:pt x="5" y="1"/>
                      <a:pt x="6" y="1"/>
                      <a:pt x="7" y="1"/>
                    </a:cubicBezTo>
                    <a:cubicBezTo>
                      <a:pt x="8" y="1"/>
                      <a:pt x="8" y="1"/>
                      <a:pt x="8" y="1"/>
                    </a:cubicBezTo>
                    <a:cubicBezTo>
                      <a:pt x="9" y="2"/>
                      <a:pt x="10" y="3"/>
                      <a:pt x="11" y="4"/>
                    </a:cubicBezTo>
                    <a:cubicBezTo>
                      <a:pt x="12" y="5"/>
                      <a:pt x="12" y="6"/>
                      <a:pt x="11" y="7"/>
                    </a:cubicBezTo>
                    <a:cubicBezTo>
                      <a:pt x="11" y="7"/>
                      <a:pt x="11" y="7"/>
                      <a:pt x="11" y="7"/>
                    </a:cubicBezTo>
                    <a:cubicBezTo>
                      <a:pt x="11" y="8"/>
                      <a:pt x="10" y="8"/>
                      <a:pt x="9" y="9"/>
                    </a:cubicBezTo>
                    <a:cubicBezTo>
                      <a:pt x="8" y="9"/>
                      <a:pt x="7" y="9"/>
                      <a:pt x="5" y="8"/>
                    </a:cubicBezTo>
                    <a:cubicBezTo>
                      <a:pt x="5" y="8"/>
                      <a:pt x="5" y="8"/>
                      <a:pt x="5" y="8"/>
                    </a:cubicBezTo>
                    <a:cubicBezTo>
                      <a:pt x="5" y="9"/>
                      <a:pt x="5" y="9"/>
                      <a:pt x="5" y="9"/>
                    </a:cubicBezTo>
                    <a:cubicBezTo>
                      <a:pt x="5" y="9"/>
                      <a:pt x="5" y="9"/>
                      <a:pt x="5" y="9"/>
                    </a:cubicBezTo>
                    <a:cubicBezTo>
                      <a:pt x="5" y="9"/>
                      <a:pt x="5" y="9"/>
                      <a:pt x="5" y="9"/>
                    </a:cubicBezTo>
                    <a:cubicBezTo>
                      <a:pt x="6" y="10"/>
                      <a:pt x="8" y="10"/>
                      <a:pt x="9" y="10"/>
                    </a:cubicBezTo>
                    <a:cubicBezTo>
                      <a:pt x="11" y="9"/>
                      <a:pt x="12" y="9"/>
                      <a:pt x="12" y="7"/>
                    </a:cubicBezTo>
                    <a:cubicBezTo>
                      <a:pt x="12" y="7"/>
                      <a:pt x="12" y="7"/>
                      <a:pt x="12" y="7"/>
                    </a:cubicBezTo>
                    <a:cubicBezTo>
                      <a:pt x="13" y="6"/>
                      <a:pt x="13" y="5"/>
                      <a:pt x="12" y="3"/>
                    </a:cubicBezTo>
                    <a:cubicBezTo>
                      <a:pt x="11" y="2"/>
                      <a:pt x="10" y="1"/>
                      <a:pt x="8" y="0"/>
                    </a:cubicBezTo>
                    <a:cubicBezTo>
                      <a:pt x="8" y="0"/>
                      <a:pt x="8" y="0"/>
                      <a:pt x="8" y="0"/>
                    </a:cubicBezTo>
                    <a:cubicBezTo>
                      <a:pt x="6" y="0"/>
                      <a:pt x="5" y="0"/>
                      <a:pt x="3" y="0"/>
                    </a:cubicBezTo>
                    <a:cubicBezTo>
                      <a:pt x="2" y="0"/>
                      <a:pt x="1" y="1"/>
                      <a:pt x="0" y="2"/>
                    </a:cubicBezTo>
                    <a:cubicBezTo>
                      <a:pt x="0" y="3"/>
                      <a:pt x="0" y="3"/>
                      <a:pt x="0" y="3"/>
                    </a:cubicBezTo>
                    <a:cubicBezTo>
                      <a:pt x="0" y="4"/>
                      <a:pt x="0" y="5"/>
                      <a:pt x="1" y="6"/>
                    </a:cubicBezTo>
                    <a:cubicBezTo>
                      <a:pt x="2" y="8"/>
                      <a:pt x="3" y="9"/>
                      <a:pt x="5" y="9"/>
                    </a:cubicBezTo>
                    <a:cubicBezTo>
                      <a:pt x="5" y="9"/>
                      <a:pt x="5" y="9"/>
                      <a:pt x="5" y="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71" name="Freeform 461"/>
              <p:cNvSpPr>
                <a:spLocks/>
              </p:cNvSpPr>
              <p:nvPr/>
            </p:nvSpPr>
            <p:spPr bwMode="auto">
              <a:xfrm>
                <a:off x="1431" y="1588"/>
                <a:ext cx="28" cy="26"/>
              </a:xfrm>
              <a:custGeom>
                <a:avLst/>
                <a:gdLst>
                  <a:gd name="T0" fmla="*/ 4 w 12"/>
                  <a:gd name="T1" fmla="*/ 9 h 11"/>
                  <a:gd name="T2" fmla="*/ 0 w 12"/>
                  <a:gd name="T3" fmla="*/ 3 h 11"/>
                  <a:gd name="T4" fmla="*/ 7 w 12"/>
                  <a:gd name="T5" fmla="*/ 2 h 11"/>
                  <a:gd name="T6" fmla="*/ 11 w 12"/>
                  <a:gd name="T7" fmla="*/ 8 h 11"/>
                  <a:gd name="T8" fmla="*/ 4 w 12"/>
                  <a:gd name="T9" fmla="*/ 9 h 11"/>
                </a:gdLst>
                <a:ahLst/>
                <a:cxnLst>
                  <a:cxn ang="0">
                    <a:pos x="T0" y="T1"/>
                  </a:cxn>
                  <a:cxn ang="0">
                    <a:pos x="T2" y="T3"/>
                  </a:cxn>
                  <a:cxn ang="0">
                    <a:pos x="T4" y="T5"/>
                  </a:cxn>
                  <a:cxn ang="0">
                    <a:pos x="T6" y="T7"/>
                  </a:cxn>
                  <a:cxn ang="0">
                    <a:pos x="T8" y="T9"/>
                  </a:cxn>
                </a:cxnLst>
                <a:rect l="0" t="0" r="r" b="b"/>
                <a:pathLst>
                  <a:path w="12" h="11">
                    <a:moveTo>
                      <a:pt x="4" y="9"/>
                    </a:moveTo>
                    <a:cubicBezTo>
                      <a:pt x="1" y="8"/>
                      <a:pt x="0" y="5"/>
                      <a:pt x="0" y="3"/>
                    </a:cubicBezTo>
                    <a:cubicBezTo>
                      <a:pt x="1" y="1"/>
                      <a:pt x="4" y="0"/>
                      <a:pt x="7" y="2"/>
                    </a:cubicBezTo>
                    <a:cubicBezTo>
                      <a:pt x="11" y="3"/>
                      <a:pt x="12" y="6"/>
                      <a:pt x="11" y="8"/>
                    </a:cubicBezTo>
                    <a:cubicBezTo>
                      <a:pt x="10" y="10"/>
                      <a:pt x="7" y="11"/>
                      <a:pt x="4" y="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14" name="Freeform 463"/>
            <p:cNvSpPr>
              <a:spLocks/>
            </p:cNvSpPr>
            <p:nvPr/>
          </p:nvSpPr>
          <p:spPr bwMode="auto">
            <a:xfrm>
              <a:off x="1428" y="1588"/>
              <a:ext cx="31" cy="26"/>
            </a:xfrm>
            <a:custGeom>
              <a:avLst/>
              <a:gdLst>
                <a:gd name="T0" fmla="*/ 5 w 13"/>
                <a:gd name="T1" fmla="*/ 9 h 11"/>
                <a:gd name="T2" fmla="*/ 5 w 13"/>
                <a:gd name="T3" fmla="*/ 9 h 11"/>
                <a:gd name="T4" fmla="*/ 2 w 13"/>
                <a:gd name="T5" fmla="*/ 6 h 11"/>
                <a:gd name="T6" fmla="*/ 2 w 13"/>
                <a:gd name="T7" fmla="*/ 4 h 11"/>
                <a:gd name="T8" fmla="*/ 2 w 13"/>
                <a:gd name="T9" fmla="*/ 4 h 11"/>
                <a:gd name="T10" fmla="*/ 4 w 13"/>
                <a:gd name="T11" fmla="*/ 2 h 11"/>
                <a:gd name="T12" fmla="*/ 8 w 13"/>
                <a:gd name="T13" fmla="*/ 2 h 11"/>
                <a:gd name="T14" fmla="*/ 8 w 13"/>
                <a:gd name="T15" fmla="*/ 2 h 11"/>
                <a:gd name="T16" fmla="*/ 11 w 13"/>
                <a:gd name="T17" fmla="*/ 5 h 11"/>
                <a:gd name="T18" fmla="*/ 12 w 13"/>
                <a:gd name="T19" fmla="*/ 8 h 11"/>
                <a:gd name="T20" fmla="*/ 12 w 13"/>
                <a:gd name="T21" fmla="*/ 8 h 11"/>
                <a:gd name="T22" fmla="*/ 10 w 13"/>
                <a:gd name="T23" fmla="*/ 9 h 11"/>
                <a:gd name="T24" fmla="*/ 6 w 13"/>
                <a:gd name="T25" fmla="*/ 9 h 11"/>
                <a:gd name="T26" fmla="*/ 5 w 13"/>
                <a:gd name="T27" fmla="*/ 9 h 11"/>
                <a:gd name="T28" fmla="*/ 5 w 13"/>
                <a:gd name="T29" fmla="*/ 9 h 11"/>
                <a:gd name="T30" fmla="*/ 5 w 13"/>
                <a:gd name="T31" fmla="*/ 10 h 11"/>
                <a:gd name="T32" fmla="*/ 5 w 13"/>
                <a:gd name="T33" fmla="*/ 10 h 11"/>
                <a:gd name="T34" fmla="*/ 10 w 13"/>
                <a:gd name="T35" fmla="*/ 10 h 11"/>
                <a:gd name="T36" fmla="*/ 13 w 13"/>
                <a:gd name="T37" fmla="*/ 8 h 11"/>
                <a:gd name="T38" fmla="*/ 13 w 13"/>
                <a:gd name="T39" fmla="*/ 8 h 11"/>
                <a:gd name="T40" fmla="*/ 12 w 13"/>
                <a:gd name="T41" fmla="*/ 4 h 11"/>
                <a:gd name="T42" fmla="*/ 9 w 13"/>
                <a:gd name="T43" fmla="*/ 1 h 11"/>
                <a:gd name="T44" fmla="*/ 8 w 13"/>
                <a:gd name="T45" fmla="*/ 1 h 11"/>
                <a:gd name="T46" fmla="*/ 4 w 13"/>
                <a:gd name="T47" fmla="*/ 1 h 11"/>
                <a:gd name="T48" fmla="*/ 1 w 13"/>
                <a:gd name="T49" fmla="*/ 3 h 11"/>
                <a:gd name="T50" fmla="*/ 1 w 13"/>
                <a:gd name="T51" fmla="*/ 3 h 11"/>
                <a:gd name="T52" fmla="*/ 1 w 13"/>
                <a:gd name="T53" fmla="*/ 7 h 11"/>
                <a:gd name="T54" fmla="*/ 5 w 13"/>
                <a:gd name="T55" fmla="*/ 10 h 11"/>
                <a:gd name="T56" fmla="*/ 5 w 13"/>
                <a:gd name="T57"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 h="11">
                  <a:moveTo>
                    <a:pt x="5" y="9"/>
                  </a:moveTo>
                  <a:cubicBezTo>
                    <a:pt x="5" y="9"/>
                    <a:pt x="5" y="9"/>
                    <a:pt x="5" y="9"/>
                  </a:cubicBezTo>
                  <a:cubicBezTo>
                    <a:pt x="4" y="8"/>
                    <a:pt x="3" y="7"/>
                    <a:pt x="2" y="6"/>
                  </a:cubicBezTo>
                  <a:cubicBezTo>
                    <a:pt x="2" y="6"/>
                    <a:pt x="2" y="4"/>
                    <a:pt x="2" y="4"/>
                  </a:cubicBezTo>
                  <a:cubicBezTo>
                    <a:pt x="2" y="4"/>
                    <a:pt x="2" y="4"/>
                    <a:pt x="2" y="4"/>
                  </a:cubicBezTo>
                  <a:cubicBezTo>
                    <a:pt x="2" y="3"/>
                    <a:pt x="3" y="2"/>
                    <a:pt x="4" y="2"/>
                  </a:cubicBezTo>
                  <a:cubicBezTo>
                    <a:pt x="5" y="2"/>
                    <a:pt x="7" y="2"/>
                    <a:pt x="8" y="2"/>
                  </a:cubicBezTo>
                  <a:cubicBezTo>
                    <a:pt x="8" y="2"/>
                    <a:pt x="8" y="2"/>
                    <a:pt x="8" y="2"/>
                  </a:cubicBezTo>
                  <a:cubicBezTo>
                    <a:pt x="10" y="3"/>
                    <a:pt x="11" y="4"/>
                    <a:pt x="11" y="5"/>
                  </a:cubicBezTo>
                  <a:cubicBezTo>
                    <a:pt x="12" y="6"/>
                    <a:pt x="12" y="7"/>
                    <a:pt x="12" y="8"/>
                  </a:cubicBezTo>
                  <a:cubicBezTo>
                    <a:pt x="12" y="8"/>
                    <a:pt x="12" y="8"/>
                    <a:pt x="12" y="8"/>
                  </a:cubicBezTo>
                  <a:cubicBezTo>
                    <a:pt x="12" y="8"/>
                    <a:pt x="11" y="9"/>
                    <a:pt x="10" y="9"/>
                  </a:cubicBezTo>
                  <a:cubicBezTo>
                    <a:pt x="9" y="10"/>
                    <a:pt x="7" y="10"/>
                    <a:pt x="6" y="9"/>
                  </a:cubicBezTo>
                  <a:cubicBezTo>
                    <a:pt x="6" y="9"/>
                    <a:pt x="6" y="9"/>
                    <a:pt x="5" y="9"/>
                  </a:cubicBezTo>
                  <a:cubicBezTo>
                    <a:pt x="5" y="9"/>
                    <a:pt x="5" y="9"/>
                    <a:pt x="5" y="9"/>
                  </a:cubicBezTo>
                  <a:cubicBezTo>
                    <a:pt x="5" y="10"/>
                    <a:pt x="5" y="10"/>
                    <a:pt x="5" y="10"/>
                  </a:cubicBezTo>
                  <a:cubicBezTo>
                    <a:pt x="5" y="10"/>
                    <a:pt x="5" y="10"/>
                    <a:pt x="5" y="10"/>
                  </a:cubicBezTo>
                  <a:cubicBezTo>
                    <a:pt x="7" y="11"/>
                    <a:pt x="9" y="11"/>
                    <a:pt x="10" y="10"/>
                  </a:cubicBezTo>
                  <a:cubicBezTo>
                    <a:pt x="11" y="10"/>
                    <a:pt x="12" y="9"/>
                    <a:pt x="13" y="8"/>
                  </a:cubicBezTo>
                  <a:cubicBezTo>
                    <a:pt x="13" y="8"/>
                    <a:pt x="13" y="8"/>
                    <a:pt x="13" y="8"/>
                  </a:cubicBezTo>
                  <a:cubicBezTo>
                    <a:pt x="13" y="7"/>
                    <a:pt x="13" y="5"/>
                    <a:pt x="12" y="4"/>
                  </a:cubicBezTo>
                  <a:cubicBezTo>
                    <a:pt x="12" y="3"/>
                    <a:pt x="10" y="2"/>
                    <a:pt x="9" y="1"/>
                  </a:cubicBezTo>
                  <a:cubicBezTo>
                    <a:pt x="9" y="1"/>
                    <a:pt x="8" y="1"/>
                    <a:pt x="8" y="1"/>
                  </a:cubicBezTo>
                  <a:cubicBezTo>
                    <a:pt x="7" y="1"/>
                    <a:pt x="5" y="0"/>
                    <a:pt x="4" y="1"/>
                  </a:cubicBezTo>
                  <a:cubicBezTo>
                    <a:pt x="3" y="1"/>
                    <a:pt x="1" y="2"/>
                    <a:pt x="1" y="3"/>
                  </a:cubicBezTo>
                  <a:cubicBezTo>
                    <a:pt x="1" y="3"/>
                    <a:pt x="1" y="3"/>
                    <a:pt x="1" y="3"/>
                  </a:cubicBezTo>
                  <a:cubicBezTo>
                    <a:pt x="0" y="5"/>
                    <a:pt x="1" y="6"/>
                    <a:pt x="1" y="7"/>
                  </a:cubicBezTo>
                  <a:cubicBezTo>
                    <a:pt x="2" y="8"/>
                    <a:pt x="4" y="9"/>
                    <a:pt x="5" y="10"/>
                  </a:cubicBezTo>
                  <a:cubicBezTo>
                    <a:pt x="5" y="9"/>
                    <a:pt x="5" y="9"/>
                    <a:pt x="5" y="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5" name="Freeform 464"/>
            <p:cNvSpPr>
              <a:spLocks/>
            </p:cNvSpPr>
            <p:nvPr/>
          </p:nvSpPr>
          <p:spPr bwMode="auto">
            <a:xfrm>
              <a:off x="1450" y="1609"/>
              <a:ext cx="28" cy="24"/>
            </a:xfrm>
            <a:custGeom>
              <a:avLst/>
              <a:gdLst>
                <a:gd name="T0" fmla="*/ 4 w 12"/>
                <a:gd name="T1" fmla="*/ 9 h 10"/>
                <a:gd name="T2" fmla="*/ 1 w 12"/>
                <a:gd name="T3" fmla="*/ 3 h 10"/>
                <a:gd name="T4" fmla="*/ 8 w 12"/>
                <a:gd name="T5" fmla="*/ 1 h 10"/>
                <a:gd name="T6" fmla="*/ 11 w 12"/>
                <a:gd name="T7" fmla="*/ 7 h 10"/>
                <a:gd name="T8" fmla="*/ 4 w 12"/>
                <a:gd name="T9" fmla="*/ 9 h 10"/>
              </a:gdLst>
              <a:ahLst/>
              <a:cxnLst>
                <a:cxn ang="0">
                  <a:pos x="T0" y="T1"/>
                </a:cxn>
                <a:cxn ang="0">
                  <a:pos x="T2" y="T3"/>
                </a:cxn>
                <a:cxn ang="0">
                  <a:pos x="T4" y="T5"/>
                </a:cxn>
                <a:cxn ang="0">
                  <a:pos x="T6" y="T7"/>
                </a:cxn>
                <a:cxn ang="0">
                  <a:pos x="T8" y="T9"/>
                </a:cxn>
              </a:cxnLst>
              <a:rect l="0" t="0" r="r" b="b"/>
              <a:pathLst>
                <a:path w="12" h="10">
                  <a:moveTo>
                    <a:pt x="4" y="9"/>
                  </a:moveTo>
                  <a:cubicBezTo>
                    <a:pt x="1" y="8"/>
                    <a:pt x="0" y="5"/>
                    <a:pt x="1" y="3"/>
                  </a:cubicBezTo>
                  <a:cubicBezTo>
                    <a:pt x="1" y="1"/>
                    <a:pt x="5" y="0"/>
                    <a:pt x="8" y="1"/>
                  </a:cubicBezTo>
                  <a:cubicBezTo>
                    <a:pt x="11" y="3"/>
                    <a:pt x="12" y="5"/>
                    <a:pt x="11" y="7"/>
                  </a:cubicBezTo>
                  <a:cubicBezTo>
                    <a:pt x="11" y="10"/>
                    <a:pt x="7" y="10"/>
                    <a:pt x="4" y="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6" name="Freeform 465"/>
            <p:cNvSpPr>
              <a:spLocks/>
            </p:cNvSpPr>
            <p:nvPr/>
          </p:nvSpPr>
          <p:spPr bwMode="auto">
            <a:xfrm>
              <a:off x="1450" y="1609"/>
              <a:ext cx="28" cy="24"/>
            </a:xfrm>
            <a:custGeom>
              <a:avLst/>
              <a:gdLst>
                <a:gd name="T0" fmla="*/ 4 w 12"/>
                <a:gd name="T1" fmla="*/ 9 h 10"/>
                <a:gd name="T2" fmla="*/ 5 w 12"/>
                <a:gd name="T3" fmla="*/ 9 h 10"/>
                <a:gd name="T4" fmla="*/ 1 w 12"/>
                <a:gd name="T5" fmla="*/ 6 h 10"/>
                <a:gd name="T6" fmla="*/ 1 w 12"/>
                <a:gd name="T7" fmla="*/ 3 h 10"/>
                <a:gd name="T8" fmla="*/ 1 w 12"/>
                <a:gd name="T9" fmla="*/ 3 h 10"/>
                <a:gd name="T10" fmla="*/ 3 w 12"/>
                <a:gd name="T11" fmla="*/ 1 h 10"/>
                <a:gd name="T12" fmla="*/ 7 w 12"/>
                <a:gd name="T13" fmla="*/ 2 h 10"/>
                <a:gd name="T14" fmla="*/ 7 w 12"/>
                <a:gd name="T15" fmla="*/ 2 h 10"/>
                <a:gd name="T16" fmla="*/ 11 w 12"/>
                <a:gd name="T17" fmla="*/ 4 h 10"/>
                <a:gd name="T18" fmla="*/ 11 w 12"/>
                <a:gd name="T19" fmla="*/ 7 h 10"/>
                <a:gd name="T20" fmla="*/ 11 w 12"/>
                <a:gd name="T21" fmla="*/ 7 h 10"/>
                <a:gd name="T22" fmla="*/ 9 w 12"/>
                <a:gd name="T23" fmla="*/ 9 h 10"/>
                <a:gd name="T24" fmla="*/ 5 w 12"/>
                <a:gd name="T25" fmla="*/ 9 h 10"/>
                <a:gd name="T26" fmla="*/ 5 w 12"/>
                <a:gd name="T27" fmla="*/ 9 h 10"/>
                <a:gd name="T28" fmla="*/ 4 w 12"/>
                <a:gd name="T29" fmla="*/ 9 h 10"/>
                <a:gd name="T30" fmla="*/ 4 w 12"/>
                <a:gd name="T31" fmla="*/ 9 h 10"/>
                <a:gd name="T32" fmla="*/ 5 w 12"/>
                <a:gd name="T33" fmla="*/ 10 h 10"/>
                <a:gd name="T34" fmla="*/ 9 w 12"/>
                <a:gd name="T35" fmla="*/ 10 h 10"/>
                <a:gd name="T36" fmla="*/ 12 w 12"/>
                <a:gd name="T37" fmla="*/ 8 h 10"/>
                <a:gd name="T38" fmla="*/ 12 w 12"/>
                <a:gd name="T39" fmla="*/ 7 h 10"/>
                <a:gd name="T40" fmla="*/ 11 w 12"/>
                <a:gd name="T41" fmla="*/ 4 h 10"/>
                <a:gd name="T42" fmla="*/ 8 w 12"/>
                <a:gd name="T43" fmla="*/ 1 h 10"/>
                <a:gd name="T44" fmla="*/ 7 w 12"/>
                <a:gd name="T45" fmla="*/ 1 h 10"/>
                <a:gd name="T46" fmla="*/ 3 w 12"/>
                <a:gd name="T47" fmla="*/ 0 h 10"/>
                <a:gd name="T48" fmla="*/ 0 w 12"/>
                <a:gd name="T49" fmla="*/ 3 h 10"/>
                <a:gd name="T50" fmla="*/ 0 w 12"/>
                <a:gd name="T51" fmla="*/ 3 h 10"/>
                <a:gd name="T52" fmla="*/ 1 w 12"/>
                <a:gd name="T53" fmla="*/ 7 h 10"/>
                <a:gd name="T54" fmla="*/ 4 w 12"/>
                <a:gd name="T55" fmla="*/ 9 h 10"/>
                <a:gd name="T56" fmla="*/ 4 w 12"/>
                <a:gd name="T5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 h="10">
                  <a:moveTo>
                    <a:pt x="4" y="9"/>
                  </a:moveTo>
                  <a:cubicBezTo>
                    <a:pt x="5" y="9"/>
                    <a:pt x="5" y="9"/>
                    <a:pt x="5" y="9"/>
                  </a:cubicBezTo>
                  <a:cubicBezTo>
                    <a:pt x="3" y="8"/>
                    <a:pt x="2" y="7"/>
                    <a:pt x="1" y="6"/>
                  </a:cubicBezTo>
                  <a:cubicBezTo>
                    <a:pt x="1" y="5"/>
                    <a:pt x="1" y="4"/>
                    <a:pt x="1" y="3"/>
                  </a:cubicBezTo>
                  <a:cubicBezTo>
                    <a:pt x="1" y="3"/>
                    <a:pt x="1" y="3"/>
                    <a:pt x="1" y="3"/>
                  </a:cubicBezTo>
                  <a:cubicBezTo>
                    <a:pt x="1" y="2"/>
                    <a:pt x="2" y="2"/>
                    <a:pt x="3" y="1"/>
                  </a:cubicBezTo>
                  <a:cubicBezTo>
                    <a:pt x="4" y="1"/>
                    <a:pt x="6" y="1"/>
                    <a:pt x="7" y="2"/>
                  </a:cubicBezTo>
                  <a:cubicBezTo>
                    <a:pt x="7" y="2"/>
                    <a:pt x="7" y="2"/>
                    <a:pt x="7" y="2"/>
                  </a:cubicBezTo>
                  <a:cubicBezTo>
                    <a:pt x="9" y="2"/>
                    <a:pt x="10" y="3"/>
                    <a:pt x="11" y="4"/>
                  </a:cubicBezTo>
                  <a:cubicBezTo>
                    <a:pt x="11" y="5"/>
                    <a:pt x="11" y="6"/>
                    <a:pt x="11" y="7"/>
                  </a:cubicBezTo>
                  <a:cubicBezTo>
                    <a:pt x="11" y="7"/>
                    <a:pt x="11" y="7"/>
                    <a:pt x="11" y="7"/>
                  </a:cubicBezTo>
                  <a:cubicBezTo>
                    <a:pt x="11" y="8"/>
                    <a:pt x="10" y="9"/>
                    <a:pt x="9" y="9"/>
                  </a:cubicBezTo>
                  <a:cubicBezTo>
                    <a:pt x="8" y="9"/>
                    <a:pt x="6" y="9"/>
                    <a:pt x="5" y="9"/>
                  </a:cubicBezTo>
                  <a:cubicBezTo>
                    <a:pt x="5" y="9"/>
                    <a:pt x="5" y="9"/>
                    <a:pt x="5" y="9"/>
                  </a:cubicBezTo>
                  <a:cubicBezTo>
                    <a:pt x="4" y="9"/>
                    <a:pt x="4" y="9"/>
                    <a:pt x="4" y="9"/>
                  </a:cubicBezTo>
                  <a:cubicBezTo>
                    <a:pt x="4" y="9"/>
                    <a:pt x="4" y="9"/>
                    <a:pt x="4" y="9"/>
                  </a:cubicBezTo>
                  <a:cubicBezTo>
                    <a:pt x="4" y="10"/>
                    <a:pt x="4" y="10"/>
                    <a:pt x="5" y="10"/>
                  </a:cubicBezTo>
                  <a:cubicBezTo>
                    <a:pt x="6" y="10"/>
                    <a:pt x="8" y="10"/>
                    <a:pt x="9" y="10"/>
                  </a:cubicBezTo>
                  <a:cubicBezTo>
                    <a:pt x="10" y="10"/>
                    <a:pt x="11" y="9"/>
                    <a:pt x="12" y="8"/>
                  </a:cubicBezTo>
                  <a:cubicBezTo>
                    <a:pt x="12" y="7"/>
                    <a:pt x="12" y="7"/>
                    <a:pt x="12" y="7"/>
                  </a:cubicBezTo>
                  <a:cubicBezTo>
                    <a:pt x="12" y="6"/>
                    <a:pt x="12" y="5"/>
                    <a:pt x="11" y="4"/>
                  </a:cubicBezTo>
                  <a:cubicBezTo>
                    <a:pt x="11" y="2"/>
                    <a:pt x="9" y="1"/>
                    <a:pt x="8" y="1"/>
                  </a:cubicBezTo>
                  <a:cubicBezTo>
                    <a:pt x="8" y="1"/>
                    <a:pt x="8" y="1"/>
                    <a:pt x="7" y="1"/>
                  </a:cubicBezTo>
                  <a:cubicBezTo>
                    <a:pt x="6" y="0"/>
                    <a:pt x="4" y="0"/>
                    <a:pt x="3" y="0"/>
                  </a:cubicBezTo>
                  <a:cubicBezTo>
                    <a:pt x="2" y="1"/>
                    <a:pt x="1" y="1"/>
                    <a:pt x="0" y="3"/>
                  </a:cubicBezTo>
                  <a:cubicBezTo>
                    <a:pt x="0" y="3"/>
                    <a:pt x="0" y="3"/>
                    <a:pt x="0" y="3"/>
                  </a:cubicBezTo>
                  <a:cubicBezTo>
                    <a:pt x="0" y="4"/>
                    <a:pt x="0" y="5"/>
                    <a:pt x="1" y="7"/>
                  </a:cubicBezTo>
                  <a:cubicBezTo>
                    <a:pt x="1" y="8"/>
                    <a:pt x="3" y="9"/>
                    <a:pt x="4" y="9"/>
                  </a:cubicBezTo>
                  <a:cubicBezTo>
                    <a:pt x="4" y="9"/>
                    <a:pt x="4" y="9"/>
                    <a:pt x="4" y="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7" name="Freeform 466"/>
            <p:cNvSpPr>
              <a:spLocks/>
            </p:cNvSpPr>
            <p:nvPr/>
          </p:nvSpPr>
          <p:spPr bwMode="auto">
            <a:xfrm>
              <a:off x="1471" y="1628"/>
              <a:ext cx="28" cy="23"/>
            </a:xfrm>
            <a:custGeom>
              <a:avLst/>
              <a:gdLst>
                <a:gd name="T0" fmla="*/ 4 w 12"/>
                <a:gd name="T1" fmla="*/ 9 h 10"/>
                <a:gd name="T2" fmla="*/ 0 w 12"/>
                <a:gd name="T3" fmla="*/ 2 h 10"/>
                <a:gd name="T4" fmla="*/ 8 w 12"/>
                <a:gd name="T5" fmla="*/ 1 h 10"/>
                <a:gd name="T6" fmla="*/ 11 w 12"/>
                <a:gd name="T7" fmla="*/ 7 h 10"/>
                <a:gd name="T8" fmla="*/ 4 w 12"/>
                <a:gd name="T9" fmla="*/ 9 h 10"/>
              </a:gdLst>
              <a:ahLst/>
              <a:cxnLst>
                <a:cxn ang="0">
                  <a:pos x="T0" y="T1"/>
                </a:cxn>
                <a:cxn ang="0">
                  <a:pos x="T2" y="T3"/>
                </a:cxn>
                <a:cxn ang="0">
                  <a:pos x="T4" y="T5"/>
                </a:cxn>
                <a:cxn ang="0">
                  <a:pos x="T6" y="T7"/>
                </a:cxn>
                <a:cxn ang="0">
                  <a:pos x="T8" y="T9"/>
                </a:cxn>
              </a:cxnLst>
              <a:rect l="0" t="0" r="r" b="b"/>
              <a:pathLst>
                <a:path w="12" h="10">
                  <a:moveTo>
                    <a:pt x="4" y="9"/>
                  </a:moveTo>
                  <a:cubicBezTo>
                    <a:pt x="1" y="7"/>
                    <a:pt x="0" y="5"/>
                    <a:pt x="0" y="2"/>
                  </a:cubicBezTo>
                  <a:cubicBezTo>
                    <a:pt x="1" y="0"/>
                    <a:pt x="4" y="0"/>
                    <a:pt x="8" y="1"/>
                  </a:cubicBezTo>
                  <a:cubicBezTo>
                    <a:pt x="11" y="2"/>
                    <a:pt x="12" y="5"/>
                    <a:pt x="11" y="7"/>
                  </a:cubicBezTo>
                  <a:cubicBezTo>
                    <a:pt x="10" y="9"/>
                    <a:pt x="7" y="10"/>
                    <a:pt x="4" y="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8" name="Freeform 467"/>
            <p:cNvSpPr>
              <a:spLocks/>
            </p:cNvSpPr>
            <p:nvPr/>
          </p:nvSpPr>
          <p:spPr bwMode="auto">
            <a:xfrm>
              <a:off x="1469" y="1628"/>
              <a:ext cx="30" cy="23"/>
            </a:xfrm>
            <a:custGeom>
              <a:avLst/>
              <a:gdLst>
                <a:gd name="T0" fmla="*/ 5 w 13"/>
                <a:gd name="T1" fmla="*/ 9 h 10"/>
                <a:gd name="T2" fmla="*/ 6 w 13"/>
                <a:gd name="T3" fmla="*/ 8 h 10"/>
                <a:gd name="T4" fmla="*/ 2 w 13"/>
                <a:gd name="T5" fmla="*/ 6 h 10"/>
                <a:gd name="T6" fmla="*/ 2 w 13"/>
                <a:gd name="T7" fmla="*/ 3 h 10"/>
                <a:gd name="T8" fmla="*/ 2 w 13"/>
                <a:gd name="T9" fmla="*/ 3 h 10"/>
                <a:gd name="T10" fmla="*/ 4 w 13"/>
                <a:gd name="T11" fmla="*/ 1 h 10"/>
                <a:gd name="T12" fmla="*/ 8 w 13"/>
                <a:gd name="T13" fmla="*/ 1 h 10"/>
                <a:gd name="T14" fmla="*/ 8 w 13"/>
                <a:gd name="T15" fmla="*/ 1 h 10"/>
                <a:gd name="T16" fmla="*/ 11 w 13"/>
                <a:gd name="T17" fmla="*/ 4 h 10"/>
                <a:gd name="T18" fmla="*/ 12 w 13"/>
                <a:gd name="T19" fmla="*/ 7 h 10"/>
                <a:gd name="T20" fmla="*/ 12 w 13"/>
                <a:gd name="T21" fmla="*/ 7 h 10"/>
                <a:gd name="T22" fmla="*/ 10 w 13"/>
                <a:gd name="T23" fmla="*/ 8 h 10"/>
                <a:gd name="T24" fmla="*/ 6 w 13"/>
                <a:gd name="T25" fmla="*/ 8 h 10"/>
                <a:gd name="T26" fmla="*/ 6 w 13"/>
                <a:gd name="T27" fmla="*/ 8 h 10"/>
                <a:gd name="T28" fmla="*/ 5 w 13"/>
                <a:gd name="T29" fmla="*/ 9 h 10"/>
                <a:gd name="T30" fmla="*/ 5 w 13"/>
                <a:gd name="T31" fmla="*/ 9 h 10"/>
                <a:gd name="T32" fmla="*/ 5 w 13"/>
                <a:gd name="T33" fmla="*/ 9 h 10"/>
                <a:gd name="T34" fmla="*/ 10 w 13"/>
                <a:gd name="T35" fmla="*/ 9 h 10"/>
                <a:gd name="T36" fmla="*/ 13 w 13"/>
                <a:gd name="T37" fmla="*/ 7 h 10"/>
                <a:gd name="T38" fmla="*/ 13 w 13"/>
                <a:gd name="T39" fmla="*/ 7 h 10"/>
                <a:gd name="T40" fmla="*/ 12 w 13"/>
                <a:gd name="T41" fmla="*/ 3 h 10"/>
                <a:gd name="T42" fmla="*/ 9 w 13"/>
                <a:gd name="T43" fmla="*/ 0 h 10"/>
                <a:gd name="T44" fmla="*/ 8 w 13"/>
                <a:gd name="T45" fmla="*/ 0 h 10"/>
                <a:gd name="T46" fmla="*/ 4 w 13"/>
                <a:gd name="T47" fmla="*/ 0 h 10"/>
                <a:gd name="T48" fmla="*/ 1 w 13"/>
                <a:gd name="T49" fmla="*/ 2 h 10"/>
                <a:gd name="T50" fmla="*/ 1 w 13"/>
                <a:gd name="T51" fmla="*/ 2 h 10"/>
                <a:gd name="T52" fmla="*/ 2 w 13"/>
                <a:gd name="T53" fmla="*/ 6 h 10"/>
                <a:gd name="T54" fmla="*/ 5 w 13"/>
                <a:gd name="T55" fmla="*/ 9 h 10"/>
                <a:gd name="T56" fmla="*/ 5 w 13"/>
                <a:gd name="T5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 h="10">
                  <a:moveTo>
                    <a:pt x="5" y="9"/>
                  </a:moveTo>
                  <a:cubicBezTo>
                    <a:pt x="6" y="8"/>
                    <a:pt x="6" y="8"/>
                    <a:pt x="6" y="8"/>
                  </a:cubicBezTo>
                  <a:cubicBezTo>
                    <a:pt x="4" y="7"/>
                    <a:pt x="3" y="7"/>
                    <a:pt x="2" y="6"/>
                  </a:cubicBezTo>
                  <a:cubicBezTo>
                    <a:pt x="2" y="5"/>
                    <a:pt x="2" y="4"/>
                    <a:pt x="2" y="3"/>
                  </a:cubicBezTo>
                  <a:cubicBezTo>
                    <a:pt x="2" y="3"/>
                    <a:pt x="2" y="3"/>
                    <a:pt x="2" y="3"/>
                  </a:cubicBezTo>
                  <a:cubicBezTo>
                    <a:pt x="2" y="2"/>
                    <a:pt x="3" y="1"/>
                    <a:pt x="4" y="1"/>
                  </a:cubicBezTo>
                  <a:cubicBezTo>
                    <a:pt x="5" y="1"/>
                    <a:pt x="7" y="1"/>
                    <a:pt x="8" y="1"/>
                  </a:cubicBezTo>
                  <a:cubicBezTo>
                    <a:pt x="8" y="1"/>
                    <a:pt x="8" y="1"/>
                    <a:pt x="8" y="1"/>
                  </a:cubicBezTo>
                  <a:cubicBezTo>
                    <a:pt x="10" y="2"/>
                    <a:pt x="11" y="3"/>
                    <a:pt x="11" y="4"/>
                  </a:cubicBezTo>
                  <a:cubicBezTo>
                    <a:pt x="12" y="5"/>
                    <a:pt x="12" y="6"/>
                    <a:pt x="12" y="7"/>
                  </a:cubicBezTo>
                  <a:cubicBezTo>
                    <a:pt x="12" y="7"/>
                    <a:pt x="12" y="7"/>
                    <a:pt x="12" y="7"/>
                  </a:cubicBezTo>
                  <a:cubicBezTo>
                    <a:pt x="12" y="8"/>
                    <a:pt x="11" y="8"/>
                    <a:pt x="10" y="8"/>
                  </a:cubicBezTo>
                  <a:cubicBezTo>
                    <a:pt x="9" y="9"/>
                    <a:pt x="7" y="9"/>
                    <a:pt x="6" y="8"/>
                  </a:cubicBezTo>
                  <a:cubicBezTo>
                    <a:pt x="6" y="8"/>
                    <a:pt x="6" y="8"/>
                    <a:pt x="6" y="8"/>
                  </a:cubicBezTo>
                  <a:cubicBezTo>
                    <a:pt x="5" y="9"/>
                    <a:pt x="5" y="9"/>
                    <a:pt x="5" y="9"/>
                  </a:cubicBezTo>
                  <a:cubicBezTo>
                    <a:pt x="5" y="9"/>
                    <a:pt x="5" y="9"/>
                    <a:pt x="5" y="9"/>
                  </a:cubicBezTo>
                  <a:cubicBezTo>
                    <a:pt x="5" y="9"/>
                    <a:pt x="5" y="9"/>
                    <a:pt x="5" y="9"/>
                  </a:cubicBezTo>
                  <a:cubicBezTo>
                    <a:pt x="7" y="10"/>
                    <a:pt x="9" y="10"/>
                    <a:pt x="10" y="9"/>
                  </a:cubicBezTo>
                  <a:cubicBezTo>
                    <a:pt x="11" y="9"/>
                    <a:pt x="12" y="8"/>
                    <a:pt x="13" y="7"/>
                  </a:cubicBezTo>
                  <a:cubicBezTo>
                    <a:pt x="13" y="7"/>
                    <a:pt x="13" y="7"/>
                    <a:pt x="13" y="7"/>
                  </a:cubicBezTo>
                  <a:cubicBezTo>
                    <a:pt x="13" y="6"/>
                    <a:pt x="13" y="4"/>
                    <a:pt x="12" y="3"/>
                  </a:cubicBezTo>
                  <a:cubicBezTo>
                    <a:pt x="12" y="2"/>
                    <a:pt x="10" y="1"/>
                    <a:pt x="9" y="0"/>
                  </a:cubicBezTo>
                  <a:cubicBezTo>
                    <a:pt x="9" y="0"/>
                    <a:pt x="8" y="0"/>
                    <a:pt x="8" y="0"/>
                  </a:cubicBezTo>
                  <a:cubicBezTo>
                    <a:pt x="7" y="0"/>
                    <a:pt x="5" y="0"/>
                    <a:pt x="4" y="0"/>
                  </a:cubicBezTo>
                  <a:cubicBezTo>
                    <a:pt x="3" y="0"/>
                    <a:pt x="1" y="1"/>
                    <a:pt x="1" y="2"/>
                  </a:cubicBezTo>
                  <a:cubicBezTo>
                    <a:pt x="1" y="2"/>
                    <a:pt x="1" y="2"/>
                    <a:pt x="1" y="2"/>
                  </a:cubicBezTo>
                  <a:cubicBezTo>
                    <a:pt x="0" y="4"/>
                    <a:pt x="1" y="5"/>
                    <a:pt x="2" y="6"/>
                  </a:cubicBezTo>
                  <a:cubicBezTo>
                    <a:pt x="2" y="7"/>
                    <a:pt x="4" y="8"/>
                    <a:pt x="5" y="9"/>
                  </a:cubicBezTo>
                  <a:cubicBezTo>
                    <a:pt x="5" y="9"/>
                    <a:pt x="5" y="9"/>
                    <a:pt x="5" y="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19" name="Freeform 468"/>
            <p:cNvSpPr>
              <a:spLocks/>
            </p:cNvSpPr>
            <p:nvPr/>
          </p:nvSpPr>
          <p:spPr bwMode="auto">
            <a:xfrm>
              <a:off x="1518" y="1659"/>
              <a:ext cx="28" cy="23"/>
            </a:xfrm>
            <a:custGeom>
              <a:avLst/>
              <a:gdLst>
                <a:gd name="T0" fmla="*/ 4 w 12"/>
                <a:gd name="T1" fmla="*/ 9 h 10"/>
                <a:gd name="T2" fmla="*/ 0 w 12"/>
                <a:gd name="T3" fmla="*/ 3 h 10"/>
                <a:gd name="T4" fmla="*/ 7 w 12"/>
                <a:gd name="T5" fmla="*/ 1 h 10"/>
                <a:gd name="T6" fmla="*/ 11 w 12"/>
                <a:gd name="T7" fmla="*/ 8 h 10"/>
                <a:gd name="T8" fmla="*/ 4 w 12"/>
                <a:gd name="T9" fmla="*/ 9 h 10"/>
              </a:gdLst>
              <a:ahLst/>
              <a:cxnLst>
                <a:cxn ang="0">
                  <a:pos x="T0" y="T1"/>
                </a:cxn>
                <a:cxn ang="0">
                  <a:pos x="T2" y="T3"/>
                </a:cxn>
                <a:cxn ang="0">
                  <a:pos x="T4" y="T5"/>
                </a:cxn>
                <a:cxn ang="0">
                  <a:pos x="T6" y="T7"/>
                </a:cxn>
                <a:cxn ang="0">
                  <a:pos x="T8" y="T9"/>
                </a:cxn>
              </a:cxnLst>
              <a:rect l="0" t="0" r="r" b="b"/>
              <a:pathLst>
                <a:path w="12" h="10">
                  <a:moveTo>
                    <a:pt x="4" y="9"/>
                  </a:moveTo>
                  <a:cubicBezTo>
                    <a:pt x="1" y="8"/>
                    <a:pt x="0" y="5"/>
                    <a:pt x="0" y="3"/>
                  </a:cubicBezTo>
                  <a:cubicBezTo>
                    <a:pt x="1" y="1"/>
                    <a:pt x="4" y="0"/>
                    <a:pt x="7" y="1"/>
                  </a:cubicBezTo>
                  <a:cubicBezTo>
                    <a:pt x="10" y="3"/>
                    <a:pt x="12" y="5"/>
                    <a:pt x="11" y="8"/>
                  </a:cubicBezTo>
                  <a:cubicBezTo>
                    <a:pt x="10" y="10"/>
                    <a:pt x="7" y="10"/>
                    <a:pt x="4" y="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0" name="Freeform 469"/>
            <p:cNvSpPr>
              <a:spLocks/>
            </p:cNvSpPr>
            <p:nvPr/>
          </p:nvSpPr>
          <p:spPr bwMode="auto">
            <a:xfrm>
              <a:off x="1516" y="1659"/>
              <a:ext cx="30" cy="26"/>
            </a:xfrm>
            <a:custGeom>
              <a:avLst/>
              <a:gdLst>
                <a:gd name="T0" fmla="*/ 5 w 13"/>
                <a:gd name="T1" fmla="*/ 9 h 11"/>
                <a:gd name="T2" fmla="*/ 5 w 13"/>
                <a:gd name="T3" fmla="*/ 9 h 11"/>
                <a:gd name="T4" fmla="*/ 2 w 13"/>
                <a:gd name="T5" fmla="*/ 6 h 11"/>
                <a:gd name="T6" fmla="*/ 2 w 13"/>
                <a:gd name="T7" fmla="*/ 3 h 11"/>
                <a:gd name="T8" fmla="*/ 2 w 13"/>
                <a:gd name="T9" fmla="*/ 3 h 11"/>
                <a:gd name="T10" fmla="*/ 4 w 13"/>
                <a:gd name="T11" fmla="*/ 2 h 11"/>
                <a:gd name="T12" fmla="*/ 8 w 13"/>
                <a:gd name="T13" fmla="*/ 2 h 11"/>
                <a:gd name="T14" fmla="*/ 8 w 13"/>
                <a:gd name="T15" fmla="*/ 2 h 11"/>
                <a:gd name="T16" fmla="*/ 11 w 13"/>
                <a:gd name="T17" fmla="*/ 4 h 11"/>
                <a:gd name="T18" fmla="*/ 12 w 13"/>
                <a:gd name="T19" fmla="*/ 7 h 11"/>
                <a:gd name="T20" fmla="*/ 12 w 13"/>
                <a:gd name="T21" fmla="*/ 7 h 11"/>
                <a:gd name="T22" fmla="*/ 10 w 13"/>
                <a:gd name="T23" fmla="*/ 9 h 11"/>
                <a:gd name="T24" fmla="*/ 6 w 13"/>
                <a:gd name="T25" fmla="*/ 9 h 11"/>
                <a:gd name="T26" fmla="*/ 5 w 13"/>
                <a:gd name="T27" fmla="*/ 9 h 11"/>
                <a:gd name="T28" fmla="*/ 5 w 13"/>
                <a:gd name="T29" fmla="*/ 9 h 11"/>
                <a:gd name="T30" fmla="*/ 5 w 13"/>
                <a:gd name="T31" fmla="*/ 10 h 11"/>
                <a:gd name="T32" fmla="*/ 5 w 13"/>
                <a:gd name="T33" fmla="*/ 10 h 11"/>
                <a:gd name="T34" fmla="*/ 10 w 13"/>
                <a:gd name="T35" fmla="*/ 10 h 11"/>
                <a:gd name="T36" fmla="*/ 13 w 13"/>
                <a:gd name="T37" fmla="*/ 8 h 11"/>
                <a:gd name="T38" fmla="*/ 13 w 13"/>
                <a:gd name="T39" fmla="*/ 8 h 11"/>
                <a:gd name="T40" fmla="*/ 12 w 13"/>
                <a:gd name="T41" fmla="*/ 4 h 11"/>
                <a:gd name="T42" fmla="*/ 9 w 13"/>
                <a:gd name="T43" fmla="*/ 1 h 11"/>
                <a:gd name="T44" fmla="*/ 8 w 13"/>
                <a:gd name="T45" fmla="*/ 1 h 11"/>
                <a:gd name="T46" fmla="*/ 4 w 13"/>
                <a:gd name="T47" fmla="*/ 1 h 11"/>
                <a:gd name="T48" fmla="*/ 1 w 13"/>
                <a:gd name="T49" fmla="*/ 3 h 11"/>
                <a:gd name="T50" fmla="*/ 1 w 13"/>
                <a:gd name="T51" fmla="*/ 3 h 11"/>
                <a:gd name="T52" fmla="*/ 1 w 13"/>
                <a:gd name="T53" fmla="*/ 7 h 11"/>
                <a:gd name="T54" fmla="*/ 5 w 13"/>
                <a:gd name="T55" fmla="*/ 10 h 11"/>
                <a:gd name="T56" fmla="*/ 5 w 13"/>
                <a:gd name="T57"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 h="11">
                  <a:moveTo>
                    <a:pt x="5" y="9"/>
                  </a:moveTo>
                  <a:cubicBezTo>
                    <a:pt x="5" y="9"/>
                    <a:pt x="5" y="9"/>
                    <a:pt x="5" y="9"/>
                  </a:cubicBezTo>
                  <a:cubicBezTo>
                    <a:pt x="4" y="8"/>
                    <a:pt x="3" y="7"/>
                    <a:pt x="2" y="6"/>
                  </a:cubicBezTo>
                  <a:cubicBezTo>
                    <a:pt x="2" y="5"/>
                    <a:pt x="2" y="4"/>
                    <a:pt x="2" y="3"/>
                  </a:cubicBezTo>
                  <a:cubicBezTo>
                    <a:pt x="2" y="3"/>
                    <a:pt x="2" y="3"/>
                    <a:pt x="2" y="3"/>
                  </a:cubicBezTo>
                  <a:cubicBezTo>
                    <a:pt x="2" y="2"/>
                    <a:pt x="3" y="2"/>
                    <a:pt x="4" y="2"/>
                  </a:cubicBezTo>
                  <a:cubicBezTo>
                    <a:pt x="5" y="1"/>
                    <a:pt x="7" y="1"/>
                    <a:pt x="8" y="2"/>
                  </a:cubicBezTo>
                  <a:cubicBezTo>
                    <a:pt x="8" y="2"/>
                    <a:pt x="8" y="2"/>
                    <a:pt x="8" y="2"/>
                  </a:cubicBezTo>
                  <a:cubicBezTo>
                    <a:pt x="10" y="3"/>
                    <a:pt x="11" y="3"/>
                    <a:pt x="11" y="4"/>
                  </a:cubicBezTo>
                  <a:cubicBezTo>
                    <a:pt x="12" y="5"/>
                    <a:pt x="12" y="6"/>
                    <a:pt x="12" y="7"/>
                  </a:cubicBezTo>
                  <a:cubicBezTo>
                    <a:pt x="12" y="7"/>
                    <a:pt x="12" y="7"/>
                    <a:pt x="12" y="7"/>
                  </a:cubicBezTo>
                  <a:cubicBezTo>
                    <a:pt x="12" y="8"/>
                    <a:pt x="11" y="9"/>
                    <a:pt x="10" y="9"/>
                  </a:cubicBezTo>
                  <a:cubicBezTo>
                    <a:pt x="9" y="9"/>
                    <a:pt x="7" y="9"/>
                    <a:pt x="6" y="9"/>
                  </a:cubicBezTo>
                  <a:cubicBezTo>
                    <a:pt x="6" y="9"/>
                    <a:pt x="6" y="9"/>
                    <a:pt x="5" y="9"/>
                  </a:cubicBezTo>
                  <a:cubicBezTo>
                    <a:pt x="5" y="9"/>
                    <a:pt x="5" y="9"/>
                    <a:pt x="5" y="9"/>
                  </a:cubicBezTo>
                  <a:cubicBezTo>
                    <a:pt x="5" y="10"/>
                    <a:pt x="5" y="10"/>
                    <a:pt x="5" y="10"/>
                  </a:cubicBezTo>
                  <a:cubicBezTo>
                    <a:pt x="5" y="10"/>
                    <a:pt x="5" y="10"/>
                    <a:pt x="5" y="10"/>
                  </a:cubicBezTo>
                  <a:cubicBezTo>
                    <a:pt x="7" y="10"/>
                    <a:pt x="9" y="11"/>
                    <a:pt x="10" y="10"/>
                  </a:cubicBezTo>
                  <a:cubicBezTo>
                    <a:pt x="11" y="10"/>
                    <a:pt x="12" y="9"/>
                    <a:pt x="13" y="8"/>
                  </a:cubicBezTo>
                  <a:cubicBezTo>
                    <a:pt x="13" y="8"/>
                    <a:pt x="13" y="8"/>
                    <a:pt x="13" y="8"/>
                  </a:cubicBezTo>
                  <a:cubicBezTo>
                    <a:pt x="13" y="6"/>
                    <a:pt x="13" y="5"/>
                    <a:pt x="12" y="4"/>
                  </a:cubicBezTo>
                  <a:cubicBezTo>
                    <a:pt x="11" y="3"/>
                    <a:pt x="10" y="2"/>
                    <a:pt x="9" y="1"/>
                  </a:cubicBezTo>
                  <a:cubicBezTo>
                    <a:pt x="9" y="1"/>
                    <a:pt x="8" y="1"/>
                    <a:pt x="8" y="1"/>
                  </a:cubicBezTo>
                  <a:cubicBezTo>
                    <a:pt x="7" y="0"/>
                    <a:pt x="5" y="0"/>
                    <a:pt x="4" y="1"/>
                  </a:cubicBezTo>
                  <a:cubicBezTo>
                    <a:pt x="3" y="1"/>
                    <a:pt x="1" y="2"/>
                    <a:pt x="1" y="3"/>
                  </a:cubicBezTo>
                  <a:cubicBezTo>
                    <a:pt x="1" y="3"/>
                    <a:pt x="1" y="3"/>
                    <a:pt x="1" y="3"/>
                  </a:cubicBezTo>
                  <a:cubicBezTo>
                    <a:pt x="0" y="4"/>
                    <a:pt x="1" y="6"/>
                    <a:pt x="1" y="7"/>
                  </a:cubicBezTo>
                  <a:cubicBezTo>
                    <a:pt x="2" y="8"/>
                    <a:pt x="3" y="9"/>
                    <a:pt x="5" y="10"/>
                  </a:cubicBezTo>
                  <a:cubicBezTo>
                    <a:pt x="5" y="9"/>
                    <a:pt x="5" y="9"/>
                    <a:pt x="5" y="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1" name="Freeform 470"/>
            <p:cNvSpPr>
              <a:spLocks/>
            </p:cNvSpPr>
            <p:nvPr/>
          </p:nvSpPr>
          <p:spPr bwMode="auto">
            <a:xfrm>
              <a:off x="1544" y="1673"/>
              <a:ext cx="28" cy="26"/>
            </a:xfrm>
            <a:custGeom>
              <a:avLst/>
              <a:gdLst>
                <a:gd name="T0" fmla="*/ 4 w 12"/>
                <a:gd name="T1" fmla="*/ 9 h 11"/>
                <a:gd name="T2" fmla="*/ 0 w 12"/>
                <a:gd name="T3" fmla="*/ 3 h 11"/>
                <a:gd name="T4" fmla="*/ 7 w 12"/>
                <a:gd name="T5" fmla="*/ 2 h 11"/>
                <a:gd name="T6" fmla="*/ 11 w 12"/>
                <a:gd name="T7" fmla="*/ 8 h 11"/>
                <a:gd name="T8" fmla="*/ 4 w 12"/>
                <a:gd name="T9" fmla="*/ 9 h 11"/>
              </a:gdLst>
              <a:ahLst/>
              <a:cxnLst>
                <a:cxn ang="0">
                  <a:pos x="T0" y="T1"/>
                </a:cxn>
                <a:cxn ang="0">
                  <a:pos x="T2" y="T3"/>
                </a:cxn>
                <a:cxn ang="0">
                  <a:pos x="T4" y="T5"/>
                </a:cxn>
                <a:cxn ang="0">
                  <a:pos x="T6" y="T7"/>
                </a:cxn>
                <a:cxn ang="0">
                  <a:pos x="T8" y="T9"/>
                </a:cxn>
              </a:cxnLst>
              <a:rect l="0" t="0" r="r" b="b"/>
              <a:pathLst>
                <a:path w="12" h="11">
                  <a:moveTo>
                    <a:pt x="4" y="9"/>
                  </a:moveTo>
                  <a:cubicBezTo>
                    <a:pt x="1" y="8"/>
                    <a:pt x="0" y="5"/>
                    <a:pt x="0" y="3"/>
                  </a:cubicBezTo>
                  <a:cubicBezTo>
                    <a:pt x="1" y="1"/>
                    <a:pt x="4" y="0"/>
                    <a:pt x="7" y="2"/>
                  </a:cubicBezTo>
                  <a:cubicBezTo>
                    <a:pt x="11" y="3"/>
                    <a:pt x="12" y="6"/>
                    <a:pt x="11" y="8"/>
                  </a:cubicBezTo>
                  <a:cubicBezTo>
                    <a:pt x="10" y="10"/>
                    <a:pt x="7" y="11"/>
                    <a:pt x="4" y="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2" name="Freeform 471"/>
            <p:cNvSpPr>
              <a:spLocks/>
            </p:cNvSpPr>
            <p:nvPr/>
          </p:nvSpPr>
          <p:spPr bwMode="auto">
            <a:xfrm>
              <a:off x="1542" y="1673"/>
              <a:ext cx="30" cy="26"/>
            </a:xfrm>
            <a:custGeom>
              <a:avLst/>
              <a:gdLst>
                <a:gd name="T0" fmla="*/ 5 w 13"/>
                <a:gd name="T1" fmla="*/ 9 h 11"/>
                <a:gd name="T2" fmla="*/ 5 w 13"/>
                <a:gd name="T3" fmla="*/ 9 h 11"/>
                <a:gd name="T4" fmla="*/ 2 w 13"/>
                <a:gd name="T5" fmla="*/ 6 h 11"/>
                <a:gd name="T6" fmla="*/ 2 w 13"/>
                <a:gd name="T7" fmla="*/ 4 h 11"/>
                <a:gd name="T8" fmla="*/ 2 w 13"/>
                <a:gd name="T9" fmla="*/ 3 h 11"/>
                <a:gd name="T10" fmla="*/ 4 w 13"/>
                <a:gd name="T11" fmla="*/ 2 h 11"/>
                <a:gd name="T12" fmla="*/ 8 w 13"/>
                <a:gd name="T13" fmla="*/ 2 h 11"/>
                <a:gd name="T14" fmla="*/ 8 w 13"/>
                <a:gd name="T15" fmla="*/ 2 h 11"/>
                <a:gd name="T16" fmla="*/ 11 w 13"/>
                <a:gd name="T17" fmla="*/ 5 h 11"/>
                <a:gd name="T18" fmla="*/ 12 w 13"/>
                <a:gd name="T19" fmla="*/ 8 h 11"/>
                <a:gd name="T20" fmla="*/ 12 w 13"/>
                <a:gd name="T21" fmla="*/ 8 h 11"/>
                <a:gd name="T22" fmla="*/ 10 w 13"/>
                <a:gd name="T23" fmla="*/ 9 h 11"/>
                <a:gd name="T24" fmla="*/ 6 w 13"/>
                <a:gd name="T25" fmla="*/ 9 h 11"/>
                <a:gd name="T26" fmla="*/ 5 w 13"/>
                <a:gd name="T27" fmla="*/ 9 h 11"/>
                <a:gd name="T28" fmla="*/ 5 w 13"/>
                <a:gd name="T29" fmla="*/ 9 h 11"/>
                <a:gd name="T30" fmla="*/ 5 w 13"/>
                <a:gd name="T31" fmla="*/ 10 h 11"/>
                <a:gd name="T32" fmla="*/ 5 w 13"/>
                <a:gd name="T33" fmla="*/ 10 h 11"/>
                <a:gd name="T34" fmla="*/ 10 w 13"/>
                <a:gd name="T35" fmla="*/ 10 h 11"/>
                <a:gd name="T36" fmla="*/ 13 w 13"/>
                <a:gd name="T37" fmla="*/ 8 h 11"/>
                <a:gd name="T38" fmla="*/ 13 w 13"/>
                <a:gd name="T39" fmla="*/ 8 h 11"/>
                <a:gd name="T40" fmla="*/ 12 w 13"/>
                <a:gd name="T41" fmla="*/ 4 h 11"/>
                <a:gd name="T42" fmla="*/ 9 w 13"/>
                <a:gd name="T43" fmla="*/ 1 h 11"/>
                <a:gd name="T44" fmla="*/ 8 w 13"/>
                <a:gd name="T45" fmla="*/ 1 h 11"/>
                <a:gd name="T46" fmla="*/ 4 w 13"/>
                <a:gd name="T47" fmla="*/ 1 h 11"/>
                <a:gd name="T48" fmla="*/ 1 w 13"/>
                <a:gd name="T49" fmla="*/ 3 h 11"/>
                <a:gd name="T50" fmla="*/ 1 w 13"/>
                <a:gd name="T51" fmla="*/ 3 h 11"/>
                <a:gd name="T52" fmla="*/ 1 w 13"/>
                <a:gd name="T53" fmla="*/ 7 h 11"/>
                <a:gd name="T54" fmla="*/ 5 w 13"/>
                <a:gd name="T55" fmla="*/ 10 h 11"/>
                <a:gd name="T56" fmla="*/ 5 w 13"/>
                <a:gd name="T57"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 h="11">
                  <a:moveTo>
                    <a:pt x="5" y="9"/>
                  </a:moveTo>
                  <a:cubicBezTo>
                    <a:pt x="5" y="9"/>
                    <a:pt x="5" y="9"/>
                    <a:pt x="5" y="9"/>
                  </a:cubicBezTo>
                  <a:cubicBezTo>
                    <a:pt x="4" y="8"/>
                    <a:pt x="3" y="7"/>
                    <a:pt x="2" y="6"/>
                  </a:cubicBezTo>
                  <a:cubicBezTo>
                    <a:pt x="2" y="5"/>
                    <a:pt x="2" y="4"/>
                    <a:pt x="2" y="4"/>
                  </a:cubicBezTo>
                  <a:cubicBezTo>
                    <a:pt x="2" y="3"/>
                    <a:pt x="2" y="3"/>
                    <a:pt x="2" y="3"/>
                  </a:cubicBezTo>
                  <a:cubicBezTo>
                    <a:pt x="2" y="3"/>
                    <a:pt x="3" y="2"/>
                    <a:pt x="4" y="2"/>
                  </a:cubicBezTo>
                  <a:cubicBezTo>
                    <a:pt x="5" y="1"/>
                    <a:pt x="7" y="2"/>
                    <a:pt x="8" y="2"/>
                  </a:cubicBezTo>
                  <a:cubicBezTo>
                    <a:pt x="8" y="2"/>
                    <a:pt x="8" y="2"/>
                    <a:pt x="8" y="2"/>
                  </a:cubicBezTo>
                  <a:cubicBezTo>
                    <a:pt x="10" y="3"/>
                    <a:pt x="11" y="4"/>
                    <a:pt x="11" y="5"/>
                  </a:cubicBezTo>
                  <a:cubicBezTo>
                    <a:pt x="12" y="6"/>
                    <a:pt x="12" y="7"/>
                    <a:pt x="12" y="8"/>
                  </a:cubicBezTo>
                  <a:cubicBezTo>
                    <a:pt x="12" y="8"/>
                    <a:pt x="12" y="8"/>
                    <a:pt x="12" y="8"/>
                  </a:cubicBezTo>
                  <a:cubicBezTo>
                    <a:pt x="12" y="8"/>
                    <a:pt x="11" y="9"/>
                    <a:pt x="10" y="9"/>
                  </a:cubicBezTo>
                  <a:cubicBezTo>
                    <a:pt x="9" y="10"/>
                    <a:pt x="7" y="10"/>
                    <a:pt x="6" y="9"/>
                  </a:cubicBezTo>
                  <a:cubicBezTo>
                    <a:pt x="6" y="9"/>
                    <a:pt x="6" y="9"/>
                    <a:pt x="5" y="9"/>
                  </a:cubicBezTo>
                  <a:cubicBezTo>
                    <a:pt x="5" y="9"/>
                    <a:pt x="5" y="9"/>
                    <a:pt x="5" y="9"/>
                  </a:cubicBezTo>
                  <a:cubicBezTo>
                    <a:pt x="5" y="10"/>
                    <a:pt x="5" y="10"/>
                    <a:pt x="5" y="10"/>
                  </a:cubicBezTo>
                  <a:cubicBezTo>
                    <a:pt x="5" y="10"/>
                    <a:pt x="5" y="10"/>
                    <a:pt x="5" y="10"/>
                  </a:cubicBezTo>
                  <a:cubicBezTo>
                    <a:pt x="7" y="11"/>
                    <a:pt x="9" y="11"/>
                    <a:pt x="10" y="10"/>
                  </a:cubicBezTo>
                  <a:cubicBezTo>
                    <a:pt x="11" y="10"/>
                    <a:pt x="12" y="9"/>
                    <a:pt x="13" y="8"/>
                  </a:cubicBezTo>
                  <a:cubicBezTo>
                    <a:pt x="13" y="8"/>
                    <a:pt x="13" y="8"/>
                    <a:pt x="13" y="8"/>
                  </a:cubicBezTo>
                  <a:cubicBezTo>
                    <a:pt x="13" y="7"/>
                    <a:pt x="13" y="5"/>
                    <a:pt x="12" y="4"/>
                  </a:cubicBezTo>
                  <a:cubicBezTo>
                    <a:pt x="12" y="3"/>
                    <a:pt x="10" y="2"/>
                    <a:pt x="9" y="1"/>
                  </a:cubicBezTo>
                  <a:cubicBezTo>
                    <a:pt x="9" y="1"/>
                    <a:pt x="8" y="1"/>
                    <a:pt x="8" y="1"/>
                  </a:cubicBezTo>
                  <a:cubicBezTo>
                    <a:pt x="7" y="1"/>
                    <a:pt x="5" y="0"/>
                    <a:pt x="4" y="1"/>
                  </a:cubicBezTo>
                  <a:cubicBezTo>
                    <a:pt x="3" y="1"/>
                    <a:pt x="1" y="2"/>
                    <a:pt x="1" y="3"/>
                  </a:cubicBezTo>
                  <a:cubicBezTo>
                    <a:pt x="1" y="3"/>
                    <a:pt x="1" y="3"/>
                    <a:pt x="1" y="3"/>
                  </a:cubicBezTo>
                  <a:cubicBezTo>
                    <a:pt x="0" y="4"/>
                    <a:pt x="1" y="6"/>
                    <a:pt x="1" y="7"/>
                  </a:cubicBezTo>
                  <a:cubicBezTo>
                    <a:pt x="2" y="8"/>
                    <a:pt x="4" y="9"/>
                    <a:pt x="5" y="10"/>
                  </a:cubicBezTo>
                  <a:cubicBezTo>
                    <a:pt x="5" y="9"/>
                    <a:pt x="5" y="9"/>
                    <a:pt x="5" y="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3" name="Freeform 472"/>
            <p:cNvSpPr>
              <a:spLocks/>
            </p:cNvSpPr>
            <p:nvPr/>
          </p:nvSpPr>
          <p:spPr bwMode="auto">
            <a:xfrm>
              <a:off x="1388" y="1550"/>
              <a:ext cx="29" cy="24"/>
            </a:xfrm>
            <a:custGeom>
              <a:avLst/>
              <a:gdLst>
                <a:gd name="T0" fmla="*/ 4 w 12"/>
                <a:gd name="T1" fmla="*/ 9 h 10"/>
                <a:gd name="T2" fmla="*/ 0 w 12"/>
                <a:gd name="T3" fmla="*/ 3 h 10"/>
                <a:gd name="T4" fmla="*/ 8 w 12"/>
                <a:gd name="T5" fmla="*/ 1 h 10"/>
                <a:gd name="T6" fmla="*/ 11 w 12"/>
                <a:gd name="T7" fmla="*/ 8 h 10"/>
                <a:gd name="T8" fmla="*/ 4 w 12"/>
                <a:gd name="T9" fmla="*/ 9 h 10"/>
              </a:gdLst>
              <a:ahLst/>
              <a:cxnLst>
                <a:cxn ang="0">
                  <a:pos x="T0" y="T1"/>
                </a:cxn>
                <a:cxn ang="0">
                  <a:pos x="T2" y="T3"/>
                </a:cxn>
                <a:cxn ang="0">
                  <a:pos x="T4" y="T5"/>
                </a:cxn>
                <a:cxn ang="0">
                  <a:pos x="T6" y="T7"/>
                </a:cxn>
                <a:cxn ang="0">
                  <a:pos x="T8" y="T9"/>
                </a:cxn>
              </a:cxnLst>
              <a:rect l="0" t="0" r="r" b="b"/>
              <a:pathLst>
                <a:path w="12" h="10">
                  <a:moveTo>
                    <a:pt x="4" y="9"/>
                  </a:moveTo>
                  <a:cubicBezTo>
                    <a:pt x="1" y="8"/>
                    <a:pt x="0" y="5"/>
                    <a:pt x="0" y="3"/>
                  </a:cubicBezTo>
                  <a:cubicBezTo>
                    <a:pt x="1" y="1"/>
                    <a:pt x="5" y="0"/>
                    <a:pt x="8" y="1"/>
                  </a:cubicBezTo>
                  <a:cubicBezTo>
                    <a:pt x="11" y="3"/>
                    <a:pt x="12" y="5"/>
                    <a:pt x="11" y="8"/>
                  </a:cubicBezTo>
                  <a:cubicBezTo>
                    <a:pt x="11" y="10"/>
                    <a:pt x="7" y="10"/>
                    <a:pt x="4" y="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4" name="Freeform 473"/>
            <p:cNvSpPr>
              <a:spLocks/>
            </p:cNvSpPr>
            <p:nvPr/>
          </p:nvSpPr>
          <p:spPr bwMode="auto">
            <a:xfrm>
              <a:off x="1386" y="1550"/>
              <a:ext cx="31" cy="24"/>
            </a:xfrm>
            <a:custGeom>
              <a:avLst/>
              <a:gdLst>
                <a:gd name="T0" fmla="*/ 5 w 13"/>
                <a:gd name="T1" fmla="*/ 9 h 10"/>
                <a:gd name="T2" fmla="*/ 6 w 13"/>
                <a:gd name="T3" fmla="*/ 9 h 10"/>
                <a:gd name="T4" fmla="*/ 2 w 13"/>
                <a:gd name="T5" fmla="*/ 6 h 10"/>
                <a:gd name="T6" fmla="*/ 2 w 13"/>
                <a:gd name="T7" fmla="*/ 3 h 10"/>
                <a:gd name="T8" fmla="*/ 2 w 13"/>
                <a:gd name="T9" fmla="*/ 3 h 10"/>
                <a:gd name="T10" fmla="*/ 4 w 13"/>
                <a:gd name="T11" fmla="*/ 2 h 10"/>
                <a:gd name="T12" fmla="*/ 8 w 13"/>
                <a:gd name="T13" fmla="*/ 2 h 10"/>
                <a:gd name="T14" fmla="*/ 8 w 13"/>
                <a:gd name="T15" fmla="*/ 2 h 10"/>
                <a:gd name="T16" fmla="*/ 11 w 13"/>
                <a:gd name="T17" fmla="*/ 4 h 10"/>
                <a:gd name="T18" fmla="*/ 12 w 13"/>
                <a:gd name="T19" fmla="*/ 7 h 10"/>
                <a:gd name="T20" fmla="*/ 12 w 13"/>
                <a:gd name="T21" fmla="*/ 7 h 10"/>
                <a:gd name="T22" fmla="*/ 10 w 13"/>
                <a:gd name="T23" fmla="*/ 9 h 10"/>
                <a:gd name="T24" fmla="*/ 6 w 13"/>
                <a:gd name="T25" fmla="*/ 9 h 10"/>
                <a:gd name="T26" fmla="*/ 6 w 13"/>
                <a:gd name="T27" fmla="*/ 9 h 10"/>
                <a:gd name="T28" fmla="*/ 5 w 13"/>
                <a:gd name="T29" fmla="*/ 9 h 10"/>
                <a:gd name="T30" fmla="*/ 5 w 13"/>
                <a:gd name="T31" fmla="*/ 10 h 10"/>
                <a:gd name="T32" fmla="*/ 6 w 13"/>
                <a:gd name="T33" fmla="*/ 10 h 10"/>
                <a:gd name="T34" fmla="*/ 10 w 13"/>
                <a:gd name="T35" fmla="*/ 10 h 10"/>
                <a:gd name="T36" fmla="*/ 13 w 13"/>
                <a:gd name="T37" fmla="*/ 8 h 10"/>
                <a:gd name="T38" fmla="*/ 13 w 13"/>
                <a:gd name="T39" fmla="*/ 8 h 10"/>
                <a:gd name="T40" fmla="*/ 12 w 13"/>
                <a:gd name="T41" fmla="*/ 4 h 10"/>
                <a:gd name="T42" fmla="*/ 9 w 13"/>
                <a:gd name="T43" fmla="*/ 1 h 10"/>
                <a:gd name="T44" fmla="*/ 8 w 13"/>
                <a:gd name="T45" fmla="*/ 1 h 10"/>
                <a:gd name="T46" fmla="*/ 4 w 13"/>
                <a:gd name="T47" fmla="*/ 1 h 10"/>
                <a:gd name="T48" fmla="*/ 1 w 13"/>
                <a:gd name="T49" fmla="*/ 3 h 10"/>
                <a:gd name="T50" fmla="*/ 1 w 13"/>
                <a:gd name="T51" fmla="*/ 3 h 10"/>
                <a:gd name="T52" fmla="*/ 2 w 13"/>
                <a:gd name="T53" fmla="*/ 7 h 10"/>
                <a:gd name="T54" fmla="*/ 5 w 13"/>
                <a:gd name="T55" fmla="*/ 10 h 10"/>
                <a:gd name="T56" fmla="*/ 5 w 13"/>
                <a:gd name="T5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 h="10">
                  <a:moveTo>
                    <a:pt x="5" y="9"/>
                  </a:moveTo>
                  <a:cubicBezTo>
                    <a:pt x="6" y="9"/>
                    <a:pt x="6" y="9"/>
                    <a:pt x="6" y="9"/>
                  </a:cubicBezTo>
                  <a:cubicBezTo>
                    <a:pt x="4" y="8"/>
                    <a:pt x="3" y="7"/>
                    <a:pt x="2" y="6"/>
                  </a:cubicBezTo>
                  <a:cubicBezTo>
                    <a:pt x="2" y="5"/>
                    <a:pt x="2" y="4"/>
                    <a:pt x="2" y="3"/>
                  </a:cubicBezTo>
                  <a:cubicBezTo>
                    <a:pt x="2" y="3"/>
                    <a:pt x="2" y="3"/>
                    <a:pt x="2" y="3"/>
                  </a:cubicBezTo>
                  <a:cubicBezTo>
                    <a:pt x="2" y="2"/>
                    <a:pt x="3" y="2"/>
                    <a:pt x="4" y="2"/>
                  </a:cubicBezTo>
                  <a:cubicBezTo>
                    <a:pt x="5" y="1"/>
                    <a:pt x="7" y="1"/>
                    <a:pt x="8" y="2"/>
                  </a:cubicBezTo>
                  <a:cubicBezTo>
                    <a:pt x="8" y="2"/>
                    <a:pt x="8" y="2"/>
                    <a:pt x="8" y="2"/>
                  </a:cubicBezTo>
                  <a:cubicBezTo>
                    <a:pt x="10" y="3"/>
                    <a:pt x="11" y="3"/>
                    <a:pt x="11" y="4"/>
                  </a:cubicBezTo>
                  <a:cubicBezTo>
                    <a:pt x="12" y="5"/>
                    <a:pt x="12" y="6"/>
                    <a:pt x="12" y="7"/>
                  </a:cubicBezTo>
                  <a:cubicBezTo>
                    <a:pt x="12" y="7"/>
                    <a:pt x="12" y="7"/>
                    <a:pt x="12" y="7"/>
                  </a:cubicBezTo>
                  <a:cubicBezTo>
                    <a:pt x="12" y="8"/>
                    <a:pt x="11" y="9"/>
                    <a:pt x="10" y="9"/>
                  </a:cubicBezTo>
                  <a:cubicBezTo>
                    <a:pt x="9" y="9"/>
                    <a:pt x="7" y="9"/>
                    <a:pt x="6" y="9"/>
                  </a:cubicBezTo>
                  <a:cubicBezTo>
                    <a:pt x="6" y="9"/>
                    <a:pt x="6" y="9"/>
                    <a:pt x="6" y="9"/>
                  </a:cubicBezTo>
                  <a:cubicBezTo>
                    <a:pt x="5" y="9"/>
                    <a:pt x="5" y="9"/>
                    <a:pt x="5" y="9"/>
                  </a:cubicBezTo>
                  <a:cubicBezTo>
                    <a:pt x="5" y="10"/>
                    <a:pt x="5" y="10"/>
                    <a:pt x="5" y="10"/>
                  </a:cubicBezTo>
                  <a:cubicBezTo>
                    <a:pt x="5" y="10"/>
                    <a:pt x="5" y="10"/>
                    <a:pt x="6" y="10"/>
                  </a:cubicBezTo>
                  <a:cubicBezTo>
                    <a:pt x="7" y="10"/>
                    <a:pt x="9" y="10"/>
                    <a:pt x="10" y="10"/>
                  </a:cubicBezTo>
                  <a:cubicBezTo>
                    <a:pt x="11" y="10"/>
                    <a:pt x="12" y="9"/>
                    <a:pt x="13" y="8"/>
                  </a:cubicBezTo>
                  <a:cubicBezTo>
                    <a:pt x="13" y="8"/>
                    <a:pt x="13" y="8"/>
                    <a:pt x="13" y="8"/>
                  </a:cubicBezTo>
                  <a:cubicBezTo>
                    <a:pt x="13" y="6"/>
                    <a:pt x="13" y="5"/>
                    <a:pt x="12" y="4"/>
                  </a:cubicBezTo>
                  <a:cubicBezTo>
                    <a:pt x="12" y="3"/>
                    <a:pt x="10" y="2"/>
                    <a:pt x="9" y="1"/>
                  </a:cubicBezTo>
                  <a:cubicBezTo>
                    <a:pt x="9" y="1"/>
                    <a:pt x="9" y="1"/>
                    <a:pt x="8" y="1"/>
                  </a:cubicBezTo>
                  <a:cubicBezTo>
                    <a:pt x="7" y="0"/>
                    <a:pt x="5" y="0"/>
                    <a:pt x="4" y="1"/>
                  </a:cubicBezTo>
                  <a:cubicBezTo>
                    <a:pt x="3" y="1"/>
                    <a:pt x="1" y="2"/>
                    <a:pt x="1" y="3"/>
                  </a:cubicBezTo>
                  <a:cubicBezTo>
                    <a:pt x="1" y="3"/>
                    <a:pt x="1" y="3"/>
                    <a:pt x="1" y="3"/>
                  </a:cubicBezTo>
                  <a:cubicBezTo>
                    <a:pt x="0" y="4"/>
                    <a:pt x="1" y="6"/>
                    <a:pt x="2" y="7"/>
                  </a:cubicBezTo>
                  <a:cubicBezTo>
                    <a:pt x="2" y="8"/>
                    <a:pt x="4" y="9"/>
                    <a:pt x="5" y="10"/>
                  </a:cubicBezTo>
                  <a:cubicBezTo>
                    <a:pt x="5" y="9"/>
                    <a:pt x="5" y="9"/>
                    <a:pt x="5" y="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5" name="Freeform 474"/>
            <p:cNvSpPr>
              <a:spLocks/>
            </p:cNvSpPr>
            <p:nvPr/>
          </p:nvSpPr>
          <p:spPr bwMode="auto">
            <a:xfrm>
              <a:off x="1402" y="1574"/>
              <a:ext cx="31" cy="23"/>
            </a:xfrm>
            <a:custGeom>
              <a:avLst/>
              <a:gdLst>
                <a:gd name="T0" fmla="*/ 5 w 13"/>
                <a:gd name="T1" fmla="*/ 9 h 10"/>
                <a:gd name="T2" fmla="*/ 1 w 13"/>
                <a:gd name="T3" fmla="*/ 2 h 10"/>
                <a:gd name="T4" fmla="*/ 8 w 13"/>
                <a:gd name="T5" fmla="*/ 1 h 10"/>
                <a:gd name="T6" fmla="*/ 12 w 13"/>
                <a:gd name="T7" fmla="*/ 7 h 10"/>
                <a:gd name="T8" fmla="*/ 5 w 13"/>
                <a:gd name="T9" fmla="*/ 9 h 10"/>
              </a:gdLst>
              <a:ahLst/>
              <a:cxnLst>
                <a:cxn ang="0">
                  <a:pos x="T0" y="T1"/>
                </a:cxn>
                <a:cxn ang="0">
                  <a:pos x="T2" y="T3"/>
                </a:cxn>
                <a:cxn ang="0">
                  <a:pos x="T4" y="T5"/>
                </a:cxn>
                <a:cxn ang="0">
                  <a:pos x="T6" y="T7"/>
                </a:cxn>
                <a:cxn ang="0">
                  <a:pos x="T8" y="T9"/>
                </a:cxn>
              </a:cxnLst>
              <a:rect l="0" t="0" r="r" b="b"/>
              <a:pathLst>
                <a:path w="13" h="10">
                  <a:moveTo>
                    <a:pt x="5" y="9"/>
                  </a:moveTo>
                  <a:cubicBezTo>
                    <a:pt x="2" y="7"/>
                    <a:pt x="0" y="5"/>
                    <a:pt x="1" y="2"/>
                  </a:cubicBezTo>
                  <a:cubicBezTo>
                    <a:pt x="2" y="0"/>
                    <a:pt x="5" y="0"/>
                    <a:pt x="8" y="1"/>
                  </a:cubicBezTo>
                  <a:cubicBezTo>
                    <a:pt x="11" y="2"/>
                    <a:pt x="13" y="5"/>
                    <a:pt x="12" y="7"/>
                  </a:cubicBezTo>
                  <a:cubicBezTo>
                    <a:pt x="11" y="9"/>
                    <a:pt x="8" y="10"/>
                    <a:pt x="5" y="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6" name="Freeform 475"/>
            <p:cNvSpPr>
              <a:spLocks/>
            </p:cNvSpPr>
            <p:nvPr/>
          </p:nvSpPr>
          <p:spPr bwMode="auto">
            <a:xfrm>
              <a:off x="1402" y="1574"/>
              <a:ext cx="31" cy="23"/>
            </a:xfrm>
            <a:custGeom>
              <a:avLst/>
              <a:gdLst>
                <a:gd name="T0" fmla="*/ 5 w 13"/>
                <a:gd name="T1" fmla="*/ 9 h 10"/>
                <a:gd name="T2" fmla="*/ 5 w 13"/>
                <a:gd name="T3" fmla="*/ 8 h 10"/>
                <a:gd name="T4" fmla="*/ 2 w 13"/>
                <a:gd name="T5" fmla="*/ 6 h 10"/>
                <a:gd name="T6" fmla="*/ 2 w 13"/>
                <a:gd name="T7" fmla="*/ 3 h 10"/>
                <a:gd name="T8" fmla="*/ 2 w 13"/>
                <a:gd name="T9" fmla="*/ 3 h 10"/>
                <a:gd name="T10" fmla="*/ 4 w 13"/>
                <a:gd name="T11" fmla="*/ 1 h 10"/>
                <a:gd name="T12" fmla="*/ 8 w 13"/>
                <a:gd name="T13" fmla="*/ 1 h 10"/>
                <a:gd name="T14" fmla="*/ 8 w 13"/>
                <a:gd name="T15" fmla="*/ 1 h 10"/>
                <a:gd name="T16" fmla="*/ 11 w 13"/>
                <a:gd name="T17" fmla="*/ 4 h 10"/>
                <a:gd name="T18" fmla="*/ 12 w 13"/>
                <a:gd name="T19" fmla="*/ 7 h 10"/>
                <a:gd name="T20" fmla="*/ 12 w 13"/>
                <a:gd name="T21" fmla="*/ 7 h 10"/>
                <a:gd name="T22" fmla="*/ 9 w 13"/>
                <a:gd name="T23" fmla="*/ 8 h 10"/>
                <a:gd name="T24" fmla="*/ 6 w 13"/>
                <a:gd name="T25" fmla="*/ 8 h 10"/>
                <a:gd name="T26" fmla="*/ 5 w 13"/>
                <a:gd name="T27" fmla="*/ 8 h 10"/>
                <a:gd name="T28" fmla="*/ 5 w 13"/>
                <a:gd name="T29" fmla="*/ 9 h 10"/>
                <a:gd name="T30" fmla="*/ 5 w 13"/>
                <a:gd name="T31" fmla="*/ 9 h 10"/>
                <a:gd name="T32" fmla="*/ 5 w 13"/>
                <a:gd name="T33" fmla="*/ 9 h 10"/>
                <a:gd name="T34" fmla="*/ 10 w 13"/>
                <a:gd name="T35" fmla="*/ 9 h 10"/>
                <a:gd name="T36" fmla="*/ 13 w 13"/>
                <a:gd name="T37" fmla="*/ 7 h 10"/>
                <a:gd name="T38" fmla="*/ 13 w 13"/>
                <a:gd name="T39" fmla="*/ 7 h 10"/>
                <a:gd name="T40" fmla="*/ 12 w 13"/>
                <a:gd name="T41" fmla="*/ 3 h 10"/>
                <a:gd name="T42" fmla="*/ 8 w 13"/>
                <a:gd name="T43" fmla="*/ 0 h 10"/>
                <a:gd name="T44" fmla="*/ 8 w 13"/>
                <a:gd name="T45" fmla="*/ 0 h 10"/>
                <a:gd name="T46" fmla="*/ 4 w 13"/>
                <a:gd name="T47" fmla="*/ 0 h 10"/>
                <a:gd name="T48" fmla="*/ 1 w 13"/>
                <a:gd name="T49" fmla="*/ 2 h 10"/>
                <a:gd name="T50" fmla="*/ 1 w 13"/>
                <a:gd name="T51" fmla="*/ 2 h 10"/>
                <a:gd name="T52" fmla="*/ 1 w 13"/>
                <a:gd name="T53" fmla="*/ 6 h 10"/>
                <a:gd name="T54" fmla="*/ 5 w 13"/>
                <a:gd name="T55" fmla="*/ 9 h 10"/>
                <a:gd name="T56" fmla="*/ 5 w 13"/>
                <a:gd name="T5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 h="10">
                  <a:moveTo>
                    <a:pt x="5" y="9"/>
                  </a:moveTo>
                  <a:cubicBezTo>
                    <a:pt x="5" y="8"/>
                    <a:pt x="5" y="8"/>
                    <a:pt x="5" y="8"/>
                  </a:cubicBezTo>
                  <a:cubicBezTo>
                    <a:pt x="4" y="7"/>
                    <a:pt x="3" y="7"/>
                    <a:pt x="2" y="6"/>
                  </a:cubicBezTo>
                  <a:cubicBezTo>
                    <a:pt x="1" y="5"/>
                    <a:pt x="1" y="4"/>
                    <a:pt x="2" y="3"/>
                  </a:cubicBezTo>
                  <a:cubicBezTo>
                    <a:pt x="2" y="3"/>
                    <a:pt x="2" y="3"/>
                    <a:pt x="2" y="3"/>
                  </a:cubicBezTo>
                  <a:cubicBezTo>
                    <a:pt x="2" y="2"/>
                    <a:pt x="3" y="1"/>
                    <a:pt x="4" y="1"/>
                  </a:cubicBezTo>
                  <a:cubicBezTo>
                    <a:pt x="5" y="1"/>
                    <a:pt x="6" y="1"/>
                    <a:pt x="8" y="1"/>
                  </a:cubicBezTo>
                  <a:cubicBezTo>
                    <a:pt x="8" y="1"/>
                    <a:pt x="8" y="1"/>
                    <a:pt x="8" y="1"/>
                  </a:cubicBezTo>
                  <a:cubicBezTo>
                    <a:pt x="9" y="2"/>
                    <a:pt x="10" y="3"/>
                    <a:pt x="11" y="4"/>
                  </a:cubicBezTo>
                  <a:cubicBezTo>
                    <a:pt x="12" y="5"/>
                    <a:pt x="12" y="6"/>
                    <a:pt x="12" y="7"/>
                  </a:cubicBezTo>
                  <a:cubicBezTo>
                    <a:pt x="12" y="7"/>
                    <a:pt x="12" y="7"/>
                    <a:pt x="12" y="7"/>
                  </a:cubicBezTo>
                  <a:cubicBezTo>
                    <a:pt x="11" y="8"/>
                    <a:pt x="10" y="8"/>
                    <a:pt x="9" y="8"/>
                  </a:cubicBezTo>
                  <a:cubicBezTo>
                    <a:pt x="8" y="9"/>
                    <a:pt x="7" y="9"/>
                    <a:pt x="6" y="8"/>
                  </a:cubicBezTo>
                  <a:cubicBezTo>
                    <a:pt x="5" y="8"/>
                    <a:pt x="5" y="8"/>
                    <a:pt x="5" y="8"/>
                  </a:cubicBezTo>
                  <a:cubicBezTo>
                    <a:pt x="5" y="9"/>
                    <a:pt x="5" y="9"/>
                    <a:pt x="5" y="9"/>
                  </a:cubicBezTo>
                  <a:cubicBezTo>
                    <a:pt x="5" y="9"/>
                    <a:pt x="5" y="9"/>
                    <a:pt x="5" y="9"/>
                  </a:cubicBezTo>
                  <a:cubicBezTo>
                    <a:pt x="5" y="9"/>
                    <a:pt x="5" y="9"/>
                    <a:pt x="5" y="9"/>
                  </a:cubicBezTo>
                  <a:cubicBezTo>
                    <a:pt x="7" y="10"/>
                    <a:pt x="8" y="10"/>
                    <a:pt x="10" y="9"/>
                  </a:cubicBezTo>
                  <a:cubicBezTo>
                    <a:pt x="11" y="9"/>
                    <a:pt x="12" y="8"/>
                    <a:pt x="13" y="7"/>
                  </a:cubicBezTo>
                  <a:cubicBezTo>
                    <a:pt x="13" y="7"/>
                    <a:pt x="13" y="7"/>
                    <a:pt x="13" y="7"/>
                  </a:cubicBezTo>
                  <a:cubicBezTo>
                    <a:pt x="13" y="6"/>
                    <a:pt x="13" y="4"/>
                    <a:pt x="12" y="3"/>
                  </a:cubicBezTo>
                  <a:cubicBezTo>
                    <a:pt x="11" y="2"/>
                    <a:pt x="10" y="1"/>
                    <a:pt x="8" y="0"/>
                  </a:cubicBezTo>
                  <a:cubicBezTo>
                    <a:pt x="8" y="0"/>
                    <a:pt x="8" y="0"/>
                    <a:pt x="8" y="0"/>
                  </a:cubicBezTo>
                  <a:cubicBezTo>
                    <a:pt x="6" y="0"/>
                    <a:pt x="5" y="0"/>
                    <a:pt x="4" y="0"/>
                  </a:cubicBezTo>
                  <a:cubicBezTo>
                    <a:pt x="2" y="0"/>
                    <a:pt x="1" y="1"/>
                    <a:pt x="1" y="2"/>
                  </a:cubicBezTo>
                  <a:cubicBezTo>
                    <a:pt x="1" y="2"/>
                    <a:pt x="1" y="2"/>
                    <a:pt x="1" y="2"/>
                  </a:cubicBezTo>
                  <a:cubicBezTo>
                    <a:pt x="0" y="4"/>
                    <a:pt x="0" y="5"/>
                    <a:pt x="1" y="6"/>
                  </a:cubicBezTo>
                  <a:cubicBezTo>
                    <a:pt x="2" y="7"/>
                    <a:pt x="3" y="8"/>
                    <a:pt x="5" y="9"/>
                  </a:cubicBezTo>
                  <a:cubicBezTo>
                    <a:pt x="5" y="9"/>
                    <a:pt x="5" y="9"/>
                    <a:pt x="5" y="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7" name="Freeform 476"/>
            <p:cNvSpPr>
              <a:spLocks/>
            </p:cNvSpPr>
            <p:nvPr/>
          </p:nvSpPr>
          <p:spPr bwMode="auto">
            <a:xfrm>
              <a:off x="1480" y="1649"/>
              <a:ext cx="31" cy="24"/>
            </a:xfrm>
            <a:custGeom>
              <a:avLst/>
              <a:gdLst>
                <a:gd name="T0" fmla="*/ 5 w 13"/>
                <a:gd name="T1" fmla="*/ 9 h 10"/>
                <a:gd name="T2" fmla="*/ 1 w 13"/>
                <a:gd name="T3" fmla="*/ 3 h 10"/>
                <a:gd name="T4" fmla="*/ 8 w 13"/>
                <a:gd name="T5" fmla="*/ 1 h 10"/>
                <a:gd name="T6" fmla="*/ 12 w 13"/>
                <a:gd name="T7" fmla="*/ 7 h 10"/>
                <a:gd name="T8" fmla="*/ 5 w 13"/>
                <a:gd name="T9" fmla="*/ 9 h 10"/>
              </a:gdLst>
              <a:ahLst/>
              <a:cxnLst>
                <a:cxn ang="0">
                  <a:pos x="T0" y="T1"/>
                </a:cxn>
                <a:cxn ang="0">
                  <a:pos x="T2" y="T3"/>
                </a:cxn>
                <a:cxn ang="0">
                  <a:pos x="T4" y="T5"/>
                </a:cxn>
                <a:cxn ang="0">
                  <a:pos x="T6" y="T7"/>
                </a:cxn>
                <a:cxn ang="0">
                  <a:pos x="T8" y="T9"/>
                </a:cxn>
              </a:cxnLst>
              <a:rect l="0" t="0" r="r" b="b"/>
              <a:pathLst>
                <a:path w="13" h="10">
                  <a:moveTo>
                    <a:pt x="5" y="9"/>
                  </a:moveTo>
                  <a:cubicBezTo>
                    <a:pt x="2" y="8"/>
                    <a:pt x="0" y="5"/>
                    <a:pt x="1" y="3"/>
                  </a:cubicBezTo>
                  <a:cubicBezTo>
                    <a:pt x="2" y="1"/>
                    <a:pt x="5" y="0"/>
                    <a:pt x="8" y="1"/>
                  </a:cubicBezTo>
                  <a:cubicBezTo>
                    <a:pt x="11" y="2"/>
                    <a:pt x="13" y="5"/>
                    <a:pt x="12" y="7"/>
                  </a:cubicBezTo>
                  <a:cubicBezTo>
                    <a:pt x="11" y="10"/>
                    <a:pt x="8" y="10"/>
                    <a:pt x="5" y="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8" name="Freeform 477"/>
            <p:cNvSpPr>
              <a:spLocks/>
            </p:cNvSpPr>
            <p:nvPr/>
          </p:nvSpPr>
          <p:spPr bwMode="auto">
            <a:xfrm>
              <a:off x="1480" y="1649"/>
              <a:ext cx="31" cy="24"/>
            </a:xfrm>
            <a:custGeom>
              <a:avLst/>
              <a:gdLst>
                <a:gd name="T0" fmla="*/ 5 w 13"/>
                <a:gd name="T1" fmla="*/ 9 h 10"/>
                <a:gd name="T2" fmla="*/ 5 w 13"/>
                <a:gd name="T3" fmla="*/ 8 h 10"/>
                <a:gd name="T4" fmla="*/ 2 w 13"/>
                <a:gd name="T5" fmla="*/ 6 h 10"/>
                <a:gd name="T6" fmla="*/ 2 w 13"/>
                <a:gd name="T7" fmla="*/ 3 h 10"/>
                <a:gd name="T8" fmla="*/ 2 w 13"/>
                <a:gd name="T9" fmla="*/ 3 h 10"/>
                <a:gd name="T10" fmla="*/ 4 w 13"/>
                <a:gd name="T11" fmla="*/ 1 h 10"/>
                <a:gd name="T12" fmla="*/ 8 w 13"/>
                <a:gd name="T13" fmla="*/ 2 h 10"/>
                <a:gd name="T14" fmla="*/ 8 w 13"/>
                <a:gd name="T15" fmla="*/ 2 h 10"/>
                <a:gd name="T16" fmla="*/ 11 w 13"/>
                <a:gd name="T17" fmla="*/ 4 h 10"/>
                <a:gd name="T18" fmla="*/ 12 w 13"/>
                <a:gd name="T19" fmla="*/ 7 h 10"/>
                <a:gd name="T20" fmla="*/ 12 w 13"/>
                <a:gd name="T21" fmla="*/ 7 h 10"/>
                <a:gd name="T22" fmla="*/ 9 w 13"/>
                <a:gd name="T23" fmla="*/ 9 h 10"/>
                <a:gd name="T24" fmla="*/ 6 w 13"/>
                <a:gd name="T25" fmla="*/ 9 h 10"/>
                <a:gd name="T26" fmla="*/ 5 w 13"/>
                <a:gd name="T27" fmla="*/ 8 h 10"/>
                <a:gd name="T28" fmla="*/ 5 w 13"/>
                <a:gd name="T29" fmla="*/ 9 h 10"/>
                <a:gd name="T30" fmla="*/ 5 w 13"/>
                <a:gd name="T31" fmla="*/ 9 h 10"/>
                <a:gd name="T32" fmla="*/ 5 w 13"/>
                <a:gd name="T33" fmla="*/ 10 h 10"/>
                <a:gd name="T34" fmla="*/ 10 w 13"/>
                <a:gd name="T35" fmla="*/ 10 h 10"/>
                <a:gd name="T36" fmla="*/ 13 w 13"/>
                <a:gd name="T37" fmla="*/ 8 h 10"/>
                <a:gd name="T38" fmla="*/ 13 w 13"/>
                <a:gd name="T39" fmla="*/ 7 h 10"/>
                <a:gd name="T40" fmla="*/ 12 w 13"/>
                <a:gd name="T41" fmla="*/ 4 h 10"/>
                <a:gd name="T42" fmla="*/ 9 w 13"/>
                <a:gd name="T43" fmla="*/ 1 h 10"/>
                <a:gd name="T44" fmla="*/ 8 w 13"/>
                <a:gd name="T45" fmla="*/ 1 h 10"/>
                <a:gd name="T46" fmla="*/ 4 w 13"/>
                <a:gd name="T47" fmla="*/ 0 h 10"/>
                <a:gd name="T48" fmla="*/ 1 w 13"/>
                <a:gd name="T49" fmla="*/ 3 h 10"/>
                <a:gd name="T50" fmla="*/ 1 w 13"/>
                <a:gd name="T51" fmla="*/ 3 h 10"/>
                <a:gd name="T52" fmla="*/ 1 w 13"/>
                <a:gd name="T53" fmla="*/ 7 h 10"/>
                <a:gd name="T54" fmla="*/ 5 w 13"/>
                <a:gd name="T55" fmla="*/ 9 h 10"/>
                <a:gd name="T56" fmla="*/ 5 w 13"/>
                <a:gd name="T5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 h="10">
                  <a:moveTo>
                    <a:pt x="5" y="9"/>
                  </a:moveTo>
                  <a:cubicBezTo>
                    <a:pt x="5" y="8"/>
                    <a:pt x="5" y="8"/>
                    <a:pt x="5" y="8"/>
                  </a:cubicBezTo>
                  <a:cubicBezTo>
                    <a:pt x="4" y="8"/>
                    <a:pt x="3" y="7"/>
                    <a:pt x="2" y="6"/>
                  </a:cubicBezTo>
                  <a:cubicBezTo>
                    <a:pt x="2" y="5"/>
                    <a:pt x="1" y="4"/>
                    <a:pt x="2" y="3"/>
                  </a:cubicBezTo>
                  <a:cubicBezTo>
                    <a:pt x="2" y="3"/>
                    <a:pt x="2" y="3"/>
                    <a:pt x="2" y="3"/>
                  </a:cubicBezTo>
                  <a:cubicBezTo>
                    <a:pt x="2" y="2"/>
                    <a:pt x="3" y="2"/>
                    <a:pt x="4" y="1"/>
                  </a:cubicBezTo>
                  <a:cubicBezTo>
                    <a:pt x="5" y="1"/>
                    <a:pt x="6" y="1"/>
                    <a:pt x="8" y="2"/>
                  </a:cubicBezTo>
                  <a:cubicBezTo>
                    <a:pt x="8" y="2"/>
                    <a:pt x="8" y="2"/>
                    <a:pt x="8" y="2"/>
                  </a:cubicBezTo>
                  <a:cubicBezTo>
                    <a:pt x="10" y="2"/>
                    <a:pt x="11" y="3"/>
                    <a:pt x="11" y="4"/>
                  </a:cubicBezTo>
                  <a:cubicBezTo>
                    <a:pt x="12" y="5"/>
                    <a:pt x="12" y="6"/>
                    <a:pt x="12" y="7"/>
                  </a:cubicBezTo>
                  <a:cubicBezTo>
                    <a:pt x="12" y="7"/>
                    <a:pt x="12" y="7"/>
                    <a:pt x="12" y="7"/>
                  </a:cubicBezTo>
                  <a:cubicBezTo>
                    <a:pt x="11" y="8"/>
                    <a:pt x="11" y="9"/>
                    <a:pt x="9" y="9"/>
                  </a:cubicBezTo>
                  <a:cubicBezTo>
                    <a:pt x="8" y="9"/>
                    <a:pt x="7" y="9"/>
                    <a:pt x="6" y="9"/>
                  </a:cubicBezTo>
                  <a:cubicBezTo>
                    <a:pt x="6" y="9"/>
                    <a:pt x="5" y="9"/>
                    <a:pt x="5" y="8"/>
                  </a:cubicBezTo>
                  <a:cubicBezTo>
                    <a:pt x="5" y="9"/>
                    <a:pt x="5" y="9"/>
                    <a:pt x="5" y="9"/>
                  </a:cubicBezTo>
                  <a:cubicBezTo>
                    <a:pt x="5" y="9"/>
                    <a:pt x="5" y="9"/>
                    <a:pt x="5" y="9"/>
                  </a:cubicBezTo>
                  <a:cubicBezTo>
                    <a:pt x="5" y="10"/>
                    <a:pt x="5" y="10"/>
                    <a:pt x="5" y="10"/>
                  </a:cubicBezTo>
                  <a:cubicBezTo>
                    <a:pt x="7" y="10"/>
                    <a:pt x="8" y="10"/>
                    <a:pt x="10" y="10"/>
                  </a:cubicBezTo>
                  <a:cubicBezTo>
                    <a:pt x="11" y="10"/>
                    <a:pt x="12" y="9"/>
                    <a:pt x="13" y="8"/>
                  </a:cubicBezTo>
                  <a:cubicBezTo>
                    <a:pt x="13" y="7"/>
                    <a:pt x="13" y="7"/>
                    <a:pt x="13" y="7"/>
                  </a:cubicBezTo>
                  <a:cubicBezTo>
                    <a:pt x="13" y="6"/>
                    <a:pt x="13" y="5"/>
                    <a:pt x="12" y="4"/>
                  </a:cubicBezTo>
                  <a:cubicBezTo>
                    <a:pt x="11" y="2"/>
                    <a:pt x="10" y="1"/>
                    <a:pt x="9" y="1"/>
                  </a:cubicBezTo>
                  <a:cubicBezTo>
                    <a:pt x="8" y="1"/>
                    <a:pt x="8" y="1"/>
                    <a:pt x="8" y="1"/>
                  </a:cubicBezTo>
                  <a:cubicBezTo>
                    <a:pt x="7" y="0"/>
                    <a:pt x="5" y="0"/>
                    <a:pt x="4" y="0"/>
                  </a:cubicBezTo>
                  <a:cubicBezTo>
                    <a:pt x="2" y="1"/>
                    <a:pt x="1" y="1"/>
                    <a:pt x="1" y="3"/>
                  </a:cubicBezTo>
                  <a:cubicBezTo>
                    <a:pt x="1" y="3"/>
                    <a:pt x="1" y="3"/>
                    <a:pt x="1" y="3"/>
                  </a:cubicBezTo>
                  <a:cubicBezTo>
                    <a:pt x="0" y="4"/>
                    <a:pt x="1" y="5"/>
                    <a:pt x="1" y="7"/>
                  </a:cubicBezTo>
                  <a:cubicBezTo>
                    <a:pt x="2" y="8"/>
                    <a:pt x="3" y="9"/>
                    <a:pt x="5" y="9"/>
                  </a:cubicBezTo>
                  <a:cubicBezTo>
                    <a:pt x="5" y="9"/>
                    <a:pt x="5" y="9"/>
                    <a:pt x="5" y="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29" name="Freeform 478"/>
            <p:cNvSpPr>
              <a:spLocks/>
            </p:cNvSpPr>
            <p:nvPr/>
          </p:nvSpPr>
          <p:spPr bwMode="auto">
            <a:xfrm>
              <a:off x="1419" y="1595"/>
              <a:ext cx="31" cy="23"/>
            </a:xfrm>
            <a:custGeom>
              <a:avLst/>
              <a:gdLst>
                <a:gd name="T0" fmla="*/ 5 w 13"/>
                <a:gd name="T1" fmla="*/ 9 h 10"/>
                <a:gd name="T2" fmla="*/ 1 w 13"/>
                <a:gd name="T3" fmla="*/ 3 h 10"/>
                <a:gd name="T4" fmla="*/ 8 w 13"/>
                <a:gd name="T5" fmla="*/ 1 h 10"/>
                <a:gd name="T6" fmla="*/ 12 w 13"/>
                <a:gd name="T7" fmla="*/ 7 h 10"/>
                <a:gd name="T8" fmla="*/ 5 w 13"/>
                <a:gd name="T9" fmla="*/ 9 h 10"/>
              </a:gdLst>
              <a:ahLst/>
              <a:cxnLst>
                <a:cxn ang="0">
                  <a:pos x="T0" y="T1"/>
                </a:cxn>
                <a:cxn ang="0">
                  <a:pos x="T2" y="T3"/>
                </a:cxn>
                <a:cxn ang="0">
                  <a:pos x="T4" y="T5"/>
                </a:cxn>
                <a:cxn ang="0">
                  <a:pos x="T6" y="T7"/>
                </a:cxn>
                <a:cxn ang="0">
                  <a:pos x="T8" y="T9"/>
                </a:cxn>
              </a:cxnLst>
              <a:rect l="0" t="0" r="r" b="b"/>
              <a:pathLst>
                <a:path w="13" h="10">
                  <a:moveTo>
                    <a:pt x="5" y="9"/>
                  </a:moveTo>
                  <a:cubicBezTo>
                    <a:pt x="2" y="7"/>
                    <a:pt x="0" y="5"/>
                    <a:pt x="1" y="3"/>
                  </a:cubicBezTo>
                  <a:cubicBezTo>
                    <a:pt x="2" y="0"/>
                    <a:pt x="5" y="0"/>
                    <a:pt x="8" y="1"/>
                  </a:cubicBezTo>
                  <a:cubicBezTo>
                    <a:pt x="11" y="2"/>
                    <a:pt x="13" y="5"/>
                    <a:pt x="12" y="7"/>
                  </a:cubicBezTo>
                  <a:cubicBezTo>
                    <a:pt x="11" y="9"/>
                    <a:pt x="8" y="10"/>
                    <a:pt x="5" y="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0" name="Freeform 479"/>
            <p:cNvSpPr>
              <a:spLocks/>
            </p:cNvSpPr>
            <p:nvPr/>
          </p:nvSpPr>
          <p:spPr bwMode="auto">
            <a:xfrm>
              <a:off x="1419" y="1595"/>
              <a:ext cx="31" cy="23"/>
            </a:xfrm>
            <a:custGeom>
              <a:avLst/>
              <a:gdLst>
                <a:gd name="T0" fmla="*/ 5 w 13"/>
                <a:gd name="T1" fmla="*/ 9 h 10"/>
                <a:gd name="T2" fmla="*/ 5 w 13"/>
                <a:gd name="T3" fmla="*/ 8 h 10"/>
                <a:gd name="T4" fmla="*/ 2 w 13"/>
                <a:gd name="T5" fmla="*/ 6 h 10"/>
                <a:gd name="T6" fmla="*/ 1 w 13"/>
                <a:gd name="T7" fmla="*/ 3 h 10"/>
                <a:gd name="T8" fmla="*/ 1 w 13"/>
                <a:gd name="T9" fmla="*/ 3 h 10"/>
                <a:gd name="T10" fmla="*/ 4 w 13"/>
                <a:gd name="T11" fmla="*/ 1 h 10"/>
                <a:gd name="T12" fmla="*/ 7 w 13"/>
                <a:gd name="T13" fmla="*/ 1 h 10"/>
                <a:gd name="T14" fmla="*/ 8 w 13"/>
                <a:gd name="T15" fmla="*/ 1 h 10"/>
                <a:gd name="T16" fmla="*/ 11 w 13"/>
                <a:gd name="T17" fmla="*/ 4 h 10"/>
                <a:gd name="T18" fmla="*/ 11 w 13"/>
                <a:gd name="T19" fmla="*/ 7 h 10"/>
                <a:gd name="T20" fmla="*/ 11 w 13"/>
                <a:gd name="T21" fmla="*/ 7 h 10"/>
                <a:gd name="T22" fmla="*/ 9 w 13"/>
                <a:gd name="T23" fmla="*/ 9 h 10"/>
                <a:gd name="T24" fmla="*/ 5 w 13"/>
                <a:gd name="T25" fmla="*/ 8 h 10"/>
                <a:gd name="T26" fmla="*/ 5 w 13"/>
                <a:gd name="T27" fmla="*/ 8 h 10"/>
                <a:gd name="T28" fmla="*/ 5 w 13"/>
                <a:gd name="T29" fmla="*/ 9 h 10"/>
                <a:gd name="T30" fmla="*/ 4 w 13"/>
                <a:gd name="T31" fmla="*/ 9 h 10"/>
                <a:gd name="T32" fmla="*/ 5 w 13"/>
                <a:gd name="T33" fmla="*/ 9 h 10"/>
                <a:gd name="T34" fmla="*/ 9 w 13"/>
                <a:gd name="T35" fmla="*/ 10 h 10"/>
                <a:gd name="T36" fmla="*/ 12 w 13"/>
                <a:gd name="T37" fmla="*/ 7 h 10"/>
                <a:gd name="T38" fmla="*/ 12 w 13"/>
                <a:gd name="T39" fmla="*/ 7 h 10"/>
                <a:gd name="T40" fmla="*/ 12 w 13"/>
                <a:gd name="T41" fmla="*/ 3 h 10"/>
                <a:gd name="T42" fmla="*/ 8 w 13"/>
                <a:gd name="T43" fmla="*/ 0 h 10"/>
                <a:gd name="T44" fmla="*/ 8 w 13"/>
                <a:gd name="T45" fmla="*/ 0 h 10"/>
                <a:gd name="T46" fmla="*/ 3 w 13"/>
                <a:gd name="T47" fmla="*/ 0 h 10"/>
                <a:gd name="T48" fmla="*/ 0 w 13"/>
                <a:gd name="T49" fmla="*/ 2 h 10"/>
                <a:gd name="T50" fmla="*/ 0 w 13"/>
                <a:gd name="T51" fmla="*/ 3 h 10"/>
                <a:gd name="T52" fmla="*/ 1 w 13"/>
                <a:gd name="T53" fmla="*/ 6 h 10"/>
                <a:gd name="T54" fmla="*/ 4 w 13"/>
                <a:gd name="T55" fmla="*/ 9 h 10"/>
                <a:gd name="T56" fmla="*/ 5 w 13"/>
                <a:gd name="T5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 h="10">
                  <a:moveTo>
                    <a:pt x="5" y="9"/>
                  </a:moveTo>
                  <a:cubicBezTo>
                    <a:pt x="5" y="8"/>
                    <a:pt x="5" y="8"/>
                    <a:pt x="5" y="8"/>
                  </a:cubicBezTo>
                  <a:cubicBezTo>
                    <a:pt x="3" y="8"/>
                    <a:pt x="2" y="7"/>
                    <a:pt x="2" y="6"/>
                  </a:cubicBezTo>
                  <a:cubicBezTo>
                    <a:pt x="1" y="5"/>
                    <a:pt x="1" y="4"/>
                    <a:pt x="1" y="3"/>
                  </a:cubicBezTo>
                  <a:cubicBezTo>
                    <a:pt x="1" y="3"/>
                    <a:pt x="1" y="3"/>
                    <a:pt x="1" y="3"/>
                  </a:cubicBezTo>
                  <a:cubicBezTo>
                    <a:pt x="2" y="2"/>
                    <a:pt x="2" y="1"/>
                    <a:pt x="4" y="1"/>
                  </a:cubicBezTo>
                  <a:cubicBezTo>
                    <a:pt x="5" y="1"/>
                    <a:pt x="6" y="1"/>
                    <a:pt x="7" y="1"/>
                  </a:cubicBezTo>
                  <a:cubicBezTo>
                    <a:pt x="7" y="1"/>
                    <a:pt x="8" y="1"/>
                    <a:pt x="8" y="1"/>
                  </a:cubicBezTo>
                  <a:cubicBezTo>
                    <a:pt x="9" y="2"/>
                    <a:pt x="10" y="3"/>
                    <a:pt x="11" y="4"/>
                  </a:cubicBezTo>
                  <a:cubicBezTo>
                    <a:pt x="11" y="5"/>
                    <a:pt x="12" y="6"/>
                    <a:pt x="11" y="7"/>
                  </a:cubicBezTo>
                  <a:cubicBezTo>
                    <a:pt x="11" y="7"/>
                    <a:pt x="11" y="7"/>
                    <a:pt x="11" y="7"/>
                  </a:cubicBezTo>
                  <a:cubicBezTo>
                    <a:pt x="11" y="8"/>
                    <a:pt x="10" y="8"/>
                    <a:pt x="9" y="9"/>
                  </a:cubicBezTo>
                  <a:cubicBezTo>
                    <a:pt x="8" y="9"/>
                    <a:pt x="7" y="9"/>
                    <a:pt x="5" y="8"/>
                  </a:cubicBezTo>
                  <a:cubicBezTo>
                    <a:pt x="5" y="8"/>
                    <a:pt x="5" y="8"/>
                    <a:pt x="5" y="8"/>
                  </a:cubicBezTo>
                  <a:cubicBezTo>
                    <a:pt x="5" y="9"/>
                    <a:pt x="5" y="9"/>
                    <a:pt x="5" y="9"/>
                  </a:cubicBezTo>
                  <a:cubicBezTo>
                    <a:pt x="4" y="9"/>
                    <a:pt x="4" y="9"/>
                    <a:pt x="4" y="9"/>
                  </a:cubicBezTo>
                  <a:cubicBezTo>
                    <a:pt x="5" y="9"/>
                    <a:pt x="5" y="9"/>
                    <a:pt x="5" y="9"/>
                  </a:cubicBezTo>
                  <a:cubicBezTo>
                    <a:pt x="6" y="10"/>
                    <a:pt x="8" y="10"/>
                    <a:pt x="9" y="10"/>
                  </a:cubicBezTo>
                  <a:cubicBezTo>
                    <a:pt x="11" y="9"/>
                    <a:pt x="12" y="9"/>
                    <a:pt x="12" y="7"/>
                  </a:cubicBezTo>
                  <a:cubicBezTo>
                    <a:pt x="12" y="7"/>
                    <a:pt x="12" y="7"/>
                    <a:pt x="12" y="7"/>
                  </a:cubicBezTo>
                  <a:cubicBezTo>
                    <a:pt x="13" y="6"/>
                    <a:pt x="12" y="5"/>
                    <a:pt x="12" y="3"/>
                  </a:cubicBezTo>
                  <a:cubicBezTo>
                    <a:pt x="11" y="2"/>
                    <a:pt x="10" y="1"/>
                    <a:pt x="8" y="0"/>
                  </a:cubicBezTo>
                  <a:cubicBezTo>
                    <a:pt x="8" y="0"/>
                    <a:pt x="8" y="0"/>
                    <a:pt x="8" y="0"/>
                  </a:cubicBezTo>
                  <a:cubicBezTo>
                    <a:pt x="6" y="0"/>
                    <a:pt x="5" y="0"/>
                    <a:pt x="3" y="0"/>
                  </a:cubicBezTo>
                  <a:cubicBezTo>
                    <a:pt x="2" y="0"/>
                    <a:pt x="1" y="1"/>
                    <a:pt x="0" y="2"/>
                  </a:cubicBezTo>
                  <a:cubicBezTo>
                    <a:pt x="0" y="3"/>
                    <a:pt x="0" y="3"/>
                    <a:pt x="0" y="3"/>
                  </a:cubicBezTo>
                  <a:cubicBezTo>
                    <a:pt x="0" y="4"/>
                    <a:pt x="0" y="5"/>
                    <a:pt x="1" y="6"/>
                  </a:cubicBezTo>
                  <a:cubicBezTo>
                    <a:pt x="2" y="8"/>
                    <a:pt x="3" y="9"/>
                    <a:pt x="4" y="9"/>
                  </a:cubicBezTo>
                  <a:cubicBezTo>
                    <a:pt x="5" y="9"/>
                    <a:pt x="5" y="9"/>
                    <a:pt x="5" y="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1" name="Freeform 480"/>
            <p:cNvSpPr>
              <a:spLocks/>
            </p:cNvSpPr>
            <p:nvPr/>
          </p:nvSpPr>
          <p:spPr bwMode="auto">
            <a:xfrm>
              <a:off x="1438" y="1614"/>
              <a:ext cx="31" cy="26"/>
            </a:xfrm>
            <a:custGeom>
              <a:avLst/>
              <a:gdLst>
                <a:gd name="T0" fmla="*/ 5 w 13"/>
                <a:gd name="T1" fmla="*/ 9 h 11"/>
                <a:gd name="T2" fmla="*/ 1 w 13"/>
                <a:gd name="T3" fmla="*/ 3 h 11"/>
                <a:gd name="T4" fmla="*/ 8 w 13"/>
                <a:gd name="T5" fmla="*/ 2 h 11"/>
                <a:gd name="T6" fmla="*/ 12 w 13"/>
                <a:gd name="T7" fmla="*/ 8 h 11"/>
                <a:gd name="T8" fmla="*/ 5 w 13"/>
                <a:gd name="T9" fmla="*/ 9 h 11"/>
              </a:gdLst>
              <a:ahLst/>
              <a:cxnLst>
                <a:cxn ang="0">
                  <a:pos x="T0" y="T1"/>
                </a:cxn>
                <a:cxn ang="0">
                  <a:pos x="T2" y="T3"/>
                </a:cxn>
                <a:cxn ang="0">
                  <a:pos x="T4" y="T5"/>
                </a:cxn>
                <a:cxn ang="0">
                  <a:pos x="T6" y="T7"/>
                </a:cxn>
                <a:cxn ang="0">
                  <a:pos x="T8" y="T9"/>
                </a:cxn>
              </a:cxnLst>
              <a:rect l="0" t="0" r="r" b="b"/>
              <a:pathLst>
                <a:path w="13" h="11">
                  <a:moveTo>
                    <a:pt x="5" y="9"/>
                  </a:moveTo>
                  <a:cubicBezTo>
                    <a:pt x="2" y="8"/>
                    <a:pt x="0" y="5"/>
                    <a:pt x="1" y="3"/>
                  </a:cubicBezTo>
                  <a:cubicBezTo>
                    <a:pt x="2" y="1"/>
                    <a:pt x="5" y="0"/>
                    <a:pt x="8" y="2"/>
                  </a:cubicBezTo>
                  <a:cubicBezTo>
                    <a:pt x="11" y="3"/>
                    <a:pt x="13" y="6"/>
                    <a:pt x="12" y="8"/>
                  </a:cubicBezTo>
                  <a:cubicBezTo>
                    <a:pt x="11" y="10"/>
                    <a:pt x="8" y="11"/>
                    <a:pt x="5" y="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2" name="Freeform 481"/>
            <p:cNvSpPr>
              <a:spLocks/>
            </p:cNvSpPr>
            <p:nvPr/>
          </p:nvSpPr>
          <p:spPr bwMode="auto">
            <a:xfrm>
              <a:off x="1438" y="1614"/>
              <a:ext cx="31" cy="26"/>
            </a:xfrm>
            <a:custGeom>
              <a:avLst/>
              <a:gdLst>
                <a:gd name="T0" fmla="*/ 5 w 13"/>
                <a:gd name="T1" fmla="*/ 9 h 11"/>
                <a:gd name="T2" fmla="*/ 5 w 13"/>
                <a:gd name="T3" fmla="*/ 9 h 11"/>
                <a:gd name="T4" fmla="*/ 2 w 13"/>
                <a:gd name="T5" fmla="*/ 6 h 11"/>
                <a:gd name="T6" fmla="*/ 1 w 13"/>
                <a:gd name="T7" fmla="*/ 3 h 11"/>
                <a:gd name="T8" fmla="*/ 1 w 13"/>
                <a:gd name="T9" fmla="*/ 3 h 11"/>
                <a:gd name="T10" fmla="*/ 4 w 13"/>
                <a:gd name="T11" fmla="*/ 2 h 11"/>
                <a:gd name="T12" fmla="*/ 7 w 13"/>
                <a:gd name="T13" fmla="*/ 2 h 11"/>
                <a:gd name="T14" fmla="*/ 8 w 13"/>
                <a:gd name="T15" fmla="*/ 2 h 11"/>
                <a:gd name="T16" fmla="*/ 11 w 13"/>
                <a:gd name="T17" fmla="*/ 4 h 11"/>
                <a:gd name="T18" fmla="*/ 11 w 13"/>
                <a:gd name="T19" fmla="*/ 7 h 11"/>
                <a:gd name="T20" fmla="*/ 11 w 13"/>
                <a:gd name="T21" fmla="*/ 7 h 11"/>
                <a:gd name="T22" fmla="*/ 9 w 13"/>
                <a:gd name="T23" fmla="*/ 9 h 11"/>
                <a:gd name="T24" fmla="*/ 5 w 13"/>
                <a:gd name="T25" fmla="*/ 9 h 11"/>
                <a:gd name="T26" fmla="*/ 5 w 13"/>
                <a:gd name="T27" fmla="*/ 9 h 11"/>
                <a:gd name="T28" fmla="*/ 5 w 13"/>
                <a:gd name="T29" fmla="*/ 9 h 11"/>
                <a:gd name="T30" fmla="*/ 5 w 13"/>
                <a:gd name="T31" fmla="*/ 10 h 11"/>
                <a:gd name="T32" fmla="*/ 5 w 13"/>
                <a:gd name="T33" fmla="*/ 10 h 11"/>
                <a:gd name="T34" fmla="*/ 9 w 13"/>
                <a:gd name="T35" fmla="*/ 10 h 11"/>
                <a:gd name="T36" fmla="*/ 12 w 13"/>
                <a:gd name="T37" fmla="*/ 8 h 11"/>
                <a:gd name="T38" fmla="*/ 12 w 13"/>
                <a:gd name="T39" fmla="*/ 8 h 11"/>
                <a:gd name="T40" fmla="*/ 12 w 13"/>
                <a:gd name="T41" fmla="*/ 4 h 11"/>
                <a:gd name="T42" fmla="*/ 8 w 13"/>
                <a:gd name="T43" fmla="*/ 1 h 11"/>
                <a:gd name="T44" fmla="*/ 8 w 13"/>
                <a:gd name="T45" fmla="*/ 1 h 11"/>
                <a:gd name="T46" fmla="*/ 3 w 13"/>
                <a:gd name="T47" fmla="*/ 1 h 11"/>
                <a:gd name="T48" fmla="*/ 0 w 13"/>
                <a:gd name="T49" fmla="*/ 3 h 11"/>
                <a:gd name="T50" fmla="*/ 0 w 13"/>
                <a:gd name="T51" fmla="*/ 3 h 11"/>
                <a:gd name="T52" fmla="*/ 1 w 13"/>
                <a:gd name="T53" fmla="*/ 7 h 11"/>
                <a:gd name="T54" fmla="*/ 5 w 13"/>
                <a:gd name="T55" fmla="*/ 10 h 11"/>
                <a:gd name="T56" fmla="*/ 5 w 13"/>
                <a:gd name="T57"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 h="11">
                  <a:moveTo>
                    <a:pt x="5" y="9"/>
                  </a:moveTo>
                  <a:cubicBezTo>
                    <a:pt x="5" y="9"/>
                    <a:pt x="5" y="9"/>
                    <a:pt x="5" y="9"/>
                  </a:cubicBezTo>
                  <a:cubicBezTo>
                    <a:pt x="4" y="8"/>
                    <a:pt x="2" y="7"/>
                    <a:pt x="2" y="6"/>
                  </a:cubicBezTo>
                  <a:cubicBezTo>
                    <a:pt x="1" y="5"/>
                    <a:pt x="1" y="4"/>
                    <a:pt x="1" y="3"/>
                  </a:cubicBezTo>
                  <a:cubicBezTo>
                    <a:pt x="1" y="3"/>
                    <a:pt x="1" y="3"/>
                    <a:pt x="1" y="3"/>
                  </a:cubicBezTo>
                  <a:cubicBezTo>
                    <a:pt x="2" y="3"/>
                    <a:pt x="3" y="2"/>
                    <a:pt x="4" y="2"/>
                  </a:cubicBezTo>
                  <a:cubicBezTo>
                    <a:pt x="5" y="1"/>
                    <a:pt x="6" y="1"/>
                    <a:pt x="7" y="2"/>
                  </a:cubicBezTo>
                  <a:cubicBezTo>
                    <a:pt x="8" y="2"/>
                    <a:pt x="8" y="2"/>
                    <a:pt x="8" y="2"/>
                  </a:cubicBezTo>
                  <a:cubicBezTo>
                    <a:pt x="9" y="3"/>
                    <a:pt x="10" y="4"/>
                    <a:pt x="11" y="4"/>
                  </a:cubicBezTo>
                  <a:cubicBezTo>
                    <a:pt x="12" y="5"/>
                    <a:pt x="12" y="6"/>
                    <a:pt x="11" y="7"/>
                  </a:cubicBezTo>
                  <a:cubicBezTo>
                    <a:pt x="11" y="7"/>
                    <a:pt x="11" y="7"/>
                    <a:pt x="11" y="7"/>
                  </a:cubicBezTo>
                  <a:cubicBezTo>
                    <a:pt x="11" y="8"/>
                    <a:pt x="10" y="9"/>
                    <a:pt x="9" y="9"/>
                  </a:cubicBezTo>
                  <a:cubicBezTo>
                    <a:pt x="8" y="9"/>
                    <a:pt x="7" y="9"/>
                    <a:pt x="5" y="9"/>
                  </a:cubicBezTo>
                  <a:cubicBezTo>
                    <a:pt x="5" y="9"/>
                    <a:pt x="5" y="9"/>
                    <a:pt x="5" y="9"/>
                  </a:cubicBezTo>
                  <a:cubicBezTo>
                    <a:pt x="5" y="9"/>
                    <a:pt x="5" y="9"/>
                    <a:pt x="5" y="9"/>
                  </a:cubicBezTo>
                  <a:cubicBezTo>
                    <a:pt x="5" y="10"/>
                    <a:pt x="5" y="10"/>
                    <a:pt x="5" y="10"/>
                  </a:cubicBezTo>
                  <a:cubicBezTo>
                    <a:pt x="5" y="10"/>
                    <a:pt x="5" y="10"/>
                    <a:pt x="5" y="10"/>
                  </a:cubicBezTo>
                  <a:cubicBezTo>
                    <a:pt x="6" y="10"/>
                    <a:pt x="8" y="11"/>
                    <a:pt x="9" y="10"/>
                  </a:cubicBezTo>
                  <a:cubicBezTo>
                    <a:pt x="11" y="10"/>
                    <a:pt x="12" y="9"/>
                    <a:pt x="12" y="8"/>
                  </a:cubicBezTo>
                  <a:cubicBezTo>
                    <a:pt x="12" y="8"/>
                    <a:pt x="12" y="8"/>
                    <a:pt x="12" y="8"/>
                  </a:cubicBezTo>
                  <a:cubicBezTo>
                    <a:pt x="13" y="6"/>
                    <a:pt x="13" y="5"/>
                    <a:pt x="12" y="4"/>
                  </a:cubicBezTo>
                  <a:cubicBezTo>
                    <a:pt x="11" y="3"/>
                    <a:pt x="10" y="2"/>
                    <a:pt x="8" y="1"/>
                  </a:cubicBezTo>
                  <a:cubicBezTo>
                    <a:pt x="8" y="1"/>
                    <a:pt x="8" y="1"/>
                    <a:pt x="8" y="1"/>
                  </a:cubicBezTo>
                  <a:cubicBezTo>
                    <a:pt x="6" y="0"/>
                    <a:pt x="5" y="0"/>
                    <a:pt x="3" y="1"/>
                  </a:cubicBezTo>
                  <a:cubicBezTo>
                    <a:pt x="2" y="1"/>
                    <a:pt x="1" y="2"/>
                    <a:pt x="0" y="3"/>
                  </a:cubicBezTo>
                  <a:cubicBezTo>
                    <a:pt x="0" y="3"/>
                    <a:pt x="0" y="3"/>
                    <a:pt x="0" y="3"/>
                  </a:cubicBezTo>
                  <a:cubicBezTo>
                    <a:pt x="0" y="4"/>
                    <a:pt x="0" y="6"/>
                    <a:pt x="1" y="7"/>
                  </a:cubicBezTo>
                  <a:cubicBezTo>
                    <a:pt x="2" y="8"/>
                    <a:pt x="3" y="9"/>
                    <a:pt x="5" y="10"/>
                  </a:cubicBezTo>
                  <a:cubicBezTo>
                    <a:pt x="5" y="9"/>
                    <a:pt x="5" y="9"/>
                    <a:pt x="5" y="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3" name="Freeform 482"/>
            <p:cNvSpPr>
              <a:spLocks/>
            </p:cNvSpPr>
            <p:nvPr/>
          </p:nvSpPr>
          <p:spPr bwMode="auto">
            <a:xfrm>
              <a:off x="1459" y="1633"/>
              <a:ext cx="31" cy="23"/>
            </a:xfrm>
            <a:custGeom>
              <a:avLst/>
              <a:gdLst>
                <a:gd name="T0" fmla="*/ 5 w 13"/>
                <a:gd name="T1" fmla="*/ 9 h 10"/>
                <a:gd name="T2" fmla="*/ 1 w 13"/>
                <a:gd name="T3" fmla="*/ 3 h 10"/>
                <a:gd name="T4" fmla="*/ 8 w 13"/>
                <a:gd name="T5" fmla="*/ 1 h 10"/>
                <a:gd name="T6" fmla="*/ 12 w 13"/>
                <a:gd name="T7" fmla="*/ 7 h 10"/>
                <a:gd name="T8" fmla="*/ 5 w 13"/>
                <a:gd name="T9" fmla="*/ 9 h 10"/>
              </a:gdLst>
              <a:ahLst/>
              <a:cxnLst>
                <a:cxn ang="0">
                  <a:pos x="T0" y="T1"/>
                </a:cxn>
                <a:cxn ang="0">
                  <a:pos x="T2" y="T3"/>
                </a:cxn>
                <a:cxn ang="0">
                  <a:pos x="T4" y="T5"/>
                </a:cxn>
                <a:cxn ang="0">
                  <a:pos x="T6" y="T7"/>
                </a:cxn>
                <a:cxn ang="0">
                  <a:pos x="T8" y="T9"/>
                </a:cxn>
              </a:cxnLst>
              <a:rect l="0" t="0" r="r" b="b"/>
              <a:pathLst>
                <a:path w="13" h="10">
                  <a:moveTo>
                    <a:pt x="5" y="9"/>
                  </a:moveTo>
                  <a:cubicBezTo>
                    <a:pt x="2" y="8"/>
                    <a:pt x="0" y="5"/>
                    <a:pt x="1" y="3"/>
                  </a:cubicBezTo>
                  <a:cubicBezTo>
                    <a:pt x="2" y="1"/>
                    <a:pt x="5" y="0"/>
                    <a:pt x="8" y="1"/>
                  </a:cubicBezTo>
                  <a:cubicBezTo>
                    <a:pt x="11" y="2"/>
                    <a:pt x="13" y="5"/>
                    <a:pt x="12" y="7"/>
                  </a:cubicBezTo>
                  <a:cubicBezTo>
                    <a:pt x="11" y="9"/>
                    <a:pt x="8" y="10"/>
                    <a:pt x="5" y="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4" name="Freeform 483"/>
            <p:cNvSpPr>
              <a:spLocks/>
            </p:cNvSpPr>
            <p:nvPr/>
          </p:nvSpPr>
          <p:spPr bwMode="auto">
            <a:xfrm>
              <a:off x="1459" y="1633"/>
              <a:ext cx="31" cy="23"/>
            </a:xfrm>
            <a:custGeom>
              <a:avLst/>
              <a:gdLst>
                <a:gd name="T0" fmla="*/ 5 w 13"/>
                <a:gd name="T1" fmla="*/ 9 h 10"/>
                <a:gd name="T2" fmla="*/ 5 w 13"/>
                <a:gd name="T3" fmla="*/ 8 h 10"/>
                <a:gd name="T4" fmla="*/ 2 w 13"/>
                <a:gd name="T5" fmla="*/ 6 h 10"/>
                <a:gd name="T6" fmla="*/ 1 w 13"/>
                <a:gd name="T7" fmla="*/ 3 h 10"/>
                <a:gd name="T8" fmla="*/ 1 w 13"/>
                <a:gd name="T9" fmla="*/ 3 h 10"/>
                <a:gd name="T10" fmla="*/ 4 w 13"/>
                <a:gd name="T11" fmla="*/ 1 h 10"/>
                <a:gd name="T12" fmla="*/ 7 w 13"/>
                <a:gd name="T13" fmla="*/ 1 h 10"/>
                <a:gd name="T14" fmla="*/ 8 w 13"/>
                <a:gd name="T15" fmla="*/ 2 h 10"/>
                <a:gd name="T16" fmla="*/ 11 w 13"/>
                <a:gd name="T17" fmla="*/ 4 h 10"/>
                <a:gd name="T18" fmla="*/ 11 w 13"/>
                <a:gd name="T19" fmla="*/ 7 h 10"/>
                <a:gd name="T20" fmla="*/ 11 w 13"/>
                <a:gd name="T21" fmla="*/ 7 h 10"/>
                <a:gd name="T22" fmla="*/ 9 w 13"/>
                <a:gd name="T23" fmla="*/ 9 h 10"/>
                <a:gd name="T24" fmla="*/ 5 w 13"/>
                <a:gd name="T25" fmla="*/ 8 h 10"/>
                <a:gd name="T26" fmla="*/ 5 w 13"/>
                <a:gd name="T27" fmla="*/ 8 h 10"/>
                <a:gd name="T28" fmla="*/ 5 w 13"/>
                <a:gd name="T29" fmla="*/ 9 h 10"/>
                <a:gd name="T30" fmla="*/ 4 w 13"/>
                <a:gd name="T31" fmla="*/ 9 h 10"/>
                <a:gd name="T32" fmla="*/ 5 w 13"/>
                <a:gd name="T33" fmla="*/ 9 h 10"/>
                <a:gd name="T34" fmla="*/ 9 w 13"/>
                <a:gd name="T35" fmla="*/ 10 h 10"/>
                <a:gd name="T36" fmla="*/ 12 w 13"/>
                <a:gd name="T37" fmla="*/ 7 h 10"/>
                <a:gd name="T38" fmla="*/ 12 w 13"/>
                <a:gd name="T39" fmla="*/ 7 h 10"/>
                <a:gd name="T40" fmla="*/ 12 w 13"/>
                <a:gd name="T41" fmla="*/ 3 h 10"/>
                <a:gd name="T42" fmla="*/ 8 w 13"/>
                <a:gd name="T43" fmla="*/ 1 h 10"/>
                <a:gd name="T44" fmla="*/ 8 w 13"/>
                <a:gd name="T45" fmla="*/ 0 h 10"/>
                <a:gd name="T46" fmla="*/ 3 w 13"/>
                <a:gd name="T47" fmla="*/ 0 h 10"/>
                <a:gd name="T48" fmla="*/ 0 w 13"/>
                <a:gd name="T49" fmla="*/ 2 h 10"/>
                <a:gd name="T50" fmla="*/ 0 w 13"/>
                <a:gd name="T51" fmla="*/ 3 h 10"/>
                <a:gd name="T52" fmla="*/ 1 w 13"/>
                <a:gd name="T53" fmla="*/ 6 h 10"/>
                <a:gd name="T54" fmla="*/ 4 w 13"/>
                <a:gd name="T55" fmla="*/ 9 h 10"/>
                <a:gd name="T56" fmla="*/ 5 w 13"/>
                <a:gd name="T5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 h="10">
                  <a:moveTo>
                    <a:pt x="5" y="9"/>
                  </a:moveTo>
                  <a:cubicBezTo>
                    <a:pt x="5" y="8"/>
                    <a:pt x="5" y="8"/>
                    <a:pt x="5" y="8"/>
                  </a:cubicBezTo>
                  <a:cubicBezTo>
                    <a:pt x="4" y="8"/>
                    <a:pt x="2" y="7"/>
                    <a:pt x="2" y="6"/>
                  </a:cubicBezTo>
                  <a:cubicBezTo>
                    <a:pt x="1" y="5"/>
                    <a:pt x="1" y="4"/>
                    <a:pt x="1" y="3"/>
                  </a:cubicBezTo>
                  <a:cubicBezTo>
                    <a:pt x="1" y="3"/>
                    <a:pt x="1" y="3"/>
                    <a:pt x="1" y="3"/>
                  </a:cubicBezTo>
                  <a:cubicBezTo>
                    <a:pt x="2" y="2"/>
                    <a:pt x="2" y="1"/>
                    <a:pt x="4" y="1"/>
                  </a:cubicBezTo>
                  <a:cubicBezTo>
                    <a:pt x="5" y="1"/>
                    <a:pt x="6" y="1"/>
                    <a:pt x="7" y="1"/>
                  </a:cubicBezTo>
                  <a:cubicBezTo>
                    <a:pt x="7" y="1"/>
                    <a:pt x="8" y="1"/>
                    <a:pt x="8" y="2"/>
                  </a:cubicBezTo>
                  <a:cubicBezTo>
                    <a:pt x="9" y="2"/>
                    <a:pt x="10" y="3"/>
                    <a:pt x="11" y="4"/>
                  </a:cubicBezTo>
                  <a:cubicBezTo>
                    <a:pt x="11" y="5"/>
                    <a:pt x="12" y="6"/>
                    <a:pt x="11" y="7"/>
                  </a:cubicBezTo>
                  <a:cubicBezTo>
                    <a:pt x="11" y="7"/>
                    <a:pt x="11" y="7"/>
                    <a:pt x="11" y="7"/>
                  </a:cubicBezTo>
                  <a:cubicBezTo>
                    <a:pt x="11" y="8"/>
                    <a:pt x="10" y="8"/>
                    <a:pt x="9" y="9"/>
                  </a:cubicBezTo>
                  <a:cubicBezTo>
                    <a:pt x="8" y="9"/>
                    <a:pt x="7" y="9"/>
                    <a:pt x="5" y="8"/>
                  </a:cubicBezTo>
                  <a:cubicBezTo>
                    <a:pt x="5" y="8"/>
                    <a:pt x="5" y="8"/>
                    <a:pt x="5" y="8"/>
                  </a:cubicBezTo>
                  <a:cubicBezTo>
                    <a:pt x="5" y="9"/>
                    <a:pt x="5" y="9"/>
                    <a:pt x="5" y="9"/>
                  </a:cubicBezTo>
                  <a:cubicBezTo>
                    <a:pt x="4" y="9"/>
                    <a:pt x="4" y="9"/>
                    <a:pt x="4" y="9"/>
                  </a:cubicBezTo>
                  <a:cubicBezTo>
                    <a:pt x="5" y="9"/>
                    <a:pt x="5" y="9"/>
                    <a:pt x="5" y="9"/>
                  </a:cubicBezTo>
                  <a:cubicBezTo>
                    <a:pt x="6" y="10"/>
                    <a:pt x="8" y="10"/>
                    <a:pt x="9" y="10"/>
                  </a:cubicBezTo>
                  <a:cubicBezTo>
                    <a:pt x="11" y="9"/>
                    <a:pt x="12" y="9"/>
                    <a:pt x="12" y="7"/>
                  </a:cubicBezTo>
                  <a:cubicBezTo>
                    <a:pt x="12" y="7"/>
                    <a:pt x="12" y="7"/>
                    <a:pt x="12" y="7"/>
                  </a:cubicBezTo>
                  <a:cubicBezTo>
                    <a:pt x="13" y="6"/>
                    <a:pt x="12" y="5"/>
                    <a:pt x="12" y="3"/>
                  </a:cubicBezTo>
                  <a:cubicBezTo>
                    <a:pt x="11" y="2"/>
                    <a:pt x="10" y="1"/>
                    <a:pt x="8" y="1"/>
                  </a:cubicBezTo>
                  <a:cubicBezTo>
                    <a:pt x="8" y="1"/>
                    <a:pt x="8" y="0"/>
                    <a:pt x="8" y="0"/>
                  </a:cubicBezTo>
                  <a:cubicBezTo>
                    <a:pt x="6" y="0"/>
                    <a:pt x="5" y="0"/>
                    <a:pt x="3" y="0"/>
                  </a:cubicBezTo>
                  <a:cubicBezTo>
                    <a:pt x="2" y="0"/>
                    <a:pt x="1" y="1"/>
                    <a:pt x="0" y="2"/>
                  </a:cubicBezTo>
                  <a:cubicBezTo>
                    <a:pt x="0" y="3"/>
                    <a:pt x="0" y="3"/>
                    <a:pt x="0" y="3"/>
                  </a:cubicBezTo>
                  <a:cubicBezTo>
                    <a:pt x="0" y="4"/>
                    <a:pt x="0" y="5"/>
                    <a:pt x="1" y="6"/>
                  </a:cubicBezTo>
                  <a:cubicBezTo>
                    <a:pt x="2" y="8"/>
                    <a:pt x="3" y="9"/>
                    <a:pt x="4" y="9"/>
                  </a:cubicBezTo>
                  <a:cubicBezTo>
                    <a:pt x="5" y="9"/>
                    <a:pt x="5" y="9"/>
                    <a:pt x="5" y="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5" name="Freeform 484"/>
            <p:cNvSpPr>
              <a:spLocks/>
            </p:cNvSpPr>
            <p:nvPr/>
          </p:nvSpPr>
          <p:spPr bwMode="auto">
            <a:xfrm>
              <a:off x="1506" y="1666"/>
              <a:ext cx="31" cy="23"/>
            </a:xfrm>
            <a:custGeom>
              <a:avLst/>
              <a:gdLst>
                <a:gd name="T0" fmla="*/ 5 w 13"/>
                <a:gd name="T1" fmla="*/ 8 h 10"/>
                <a:gd name="T2" fmla="*/ 1 w 13"/>
                <a:gd name="T3" fmla="*/ 2 h 10"/>
                <a:gd name="T4" fmla="*/ 8 w 13"/>
                <a:gd name="T5" fmla="*/ 1 h 10"/>
                <a:gd name="T6" fmla="*/ 12 w 13"/>
                <a:gd name="T7" fmla="*/ 7 h 10"/>
                <a:gd name="T8" fmla="*/ 5 w 13"/>
                <a:gd name="T9" fmla="*/ 8 h 10"/>
              </a:gdLst>
              <a:ahLst/>
              <a:cxnLst>
                <a:cxn ang="0">
                  <a:pos x="T0" y="T1"/>
                </a:cxn>
                <a:cxn ang="0">
                  <a:pos x="T2" y="T3"/>
                </a:cxn>
                <a:cxn ang="0">
                  <a:pos x="T4" y="T5"/>
                </a:cxn>
                <a:cxn ang="0">
                  <a:pos x="T6" y="T7"/>
                </a:cxn>
                <a:cxn ang="0">
                  <a:pos x="T8" y="T9"/>
                </a:cxn>
              </a:cxnLst>
              <a:rect l="0" t="0" r="r" b="b"/>
              <a:pathLst>
                <a:path w="13" h="10">
                  <a:moveTo>
                    <a:pt x="5" y="8"/>
                  </a:moveTo>
                  <a:cubicBezTo>
                    <a:pt x="2" y="7"/>
                    <a:pt x="0" y="5"/>
                    <a:pt x="1" y="2"/>
                  </a:cubicBezTo>
                  <a:cubicBezTo>
                    <a:pt x="2" y="0"/>
                    <a:pt x="5" y="0"/>
                    <a:pt x="8" y="1"/>
                  </a:cubicBezTo>
                  <a:cubicBezTo>
                    <a:pt x="11" y="2"/>
                    <a:pt x="13" y="5"/>
                    <a:pt x="12" y="7"/>
                  </a:cubicBezTo>
                  <a:cubicBezTo>
                    <a:pt x="11" y="9"/>
                    <a:pt x="8" y="10"/>
                    <a:pt x="5" y="8"/>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6" name="Freeform 485"/>
            <p:cNvSpPr>
              <a:spLocks/>
            </p:cNvSpPr>
            <p:nvPr/>
          </p:nvSpPr>
          <p:spPr bwMode="auto">
            <a:xfrm>
              <a:off x="1506" y="1663"/>
              <a:ext cx="31" cy="26"/>
            </a:xfrm>
            <a:custGeom>
              <a:avLst/>
              <a:gdLst>
                <a:gd name="T0" fmla="*/ 5 w 13"/>
                <a:gd name="T1" fmla="*/ 9 h 11"/>
                <a:gd name="T2" fmla="*/ 5 w 13"/>
                <a:gd name="T3" fmla="*/ 9 h 11"/>
                <a:gd name="T4" fmla="*/ 2 w 13"/>
                <a:gd name="T5" fmla="*/ 7 h 11"/>
                <a:gd name="T6" fmla="*/ 1 w 13"/>
                <a:gd name="T7" fmla="*/ 4 h 11"/>
                <a:gd name="T8" fmla="*/ 1 w 13"/>
                <a:gd name="T9" fmla="*/ 4 h 11"/>
                <a:gd name="T10" fmla="*/ 3 w 13"/>
                <a:gd name="T11" fmla="*/ 2 h 11"/>
                <a:gd name="T12" fmla="*/ 7 w 13"/>
                <a:gd name="T13" fmla="*/ 2 h 11"/>
                <a:gd name="T14" fmla="*/ 8 w 13"/>
                <a:gd name="T15" fmla="*/ 2 h 11"/>
                <a:gd name="T16" fmla="*/ 11 w 13"/>
                <a:gd name="T17" fmla="*/ 5 h 11"/>
                <a:gd name="T18" fmla="*/ 11 w 13"/>
                <a:gd name="T19" fmla="*/ 8 h 11"/>
                <a:gd name="T20" fmla="*/ 11 w 13"/>
                <a:gd name="T21" fmla="*/ 8 h 11"/>
                <a:gd name="T22" fmla="*/ 9 w 13"/>
                <a:gd name="T23" fmla="*/ 9 h 11"/>
                <a:gd name="T24" fmla="*/ 5 w 13"/>
                <a:gd name="T25" fmla="*/ 9 h 11"/>
                <a:gd name="T26" fmla="*/ 5 w 13"/>
                <a:gd name="T27" fmla="*/ 9 h 11"/>
                <a:gd name="T28" fmla="*/ 5 w 13"/>
                <a:gd name="T29" fmla="*/ 9 h 11"/>
                <a:gd name="T30" fmla="*/ 4 w 13"/>
                <a:gd name="T31" fmla="*/ 10 h 11"/>
                <a:gd name="T32" fmla="*/ 5 w 13"/>
                <a:gd name="T33" fmla="*/ 10 h 11"/>
                <a:gd name="T34" fmla="*/ 9 w 13"/>
                <a:gd name="T35" fmla="*/ 10 h 11"/>
                <a:gd name="T36" fmla="*/ 12 w 13"/>
                <a:gd name="T37" fmla="*/ 8 h 11"/>
                <a:gd name="T38" fmla="*/ 12 w 13"/>
                <a:gd name="T39" fmla="*/ 8 h 11"/>
                <a:gd name="T40" fmla="*/ 12 w 13"/>
                <a:gd name="T41" fmla="*/ 4 h 11"/>
                <a:gd name="T42" fmla="*/ 8 w 13"/>
                <a:gd name="T43" fmla="*/ 1 h 11"/>
                <a:gd name="T44" fmla="*/ 8 w 13"/>
                <a:gd name="T45" fmla="*/ 1 h 11"/>
                <a:gd name="T46" fmla="*/ 3 w 13"/>
                <a:gd name="T47" fmla="*/ 1 h 11"/>
                <a:gd name="T48" fmla="*/ 0 w 13"/>
                <a:gd name="T49" fmla="*/ 3 h 11"/>
                <a:gd name="T50" fmla="*/ 0 w 13"/>
                <a:gd name="T51" fmla="*/ 3 h 11"/>
                <a:gd name="T52" fmla="*/ 1 w 13"/>
                <a:gd name="T53" fmla="*/ 7 h 11"/>
                <a:gd name="T54" fmla="*/ 4 w 13"/>
                <a:gd name="T55" fmla="*/ 10 h 11"/>
                <a:gd name="T56" fmla="*/ 5 w 13"/>
                <a:gd name="T57"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 h="11">
                  <a:moveTo>
                    <a:pt x="5" y="9"/>
                  </a:moveTo>
                  <a:cubicBezTo>
                    <a:pt x="5" y="9"/>
                    <a:pt x="5" y="9"/>
                    <a:pt x="5" y="9"/>
                  </a:cubicBezTo>
                  <a:cubicBezTo>
                    <a:pt x="3" y="8"/>
                    <a:pt x="2" y="8"/>
                    <a:pt x="2" y="7"/>
                  </a:cubicBezTo>
                  <a:cubicBezTo>
                    <a:pt x="1" y="6"/>
                    <a:pt x="1" y="5"/>
                    <a:pt x="1" y="4"/>
                  </a:cubicBezTo>
                  <a:cubicBezTo>
                    <a:pt x="1" y="4"/>
                    <a:pt x="1" y="4"/>
                    <a:pt x="1" y="4"/>
                  </a:cubicBezTo>
                  <a:cubicBezTo>
                    <a:pt x="2" y="3"/>
                    <a:pt x="2" y="2"/>
                    <a:pt x="3" y="2"/>
                  </a:cubicBezTo>
                  <a:cubicBezTo>
                    <a:pt x="5" y="2"/>
                    <a:pt x="6" y="2"/>
                    <a:pt x="7" y="2"/>
                  </a:cubicBezTo>
                  <a:cubicBezTo>
                    <a:pt x="7" y="2"/>
                    <a:pt x="8" y="2"/>
                    <a:pt x="8" y="2"/>
                  </a:cubicBezTo>
                  <a:cubicBezTo>
                    <a:pt x="9" y="3"/>
                    <a:pt x="10" y="4"/>
                    <a:pt x="11" y="5"/>
                  </a:cubicBezTo>
                  <a:cubicBezTo>
                    <a:pt x="11" y="6"/>
                    <a:pt x="12" y="7"/>
                    <a:pt x="11" y="8"/>
                  </a:cubicBezTo>
                  <a:cubicBezTo>
                    <a:pt x="11" y="8"/>
                    <a:pt x="11" y="8"/>
                    <a:pt x="11" y="8"/>
                  </a:cubicBezTo>
                  <a:cubicBezTo>
                    <a:pt x="11" y="9"/>
                    <a:pt x="10" y="9"/>
                    <a:pt x="9" y="9"/>
                  </a:cubicBezTo>
                  <a:cubicBezTo>
                    <a:pt x="8" y="10"/>
                    <a:pt x="7" y="10"/>
                    <a:pt x="5" y="9"/>
                  </a:cubicBezTo>
                  <a:cubicBezTo>
                    <a:pt x="5" y="9"/>
                    <a:pt x="5" y="9"/>
                    <a:pt x="5" y="9"/>
                  </a:cubicBezTo>
                  <a:cubicBezTo>
                    <a:pt x="5" y="9"/>
                    <a:pt x="5" y="9"/>
                    <a:pt x="5" y="9"/>
                  </a:cubicBezTo>
                  <a:cubicBezTo>
                    <a:pt x="4" y="10"/>
                    <a:pt x="4" y="10"/>
                    <a:pt x="4" y="10"/>
                  </a:cubicBezTo>
                  <a:cubicBezTo>
                    <a:pt x="5" y="10"/>
                    <a:pt x="5" y="10"/>
                    <a:pt x="5" y="10"/>
                  </a:cubicBezTo>
                  <a:cubicBezTo>
                    <a:pt x="6" y="11"/>
                    <a:pt x="8" y="11"/>
                    <a:pt x="9" y="10"/>
                  </a:cubicBezTo>
                  <a:cubicBezTo>
                    <a:pt x="11" y="10"/>
                    <a:pt x="12" y="9"/>
                    <a:pt x="12" y="8"/>
                  </a:cubicBezTo>
                  <a:cubicBezTo>
                    <a:pt x="12" y="8"/>
                    <a:pt x="12" y="8"/>
                    <a:pt x="12" y="8"/>
                  </a:cubicBezTo>
                  <a:cubicBezTo>
                    <a:pt x="13" y="7"/>
                    <a:pt x="12" y="5"/>
                    <a:pt x="12" y="4"/>
                  </a:cubicBezTo>
                  <a:cubicBezTo>
                    <a:pt x="11" y="3"/>
                    <a:pt x="10" y="2"/>
                    <a:pt x="8" y="1"/>
                  </a:cubicBezTo>
                  <a:cubicBezTo>
                    <a:pt x="8" y="1"/>
                    <a:pt x="8" y="1"/>
                    <a:pt x="8" y="1"/>
                  </a:cubicBezTo>
                  <a:cubicBezTo>
                    <a:pt x="6" y="1"/>
                    <a:pt x="5" y="0"/>
                    <a:pt x="3" y="1"/>
                  </a:cubicBezTo>
                  <a:cubicBezTo>
                    <a:pt x="2" y="1"/>
                    <a:pt x="1" y="2"/>
                    <a:pt x="0" y="3"/>
                  </a:cubicBezTo>
                  <a:cubicBezTo>
                    <a:pt x="0" y="3"/>
                    <a:pt x="0" y="3"/>
                    <a:pt x="0" y="3"/>
                  </a:cubicBezTo>
                  <a:cubicBezTo>
                    <a:pt x="0" y="5"/>
                    <a:pt x="0" y="6"/>
                    <a:pt x="1" y="7"/>
                  </a:cubicBezTo>
                  <a:cubicBezTo>
                    <a:pt x="2" y="8"/>
                    <a:pt x="3" y="9"/>
                    <a:pt x="4" y="10"/>
                  </a:cubicBezTo>
                  <a:cubicBezTo>
                    <a:pt x="5" y="9"/>
                    <a:pt x="5" y="9"/>
                    <a:pt x="5" y="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7" name="Freeform 486"/>
            <p:cNvSpPr>
              <a:spLocks/>
            </p:cNvSpPr>
            <p:nvPr/>
          </p:nvSpPr>
          <p:spPr bwMode="auto">
            <a:xfrm>
              <a:off x="1532" y="1680"/>
              <a:ext cx="31" cy="23"/>
            </a:xfrm>
            <a:custGeom>
              <a:avLst/>
              <a:gdLst>
                <a:gd name="T0" fmla="*/ 5 w 13"/>
                <a:gd name="T1" fmla="*/ 9 h 10"/>
                <a:gd name="T2" fmla="*/ 1 w 13"/>
                <a:gd name="T3" fmla="*/ 3 h 10"/>
                <a:gd name="T4" fmla="*/ 8 w 13"/>
                <a:gd name="T5" fmla="*/ 1 h 10"/>
                <a:gd name="T6" fmla="*/ 12 w 13"/>
                <a:gd name="T7" fmla="*/ 7 h 10"/>
                <a:gd name="T8" fmla="*/ 5 w 13"/>
                <a:gd name="T9" fmla="*/ 9 h 10"/>
              </a:gdLst>
              <a:ahLst/>
              <a:cxnLst>
                <a:cxn ang="0">
                  <a:pos x="T0" y="T1"/>
                </a:cxn>
                <a:cxn ang="0">
                  <a:pos x="T2" y="T3"/>
                </a:cxn>
                <a:cxn ang="0">
                  <a:pos x="T4" y="T5"/>
                </a:cxn>
                <a:cxn ang="0">
                  <a:pos x="T6" y="T7"/>
                </a:cxn>
                <a:cxn ang="0">
                  <a:pos x="T8" y="T9"/>
                </a:cxn>
              </a:cxnLst>
              <a:rect l="0" t="0" r="r" b="b"/>
              <a:pathLst>
                <a:path w="13" h="10">
                  <a:moveTo>
                    <a:pt x="5" y="9"/>
                  </a:moveTo>
                  <a:cubicBezTo>
                    <a:pt x="2" y="7"/>
                    <a:pt x="0" y="5"/>
                    <a:pt x="1" y="3"/>
                  </a:cubicBezTo>
                  <a:cubicBezTo>
                    <a:pt x="2" y="0"/>
                    <a:pt x="5" y="0"/>
                    <a:pt x="8" y="1"/>
                  </a:cubicBezTo>
                  <a:cubicBezTo>
                    <a:pt x="11" y="2"/>
                    <a:pt x="13" y="5"/>
                    <a:pt x="12" y="7"/>
                  </a:cubicBezTo>
                  <a:cubicBezTo>
                    <a:pt x="11" y="9"/>
                    <a:pt x="8" y="10"/>
                    <a:pt x="5" y="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8" name="Freeform 487"/>
            <p:cNvSpPr>
              <a:spLocks/>
            </p:cNvSpPr>
            <p:nvPr/>
          </p:nvSpPr>
          <p:spPr bwMode="auto">
            <a:xfrm>
              <a:off x="1532" y="1680"/>
              <a:ext cx="31" cy="23"/>
            </a:xfrm>
            <a:custGeom>
              <a:avLst/>
              <a:gdLst>
                <a:gd name="T0" fmla="*/ 5 w 13"/>
                <a:gd name="T1" fmla="*/ 9 h 10"/>
                <a:gd name="T2" fmla="*/ 5 w 13"/>
                <a:gd name="T3" fmla="*/ 8 h 10"/>
                <a:gd name="T4" fmla="*/ 2 w 13"/>
                <a:gd name="T5" fmla="*/ 6 h 10"/>
                <a:gd name="T6" fmla="*/ 1 w 13"/>
                <a:gd name="T7" fmla="*/ 3 h 10"/>
                <a:gd name="T8" fmla="*/ 1 w 13"/>
                <a:gd name="T9" fmla="*/ 3 h 10"/>
                <a:gd name="T10" fmla="*/ 4 w 13"/>
                <a:gd name="T11" fmla="*/ 1 h 10"/>
                <a:gd name="T12" fmla="*/ 7 w 13"/>
                <a:gd name="T13" fmla="*/ 1 h 10"/>
                <a:gd name="T14" fmla="*/ 8 w 13"/>
                <a:gd name="T15" fmla="*/ 1 h 10"/>
                <a:gd name="T16" fmla="*/ 11 w 13"/>
                <a:gd name="T17" fmla="*/ 4 h 10"/>
                <a:gd name="T18" fmla="*/ 11 w 13"/>
                <a:gd name="T19" fmla="*/ 7 h 10"/>
                <a:gd name="T20" fmla="*/ 11 w 13"/>
                <a:gd name="T21" fmla="*/ 7 h 10"/>
                <a:gd name="T22" fmla="*/ 9 w 13"/>
                <a:gd name="T23" fmla="*/ 9 h 10"/>
                <a:gd name="T24" fmla="*/ 5 w 13"/>
                <a:gd name="T25" fmla="*/ 8 h 10"/>
                <a:gd name="T26" fmla="*/ 5 w 13"/>
                <a:gd name="T27" fmla="*/ 8 h 10"/>
                <a:gd name="T28" fmla="*/ 5 w 13"/>
                <a:gd name="T29" fmla="*/ 9 h 10"/>
                <a:gd name="T30" fmla="*/ 4 w 13"/>
                <a:gd name="T31" fmla="*/ 9 h 10"/>
                <a:gd name="T32" fmla="*/ 5 w 13"/>
                <a:gd name="T33" fmla="*/ 9 h 10"/>
                <a:gd name="T34" fmla="*/ 9 w 13"/>
                <a:gd name="T35" fmla="*/ 10 h 10"/>
                <a:gd name="T36" fmla="*/ 12 w 13"/>
                <a:gd name="T37" fmla="*/ 7 h 10"/>
                <a:gd name="T38" fmla="*/ 12 w 13"/>
                <a:gd name="T39" fmla="*/ 7 h 10"/>
                <a:gd name="T40" fmla="*/ 12 w 13"/>
                <a:gd name="T41" fmla="*/ 3 h 10"/>
                <a:gd name="T42" fmla="*/ 8 w 13"/>
                <a:gd name="T43" fmla="*/ 0 h 10"/>
                <a:gd name="T44" fmla="*/ 8 w 13"/>
                <a:gd name="T45" fmla="*/ 0 h 10"/>
                <a:gd name="T46" fmla="*/ 3 w 13"/>
                <a:gd name="T47" fmla="*/ 0 h 10"/>
                <a:gd name="T48" fmla="*/ 0 w 13"/>
                <a:gd name="T49" fmla="*/ 2 h 10"/>
                <a:gd name="T50" fmla="*/ 0 w 13"/>
                <a:gd name="T51" fmla="*/ 3 h 10"/>
                <a:gd name="T52" fmla="*/ 1 w 13"/>
                <a:gd name="T53" fmla="*/ 6 h 10"/>
                <a:gd name="T54" fmla="*/ 4 w 13"/>
                <a:gd name="T55" fmla="*/ 9 h 10"/>
                <a:gd name="T56" fmla="*/ 5 w 13"/>
                <a:gd name="T5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 h="10">
                  <a:moveTo>
                    <a:pt x="5" y="9"/>
                  </a:moveTo>
                  <a:cubicBezTo>
                    <a:pt x="5" y="8"/>
                    <a:pt x="5" y="8"/>
                    <a:pt x="5" y="8"/>
                  </a:cubicBezTo>
                  <a:cubicBezTo>
                    <a:pt x="3" y="8"/>
                    <a:pt x="2" y="7"/>
                    <a:pt x="2" y="6"/>
                  </a:cubicBezTo>
                  <a:cubicBezTo>
                    <a:pt x="1" y="5"/>
                    <a:pt x="1" y="4"/>
                    <a:pt x="1" y="3"/>
                  </a:cubicBezTo>
                  <a:cubicBezTo>
                    <a:pt x="1" y="3"/>
                    <a:pt x="1" y="3"/>
                    <a:pt x="1" y="3"/>
                  </a:cubicBezTo>
                  <a:cubicBezTo>
                    <a:pt x="2" y="2"/>
                    <a:pt x="2" y="1"/>
                    <a:pt x="4" y="1"/>
                  </a:cubicBezTo>
                  <a:cubicBezTo>
                    <a:pt x="5" y="1"/>
                    <a:pt x="6" y="1"/>
                    <a:pt x="7" y="1"/>
                  </a:cubicBezTo>
                  <a:cubicBezTo>
                    <a:pt x="7" y="1"/>
                    <a:pt x="8" y="1"/>
                    <a:pt x="8" y="1"/>
                  </a:cubicBezTo>
                  <a:cubicBezTo>
                    <a:pt x="9" y="2"/>
                    <a:pt x="10" y="3"/>
                    <a:pt x="11" y="4"/>
                  </a:cubicBezTo>
                  <a:cubicBezTo>
                    <a:pt x="11" y="5"/>
                    <a:pt x="12" y="6"/>
                    <a:pt x="11" y="7"/>
                  </a:cubicBezTo>
                  <a:cubicBezTo>
                    <a:pt x="11" y="7"/>
                    <a:pt x="11" y="7"/>
                    <a:pt x="11" y="7"/>
                  </a:cubicBezTo>
                  <a:cubicBezTo>
                    <a:pt x="11" y="8"/>
                    <a:pt x="10" y="8"/>
                    <a:pt x="9" y="9"/>
                  </a:cubicBezTo>
                  <a:cubicBezTo>
                    <a:pt x="8" y="9"/>
                    <a:pt x="7" y="9"/>
                    <a:pt x="5" y="8"/>
                  </a:cubicBezTo>
                  <a:cubicBezTo>
                    <a:pt x="5" y="8"/>
                    <a:pt x="5" y="8"/>
                    <a:pt x="5" y="8"/>
                  </a:cubicBezTo>
                  <a:cubicBezTo>
                    <a:pt x="5" y="9"/>
                    <a:pt x="5" y="9"/>
                    <a:pt x="5" y="9"/>
                  </a:cubicBezTo>
                  <a:cubicBezTo>
                    <a:pt x="4" y="9"/>
                    <a:pt x="4" y="9"/>
                    <a:pt x="4" y="9"/>
                  </a:cubicBezTo>
                  <a:cubicBezTo>
                    <a:pt x="5" y="9"/>
                    <a:pt x="5" y="9"/>
                    <a:pt x="5" y="9"/>
                  </a:cubicBezTo>
                  <a:cubicBezTo>
                    <a:pt x="6" y="10"/>
                    <a:pt x="8" y="10"/>
                    <a:pt x="9" y="10"/>
                  </a:cubicBezTo>
                  <a:cubicBezTo>
                    <a:pt x="11" y="9"/>
                    <a:pt x="12" y="8"/>
                    <a:pt x="12" y="7"/>
                  </a:cubicBezTo>
                  <a:cubicBezTo>
                    <a:pt x="12" y="7"/>
                    <a:pt x="12" y="7"/>
                    <a:pt x="12" y="7"/>
                  </a:cubicBezTo>
                  <a:cubicBezTo>
                    <a:pt x="13" y="6"/>
                    <a:pt x="12" y="5"/>
                    <a:pt x="12" y="3"/>
                  </a:cubicBezTo>
                  <a:cubicBezTo>
                    <a:pt x="11" y="2"/>
                    <a:pt x="10" y="1"/>
                    <a:pt x="8" y="0"/>
                  </a:cubicBezTo>
                  <a:cubicBezTo>
                    <a:pt x="8" y="0"/>
                    <a:pt x="8" y="0"/>
                    <a:pt x="8" y="0"/>
                  </a:cubicBezTo>
                  <a:cubicBezTo>
                    <a:pt x="6" y="0"/>
                    <a:pt x="5" y="0"/>
                    <a:pt x="3" y="0"/>
                  </a:cubicBezTo>
                  <a:cubicBezTo>
                    <a:pt x="2" y="0"/>
                    <a:pt x="1" y="1"/>
                    <a:pt x="0" y="2"/>
                  </a:cubicBezTo>
                  <a:cubicBezTo>
                    <a:pt x="0" y="3"/>
                    <a:pt x="0" y="3"/>
                    <a:pt x="0" y="3"/>
                  </a:cubicBezTo>
                  <a:cubicBezTo>
                    <a:pt x="0" y="4"/>
                    <a:pt x="0" y="5"/>
                    <a:pt x="1" y="6"/>
                  </a:cubicBezTo>
                  <a:cubicBezTo>
                    <a:pt x="2" y="8"/>
                    <a:pt x="3" y="9"/>
                    <a:pt x="4" y="9"/>
                  </a:cubicBezTo>
                  <a:cubicBezTo>
                    <a:pt x="5" y="9"/>
                    <a:pt x="5" y="9"/>
                    <a:pt x="5" y="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39" name="Freeform 488"/>
            <p:cNvSpPr>
              <a:spLocks/>
            </p:cNvSpPr>
            <p:nvPr/>
          </p:nvSpPr>
          <p:spPr bwMode="auto">
            <a:xfrm>
              <a:off x="1360" y="1491"/>
              <a:ext cx="24" cy="23"/>
            </a:xfrm>
            <a:custGeom>
              <a:avLst/>
              <a:gdLst>
                <a:gd name="T0" fmla="*/ 5 w 10"/>
                <a:gd name="T1" fmla="*/ 10 h 10"/>
                <a:gd name="T2" fmla="*/ 0 w 10"/>
                <a:gd name="T3" fmla="*/ 5 h 10"/>
                <a:gd name="T4" fmla="*/ 5 w 10"/>
                <a:gd name="T5" fmla="*/ 0 h 10"/>
                <a:gd name="T6" fmla="*/ 10 w 10"/>
                <a:gd name="T7" fmla="*/ 5 h 10"/>
                <a:gd name="T8" fmla="*/ 5 w 10"/>
                <a:gd name="T9" fmla="*/ 10 h 10"/>
              </a:gdLst>
              <a:ahLst/>
              <a:cxnLst>
                <a:cxn ang="0">
                  <a:pos x="T0" y="T1"/>
                </a:cxn>
                <a:cxn ang="0">
                  <a:pos x="T2" y="T3"/>
                </a:cxn>
                <a:cxn ang="0">
                  <a:pos x="T4" y="T5"/>
                </a:cxn>
                <a:cxn ang="0">
                  <a:pos x="T6" y="T7"/>
                </a:cxn>
                <a:cxn ang="0">
                  <a:pos x="T8" y="T9"/>
                </a:cxn>
              </a:cxnLst>
              <a:rect l="0" t="0" r="r" b="b"/>
              <a:pathLst>
                <a:path w="10" h="10">
                  <a:moveTo>
                    <a:pt x="5" y="10"/>
                  </a:moveTo>
                  <a:cubicBezTo>
                    <a:pt x="3" y="10"/>
                    <a:pt x="0" y="8"/>
                    <a:pt x="0" y="5"/>
                  </a:cubicBezTo>
                  <a:cubicBezTo>
                    <a:pt x="0" y="2"/>
                    <a:pt x="2" y="0"/>
                    <a:pt x="5" y="0"/>
                  </a:cubicBezTo>
                  <a:cubicBezTo>
                    <a:pt x="7" y="0"/>
                    <a:pt x="9" y="2"/>
                    <a:pt x="10" y="5"/>
                  </a:cubicBezTo>
                  <a:cubicBezTo>
                    <a:pt x="10" y="8"/>
                    <a:pt x="8" y="10"/>
                    <a:pt x="5" y="1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0" name="Freeform 489"/>
            <p:cNvSpPr>
              <a:spLocks/>
            </p:cNvSpPr>
            <p:nvPr/>
          </p:nvSpPr>
          <p:spPr bwMode="auto">
            <a:xfrm>
              <a:off x="1360" y="1489"/>
              <a:ext cx="24" cy="28"/>
            </a:xfrm>
            <a:custGeom>
              <a:avLst/>
              <a:gdLst>
                <a:gd name="T0" fmla="*/ 5 w 10"/>
                <a:gd name="T1" fmla="*/ 11 h 12"/>
                <a:gd name="T2" fmla="*/ 5 w 10"/>
                <a:gd name="T3" fmla="*/ 11 h 12"/>
                <a:gd name="T4" fmla="*/ 4 w 10"/>
                <a:gd name="T5" fmla="*/ 10 h 12"/>
                <a:gd name="T6" fmla="*/ 1 w 10"/>
                <a:gd name="T7" fmla="*/ 6 h 12"/>
                <a:gd name="T8" fmla="*/ 1 w 10"/>
                <a:gd name="T9" fmla="*/ 4 h 12"/>
                <a:gd name="T10" fmla="*/ 5 w 10"/>
                <a:gd name="T11" fmla="*/ 1 h 12"/>
                <a:gd name="T12" fmla="*/ 6 w 10"/>
                <a:gd name="T13" fmla="*/ 1 h 12"/>
                <a:gd name="T14" fmla="*/ 9 w 10"/>
                <a:gd name="T15" fmla="*/ 6 h 12"/>
                <a:gd name="T16" fmla="*/ 9 w 10"/>
                <a:gd name="T17" fmla="*/ 8 h 12"/>
                <a:gd name="T18" fmla="*/ 5 w 10"/>
                <a:gd name="T19" fmla="*/ 11 h 12"/>
                <a:gd name="T20" fmla="*/ 5 w 10"/>
                <a:gd name="T21" fmla="*/ 11 h 12"/>
                <a:gd name="T22" fmla="*/ 5 w 10"/>
                <a:gd name="T23" fmla="*/ 12 h 12"/>
                <a:gd name="T24" fmla="*/ 10 w 10"/>
                <a:gd name="T25" fmla="*/ 8 h 12"/>
                <a:gd name="T26" fmla="*/ 10 w 10"/>
                <a:gd name="T27" fmla="*/ 6 h 12"/>
                <a:gd name="T28" fmla="*/ 6 w 10"/>
                <a:gd name="T29" fmla="*/ 0 h 12"/>
                <a:gd name="T30" fmla="*/ 5 w 10"/>
                <a:gd name="T31" fmla="*/ 0 h 12"/>
                <a:gd name="T32" fmla="*/ 0 w 10"/>
                <a:gd name="T33" fmla="*/ 4 h 12"/>
                <a:gd name="T34" fmla="*/ 0 w 10"/>
                <a:gd name="T35" fmla="*/ 6 h 12"/>
                <a:gd name="T36" fmla="*/ 3 w 10"/>
                <a:gd name="T37" fmla="*/ 11 h 12"/>
                <a:gd name="T38" fmla="*/ 5 w 10"/>
                <a:gd name="T39" fmla="*/ 12 h 12"/>
                <a:gd name="T40" fmla="*/ 5 w 10"/>
                <a:gd name="T41"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 h="12">
                  <a:moveTo>
                    <a:pt x="5" y="11"/>
                  </a:moveTo>
                  <a:cubicBezTo>
                    <a:pt x="5" y="11"/>
                    <a:pt x="5" y="11"/>
                    <a:pt x="5" y="11"/>
                  </a:cubicBezTo>
                  <a:cubicBezTo>
                    <a:pt x="5" y="11"/>
                    <a:pt x="4" y="11"/>
                    <a:pt x="4" y="10"/>
                  </a:cubicBezTo>
                  <a:cubicBezTo>
                    <a:pt x="2" y="10"/>
                    <a:pt x="1" y="8"/>
                    <a:pt x="1" y="6"/>
                  </a:cubicBezTo>
                  <a:cubicBezTo>
                    <a:pt x="1" y="5"/>
                    <a:pt x="1" y="5"/>
                    <a:pt x="1" y="4"/>
                  </a:cubicBezTo>
                  <a:cubicBezTo>
                    <a:pt x="2" y="2"/>
                    <a:pt x="3" y="1"/>
                    <a:pt x="5" y="1"/>
                  </a:cubicBezTo>
                  <a:cubicBezTo>
                    <a:pt x="5" y="1"/>
                    <a:pt x="6" y="1"/>
                    <a:pt x="6" y="1"/>
                  </a:cubicBezTo>
                  <a:cubicBezTo>
                    <a:pt x="8" y="2"/>
                    <a:pt x="9" y="4"/>
                    <a:pt x="9" y="6"/>
                  </a:cubicBezTo>
                  <a:cubicBezTo>
                    <a:pt x="9" y="7"/>
                    <a:pt x="9" y="7"/>
                    <a:pt x="9" y="8"/>
                  </a:cubicBezTo>
                  <a:cubicBezTo>
                    <a:pt x="8" y="10"/>
                    <a:pt x="7" y="11"/>
                    <a:pt x="5" y="11"/>
                  </a:cubicBezTo>
                  <a:cubicBezTo>
                    <a:pt x="5" y="11"/>
                    <a:pt x="5" y="11"/>
                    <a:pt x="5" y="11"/>
                  </a:cubicBezTo>
                  <a:cubicBezTo>
                    <a:pt x="5" y="12"/>
                    <a:pt x="5" y="12"/>
                    <a:pt x="5" y="12"/>
                  </a:cubicBezTo>
                  <a:cubicBezTo>
                    <a:pt x="7" y="12"/>
                    <a:pt x="9" y="10"/>
                    <a:pt x="10" y="8"/>
                  </a:cubicBezTo>
                  <a:cubicBezTo>
                    <a:pt x="10" y="7"/>
                    <a:pt x="10" y="7"/>
                    <a:pt x="10" y="6"/>
                  </a:cubicBezTo>
                  <a:cubicBezTo>
                    <a:pt x="10" y="3"/>
                    <a:pt x="9" y="1"/>
                    <a:pt x="6" y="0"/>
                  </a:cubicBezTo>
                  <a:cubicBezTo>
                    <a:pt x="6" y="0"/>
                    <a:pt x="5" y="0"/>
                    <a:pt x="5" y="0"/>
                  </a:cubicBezTo>
                  <a:cubicBezTo>
                    <a:pt x="3" y="0"/>
                    <a:pt x="1" y="2"/>
                    <a:pt x="0" y="4"/>
                  </a:cubicBezTo>
                  <a:cubicBezTo>
                    <a:pt x="0" y="4"/>
                    <a:pt x="0" y="5"/>
                    <a:pt x="0" y="6"/>
                  </a:cubicBezTo>
                  <a:cubicBezTo>
                    <a:pt x="0" y="9"/>
                    <a:pt x="1" y="11"/>
                    <a:pt x="3" y="11"/>
                  </a:cubicBezTo>
                  <a:cubicBezTo>
                    <a:pt x="4" y="12"/>
                    <a:pt x="5" y="12"/>
                    <a:pt x="5" y="12"/>
                  </a:cubicBezTo>
                  <a:cubicBezTo>
                    <a:pt x="5" y="11"/>
                    <a:pt x="5" y="11"/>
                    <a:pt x="5" y="1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1" name="Freeform 490"/>
            <p:cNvSpPr>
              <a:spLocks/>
            </p:cNvSpPr>
            <p:nvPr/>
          </p:nvSpPr>
          <p:spPr bwMode="auto">
            <a:xfrm>
              <a:off x="1379" y="1507"/>
              <a:ext cx="21" cy="26"/>
            </a:xfrm>
            <a:custGeom>
              <a:avLst/>
              <a:gdLst>
                <a:gd name="T0" fmla="*/ 5 w 9"/>
                <a:gd name="T1" fmla="*/ 11 h 11"/>
                <a:gd name="T2" fmla="*/ 0 w 9"/>
                <a:gd name="T3" fmla="*/ 6 h 11"/>
                <a:gd name="T4" fmla="*/ 5 w 9"/>
                <a:gd name="T5" fmla="*/ 0 h 11"/>
                <a:gd name="T6" fmla="*/ 9 w 9"/>
                <a:gd name="T7" fmla="*/ 5 h 11"/>
                <a:gd name="T8" fmla="*/ 5 w 9"/>
                <a:gd name="T9" fmla="*/ 11 h 11"/>
              </a:gdLst>
              <a:ahLst/>
              <a:cxnLst>
                <a:cxn ang="0">
                  <a:pos x="T0" y="T1"/>
                </a:cxn>
                <a:cxn ang="0">
                  <a:pos x="T2" y="T3"/>
                </a:cxn>
                <a:cxn ang="0">
                  <a:pos x="T4" y="T5"/>
                </a:cxn>
                <a:cxn ang="0">
                  <a:pos x="T6" y="T7"/>
                </a:cxn>
                <a:cxn ang="0">
                  <a:pos x="T8" y="T9"/>
                </a:cxn>
              </a:cxnLst>
              <a:rect l="0" t="0" r="r" b="b"/>
              <a:pathLst>
                <a:path w="9" h="11">
                  <a:moveTo>
                    <a:pt x="5" y="11"/>
                  </a:moveTo>
                  <a:cubicBezTo>
                    <a:pt x="2" y="11"/>
                    <a:pt x="0" y="9"/>
                    <a:pt x="0" y="6"/>
                  </a:cubicBezTo>
                  <a:cubicBezTo>
                    <a:pt x="0" y="3"/>
                    <a:pt x="2" y="0"/>
                    <a:pt x="5" y="0"/>
                  </a:cubicBezTo>
                  <a:cubicBezTo>
                    <a:pt x="7" y="0"/>
                    <a:pt x="9" y="2"/>
                    <a:pt x="9" y="5"/>
                  </a:cubicBezTo>
                  <a:cubicBezTo>
                    <a:pt x="9" y="8"/>
                    <a:pt x="7" y="11"/>
                    <a:pt x="5" y="1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2" name="Freeform 491"/>
            <p:cNvSpPr>
              <a:spLocks/>
            </p:cNvSpPr>
            <p:nvPr/>
          </p:nvSpPr>
          <p:spPr bwMode="auto">
            <a:xfrm>
              <a:off x="1376" y="1507"/>
              <a:ext cx="26" cy="26"/>
            </a:xfrm>
            <a:custGeom>
              <a:avLst/>
              <a:gdLst>
                <a:gd name="T0" fmla="*/ 6 w 11"/>
                <a:gd name="T1" fmla="*/ 11 h 11"/>
                <a:gd name="T2" fmla="*/ 6 w 11"/>
                <a:gd name="T3" fmla="*/ 10 h 11"/>
                <a:gd name="T4" fmla="*/ 4 w 11"/>
                <a:gd name="T5" fmla="*/ 10 h 11"/>
                <a:gd name="T6" fmla="*/ 2 w 11"/>
                <a:gd name="T7" fmla="*/ 6 h 11"/>
                <a:gd name="T8" fmla="*/ 2 w 11"/>
                <a:gd name="T9" fmla="*/ 4 h 11"/>
                <a:gd name="T10" fmla="*/ 6 w 11"/>
                <a:gd name="T11" fmla="*/ 1 h 11"/>
                <a:gd name="T12" fmla="*/ 7 w 11"/>
                <a:gd name="T13" fmla="*/ 1 h 11"/>
                <a:gd name="T14" fmla="*/ 10 w 11"/>
                <a:gd name="T15" fmla="*/ 5 h 11"/>
                <a:gd name="T16" fmla="*/ 9 w 11"/>
                <a:gd name="T17" fmla="*/ 7 h 11"/>
                <a:gd name="T18" fmla="*/ 6 w 11"/>
                <a:gd name="T19" fmla="*/ 10 h 11"/>
                <a:gd name="T20" fmla="*/ 6 w 11"/>
                <a:gd name="T21" fmla="*/ 11 h 11"/>
                <a:gd name="T22" fmla="*/ 6 w 11"/>
                <a:gd name="T23" fmla="*/ 11 h 11"/>
                <a:gd name="T24" fmla="*/ 10 w 11"/>
                <a:gd name="T25" fmla="*/ 8 h 11"/>
                <a:gd name="T26" fmla="*/ 11 w 11"/>
                <a:gd name="T27" fmla="*/ 5 h 11"/>
                <a:gd name="T28" fmla="*/ 7 w 11"/>
                <a:gd name="T29" fmla="*/ 0 h 11"/>
                <a:gd name="T30" fmla="*/ 6 w 11"/>
                <a:gd name="T31" fmla="*/ 0 h 11"/>
                <a:gd name="T32" fmla="*/ 1 w 11"/>
                <a:gd name="T33" fmla="*/ 3 h 11"/>
                <a:gd name="T34" fmla="*/ 1 w 11"/>
                <a:gd name="T35" fmla="*/ 6 h 11"/>
                <a:gd name="T36" fmla="*/ 4 w 11"/>
                <a:gd name="T37" fmla="*/ 11 h 11"/>
                <a:gd name="T38" fmla="*/ 6 w 11"/>
                <a:gd name="T39" fmla="*/ 11 h 11"/>
                <a:gd name="T40" fmla="*/ 6 w 11"/>
                <a:gd name="T4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 h="11">
                  <a:moveTo>
                    <a:pt x="6" y="11"/>
                  </a:moveTo>
                  <a:cubicBezTo>
                    <a:pt x="6" y="10"/>
                    <a:pt x="6" y="10"/>
                    <a:pt x="6" y="10"/>
                  </a:cubicBezTo>
                  <a:cubicBezTo>
                    <a:pt x="5" y="10"/>
                    <a:pt x="5" y="10"/>
                    <a:pt x="4" y="10"/>
                  </a:cubicBezTo>
                  <a:cubicBezTo>
                    <a:pt x="3" y="10"/>
                    <a:pt x="2" y="8"/>
                    <a:pt x="2" y="6"/>
                  </a:cubicBezTo>
                  <a:cubicBezTo>
                    <a:pt x="2" y="5"/>
                    <a:pt x="2" y="4"/>
                    <a:pt x="2" y="4"/>
                  </a:cubicBezTo>
                  <a:cubicBezTo>
                    <a:pt x="3" y="2"/>
                    <a:pt x="4" y="1"/>
                    <a:pt x="6" y="1"/>
                  </a:cubicBezTo>
                  <a:cubicBezTo>
                    <a:pt x="6" y="1"/>
                    <a:pt x="6" y="1"/>
                    <a:pt x="7" y="1"/>
                  </a:cubicBezTo>
                  <a:cubicBezTo>
                    <a:pt x="8" y="1"/>
                    <a:pt x="10" y="3"/>
                    <a:pt x="10" y="5"/>
                  </a:cubicBezTo>
                  <a:cubicBezTo>
                    <a:pt x="10" y="6"/>
                    <a:pt x="10" y="7"/>
                    <a:pt x="9" y="7"/>
                  </a:cubicBezTo>
                  <a:cubicBezTo>
                    <a:pt x="9" y="9"/>
                    <a:pt x="7" y="10"/>
                    <a:pt x="6" y="10"/>
                  </a:cubicBezTo>
                  <a:cubicBezTo>
                    <a:pt x="6" y="11"/>
                    <a:pt x="6" y="11"/>
                    <a:pt x="6" y="11"/>
                  </a:cubicBezTo>
                  <a:cubicBezTo>
                    <a:pt x="6" y="11"/>
                    <a:pt x="6" y="11"/>
                    <a:pt x="6" y="11"/>
                  </a:cubicBezTo>
                  <a:cubicBezTo>
                    <a:pt x="8" y="11"/>
                    <a:pt x="10" y="10"/>
                    <a:pt x="10" y="8"/>
                  </a:cubicBezTo>
                  <a:cubicBezTo>
                    <a:pt x="11" y="7"/>
                    <a:pt x="11" y="6"/>
                    <a:pt x="11" y="5"/>
                  </a:cubicBezTo>
                  <a:cubicBezTo>
                    <a:pt x="11" y="3"/>
                    <a:pt x="9" y="1"/>
                    <a:pt x="7" y="0"/>
                  </a:cubicBezTo>
                  <a:cubicBezTo>
                    <a:pt x="7" y="0"/>
                    <a:pt x="6" y="0"/>
                    <a:pt x="6" y="0"/>
                  </a:cubicBezTo>
                  <a:cubicBezTo>
                    <a:pt x="3" y="0"/>
                    <a:pt x="2" y="1"/>
                    <a:pt x="1" y="3"/>
                  </a:cubicBezTo>
                  <a:cubicBezTo>
                    <a:pt x="1" y="4"/>
                    <a:pt x="0" y="5"/>
                    <a:pt x="1" y="6"/>
                  </a:cubicBezTo>
                  <a:cubicBezTo>
                    <a:pt x="1" y="8"/>
                    <a:pt x="2" y="10"/>
                    <a:pt x="4" y="11"/>
                  </a:cubicBezTo>
                  <a:cubicBezTo>
                    <a:pt x="5" y="11"/>
                    <a:pt x="5" y="11"/>
                    <a:pt x="6" y="11"/>
                  </a:cubicBezTo>
                  <a:cubicBezTo>
                    <a:pt x="6" y="11"/>
                    <a:pt x="6" y="11"/>
                    <a:pt x="6" y="1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3" name="Freeform 492"/>
            <p:cNvSpPr>
              <a:spLocks/>
            </p:cNvSpPr>
            <p:nvPr/>
          </p:nvSpPr>
          <p:spPr bwMode="auto">
            <a:xfrm>
              <a:off x="1459" y="1559"/>
              <a:ext cx="21" cy="24"/>
            </a:xfrm>
            <a:custGeom>
              <a:avLst/>
              <a:gdLst>
                <a:gd name="T0" fmla="*/ 5 w 9"/>
                <a:gd name="T1" fmla="*/ 10 h 10"/>
                <a:gd name="T2" fmla="*/ 0 w 9"/>
                <a:gd name="T3" fmla="*/ 5 h 10"/>
                <a:gd name="T4" fmla="*/ 4 w 9"/>
                <a:gd name="T5" fmla="*/ 0 h 10"/>
                <a:gd name="T6" fmla="*/ 9 w 9"/>
                <a:gd name="T7" fmla="*/ 5 h 10"/>
                <a:gd name="T8" fmla="*/ 5 w 9"/>
                <a:gd name="T9" fmla="*/ 10 h 10"/>
              </a:gdLst>
              <a:ahLst/>
              <a:cxnLst>
                <a:cxn ang="0">
                  <a:pos x="T0" y="T1"/>
                </a:cxn>
                <a:cxn ang="0">
                  <a:pos x="T2" y="T3"/>
                </a:cxn>
                <a:cxn ang="0">
                  <a:pos x="T4" y="T5"/>
                </a:cxn>
                <a:cxn ang="0">
                  <a:pos x="T6" y="T7"/>
                </a:cxn>
                <a:cxn ang="0">
                  <a:pos x="T8" y="T9"/>
                </a:cxn>
              </a:cxnLst>
              <a:rect l="0" t="0" r="r" b="b"/>
              <a:pathLst>
                <a:path w="9" h="10">
                  <a:moveTo>
                    <a:pt x="5" y="10"/>
                  </a:moveTo>
                  <a:cubicBezTo>
                    <a:pt x="2" y="10"/>
                    <a:pt x="0" y="8"/>
                    <a:pt x="0" y="5"/>
                  </a:cubicBezTo>
                  <a:cubicBezTo>
                    <a:pt x="0" y="2"/>
                    <a:pt x="2" y="0"/>
                    <a:pt x="4" y="0"/>
                  </a:cubicBezTo>
                  <a:cubicBezTo>
                    <a:pt x="7" y="0"/>
                    <a:pt x="9" y="2"/>
                    <a:pt x="9" y="5"/>
                  </a:cubicBezTo>
                  <a:cubicBezTo>
                    <a:pt x="9" y="8"/>
                    <a:pt x="7" y="10"/>
                    <a:pt x="5" y="1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4" name="Freeform 493"/>
            <p:cNvSpPr>
              <a:spLocks/>
            </p:cNvSpPr>
            <p:nvPr/>
          </p:nvSpPr>
          <p:spPr bwMode="auto">
            <a:xfrm>
              <a:off x="1457" y="1557"/>
              <a:ext cx="26" cy="28"/>
            </a:xfrm>
            <a:custGeom>
              <a:avLst/>
              <a:gdLst>
                <a:gd name="T0" fmla="*/ 6 w 11"/>
                <a:gd name="T1" fmla="*/ 11 h 12"/>
                <a:gd name="T2" fmla="*/ 6 w 11"/>
                <a:gd name="T3" fmla="*/ 11 h 12"/>
                <a:gd name="T4" fmla="*/ 4 w 11"/>
                <a:gd name="T5" fmla="*/ 11 h 12"/>
                <a:gd name="T6" fmla="*/ 1 w 11"/>
                <a:gd name="T7" fmla="*/ 6 h 12"/>
                <a:gd name="T8" fmla="*/ 2 w 11"/>
                <a:gd name="T9" fmla="*/ 4 h 12"/>
                <a:gd name="T10" fmla="*/ 5 w 11"/>
                <a:gd name="T11" fmla="*/ 1 h 12"/>
                <a:gd name="T12" fmla="*/ 7 w 11"/>
                <a:gd name="T13" fmla="*/ 1 h 12"/>
                <a:gd name="T14" fmla="*/ 10 w 11"/>
                <a:gd name="T15" fmla="*/ 6 h 12"/>
                <a:gd name="T16" fmla="*/ 9 w 11"/>
                <a:gd name="T17" fmla="*/ 8 h 12"/>
                <a:gd name="T18" fmla="*/ 6 w 11"/>
                <a:gd name="T19" fmla="*/ 11 h 12"/>
                <a:gd name="T20" fmla="*/ 6 w 11"/>
                <a:gd name="T21" fmla="*/ 11 h 12"/>
                <a:gd name="T22" fmla="*/ 6 w 11"/>
                <a:gd name="T23" fmla="*/ 12 h 12"/>
                <a:gd name="T24" fmla="*/ 10 w 11"/>
                <a:gd name="T25" fmla="*/ 8 h 12"/>
                <a:gd name="T26" fmla="*/ 11 w 11"/>
                <a:gd name="T27" fmla="*/ 6 h 12"/>
                <a:gd name="T28" fmla="*/ 7 w 11"/>
                <a:gd name="T29" fmla="*/ 0 h 12"/>
                <a:gd name="T30" fmla="*/ 5 w 11"/>
                <a:gd name="T31" fmla="*/ 0 h 12"/>
                <a:gd name="T32" fmla="*/ 1 w 11"/>
                <a:gd name="T33" fmla="*/ 4 h 12"/>
                <a:gd name="T34" fmla="*/ 0 w 11"/>
                <a:gd name="T35" fmla="*/ 6 h 12"/>
                <a:gd name="T36" fmla="*/ 4 w 11"/>
                <a:gd name="T37" fmla="*/ 12 h 12"/>
                <a:gd name="T38" fmla="*/ 6 w 11"/>
                <a:gd name="T39" fmla="*/ 12 h 12"/>
                <a:gd name="T40" fmla="*/ 6 w 11"/>
                <a:gd name="T41"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 h="12">
                  <a:moveTo>
                    <a:pt x="6" y="11"/>
                  </a:moveTo>
                  <a:cubicBezTo>
                    <a:pt x="6" y="11"/>
                    <a:pt x="6" y="11"/>
                    <a:pt x="6" y="11"/>
                  </a:cubicBezTo>
                  <a:cubicBezTo>
                    <a:pt x="5" y="11"/>
                    <a:pt x="5" y="11"/>
                    <a:pt x="4" y="11"/>
                  </a:cubicBezTo>
                  <a:cubicBezTo>
                    <a:pt x="3" y="10"/>
                    <a:pt x="2" y="8"/>
                    <a:pt x="1" y="6"/>
                  </a:cubicBezTo>
                  <a:cubicBezTo>
                    <a:pt x="1" y="5"/>
                    <a:pt x="2" y="5"/>
                    <a:pt x="2" y="4"/>
                  </a:cubicBezTo>
                  <a:cubicBezTo>
                    <a:pt x="2" y="2"/>
                    <a:pt x="4" y="1"/>
                    <a:pt x="5" y="1"/>
                  </a:cubicBezTo>
                  <a:cubicBezTo>
                    <a:pt x="6" y="1"/>
                    <a:pt x="6" y="1"/>
                    <a:pt x="7" y="1"/>
                  </a:cubicBezTo>
                  <a:cubicBezTo>
                    <a:pt x="8" y="2"/>
                    <a:pt x="10" y="4"/>
                    <a:pt x="10" y="6"/>
                  </a:cubicBezTo>
                  <a:cubicBezTo>
                    <a:pt x="10" y="7"/>
                    <a:pt x="10" y="7"/>
                    <a:pt x="9" y="8"/>
                  </a:cubicBezTo>
                  <a:cubicBezTo>
                    <a:pt x="9" y="10"/>
                    <a:pt x="7" y="11"/>
                    <a:pt x="6" y="11"/>
                  </a:cubicBezTo>
                  <a:cubicBezTo>
                    <a:pt x="6" y="11"/>
                    <a:pt x="6" y="11"/>
                    <a:pt x="6" y="11"/>
                  </a:cubicBezTo>
                  <a:cubicBezTo>
                    <a:pt x="6" y="12"/>
                    <a:pt x="6" y="12"/>
                    <a:pt x="6" y="12"/>
                  </a:cubicBezTo>
                  <a:cubicBezTo>
                    <a:pt x="8" y="12"/>
                    <a:pt x="10" y="10"/>
                    <a:pt x="10" y="8"/>
                  </a:cubicBezTo>
                  <a:cubicBezTo>
                    <a:pt x="11" y="7"/>
                    <a:pt x="11" y="7"/>
                    <a:pt x="11" y="6"/>
                  </a:cubicBezTo>
                  <a:cubicBezTo>
                    <a:pt x="11" y="3"/>
                    <a:pt x="9" y="1"/>
                    <a:pt x="7" y="0"/>
                  </a:cubicBezTo>
                  <a:cubicBezTo>
                    <a:pt x="7" y="0"/>
                    <a:pt x="6" y="0"/>
                    <a:pt x="5" y="0"/>
                  </a:cubicBezTo>
                  <a:cubicBezTo>
                    <a:pt x="3" y="0"/>
                    <a:pt x="2" y="2"/>
                    <a:pt x="1" y="4"/>
                  </a:cubicBezTo>
                  <a:cubicBezTo>
                    <a:pt x="1" y="4"/>
                    <a:pt x="0" y="5"/>
                    <a:pt x="0" y="6"/>
                  </a:cubicBezTo>
                  <a:cubicBezTo>
                    <a:pt x="0" y="9"/>
                    <a:pt x="2" y="11"/>
                    <a:pt x="4" y="12"/>
                  </a:cubicBezTo>
                  <a:cubicBezTo>
                    <a:pt x="5" y="12"/>
                    <a:pt x="5" y="12"/>
                    <a:pt x="6" y="12"/>
                  </a:cubicBezTo>
                  <a:cubicBezTo>
                    <a:pt x="6" y="11"/>
                    <a:pt x="6" y="11"/>
                    <a:pt x="6" y="1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5" name="Oval 494"/>
            <p:cNvSpPr>
              <a:spLocks noChangeArrowheads="1"/>
            </p:cNvSpPr>
            <p:nvPr/>
          </p:nvSpPr>
          <p:spPr bwMode="auto">
            <a:xfrm>
              <a:off x="1398" y="1526"/>
              <a:ext cx="21" cy="24"/>
            </a:xfrm>
            <a:prstGeom prst="ellipse">
              <a:avLst/>
            </a:pr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6" name="Freeform 495"/>
            <p:cNvSpPr>
              <a:spLocks/>
            </p:cNvSpPr>
            <p:nvPr/>
          </p:nvSpPr>
          <p:spPr bwMode="auto">
            <a:xfrm>
              <a:off x="1395" y="1524"/>
              <a:ext cx="24" cy="28"/>
            </a:xfrm>
            <a:custGeom>
              <a:avLst/>
              <a:gdLst>
                <a:gd name="T0" fmla="*/ 5 w 10"/>
                <a:gd name="T1" fmla="*/ 11 h 12"/>
                <a:gd name="T2" fmla="*/ 5 w 10"/>
                <a:gd name="T3" fmla="*/ 11 h 12"/>
                <a:gd name="T4" fmla="*/ 4 w 10"/>
                <a:gd name="T5" fmla="*/ 11 h 12"/>
                <a:gd name="T6" fmla="*/ 1 w 10"/>
                <a:gd name="T7" fmla="*/ 6 h 12"/>
                <a:gd name="T8" fmla="*/ 2 w 10"/>
                <a:gd name="T9" fmla="*/ 4 h 12"/>
                <a:gd name="T10" fmla="*/ 5 w 10"/>
                <a:gd name="T11" fmla="*/ 1 h 12"/>
                <a:gd name="T12" fmla="*/ 6 w 10"/>
                <a:gd name="T13" fmla="*/ 1 h 12"/>
                <a:gd name="T14" fmla="*/ 9 w 10"/>
                <a:gd name="T15" fmla="*/ 6 h 12"/>
                <a:gd name="T16" fmla="*/ 9 w 10"/>
                <a:gd name="T17" fmla="*/ 8 h 12"/>
                <a:gd name="T18" fmla="*/ 5 w 10"/>
                <a:gd name="T19" fmla="*/ 11 h 12"/>
                <a:gd name="T20" fmla="*/ 5 w 10"/>
                <a:gd name="T21" fmla="*/ 11 h 12"/>
                <a:gd name="T22" fmla="*/ 5 w 10"/>
                <a:gd name="T23" fmla="*/ 12 h 12"/>
                <a:gd name="T24" fmla="*/ 10 w 10"/>
                <a:gd name="T25" fmla="*/ 8 h 12"/>
                <a:gd name="T26" fmla="*/ 10 w 10"/>
                <a:gd name="T27" fmla="*/ 6 h 12"/>
                <a:gd name="T28" fmla="*/ 7 w 10"/>
                <a:gd name="T29" fmla="*/ 0 h 12"/>
                <a:gd name="T30" fmla="*/ 5 w 10"/>
                <a:gd name="T31" fmla="*/ 0 h 12"/>
                <a:gd name="T32" fmla="*/ 1 w 10"/>
                <a:gd name="T33" fmla="*/ 4 h 12"/>
                <a:gd name="T34" fmla="*/ 0 w 10"/>
                <a:gd name="T35" fmla="*/ 6 h 12"/>
                <a:gd name="T36" fmla="*/ 4 w 10"/>
                <a:gd name="T37" fmla="*/ 12 h 12"/>
                <a:gd name="T38" fmla="*/ 5 w 10"/>
                <a:gd name="T39" fmla="*/ 12 h 12"/>
                <a:gd name="T40" fmla="*/ 5 w 10"/>
                <a:gd name="T41"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 h="12">
                  <a:moveTo>
                    <a:pt x="5" y="11"/>
                  </a:moveTo>
                  <a:cubicBezTo>
                    <a:pt x="5" y="11"/>
                    <a:pt x="5" y="11"/>
                    <a:pt x="5" y="11"/>
                  </a:cubicBezTo>
                  <a:cubicBezTo>
                    <a:pt x="5" y="11"/>
                    <a:pt x="5" y="11"/>
                    <a:pt x="4" y="11"/>
                  </a:cubicBezTo>
                  <a:cubicBezTo>
                    <a:pt x="3" y="10"/>
                    <a:pt x="1" y="8"/>
                    <a:pt x="1" y="6"/>
                  </a:cubicBezTo>
                  <a:cubicBezTo>
                    <a:pt x="1" y="5"/>
                    <a:pt x="1" y="5"/>
                    <a:pt x="2" y="4"/>
                  </a:cubicBezTo>
                  <a:cubicBezTo>
                    <a:pt x="2" y="2"/>
                    <a:pt x="4" y="1"/>
                    <a:pt x="5" y="1"/>
                  </a:cubicBezTo>
                  <a:cubicBezTo>
                    <a:pt x="6" y="1"/>
                    <a:pt x="6" y="1"/>
                    <a:pt x="6" y="1"/>
                  </a:cubicBezTo>
                  <a:cubicBezTo>
                    <a:pt x="8" y="2"/>
                    <a:pt x="9" y="4"/>
                    <a:pt x="9" y="6"/>
                  </a:cubicBezTo>
                  <a:cubicBezTo>
                    <a:pt x="9" y="7"/>
                    <a:pt x="9" y="7"/>
                    <a:pt x="9" y="8"/>
                  </a:cubicBezTo>
                  <a:cubicBezTo>
                    <a:pt x="8" y="10"/>
                    <a:pt x="7" y="11"/>
                    <a:pt x="5" y="11"/>
                  </a:cubicBezTo>
                  <a:cubicBezTo>
                    <a:pt x="5" y="11"/>
                    <a:pt x="5" y="11"/>
                    <a:pt x="5" y="11"/>
                  </a:cubicBezTo>
                  <a:cubicBezTo>
                    <a:pt x="5" y="12"/>
                    <a:pt x="5" y="12"/>
                    <a:pt x="5" y="12"/>
                  </a:cubicBezTo>
                  <a:cubicBezTo>
                    <a:pt x="8" y="12"/>
                    <a:pt x="9" y="10"/>
                    <a:pt x="10" y="8"/>
                  </a:cubicBezTo>
                  <a:cubicBezTo>
                    <a:pt x="10" y="7"/>
                    <a:pt x="10" y="7"/>
                    <a:pt x="10" y="6"/>
                  </a:cubicBezTo>
                  <a:cubicBezTo>
                    <a:pt x="10" y="3"/>
                    <a:pt x="9" y="1"/>
                    <a:pt x="7" y="0"/>
                  </a:cubicBezTo>
                  <a:cubicBezTo>
                    <a:pt x="6" y="0"/>
                    <a:pt x="6" y="0"/>
                    <a:pt x="5" y="0"/>
                  </a:cubicBezTo>
                  <a:cubicBezTo>
                    <a:pt x="3" y="0"/>
                    <a:pt x="1" y="2"/>
                    <a:pt x="1" y="4"/>
                  </a:cubicBezTo>
                  <a:cubicBezTo>
                    <a:pt x="0" y="4"/>
                    <a:pt x="0" y="5"/>
                    <a:pt x="0" y="6"/>
                  </a:cubicBezTo>
                  <a:cubicBezTo>
                    <a:pt x="0" y="9"/>
                    <a:pt x="2" y="11"/>
                    <a:pt x="4" y="12"/>
                  </a:cubicBezTo>
                  <a:cubicBezTo>
                    <a:pt x="4" y="12"/>
                    <a:pt x="5" y="12"/>
                    <a:pt x="5" y="12"/>
                  </a:cubicBezTo>
                  <a:cubicBezTo>
                    <a:pt x="5" y="11"/>
                    <a:pt x="5" y="11"/>
                    <a:pt x="5" y="1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7" name="Oval 496"/>
            <p:cNvSpPr>
              <a:spLocks noChangeArrowheads="1"/>
            </p:cNvSpPr>
            <p:nvPr/>
          </p:nvSpPr>
          <p:spPr bwMode="auto">
            <a:xfrm>
              <a:off x="1417" y="1540"/>
              <a:ext cx="21" cy="24"/>
            </a:xfrm>
            <a:prstGeom prst="ellipse">
              <a:avLst/>
            </a:pr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8" name="Freeform 497"/>
            <p:cNvSpPr>
              <a:spLocks/>
            </p:cNvSpPr>
            <p:nvPr/>
          </p:nvSpPr>
          <p:spPr bwMode="auto">
            <a:xfrm>
              <a:off x="1417" y="1538"/>
              <a:ext cx="23" cy="28"/>
            </a:xfrm>
            <a:custGeom>
              <a:avLst/>
              <a:gdLst>
                <a:gd name="T0" fmla="*/ 5 w 10"/>
                <a:gd name="T1" fmla="*/ 11 h 12"/>
                <a:gd name="T2" fmla="*/ 5 w 10"/>
                <a:gd name="T3" fmla="*/ 11 h 12"/>
                <a:gd name="T4" fmla="*/ 4 w 10"/>
                <a:gd name="T5" fmla="*/ 10 h 12"/>
                <a:gd name="T6" fmla="*/ 1 w 10"/>
                <a:gd name="T7" fmla="*/ 6 h 12"/>
                <a:gd name="T8" fmla="*/ 1 w 10"/>
                <a:gd name="T9" fmla="*/ 4 h 12"/>
                <a:gd name="T10" fmla="*/ 5 w 10"/>
                <a:gd name="T11" fmla="*/ 1 h 12"/>
                <a:gd name="T12" fmla="*/ 6 w 10"/>
                <a:gd name="T13" fmla="*/ 1 h 12"/>
                <a:gd name="T14" fmla="*/ 9 w 10"/>
                <a:gd name="T15" fmla="*/ 6 h 12"/>
                <a:gd name="T16" fmla="*/ 9 w 10"/>
                <a:gd name="T17" fmla="*/ 8 h 12"/>
                <a:gd name="T18" fmla="*/ 5 w 10"/>
                <a:gd name="T19" fmla="*/ 11 h 12"/>
                <a:gd name="T20" fmla="*/ 5 w 10"/>
                <a:gd name="T21" fmla="*/ 11 h 12"/>
                <a:gd name="T22" fmla="*/ 5 w 10"/>
                <a:gd name="T23" fmla="*/ 12 h 12"/>
                <a:gd name="T24" fmla="*/ 10 w 10"/>
                <a:gd name="T25" fmla="*/ 8 h 12"/>
                <a:gd name="T26" fmla="*/ 10 w 10"/>
                <a:gd name="T27" fmla="*/ 6 h 12"/>
                <a:gd name="T28" fmla="*/ 6 w 10"/>
                <a:gd name="T29" fmla="*/ 0 h 12"/>
                <a:gd name="T30" fmla="*/ 5 w 10"/>
                <a:gd name="T31" fmla="*/ 0 h 12"/>
                <a:gd name="T32" fmla="*/ 0 w 10"/>
                <a:gd name="T33" fmla="*/ 4 h 12"/>
                <a:gd name="T34" fmla="*/ 0 w 10"/>
                <a:gd name="T35" fmla="*/ 6 h 12"/>
                <a:gd name="T36" fmla="*/ 3 w 10"/>
                <a:gd name="T37" fmla="*/ 11 h 12"/>
                <a:gd name="T38" fmla="*/ 5 w 10"/>
                <a:gd name="T39" fmla="*/ 12 h 12"/>
                <a:gd name="T40" fmla="*/ 5 w 10"/>
                <a:gd name="T41"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 h="12">
                  <a:moveTo>
                    <a:pt x="5" y="11"/>
                  </a:moveTo>
                  <a:cubicBezTo>
                    <a:pt x="5" y="11"/>
                    <a:pt x="5" y="11"/>
                    <a:pt x="5" y="11"/>
                  </a:cubicBezTo>
                  <a:cubicBezTo>
                    <a:pt x="4" y="11"/>
                    <a:pt x="4" y="11"/>
                    <a:pt x="4" y="10"/>
                  </a:cubicBezTo>
                  <a:cubicBezTo>
                    <a:pt x="2" y="10"/>
                    <a:pt x="1" y="8"/>
                    <a:pt x="1" y="6"/>
                  </a:cubicBezTo>
                  <a:cubicBezTo>
                    <a:pt x="1" y="5"/>
                    <a:pt x="1" y="5"/>
                    <a:pt x="1" y="4"/>
                  </a:cubicBezTo>
                  <a:cubicBezTo>
                    <a:pt x="2" y="2"/>
                    <a:pt x="3" y="1"/>
                    <a:pt x="5" y="1"/>
                  </a:cubicBezTo>
                  <a:cubicBezTo>
                    <a:pt x="5" y="1"/>
                    <a:pt x="6" y="1"/>
                    <a:pt x="6" y="1"/>
                  </a:cubicBezTo>
                  <a:cubicBezTo>
                    <a:pt x="8" y="2"/>
                    <a:pt x="9" y="4"/>
                    <a:pt x="9" y="6"/>
                  </a:cubicBezTo>
                  <a:cubicBezTo>
                    <a:pt x="9" y="7"/>
                    <a:pt x="9" y="7"/>
                    <a:pt x="9" y="8"/>
                  </a:cubicBezTo>
                  <a:cubicBezTo>
                    <a:pt x="8" y="10"/>
                    <a:pt x="7" y="11"/>
                    <a:pt x="5" y="11"/>
                  </a:cubicBezTo>
                  <a:cubicBezTo>
                    <a:pt x="5" y="11"/>
                    <a:pt x="5" y="11"/>
                    <a:pt x="5" y="11"/>
                  </a:cubicBezTo>
                  <a:cubicBezTo>
                    <a:pt x="5" y="12"/>
                    <a:pt x="5" y="12"/>
                    <a:pt x="5" y="12"/>
                  </a:cubicBezTo>
                  <a:cubicBezTo>
                    <a:pt x="7" y="12"/>
                    <a:pt x="9" y="10"/>
                    <a:pt x="10" y="8"/>
                  </a:cubicBezTo>
                  <a:cubicBezTo>
                    <a:pt x="10" y="7"/>
                    <a:pt x="10" y="7"/>
                    <a:pt x="10" y="6"/>
                  </a:cubicBezTo>
                  <a:cubicBezTo>
                    <a:pt x="10" y="3"/>
                    <a:pt x="8" y="1"/>
                    <a:pt x="6" y="0"/>
                  </a:cubicBezTo>
                  <a:cubicBezTo>
                    <a:pt x="6" y="0"/>
                    <a:pt x="5" y="0"/>
                    <a:pt x="5" y="0"/>
                  </a:cubicBezTo>
                  <a:cubicBezTo>
                    <a:pt x="3" y="0"/>
                    <a:pt x="1" y="2"/>
                    <a:pt x="0" y="4"/>
                  </a:cubicBezTo>
                  <a:cubicBezTo>
                    <a:pt x="0" y="4"/>
                    <a:pt x="0" y="5"/>
                    <a:pt x="0" y="6"/>
                  </a:cubicBezTo>
                  <a:cubicBezTo>
                    <a:pt x="0" y="9"/>
                    <a:pt x="1" y="11"/>
                    <a:pt x="3" y="11"/>
                  </a:cubicBezTo>
                  <a:cubicBezTo>
                    <a:pt x="4" y="12"/>
                    <a:pt x="4" y="12"/>
                    <a:pt x="5" y="12"/>
                  </a:cubicBezTo>
                  <a:cubicBezTo>
                    <a:pt x="5" y="11"/>
                    <a:pt x="5" y="11"/>
                    <a:pt x="5" y="1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9" name="Freeform 498"/>
            <p:cNvSpPr>
              <a:spLocks/>
            </p:cNvSpPr>
            <p:nvPr/>
          </p:nvSpPr>
          <p:spPr bwMode="auto">
            <a:xfrm>
              <a:off x="1438" y="1550"/>
              <a:ext cx="21" cy="26"/>
            </a:xfrm>
            <a:custGeom>
              <a:avLst/>
              <a:gdLst>
                <a:gd name="T0" fmla="*/ 5 w 9"/>
                <a:gd name="T1" fmla="*/ 11 h 11"/>
                <a:gd name="T2" fmla="*/ 0 w 9"/>
                <a:gd name="T3" fmla="*/ 5 h 11"/>
                <a:gd name="T4" fmla="*/ 4 w 9"/>
                <a:gd name="T5" fmla="*/ 0 h 11"/>
                <a:gd name="T6" fmla="*/ 9 w 9"/>
                <a:gd name="T7" fmla="*/ 5 h 11"/>
                <a:gd name="T8" fmla="*/ 5 w 9"/>
                <a:gd name="T9" fmla="*/ 11 h 11"/>
              </a:gdLst>
              <a:ahLst/>
              <a:cxnLst>
                <a:cxn ang="0">
                  <a:pos x="T0" y="T1"/>
                </a:cxn>
                <a:cxn ang="0">
                  <a:pos x="T2" y="T3"/>
                </a:cxn>
                <a:cxn ang="0">
                  <a:pos x="T4" y="T5"/>
                </a:cxn>
                <a:cxn ang="0">
                  <a:pos x="T6" y="T7"/>
                </a:cxn>
                <a:cxn ang="0">
                  <a:pos x="T8" y="T9"/>
                </a:cxn>
              </a:cxnLst>
              <a:rect l="0" t="0" r="r" b="b"/>
              <a:pathLst>
                <a:path w="9" h="11">
                  <a:moveTo>
                    <a:pt x="5" y="11"/>
                  </a:moveTo>
                  <a:cubicBezTo>
                    <a:pt x="2" y="11"/>
                    <a:pt x="0" y="8"/>
                    <a:pt x="0" y="5"/>
                  </a:cubicBezTo>
                  <a:cubicBezTo>
                    <a:pt x="0" y="2"/>
                    <a:pt x="2" y="0"/>
                    <a:pt x="4" y="0"/>
                  </a:cubicBezTo>
                  <a:cubicBezTo>
                    <a:pt x="7" y="0"/>
                    <a:pt x="9" y="2"/>
                    <a:pt x="9" y="5"/>
                  </a:cubicBezTo>
                  <a:cubicBezTo>
                    <a:pt x="9" y="8"/>
                    <a:pt x="7" y="11"/>
                    <a:pt x="5" y="1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0" name="Freeform 499"/>
            <p:cNvSpPr>
              <a:spLocks/>
            </p:cNvSpPr>
            <p:nvPr/>
          </p:nvSpPr>
          <p:spPr bwMode="auto">
            <a:xfrm>
              <a:off x="1435" y="1548"/>
              <a:ext cx="26" cy="28"/>
            </a:xfrm>
            <a:custGeom>
              <a:avLst/>
              <a:gdLst>
                <a:gd name="T0" fmla="*/ 6 w 11"/>
                <a:gd name="T1" fmla="*/ 12 h 12"/>
                <a:gd name="T2" fmla="*/ 6 w 11"/>
                <a:gd name="T3" fmla="*/ 11 h 12"/>
                <a:gd name="T4" fmla="*/ 4 w 11"/>
                <a:gd name="T5" fmla="*/ 11 h 12"/>
                <a:gd name="T6" fmla="*/ 1 w 11"/>
                <a:gd name="T7" fmla="*/ 6 h 12"/>
                <a:gd name="T8" fmla="*/ 2 w 11"/>
                <a:gd name="T9" fmla="*/ 4 h 12"/>
                <a:gd name="T10" fmla="*/ 5 w 11"/>
                <a:gd name="T11" fmla="*/ 1 h 12"/>
                <a:gd name="T12" fmla="*/ 7 w 11"/>
                <a:gd name="T13" fmla="*/ 2 h 12"/>
                <a:gd name="T14" fmla="*/ 10 w 11"/>
                <a:gd name="T15" fmla="*/ 6 h 12"/>
                <a:gd name="T16" fmla="*/ 9 w 11"/>
                <a:gd name="T17" fmla="*/ 8 h 12"/>
                <a:gd name="T18" fmla="*/ 6 w 11"/>
                <a:gd name="T19" fmla="*/ 11 h 12"/>
                <a:gd name="T20" fmla="*/ 6 w 11"/>
                <a:gd name="T21" fmla="*/ 12 h 12"/>
                <a:gd name="T22" fmla="*/ 6 w 11"/>
                <a:gd name="T23" fmla="*/ 12 h 12"/>
                <a:gd name="T24" fmla="*/ 10 w 11"/>
                <a:gd name="T25" fmla="*/ 9 h 12"/>
                <a:gd name="T26" fmla="*/ 11 w 11"/>
                <a:gd name="T27" fmla="*/ 6 h 12"/>
                <a:gd name="T28" fmla="*/ 7 w 11"/>
                <a:gd name="T29" fmla="*/ 1 h 12"/>
                <a:gd name="T30" fmla="*/ 5 w 11"/>
                <a:gd name="T31" fmla="*/ 0 h 12"/>
                <a:gd name="T32" fmla="*/ 1 w 11"/>
                <a:gd name="T33" fmla="*/ 4 h 12"/>
                <a:gd name="T34" fmla="*/ 0 w 11"/>
                <a:gd name="T35" fmla="*/ 6 h 12"/>
                <a:gd name="T36" fmla="*/ 4 w 11"/>
                <a:gd name="T37" fmla="*/ 12 h 12"/>
                <a:gd name="T38" fmla="*/ 6 w 11"/>
                <a:gd name="T39" fmla="*/ 12 h 12"/>
                <a:gd name="T40" fmla="*/ 6 w 11"/>
                <a:gd name="T41"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 h="12">
                  <a:moveTo>
                    <a:pt x="6" y="12"/>
                  </a:moveTo>
                  <a:cubicBezTo>
                    <a:pt x="6" y="11"/>
                    <a:pt x="6" y="11"/>
                    <a:pt x="6" y="11"/>
                  </a:cubicBezTo>
                  <a:cubicBezTo>
                    <a:pt x="5" y="11"/>
                    <a:pt x="5" y="11"/>
                    <a:pt x="4" y="11"/>
                  </a:cubicBezTo>
                  <a:cubicBezTo>
                    <a:pt x="3" y="10"/>
                    <a:pt x="2" y="8"/>
                    <a:pt x="1" y="6"/>
                  </a:cubicBezTo>
                  <a:cubicBezTo>
                    <a:pt x="1" y="6"/>
                    <a:pt x="2" y="5"/>
                    <a:pt x="2" y="4"/>
                  </a:cubicBezTo>
                  <a:cubicBezTo>
                    <a:pt x="2" y="3"/>
                    <a:pt x="4" y="1"/>
                    <a:pt x="5" y="1"/>
                  </a:cubicBezTo>
                  <a:cubicBezTo>
                    <a:pt x="6" y="1"/>
                    <a:pt x="6" y="2"/>
                    <a:pt x="7" y="2"/>
                  </a:cubicBezTo>
                  <a:cubicBezTo>
                    <a:pt x="8" y="2"/>
                    <a:pt x="10" y="4"/>
                    <a:pt x="10" y="6"/>
                  </a:cubicBezTo>
                  <a:cubicBezTo>
                    <a:pt x="10" y="7"/>
                    <a:pt x="10" y="8"/>
                    <a:pt x="9" y="8"/>
                  </a:cubicBezTo>
                  <a:cubicBezTo>
                    <a:pt x="9" y="10"/>
                    <a:pt x="7" y="11"/>
                    <a:pt x="6" y="11"/>
                  </a:cubicBezTo>
                  <a:cubicBezTo>
                    <a:pt x="6" y="12"/>
                    <a:pt x="6" y="12"/>
                    <a:pt x="6" y="12"/>
                  </a:cubicBezTo>
                  <a:cubicBezTo>
                    <a:pt x="6" y="12"/>
                    <a:pt x="6" y="12"/>
                    <a:pt x="6" y="12"/>
                  </a:cubicBezTo>
                  <a:cubicBezTo>
                    <a:pt x="8" y="12"/>
                    <a:pt x="10" y="11"/>
                    <a:pt x="10" y="9"/>
                  </a:cubicBezTo>
                  <a:cubicBezTo>
                    <a:pt x="11" y="8"/>
                    <a:pt x="11" y="7"/>
                    <a:pt x="11" y="6"/>
                  </a:cubicBezTo>
                  <a:cubicBezTo>
                    <a:pt x="11" y="4"/>
                    <a:pt x="9" y="1"/>
                    <a:pt x="7" y="1"/>
                  </a:cubicBezTo>
                  <a:cubicBezTo>
                    <a:pt x="7" y="0"/>
                    <a:pt x="6" y="0"/>
                    <a:pt x="5" y="0"/>
                  </a:cubicBezTo>
                  <a:cubicBezTo>
                    <a:pt x="3" y="0"/>
                    <a:pt x="2" y="2"/>
                    <a:pt x="1" y="4"/>
                  </a:cubicBezTo>
                  <a:cubicBezTo>
                    <a:pt x="1" y="5"/>
                    <a:pt x="0" y="6"/>
                    <a:pt x="0" y="6"/>
                  </a:cubicBezTo>
                  <a:cubicBezTo>
                    <a:pt x="0" y="9"/>
                    <a:pt x="2" y="11"/>
                    <a:pt x="4" y="12"/>
                  </a:cubicBezTo>
                  <a:cubicBezTo>
                    <a:pt x="5" y="12"/>
                    <a:pt x="5" y="12"/>
                    <a:pt x="6" y="12"/>
                  </a:cubicBezTo>
                  <a:cubicBezTo>
                    <a:pt x="6" y="12"/>
                    <a:pt x="6" y="12"/>
                    <a:pt x="6" y="1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1" name="Freeform 500"/>
            <p:cNvSpPr>
              <a:spLocks/>
            </p:cNvSpPr>
            <p:nvPr/>
          </p:nvSpPr>
          <p:spPr bwMode="auto">
            <a:xfrm>
              <a:off x="1480" y="1564"/>
              <a:ext cx="24" cy="26"/>
            </a:xfrm>
            <a:custGeom>
              <a:avLst/>
              <a:gdLst>
                <a:gd name="T0" fmla="*/ 5 w 10"/>
                <a:gd name="T1" fmla="*/ 11 h 11"/>
                <a:gd name="T2" fmla="*/ 0 w 10"/>
                <a:gd name="T3" fmla="*/ 5 h 11"/>
                <a:gd name="T4" fmla="*/ 5 w 10"/>
                <a:gd name="T5" fmla="*/ 0 h 11"/>
                <a:gd name="T6" fmla="*/ 10 w 10"/>
                <a:gd name="T7" fmla="*/ 5 h 11"/>
                <a:gd name="T8" fmla="*/ 5 w 10"/>
                <a:gd name="T9" fmla="*/ 11 h 11"/>
              </a:gdLst>
              <a:ahLst/>
              <a:cxnLst>
                <a:cxn ang="0">
                  <a:pos x="T0" y="T1"/>
                </a:cxn>
                <a:cxn ang="0">
                  <a:pos x="T2" y="T3"/>
                </a:cxn>
                <a:cxn ang="0">
                  <a:pos x="T4" y="T5"/>
                </a:cxn>
                <a:cxn ang="0">
                  <a:pos x="T6" y="T7"/>
                </a:cxn>
                <a:cxn ang="0">
                  <a:pos x="T8" y="T9"/>
                </a:cxn>
              </a:cxnLst>
              <a:rect l="0" t="0" r="r" b="b"/>
              <a:pathLst>
                <a:path w="10" h="11">
                  <a:moveTo>
                    <a:pt x="5" y="11"/>
                  </a:moveTo>
                  <a:cubicBezTo>
                    <a:pt x="3" y="11"/>
                    <a:pt x="1" y="8"/>
                    <a:pt x="0" y="5"/>
                  </a:cubicBezTo>
                  <a:cubicBezTo>
                    <a:pt x="0" y="2"/>
                    <a:pt x="2" y="0"/>
                    <a:pt x="5" y="0"/>
                  </a:cubicBezTo>
                  <a:cubicBezTo>
                    <a:pt x="8" y="0"/>
                    <a:pt x="10" y="2"/>
                    <a:pt x="10" y="5"/>
                  </a:cubicBezTo>
                  <a:cubicBezTo>
                    <a:pt x="10" y="8"/>
                    <a:pt x="8" y="11"/>
                    <a:pt x="5" y="1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2" name="Freeform 501"/>
            <p:cNvSpPr>
              <a:spLocks/>
            </p:cNvSpPr>
            <p:nvPr/>
          </p:nvSpPr>
          <p:spPr bwMode="auto">
            <a:xfrm>
              <a:off x="1480" y="1562"/>
              <a:ext cx="24" cy="28"/>
            </a:xfrm>
            <a:custGeom>
              <a:avLst/>
              <a:gdLst>
                <a:gd name="T0" fmla="*/ 5 w 10"/>
                <a:gd name="T1" fmla="*/ 12 h 12"/>
                <a:gd name="T2" fmla="*/ 5 w 10"/>
                <a:gd name="T3" fmla="*/ 11 h 12"/>
                <a:gd name="T4" fmla="*/ 4 w 10"/>
                <a:gd name="T5" fmla="*/ 11 h 12"/>
                <a:gd name="T6" fmla="*/ 1 w 10"/>
                <a:gd name="T7" fmla="*/ 6 h 12"/>
                <a:gd name="T8" fmla="*/ 1 w 10"/>
                <a:gd name="T9" fmla="*/ 4 h 12"/>
                <a:gd name="T10" fmla="*/ 5 w 10"/>
                <a:gd name="T11" fmla="*/ 2 h 12"/>
                <a:gd name="T12" fmla="*/ 6 w 10"/>
                <a:gd name="T13" fmla="*/ 2 h 12"/>
                <a:gd name="T14" fmla="*/ 9 w 10"/>
                <a:gd name="T15" fmla="*/ 6 h 12"/>
                <a:gd name="T16" fmla="*/ 9 w 10"/>
                <a:gd name="T17" fmla="*/ 8 h 12"/>
                <a:gd name="T18" fmla="*/ 5 w 10"/>
                <a:gd name="T19" fmla="*/ 11 h 12"/>
                <a:gd name="T20" fmla="*/ 5 w 10"/>
                <a:gd name="T21" fmla="*/ 12 h 12"/>
                <a:gd name="T22" fmla="*/ 5 w 10"/>
                <a:gd name="T23" fmla="*/ 12 h 12"/>
                <a:gd name="T24" fmla="*/ 10 w 10"/>
                <a:gd name="T25" fmla="*/ 9 h 12"/>
                <a:gd name="T26" fmla="*/ 10 w 10"/>
                <a:gd name="T27" fmla="*/ 6 h 12"/>
                <a:gd name="T28" fmla="*/ 7 w 10"/>
                <a:gd name="T29" fmla="*/ 1 h 12"/>
                <a:gd name="T30" fmla="*/ 5 w 10"/>
                <a:gd name="T31" fmla="*/ 0 h 12"/>
                <a:gd name="T32" fmla="*/ 0 w 10"/>
                <a:gd name="T33" fmla="*/ 4 h 12"/>
                <a:gd name="T34" fmla="*/ 0 w 10"/>
                <a:gd name="T35" fmla="*/ 6 h 12"/>
                <a:gd name="T36" fmla="*/ 4 w 10"/>
                <a:gd name="T37" fmla="*/ 12 h 12"/>
                <a:gd name="T38" fmla="*/ 5 w 10"/>
                <a:gd name="T39" fmla="*/ 12 h 12"/>
                <a:gd name="T40" fmla="*/ 5 w 10"/>
                <a:gd name="T41"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 h="12">
                  <a:moveTo>
                    <a:pt x="5" y="12"/>
                  </a:moveTo>
                  <a:cubicBezTo>
                    <a:pt x="5" y="11"/>
                    <a:pt x="5" y="11"/>
                    <a:pt x="5" y="11"/>
                  </a:cubicBezTo>
                  <a:cubicBezTo>
                    <a:pt x="5" y="11"/>
                    <a:pt x="4" y="11"/>
                    <a:pt x="4" y="11"/>
                  </a:cubicBezTo>
                  <a:cubicBezTo>
                    <a:pt x="2" y="10"/>
                    <a:pt x="1" y="9"/>
                    <a:pt x="1" y="6"/>
                  </a:cubicBezTo>
                  <a:cubicBezTo>
                    <a:pt x="1" y="6"/>
                    <a:pt x="1" y="5"/>
                    <a:pt x="1" y="4"/>
                  </a:cubicBezTo>
                  <a:cubicBezTo>
                    <a:pt x="2" y="3"/>
                    <a:pt x="3" y="2"/>
                    <a:pt x="5" y="2"/>
                  </a:cubicBezTo>
                  <a:cubicBezTo>
                    <a:pt x="5" y="2"/>
                    <a:pt x="6" y="2"/>
                    <a:pt x="6" y="2"/>
                  </a:cubicBezTo>
                  <a:cubicBezTo>
                    <a:pt x="8" y="2"/>
                    <a:pt x="9" y="4"/>
                    <a:pt x="9" y="6"/>
                  </a:cubicBezTo>
                  <a:cubicBezTo>
                    <a:pt x="9" y="7"/>
                    <a:pt x="9" y="8"/>
                    <a:pt x="9" y="8"/>
                  </a:cubicBezTo>
                  <a:cubicBezTo>
                    <a:pt x="8" y="10"/>
                    <a:pt x="7" y="11"/>
                    <a:pt x="5" y="11"/>
                  </a:cubicBezTo>
                  <a:cubicBezTo>
                    <a:pt x="5" y="12"/>
                    <a:pt x="5" y="12"/>
                    <a:pt x="5" y="12"/>
                  </a:cubicBezTo>
                  <a:cubicBezTo>
                    <a:pt x="5" y="12"/>
                    <a:pt x="5" y="12"/>
                    <a:pt x="5" y="12"/>
                  </a:cubicBezTo>
                  <a:cubicBezTo>
                    <a:pt x="7" y="12"/>
                    <a:pt x="9" y="11"/>
                    <a:pt x="10" y="9"/>
                  </a:cubicBezTo>
                  <a:cubicBezTo>
                    <a:pt x="10" y="8"/>
                    <a:pt x="10" y="7"/>
                    <a:pt x="10" y="6"/>
                  </a:cubicBezTo>
                  <a:cubicBezTo>
                    <a:pt x="10" y="4"/>
                    <a:pt x="9" y="2"/>
                    <a:pt x="7" y="1"/>
                  </a:cubicBezTo>
                  <a:cubicBezTo>
                    <a:pt x="6" y="1"/>
                    <a:pt x="6" y="0"/>
                    <a:pt x="5" y="0"/>
                  </a:cubicBezTo>
                  <a:cubicBezTo>
                    <a:pt x="3" y="1"/>
                    <a:pt x="1" y="2"/>
                    <a:pt x="0" y="4"/>
                  </a:cubicBezTo>
                  <a:cubicBezTo>
                    <a:pt x="0" y="5"/>
                    <a:pt x="0" y="6"/>
                    <a:pt x="0" y="6"/>
                  </a:cubicBezTo>
                  <a:cubicBezTo>
                    <a:pt x="0" y="9"/>
                    <a:pt x="1" y="11"/>
                    <a:pt x="4" y="12"/>
                  </a:cubicBezTo>
                  <a:cubicBezTo>
                    <a:pt x="4" y="12"/>
                    <a:pt x="5" y="12"/>
                    <a:pt x="5" y="12"/>
                  </a:cubicBezTo>
                  <a:cubicBezTo>
                    <a:pt x="5" y="12"/>
                    <a:pt x="5" y="12"/>
                    <a:pt x="5" y="1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3" name="Freeform 502"/>
            <p:cNvSpPr>
              <a:spLocks/>
            </p:cNvSpPr>
            <p:nvPr/>
          </p:nvSpPr>
          <p:spPr bwMode="auto">
            <a:xfrm>
              <a:off x="1504" y="1569"/>
              <a:ext cx="24" cy="23"/>
            </a:xfrm>
            <a:custGeom>
              <a:avLst/>
              <a:gdLst>
                <a:gd name="T0" fmla="*/ 5 w 10"/>
                <a:gd name="T1" fmla="*/ 10 h 10"/>
                <a:gd name="T2" fmla="*/ 0 w 10"/>
                <a:gd name="T3" fmla="*/ 5 h 10"/>
                <a:gd name="T4" fmla="*/ 5 w 10"/>
                <a:gd name="T5" fmla="*/ 0 h 10"/>
                <a:gd name="T6" fmla="*/ 9 w 10"/>
                <a:gd name="T7" fmla="*/ 5 h 10"/>
                <a:gd name="T8" fmla="*/ 5 w 10"/>
                <a:gd name="T9" fmla="*/ 10 h 10"/>
              </a:gdLst>
              <a:ahLst/>
              <a:cxnLst>
                <a:cxn ang="0">
                  <a:pos x="T0" y="T1"/>
                </a:cxn>
                <a:cxn ang="0">
                  <a:pos x="T2" y="T3"/>
                </a:cxn>
                <a:cxn ang="0">
                  <a:pos x="T4" y="T5"/>
                </a:cxn>
                <a:cxn ang="0">
                  <a:pos x="T6" y="T7"/>
                </a:cxn>
                <a:cxn ang="0">
                  <a:pos x="T8" y="T9"/>
                </a:cxn>
              </a:cxnLst>
              <a:rect l="0" t="0" r="r" b="b"/>
              <a:pathLst>
                <a:path w="10" h="10">
                  <a:moveTo>
                    <a:pt x="5" y="10"/>
                  </a:moveTo>
                  <a:cubicBezTo>
                    <a:pt x="2" y="10"/>
                    <a:pt x="0" y="8"/>
                    <a:pt x="0" y="5"/>
                  </a:cubicBezTo>
                  <a:cubicBezTo>
                    <a:pt x="0" y="2"/>
                    <a:pt x="2" y="0"/>
                    <a:pt x="5" y="0"/>
                  </a:cubicBezTo>
                  <a:cubicBezTo>
                    <a:pt x="7" y="0"/>
                    <a:pt x="9" y="2"/>
                    <a:pt x="9" y="5"/>
                  </a:cubicBezTo>
                  <a:cubicBezTo>
                    <a:pt x="10" y="8"/>
                    <a:pt x="8" y="10"/>
                    <a:pt x="5" y="1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4" name="Freeform 503"/>
            <p:cNvSpPr>
              <a:spLocks/>
            </p:cNvSpPr>
            <p:nvPr/>
          </p:nvSpPr>
          <p:spPr bwMode="auto">
            <a:xfrm>
              <a:off x="1504" y="1566"/>
              <a:ext cx="24" cy="29"/>
            </a:xfrm>
            <a:custGeom>
              <a:avLst/>
              <a:gdLst>
                <a:gd name="T0" fmla="*/ 5 w 10"/>
                <a:gd name="T1" fmla="*/ 11 h 12"/>
                <a:gd name="T2" fmla="*/ 5 w 10"/>
                <a:gd name="T3" fmla="*/ 11 h 12"/>
                <a:gd name="T4" fmla="*/ 4 w 10"/>
                <a:gd name="T5" fmla="*/ 11 h 12"/>
                <a:gd name="T6" fmla="*/ 1 w 10"/>
                <a:gd name="T7" fmla="*/ 6 h 12"/>
                <a:gd name="T8" fmla="*/ 1 w 10"/>
                <a:gd name="T9" fmla="*/ 4 h 12"/>
                <a:gd name="T10" fmla="*/ 5 w 10"/>
                <a:gd name="T11" fmla="*/ 1 h 12"/>
                <a:gd name="T12" fmla="*/ 6 w 10"/>
                <a:gd name="T13" fmla="*/ 1 h 12"/>
                <a:gd name="T14" fmla="*/ 9 w 10"/>
                <a:gd name="T15" fmla="*/ 6 h 12"/>
                <a:gd name="T16" fmla="*/ 9 w 10"/>
                <a:gd name="T17" fmla="*/ 8 h 12"/>
                <a:gd name="T18" fmla="*/ 5 w 10"/>
                <a:gd name="T19" fmla="*/ 11 h 12"/>
                <a:gd name="T20" fmla="*/ 5 w 10"/>
                <a:gd name="T21" fmla="*/ 11 h 12"/>
                <a:gd name="T22" fmla="*/ 5 w 10"/>
                <a:gd name="T23" fmla="*/ 12 h 12"/>
                <a:gd name="T24" fmla="*/ 10 w 10"/>
                <a:gd name="T25" fmla="*/ 8 h 12"/>
                <a:gd name="T26" fmla="*/ 10 w 10"/>
                <a:gd name="T27" fmla="*/ 6 h 12"/>
                <a:gd name="T28" fmla="*/ 6 w 10"/>
                <a:gd name="T29" fmla="*/ 0 h 12"/>
                <a:gd name="T30" fmla="*/ 5 w 10"/>
                <a:gd name="T31" fmla="*/ 0 h 12"/>
                <a:gd name="T32" fmla="*/ 0 w 10"/>
                <a:gd name="T33" fmla="*/ 4 h 12"/>
                <a:gd name="T34" fmla="*/ 0 w 10"/>
                <a:gd name="T35" fmla="*/ 6 h 12"/>
                <a:gd name="T36" fmla="*/ 3 w 10"/>
                <a:gd name="T37" fmla="*/ 12 h 12"/>
                <a:gd name="T38" fmla="*/ 5 w 10"/>
                <a:gd name="T39" fmla="*/ 12 h 12"/>
                <a:gd name="T40" fmla="*/ 5 w 10"/>
                <a:gd name="T41"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 h="12">
                  <a:moveTo>
                    <a:pt x="5" y="11"/>
                  </a:moveTo>
                  <a:cubicBezTo>
                    <a:pt x="5" y="11"/>
                    <a:pt x="5" y="11"/>
                    <a:pt x="5" y="11"/>
                  </a:cubicBezTo>
                  <a:cubicBezTo>
                    <a:pt x="5" y="11"/>
                    <a:pt x="4" y="11"/>
                    <a:pt x="4" y="11"/>
                  </a:cubicBezTo>
                  <a:cubicBezTo>
                    <a:pt x="2" y="10"/>
                    <a:pt x="1" y="8"/>
                    <a:pt x="1" y="6"/>
                  </a:cubicBezTo>
                  <a:cubicBezTo>
                    <a:pt x="1" y="5"/>
                    <a:pt x="1" y="5"/>
                    <a:pt x="1" y="4"/>
                  </a:cubicBezTo>
                  <a:cubicBezTo>
                    <a:pt x="2" y="2"/>
                    <a:pt x="3" y="1"/>
                    <a:pt x="5" y="1"/>
                  </a:cubicBezTo>
                  <a:cubicBezTo>
                    <a:pt x="5" y="1"/>
                    <a:pt x="6" y="1"/>
                    <a:pt x="6" y="1"/>
                  </a:cubicBezTo>
                  <a:cubicBezTo>
                    <a:pt x="8" y="2"/>
                    <a:pt x="9" y="4"/>
                    <a:pt x="9" y="6"/>
                  </a:cubicBezTo>
                  <a:cubicBezTo>
                    <a:pt x="9" y="7"/>
                    <a:pt x="9" y="7"/>
                    <a:pt x="9" y="8"/>
                  </a:cubicBezTo>
                  <a:cubicBezTo>
                    <a:pt x="8" y="10"/>
                    <a:pt x="7" y="11"/>
                    <a:pt x="5" y="11"/>
                  </a:cubicBezTo>
                  <a:cubicBezTo>
                    <a:pt x="5" y="11"/>
                    <a:pt x="5" y="11"/>
                    <a:pt x="5" y="11"/>
                  </a:cubicBezTo>
                  <a:cubicBezTo>
                    <a:pt x="5" y="12"/>
                    <a:pt x="5" y="12"/>
                    <a:pt x="5" y="12"/>
                  </a:cubicBezTo>
                  <a:cubicBezTo>
                    <a:pt x="7" y="12"/>
                    <a:pt x="9" y="10"/>
                    <a:pt x="10" y="8"/>
                  </a:cubicBezTo>
                  <a:cubicBezTo>
                    <a:pt x="10" y="8"/>
                    <a:pt x="10" y="7"/>
                    <a:pt x="10" y="6"/>
                  </a:cubicBezTo>
                  <a:cubicBezTo>
                    <a:pt x="10" y="3"/>
                    <a:pt x="8" y="1"/>
                    <a:pt x="6" y="0"/>
                  </a:cubicBezTo>
                  <a:cubicBezTo>
                    <a:pt x="6" y="0"/>
                    <a:pt x="5" y="0"/>
                    <a:pt x="5" y="0"/>
                  </a:cubicBezTo>
                  <a:cubicBezTo>
                    <a:pt x="3" y="0"/>
                    <a:pt x="1" y="2"/>
                    <a:pt x="0" y="4"/>
                  </a:cubicBezTo>
                  <a:cubicBezTo>
                    <a:pt x="0" y="5"/>
                    <a:pt x="0" y="5"/>
                    <a:pt x="0" y="6"/>
                  </a:cubicBezTo>
                  <a:cubicBezTo>
                    <a:pt x="0" y="9"/>
                    <a:pt x="1" y="11"/>
                    <a:pt x="3" y="12"/>
                  </a:cubicBezTo>
                  <a:cubicBezTo>
                    <a:pt x="4" y="12"/>
                    <a:pt x="4" y="12"/>
                    <a:pt x="5" y="12"/>
                  </a:cubicBezTo>
                  <a:cubicBezTo>
                    <a:pt x="5" y="11"/>
                    <a:pt x="5" y="11"/>
                    <a:pt x="5" y="1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5" name="Freeform 504"/>
            <p:cNvSpPr>
              <a:spLocks/>
            </p:cNvSpPr>
            <p:nvPr/>
          </p:nvSpPr>
          <p:spPr bwMode="auto">
            <a:xfrm>
              <a:off x="1355" y="1500"/>
              <a:ext cx="21" cy="26"/>
            </a:xfrm>
            <a:custGeom>
              <a:avLst/>
              <a:gdLst>
                <a:gd name="T0" fmla="*/ 5 w 9"/>
                <a:gd name="T1" fmla="*/ 11 h 11"/>
                <a:gd name="T2" fmla="*/ 0 w 9"/>
                <a:gd name="T3" fmla="*/ 6 h 11"/>
                <a:gd name="T4" fmla="*/ 4 w 9"/>
                <a:gd name="T5" fmla="*/ 1 h 11"/>
                <a:gd name="T6" fmla="*/ 9 w 9"/>
                <a:gd name="T7" fmla="*/ 6 h 11"/>
                <a:gd name="T8" fmla="*/ 5 w 9"/>
                <a:gd name="T9" fmla="*/ 11 h 11"/>
              </a:gdLst>
              <a:ahLst/>
              <a:cxnLst>
                <a:cxn ang="0">
                  <a:pos x="T0" y="T1"/>
                </a:cxn>
                <a:cxn ang="0">
                  <a:pos x="T2" y="T3"/>
                </a:cxn>
                <a:cxn ang="0">
                  <a:pos x="T4" y="T5"/>
                </a:cxn>
                <a:cxn ang="0">
                  <a:pos x="T6" y="T7"/>
                </a:cxn>
                <a:cxn ang="0">
                  <a:pos x="T8" y="T9"/>
                </a:cxn>
              </a:cxnLst>
              <a:rect l="0" t="0" r="r" b="b"/>
              <a:pathLst>
                <a:path w="9" h="11">
                  <a:moveTo>
                    <a:pt x="5" y="11"/>
                  </a:moveTo>
                  <a:cubicBezTo>
                    <a:pt x="2" y="11"/>
                    <a:pt x="0" y="9"/>
                    <a:pt x="0" y="6"/>
                  </a:cubicBezTo>
                  <a:cubicBezTo>
                    <a:pt x="0" y="3"/>
                    <a:pt x="2" y="1"/>
                    <a:pt x="4" y="1"/>
                  </a:cubicBezTo>
                  <a:cubicBezTo>
                    <a:pt x="7" y="0"/>
                    <a:pt x="9" y="3"/>
                    <a:pt x="9" y="6"/>
                  </a:cubicBezTo>
                  <a:cubicBezTo>
                    <a:pt x="9" y="9"/>
                    <a:pt x="7" y="11"/>
                    <a:pt x="5" y="1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6" name="Freeform 505"/>
            <p:cNvSpPr>
              <a:spLocks/>
            </p:cNvSpPr>
            <p:nvPr/>
          </p:nvSpPr>
          <p:spPr bwMode="auto">
            <a:xfrm>
              <a:off x="1353" y="1500"/>
              <a:ext cx="26" cy="29"/>
            </a:xfrm>
            <a:custGeom>
              <a:avLst/>
              <a:gdLst>
                <a:gd name="T0" fmla="*/ 6 w 11"/>
                <a:gd name="T1" fmla="*/ 11 h 12"/>
                <a:gd name="T2" fmla="*/ 5 w 11"/>
                <a:gd name="T3" fmla="*/ 11 h 12"/>
                <a:gd name="T4" fmla="*/ 4 w 11"/>
                <a:gd name="T5" fmla="*/ 10 h 12"/>
                <a:gd name="T6" fmla="*/ 1 w 11"/>
                <a:gd name="T7" fmla="*/ 6 h 12"/>
                <a:gd name="T8" fmla="*/ 2 w 11"/>
                <a:gd name="T9" fmla="*/ 4 h 12"/>
                <a:gd name="T10" fmla="*/ 5 w 11"/>
                <a:gd name="T11" fmla="*/ 1 h 12"/>
                <a:gd name="T12" fmla="*/ 7 w 11"/>
                <a:gd name="T13" fmla="*/ 1 h 12"/>
                <a:gd name="T14" fmla="*/ 9 w 11"/>
                <a:gd name="T15" fmla="*/ 6 h 12"/>
                <a:gd name="T16" fmla="*/ 9 w 11"/>
                <a:gd name="T17" fmla="*/ 8 h 12"/>
                <a:gd name="T18" fmla="*/ 5 w 11"/>
                <a:gd name="T19" fmla="*/ 11 h 12"/>
                <a:gd name="T20" fmla="*/ 6 w 11"/>
                <a:gd name="T21" fmla="*/ 11 h 12"/>
                <a:gd name="T22" fmla="*/ 6 w 11"/>
                <a:gd name="T23" fmla="*/ 12 h 12"/>
                <a:gd name="T24" fmla="*/ 10 w 11"/>
                <a:gd name="T25" fmla="*/ 8 h 12"/>
                <a:gd name="T26" fmla="*/ 11 w 11"/>
                <a:gd name="T27" fmla="*/ 6 h 12"/>
                <a:gd name="T28" fmla="*/ 7 w 11"/>
                <a:gd name="T29" fmla="*/ 0 h 12"/>
                <a:gd name="T30" fmla="*/ 5 w 11"/>
                <a:gd name="T31" fmla="*/ 0 h 12"/>
                <a:gd name="T32" fmla="*/ 1 w 11"/>
                <a:gd name="T33" fmla="*/ 4 h 12"/>
                <a:gd name="T34" fmla="*/ 0 w 11"/>
                <a:gd name="T35" fmla="*/ 6 h 12"/>
                <a:gd name="T36" fmla="*/ 4 w 11"/>
                <a:gd name="T37" fmla="*/ 11 h 12"/>
                <a:gd name="T38" fmla="*/ 6 w 11"/>
                <a:gd name="T39" fmla="*/ 12 h 12"/>
                <a:gd name="T40" fmla="*/ 6 w 11"/>
                <a:gd name="T41"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 h="12">
                  <a:moveTo>
                    <a:pt x="6" y="11"/>
                  </a:moveTo>
                  <a:cubicBezTo>
                    <a:pt x="5" y="11"/>
                    <a:pt x="5" y="11"/>
                    <a:pt x="5" y="11"/>
                  </a:cubicBezTo>
                  <a:cubicBezTo>
                    <a:pt x="5" y="11"/>
                    <a:pt x="5" y="11"/>
                    <a:pt x="4" y="10"/>
                  </a:cubicBezTo>
                  <a:cubicBezTo>
                    <a:pt x="3" y="10"/>
                    <a:pt x="1" y="8"/>
                    <a:pt x="1" y="6"/>
                  </a:cubicBezTo>
                  <a:cubicBezTo>
                    <a:pt x="1" y="5"/>
                    <a:pt x="1" y="5"/>
                    <a:pt x="2" y="4"/>
                  </a:cubicBezTo>
                  <a:cubicBezTo>
                    <a:pt x="2" y="2"/>
                    <a:pt x="4" y="1"/>
                    <a:pt x="5" y="1"/>
                  </a:cubicBezTo>
                  <a:cubicBezTo>
                    <a:pt x="6" y="1"/>
                    <a:pt x="6" y="1"/>
                    <a:pt x="7" y="1"/>
                  </a:cubicBezTo>
                  <a:cubicBezTo>
                    <a:pt x="8" y="2"/>
                    <a:pt x="9" y="4"/>
                    <a:pt x="9" y="6"/>
                  </a:cubicBezTo>
                  <a:cubicBezTo>
                    <a:pt x="9" y="7"/>
                    <a:pt x="9" y="7"/>
                    <a:pt x="9" y="8"/>
                  </a:cubicBezTo>
                  <a:cubicBezTo>
                    <a:pt x="9" y="9"/>
                    <a:pt x="7" y="11"/>
                    <a:pt x="5" y="11"/>
                  </a:cubicBezTo>
                  <a:cubicBezTo>
                    <a:pt x="6" y="11"/>
                    <a:pt x="6" y="11"/>
                    <a:pt x="6" y="11"/>
                  </a:cubicBezTo>
                  <a:cubicBezTo>
                    <a:pt x="6" y="12"/>
                    <a:pt x="6" y="12"/>
                    <a:pt x="6" y="12"/>
                  </a:cubicBezTo>
                  <a:cubicBezTo>
                    <a:pt x="8" y="12"/>
                    <a:pt x="9" y="10"/>
                    <a:pt x="10" y="8"/>
                  </a:cubicBezTo>
                  <a:cubicBezTo>
                    <a:pt x="10" y="7"/>
                    <a:pt x="11" y="7"/>
                    <a:pt x="11" y="6"/>
                  </a:cubicBezTo>
                  <a:cubicBezTo>
                    <a:pt x="10" y="3"/>
                    <a:pt x="9" y="1"/>
                    <a:pt x="7" y="0"/>
                  </a:cubicBezTo>
                  <a:cubicBezTo>
                    <a:pt x="6" y="0"/>
                    <a:pt x="6" y="0"/>
                    <a:pt x="5" y="0"/>
                  </a:cubicBezTo>
                  <a:cubicBezTo>
                    <a:pt x="3" y="0"/>
                    <a:pt x="1" y="2"/>
                    <a:pt x="1" y="4"/>
                  </a:cubicBezTo>
                  <a:cubicBezTo>
                    <a:pt x="0" y="4"/>
                    <a:pt x="0" y="5"/>
                    <a:pt x="0" y="6"/>
                  </a:cubicBezTo>
                  <a:cubicBezTo>
                    <a:pt x="0" y="9"/>
                    <a:pt x="2" y="11"/>
                    <a:pt x="4" y="11"/>
                  </a:cubicBezTo>
                  <a:cubicBezTo>
                    <a:pt x="4" y="12"/>
                    <a:pt x="5" y="12"/>
                    <a:pt x="6" y="12"/>
                  </a:cubicBezTo>
                  <a:cubicBezTo>
                    <a:pt x="6" y="11"/>
                    <a:pt x="6" y="11"/>
                    <a:pt x="6" y="1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7" name="Freeform 506"/>
            <p:cNvSpPr>
              <a:spLocks/>
            </p:cNvSpPr>
            <p:nvPr/>
          </p:nvSpPr>
          <p:spPr bwMode="auto">
            <a:xfrm>
              <a:off x="1372" y="1519"/>
              <a:ext cx="23" cy="26"/>
            </a:xfrm>
            <a:custGeom>
              <a:avLst/>
              <a:gdLst>
                <a:gd name="T0" fmla="*/ 5 w 10"/>
                <a:gd name="T1" fmla="*/ 11 h 11"/>
                <a:gd name="T2" fmla="*/ 0 w 10"/>
                <a:gd name="T3" fmla="*/ 6 h 11"/>
                <a:gd name="T4" fmla="*/ 5 w 10"/>
                <a:gd name="T5" fmla="*/ 0 h 11"/>
                <a:gd name="T6" fmla="*/ 10 w 10"/>
                <a:gd name="T7" fmla="*/ 5 h 11"/>
                <a:gd name="T8" fmla="*/ 5 w 10"/>
                <a:gd name="T9" fmla="*/ 11 h 11"/>
              </a:gdLst>
              <a:ahLst/>
              <a:cxnLst>
                <a:cxn ang="0">
                  <a:pos x="T0" y="T1"/>
                </a:cxn>
                <a:cxn ang="0">
                  <a:pos x="T2" y="T3"/>
                </a:cxn>
                <a:cxn ang="0">
                  <a:pos x="T4" y="T5"/>
                </a:cxn>
                <a:cxn ang="0">
                  <a:pos x="T6" y="T7"/>
                </a:cxn>
                <a:cxn ang="0">
                  <a:pos x="T8" y="T9"/>
                </a:cxn>
              </a:cxnLst>
              <a:rect l="0" t="0" r="r" b="b"/>
              <a:pathLst>
                <a:path w="10" h="11">
                  <a:moveTo>
                    <a:pt x="5" y="11"/>
                  </a:moveTo>
                  <a:cubicBezTo>
                    <a:pt x="3" y="11"/>
                    <a:pt x="1" y="9"/>
                    <a:pt x="0" y="6"/>
                  </a:cubicBezTo>
                  <a:cubicBezTo>
                    <a:pt x="0" y="3"/>
                    <a:pt x="2" y="0"/>
                    <a:pt x="5" y="0"/>
                  </a:cubicBezTo>
                  <a:cubicBezTo>
                    <a:pt x="8" y="0"/>
                    <a:pt x="10" y="2"/>
                    <a:pt x="10" y="5"/>
                  </a:cubicBezTo>
                  <a:cubicBezTo>
                    <a:pt x="10" y="8"/>
                    <a:pt x="8" y="11"/>
                    <a:pt x="5" y="1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8" name="Freeform 507"/>
            <p:cNvSpPr>
              <a:spLocks/>
            </p:cNvSpPr>
            <p:nvPr/>
          </p:nvSpPr>
          <p:spPr bwMode="auto">
            <a:xfrm>
              <a:off x="1372" y="1519"/>
              <a:ext cx="23" cy="26"/>
            </a:xfrm>
            <a:custGeom>
              <a:avLst/>
              <a:gdLst>
                <a:gd name="T0" fmla="*/ 5 w 10"/>
                <a:gd name="T1" fmla="*/ 11 h 11"/>
                <a:gd name="T2" fmla="*/ 5 w 10"/>
                <a:gd name="T3" fmla="*/ 10 h 11"/>
                <a:gd name="T4" fmla="*/ 4 w 10"/>
                <a:gd name="T5" fmla="*/ 10 h 11"/>
                <a:gd name="T6" fmla="*/ 1 w 10"/>
                <a:gd name="T7" fmla="*/ 6 h 11"/>
                <a:gd name="T8" fmla="*/ 1 w 10"/>
                <a:gd name="T9" fmla="*/ 4 h 11"/>
                <a:gd name="T10" fmla="*/ 5 w 10"/>
                <a:gd name="T11" fmla="*/ 1 h 11"/>
                <a:gd name="T12" fmla="*/ 6 w 10"/>
                <a:gd name="T13" fmla="*/ 1 h 11"/>
                <a:gd name="T14" fmla="*/ 9 w 10"/>
                <a:gd name="T15" fmla="*/ 5 h 11"/>
                <a:gd name="T16" fmla="*/ 9 w 10"/>
                <a:gd name="T17" fmla="*/ 7 h 11"/>
                <a:gd name="T18" fmla="*/ 5 w 10"/>
                <a:gd name="T19" fmla="*/ 10 h 11"/>
                <a:gd name="T20" fmla="*/ 5 w 10"/>
                <a:gd name="T21" fmla="*/ 11 h 11"/>
                <a:gd name="T22" fmla="*/ 5 w 10"/>
                <a:gd name="T23" fmla="*/ 11 h 11"/>
                <a:gd name="T24" fmla="*/ 10 w 10"/>
                <a:gd name="T25" fmla="*/ 8 h 11"/>
                <a:gd name="T26" fmla="*/ 10 w 10"/>
                <a:gd name="T27" fmla="*/ 5 h 11"/>
                <a:gd name="T28" fmla="*/ 7 w 10"/>
                <a:gd name="T29" fmla="*/ 0 h 11"/>
                <a:gd name="T30" fmla="*/ 5 w 10"/>
                <a:gd name="T31" fmla="*/ 0 h 11"/>
                <a:gd name="T32" fmla="*/ 0 w 10"/>
                <a:gd name="T33" fmla="*/ 3 h 11"/>
                <a:gd name="T34" fmla="*/ 0 w 10"/>
                <a:gd name="T35" fmla="*/ 6 h 11"/>
                <a:gd name="T36" fmla="*/ 4 w 10"/>
                <a:gd name="T37" fmla="*/ 11 h 11"/>
                <a:gd name="T38" fmla="*/ 5 w 10"/>
                <a:gd name="T39" fmla="*/ 11 h 11"/>
                <a:gd name="T40" fmla="*/ 5 w 10"/>
                <a:gd name="T4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 h="11">
                  <a:moveTo>
                    <a:pt x="5" y="11"/>
                  </a:moveTo>
                  <a:cubicBezTo>
                    <a:pt x="5" y="10"/>
                    <a:pt x="5" y="10"/>
                    <a:pt x="5" y="10"/>
                  </a:cubicBezTo>
                  <a:cubicBezTo>
                    <a:pt x="5" y="10"/>
                    <a:pt x="4" y="10"/>
                    <a:pt x="4" y="10"/>
                  </a:cubicBezTo>
                  <a:cubicBezTo>
                    <a:pt x="2" y="9"/>
                    <a:pt x="1" y="8"/>
                    <a:pt x="1" y="6"/>
                  </a:cubicBezTo>
                  <a:cubicBezTo>
                    <a:pt x="1" y="5"/>
                    <a:pt x="1" y="4"/>
                    <a:pt x="1" y="4"/>
                  </a:cubicBezTo>
                  <a:cubicBezTo>
                    <a:pt x="2" y="2"/>
                    <a:pt x="3" y="1"/>
                    <a:pt x="5" y="1"/>
                  </a:cubicBezTo>
                  <a:cubicBezTo>
                    <a:pt x="5" y="1"/>
                    <a:pt x="6" y="1"/>
                    <a:pt x="6" y="1"/>
                  </a:cubicBezTo>
                  <a:cubicBezTo>
                    <a:pt x="8" y="1"/>
                    <a:pt x="9" y="3"/>
                    <a:pt x="9" y="5"/>
                  </a:cubicBezTo>
                  <a:cubicBezTo>
                    <a:pt x="9" y="6"/>
                    <a:pt x="9" y="7"/>
                    <a:pt x="9" y="7"/>
                  </a:cubicBezTo>
                  <a:cubicBezTo>
                    <a:pt x="8" y="9"/>
                    <a:pt x="7" y="10"/>
                    <a:pt x="5" y="10"/>
                  </a:cubicBezTo>
                  <a:cubicBezTo>
                    <a:pt x="5" y="11"/>
                    <a:pt x="5" y="11"/>
                    <a:pt x="5" y="11"/>
                  </a:cubicBezTo>
                  <a:cubicBezTo>
                    <a:pt x="5" y="11"/>
                    <a:pt x="5" y="11"/>
                    <a:pt x="5" y="11"/>
                  </a:cubicBezTo>
                  <a:cubicBezTo>
                    <a:pt x="7" y="11"/>
                    <a:pt x="9" y="10"/>
                    <a:pt x="10" y="8"/>
                  </a:cubicBezTo>
                  <a:cubicBezTo>
                    <a:pt x="10" y="7"/>
                    <a:pt x="10" y="6"/>
                    <a:pt x="10" y="5"/>
                  </a:cubicBezTo>
                  <a:cubicBezTo>
                    <a:pt x="10" y="3"/>
                    <a:pt x="9" y="1"/>
                    <a:pt x="7" y="0"/>
                  </a:cubicBezTo>
                  <a:cubicBezTo>
                    <a:pt x="6" y="0"/>
                    <a:pt x="6" y="0"/>
                    <a:pt x="5" y="0"/>
                  </a:cubicBezTo>
                  <a:cubicBezTo>
                    <a:pt x="3" y="0"/>
                    <a:pt x="1" y="1"/>
                    <a:pt x="0" y="3"/>
                  </a:cubicBezTo>
                  <a:cubicBezTo>
                    <a:pt x="0" y="4"/>
                    <a:pt x="0" y="5"/>
                    <a:pt x="0" y="6"/>
                  </a:cubicBezTo>
                  <a:cubicBezTo>
                    <a:pt x="0" y="8"/>
                    <a:pt x="1" y="10"/>
                    <a:pt x="4" y="11"/>
                  </a:cubicBezTo>
                  <a:cubicBezTo>
                    <a:pt x="4" y="11"/>
                    <a:pt x="5" y="11"/>
                    <a:pt x="5" y="11"/>
                  </a:cubicBezTo>
                  <a:cubicBezTo>
                    <a:pt x="5" y="11"/>
                    <a:pt x="5" y="11"/>
                    <a:pt x="5" y="1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9" name="Freeform 508"/>
            <p:cNvSpPr>
              <a:spLocks/>
            </p:cNvSpPr>
            <p:nvPr/>
          </p:nvSpPr>
          <p:spPr bwMode="auto">
            <a:xfrm>
              <a:off x="1452" y="1571"/>
              <a:ext cx="24" cy="24"/>
            </a:xfrm>
            <a:custGeom>
              <a:avLst/>
              <a:gdLst>
                <a:gd name="T0" fmla="*/ 5 w 10"/>
                <a:gd name="T1" fmla="*/ 10 h 10"/>
                <a:gd name="T2" fmla="*/ 0 w 10"/>
                <a:gd name="T3" fmla="*/ 5 h 10"/>
                <a:gd name="T4" fmla="*/ 5 w 10"/>
                <a:gd name="T5" fmla="*/ 0 h 10"/>
                <a:gd name="T6" fmla="*/ 10 w 10"/>
                <a:gd name="T7" fmla="*/ 5 h 10"/>
                <a:gd name="T8" fmla="*/ 5 w 10"/>
                <a:gd name="T9" fmla="*/ 10 h 10"/>
              </a:gdLst>
              <a:ahLst/>
              <a:cxnLst>
                <a:cxn ang="0">
                  <a:pos x="T0" y="T1"/>
                </a:cxn>
                <a:cxn ang="0">
                  <a:pos x="T2" y="T3"/>
                </a:cxn>
                <a:cxn ang="0">
                  <a:pos x="T4" y="T5"/>
                </a:cxn>
                <a:cxn ang="0">
                  <a:pos x="T6" y="T7"/>
                </a:cxn>
                <a:cxn ang="0">
                  <a:pos x="T8" y="T9"/>
                </a:cxn>
              </a:cxnLst>
              <a:rect l="0" t="0" r="r" b="b"/>
              <a:pathLst>
                <a:path w="10" h="10">
                  <a:moveTo>
                    <a:pt x="5" y="10"/>
                  </a:moveTo>
                  <a:cubicBezTo>
                    <a:pt x="3" y="10"/>
                    <a:pt x="0" y="8"/>
                    <a:pt x="0" y="5"/>
                  </a:cubicBezTo>
                  <a:cubicBezTo>
                    <a:pt x="0" y="2"/>
                    <a:pt x="2" y="0"/>
                    <a:pt x="5" y="0"/>
                  </a:cubicBezTo>
                  <a:cubicBezTo>
                    <a:pt x="7" y="0"/>
                    <a:pt x="10" y="2"/>
                    <a:pt x="10" y="5"/>
                  </a:cubicBezTo>
                  <a:cubicBezTo>
                    <a:pt x="10" y="8"/>
                    <a:pt x="8" y="10"/>
                    <a:pt x="5" y="1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0" name="Freeform 509"/>
            <p:cNvSpPr>
              <a:spLocks/>
            </p:cNvSpPr>
            <p:nvPr/>
          </p:nvSpPr>
          <p:spPr bwMode="auto">
            <a:xfrm>
              <a:off x="1452" y="1569"/>
              <a:ext cx="24" cy="28"/>
            </a:xfrm>
            <a:custGeom>
              <a:avLst/>
              <a:gdLst>
                <a:gd name="T0" fmla="*/ 5 w 10"/>
                <a:gd name="T1" fmla="*/ 11 h 12"/>
                <a:gd name="T2" fmla="*/ 5 w 10"/>
                <a:gd name="T3" fmla="*/ 11 h 12"/>
                <a:gd name="T4" fmla="*/ 4 w 10"/>
                <a:gd name="T5" fmla="*/ 11 h 12"/>
                <a:gd name="T6" fmla="*/ 1 w 10"/>
                <a:gd name="T7" fmla="*/ 6 h 12"/>
                <a:gd name="T8" fmla="*/ 1 w 10"/>
                <a:gd name="T9" fmla="*/ 4 h 12"/>
                <a:gd name="T10" fmla="*/ 5 w 10"/>
                <a:gd name="T11" fmla="*/ 1 h 12"/>
                <a:gd name="T12" fmla="*/ 6 w 10"/>
                <a:gd name="T13" fmla="*/ 1 h 12"/>
                <a:gd name="T14" fmla="*/ 9 w 10"/>
                <a:gd name="T15" fmla="*/ 6 h 12"/>
                <a:gd name="T16" fmla="*/ 9 w 10"/>
                <a:gd name="T17" fmla="*/ 8 h 12"/>
                <a:gd name="T18" fmla="*/ 5 w 10"/>
                <a:gd name="T19" fmla="*/ 11 h 12"/>
                <a:gd name="T20" fmla="*/ 5 w 10"/>
                <a:gd name="T21" fmla="*/ 11 h 12"/>
                <a:gd name="T22" fmla="*/ 5 w 10"/>
                <a:gd name="T23" fmla="*/ 12 h 12"/>
                <a:gd name="T24" fmla="*/ 10 w 10"/>
                <a:gd name="T25" fmla="*/ 8 h 12"/>
                <a:gd name="T26" fmla="*/ 10 w 10"/>
                <a:gd name="T27" fmla="*/ 6 h 12"/>
                <a:gd name="T28" fmla="*/ 7 w 10"/>
                <a:gd name="T29" fmla="*/ 0 h 12"/>
                <a:gd name="T30" fmla="*/ 5 w 10"/>
                <a:gd name="T31" fmla="*/ 0 h 12"/>
                <a:gd name="T32" fmla="*/ 0 w 10"/>
                <a:gd name="T33" fmla="*/ 4 h 12"/>
                <a:gd name="T34" fmla="*/ 0 w 10"/>
                <a:gd name="T35" fmla="*/ 6 h 12"/>
                <a:gd name="T36" fmla="*/ 3 w 10"/>
                <a:gd name="T37" fmla="*/ 11 h 12"/>
                <a:gd name="T38" fmla="*/ 5 w 10"/>
                <a:gd name="T39" fmla="*/ 12 h 12"/>
                <a:gd name="T40" fmla="*/ 5 w 10"/>
                <a:gd name="T41"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 h="12">
                  <a:moveTo>
                    <a:pt x="5" y="11"/>
                  </a:moveTo>
                  <a:cubicBezTo>
                    <a:pt x="5" y="11"/>
                    <a:pt x="5" y="11"/>
                    <a:pt x="5" y="11"/>
                  </a:cubicBezTo>
                  <a:cubicBezTo>
                    <a:pt x="5" y="11"/>
                    <a:pt x="4" y="11"/>
                    <a:pt x="4" y="11"/>
                  </a:cubicBezTo>
                  <a:cubicBezTo>
                    <a:pt x="2" y="10"/>
                    <a:pt x="1" y="8"/>
                    <a:pt x="1" y="6"/>
                  </a:cubicBezTo>
                  <a:cubicBezTo>
                    <a:pt x="1" y="5"/>
                    <a:pt x="1" y="5"/>
                    <a:pt x="1" y="4"/>
                  </a:cubicBezTo>
                  <a:cubicBezTo>
                    <a:pt x="2" y="2"/>
                    <a:pt x="3" y="1"/>
                    <a:pt x="5" y="1"/>
                  </a:cubicBezTo>
                  <a:cubicBezTo>
                    <a:pt x="5" y="1"/>
                    <a:pt x="6" y="1"/>
                    <a:pt x="6" y="1"/>
                  </a:cubicBezTo>
                  <a:cubicBezTo>
                    <a:pt x="8" y="2"/>
                    <a:pt x="9" y="4"/>
                    <a:pt x="9" y="6"/>
                  </a:cubicBezTo>
                  <a:cubicBezTo>
                    <a:pt x="9" y="7"/>
                    <a:pt x="9" y="7"/>
                    <a:pt x="9" y="8"/>
                  </a:cubicBezTo>
                  <a:cubicBezTo>
                    <a:pt x="8" y="10"/>
                    <a:pt x="7" y="11"/>
                    <a:pt x="5" y="11"/>
                  </a:cubicBezTo>
                  <a:cubicBezTo>
                    <a:pt x="5" y="11"/>
                    <a:pt x="5" y="11"/>
                    <a:pt x="5" y="11"/>
                  </a:cubicBezTo>
                  <a:cubicBezTo>
                    <a:pt x="5" y="12"/>
                    <a:pt x="5" y="12"/>
                    <a:pt x="5" y="12"/>
                  </a:cubicBezTo>
                  <a:cubicBezTo>
                    <a:pt x="7" y="12"/>
                    <a:pt x="9" y="10"/>
                    <a:pt x="10" y="8"/>
                  </a:cubicBezTo>
                  <a:cubicBezTo>
                    <a:pt x="10" y="7"/>
                    <a:pt x="10" y="7"/>
                    <a:pt x="10" y="6"/>
                  </a:cubicBezTo>
                  <a:cubicBezTo>
                    <a:pt x="10" y="3"/>
                    <a:pt x="9" y="1"/>
                    <a:pt x="7" y="0"/>
                  </a:cubicBezTo>
                  <a:cubicBezTo>
                    <a:pt x="6" y="0"/>
                    <a:pt x="5" y="0"/>
                    <a:pt x="5" y="0"/>
                  </a:cubicBezTo>
                  <a:cubicBezTo>
                    <a:pt x="3" y="0"/>
                    <a:pt x="1" y="2"/>
                    <a:pt x="0" y="4"/>
                  </a:cubicBezTo>
                  <a:cubicBezTo>
                    <a:pt x="0" y="4"/>
                    <a:pt x="0" y="5"/>
                    <a:pt x="0" y="6"/>
                  </a:cubicBezTo>
                  <a:cubicBezTo>
                    <a:pt x="0" y="9"/>
                    <a:pt x="1" y="11"/>
                    <a:pt x="3" y="11"/>
                  </a:cubicBezTo>
                  <a:cubicBezTo>
                    <a:pt x="4" y="12"/>
                    <a:pt x="5" y="12"/>
                    <a:pt x="5" y="12"/>
                  </a:cubicBezTo>
                  <a:cubicBezTo>
                    <a:pt x="5" y="11"/>
                    <a:pt x="5" y="11"/>
                    <a:pt x="5" y="1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1" name="Oval 510"/>
            <p:cNvSpPr>
              <a:spLocks noChangeArrowheads="1"/>
            </p:cNvSpPr>
            <p:nvPr/>
          </p:nvSpPr>
          <p:spPr bwMode="auto">
            <a:xfrm>
              <a:off x="1391" y="1538"/>
              <a:ext cx="21" cy="24"/>
            </a:xfrm>
            <a:prstGeom prst="ellipse">
              <a:avLst/>
            </a:pr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2" name="Freeform 511"/>
            <p:cNvSpPr>
              <a:spLocks/>
            </p:cNvSpPr>
            <p:nvPr/>
          </p:nvSpPr>
          <p:spPr bwMode="auto">
            <a:xfrm>
              <a:off x="1391" y="1536"/>
              <a:ext cx="23" cy="28"/>
            </a:xfrm>
            <a:custGeom>
              <a:avLst/>
              <a:gdLst>
                <a:gd name="T0" fmla="*/ 5 w 10"/>
                <a:gd name="T1" fmla="*/ 11 h 12"/>
                <a:gd name="T2" fmla="*/ 5 w 10"/>
                <a:gd name="T3" fmla="*/ 11 h 12"/>
                <a:gd name="T4" fmla="*/ 4 w 10"/>
                <a:gd name="T5" fmla="*/ 10 h 12"/>
                <a:gd name="T6" fmla="*/ 1 w 10"/>
                <a:gd name="T7" fmla="*/ 6 h 12"/>
                <a:gd name="T8" fmla="*/ 1 w 10"/>
                <a:gd name="T9" fmla="*/ 4 h 12"/>
                <a:gd name="T10" fmla="*/ 5 w 10"/>
                <a:gd name="T11" fmla="*/ 1 h 12"/>
                <a:gd name="T12" fmla="*/ 6 w 10"/>
                <a:gd name="T13" fmla="*/ 1 h 12"/>
                <a:gd name="T14" fmla="*/ 9 w 10"/>
                <a:gd name="T15" fmla="*/ 6 h 12"/>
                <a:gd name="T16" fmla="*/ 9 w 10"/>
                <a:gd name="T17" fmla="*/ 8 h 12"/>
                <a:gd name="T18" fmla="*/ 5 w 10"/>
                <a:gd name="T19" fmla="*/ 11 h 12"/>
                <a:gd name="T20" fmla="*/ 5 w 10"/>
                <a:gd name="T21" fmla="*/ 11 h 12"/>
                <a:gd name="T22" fmla="*/ 5 w 10"/>
                <a:gd name="T23" fmla="*/ 12 h 12"/>
                <a:gd name="T24" fmla="*/ 10 w 10"/>
                <a:gd name="T25" fmla="*/ 8 h 12"/>
                <a:gd name="T26" fmla="*/ 10 w 10"/>
                <a:gd name="T27" fmla="*/ 6 h 12"/>
                <a:gd name="T28" fmla="*/ 6 w 10"/>
                <a:gd name="T29" fmla="*/ 0 h 12"/>
                <a:gd name="T30" fmla="*/ 5 w 10"/>
                <a:gd name="T31" fmla="*/ 0 h 12"/>
                <a:gd name="T32" fmla="*/ 0 w 10"/>
                <a:gd name="T33" fmla="*/ 4 h 12"/>
                <a:gd name="T34" fmla="*/ 0 w 10"/>
                <a:gd name="T35" fmla="*/ 6 h 12"/>
                <a:gd name="T36" fmla="*/ 3 w 10"/>
                <a:gd name="T37" fmla="*/ 11 h 12"/>
                <a:gd name="T38" fmla="*/ 5 w 10"/>
                <a:gd name="T39" fmla="*/ 12 h 12"/>
                <a:gd name="T40" fmla="*/ 5 w 10"/>
                <a:gd name="T41"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 h="12">
                  <a:moveTo>
                    <a:pt x="5" y="11"/>
                  </a:moveTo>
                  <a:cubicBezTo>
                    <a:pt x="5" y="11"/>
                    <a:pt x="5" y="11"/>
                    <a:pt x="5" y="11"/>
                  </a:cubicBezTo>
                  <a:cubicBezTo>
                    <a:pt x="4" y="11"/>
                    <a:pt x="4" y="11"/>
                    <a:pt x="4" y="10"/>
                  </a:cubicBezTo>
                  <a:cubicBezTo>
                    <a:pt x="2" y="10"/>
                    <a:pt x="1" y="8"/>
                    <a:pt x="1" y="6"/>
                  </a:cubicBezTo>
                  <a:cubicBezTo>
                    <a:pt x="1" y="5"/>
                    <a:pt x="1" y="5"/>
                    <a:pt x="1" y="4"/>
                  </a:cubicBezTo>
                  <a:cubicBezTo>
                    <a:pt x="2" y="2"/>
                    <a:pt x="3" y="1"/>
                    <a:pt x="5" y="1"/>
                  </a:cubicBezTo>
                  <a:cubicBezTo>
                    <a:pt x="5" y="1"/>
                    <a:pt x="6" y="1"/>
                    <a:pt x="6" y="1"/>
                  </a:cubicBezTo>
                  <a:cubicBezTo>
                    <a:pt x="8" y="2"/>
                    <a:pt x="9" y="4"/>
                    <a:pt x="9" y="6"/>
                  </a:cubicBezTo>
                  <a:cubicBezTo>
                    <a:pt x="9" y="7"/>
                    <a:pt x="9" y="7"/>
                    <a:pt x="9" y="8"/>
                  </a:cubicBezTo>
                  <a:cubicBezTo>
                    <a:pt x="8" y="10"/>
                    <a:pt x="6" y="11"/>
                    <a:pt x="5" y="11"/>
                  </a:cubicBezTo>
                  <a:cubicBezTo>
                    <a:pt x="5" y="11"/>
                    <a:pt x="5" y="11"/>
                    <a:pt x="5" y="11"/>
                  </a:cubicBezTo>
                  <a:cubicBezTo>
                    <a:pt x="5" y="12"/>
                    <a:pt x="5" y="12"/>
                    <a:pt x="5" y="12"/>
                  </a:cubicBezTo>
                  <a:cubicBezTo>
                    <a:pt x="7" y="12"/>
                    <a:pt x="9" y="10"/>
                    <a:pt x="10" y="8"/>
                  </a:cubicBezTo>
                  <a:cubicBezTo>
                    <a:pt x="10" y="7"/>
                    <a:pt x="10" y="7"/>
                    <a:pt x="10" y="6"/>
                  </a:cubicBezTo>
                  <a:cubicBezTo>
                    <a:pt x="10" y="3"/>
                    <a:pt x="8" y="1"/>
                    <a:pt x="6" y="0"/>
                  </a:cubicBezTo>
                  <a:cubicBezTo>
                    <a:pt x="6" y="0"/>
                    <a:pt x="5" y="0"/>
                    <a:pt x="5" y="0"/>
                  </a:cubicBezTo>
                  <a:cubicBezTo>
                    <a:pt x="3" y="0"/>
                    <a:pt x="1" y="2"/>
                    <a:pt x="0" y="4"/>
                  </a:cubicBezTo>
                  <a:cubicBezTo>
                    <a:pt x="0" y="4"/>
                    <a:pt x="0" y="5"/>
                    <a:pt x="0" y="6"/>
                  </a:cubicBezTo>
                  <a:cubicBezTo>
                    <a:pt x="0" y="9"/>
                    <a:pt x="1" y="11"/>
                    <a:pt x="3" y="11"/>
                  </a:cubicBezTo>
                  <a:cubicBezTo>
                    <a:pt x="4" y="12"/>
                    <a:pt x="4" y="12"/>
                    <a:pt x="5" y="12"/>
                  </a:cubicBezTo>
                  <a:cubicBezTo>
                    <a:pt x="5" y="11"/>
                    <a:pt x="5" y="11"/>
                    <a:pt x="5" y="1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3" name="Freeform 512"/>
            <p:cNvSpPr>
              <a:spLocks/>
            </p:cNvSpPr>
            <p:nvPr/>
          </p:nvSpPr>
          <p:spPr bwMode="auto">
            <a:xfrm>
              <a:off x="1412" y="1550"/>
              <a:ext cx="21" cy="26"/>
            </a:xfrm>
            <a:custGeom>
              <a:avLst/>
              <a:gdLst>
                <a:gd name="T0" fmla="*/ 4 w 9"/>
                <a:gd name="T1" fmla="*/ 11 h 11"/>
                <a:gd name="T2" fmla="*/ 0 w 9"/>
                <a:gd name="T3" fmla="*/ 6 h 11"/>
                <a:gd name="T4" fmla="*/ 4 w 9"/>
                <a:gd name="T5" fmla="*/ 1 h 11"/>
                <a:gd name="T6" fmla="*/ 9 w 9"/>
                <a:gd name="T7" fmla="*/ 6 h 11"/>
                <a:gd name="T8" fmla="*/ 4 w 9"/>
                <a:gd name="T9" fmla="*/ 11 h 11"/>
              </a:gdLst>
              <a:ahLst/>
              <a:cxnLst>
                <a:cxn ang="0">
                  <a:pos x="T0" y="T1"/>
                </a:cxn>
                <a:cxn ang="0">
                  <a:pos x="T2" y="T3"/>
                </a:cxn>
                <a:cxn ang="0">
                  <a:pos x="T4" y="T5"/>
                </a:cxn>
                <a:cxn ang="0">
                  <a:pos x="T6" y="T7"/>
                </a:cxn>
                <a:cxn ang="0">
                  <a:pos x="T8" y="T9"/>
                </a:cxn>
              </a:cxnLst>
              <a:rect l="0" t="0" r="r" b="b"/>
              <a:pathLst>
                <a:path w="9" h="11">
                  <a:moveTo>
                    <a:pt x="4" y="11"/>
                  </a:moveTo>
                  <a:cubicBezTo>
                    <a:pt x="2" y="11"/>
                    <a:pt x="0" y="9"/>
                    <a:pt x="0" y="6"/>
                  </a:cubicBezTo>
                  <a:cubicBezTo>
                    <a:pt x="0" y="3"/>
                    <a:pt x="2" y="1"/>
                    <a:pt x="4" y="1"/>
                  </a:cubicBezTo>
                  <a:cubicBezTo>
                    <a:pt x="7" y="0"/>
                    <a:pt x="9" y="3"/>
                    <a:pt x="9" y="6"/>
                  </a:cubicBezTo>
                  <a:cubicBezTo>
                    <a:pt x="9" y="9"/>
                    <a:pt x="7" y="11"/>
                    <a:pt x="4" y="1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4" name="Freeform 513"/>
            <p:cNvSpPr>
              <a:spLocks/>
            </p:cNvSpPr>
            <p:nvPr/>
          </p:nvSpPr>
          <p:spPr bwMode="auto">
            <a:xfrm>
              <a:off x="1410" y="1550"/>
              <a:ext cx="23" cy="28"/>
            </a:xfrm>
            <a:custGeom>
              <a:avLst/>
              <a:gdLst>
                <a:gd name="T0" fmla="*/ 5 w 10"/>
                <a:gd name="T1" fmla="*/ 11 h 12"/>
                <a:gd name="T2" fmla="*/ 5 w 10"/>
                <a:gd name="T3" fmla="*/ 11 h 12"/>
                <a:gd name="T4" fmla="*/ 4 w 10"/>
                <a:gd name="T5" fmla="*/ 10 h 12"/>
                <a:gd name="T6" fmla="*/ 1 w 10"/>
                <a:gd name="T7" fmla="*/ 6 h 12"/>
                <a:gd name="T8" fmla="*/ 1 w 10"/>
                <a:gd name="T9" fmla="*/ 4 h 12"/>
                <a:gd name="T10" fmla="*/ 5 w 10"/>
                <a:gd name="T11" fmla="*/ 1 h 12"/>
                <a:gd name="T12" fmla="*/ 6 w 10"/>
                <a:gd name="T13" fmla="*/ 1 h 12"/>
                <a:gd name="T14" fmla="*/ 9 w 10"/>
                <a:gd name="T15" fmla="*/ 6 h 12"/>
                <a:gd name="T16" fmla="*/ 9 w 10"/>
                <a:gd name="T17" fmla="*/ 8 h 12"/>
                <a:gd name="T18" fmla="*/ 5 w 10"/>
                <a:gd name="T19" fmla="*/ 11 h 12"/>
                <a:gd name="T20" fmla="*/ 5 w 10"/>
                <a:gd name="T21" fmla="*/ 11 h 12"/>
                <a:gd name="T22" fmla="*/ 5 w 10"/>
                <a:gd name="T23" fmla="*/ 12 h 12"/>
                <a:gd name="T24" fmla="*/ 10 w 10"/>
                <a:gd name="T25" fmla="*/ 8 h 12"/>
                <a:gd name="T26" fmla="*/ 10 w 10"/>
                <a:gd name="T27" fmla="*/ 6 h 12"/>
                <a:gd name="T28" fmla="*/ 7 w 10"/>
                <a:gd name="T29" fmla="*/ 0 h 12"/>
                <a:gd name="T30" fmla="*/ 5 w 10"/>
                <a:gd name="T31" fmla="*/ 0 h 12"/>
                <a:gd name="T32" fmla="*/ 1 w 10"/>
                <a:gd name="T33" fmla="*/ 4 h 12"/>
                <a:gd name="T34" fmla="*/ 0 w 10"/>
                <a:gd name="T35" fmla="*/ 6 h 12"/>
                <a:gd name="T36" fmla="*/ 4 w 10"/>
                <a:gd name="T37" fmla="*/ 11 h 12"/>
                <a:gd name="T38" fmla="*/ 5 w 10"/>
                <a:gd name="T39" fmla="*/ 12 h 12"/>
                <a:gd name="T40" fmla="*/ 5 w 10"/>
                <a:gd name="T41"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 h="12">
                  <a:moveTo>
                    <a:pt x="5" y="11"/>
                  </a:moveTo>
                  <a:cubicBezTo>
                    <a:pt x="5" y="11"/>
                    <a:pt x="5" y="11"/>
                    <a:pt x="5" y="11"/>
                  </a:cubicBezTo>
                  <a:cubicBezTo>
                    <a:pt x="5" y="11"/>
                    <a:pt x="4" y="11"/>
                    <a:pt x="4" y="10"/>
                  </a:cubicBezTo>
                  <a:cubicBezTo>
                    <a:pt x="2" y="10"/>
                    <a:pt x="1" y="8"/>
                    <a:pt x="1" y="6"/>
                  </a:cubicBezTo>
                  <a:cubicBezTo>
                    <a:pt x="1" y="5"/>
                    <a:pt x="1" y="5"/>
                    <a:pt x="1" y="4"/>
                  </a:cubicBezTo>
                  <a:cubicBezTo>
                    <a:pt x="2" y="2"/>
                    <a:pt x="4" y="1"/>
                    <a:pt x="5" y="1"/>
                  </a:cubicBezTo>
                  <a:cubicBezTo>
                    <a:pt x="6" y="1"/>
                    <a:pt x="6" y="1"/>
                    <a:pt x="6" y="1"/>
                  </a:cubicBezTo>
                  <a:cubicBezTo>
                    <a:pt x="8" y="2"/>
                    <a:pt x="9" y="4"/>
                    <a:pt x="9" y="6"/>
                  </a:cubicBezTo>
                  <a:cubicBezTo>
                    <a:pt x="9" y="7"/>
                    <a:pt x="9" y="7"/>
                    <a:pt x="9" y="8"/>
                  </a:cubicBezTo>
                  <a:cubicBezTo>
                    <a:pt x="8" y="9"/>
                    <a:pt x="7" y="11"/>
                    <a:pt x="5" y="11"/>
                  </a:cubicBezTo>
                  <a:cubicBezTo>
                    <a:pt x="5" y="11"/>
                    <a:pt x="5" y="11"/>
                    <a:pt x="5" y="11"/>
                  </a:cubicBezTo>
                  <a:cubicBezTo>
                    <a:pt x="5" y="12"/>
                    <a:pt x="5" y="12"/>
                    <a:pt x="5" y="12"/>
                  </a:cubicBezTo>
                  <a:cubicBezTo>
                    <a:pt x="7" y="12"/>
                    <a:pt x="9" y="10"/>
                    <a:pt x="10" y="8"/>
                  </a:cubicBezTo>
                  <a:cubicBezTo>
                    <a:pt x="10" y="7"/>
                    <a:pt x="10" y="7"/>
                    <a:pt x="10" y="6"/>
                  </a:cubicBezTo>
                  <a:cubicBezTo>
                    <a:pt x="10" y="3"/>
                    <a:pt x="9" y="1"/>
                    <a:pt x="7" y="0"/>
                  </a:cubicBezTo>
                  <a:cubicBezTo>
                    <a:pt x="6" y="0"/>
                    <a:pt x="6" y="0"/>
                    <a:pt x="5" y="0"/>
                  </a:cubicBezTo>
                  <a:cubicBezTo>
                    <a:pt x="3" y="0"/>
                    <a:pt x="1" y="2"/>
                    <a:pt x="1" y="4"/>
                  </a:cubicBezTo>
                  <a:cubicBezTo>
                    <a:pt x="0" y="4"/>
                    <a:pt x="0" y="5"/>
                    <a:pt x="0" y="6"/>
                  </a:cubicBezTo>
                  <a:cubicBezTo>
                    <a:pt x="0" y="9"/>
                    <a:pt x="2" y="11"/>
                    <a:pt x="4" y="11"/>
                  </a:cubicBezTo>
                  <a:cubicBezTo>
                    <a:pt x="4" y="12"/>
                    <a:pt x="5" y="12"/>
                    <a:pt x="5" y="12"/>
                  </a:cubicBezTo>
                  <a:cubicBezTo>
                    <a:pt x="5" y="11"/>
                    <a:pt x="5" y="11"/>
                    <a:pt x="5" y="1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5" name="Freeform 514"/>
            <p:cNvSpPr>
              <a:spLocks/>
            </p:cNvSpPr>
            <p:nvPr/>
          </p:nvSpPr>
          <p:spPr bwMode="auto">
            <a:xfrm>
              <a:off x="1431" y="1562"/>
              <a:ext cx="23" cy="26"/>
            </a:xfrm>
            <a:custGeom>
              <a:avLst/>
              <a:gdLst>
                <a:gd name="T0" fmla="*/ 5 w 10"/>
                <a:gd name="T1" fmla="*/ 11 h 11"/>
                <a:gd name="T2" fmla="*/ 0 w 10"/>
                <a:gd name="T3" fmla="*/ 5 h 11"/>
                <a:gd name="T4" fmla="*/ 5 w 10"/>
                <a:gd name="T5" fmla="*/ 0 h 11"/>
                <a:gd name="T6" fmla="*/ 10 w 10"/>
                <a:gd name="T7" fmla="*/ 5 h 11"/>
                <a:gd name="T8" fmla="*/ 5 w 10"/>
                <a:gd name="T9" fmla="*/ 11 h 11"/>
              </a:gdLst>
              <a:ahLst/>
              <a:cxnLst>
                <a:cxn ang="0">
                  <a:pos x="T0" y="T1"/>
                </a:cxn>
                <a:cxn ang="0">
                  <a:pos x="T2" y="T3"/>
                </a:cxn>
                <a:cxn ang="0">
                  <a:pos x="T4" y="T5"/>
                </a:cxn>
                <a:cxn ang="0">
                  <a:pos x="T6" y="T7"/>
                </a:cxn>
                <a:cxn ang="0">
                  <a:pos x="T8" y="T9"/>
                </a:cxn>
              </a:cxnLst>
              <a:rect l="0" t="0" r="r" b="b"/>
              <a:pathLst>
                <a:path w="10" h="11">
                  <a:moveTo>
                    <a:pt x="5" y="11"/>
                  </a:moveTo>
                  <a:cubicBezTo>
                    <a:pt x="3" y="11"/>
                    <a:pt x="0" y="8"/>
                    <a:pt x="0" y="5"/>
                  </a:cubicBezTo>
                  <a:cubicBezTo>
                    <a:pt x="0" y="2"/>
                    <a:pt x="2" y="0"/>
                    <a:pt x="5" y="0"/>
                  </a:cubicBezTo>
                  <a:cubicBezTo>
                    <a:pt x="7" y="0"/>
                    <a:pt x="10" y="2"/>
                    <a:pt x="10" y="5"/>
                  </a:cubicBezTo>
                  <a:cubicBezTo>
                    <a:pt x="10" y="8"/>
                    <a:pt x="8" y="10"/>
                    <a:pt x="5" y="1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6" name="Freeform 515"/>
            <p:cNvSpPr>
              <a:spLocks/>
            </p:cNvSpPr>
            <p:nvPr/>
          </p:nvSpPr>
          <p:spPr bwMode="auto">
            <a:xfrm>
              <a:off x="1431" y="1559"/>
              <a:ext cx="23" cy="29"/>
            </a:xfrm>
            <a:custGeom>
              <a:avLst/>
              <a:gdLst>
                <a:gd name="T0" fmla="*/ 5 w 10"/>
                <a:gd name="T1" fmla="*/ 12 h 12"/>
                <a:gd name="T2" fmla="*/ 5 w 10"/>
                <a:gd name="T3" fmla="*/ 11 h 12"/>
                <a:gd name="T4" fmla="*/ 4 w 10"/>
                <a:gd name="T5" fmla="*/ 11 h 12"/>
                <a:gd name="T6" fmla="*/ 1 w 10"/>
                <a:gd name="T7" fmla="*/ 6 h 12"/>
                <a:gd name="T8" fmla="*/ 1 w 10"/>
                <a:gd name="T9" fmla="*/ 4 h 12"/>
                <a:gd name="T10" fmla="*/ 5 w 10"/>
                <a:gd name="T11" fmla="*/ 1 h 12"/>
                <a:gd name="T12" fmla="*/ 6 w 10"/>
                <a:gd name="T13" fmla="*/ 2 h 12"/>
                <a:gd name="T14" fmla="*/ 9 w 10"/>
                <a:gd name="T15" fmla="*/ 6 h 12"/>
                <a:gd name="T16" fmla="*/ 9 w 10"/>
                <a:gd name="T17" fmla="*/ 8 h 12"/>
                <a:gd name="T18" fmla="*/ 5 w 10"/>
                <a:gd name="T19" fmla="*/ 11 h 12"/>
                <a:gd name="T20" fmla="*/ 5 w 10"/>
                <a:gd name="T21" fmla="*/ 12 h 12"/>
                <a:gd name="T22" fmla="*/ 5 w 10"/>
                <a:gd name="T23" fmla="*/ 12 h 12"/>
                <a:gd name="T24" fmla="*/ 10 w 10"/>
                <a:gd name="T25" fmla="*/ 8 h 12"/>
                <a:gd name="T26" fmla="*/ 10 w 10"/>
                <a:gd name="T27" fmla="*/ 6 h 12"/>
                <a:gd name="T28" fmla="*/ 7 w 10"/>
                <a:gd name="T29" fmla="*/ 1 h 12"/>
                <a:gd name="T30" fmla="*/ 5 w 10"/>
                <a:gd name="T31" fmla="*/ 0 h 12"/>
                <a:gd name="T32" fmla="*/ 0 w 10"/>
                <a:gd name="T33" fmla="*/ 4 h 12"/>
                <a:gd name="T34" fmla="*/ 0 w 10"/>
                <a:gd name="T35" fmla="*/ 6 h 12"/>
                <a:gd name="T36" fmla="*/ 3 w 10"/>
                <a:gd name="T37" fmla="*/ 12 h 12"/>
                <a:gd name="T38" fmla="*/ 5 w 10"/>
                <a:gd name="T39" fmla="*/ 12 h 12"/>
                <a:gd name="T40" fmla="*/ 5 w 10"/>
                <a:gd name="T41"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 h="12">
                  <a:moveTo>
                    <a:pt x="5" y="12"/>
                  </a:moveTo>
                  <a:cubicBezTo>
                    <a:pt x="5" y="11"/>
                    <a:pt x="5" y="11"/>
                    <a:pt x="5" y="11"/>
                  </a:cubicBezTo>
                  <a:cubicBezTo>
                    <a:pt x="5" y="11"/>
                    <a:pt x="4" y="11"/>
                    <a:pt x="4" y="11"/>
                  </a:cubicBezTo>
                  <a:cubicBezTo>
                    <a:pt x="2" y="10"/>
                    <a:pt x="1" y="8"/>
                    <a:pt x="1" y="6"/>
                  </a:cubicBezTo>
                  <a:cubicBezTo>
                    <a:pt x="1" y="6"/>
                    <a:pt x="1" y="5"/>
                    <a:pt x="1" y="4"/>
                  </a:cubicBezTo>
                  <a:cubicBezTo>
                    <a:pt x="2" y="3"/>
                    <a:pt x="3" y="1"/>
                    <a:pt x="5" y="1"/>
                  </a:cubicBezTo>
                  <a:cubicBezTo>
                    <a:pt x="5" y="1"/>
                    <a:pt x="6" y="1"/>
                    <a:pt x="6" y="2"/>
                  </a:cubicBezTo>
                  <a:cubicBezTo>
                    <a:pt x="8" y="2"/>
                    <a:pt x="9" y="4"/>
                    <a:pt x="9" y="6"/>
                  </a:cubicBezTo>
                  <a:cubicBezTo>
                    <a:pt x="9" y="7"/>
                    <a:pt x="9" y="8"/>
                    <a:pt x="9" y="8"/>
                  </a:cubicBezTo>
                  <a:cubicBezTo>
                    <a:pt x="8" y="10"/>
                    <a:pt x="7" y="11"/>
                    <a:pt x="5" y="11"/>
                  </a:cubicBezTo>
                  <a:cubicBezTo>
                    <a:pt x="5" y="12"/>
                    <a:pt x="5" y="12"/>
                    <a:pt x="5" y="12"/>
                  </a:cubicBezTo>
                  <a:cubicBezTo>
                    <a:pt x="5" y="12"/>
                    <a:pt x="5" y="12"/>
                    <a:pt x="5" y="12"/>
                  </a:cubicBezTo>
                  <a:cubicBezTo>
                    <a:pt x="7" y="12"/>
                    <a:pt x="9" y="11"/>
                    <a:pt x="10" y="8"/>
                  </a:cubicBezTo>
                  <a:cubicBezTo>
                    <a:pt x="10" y="8"/>
                    <a:pt x="10" y="7"/>
                    <a:pt x="10" y="6"/>
                  </a:cubicBezTo>
                  <a:cubicBezTo>
                    <a:pt x="10" y="4"/>
                    <a:pt x="9" y="1"/>
                    <a:pt x="7" y="1"/>
                  </a:cubicBezTo>
                  <a:cubicBezTo>
                    <a:pt x="6" y="0"/>
                    <a:pt x="5" y="0"/>
                    <a:pt x="5" y="0"/>
                  </a:cubicBezTo>
                  <a:cubicBezTo>
                    <a:pt x="3" y="0"/>
                    <a:pt x="1" y="2"/>
                    <a:pt x="0" y="4"/>
                  </a:cubicBezTo>
                  <a:cubicBezTo>
                    <a:pt x="0" y="5"/>
                    <a:pt x="0" y="5"/>
                    <a:pt x="0" y="6"/>
                  </a:cubicBezTo>
                  <a:cubicBezTo>
                    <a:pt x="0" y="9"/>
                    <a:pt x="1" y="11"/>
                    <a:pt x="3" y="12"/>
                  </a:cubicBezTo>
                  <a:cubicBezTo>
                    <a:pt x="4" y="12"/>
                    <a:pt x="5" y="12"/>
                    <a:pt x="5" y="12"/>
                  </a:cubicBezTo>
                  <a:cubicBezTo>
                    <a:pt x="5" y="12"/>
                    <a:pt x="5" y="12"/>
                    <a:pt x="5" y="1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7" name="Freeform 516"/>
            <p:cNvSpPr>
              <a:spLocks/>
            </p:cNvSpPr>
            <p:nvPr/>
          </p:nvSpPr>
          <p:spPr bwMode="auto">
            <a:xfrm>
              <a:off x="1476" y="1576"/>
              <a:ext cx="21" cy="26"/>
            </a:xfrm>
            <a:custGeom>
              <a:avLst/>
              <a:gdLst>
                <a:gd name="T0" fmla="*/ 5 w 9"/>
                <a:gd name="T1" fmla="*/ 11 h 11"/>
                <a:gd name="T2" fmla="*/ 0 w 9"/>
                <a:gd name="T3" fmla="*/ 5 h 11"/>
                <a:gd name="T4" fmla="*/ 4 w 9"/>
                <a:gd name="T5" fmla="*/ 0 h 11"/>
                <a:gd name="T6" fmla="*/ 9 w 9"/>
                <a:gd name="T7" fmla="*/ 5 h 11"/>
                <a:gd name="T8" fmla="*/ 5 w 9"/>
                <a:gd name="T9" fmla="*/ 11 h 11"/>
              </a:gdLst>
              <a:ahLst/>
              <a:cxnLst>
                <a:cxn ang="0">
                  <a:pos x="T0" y="T1"/>
                </a:cxn>
                <a:cxn ang="0">
                  <a:pos x="T2" y="T3"/>
                </a:cxn>
                <a:cxn ang="0">
                  <a:pos x="T4" y="T5"/>
                </a:cxn>
                <a:cxn ang="0">
                  <a:pos x="T6" y="T7"/>
                </a:cxn>
                <a:cxn ang="0">
                  <a:pos x="T8" y="T9"/>
                </a:cxn>
              </a:cxnLst>
              <a:rect l="0" t="0" r="r" b="b"/>
              <a:pathLst>
                <a:path w="9" h="11">
                  <a:moveTo>
                    <a:pt x="5" y="11"/>
                  </a:moveTo>
                  <a:cubicBezTo>
                    <a:pt x="2" y="11"/>
                    <a:pt x="0" y="8"/>
                    <a:pt x="0" y="5"/>
                  </a:cubicBezTo>
                  <a:cubicBezTo>
                    <a:pt x="0" y="2"/>
                    <a:pt x="2" y="0"/>
                    <a:pt x="4" y="0"/>
                  </a:cubicBezTo>
                  <a:cubicBezTo>
                    <a:pt x="7" y="0"/>
                    <a:pt x="9" y="2"/>
                    <a:pt x="9" y="5"/>
                  </a:cubicBezTo>
                  <a:cubicBezTo>
                    <a:pt x="9" y="8"/>
                    <a:pt x="7" y="11"/>
                    <a:pt x="5" y="1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8" name="Freeform 517"/>
            <p:cNvSpPr>
              <a:spLocks/>
            </p:cNvSpPr>
            <p:nvPr/>
          </p:nvSpPr>
          <p:spPr bwMode="auto">
            <a:xfrm>
              <a:off x="1473" y="1574"/>
              <a:ext cx="26" cy="28"/>
            </a:xfrm>
            <a:custGeom>
              <a:avLst/>
              <a:gdLst>
                <a:gd name="T0" fmla="*/ 6 w 11"/>
                <a:gd name="T1" fmla="*/ 12 h 12"/>
                <a:gd name="T2" fmla="*/ 6 w 11"/>
                <a:gd name="T3" fmla="*/ 11 h 12"/>
                <a:gd name="T4" fmla="*/ 4 w 11"/>
                <a:gd name="T5" fmla="*/ 11 h 12"/>
                <a:gd name="T6" fmla="*/ 1 w 11"/>
                <a:gd name="T7" fmla="*/ 6 h 12"/>
                <a:gd name="T8" fmla="*/ 2 w 11"/>
                <a:gd name="T9" fmla="*/ 4 h 12"/>
                <a:gd name="T10" fmla="*/ 5 w 11"/>
                <a:gd name="T11" fmla="*/ 2 h 12"/>
                <a:gd name="T12" fmla="*/ 7 w 11"/>
                <a:gd name="T13" fmla="*/ 2 h 12"/>
                <a:gd name="T14" fmla="*/ 10 w 11"/>
                <a:gd name="T15" fmla="*/ 6 h 12"/>
                <a:gd name="T16" fmla="*/ 9 w 11"/>
                <a:gd name="T17" fmla="*/ 8 h 12"/>
                <a:gd name="T18" fmla="*/ 6 w 11"/>
                <a:gd name="T19" fmla="*/ 11 h 12"/>
                <a:gd name="T20" fmla="*/ 6 w 11"/>
                <a:gd name="T21" fmla="*/ 12 h 12"/>
                <a:gd name="T22" fmla="*/ 6 w 11"/>
                <a:gd name="T23" fmla="*/ 12 h 12"/>
                <a:gd name="T24" fmla="*/ 10 w 11"/>
                <a:gd name="T25" fmla="*/ 9 h 12"/>
                <a:gd name="T26" fmla="*/ 11 w 11"/>
                <a:gd name="T27" fmla="*/ 6 h 12"/>
                <a:gd name="T28" fmla="*/ 7 w 11"/>
                <a:gd name="T29" fmla="*/ 1 h 12"/>
                <a:gd name="T30" fmla="*/ 5 w 11"/>
                <a:gd name="T31" fmla="*/ 0 h 12"/>
                <a:gd name="T32" fmla="*/ 1 w 11"/>
                <a:gd name="T33" fmla="*/ 4 h 12"/>
                <a:gd name="T34" fmla="*/ 0 w 11"/>
                <a:gd name="T35" fmla="*/ 6 h 12"/>
                <a:gd name="T36" fmla="*/ 4 w 11"/>
                <a:gd name="T37" fmla="*/ 12 h 12"/>
                <a:gd name="T38" fmla="*/ 6 w 11"/>
                <a:gd name="T39" fmla="*/ 12 h 12"/>
                <a:gd name="T40" fmla="*/ 6 w 11"/>
                <a:gd name="T41"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 h="12">
                  <a:moveTo>
                    <a:pt x="6" y="12"/>
                  </a:moveTo>
                  <a:cubicBezTo>
                    <a:pt x="6" y="11"/>
                    <a:pt x="6" y="11"/>
                    <a:pt x="6" y="11"/>
                  </a:cubicBezTo>
                  <a:cubicBezTo>
                    <a:pt x="5" y="11"/>
                    <a:pt x="5" y="11"/>
                    <a:pt x="4" y="11"/>
                  </a:cubicBezTo>
                  <a:cubicBezTo>
                    <a:pt x="3" y="10"/>
                    <a:pt x="1" y="9"/>
                    <a:pt x="1" y="6"/>
                  </a:cubicBezTo>
                  <a:cubicBezTo>
                    <a:pt x="1" y="6"/>
                    <a:pt x="2" y="5"/>
                    <a:pt x="2" y="4"/>
                  </a:cubicBezTo>
                  <a:cubicBezTo>
                    <a:pt x="2" y="3"/>
                    <a:pt x="4" y="2"/>
                    <a:pt x="5" y="2"/>
                  </a:cubicBezTo>
                  <a:cubicBezTo>
                    <a:pt x="6" y="1"/>
                    <a:pt x="6" y="2"/>
                    <a:pt x="7" y="2"/>
                  </a:cubicBezTo>
                  <a:cubicBezTo>
                    <a:pt x="8" y="2"/>
                    <a:pt x="10" y="4"/>
                    <a:pt x="10" y="6"/>
                  </a:cubicBezTo>
                  <a:cubicBezTo>
                    <a:pt x="10" y="7"/>
                    <a:pt x="9" y="8"/>
                    <a:pt x="9" y="8"/>
                  </a:cubicBezTo>
                  <a:cubicBezTo>
                    <a:pt x="9" y="10"/>
                    <a:pt x="7" y="11"/>
                    <a:pt x="6" y="11"/>
                  </a:cubicBezTo>
                  <a:cubicBezTo>
                    <a:pt x="6" y="12"/>
                    <a:pt x="6" y="12"/>
                    <a:pt x="6" y="12"/>
                  </a:cubicBezTo>
                  <a:cubicBezTo>
                    <a:pt x="6" y="12"/>
                    <a:pt x="6" y="12"/>
                    <a:pt x="6" y="12"/>
                  </a:cubicBezTo>
                  <a:cubicBezTo>
                    <a:pt x="8" y="12"/>
                    <a:pt x="10" y="11"/>
                    <a:pt x="10" y="9"/>
                  </a:cubicBezTo>
                  <a:cubicBezTo>
                    <a:pt x="11" y="8"/>
                    <a:pt x="11" y="7"/>
                    <a:pt x="11" y="6"/>
                  </a:cubicBezTo>
                  <a:cubicBezTo>
                    <a:pt x="11" y="4"/>
                    <a:pt x="9" y="1"/>
                    <a:pt x="7" y="1"/>
                  </a:cubicBezTo>
                  <a:cubicBezTo>
                    <a:pt x="7" y="1"/>
                    <a:pt x="6" y="0"/>
                    <a:pt x="5" y="0"/>
                  </a:cubicBezTo>
                  <a:cubicBezTo>
                    <a:pt x="3" y="1"/>
                    <a:pt x="2" y="2"/>
                    <a:pt x="1" y="4"/>
                  </a:cubicBezTo>
                  <a:cubicBezTo>
                    <a:pt x="1" y="5"/>
                    <a:pt x="0" y="6"/>
                    <a:pt x="0" y="6"/>
                  </a:cubicBezTo>
                  <a:cubicBezTo>
                    <a:pt x="0" y="9"/>
                    <a:pt x="2" y="11"/>
                    <a:pt x="4" y="12"/>
                  </a:cubicBezTo>
                  <a:cubicBezTo>
                    <a:pt x="5" y="12"/>
                    <a:pt x="5" y="12"/>
                    <a:pt x="6" y="12"/>
                  </a:cubicBezTo>
                  <a:cubicBezTo>
                    <a:pt x="6" y="12"/>
                    <a:pt x="6" y="12"/>
                    <a:pt x="6" y="1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9" name="Oval 518"/>
            <p:cNvSpPr>
              <a:spLocks noChangeArrowheads="1"/>
            </p:cNvSpPr>
            <p:nvPr/>
          </p:nvSpPr>
          <p:spPr bwMode="auto">
            <a:xfrm>
              <a:off x="1499" y="1581"/>
              <a:ext cx="21" cy="23"/>
            </a:xfrm>
            <a:prstGeom prst="ellipse">
              <a:avLst/>
            </a:pr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0" name="Freeform 519"/>
            <p:cNvSpPr>
              <a:spLocks/>
            </p:cNvSpPr>
            <p:nvPr/>
          </p:nvSpPr>
          <p:spPr bwMode="auto">
            <a:xfrm>
              <a:off x="1497" y="1578"/>
              <a:ext cx="23" cy="29"/>
            </a:xfrm>
            <a:custGeom>
              <a:avLst/>
              <a:gdLst>
                <a:gd name="T0" fmla="*/ 5 w 10"/>
                <a:gd name="T1" fmla="*/ 11 h 12"/>
                <a:gd name="T2" fmla="*/ 5 w 10"/>
                <a:gd name="T3" fmla="*/ 11 h 12"/>
                <a:gd name="T4" fmla="*/ 4 w 10"/>
                <a:gd name="T5" fmla="*/ 11 h 12"/>
                <a:gd name="T6" fmla="*/ 1 w 10"/>
                <a:gd name="T7" fmla="*/ 6 h 12"/>
                <a:gd name="T8" fmla="*/ 2 w 10"/>
                <a:gd name="T9" fmla="*/ 4 h 12"/>
                <a:gd name="T10" fmla="*/ 5 w 10"/>
                <a:gd name="T11" fmla="*/ 1 h 12"/>
                <a:gd name="T12" fmla="*/ 6 w 10"/>
                <a:gd name="T13" fmla="*/ 1 h 12"/>
                <a:gd name="T14" fmla="*/ 9 w 10"/>
                <a:gd name="T15" fmla="*/ 6 h 12"/>
                <a:gd name="T16" fmla="*/ 9 w 10"/>
                <a:gd name="T17" fmla="*/ 8 h 12"/>
                <a:gd name="T18" fmla="*/ 5 w 10"/>
                <a:gd name="T19" fmla="*/ 11 h 12"/>
                <a:gd name="T20" fmla="*/ 5 w 10"/>
                <a:gd name="T21" fmla="*/ 11 h 12"/>
                <a:gd name="T22" fmla="*/ 5 w 10"/>
                <a:gd name="T23" fmla="*/ 12 h 12"/>
                <a:gd name="T24" fmla="*/ 10 w 10"/>
                <a:gd name="T25" fmla="*/ 8 h 12"/>
                <a:gd name="T26" fmla="*/ 10 w 10"/>
                <a:gd name="T27" fmla="*/ 6 h 12"/>
                <a:gd name="T28" fmla="*/ 7 w 10"/>
                <a:gd name="T29" fmla="*/ 0 h 12"/>
                <a:gd name="T30" fmla="*/ 5 w 10"/>
                <a:gd name="T31" fmla="*/ 0 h 12"/>
                <a:gd name="T32" fmla="*/ 1 w 10"/>
                <a:gd name="T33" fmla="*/ 4 h 12"/>
                <a:gd name="T34" fmla="*/ 0 w 10"/>
                <a:gd name="T35" fmla="*/ 6 h 12"/>
                <a:gd name="T36" fmla="*/ 4 w 10"/>
                <a:gd name="T37" fmla="*/ 12 h 12"/>
                <a:gd name="T38" fmla="*/ 5 w 10"/>
                <a:gd name="T39" fmla="*/ 12 h 12"/>
                <a:gd name="T40" fmla="*/ 5 w 10"/>
                <a:gd name="T41"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 h="12">
                  <a:moveTo>
                    <a:pt x="5" y="11"/>
                  </a:moveTo>
                  <a:cubicBezTo>
                    <a:pt x="5" y="11"/>
                    <a:pt x="5" y="11"/>
                    <a:pt x="5" y="11"/>
                  </a:cubicBezTo>
                  <a:cubicBezTo>
                    <a:pt x="5" y="11"/>
                    <a:pt x="5" y="11"/>
                    <a:pt x="4" y="11"/>
                  </a:cubicBezTo>
                  <a:cubicBezTo>
                    <a:pt x="3" y="10"/>
                    <a:pt x="1" y="8"/>
                    <a:pt x="1" y="6"/>
                  </a:cubicBezTo>
                  <a:cubicBezTo>
                    <a:pt x="1" y="5"/>
                    <a:pt x="1" y="5"/>
                    <a:pt x="2" y="4"/>
                  </a:cubicBezTo>
                  <a:cubicBezTo>
                    <a:pt x="2" y="2"/>
                    <a:pt x="4" y="1"/>
                    <a:pt x="5" y="1"/>
                  </a:cubicBezTo>
                  <a:cubicBezTo>
                    <a:pt x="6" y="1"/>
                    <a:pt x="6" y="1"/>
                    <a:pt x="6" y="1"/>
                  </a:cubicBezTo>
                  <a:cubicBezTo>
                    <a:pt x="8" y="2"/>
                    <a:pt x="9" y="4"/>
                    <a:pt x="9" y="6"/>
                  </a:cubicBezTo>
                  <a:cubicBezTo>
                    <a:pt x="9" y="7"/>
                    <a:pt x="9" y="7"/>
                    <a:pt x="9" y="8"/>
                  </a:cubicBezTo>
                  <a:cubicBezTo>
                    <a:pt x="8" y="10"/>
                    <a:pt x="7" y="11"/>
                    <a:pt x="5" y="11"/>
                  </a:cubicBezTo>
                  <a:cubicBezTo>
                    <a:pt x="5" y="11"/>
                    <a:pt x="5" y="11"/>
                    <a:pt x="5" y="11"/>
                  </a:cubicBezTo>
                  <a:cubicBezTo>
                    <a:pt x="5" y="12"/>
                    <a:pt x="5" y="12"/>
                    <a:pt x="5" y="12"/>
                  </a:cubicBezTo>
                  <a:cubicBezTo>
                    <a:pt x="8" y="12"/>
                    <a:pt x="9" y="10"/>
                    <a:pt x="10" y="8"/>
                  </a:cubicBezTo>
                  <a:cubicBezTo>
                    <a:pt x="10" y="8"/>
                    <a:pt x="10" y="7"/>
                    <a:pt x="10" y="6"/>
                  </a:cubicBezTo>
                  <a:cubicBezTo>
                    <a:pt x="10" y="3"/>
                    <a:pt x="9" y="1"/>
                    <a:pt x="7" y="0"/>
                  </a:cubicBezTo>
                  <a:cubicBezTo>
                    <a:pt x="6" y="0"/>
                    <a:pt x="6" y="0"/>
                    <a:pt x="5" y="0"/>
                  </a:cubicBezTo>
                  <a:cubicBezTo>
                    <a:pt x="3" y="0"/>
                    <a:pt x="1" y="2"/>
                    <a:pt x="1" y="4"/>
                  </a:cubicBezTo>
                  <a:cubicBezTo>
                    <a:pt x="0" y="5"/>
                    <a:pt x="0" y="5"/>
                    <a:pt x="0" y="6"/>
                  </a:cubicBezTo>
                  <a:cubicBezTo>
                    <a:pt x="0" y="9"/>
                    <a:pt x="2" y="11"/>
                    <a:pt x="4" y="12"/>
                  </a:cubicBezTo>
                  <a:cubicBezTo>
                    <a:pt x="4" y="12"/>
                    <a:pt x="5" y="12"/>
                    <a:pt x="5" y="12"/>
                  </a:cubicBezTo>
                  <a:cubicBezTo>
                    <a:pt x="5" y="11"/>
                    <a:pt x="5" y="11"/>
                    <a:pt x="5" y="1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1" name="Freeform 520"/>
            <p:cNvSpPr>
              <a:spLocks/>
            </p:cNvSpPr>
            <p:nvPr/>
          </p:nvSpPr>
          <p:spPr bwMode="auto">
            <a:xfrm>
              <a:off x="758" y="1904"/>
              <a:ext cx="146" cy="107"/>
            </a:xfrm>
            <a:custGeom>
              <a:avLst/>
              <a:gdLst>
                <a:gd name="T0" fmla="*/ 17 w 62"/>
                <a:gd name="T1" fmla="*/ 18 h 45"/>
                <a:gd name="T2" fmla="*/ 43 w 62"/>
                <a:gd name="T3" fmla="*/ 30 h 45"/>
                <a:gd name="T4" fmla="*/ 40 w 62"/>
                <a:gd name="T5" fmla="*/ 37 h 45"/>
                <a:gd name="T6" fmla="*/ 26 w 62"/>
                <a:gd name="T7" fmla="*/ 41 h 45"/>
                <a:gd name="T8" fmla="*/ 29 w 62"/>
                <a:gd name="T9" fmla="*/ 38 h 45"/>
                <a:gd name="T10" fmla="*/ 19 w 62"/>
                <a:gd name="T11" fmla="*/ 36 h 45"/>
                <a:gd name="T12" fmla="*/ 8 w 62"/>
                <a:gd name="T13" fmla="*/ 22 h 45"/>
                <a:gd name="T14" fmla="*/ 7 w 62"/>
                <a:gd name="T15" fmla="*/ 0 h 45"/>
                <a:gd name="T16" fmla="*/ 14 w 62"/>
                <a:gd name="T17" fmla="*/ 8 h 45"/>
                <a:gd name="T18" fmla="*/ 43 w 62"/>
                <a:gd name="T19" fmla="*/ 14 h 45"/>
                <a:gd name="T20" fmla="*/ 46 w 62"/>
                <a:gd name="T21" fmla="*/ 26 h 45"/>
                <a:gd name="T22" fmla="*/ 51 w 62"/>
                <a:gd name="T23" fmla="*/ 29 h 45"/>
                <a:gd name="T24" fmla="*/ 17 w 62"/>
                <a:gd name="T25" fmla="*/ 1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45">
                  <a:moveTo>
                    <a:pt x="17" y="18"/>
                  </a:moveTo>
                  <a:cubicBezTo>
                    <a:pt x="16" y="18"/>
                    <a:pt x="24" y="25"/>
                    <a:pt x="43" y="30"/>
                  </a:cubicBezTo>
                  <a:cubicBezTo>
                    <a:pt x="62" y="34"/>
                    <a:pt x="41" y="29"/>
                    <a:pt x="40" y="37"/>
                  </a:cubicBezTo>
                  <a:cubicBezTo>
                    <a:pt x="39" y="45"/>
                    <a:pt x="24" y="41"/>
                    <a:pt x="26" y="41"/>
                  </a:cubicBezTo>
                  <a:cubicBezTo>
                    <a:pt x="28" y="40"/>
                    <a:pt x="29" y="38"/>
                    <a:pt x="29" y="38"/>
                  </a:cubicBezTo>
                  <a:cubicBezTo>
                    <a:pt x="29" y="38"/>
                    <a:pt x="28" y="38"/>
                    <a:pt x="19" y="36"/>
                  </a:cubicBezTo>
                  <a:cubicBezTo>
                    <a:pt x="10" y="34"/>
                    <a:pt x="17" y="34"/>
                    <a:pt x="8" y="22"/>
                  </a:cubicBezTo>
                  <a:cubicBezTo>
                    <a:pt x="0" y="10"/>
                    <a:pt x="7" y="0"/>
                    <a:pt x="7" y="0"/>
                  </a:cubicBezTo>
                  <a:cubicBezTo>
                    <a:pt x="7" y="0"/>
                    <a:pt x="8" y="2"/>
                    <a:pt x="14" y="8"/>
                  </a:cubicBezTo>
                  <a:cubicBezTo>
                    <a:pt x="20" y="14"/>
                    <a:pt x="32" y="10"/>
                    <a:pt x="43" y="14"/>
                  </a:cubicBezTo>
                  <a:cubicBezTo>
                    <a:pt x="54" y="18"/>
                    <a:pt x="38" y="22"/>
                    <a:pt x="46" y="26"/>
                  </a:cubicBezTo>
                  <a:cubicBezTo>
                    <a:pt x="53" y="30"/>
                    <a:pt x="53" y="30"/>
                    <a:pt x="51" y="29"/>
                  </a:cubicBezTo>
                  <a:lnTo>
                    <a:pt x="17" y="18"/>
                  </a:ln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472" name="椭圆 2328"/>
          <p:cNvSpPr/>
          <p:nvPr/>
        </p:nvSpPr>
        <p:spPr>
          <a:xfrm>
            <a:off x="1855835" y="3896147"/>
            <a:ext cx="2437583" cy="2437583"/>
          </a:xfrm>
          <a:prstGeom prst="ellipse">
            <a:avLst/>
          </a:prstGeom>
          <a:noFill/>
          <a:ln w="25400" cap="flat" cmpd="sng" algn="ctr">
            <a:solidFill>
              <a:srgbClr val="F79646">
                <a:lumMod val="75000"/>
              </a:srgbClr>
            </a:solid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Calibri"/>
              <a:ea typeface="+mn-ea"/>
              <a:cs typeface="+mn-cs"/>
            </a:endParaRPr>
          </a:p>
        </p:txBody>
      </p:sp>
      <p:sp>
        <p:nvSpPr>
          <p:cNvPr id="473" name="圆角矩形 950"/>
          <p:cNvSpPr/>
          <p:nvPr/>
        </p:nvSpPr>
        <p:spPr>
          <a:xfrm>
            <a:off x="3638161" y="3938123"/>
            <a:ext cx="1874048" cy="2395607"/>
          </a:xfrm>
          <a:custGeom>
            <a:avLst/>
            <a:gdLst/>
            <a:ahLst/>
            <a:cxnLst/>
            <a:rect l="l" t="t" r="r" b="b"/>
            <a:pathLst>
              <a:path w="1515693" h="1937520">
                <a:moveTo>
                  <a:pt x="681004" y="0"/>
                </a:moveTo>
                <a:cubicBezTo>
                  <a:pt x="931128" y="23798"/>
                  <a:pt x="1422019" y="-23798"/>
                  <a:pt x="1458129" y="157067"/>
                </a:cubicBezTo>
                <a:cubicBezTo>
                  <a:pt x="1494238" y="337932"/>
                  <a:pt x="1472956" y="368651"/>
                  <a:pt x="1391249" y="425246"/>
                </a:cubicBezTo>
                <a:cubicBezTo>
                  <a:pt x="1254588" y="425246"/>
                  <a:pt x="1251685" y="439524"/>
                  <a:pt x="941137" y="410966"/>
                </a:cubicBezTo>
                <a:cubicBezTo>
                  <a:pt x="457190" y="482361"/>
                  <a:pt x="335743" y="626042"/>
                  <a:pt x="384787" y="1004877"/>
                </a:cubicBezTo>
                <a:cubicBezTo>
                  <a:pt x="433832" y="1383711"/>
                  <a:pt x="748870" y="1568816"/>
                  <a:pt x="994639" y="1570229"/>
                </a:cubicBezTo>
                <a:cubicBezTo>
                  <a:pt x="1240409" y="1571641"/>
                  <a:pt x="1321467" y="1465517"/>
                  <a:pt x="1458129" y="1441719"/>
                </a:cubicBezTo>
                <a:cubicBezTo>
                  <a:pt x="1458129" y="1560078"/>
                  <a:pt x="1587649" y="1716199"/>
                  <a:pt x="1458129" y="1796797"/>
                </a:cubicBezTo>
                <a:cubicBezTo>
                  <a:pt x="1328608" y="1877395"/>
                  <a:pt x="925151" y="1971517"/>
                  <a:pt x="681004" y="1925307"/>
                </a:cubicBezTo>
                <a:cubicBezTo>
                  <a:pt x="405794" y="1899327"/>
                  <a:pt x="194374" y="1807810"/>
                  <a:pt x="48537" y="1662698"/>
                </a:cubicBezTo>
                <a:lnTo>
                  <a:pt x="200791" y="1662698"/>
                </a:lnTo>
                <a:lnTo>
                  <a:pt x="200791" y="338048"/>
                </a:lnTo>
                <a:lnTo>
                  <a:pt x="0" y="338048"/>
                </a:lnTo>
                <a:cubicBezTo>
                  <a:pt x="162220" y="130095"/>
                  <a:pt x="407380" y="0"/>
                  <a:pt x="681004" y="0"/>
                </a:cubicBezTo>
                <a:close/>
              </a:path>
            </a:pathLst>
          </a:custGeom>
          <a:solidFill>
            <a:srgbClr val="F79646">
              <a:lumMod val="75000"/>
            </a:srgbClr>
          </a:solidFill>
          <a:ln w="25400" cap="flat" cmpd="sng" algn="ctr">
            <a:noFill/>
            <a:prstDash val="solid"/>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smtClean="0">
              <a:ln>
                <a:noFill/>
              </a:ln>
              <a:solidFill>
                <a:sysClr val="window" lastClr="FFFFFF"/>
              </a:solidFill>
              <a:effectLst/>
              <a:uLnTx/>
              <a:uFillTx/>
              <a:latin typeface="Calibri"/>
              <a:ea typeface="+mn-ea"/>
              <a:cs typeface="+mn-cs"/>
            </a:endParaRPr>
          </a:p>
        </p:txBody>
      </p:sp>
      <p:grpSp>
        <p:nvGrpSpPr>
          <p:cNvPr id="474" name="Group 60"/>
          <p:cNvGrpSpPr>
            <a:grpSpLocks noChangeAspect="1"/>
          </p:cNvGrpSpPr>
          <p:nvPr/>
        </p:nvGrpSpPr>
        <p:grpSpPr bwMode="auto">
          <a:xfrm rot="15736035" flipH="1">
            <a:off x="1671436" y="3710758"/>
            <a:ext cx="1125726" cy="1085237"/>
            <a:chOff x="413" y="341"/>
            <a:chExt cx="1835" cy="1769"/>
          </a:xfrm>
          <a:solidFill>
            <a:srgbClr val="C0504D"/>
          </a:solidFill>
        </p:grpSpPr>
        <p:grpSp>
          <p:nvGrpSpPr>
            <p:cNvPr id="475" name="Group 261"/>
            <p:cNvGrpSpPr>
              <a:grpSpLocks/>
            </p:cNvGrpSpPr>
            <p:nvPr/>
          </p:nvGrpSpPr>
          <p:grpSpPr bwMode="auto">
            <a:xfrm>
              <a:off x="413" y="570"/>
              <a:ext cx="1821" cy="1497"/>
              <a:chOff x="413" y="570"/>
              <a:chExt cx="1821" cy="1497"/>
            </a:xfrm>
            <a:grpFill/>
          </p:grpSpPr>
          <p:sp>
            <p:nvSpPr>
              <p:cNvPr id="735" name="Freeform 61"/>
              <p:cNvSpPr>
                <a:spLocks/>
              </p:cNvSpPr>
              <p:nvPr/>
            </p:nvSpPr>
            <p:spPr bwMode="auto">
              <a:xfrm>
                <a:off x="1247" y="858"/>
                <a:ext cx="120" cy="94"/>
              </a:xfrm>
              <a:custGeom>
                <a:avLst/>
                <a:gdLst>
                  <a:gd name="T0" fmla="*/ 50 w 51"/>
                  <a:gd name="T1" fmla="*/ 33 h 40"/>
                  <a:gd name="T2" fmla="*/ 50 w 51"/>
                  <a:gd name="T3" fmla="*/ 24 h 40"/>
                  <a:gd name="T4" fmla="*/ 45 w 51"/>
                  <a:gd name="T5" fmla="*/ 11 h 40"/>
                  <a:gd name="T6" fmla="*/ 31 w 51"/>
                  <a:gd name="T7" fmla="*/ 1 h 40"/>
                  <a:gd name="T8" fmla="*/ 21 w 51"/>
                  <a:gd name="T9" fmla="*/ 1 h 40"/>
                  <a:gd name="T10" fmla="*/ 12 w 51"/>
                  <a:gd name="T11" fmla="*/ 7 h 40"/>
                  <a:gd name="T12" fmla="*/ 4 w 51"/>
                  <a:gd name="T13" fmla="*/ 20 h 40"/>
                  <a:gd name="T14" fmla="*/ 4 w 51"/>
                  <a:gd name="T15" fmla="*/ 29 h 40"/>
                  <a:gd name="T16" fmla="*/ 3 w 51"/>
                  <a:gd name="T17" fmla="*/ 34 h 40"/>
                  <a:gd name="T18" fmla="*/ 0 w 51"/>
                  <a:gd name="T19" fmla="*/ 38 h 40"/>
                  <a:gd name="T20" fmla="*/ 6 w 51"/>
                  <a:gd name="T21" fmla="*/ 35 h 40"/>
                  <a:gd name="T22" fmla="*/ 10 w 51"/>
                  <a:gd name="T23" fmla="*/ 26 h 40"/>
                  <a:gd name="T24" fmla="*/ 22 w 51"/>
                  <a:gd name="T25" fmla="*/ 13 h 40"/>
                  <a:gd name="T26" fmla="*/ 35 w 51"/>
                  <a:gd name="T27" fmla="*/ 16 h 40"/>
                  <a:gd name="T28" fmla="*/ 34 w 51"/>
                  <a:gd name="T29" fmla="*/ 16 h 40"/>
                  <a:gd name="T30" fmla="*/ 27 w 51"/>
                  <a:gd name="T31" fmla="*/ 18 h 40"/>
                  <a:gd name="T32" fmla="*/ 21 w 51"/>
                  <a:gd name="T33" fmla="*/ 22 h 40"/>
                  <a:gd name="T34" fmla="*/ 16 w 51"/>
                  <a:gd name="T35" fmla="*/ 28 h 40"/>
                  <a:gd name="T36" fmla="*/ 12 w 51"/>
                  <a:gd name="T37" fmla="*/ 34 h 40"/>
                  <a:gd name="T38" fmla="*/ 7 w 51"/>
                  <a:gd name="T39" fmla="*/ 40 h 40"/>
                  <a:gd name="T40" fmla="*/ 14 w 51"/>
                  <a:gd name="T41" fmla="*/ 38 h 40"/>
                  <a:gd name="T42" fmla="*/ 19 w 51"/>
                  <a:gd name="T43" fmla="*/ 39 h 40"/>
                  <a:gd name="T44" fmla="*/ 28 w 51"/>
                  <a:gd name="T45" fmla="*/ 35 h 40"/>
                  <a:gd name="T46" fmla="*/ 35 w 51"/>
                  <a:gd name="T47" fmla="*/ 26 h 40"/>
                  <a:gd name="T48" fmla="*/ 43 w 51"/>
                  <a:gd name="T49" fmla="*/ 22 h 40"/>
                  <a:gd name="T50" fmla="*/ 48 w 51"/>
                  <a:gd name="T51" fmla="*/ 25 h 40"/>
                  <a:gd name="T52" fmla="*/ 50 w 51"/>
                  <a:gd name="T53" fmla="*/ 30 h 40"/>
                  <a:gd name="T54" fmla="*/ 50 w 51"/>
                  <a:gd name="T55" fmla="*/ 33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1" h="40">
                    <a:moveTo>
                      <a:pt x="50" y="33"/>
                    </a:moveTo>
                    <a:cubicBezTo>
                      <a:pt x="50" y="31"/>
                      <a:pt x="51" y="26"/>
                      <a:pt x="50" y="24"/>
                    </a:cubicBezTo>
                    <a:cubicBezTo>
                      <a:pt x="50" y="20"/>
                      <a:pt x="48" y="14"/>
                      <a:pt x="45" y="11"/>
                    </a:cubicBezTo>
                    <a:cubicBezTo>
                      <a:pt x="42" y="7"/>
                      <a:pt x="38" y="3"/>
                      <a:pt x="31" y="1"/>
                    </a:cubicBezTo>
                    <a:cubicBezTo>
                      <a:pt x="28" y="0"/>
                      <a:pt x="25" y="0"/>
                      <a:pt x="21" y="1"/>
                    </a:cubicBezTo>
                    <a:cubicBezTo>
                      <a:pt x="18" y="2"/>
                      <a:pt x="15" y="4"/>
                      <a:pt x="12" y="7"/>
                    </a:cubicBezTo>
                    <a:cubicBezTo>
                      <a:pt x="9" y="9"/>
                      <a:pt x="5" y="14"/>
                      <a:pt x="4" y="20"/>
                    </a:cubicBezTo>
                    <a:cubicBezTo>
                      <a:pt x="3" y="22"/>
                      <a:pt x="4" y="26"/>
                      <a:pt x="4" y="29"/>
                    </a:cubicBezTo>
                    <a:cubicBezTo>
                      <a:pt x="4" y="31"/>
                      <a:pt x="3" y="33"/>
                      <a:pt x="3" y="34"/>
                    </a:cubicBezTo>
                    <a:cubicBezTo>
                      <a:pt x="2" y="35"/>
                      <a:pt x="1" y="37"/>
                      <a:pt x="0" y="38"/>
                    </a:cubicBezTo>
                    <a:cubicBezTo>
                      <a:pt x="3" y="37"/>
                      <a:pt x="4" y="37"/>
                      <a:pt x="6" y="35"/>
                    </a:cubicBezTo>
                    <a:cubicBezTo>
                      <a:pt x="8" y="32"/>
                      <a:pt x="9" y="28"/>
                      <a:pt x="10" y="26"/>
                    </a:cubicBezTo>
                    <a:cubicBezTo>
                      <a:pt x="12" y="20"/>
                      <a:pt x="17" y="15"/>
                      <a:pt x="22" y="13"/>
                    </a:cubicBezTo>
                    <a:cubicBezTo>
                      <a:pt x="29" y="11"/>
                      <a:pt x="37" y="16"/>
                      <a:pt x="35" y="16"/>
                    </a:cubicBezTo>
                    <a:cubicBezTo>
                      <a:pt x="34" y="16"/>
                      <a:pt x="34" y="16"/>
                      <a:pt x="34" y="16"/>
                    </a:cubicBezTo>
                    <a:cubicBezTo>
                      <a:pt x="32" y="17"/>
                      <a:pt x="30" y="17"/>
                      <a:pt x="27" y="18"/>
                    </a:cubicBezTo>
                    <a:cubicBezTo>
                      <a:pt x="24" y="20"/>
                      <a:pt x="22" y="21"/>
                      <a:pt x="21" y="22"/>
                    </a:cubicBezTo>
                    <a:cubicBezTo>
                      <a:pt x="19" y="24"/>
                      <a:pt x="18" y="26"/>
                      <a:pt x="16" y="28"/>
                    </a:cubicBezTo>
                    <a:cubicBezTo>
                      <a:pt x="15" y="30"/>
                      <a:pt x="14" y="32"/>
                      <a:pt x="12" y="34"/>
                    </a:cubicBezTo>
                    <a:cubicBezTo>
                      <a:pt x="11" y="36"/>
                      <a:pt x="7" y="38"/>
                      <a:pt x="7" y="40"/>
                    </a:cubicBezTo>
                    <a:cubicBezTo>
                      <a:pt x="8" y="39"/>
                      <a:pt x="12" y="38"/>
                      <a:pt x="14" y="38"/>
                    </a:cubicBezTo>
                    <a:cubicBezTo>
                      <a:pt x="15" y="38"/>
                      <a:pt x="17" y="39"/>
                      <a:pt x="19" y="39"/>
                    </a:cubicBezTo>
                    <a:cubicBezTo>
                      <a:pt x="22" y="38"/>
                      <a:pt x="26" y="37"/>
                      <a:pt x="28" y="35"/>
                    </a:cubicBezTo>
                    <a:cubicBezTo>
                      <a:pt x="31" y="33"/>
                      <a:pt x="33" y="29"/>
                      <a:pt x="35" y="26"/>
                    </a:cubicBezTo>
                    <a:cubicBezTo>
                      <a:pt x="37" y="24"/>
                      <a:pt x="40" y="21"/>
                      <a:pt x="43" y="22"/>
                    </a:cubicBezTo>
                    <a:cubicBezTo>
                      <a:pt x="45" y="23"/>
                      <a:pt x="46" y="23"/>
                      <a:pt x="48" y="25"/>
                    </a:cubicBezTo>
                    <a:cubicBezTo>
                      <a:pt x="48" y="26"/>
                      <a:pt x="49" y="28"/>
                      <a:pt x="50" y="30"/>
                    </a:cubicBezTo>
                    <a:cubicBezTo>
                      <a:pt x="50" y="31"/>
                      <a:pt x="50" y="34"/>
                      <a:pt x="50" y="3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36" name="Freeform 62"/>
              <p:cNvSpPr>
                <a:spLocks/>
              </p:cNvSpPr>
              <p:nvPr/>
            </p:nvSpPr>
            <p:spPr bwMode="auto">
              <a:xfrm>
                <a:off x="1733" y="1300"/>
                <a:ext cx="196" cy="56"/>
              </a:xfrm>
              <a:custGeom>
                <a:avLst/>
                <a:gdLst>
                  <a:gd name="T0" fmla="*/ 77 w 83"/>
                  <a:gd name="T1" fmla="*/ 10 h 24"/>
                  <a:gd name="T2" fmla="*/ 61 w 83"/>
                  <a:gd name="T3" fmla="*/ 22 h 24"/>
                  <a:gd name="T4" fmla="*/ 33 w 83"/>
                  <a:gd name="T5" fmla="*/ 19 h 24"/>
                  <a:gd name="T6" fmla="*/ 0 w 83"/>
                  <a:gd name="T7" fmla="*/ 0 h 24"/>
                  <a:gd name="T8" fmla="*/ 29 w 83"/>
                  <a:gd name="T9" fmla="*/ 8 h 24"/>
                  <a:gd name="T10" fmla="*/ 48 w 83"/>
                  <a:gd name="T11" fmla="*/ 3 h 24"/>
                  <a:gd name="T12" fmla="*/ 38 w 83"/>
                  <a:gd name="T13" fmla="*/ 10 h 24"/>
                  <a:gd name="T14" fmla="*/ 47 w 83"/>
                  <a:gd name="T15" fmla="*/ 12 h 24"/>
                  <a:gd name="T16" fmla="*/ 65 w 83"/>
                  <a:gd name="T17" fmla="*/ 6 h 24"/>
                  <a:gd name="T18" fmla="*/ 58 w 83"/>
                  <a:gd name="T19" fmla="*/ 13 h 24"/>
                  <a:gd name="T20" fmla="*/ 53 w 83"/>
                  <a:gd name="T21" fmla="*/ 16 h 24"/>
                  <a:gd name="T22" fmla="*/ 75 w 83"/>
                  <a:gd name="T23" fmla="*/ 11 h 24"/>
                  <a:gd name="T24" fmla="*/ 77 w 83"/>
                  <a:gd name="T25" fmla="*/ 10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83" h="24">
                    <a:moveTo>
                      <a:pt x="77" y="10"/>
                    </a:moveTo>
                    <a:cubicBezTo>
                      <a:pt x="77" y="10"/>
                      <a:pt x="71" y="20"/>
                      <a:pt x="61" y="22"/>
                    </a:cubicBezTo>
                    <a:cubicBezTo>
                      <a:pt x="51" y="24"/>
                      <a:pt x="47" y="24"/>
                      <a:pt x="33" y="19"/>
                    </a:cubicBezTo>
                    <a:cubicBezTo>
                      <a:pt x="19" y="15"/>
                      <a:pt x="0" y="0"/>
                      <a:pt x="0" y="0"/>
                    </a:cubicBezTo>
                    <a:cubicBezTo>
                      <a:pt x="0" y="0"/>
                      <a:pt x="18" y="7"/>
                      <a:pt x="29" y="8"/>
                    </a:cubicBezTo>
                    <a:cubicBezTo>
                      <a:pt x="39" y="8"/>
                      <a:pt x="46" y="3"/>
                      <a:pt x="48" y="3"/>
                    </a:cubicBezTo>
                    <a:cubicBezTo>
                      <a:pt x="49" y="3"/>
                      <a:pt x="43" y="10"/>
                      <a:pt x="38" y="10"/>
                    </a:cubicBezTo>
                    <a:cubicBezTo>
                      <a:pt x="33" y="10"/>
                      <a:pt x="42" y="11"/>
                      <a:pt x="47" y="12"/>
                    </a:cubicBezTo>
                    <a:cubicBezTo>
                      <a:pt x="53" y="12"/>
                      <a:pt x="62" y="8"/>
                      <a:pt x="65" y="6"/>
                    </a:cubicBezTo>
                    <a:cubicBezTo>
                      <a:pt x="68" y="4"/>
                      <a:pt x="63" y="11"/>
                      <a:pt x="58" y="13"/>
                    </a:cubicBezTo>
                    <a:cubicBezTo>
                      <a:pt x="54" y="15"/>
                      <a:pt x="47" y="15"/>
                      <a:pt x="53" y="16"/>
                    </a:cubicBezTo>
                    <a:cubicBezTo>
                      <a:pt x="59" y="18"/>
                      <a:pt x="67" y="18"/>
                      <a:pt x="75" y="11"/>
                    </a:cubicBezTo>
                    <a:cubicBezTo>
                      <a:pt x="83" y="1"/>
                      <a:pt x="77" y="11"/>
                      <a:pt x="77" y="1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37" name="Freeform 63"/>
              <p:cNvSpPr>
                <a:spLocks/>
              </p:cNvSpPr>
              <p:nvPr/>
            </p:nvSpPr>
            <p:spPr bwMode="auto">
              <a:xfrm>
                <a:off x="921" y="1937"/>
                <a:ext cx="68" cy="130"/>
              </a:xfrm>
              <a:custGeom>
                <a:avLst/>
                <a:gdLst>
                  <a:gd name="T0" fmla="*/ 14 w 29"/>
                  <a:gd name="T1" fmla="*/ 16 h 55"/>
                  <a:gd name="T2" fmla="*/ 15 w 29"/>
                  <a:gd name="T3" fmla="*/ 39 h 55"/>
                  <a:gd name="T4" fmla="*/ 9 w 29"/>
                  <a:gd name="T5" fmla="*/ 40 h 55"/>
                  <a:gd name="T6" fmla="*/ 1 w 29"/>
                  <a:gd name="T7" fmla="*/ 31 h 55"/>
                  <a:gd name="T8" fmla="*/ 4 w 29"/>
                  <a:gd name="T9" fmla="*/ 32 h 55"/>
                  <a:gd name="T10" fmla="*/ 2 w 29"/>
                  <a:gd name="T11" fmla="*/ 24 h 55"/>
                  <a:gd name="T12" fmla="*/ 8 w 29"/>
                  <a:gd name="T13" fmla="*/ 11 h 55"/>
                  <a:gd name="T14" fmla="*/ 25 w 29"/>
                  <a:gd name="T15" fmla="*/ 2 h 55"/>
                  <a:gd name="T16" fmla="*/ 21 w 29"/>
                  <a:gd name="T17" fmla="*/ 10 h 55"/>
                  <a:gd name="T18" fmla="*/ 27 w 29"/>
                  <a:gd name="T19" fmla="*/ 33 h 55"/>
                  <a:gd name="T20" fmla="*/ 19 w 29"/>
                  <a:gd name="T21" fmla="*/ 40 h 55"/>
                  <a:gd name="T22" fmla="*/ 19 w 29"/>
                  <a:gd name="T23" fmla="*/ 45 h 55"/>
                  <a:gd name="T24" fmla="*/ 14 w 29"/>
                  <a:gd name="T25" fmla="*/ 16 h 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9" h="55">
                    <a:moveTo>
                      <a:pt x="14" y="16"/>
                    </a:moveTo>
                    <a:cubicBezTo>
                      <a:pt x="14" y="15"/>
                      <a:pt x="12" y="23"/>
                      <a:pt x="15" y="39"/>
                    </a:cubicBezTo>
                    <a:cubicBezTo>
                      <a:pt x="19" y="55"/>
                      <a:pt x="15" y="38"/>
                      <a:pt x="9" y="40"/>
                    </a:cubicBezTo>
                    <a:cubicBezTo>
                      <a:pt x="3" y="42"/>
                      <a:pt x="0" y="30"/>
                      <a:pt x="1" y="31"/>
                    </a:cubicBezTo>
                    <a:cubicBezTo>
                      <a:pt x="2" y="32"/>
                      <a:pt x="4" y="32"/>
                      <a:pt x="4" y="32"/>
                    </a:cubicBezTo>
                    <a:cubicBezTo>
                      <a:pt x="4" y="32"/>
                      <a:pt x="4" y="32"/>
                      <a:pt x="2" y="24"/>
                    </a:cubicBezTo>
                    <a:cubicBezTo>
                      <a:pt x="0" y="16"/>
                      <a:pt x="3" y="21"/>
                      <a:pt x="8" y="11"/>
                    </a:cubicBezTo>
                    <a:cubicBezTo>
                      <a:pt x="14" y="0"/>
                      <a:pt x="25" y="2"/>
                      <a:pt x="25" y="2"/>
                    </a:cubicBezTo>
                    <a:cubicBezTo>
                      <a:pt x="25" y="2"/>
                      <a:pt x="23" y="3"/>
                      <a:pt x="21" y="10"/>
                    </a:cubicBezTo>
                    <a:cubicBezTo>
                      <a:pt x="19" y="16"/>
                      <a:pt x="26" y="24"/>
                      <a:pt x="27" y="33"/>
                    </a:cubicBezTo>
                    <a:cubicBezTo>
                      <a:pt x="29" y="43"/>
                      <a:pt x="19" y="33"/>
                      <a:pt x="19" y="40"/>
                    </a:cubicBezTo>
                    <a:cubicBezTo>
                      <a:pt x="19" y="47"/>
                      <a:pt x="19" y="47"/>
                      <a:pt x="19" y="45"/>
                    </a:cubicBezTo>
                    <a:lnTo>
                      <a:pt x="14" y="16"/>
                    </a:ln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38" name="Freeform 64"/>
              <p:cNvSpPr>
                <a:spLocks/>
              </p:cNvSpPr>
              <p:nvPr/>
            </p:nvSpPr>
            <p:spPr bwMode="auto">
              <a:xfrm>
                <a:off x="1100" y="650"/>
                <a:ext cx="182" cy="165"/>
              </a:xfrm>
              <a:custGeom>
                <a:avLst/>
                <a:gdLst>
                  <a:gd name="T0" fmla="*/ 62 w 77"/>
                  <a:gd name="T1" fmla="*/ 66 h 70"/>
                  <a:gd name="T2" fmla="*/ 65 w 77"/>
                  <a:gd name="T3" fmla="*/ 26 h 70"/>
                  <a:gd name="T4" fmla="*/ 25 w 77"/>
                  <a:gd name="T5" fmla="*/ 11 h 70"/>
                  <a:gd name="T6" fmla="*/ 13 w 77"/>
                  <a:gd name="T7" fmla="*/ 49 h 70"/>
                  <a:gd name="T8" fmla="*/ 42 w 77"/>
                  <a:gd name="T9" fmla="*/ 26 h 70"/>
                  <a:gd name="T10" fmla="*/ 42 w 77"/>
                  <a:gd name="T11" fmla="*/ 26 h 70"/>
                  <a:gd name="T12" fmla="*/ 25 w 77"/>
                  <a:gd name="T13" fmla="*/ 60 h 70"/>
                  <a:gd name="T14" fmla="*/ 4 w 77"/>
                  <a:gd name="T15" fmla="*/ 43 h 70"/>
                  <a:gd name="T16" fmla="*/ 9 w 77"/>
                  <a:gd name="T17" fmla="*/ 17 h 70"/>
                  <a:gd name="T18" fmla="*/ 61 w 77"/>
                  <a:gd name="T19" fmla="*/ 15 h 70"/>
                  <a:gd name="T20" fmla="*/ 65 w 77"/>
                  <a:gd name="T21" fmla="*/ 68 h 70"/>
                  <a:gd name="T22" fmla="*/ 62 w 77"/>
                  <a:gd name="T23" fmla="*/ 66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7" h="70">
                    <a:moveTo>
                      <a:pt x="62" y="66"/>
                    </a:moveTo>
                    <a:cubicBezTo>
                      <a:pt x="70" y="54"/>
                      <a:pt x="72" y="40"/>
                      <a:pt x="65" y="26"/>
                    </a:cubicBezTo>
                    <a:cubicBezTo>
                      <a:pt x="57" y="11"/>
                      <a:pt x="40" y="5"/>
                      <a:pt x="25" y="11"/>
                    </a:cubicBezTo>
                    <a:cubicBezTo>
                      <a:pt x="10" y="16"/>
                      <a:pt x="0" y="35"/>
                      <a:pt x="13" y="49"/>
                    </a:cubicBezTo>
                    <a:cubicBezTo>
                      <a:pt x="28" y="67"/>
                      <a:pt x="61" y="41"/>
                      <a:pt x="42" y="26"/>
                    </a:cubicBezTo>
                    <a:cubicBezTo>
                      <a:pt x="40" y="24"/>
                      <a:pt x="40" y="24"/>
                      <a:pt x="42" y="26"/>
                    </a:cubicBezTo>
                    <a:cubicBezTo>
                      <a:pt x="60" y="40"/>
                      <a:pt x="43" y="61"/>
                      <a:pt x="25" y="60"/>
                    </a:cubicBezTo>
                    <a:cubicBezTo>
                      <a:pt x="15" y="59"/>
                      <a:pt x="7" y="51"/>
                      <a:pt x="4" y="43"/>
                    </a:cubicBezTo>
                    <a:cubicBezTo>
                      <a:pt x="1" y="33"/>
                      <a:pt x="4" y="24"/>
                      <a:pt x="9" y="17"/>
                    </a:cubicBezTo>
                    <a:cubicBezTo>
                      <a:pt x="21" y="2"/>
                      <a:pt x="46" y="0"/>
                      <a:pt x="61" y="15"/>
                    </a:cubicBezTo>
                    <a:cubicBezTo>
                      <a:pt x="77" y="30"/>
                      <a:pt x="77" y="53"/>
                      <a:pt x="65" y="68"/>
                    </a:cubicBezTo>
                    <a:cubicBezTo>
                      <a:pt x="64" y="70"/>
                      <a:pt x="60" y="68"/>
                      <a:pt x="62" y="66"/>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39" name="Freeform 65"/>
              <p:cNvSpPr>
                <a:spLocks/>
              </p:cNvSpPr>
              <p:nvPr/>
            </p:nvSpPr>
            <p:spPr bwMode="auto">
              <a:xfrm>
                <a:off x="1180" y="570"/>
                <a:ext cx="144" cy="397"/>
              </a:xfrm>
              <a:custGeom>
                <a:avLst/>
                <a:gdLst>
                  <a:gd name="T0" fmla="*/ 32 w 61"/>
                  <a:gd name="T1" fmla="*/ 0 h 168"/>
                  <a:gd name="T2" fmla="*/ 56 w 61"/>
                  <a:gd name="T3" fmla="*/ 42 h 168"/>
                  <a:gd name="T4" fmla="*/ 41 w 61"/>
                  <a:gd name="T5" fmla="*/ 84 h 168"/>
                  <a:gd name="T6" fmla="*/ 24 w 61"/>
                  <a:gd name="T7" fmla="*/ 167 h 168"/>
                  <a:gd name="T8" fmla="*/ 28 w 61"/>
                  <a:gd name="T9" fmla="*/ 168 h 168"/>
                  <a:gd name="T10" fmla="*/ 43 w 61"/>
                  <a:gd name="T11" fmla="*/ 87 h 168"/>
                  <a:gd name="T12" fmla="*/ 61 w 61"/>
                  <a:gd name="T13" fmla="*/ 46 h 168"/>
                  <a:gd name="T14" fmla="*/ 36 w 61"/>
                  <a:gd name="T15" fmla="*/ 1 h 168"/>
                  <a:gd name="T16" fmla="*/ 32 w 61"/>
                  <a:gd name="T17" fmla="*/ 0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1" h="168">
                    <a:moveTo>
                      <a:pt x="32" y="0"/>
                    </a:moveTo>
                    <a:cubicBezTo>
                      <a:pt x="49" y="10"/>
                      <a:pt x="55" y="27"/>
                      <a:pt x="56" y="42"/>
                    </a:cubicBezTo>
                    <a:cubicBezTo>
                      <a:pt x="58" y="60"/>
                      <a:pt x="50" y="73"/>
                      <a:pt x="41" y="84"/>
                    </a:cubicBezTo>
                    <a:cubicBezTo>
                      <a:pt x="25" y="102"/>
                      <a:pt x="0" y="130"/>
                      <a:pt x="24" y="167"/>
                    </a:cubicBezTo>
                    <a:cubicBezTo>
                      <a:pt x="24" y="168"/>
                      <a:pt x="27" y="168"/>
                      <a:pt x="28" y="168"/>
                    </a:cubicBezTo>
                    <a:cubicBezTo>
                      <a:pt x="5" y="133"/>
                      <a:pt x="28" y="105"/>
                      <a:pt x="43" y="87"/>
                    </a:cubicBezTo>
                    <a:cubicBezTo>
                      <a:pt x="53" y="76"/>
                      <a:pt x="61" y="64"/>
                      <a:pt x="61" y="46"/>
                    </a:cubicBezTo>
                    <a:cubicBezTo>
                      <a:pt x="60" y="31"/>
                      <a:pt x="53" y="12"/>
                      <a:pt x="36" y="1"/>
                    </a:cubicBezTo>
                    <a:cubicBezTo>
                      <a:pt x="35" y="1"/>
                      <a:pt x="33" y="1"/>
                      <a:pt x="32"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40" name="Freeform 66"/>
              <p:cNvSpPr>
                <a:spLocks/>
              </p:cNvSpPr>
              <p:nvPr/>
            </p:nvSpPr>
            <p:spPr bwMode="auto">
              <a:xfrm>
                <a:off x="1213" y="811"/>
                <a:ext cx="239" cy="274"/>
              </a:xfrm>
              <a:custGeom>
                <a:avLst/>
                <a:gdLst>
                  <a:gd name="T0" fmla="*/ 64 w 101"/>
                  <a:gd name="T1" fmla="*/ 115 h 116"/>
                  <a:gd name="T2" fmla="*/ 98 w 101"/>
                  <a:gd name="T3" fmla="*/ 51 h 116"/>
                  <a:gd name="T4" fmla="*/ 49 w 101"/>
                  <a:gd name="T5" fmla="*/ 1 h 116"/>
                  <a:gd name="T6" fmla="*/ 3 w 101"/>
                  <a:gd name="T7" fmla="*/ 49 h 116"/>
                  <a:gd name="T8" fmla="*/ 23 w 101"/>
                  <a:gd name="T9" fmla="*/ 78 h 116"/>
                  <a:gd name="T10" fmla="*/ 57 w 101"/>
                  <a:gd name="T11" fmla="*/ 73 h 116"/>
                  <a:gd name="T12" fmla="*/ 63 w 101"/>
                  <a:gd name="T13" fmla="*/ 40 h 116"/>
                  <a:gd name="T14" fmla="*/ 59 w 101"/>
                  <a:gd name="T15" fmla="*/ 42 h 116"/>
                  <a:gd name="T16" fmla="*/ 45 w 101"/>
                  <a:gd name="T17" fmla="*/ 76 h 116"/>
                  <a:gd name="T18" fmla="*/ 11 w 101"/>
                  <a:gd name="T19" fmla="*/ 62 h 116"/>
                  <a:gd name="T20" fmla="*/ 11 w 101"/>
                  <a:gd name="T21" fmla="*/ 25 h 116"/>
                  <a:gd name="T22" fmla="*/ 43 w 101"/>
                  <a:gd name="T23" fmla="*/ 5 h 116"/>
                  <a:gd name="T24" fmla="*/ 94 w 101"/>
                  <a:gd name="T25" fmla="*/ 48 h 116"/>
                  <a:gd name="T26" fmla="*/ 64 w 101"/>
                  <a:gd name="T27" fmla="*/ 115 h 116"/>
                  <a:gd name="T28" fmla="*/ 64 w 101"/>
                  <a:gd name="T29" fmla="*/ 115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01" h="116">
                    <a:moveTo>
                      <a:pt x="64" y="115"/>
                    </a:moveTo>
                    <a:cubicBezTo>
                      <a:pt x="87" y="103"/>
                      <a:pt x="101" y="77"/>
                      <a:pt x="98" y="51"/>
                    </a:cubicBezTo>
                    <a:cubicBezTo>
                      <a:pt x="95" y="24"/>
                      <a:pt x="77" y="2"/>
                      <a:pt x="49" y="1"/>
                    </a:cubicBezTo>
                    <a:cubicBezTo>
                      <a:pt x="23" y="0"/>
                      <a:pt x="0" y="22"/>
                      <a:pt x="3" y="49"/>
                    </a:cubicBezTo>
                    <a:cubicBezTo>
                      <a:pt x="5" y="61"/>
                      <a:pt x="11" y="73"/>
                      <a:pt x="23" y="78"/>
                    </a:cubicBezTo>
                    <a:cubicBezTo>
                      <a:pt x="34" y="83"/>
                      <a:pt x="47" y="81"/>
                      <a:pt x="57" y="73"/>
                    </a:cubicBezTo>
                    <a:cubicBezTo>
                      <a:pt x="66" y="65"/>
                      <a:pt x="67" y="51"/>
                      <a:pt x="63" y="40"/>
                    </a:cubicBezTo>
                    <a:cubicBezTo>
                      <a:pt x="62" y="38"/>
                      <a:pt x="58" y="40"/>
                      <a:pt x="59" y="42"/>
                    </a:cubicBezTo>
                    <a:cubicBezTo>
                      <a:pt x="65" y="56"/>
                      <a:pt x="59" y="71"/>
                      <a:pt x="45" y="76"/>
                    </a:cubicBezTo>
                    <a:cubicBezTo>
                      <a:pt x="32" y="80"/>
                      <a:pt x="18" y="73"/>
                      <a:pt x="11" y="62"/>
                    </a:cubicBezTo>
                    <a:cubicBezTo>
                      <a:pt x="5" y="51"/>
                      <a:pt x="6" y="36"/>
                      <a:pt x="11" y="25"/>
                    </a:cubicBezTo>
                    <a:cubicBezTo>
                      <a:pt x="18" y="13"/>
                      <a:pt x="30" y="7"/>
                      <a:pt x="43" y="5"/>
                    </a:cubicBezTo>
                    <a:cubicBezTo>
                      <a:pt x="70" y="1"/>
                      <a:pt x="90" y="23"/>
                      <a:pt x="94" y="48"/>
                    </a:cubicBezTo>
                    <a:cubicBezTo>
                      <a:pt x="98" y="74"/>
                      <a:pt x="86" y="103"/>
                      <a:pt x="64" y="115"/>
                    </a:cubicBezTo>
                    <a:cubicBezTo>
                      <a:pt x="62" y="116"/>
                      <a:pt x="62" y="116"/>
                      <a:pt x="64" y="115"/>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41" name="Freeform 67"/>
              <p:cNvSpPr>
                <a:spLocks/>
              </p:cNvSpPr>
              <p:nvPr/>
            </p:nvSpPr>
            <p:spPr bwMode="auto">
              <a:xfrm>
                <a:off x="1388" y="636"/>
                <a:ext cx="234" cy="458"/>
              </a:xfrm>
              <a:custGeom>
                <a:avLst/>
                <a:gdLst>
                  <a:gd name="T0" fmla="*/ 99 w 99"/>
                  <a:gd name="T1" fmla="*/ 2 h 194"/>
                  <a:gd name="T2" fmla="*/ 48 w 99"/>
                  <a:gd name="T3" fmla="*/ 30 h 194"/>
                  <a:gd name="T4" fmla="*/ 37 w 99"/>
                  <a:gd name="T5" fmla="*/ 88 h 194"/>
                  <a:gd name="T6" fmla="*/ 1 w 99"/>
                  <a:gd name="T7" fmla="*/ 194 h 194"/>
                  <a:gd name="T8" fmla="*/ 1 w 99"/>
                  <a:gd name="T9" fmla="*/ 194 h 194"/>
                  <a:gd name="T10" fmla="*/ 32 w 99"/>
                  <a:gd name="T11" fmla="*/ 91 h 194"/>
                  <a:gd name="T12" fmla="*/ 41 w 99"/>
                  <a:gd name="T13" fmla="*/ 31 h 194"/>
                  <a:gd name="T14" fmla="*/ 99 w 99"/>
                  <a:gd name="T15" fmla="*/ 2 h 194"/>
                  <a:gd name="T16" fmla="*/ 99 w 99"/>
                  <a:gd name="T17" fmla="*/ 2 h 1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 h="194">
                    <a:moveTo>
                      <a:pt x="99" y="2"/>
                    </a:moveTo>
                    <a:cubicBezTo>
                      <a:pt x="76" y="0"/>
                      <a:pt x="59" y="15"/>
                      <a:pt x="48" y="30"/>
                    </a:cubicBezTo>
                    <a:cubicBezTo>
                      <a:pt x="34" y="48"/>
                      <a:pt x="34" y="69"/>
                      <a:pt x="37" y="88"/>
                    </a:cubicBezTo>
                    <a:cubicBezTo>
                      <a:pt x="41" y="121"/>
                      <a:pt x="49" y="171"/>
                      <a:pt x="1" y="194"/>
                    </a:cubicBezTo>
                    <a:cubicBezTo>
                      <a:pt x="0" y="194"/>
                      <a:pt x="2" y="193"/>
                      <a:pt x="1" y="194"/>
                    </a:cubicBezTo>
                    <a:cubicBezTo>
                      <a:pt x="47" y="172"/>
                      <a:pt x="37" y="122"/>
                      <a:pt x="32" y="91"/>
                    </a:cubicBezTo>
                    <a:cubicBezTo>
                      <a:pt x="29" y="70"/>
                      <a:pt x="29" y="51"/>
                      <a:pt x="41" y="31"/>
                    </a:cubicBezTo>
                    <a:cubicBezTo>
                      <a:pt x="51" y="15"/>
                      <a:pt x="75" y="0"/>
                      <a:pt x="99" y="2"/>
                    </a:cubicBezTo>
                    <a:cubicBezTo>
                      <a:pt x="99" y="2"/>
                      <a:pt x="99" y="2"/>
                      <a:pt x="99"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42" name="Freeform 68"/>
              <p:cNvSpPr>
                <a:spLocks/>
              </p:cNvSpPr>
              <p:nvPr/>
            </p:nvSpPr>
            <p:spPr bwMode="auto">
              <a:xfrm>
                <a:off x="1343" y="1018"/>
                <a:ext cx="331" cy="282"/>
              </a:xfrm>
              <a:custGeom>
                <a:avLst/>
                <a:gdLst>
                  <a:gd name="T0" fmla="*/ 4 w 140"/>
                  <a:gd name="T1" fmla="*/ 59 h 119"/>
                  <a:gd name="T2" fmla="*/ 67 w 140"/>
                  <a:gd name="T3" fmla="*/ 7 h 119"/>
                  <a:gd name="T4" fmla="*/ 131 w 140"/>
                  <a:gd name="T5" fmla="*/ 57 h 119"/>
                  <a:gd name="T6" fmla="*/ 74 w 140"/>
                  <a:gd name="T7" fmla="*/ 108 h 119"/>
                  <a:gd name="T8" fmla="*/ 50 w 140"/>
                  <a:gd name="T9" fmla="*/ 72 h 119"/>
                  <a:gd name="T10" fmla="*/ 84 w 140"/>
                  <a:gd name="T11" fmla="*/ 46 h 119"/>
                  <a:gd name="T12" fmla="*/ 86 w 140"/>
                  <a:gd name="T13" fmla="*/ 43 h 119"/>
                  <a:gd name="T14" fmla="*/ 53 w 140"/>
                  <a:gd name="T15" fmla="*/ 54 h 119"/>
                  <a:gd name="T16" fmla="*/ 49 w 140"/>
                  <a:gd name="T17" fmla="*/ 90 h 119"/>
                  <a:gd name="T18" fmla="*/ 116 w 140"/>
                  <a:gd name="T19" fmla="*/ 104 h 119"/>
                  <a:gd name="T20" fmla="*/ 127 w 140"/>
                  <a:gd name="T21" fmla="*/ 33 h 119"/>
                  <a:gd name="T22" fmla="*/ 57 w 140"/>
                  <a:gd name="T23" fmla="*/ 5 h 119"/>
                  <a:gd name="T24" fmla="*/ 1 w 140"/>
                  <a:gd name="T25" fmla="*/ 58 h 119"/>
                  <a:gd name="T26" fmla="*/ 4 w 140"/>
                  <a:gd name="T27" fmla="*/ 5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40" h="119">
                    <a:moveTo>
                      <a:pt x="4" y="59"/>
                    </a:moveTo>
                    <a:cubicBezTo>
                      <a:pt x="12" y="30"/>
                      <a:pt x="37" y="10"/>
                      <a:pt x="67" y="7"/>
                    </a:cubicBezTo>
                    <a:cubicBezTo>
                      <a:pt x="99" y="5"/>
                      <a:pt x="127" y="25"/>
                      <a:pt x="131" y="57"/>
                    </a:cubicBezTo>
                    <a:cubicBezTo>
                      <a:pt x="136" y="89"/>
                      <a:pt x="106" y="117"/>
                      <a:pt x="74" y="108"/>
                    </a:cubicBezTo>
                    <a:cubicBezTo>
                      <a:pt x="59" y="103"/>
                      <a:pt x="49" y="88"/>
                      <a:pt x="50" y="72"/>
                    </a:cubicBezTo>
                    <a:cubicBezTo>
                      <a:pt x="50" y="54"/>
                      <a:pt x="67" y="42"/>
                      <a:pt x="84" y="46"/>
                    </a:cubicBezTo>
                    <a:cubicBezTo>
                      <a:pt x="87" y="47"/>
                      <a:pt x="88" y="43"/>
                      <a:pt x="86" y="43"/>
                    </a:cubicBezTo>
                    <a:cubicBezTo>
                      <a:pt x="74" y="40"/>
                      <a:pt x="60" y="44"/>
                      <a:pt x="53" y="54"/>
                    </a:cubicBezTo>
                    <a:cubicBezTo>
                      <a:pt x="45" y="64"/>
                      <a:pt x="44" y="78"/>
                      <a:pt x="49" y="90"/>
                    </a:cubicBezTo>
                    <a:cubicBezTo>
                      <a:pt x="60" y="116"/>
                      <a:pt x="95" y="119"/>
                      <a:pt x="116" y="104"/>
                    </a:cubicBezTo>
                    <a:cubicBezTo>
                      <a:pt x="138" y="88"/>
                      <a:pt x="140" y="56"/>
                      <a:pt x="127" y="33"/>
                    </a:cubicBezTo>
                    <a:cubicBezTo>
                      <a:pt x="113" y="8"/>
                      <a:pt x="83" y="0"/>
                      <a:pt x="57" y="5"/>
                    </a:cubicBezTo>
                    <a:cubicBezTo>
                      <a:pt x="30" y="10"/>
                      <a:pt x="8" y="32"/>
                      <a:pt x="1" y="58"/>
                    </a:cubicBezTo>
                    <a:cubicBezTo>
                      <a:pt x="0" y="60"/>
                      <a:pt x="4" y="62"/>
                      <a:pt x="4" y="5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43" name="Freeform 69"/>
              <p:cNvSpPr>
                <a:spLocks/>
              </p:cNvSpPr>
              <p:nvPr/>
            </p:nvSpPr>
            <p:spPr bwMode="auto">
              <a:xfrm>
                <a:off x="1398" y="641"/>
                <a:ext cx="75" cy="163"/>
              </a:xfrm>
              <a:custGeom>
                <a:avLst/>
                <a:gdLst>
                  <a:gd name="T0" fmla="*/ 28 w 32"/>
                  <a:gd name="T1" fmla="*/ 32 h 69"/>
                  <a:gd name="T2" fmla="*/ 22 w 32"/>
                  <a:gd name="T3" fmla="*/ 17 h 69"/>
                  <a:gd name="T4" fmla="*/ 19 w 32"/>
                  <a:gd name="T5" fmla="*/ 21 h 69"/>
                  <a:gd name="T6" fmla="*/ 15 w 32"/>
                  <a:gd name="T7" fmla="*/ 11 h 69"/>
                  <a:gd name="T8" fmla="*/ 11 w 32"/>
                  <a:gd name="T9" fmla="*/ 16 h 69"/>
                  <a:gd name="T10" fmla="*/ 3 w 32"/>
                  <a:gd name="T11" fmla="*/ 6 h 69"/>
                  <a:gd name="T12" fmla="*/ 9 w 32"/>
                  <a:gd name="T13" fmla="*/ 4 h 69"/>
                  <a:gd name="T14" fmla="*/ 4 w 32"/>
                  <a:gd name="T15" fmla="*/ 1 h 69"/>
                  <a:gd name="T16" fmla="*/ 0 w 32"/>
                  <a:gd name="T17" fmla="*/ 8 h 69"/>
                  <a:gd name="T18" fmla="*/ 3 w 32"/>
                  <a:gd name="T19" fmla="*/ 16 h 69"/>
                  <a:gd name="T20" fmla="*/ 5 w 32"/>
                  <a:gd name="T21" fmla="*/ 24 h 69"/>
                  <a:gd name="T22" fmla="*/ 1 w 32"/>
                  <a:gd name="T23" fmla="*/ 23 h 69"/>
                  <a:gd name="T24" fmla="*/ 3 w 32"/>
                  <a:gd name="T25" fmla="*/ 28 h 69"/>
                  <a:gd name="T26" fmla="*/ 7 w 32"/>
                  <a:gd name="T27" fmla="*/ 33 h 69"/>
                  <a:gd name="T28" fmla="*/ 4 w 32"/>
                  <a:gd name="T29" fmla="*/ 34 h 69"/>
                  <a:gd name="T30" fmla="*/ 5 w 32"/>
                  <a:gd name="T31" fmla="*/ 39 h 69"/>
                  <a:gd name="T32" fmla="*/ 24 w 32"/>
                  <a:gd name="T33" fmla="*/ 60 h 69"/>
                  <a:gd name="T34" fmla="*/ 26 w 32"/>
                  <a:gd name="T35" fmla="*/ 68 h 69"/>
                  <a:gd name="T36" fmla="*/ 24 w 32"/>
                  <a:gd name="T37" fmla="*/ 60 h 69"/>
                  <a:gd name="T38" fmla="*/ 27 w 32"/>
                  <a:gd name="T39" fmla="*/ 41 h 69"/>
                  <a:gd name="T40" fmla="*/ 28 w 32"/>
                  <a:gd name="T41" fmla="*/ 32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 h="69">
                    <a:moveTo>
                      <a:pt x="28" y="32"/>
                    </a:moveTo>
                    <a:cubicBezTo>
                      <a:pt x="23" y="35"/>
                      <a:pt x="24" y="18"/>
                      <a:pt x="22" y="17"/>
                    </a:cubicBezTo>
                    <a:cubicBezTo>
                      <a:pt x="20" y="16"/>
                      <a:pt x="19" y="21"/>
                      <a:pt x="19" y="21"/>
                    </a:cubicBezTo>
                    <a:cubicBezTo>
                      <a:pt x="19" y="21"/>
                      <a:pt x="17" y="12"/>
                      <a:pt x="15" y="11"/>
                    </a:cubicBezTo>
                    <a:cubicBezTo>
                      <a:pt x="12" y="10"/>
                      <a:pt x="11" y="15"/>
                      <a:pt x="11" y="16"/>
                    </a:cubicBezTo>
                    <a:cubicBezTo>
                      <a:pt x="11" y="17"/>
                      <a:pt x="2" y="11"/>
                      <a:pt x="3" y="6"/>
                    </a:cubicBezTo>
                    <a:cubicBezTo>
                      <a:pt x="4" y="0"/>
                      <a:pt x="9" y="4"/>
                      <a:pt x="9" y="4"/>
                    </a:cubicBezTo>
                    <a:cubicBezTo>
                      <a:pt x="9" y="4"/>
                      <a:pt x="7" y="0"/>
                      <a:pt x="4" y="1"/>
                    </a:cubicBezTo>
                    <a:cubicBezTo>
                      <a:pt x="1" y="2"/>
                      <a:pt x="0" y="5"/>
                      <a:pt x="0" y="8"/>
                    </a:cubicBezTo>
                    <a:cubicBezTo>
                      <a:pt x="0" y="10"/>
                      <a:pt x="1" y="12"/>
                      <a:pt x="3" y="16"/>
                    </a:cubicBezTo>
                    <a:cubicBezTo>
                      <a:pt x="5" y="20"/>
                      <a:pt x="5" y="24"/>
                      <a:pt x="5" y="24"/>
                    </a:cubicBezTo>
                    <a:cubicBezTo>
                      <a:pt x="5" y="24"/>
                      <a:pt x="2" y="22"/>
                      <a:pt x="1" y="23"/>
                    </a:cubicBezTo>
                    <a:cubicBezTo>
                      <a:pt x="0" y="25"/>
                      <a:pt x="0" y="26"/>
                      <a:pt x="3" y="28"/>
                    </a:cubicBezTo>
                    <a:cubicBezTo>
                      <a:pt x="5" y="30"/>
                      <a:pt x="7" y="33"/>
                      <a:pt x="7" y="33"/>
                    </a:cubicBezTo>
                    <a:cubicBezTo>
                      <a:pt x="7" y="33"/>
                      <a:pt x="4" y="33"/>
                      <a:pt x="4" y="34"/>
                    </a:cubicBezTo>
                    <a:cubicBezTo>
                      <a:pt x="3" y="36"/>
                      <a:pt x="3" y="37"/>
                      <a:pt x="5" y="39"/>
                    </a:cubicBezTo>
                    <a:cubicBezTo>
                      <a:pt x="8" y="40"/>
                      <a:pt x="20" y="50"/>
                      <a:pt x="24" y="60"/>
                    </a:cubicBezTo>
                    <a:cubicBezTo>
                      <a:pt x="28" y="69"/>
                      <a:pt x="26" y="68"/>
                      <a:pt x="26" y="68"/>
                    </a:cubicBezTo>
                    <a:cubicBezTo>
                      <a:pt x="24" y="60"/>
                      <a:pt x="24" y="60"/>
                      <a:pt x="24" y="60"/>
                    </a:cubicBezTo>
                    <a:cubicBezTo>
                      <a:pt x="24" y="59"/>
                      <a:pt x="21" y="47"/>
                      <a:pt x="27" y="41"/>
                    </a:cubicBezTo>
                    <a:cubicBezTo>
                      <a:pt x="32" y="35"/>
                      <a:pt x="28" y="32"/>
                      <a:pt x="28" y="3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44" name="Freeform 70"/>
              <p:cNvSpPr>
                <a:spLocks/>
              </p:cNvSpPr>
              <p:nvPr/>
            </p:nvSpPr>
            <p:spPr bwMode="auto">
              <a:xfrm>
                <a:off x="1466" y="752"/>
                <a:ext cx="109" cy="85"/>
              </a:xfrm>
              <a:custGeom>
                <a:avLst/>
                <a:gdLst>
                  <a:gd name="T0" fmla="*/ 11 w 46"/>
                  <a:gd name="T1" fmla="*/ 25 h 36"/>
                  <a:gd name="T2" fmla="*/ 30 w 46"/>
                  <a:gd name="T3" fmla="*/ 29 h 36"/>
                  <a:gd name="T4" fmla="*/ 27 w 46"/>
                  <a:gd name="T5" fmla="*/ 27 h 36"/>
                  <a:gd name="T6" fmla="*/ 36 w 46"/>
                  <a:gd name="T7" fmla="*/ 22 h 36"/>
                  <a:gd name="T8" fmla="*/ 35 w 46"/>
                  <a:gd name="T9" fmla="*/ 14 h 36"/>
                  <a:gd name="T10" fmla="*/ 46 w 46"/>
                  <a:gd name="T11" fmla="*/ 3 h 36"/>
                  <a:gd name="T12" fmla="*/ 35 w 46"/>
                  <a:gd name="T13" fmla="*/ 5 h 36"/>
                  <a:gd name="T14" fmla="*/ 30 w 46"/>
                  <a:gd name="T15" fmla="*/ 7 h 36"/>
                  <a:gd name="T16" fmla="*/ 29 w 46"/>
                  <a:gd name="T17" fmla="*/ 3 h 36"/>
                  <a:gd name="T18" fmla="*/ 23 w 46"/>
                  <a:gd name="T19" fmla="*/ 3 h 36"/>
                  <a:gd name="T20" fmla="*/ 19 w 46"/>
                  <a:gd name="T21" fmla="*/ 6 h 36"/>
                  <a:gd name="T22" fmla="*/ 15 w 46"/>
                  <a:gd name="T23" fmla="*/ 0 h 36"/>
                  <a:gd name="T24" fmla="*/ 7 w 46"/>
                  <a:gd name="T25" fmla="*/ 14 h 36"/>
                  <a:gd name="T26" fmla="*/ 8 w 46"/>
                  <a:gd name="T27" fmla="*/ 21 h 36"/>
                  <a:gd name="T28" fmla="*/ 0 w 46"/>
                  <a:gd name="T29" fmla="*/ 21 h 36"/>
                  <a:gd name="T30" fmla="*/ 11 w 46"/>
                  <a:gd name="T31" fmla="*/ 26 h 36"/>
                  <a:gd name="T32" fmla="*/ 11 w 46"/>
                  <a:gd name="T33" fmla="*/ 25 h 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 h="36">
                    <a:moveTo>
                      <a:pt x="11" y="25"/>
                    </a:moveTo>
                    <a:cubicBezTo>
                      <a:pt x="12" y="34"/>
                      <a:pt x="24" y="36"/>
                      <a:pt x="30" y="29"/>
                    </a:cubicBezTo>
                    <a:cubicBezTo>
                      <a:pt x="29" y="28"/>
                      <a:pt x="28" y="28"/>
                      <a:pt x="27" y="27"/>
                    </a:cubicBezTo>
                    <a:cubicBezTo>
                      <a:pt x="29" y="25"/>
                      <a:pt x="33" y="25"/>
                      <a:pt x="36" y="22"/>
                    </a:cubicBezTo>
                    <a:cubicBezTo>
                      <a:pt x="38" y="19"/>
                      <a:pt x="39" y="16"/>
                      <a:pt x="35" y="14"/>
                    </a:cubicBezTo>
                    <a:cubicBezTo>
                      <a:pt x="36" y="11"/>
                      <a:pt x="42" y="4"/>
                      <a:pt x="46" y="3"/>
                    </a:cubicBezTo>
                    <a:cubicBezTo>
                      <a:pt x="43" y="3"/>
                      <a:pt x="38" y="4"/>
                      <a:pt x="35" y="5"/>
                    </a:cubicBezTo>
                    <a:cubicBezTo>
                      <a:pt x="33" y="5"/>
                      <a:pt x="31" y="7"/>
                      <a:pt x="30" y="7"/>
                    </a:cubicBezTo>
                    <a:cubicBezTo>
                      <a:pt x="29" y="6"/>
                      <a:pt x="30" y="4"/>
                      <a:pt x="29" y="3"/>
                    </a:cubicBezTo>
                    <a:cubicBezTo>
                      <a:pt x="28" y="3"/>
                      <a:pt x="24" y="3"/>
                      <a:pt x="23" y="3"/>
                    </a:cubicBezTo>
                    <a:cubicBezTo>
                      <a:pt x="21" y="4"/>
                      <a:pt x="20" y="5"/>
                      <a:pt x="19" y="6"/>
                    </a:cubicBezTo>
                    <a:cubicBezTo>
                      <a:pt x="14" y="7"/>
                      <a:pt x="18" y="1"/>
                      <a:pt x="15" y="0"/>
                    </a:cubicBezTo>
                    <a:cubicBezTo>
                      <a:pt x="10" y="5"/>
                      <a:pt x="6" y="7"/>
                      <a:pt x="7" y="14"/>
                    </a:cubicBezTo>
                    <a:cubicBezTo>
                      <a:pt x="7" y="16"/>
                      <a:pt x="10" y="20"/>
                      <a:pt x="8" y="21"/>
                    </a:cubicBezTo>
                    <a:cubicBezTo>
                      <a:pt x="6" y="22"/>
                      <a:pt x="1" y="21"/>
                      <a:pt x="0" y="21"/>
                    </a:cubicBezTo>
                    <a:cubicBezTo>
                      <a:pt x="2" y="25"/>
                      <a:pt x="13" y="18"/>
                      <a:pt x="11" y="26"/>
                    </a:cubicBezTo>
                    <a:lnTo>
                      <a:pt x="11" y="25"/>
                    </a:ln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45" name="Freeform 71"/>
              <p:cNvSpPr>
                <a:spLocks/>
              </p:cNvSpPr>
              <p:nvPr/>
            </p:nvSpPr>
            <p:spPr bwMode="auto">
              <a:xfrm>
                <a:off x="1683" y="808"/>
                <a:ext cx="88" cy="118"/>
              </a:xfrm>
              <a:custGeom>
                <a:avLst/>
                <a:gdLst>
                  <a:gd name="T0" fmla="*/ 22 w 37"/>
                  <a:gd name="T1" fmla="*/ 40 h 50"/>
                  <a:gd name="T2" fmla="*/ 33 w 37"/>
                  <a:gd name="T3" fmla="*/ 24 h 50"/>
                  <a:gd name="T4" fmla="*/ 30 w 37"/>
                  <a:gd name="T5" fmla="*/ 26 h 50"/>
                  <a:gd name="T6" fmla="*/ 28 w 37"/>
                  <a:gd name="T7" fmla="*/ 16 h 50"/>
                  <a:gd name="T8" fmla="*/ 20 w 37"/>
                  <a:gd name="T9" fmla="*/ 14 h 50"/>
                  <a:gd name="T10" fmla="*/ 14 w 37"/>
                  <a:gd name="T11" fmla="*/ 0 h 50"/>
                  <a:gd name="T12" fmla="*/ 12 w 37"/>
                  <a:gd name="T13" fmla="*/ 11 h 50"/>
                  <a:gd name="T14" fmla="*/ 12 w 37"/>
                  <a:gd name="T15" fmla="*/ 16 h 50"/>
                  <a:gd name="T16" fmla="*/ 8 w 37"/>
                  <a:gd name="T17" fmla="*/ 16 h 50"/>
                  <a:gd name="T18" fmla="*/ 6 w 37"/>
                  <a:gd name="T19" fmla="*/ 21 h 50"/>
                  <a:gd name="T20" fmla="*/ 7 w 37"/>
                  <a:gd name="T21" fmla="*/ 26 h 50"/>
                  <a:gd name="T22" fmla="*/ 0 w 37"/>
                  <a:gd name="T23" fmla="*/ 28 h 50"/>
                  <a:gd name="T24" fmla="*/ 10 w 37"/>
                  <a:gd name="T25" fmla="*/ 40 h 50"/>
                  <a:gd name="T26" fmla="*/ 17 w 37"/>
                  <a:gd name="T27" fmla="*/ 42 h 50"/>
                  <a:gd name="T28" fmla="*/ 15 w 37"/>
                  <a:gd name="T29" fmla="*/ 50 h 50"/>
                  <a:gd name="T30" fmla="*/ 23 w 37"/>
                  <a:gd name="T31" fmla="*/ 40 h 50"/>
                  <a:gd name="T32" fmla="*/ 22 w 37"/>
                  <a:gd name="T33" fmla="*/ 40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7" h="50">
                    <a:moveTo>
                      <a:pt x="22" y="40"/>
                    </a:moveTo>
                    <a:cubicBezTo>
                      <a:pt x="31" y="42"/>
                      <a:pt x="37" y="32"/>
                      <a:pt x="33" y="24"/>
                    </a:cubicBezTo>
                    <a:cubicBezTo>
                      <a:pt x="32" y="25"/>
                      <a:pt x="31" y="25"/>
                      <a:pt x="30" y="26"/>
                    </a:cubicBezTo>
                    <a:cubicBezTo>
                      <a:pt x="28" y="23"/>
                      <a:pt x="30" y="19"/>
                      <a:pt x="28" y="16"/>
                    </a:cubicBezTo>
                    <a:cubicBezTo>
                      <a:pt x="26" y="13"/>
                      <a:pt x="24" y="11"/>
                      <a:pt x="20" y="14"/>
                    </a:cubicBezTo>
                    <a:cubicBezTo>
                      <a:pt x="18" y="12"/>
                      <a:pt x="13" y="4"/>
                      <a:pt x="14" y="0"/>
                    </a:cubicBezTo>
                    <a:cubicBezTo>
                      <a:pt x="12" y="3"/>
                      <a:pt x="12" y="8"/>
                      <a:pt x="12" y="11"/>
                    </a:cubicBezTo>
                    <a:cubicBezTo>
                      <a:pt x="12" y="12"/>
                      <a:pt x="13" y="15"/>
                      <a:pt x="12" y="16"/>
                    </a:cubicBezTo>
                    <a:cubicBezTo>
                      <a:pt x="10" y="17"/>
                      <a:pt x="9" y="15"/>
                      <a:pt x="8" y="16"/>
                    </a:cubicBezTo>
                    <a:cubicBezTo>
                      <a:pt x="7" y="17"/>
                      <a:pt x="6" y="20"/>
                      <a:pt x="6" y="21"/>
                    </a:cubicBezTo>
                    <a:cubicBezTo>
                      <a:pt x="6" y="23"/>
                      <a:pt x="7" y="24"/>
                      <a:pt x="7" y="26"/>
                    </a:cubicBezTo>
                    <a:cubicBezTo>
                      <a:pt x="7" y="31"/>
                      <a:pt x="2" y="25"/>
                      <a:pt x="0" y="28"/>
                    </a:cubicBezTo>
                    <a:cubicBezTo>
                      <a:pt x="3" y="34"/>
                      <a:pt x="3" y="39"/>
                      <a:pt x="10" y="40"/>
                    </a:cubicBezTo>
                    <a:cubicBezTo>
                      <a:pt x="13" y="41"/>
                      <a:pt x="17" y="39"/>
                      <a:pt x="17" y="42"/>
                    </a:cubicBezTo>
                    <a:cubicBezTo>
                      <a:pt x="17" y="44"/>
                      <a:pt x="15" y="48"/>
                      <a:pt x="15" y="50"/>
                    </a:cubicBezTo>
                    <a:cubicBezTo>
                      <a:pt x="19" y="49"/>
                      <a:pt x="16" y="36"/>
                      <a:pt x="23" y="40"/>
                    </a:cubicBezTo>
                    <a:lnTo>
                      <a:pt x="22" y="40"/>
                    </a:ln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46" name="Freeform 72"/>
              <p:cNvSpPr>
                <a:spLocks/>
              </p:cNvSpPr>
              <p:nvPr/>
            </p:nvSpPr>
            <p:spPr bwMode="auto">
              <a:xfrm>
                <a:off x="1790" y="945"/>
                <a:ext cx="156" cy="64"/>
              </a:xfrm>
              <a:custGeom>
                <a:avLst/>
                <a:gdLst>
                  <a:gd name="T0" fmla="*/ 26 w 66"/>
                  <a:gd name="T1" fmla="*/ 25 h 27"/>
                  <a:gd name="T2" fmla="*/ 40 w 66"/>
                  <a:gd name="T3" fmla="*/ 26 h 27"/>
                  <a:gd name="T4" fmla="*/ 40 w 66"/>
                  <a:gd name="T5" fmla="*/ 22 h 27"/>
                  <a:gd name="T6" fmla="*/ 50 w 66"/>
                  <a:gd name="T7" fmla="*/ 22 h 27"/>
                  <a:gd name="T8" fmla="*/ 49 w 66"/>
                  <a:gd name="T9" fmla="*/ 17 h 27"/>
                  <a:gd name="T10" fmla="*/ 62 w 66"/>
                  <a:gd name="T11" fmla="*/ 14 h 27"/>
                  <a:gd name="T12" fmla="*/ 59 w 66"/>
                  <a:gd name="T13" fmla="*/ 20 h 27"/>
                  <a:gd name="T14" fmla="*/ 65 w 66"/>
                  <a:gd name="T15" fmla="*/ 17 h 27"/>
                  <a:gd name="T16" fmla="*/ 63 w 66"/>
                  <a:gd name="T17" fmla="*/ 11 h 27"/>
                  <a:gd name="T18" fmla="*/ 55 w 66"/>
                  <a:gd name="T19" fmla="*/ 10 h 27"/>
                  <a:gd name="T20" fmla="*/ 48 w 66"/>
                  <a:gd name="T21" fmla="*/ 8 h 27"/>
                  <a:gd name="T22" fmla="*/ 51 w 66"/>
                  <a:gd name="T23" fmla="*/ 4 h 27"/>
                  <a:gd name="T24" fmla="*/ 47 w 66"/>
                  <a:gd name="T25" fmla="*/ 4 h 27"/>
                  <a:gd name="T26" fmla="*/ 39 w 66"/>
                  <a:gd name="T27" fmla="*/ 6 h 27"/>
                  <a:gd name="T28" fmla="*/ 42 w 66"/>
                  <a:gd name="T29" fmla="*/ 2 h 27"/>
                  <a:gd name="T30" fmla="*/ 37 w 66"/>
                  <a:gd name="T31" fmla="*/ 1 h 27"/>
                  <a:gd name="T32" fmla="*/ 9 w 66"/>
                  <a:gd name="T33" fmla="*/ 9 h 27"/>
                  <a:gd name="T34" fmla="*/ 1 w 66"/>
                  <a:gd name="T35" fmla="*/ 6 h 27"/>
                  <a:gd name="T36" fmla="*/ 9 w 66"/>
                  <a:gd name="T37" fmla="*/ 9 h 27"/>
                  <a:gd name="T38" fmla="*/ 20 w 66"/>
                  <a:gd name="T39" fmla="*/ 20 h 27"/>
                  <a:gd name="T40" fmla="*/ 26 w 66"/>
                  <a:gd name="T41" fmla="*/ 2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6" h="27">
                    <a:moveTo>
                      <a:pt x="26" y="25"/>
                    </a:moveTo>
                    <a:cubicBezTo>
                      <a:pt x="27" y="18"/>
                      <a:pt x="39" y="27"/>
                      <a:pt x="40" y="26"/>
                    </a:cubicBezTo>
                    <a:cubicBezTo>
                      <a:pt x="42" y="25"/>
                      <a:pt x="40" y="22"/>
                      <a:pt x="40" y="22"/>
                    </a:cubicBezTo>
                    <a:cubicBezTo>
                      <a:pt x="40" y="22"/>
                      <a:pt x="47" y="24"/>
                      <a:pt x="50" y="22"/>
                    </a:cubicBezTo>
                    <a:cubicBezTo>
                      <a:pt x="53" y="20"/>
                      <a:pt x="50" y="17"/>
                      <a:pt x="49" y="17"/>
                    </a:cubicBezTo>
                    <a:cubicBezTo>
                      <a:pt x="49" y="17"/>
                      <a:pt x="59" y="11"/>
                      <a:pt x="62" y="14"/>
                    </a:cubicBezTo>
                    <a:cubicBezTo>
                      <a:pt x="65" y="18"/>
                      <a:pt x="59" y="20"/>
                      <a:pt x="59" y="20"/>
                    </a:cubicBezTo>
                    <a:cubicBezTo>
                      <a:pt x="59" y="20"/>
                      <a:pt x="64" y="20"/>
                      <a:pt x="65" y="17"/>
                    </a:cubicBezTo>
                    <a:cubicBezTo>
                      <a:pt x="66" y="14"/>
                      <a:pt x="65" y="12"/>
                      <a:pt x="63" y="11"/>
                    </a:cubicBezTo>
                    <a:cubicBezTo>
                      <a:pt x="61" y="10"/>
                      <a:pt x="59" y="10"/>
                      <a:pt x="55" y="10"/>
                    </a:cubicBezTo>
                    <a:cubicBezTo>
                      <a:pt x="50" y="9"/>
                      <a:pt x="48" y="8"/>
                      <a:pt x="48" y="8"/>
                    </a:cubicBezTo>
                    <a:cubicBezTo>
                      <a:pt x="48" y="8"/>
                      <a:pt x="52" y="6"/>
                      <a:pt x="51" y="4"/>
                    </a:cubicBezTo>
                    <a:cubicBezTo>
                      <a:pt x="51" y="3"/>
                      <a:pt x="50" y="3"/>
                      <a:pt x="47" y="4"/>
                    </a:cubicBezTo>
                    <a:cubicBezTo>
                      <a:pt x="44" y="5"/>
                      <a:pt x="39" y="6"/>
                      <a:pt x="39" y="6"/>
                    </a:cubicBezTo>
                    <a:cubicBezTo>
                      <a:pt x="39" y="6"/>
                      <a:pt x="42" y="3"/>
                      <a:pt x="42" y="2"/>
                    </a:cubicBezTo>
                    <a:cubicBezTo>
                      <a:pt x="41" y="0"/>
                      <a:pt x="40" y="0"/>
                      <a:pt x="37" y="1"/>
                    </a:cubicBezTo>
                    <a:cubicBezTo>
                      <a:pt x="34" y="3"/>
                      <a:pt x="19" y="9"/>
                      <a:pt x="9" y="9"/>
                    </a:cubicBezTo>
                    <a:cubicBezTo>
                      <a:pt x="0" y="8"/>
                      <a:pt x="1" y="6"/>
                      <a:pt x="1" y="6"/>
                    </a:cubicBezTo>
                    <a:cubicBezTo>
                      <a:pt x="9" y="9"/>
                      <a:pt x="9" y="9"/>
                      <a:pt x="9" y="9"/>
                    </a:cubicBezTo>
                    <a:cubicBezTo>
                      <a:pt x="9" y="9"/>
                      <a:pt x="20" y="12"/>
                      <a:pt x="20" y="20"/>
                    </a:cubicBezTo>
                    <a:cubicBezTo>
                      <a:pt x="20" y="27"/>
                      <a:pt x="26" y="25"/>
                      <a:pt x="26" y="25"/>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47" name="Freeform 73"/>
              <p:cNvSpPr>
                <a:spLocks/>
              </p:cNvSpPr>
              <p:nvPr/>
            </p:nvSpPr>
            <p:spPr bwMode="auto">
              <a:xfrm>
                <a:off x="1643" y="1104"/>
                <a:ext cx="175" cy="224"/>
              </a:xfrm>
              <a:custGeom>
                <a:avLst/>
                <a:gdLst>
                  <a:gd name="T0" fmla="*/ 22 w 74"/>
                  <a:gd name="T1" fmla="*/ 67 h 95"/>
                  <a:gd name="T2" fmla="*/ 59 w 74"/>
                  <a:gd name="T3" fmla="*/ 86 h 95"/>
                  <a:gd name="T4" fmla="*/ 50 w 74"/>
                  <a:gd name="T5" fmla="*/ 67 h 95"/>
                  <a:gd name="T6" fmla="*/ 35 w 74"/>
                  <a:gd name="T7" fmla="*/ 59 h 95"/>
                  <a:gd name="T8" fmla="*/ 40 w 74"/>
                  <a:gd name="T9" fmla="*/ 53 h 95"/>
                  <a:gd name="T10" fmla="*/ 18 w 74"/>
                  <a:gd name="T11" fmla="*/ 38 h 95"/>
                  <a:gd name="T12" fmla="*/ 23 w 74"/>
                  <a:gd name="T13" fmla="*/ 6 h 95"/>
                  <a:gd name="T14" fmla="*/ 31 w 74"/>
                  <a:gd name="T15" fmla="*/ 2 h 95"/>
                  <a:gd name="T16" fmla="*/ 15 w 74"/>
                  <a:gd name="T17" fmla="*/ 9 h 95"/>
                  <a:gd name="T18" fmla="*/ 22 w 74"/>
                  <a:gd name="T19" fmla="*/ 67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4" h="95">
                    <a:moveTo>
                      <a:pt x="22" y="67"/>
                    </a:moveTo>
                    <a:cubicBezTo>
                      <a:pt x="25" y="72"/>
                      <a:pt x="43" y="95"/>
                      <a:pt x="59" y="86"/>
                    </a:cubicBezTo>
                    <a:cubicBezTo>
                      <a:pt x="74" y="76"/>
                      <a:pt x="62" y="57"/>
                      <a:pt x="50" y="67"/>
                    </a:cubicBezTo>
                    <a:cubicBezTo>
                      <a:pt x="42" y="75"/>
                      <a:pt x="33" y="64"/>
                      <a:pt x="35" y="59"/>
                    </a:cubicBezTo>
                    <a:cubicBezTo>
                      <a:pt x="36" y="55"/>
                      <a:pt x="40" y="53"/>
                      <a:pt x="40" y="53"/>
                    </a:cubicBezTo>
                    <a:cubicBezTo>
                      <a:pt x="40" y="53"/>
                      <a:pt x="23" y="53"/>
                      <a:pt x="18" y="38"/>
                    </a:cubicBezTo>
                    <a:cubicBezTo>
                      <a:pt x="12" y="24"/>
                      <a:pt x="16" y="11"/>
                      <a:pt x="23" y="6"/>
                    </a:cubicBezTo>
                    <a:cubicBezTo>
                      <a:pt x="29" y="1"/>
                      <a:pt x="31" y="2"/>
                      <a:pt x="31" y="2"/>
                    </a:cubicBezTo>
                    <a:cubicBezTo>
                      <a:pt x="31" y="2"/>
                      <a:pt x="22" y="0"/>
                      <a:pt x="15" y="9"/>
                    </a:cubicBezTo>
                    <a:cubicBezTo>
                      <a:pt x="0" y="30"/>
                      <a:pt x="19" y="63"/>
                      <a:pt x="22" y="67"/>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48" name="Freeform 74"/>
              <p:cNvSpPr>
                <a:spLocks/>
              </p:cNvSpPr>
              <p:nvPr/>
            </p:nvSpPr>
            <p:spPr bwMode="auto">
              <a:xfrm>
                <a:off x="1058" y="1614"/>
                <a:ext cx="158" cy="186"/>
              </a:xfrm>
              <a:custGeom>
                <a:avLst/>
                <a:gdLst>
                  <a:gd name="T0" fmla="*/ 57 w 67"/>
                  <a:gd name="T1" fmla="*/ 34 h 79"/>
                  <a:gd name="T2" fmla="*/ 50 w 67"/>
                  <a:gd name="T3" fmla="*/ 71 h 79"/>
                  <a:gd name="T4" fmla="*/ 41 w 67"/>
                  <a:gd name="T5" fmla="*/ 57 h 79"/>
                  <a:gd name="T6" fmla="*/ 44 w 67"/>
                  <a:gd name="T7" fmla="*/ 40 h 79"/>
                  <a:gd name="T8" fmla="*/ 36 w 67"/>
                  <a:gd name="T9" fmla="*/ 41 h 79"/>
                  <a:gd name="T10" fmla="*/ 37 w 67"/>
                  <a:gd name="T11" fmla="*/ 18 h 79"/>
                  <a:gd name="T12" fmla="*/ 9 w 67"/>
                  <a:gd name="T13" fmla="*/ 7 h 79"/>
                  <a:gd name="T14" fmla="*/ 0 w 67"/>
                  <a:gd name="T15" fmla="*/ 12 h 79"/>
                  <a:gd name="T16" fmla="*/ 16 w 67"/>
                  <a:gd name="T17" fmla="*/ 2 h 79"/>
                  <a:gd name="T18" fmla="*/ 57 w 67"/>
                  <a:gd name="T19" fmla="*/ 34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7" h="79">
                    <a:moveTo>
                      <a:pt x="57" y="34"/>
                    </a:moveTo>
                    <a:cubicBezTo>
                      <a:pt x="59" y="38"/>
                      <a:pt x="67" y="63"/>
                      <a:pt x="50" y="71"/>
                    </a:cubicBezTo>
                    <a:cubicBezTo>
                      <a:pt x="34" y="79"/>
                      <a:pt x="26" y="61"/>
                      <a:pt x="41" y="57"/>
                    </a:cubicBezTo>
                    <a:cubicBezTo>
                      <a:pt x="51" y="53"/>
                      <a:pt x="49" y="41"/>
                      <a:pt x="44" y="40"/>
                    </a:cubicBezTo>
                    <a:cubicBezTo>
                      <a:pt x="39" y="39"/>
                      <a:pt x="36" y="41"/>
                      <a:pt x="36" y="41"/>
                    </a:cubicBezTo>
                    <a:cubicBezTo>
                      <a:pt x="36" y="41"/>
                      <a:pt x="45" y="29"/>
                      <a:pt x="37" y="18"/>
                    </a:cubicBezTo>
                    <a:cubicBezTo>
                      <a:pt x="29" y="7"/>
                      <a:pt x="17" y="4"/>
                      <a:pt x="9" y="7"/>
                    </a:cubicBezTo>
                    <a:cubicBezTo>
                      <a:pt x="1" y="10"/>
                      <a:pt x="0" y="12"/>
                      <a:pt x="0" y="12"/>
                    </a:cubicBezTo>
                    <a:cubicBezTo>
                      <a:pt x="0" y="12"/>
                      <a:pt x="5" y="4"/>
                      <a:pt x="16" y="2"/>
                    </a:cubicBezTo>
                    <a:cubicBezTo>
                      <a:pt x="41" y="0"/>
                      <a:pt x="56" y="30"/>
                      <a:pt x="57" y="34"/>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49" name="Freeform 75"/>
              <p:cNvSpPr>
                <a:spLocks/>
              </p:cNvSpPr>
              <p:nvPr/>
            </p:nvSpPr>
            <p:spPr bwMode="auto">
              <a:xfrm>
                <a:off x="729" y="1590"/>
                <a:ext cx="29" cy="26"/>
              </a:xfrm>
              <a:custGeom>
                <a:avLst/>
                <a:gdLst>
                  <a:gd name="T0" fmla="*/ 9 w 12"/>
                  <a:gd name="T1" fmla="*/ 2 h 11"/>
                  <a:gd name="T2" fmla="*/ 10 w 12"/>
                  <a:gd name="T3" fmla="*/ 9 h 11"/>
                  <a:gd name="T4" fmla="*/ 3 w 12"/>
                  <a:gd name="T5" fmla="*/ 9 h 11"/>
                  <a:gd name="T6" fmla="*/ 1 w 12"/>
                  <a:gd name="T7" fmla="*/ 2 h 11"/>
                  <a:gd name="T8" fmla="*/ 9 w 12"/>
                  <a:gd name="T9" fmla="*/ 2 h 11"/>
                </a:gdLst>
                <a:ahLst/>
                <a:cxnLst>
                  <a:cxn ang="0">
                    <a:pos x="T0" y="T1"/>
                  </a:cxn>
                  <a:cxn ang="0">
                    <a:pos x="T2" y="T3"/>
                  </a:cxn>
                  <a:cxn ang="0">
                    <a:pos x="T4" y="T5"/>
                  </a:cxn>
                  <a:cxn ang="0">
                    <a:pos x="T6" y="T7"/>
                  </a:cxn>
                  <a:cxn ang="0">
                    <a:pos x="T8" y="T9"/>
                  </a:cxn>
                </a:cxnLst>
                <a:rect l="0" t="0" r="r" b="b"/>
                <a:pathLst>
                  <a:path w="12" h="11">
                    <a:moveTo>
                      <a:pt x="9" y="2"/>
                    </a:moveTo>
                    <a:cubicBezTo>
                      <a:pt x="11" y="4"/>
                      <a:pt x="12" y="8"/>
                      <a:pt x="10" y="9"/>
                    </a:cubicBezTo>
                    <a:cubicBezTo>
                      <a:pt x="9" y="11"/>
                      <a:pt x="6" y="11"/>
                      <a:pt x="3" y="9"/>
                    </a:cubicBezTo>
                    <a:cubicBezTo>
                      <a:pt x="1" y="7"/>
                      <a:pt x="0" y="3"/>
                      <a:pt x="1" y="2"/>
                    </a:cubicBezTo>
                    <a:cubicBezTo>
                      <a:pt x="3" y="0"/>
                      <a:pt x="6" y="0"/>
                      <a:pt x="9"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50" name="Freeform 76"/>
              <p:cNvSpPr>
                <a:spLocks/>
              </p:cNvSpPr>
              <p:nvPr/>
            </p:nvSpPr>
            <p:spPr bwMode="auto">
              <a:xfrm>
                <a:off x="729" y="1590"/>
                <a:ext cx="29" cy="26"/>
              </a:xfrm>
              <a:custGeom>
                <a:avLst/>
                <a:gdLst>
                  <a:gd name="T0" fmla="*/ 9 w 12"/>
                  <a:gd name="T1" fmla="*/ 2 h 11"/>
                  <a:gd name="T2" fmla="*/ 8 w 12"/>
                  <a:gd name="T3" fmla="*/ 3 h 11"/>
                  <a:gd name="T4" fmla="*/ 11 w 12"/>
                  <a:gd name="T5" fmla="*/ 6 h 11"/>
                  <a:gd name="T6" fmla="*/ 10 w 12"/>
                  <a:gd name="T7" fmla="*/ 9 h 11"/>
                  <a:gd name="T8" fmla="*/ 10 w 12"/>
                  <a:gd name="T9" fmla="*/ 9 h 11"/>
                  <a:gd name="T10" fmla="*/ 7 w 12"/>
                  <a:gd name="T11" fmla="*/ 10 h 11"/>
                  <a:gd name="T12" fmla="*/ 4 w 12"/>
                  <a:gd name="T13" fmla="*/ 9 h 11"/>
                  <a:gd name="T14" fmla="*/ 3 w 12"/>
                  <a:gd name="T15" fmla="*/ 8 h 11"/>
                  <a:gd name="T16" fmla="*/ 1 w 12"/>
                  <a:gd name="T17" fmla="*/ 5 h 11"/>
                  <a:gd name="T18" fmla="*/ 2 w 12"/>
                  <a:gd name="T19" fmla="*/ 2 h 11"/>
                  <a:gd name="T20" fmla="*/ 2 w 12"/>
                  <a:gd name="T21" fmla="*/ 2 h 11"/>
                  <a:gd name="T22" fmla="*/ 4 w 12"/>
                  <a:gd name="T23" fmla="*/ 1 h 11"/>
                  <a:gd name="T24" fmla="*/ 8 w 12"/>
                  <a:gd name="T25" fmla="*/ 2 h 11"/>
                  <a:gd name="T26" fmla="*/ 8 w 12"/>
                  <a:gd name="T27" fmla="*/ 3 h 11"/>
                  <a:gd name="T28" fmla="*/ 9 w 12"/>
                  <a:gd name="T29" fmla="*/ 2 h 11"/>
                  <a:gd name="T30" fmla="*/ 9 w 12"/>
                  <a:gd name="T31" fmla="*/ 2 h 11"/>
                  <a:gd name="T32" fmla="*/ 9 w 12"/>
                  <a:gd name="T33" fmla="*/ 2 h 11"/>
                  <a:gd name="T34" fmla="*/ 4 w 12"/>
                  <a:gd name="T35" fmla="*/ 0 h 11"/>
                  <a:gd name="T36" fmla="*/ 1 w 12"/>
                  <a:gd name="T37" fmla="*/ 1 h 11"/>
                  <a:gd name="T38" fmla="*/ 1 w 12"/>
                  <a:gd name="T39" fmla="*/ 1 h 11"/>
                  <a:gd name="T40" fmla="*/ 0 w 12"/>
                  <a:gd name="T41" fmla="*/ 5 h 11"/>
                  <a:gd name="T42" fmla="*/ 3 w 12"/>
                  <a:gd name="T43" fmla="*/ 9 h 11"/>
                  <a:gd name="T44" fmla="*/ 3 w 12"/>
                  <a:gd name="T45" fmla="*/ 9 h 11"/>
                  <a:gd name="T46" fmla="*/ 7 w 12"/>
                  <a:gd name="T47" fmla="*/ 11 h 11"/>
                  <a:gd name="T48" fmla="*/ 11 w 12"/>
                  <a:gd name="T49" fmla="*/ 10 h 11"/>
                  <a:gd name="T50" fmla="*/ 11 w 12"/>
                  <a:gd name="T51" fmla="*/ 10 h 11"/>
                  <a:gd name="T52" fmla="*/ 12 w 12"/>
                  <a:gd name="T53" fmla="*/ 6 h 11"/>
                  <a:gd name="T54" fmla="*/ 9 w 12"/>
                  <a:gd name="T55" fmla="*/ 2 h 11"/>
                  <a:gd name="T56" fmla="*/ 9 w 12"/>
                  <a:gd name="T57"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 h="11">
                    <a:moveTo>
                      <a:pt x="9" y="2"/>
                    </a:moveTo>
                    <a:cubicBezTo>
                      <a:pt x="8" y="3"/>
                      <a:pt x="8" y="3"/>
                      <a:pt x="8" y="3"/>
                    </a:cubicBezTo>
                    <a:cubicBezTo>
                      <a:pt x="9" y="4"/>
                      <a:pt x="10" y="5"/>
                      <a:pt x="11" y="6"/>
                    </a:cubicBezTo>
                    <a:cubicBezTo>
                      <a:pt x="11" y="7"/>
                      <a:pt x="11" y="8"/>
                      <a:pt x="10" y="9"/>
                    </a:cubicBezTo>
                    <a:cubicBezTo>
                      <a:pt x="10" y="9"/>
                      <a:pt x="10" y="9"/>
                      <a:pt x="10" y="9"/>
                    </a:cubicBezTo>
                    <a:cubicBezTo>
                      <a:pt x="9" y="10"/>
                      <a:pt x="8" y="10"/>
                      <a:pt x="7" y="10"/>
                    </a:cubicBezTo>
                    <a:cubicBezTo>
                      <a:pt x="6" y="10"/>
                      <a:pt x="5" y="9"/>
                      <a:pt x="4" y="9"/>
                    </a:cubicBezTo>
                    <a:cubicBezTo>
                      <a:pt x="4" y="8"/>
                      <a:pt x="4" y="8"/>
                      <a:pt x="3" y="8"/>
                    </a:cubicBezTo>
                    <a:cubicBezTo>
                      <a:pt x="2" y="7"/>
                      <a:pt x="1" y="6"/>
                      <a:pt x="1" y="5"/>
                    </a:cubicBezTo>
                    <a:cubicBezTo>
                      <a:pt x="1" y="4"/>
                      <a:pt x="1" y="3"/>
                      <a:pt x="2" y="2"/>
                    </a:cubicBezTo>
                    <a:cubicBezTo>
                      <a:pt x="2" y="2"/>
                      <a:pt x="2" y="2"/>
                      <a:pt x="2" y="2"/>
                    </a:cubicBezTo>
                    <a:cubicBezTo>
                      <a:pt x="2" y="1"/>
                      <a:pt x="3" y="1"/>
                      <a:pt x="4" y="1"/>
                    </a:cubicBezTo>
                    <a:cubicBezTo>
                      <a:pt x="5" y="1"/>
                      <a:pt x="7" y="1"/>
                      <a:pt x="8" y="2"/>
                    </a:cubicBezTo>
                    <a:cubicBezTo>
                      <a:pt x="8" y="2"/>
                      <a:pt x="8" y="3"/>
                      <a:pt x="8" y="3"/>
                    </a:cubicBezTo>
                    <a:cubicBezTo>
                      <a:pt x="9" y="2"/>
                      <a:pt x="9" y="2"/>
                      <a:pt x="9" y="2"/>
                    </a:cubicBezTo>
                    <a:cubicBezTo>
                      <a:pt x="9" y="2"/>
                      <a:pt x="9" y="2"/>
                      <a:pt x="9" y="2"/>
                    </a:cubicBezTo>
                    <a:cubicBezTo>
                      <a:pt x="9" y="2"/>
                      <a:pt x="9" y="2"/>
                      <a:pt x="9" y="2"/>
                    </a:cubicBezTo>
                    <a:cubicBezTo>
                      <a:pt x="7" y="0"/>
                      <a:pt x="6" y="0"/>
                      <a:pt x="4" y="0"/>
                    </a:cubicBezTo>
                    <a:cubicBezTo>
                      <a:pt x="3" y="0"/>
                      <a:pt x="2" y="0"/>
                      <a:pt x="1" y="1"/>
                    </a:cubicBezTo>
                    <a:cubicBezTo>
                      <a:pt x="1" y="1"/>
                      <a:pt x="1" y="1"/>
                      <a:pt x="1" y="1"/>
                    </a:cubicBezTo>
                    <a:cubicBezTo>
                      <a:pt x="0" y="2"/>
                      <a:pt x="0" y="4"/>
                      <a:pt x="0" y="5"/>
                    </a:cubicBezTo>
                    <a:cubicBezTo>
                      <a:pt x="0" y="7"/>
                      <a:pt x="1" y="8"/>
                      <a:pt x="3" y="9"/>
                    </a:cubicBezTo>
                    <a:cubicBezTo>
                      <a:pt x="3" y="9"/>
                      <a:pt x="3" y="9"/>
                      <a:pt x="3" y="9"/>
                    </a:cubicBezTo>
                    <a:cubicBezTo>
                      <a:pt x="4" y="10"/>
                      <a:pt x="6" y="11"/>
                      <a:pt x="7" y="11"/>
                    </a:cubicBezTo>
                    <a:cubicBezTo>
                      <a:pt x="9" y="11"/>
                      <a:pt x="10" y="11"/>
                      <a:pt x="11" y="10"/>
                    </a:cubicBezTo>
                    <a:cubicBezTo>
                      <a:pt x="11" y="10"/>
                      <a:pt x="11" y="10"/>
                      <a:pt x="11" y="10"/>
                    </a:cubicBezTo>
                    <a:cubicBezTo>
                      <a:pt x="12" y="8"/>
                      <a:pt x="12" y="7"/>
                      <a:pt x="12" y="6"/>
                    </a:cubicBezTo>
                    <a:cubicBezTo>
                      <a:pt x="11" y="4"/>
                      <a:pt x="10" y="3"/>
                      <a:pt x="9" y="2"/>
                    </a:cubicBezTo>
                    <a:cubicBezTo>
                      <a:pt x="9" y="2"/>
                      <a:pt x="9" y="2"/>
                      <a:pt x="9"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51" name="Freeform 77"/>
              <p:cNvSpPr>
                <a:spLocks/>
              </p:cNvSpPr>
              <p:nvPr/>
            </p:nvSpPr>
            <p:spPr bwMode="auto">
              <a:xfrm>
                <a:off x="720" y="1564"/>
                <a:ext cx="28" cy="26"/>
              </a:xfrm>
              <a:custGeom>
                <a:avLst/>
                <a:gdLst>
                  <a:gd name="T0" fmla="*/ 9 w 12"/>
                  <a:gd name="T1" fmla="*/ 2 h 11"/>
                  <a:gd name="T2" fmla="*/ 11 w 12"/>
                  <a:gd name="T3" fmla="*/ 9 h 11"/>
                  <a:gd name="T4" fmla="*/ 3 w 12"/>
                  <a:gd name="T5" fmla="*/ 9 h 11"/>
                  <a:gd name="T6" fmla="*/ 2 w 12"/>
                  <a:gd name="T7" fmla="*/ 1 h 11"/>
                  <a:gd name="T8" fmla="*/ 9 w 12"/>
                  <a:gd name="T9" fmla="*/ 2 h 11"/>
                </a:gdLst>
                <a:ahLst/>
                <a:cxnLst>
                  <a:cxn ang="0">
                    <a:pos x="T0" y="T1"/>
                  </a:cxn>
                  <a:cxn ang="0">
                    <a:pos x="T2" y="T3"/>
                  </a:cxn>
                  <a:cxn ang="0">
                    <a:pos x="T4" y="T5"/>
                  </a:cxn>
                  <a:cxn ang="0">
                    <a:pos x="T6" y="T7"/>
                  </a:cxn>
                  <a:cxn ang="0">
                    <a:pos x="T8" y="T9"/>
                  </a:cxn>
                </a:cxnLst>
                <a:rect l="0" t="0" r="r" b="b"/>
                <a:pathLst>
                  <a:path w="12" h="11">
                    <a:moveTo>
                      <a:pt x="9" y="2"/>
                    </a:moveTo>
                    <a:cubicBezTo>
                      <a:pt x="12" y="4"/>
                      <a:pt x="12" y="7"/>
                      <a:pt x="11" y="9"/>
                    </a:cubicBezTo>
                    <a:cubicBezTo>
                      <a:pt x="9" y="11"/>
                      <a:pt x="6" y="11"/>
                      <a:pt x="3" y="9"/>
                    </a:cubicBezTo>
                    <a:cubicBezTo>
                      <a:pt x="1" y="6"/>
                      <a:pt x="0" y="3"/>
                      <a:pt x="2" y="1"/>
                    </a:cubicBezTo>
                    <a:cubicBezTo>
                      <a:pt x="3" y="0"/>
                      <a:pt x="6" y="0"/>
                      <a:pt x="9"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52" name="Freeform 78"/>
              <p:cNvSpPr>
                <a:spLocks/>
              </p:cNvSpPr>
              <p:nvPr/>
            </p:nvSpPr>
            <p:spPr bwMode="auto">
              <a:xfrm>
                <a:off x="720" y="1564"/>
                <a:ext cx="28" cy="26"/>
              </a:xfrm>
              <a:custGeom>
                <a:avLst/>
                <a:gdLst>
                  <a:gd name="T0" fmla="*/ 9 w 12"/>
                  <a:gd name="T1" fmla="*/ 2 h 11"/>
                  <a:gd name="T2" fmla="*/ 9 w 12"/>
                  <a:gd name="T3" fmla="*/ 2 h 11"/>
                  <a:gd name="T4" fmla="*/ 11 w 12"/>
                  <a:gd name="T5" fmla="*/ 6 h 11"/>
                  <a:gd name="T6" fmla="*/ 11 w 12"/>
                  <a:gd name="T7" fmla="*/ 9 h 11"/>
                  <a:gd name="T8" fmla="*/ 10 w 12"/>
                  <a:gd name="T9" fmla="*/ 9 h 11"/>
                  <a:gd name="T10" fmla="*/ 8 w 12"/>
                  <a:gd name="T11" fmla="*/ 10 h 11"/>
                  <a:gd name="T12" fmla="*/ 4 w 12"/>
                  <a:gd name="T13" fmla="*/ 8 h 11"/>
                  <a:gd name="T14" fmla="*/ 4 w 12"/>
                  <a:gd name="T15" fmla="*/ 8 h 11"/>
                  <a:gd name="T16" fmla="*/ 2 w 12"/>
                  <a:gd name="T17" fmla="*/ 5 h 11"/>
                  <a:gd name="T18" fmla="*/ 2 w 12"/>
                  <a:gd name="T19" fmla="*/ 2 h 11"/>
                  <a:gd name="T20" fmla="*/ 2 w 12"/>
                  <a:gd name="T21" fmla="*/ 2 h 11"/>
                  <a:gd name="T22" fmla="*/ 5 w 12"/>
                  <a:gd name="T23" fmla="*/ 1 h 11"/>
                  <a:gd name="T24" fmla="*/ 8 w 12"/>
                  <a:gd name="T25" fmla="*/ 2 h 11"/>
                  <a:gd name="T26" fmla="*/ 9 w 12"/>
                  <a:gd name="T27" fmla="*/ 2 h 11"/>
                  <a:gd name="T28" fmla="*/ 9 w 12"/>
                  <a:gd name="T29" fmla="*/ 2 h 11"/>
                  <a:gd name="T30" fmla="*/ 9 w 12"/>
                  <a:gd name="T31" fmla="*/ 2 h 11"/>
                  <a:gd name="T32" fmla="*/ 9 w 12"/>
                  <a:gd name="T33" fmla="*/ 1 h 11"/>
                  <a:gd name="T34" fmla="*/ 5 w 12"/>
                  <a:gd name="T35" fmla="*/ 0 h 11"/>
                  <a:gd name="T36" fmla="*/ 1 w 12"/>
                  <a:gd name="T37" fmla="*/ 1 h 11"/>
                  <a:gd name="T38" fmla="*/ 1 w 12"/>
                  <a:gd name="T39" fmla="*/ 1 h 11"/>
                  <a:gd name="T40" fmla="*/ 1 w 12"/>
                  <a:gd name="T41" fmla="*/ 5 h 11"/>
                  <a:gd name="T42" fmla="*/ 3 w 12"/>
                  <a:gd name="T43" fmla="*/ 9 h 11"/>
                  <a:gd name="T44" fmla="*/ 3 w 12"/>
                  <a:gd name="T45" fmla="*/ 9 h 11"/>
                  <a:gd name="T46" fmla="*/ 8 w 12"/>
                  <a:gd name="T47" fmla="*/ 11 h 11"/>
                  <a:gd name="T48" fmla="*/ 11 w 12"/>
                  <a:gd name="T49" fmla="*/ 10 h 11"/>
                  <a:gd name="T50" fmla="*/ 11 w 12"/>
                  <a:gd name="T51" fmla="*/ 9 h 11"/>
                  <a:gd name="T52" fmla="*/ 12 w 12"/>
                  <a:gd name="T53" fmla="*/ 6 h 11"/>
                  <a:gd name="T54" fmla="*/ 9 w 12"/>
                  <a:gd name="T55" fmla="*/ 2 h 11"/>
                  <a:gd name="T56" fmla="*/ 9 w 12"/>
                  <a:gd name="T57"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 h="11">
                    <a:moveTo>
                      <a:pt x="9" y="2"/>
                    </a:moveTo>
                    <a:cubicBezTo>
                      <a:pt x="9" y="2"/>
                      <a:pt x="9" y="2"/>
                      <a:pt x="9" y="2"/>
                    </a:cubicBezTo>
                    <a:cubicBezTo>
                      <a:pt x="10" y="3"/>
                      <a:pt x="11" y="5"/>
                      <a:pt x="11" y="6"/>
                    </a:cubicBezTo>
                    <a:cubicBezTo>
                      <a:pt x="11" y="7"/>
                      <a:pt x="11" y="8"/>
                      <a:pt x="11" y="9"/>
                    </a:cubicBezTo>
                    <a:cubicBezTo>
                      <a:pt x="10" y="9"/>
                      <a:pt x="10" y="9"/>
                      <a:pt x="10" y="9"/>
                    </a:cubicBezTo>
                    <a:cubicBezTo>
                      <a:pt x="10" y="10"/>
                      <a:pt x="9" y="10"/>
                      <a:pt x="8" y="10"/>
                    </a:cubicBezTo>
                    <a:cubicBezTo>
                      <a:pt x="7" y="10"/>
                      <a:pt x="5" y="9"/>
                      <a:pt x="4" y="8"/>
                    </a:cubicBezTo>
                    <a:cubicBezTo>
                      <a:pt x="4" y="8"/>
                      <a:pt x="4" y="8"/>
                      <a:pt x="4" y="8"/>
                    </a:cubicBezTo>
                    <a:cubicBezTo>
                      <a:pt x="3" y="7"/>
                      <a:pt x="2" y="6"/>
                      <a:pt x="2" y="5"/>
                    </a:cubicBezTo>
                    <a:cubicBezTo>
                      <a:pt x="1" y="4"/>
                      <a:pt x="1" y="3"/>
                      <a:pt x="2" y="2"/>
                    </a:cubicBezTo>
                    <a:cubicBezTo>
                      <a:pt x="2" y="2"/>
                      <a:pt x="2" y="2"/>
                      <a:pt x="2" y="2"/>
                    </a:cubicBezTo>
                    <a:cubicBezTo>
                      <a:pt x="3" y="1"/>
                      <a:pt x="4" y="1"/>
                      <a:pt x="5" y="1"/>
                    </a:cubicBezTo>
                    <a:cubicBezTo>
                      <a:pt x="6" y="1"/>
                      <a:pt x="7" y="1"/>
                      <a:pt x="8" y="2"/>
                    </a:cubicBezTo>
                    <a:cubicBezTo>
                      <a:pt x="8" y="2"/>
                      <a:pt x="9" y="2"/>
                      <a:pt x="9" y="2"/>
                    </a:cubicBezTo>
                    <a:cubicBezTo>
                      <a:pt x="9" y="2"/>
                      <a:pt x="9" y="2"/>
                      <a:pt x="9" y="2"/>
                    </a:cubicBezTo>
                    <a:cubicBezTo>
                      <a:pt x="9" y="2"/>
                      <a:pt x="9" y="2"/>
                      <a:pt x="9" y="2"/>
                    </a:cubicBezTo>
                    <a:cubicBezTo>
                      <a:pt x="9" y="2"/>
                      <a:pt x="9" y="1"/>
                      <a:pt x="9" y="1"/>
                    </a:cubicBezTo>
                    <a:cubicBezTo>
                      <a:pt x="8" y="0"/>
                      <a:pt x="6" y="0"/>
                      <a:pt x="5" y="0"/>
                    </a:cubicBezTo>
                    <a:cubicBezTo>
                      <a:pt x="3" y="0"/>
                      <a:pt x="2" y="0"/>
                      <a:pt x="1" y="1"/>
                    </a:cubicBezTo>
                    <a:cubicBezTo>
                      <a:pt x="1" y="1"/>
                      <a:pt x="1" y="1"/>
                      <a:pt x="1" y="1"/>
                    </a:cubicBezTo>
                    <a:cubicBezTo>
                      <a:pt x="0" y="2"/>
                      <a:pt x="0" y="4"/>
                      <a:pt x="1" y="5"/>
                    </a:cubicBezTo>
                    <a:cubicBezTo>
                      <a:pt x="1" y="6"/>
                      <a:pt x="2" y="8"/>
                      <a:pt x="3" y="9"/>
                    </a:cubicBezTo>
                    <a:cubicBezTo>
                      <a:pt x="3" y="9"/>
                      <a:pt x="3" y="9"/>
                      <a:pt x="3" y="9"/>
                    </a:cubicBezTo>
                    <a:cubicBezTo>
                      <a:pt x="5" y="10"/>
                      <a:pt x="6" y="11"/>
                      <a:pt x="8" y="11"/>
                    </a:cubicBezTo>
                    <a:cubicBezTo>
                      <a:pt x="9" y="11"/>
                      <a:pt x="10" y="11"/>
                      <a:pt x="11" y="10"/>
                    </a:cubicBezTo>
                    <a:cubicBezTo>
                      <a:pt x="11" y="9"/>
                      <a:pt x="11" y="9"/>
                      <a:pt x="11" y="9"/>
                    </a:cubicBezTo>
                    <a:cubicBezTo>
                      <a:pt x="12" y="8"/>
                      <a:pt x="12" y="7"/>
                      <a:pt x="12" y="6"/>
                    </a:cubicBezTo>
                    <a:cubicBezTo>
                      <a:pt x="12" y="4"/>
                      <a:pt x="11" y="3"/>
                      <a:pt x="9" y="2"/>
                    </a:cubicBezTo>
                    <a:cubicBezTo>
                      <a:pt x="9" y="2"/>
                      <a:pt x="9" y="2"/>
                      <a:pt x="9"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53" name="Freeform 79"/>
              <p:cNvSpPr>
                <a:spLocks/>
              </p:cNvSpPr>
              <p:nvPr/>
            </p:nvSpPr>
            <p:spPr bwMode="auto">
              <a:xfrm>
                <a:off x="668" y="1465"/>
                <a:ext cx="28" cy="26"/>
              </a:xfrm>
              <a:custGeom>
                <a:avLst/>
                <a:gdLst>
                  <a:gd name="T0" fmla="*/ 9 w 12"/>
                  <a:gd name="T1" fmla="*/ 2 h 11"/>
                  <a:gd name="T2" fmla="*/ 11 w 12"/>
                  <a:gd name="T3" fmla="*/ 9 h 11"/>
                  <a:gd name="T4" fmla="*/ 3 w 12"/>
                  <a:gd name="T5" fmla="*/ 9 h 11"/>
                  <a:gd name="T6" fmla="*/ 1 w 12"/>
                  <a:gd name="T7" fmla="*/ 1 h 11"/>
                  <a:gd name="T8" fmla="*/ 9 w 12"/>
                  <a:gd name="T9" fmla="*/ 2 h 11"/>
                </a:gdLst>
                <a:ahLst/>
                <a:cxnLst>
                  <a:cxn ang="0">
                    <a:pos x="T0" y="T1"/>
                  </a:cxn>
                  <a:cxn ang="0">
                    <a:pos x="T2" y="T3"/>
                  </a:cxn>
                  <a:cxn ang="0">
                    <a:pos x="T4" y="T5"/>
                  </a:cxn>
                  <a:cxn ang="0">
                    <a:pos x="T6" y="T7"/>
                  </a:cxn>
                  <a:cxn ang="0">
                    <a:pos x="T8" y="T9"/>
                  </a:cxn>
                </a:cxnLst>
                <a:rect l="0" t="0" r="r" b="b"/>
                <a:pathLst>
                  <a:path w="12" h="11">
                    <a:moveTo>
                      <a:pt x="9" y="2"/>
                    </a:moveTo>
                    <a:cubicBezTo>
                      <a:pt x="11" y="4"/>
                      <a:pt x="12" y="7"/>
                      <a:pt x="11" y="9"/>
                    </a:cubicBezTo>
                    <a:cubicBezTo>
                      <a:pt x="9" y="11"/>
                      <a:pt x="6" y="11"/>
                      <a:pt x="3" y="9"/>
                    </a:cubicBezTo>
                    <a:cubicBezTo>
                      <a:pt x="1" y="6"/>
                      <a:pt x="0" y="3"/>
                      <a:pt x="1" y="1"/>
                    </a:cubicBezTo>
                    <a:cubicBezTo>
                      <a:pt x="3" y="0"/>
                      <a:pt x="6" y="0"/>
                      <a:pt x="9"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54" name="Freeform 80"/>
              <p:cNvSpPr>
                <a:spLocks/>
              </p:cNvSpPr>
              <p:nvPr/>
            </p:nvSpPr>
            <p:spPr bwMode="auto">
              <a:xfrm>
                <a:off x="668" y="1465"/>
                <a:ext cx="28" cy="26"/>
              </a:xfrm>
              <a:custGeom>
                <a:avLst/>
                <a:gdLst>
                  <a:gd name="T0" fmla="*/ 9 w 12"/>
                  <a:gd name="T1" fmla="*/ 2 h 11"/>
                  <a:gd name="T2" fmla="*/ 8 w 12"/>
                  <a:gd name="T3" fmla="*/ 3 h 11"/>
                  <a:gd name="T4" fmla="*/ 11 w 12"/>
                  <a:gd name="T5" fmla="*/ 6 h 11"/>
                  <a:gd name="T6" fmla="*/ 10 w 12"/>
                  <a:gd name="T7" fmla="*/ 9 h 11"/>
                  <a:gd name="T8" fmla="*/ 10 w 12"/>
                  <a:gd name="T9" fmla="*/ 9 h 11"/>
                  <a:gd name="T10" fmla="*/ 7 w 12"/>
                  <a:gd name="T11" fmla="*/ 10 h 11"/>
                  <a:gd name="T12" fmla="*/ 4 w 12"/>
                  <a:gd name="T13" fmla="*/ 8 h 11"/>
                  <a:gd name="T14" fmla="*/ 4 w 12"/>
                  <a:gd name="T15" fmla="*/ 8 h 11"/>
                  <a:gd name="T16" fmla="*/ 1 w 12"/>
                  <a:gd name="T17" fmla="*/ 5 h 11"/>
                  <a:gd name="T18" fmla="*/ 2 w 12"/>
                  <a:gd name="T19" fmla="*/ 2 h 11"/>
                  <a:gd name="T20" fmla="*/ 2 w 12"/>
                  <a:gd name="T21" fmla="*/ 2 h 11"/>
                  <a:gd name="T22" fmla="*/ 4 w 12"/>
                  <a:gd name="T23" fmla="*/ 1 h 11"/>
                  <a:gd name="T24" fmla="*/ 8 w 12"/>
                  <a:gd name="T25" fmla="*/ 2 h 11"/>
                  <a:gd name="T26" fmla="*/ 8 w 12"/>
                  <a:gd name="T27" fmla="*/ 3 h 11"/>
                  <a:gd name="T28" fmla="*/ 9 w 12"/>
                  <a:gd name="T29" fmla="*/ 2 h 11"/>
                  <a:gd name="T30" fmla="*/ 9 w 12"/>
                  <a:gd name="T31" fmla="*/ 2 h 11"/>
                  <a:gd name="T32" fmla="*/ 9 w 12"/>
                  <a:gd name="T33" fmla="*/ 1 h 11"/>
                  <a:gd name="T34" fmla="*/ 5 w 12"/>
                  <a:gd name="T35" fmla="*/ 0 h 11"/>
                  <a:gd name="T36" fmla="*/ 1 w 12"/>
                  <a:gd name="T37" fmla="*/ 1 h 11"/>
                  <a:gd name="T38" fmla="*/ 1 w 12"/>
                  <a:gd name="T39" fmla="*/ 1 h 11"/>
                  <a:gd name="T40" fmla="*/ 0 w 12"/>
                  <a:gd name="T41" fmla="*/ 5 h 11"/>
                  <a:gd name="T42" fmla="*/ 3 w 12"/>
                  <a:gd name="T43" fmla="*/ 9 h 11"/>
                  <a:gd name="T44" fmla="*/ 3 w 12"/>
                  <a:gd name="T45" fmla="*/ 9 h 11"/>
                  <a:gd name="T46" fmla="*/ 7 w 12"/>
                  <a:gd name="T47" fmla="*/ 11 h 11"/>
                  <a:gd name="T48" fmla="*/ 11 w 12"/>
                  <a:gd name="T49" fmla="*/ 10 h 11"/>
                  <a:gd name="T50" fmla="*/ 11 w 12"/>
                  <a:gd name="T51" fmla="*/ 9 h 11"/>
                  <a:gd name="T52" fmla="*/ 12 w 12"/>
                  <a:gd name="T53" fmla="*/ 6 h 11"/>
                  <a:gd name="T54" fmla="*/ 9 w 12"/>
                  <a:gd name="T55" fmla="*/ 2 h 11"/>
                  <a:gd name="T56" fmla="*/ 9 w 12"/>
                  <a:gd name="T57"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 h="11">
                    <a:moveTo>
                      <a:pt x="9" y="2"/>
                    </a:moveTo>
                    <a:cubicBezTo>
                      <a:pt x="8" y="3"/>
                      <a:pt x="8" y="3"/>
                      <a:pt x="8" y="3"/>
                    </a:cubicBezTo>
                    <a:cubicBezTo>
                      <a:pt x="10" y="3"/>
                      <a:pt x="10" y="5"/>
                      <a:pt x="11" y="6"/>
                    </a:cubicBezTo>
                    <a:cubicBezTo>
                      <a:pt x="11" y="7"/>
                      <a:pt x="11" y="8"/>
                      <a:pt x="10" y="9"/>
                    </a:cubicBezTo>
                    <a:cubicBezTo>
                      <a:pt x="10" y="9"/>
                      <a:pt x="10" y="9"/>
                      <a:pt x="10" y="9"/>
                    </a:cubicBezTo>
                    <a:cubicBezTo>
                      <a:pt x="10" y="10"/>
                      <a:pt x="9" y="10"/>
                      <a:pt x="7" y="10"/>
                    </a:cubicBezTo>
                    <a:cubicBezTo>
                      <a:pt x="6" y="10"/>
                      <a:pt x="5" y="9"/>
                      <a:pt x="4" y="8"/>
                    </a:cubicBezTo>
                    <a:cubicBezTo>
                      <a:pt x="4" y="8"/>
                      <a:pt x="4" y="8"/>
                      <a:pt x="4" y="8"/>
                    </a:cubicBezTo>
                    <a:cubicBezTo>
                      <a:pt x="2" y="7"/>
                      <a:pt x="2" y="6"/>
                      <a:pt x="1" y="5"/>
                    </a:cubicBezTo>
                    <a:cubicBezTo>
                      <a:pt x="1" y="4"/>
                      <a:pt x="1" y="3"/>
                      <a:pt x="2" y="2"/>
                    </a:cubicBezTo>
                    <a:cubicBezTo>
                      <a:pt x="2" y="2"/>
                      <a:pt x="2" y="2"/>
                      <a:pt x="2" y="2"/>
                    </a:cubicBezTo>
                    <a:cubicBezTo>
                      <a:pt x="2" y="1"/>
                      <a:pt x="3" y="1"/>
                      <a:pt x="4" y="1"/>
                    </a:cubicBezTo>
                    <a:cubicBezTo>
                      <a:pt x="6" y="1"/>
                      <a:pt x="7" y="1"/>
                      <a:pt x="8" y="2"/>
                    </a:cubicBezTo>
                    <a:cubicBezTo>
                      <a:pt x="8" y="2"/>
                      <a:pt x="8" y="2"/>
                      <a:pt x="8" y="3"/>
                    </a:cubicBezTo>
                    <a:cubicBezTo>
                      <a:pt x="9" y="2"/>
                      <a:pt x="9" y="2"/>
                      <a:pt x="9" y="2"/>
                    </a:cubicBezTo>
                    <a:cubicBezTo>
                      <a:pt x="9" y="2"/>
                      <a:pt x="9" y="2"/>
                      <a:pt x="9" y="2"/>
                    </a:cubicBezTo>
                    <a:cubicBezTo>
                      <a:pt x="9" y="2"/>
                      <a:pt x="9" y="2"/>
                      <a:pt x="9" y="1"/>
                    </a:cubicBezTo>
                    <a:cubicBezTo>
                      <a:pt x="7" y="0"/>
                      <a:pt x="6" y="0"/>
                      <a:pt x="5" y="0"/>
                    </a:cubicBezTo>
                    <a:cubicBezTo>
                      <a:pt x="3" y="0"/>
                      <a:pt x="2" y="0"/>
                      <a:pt x="1" y="1"/>
                    </a:cubicBezTo>
                    <a:cubicBezTo>
                      <a:pt x="1" y="1"/>
                      <a:pt x="1" y="1"/>
                      <a:pt x="1" y="1"/>
                    </a:cubicBezTo>
                    <a:cubicBezTo>
                      <a:pt x="0" y="2"/>
                      <a:pt x="0" y="4"/>
                      <a:pt x="0" y="5"/>
                    </a:cubicBezTo>
                    <a:cubicBezTo>
                      <a:pt x="1" y="7"/>
                      <a:pt x="2" y="8"/>
                      <a:pt x="3" y="9"/>
                    </a:cubicBezTo>
                    <a:cubicBezTo>
                      <a:pt x="3" y="9"/>
                      <a:pt x="3" y="9"/>
                      <a:pt x="3" y="9"/>
                    </a:cubicBezTo>
                    <a:cubicBezTo>
                      <a:pt x="5" y="10"/>
                      <a:pt x="6" y="11"/>
                      <a:pt x="7" y="11"/>
                    </a:cubicBezTo>
                    <a:cubicBezTo>
                      <a:pt x="9" y="11"/>
                      <a:pt x="10" y="11"/>
                      <a:pt x="11" y="10"/>
                    </a:cubicBezTo>
                    <a:cubicBezTo>
                      <a:pt x="11" y="9"/>
                      <a:pt x="11" y="9"/>
                      <a:pt x="11" y="9"/>
                    </a:cubicBezTo>
                    <a:cubicBezTo>
                      <a:pt x="12" y="8"/>
                      <a:pt x="12" y="7"/>
                      <a:pt x="12" y="6"/>
                    </a:cubicBezTo>
                    <a:cubicBezTo>
                      <a:pt x="11" y="4"/>
                      <a:pt x="10" y="3"/>
                      <a:pt x="9" y="2"/>
                    </a:cubicBezTo>
                    <a:cubicBezTo>
                      <a:pt x="9" y="2"/>
                      <a:pt x="9" y="2"/>
                      <a:pt x="9"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55" name="Freeform 81"/>
              <p:cNvSpPr>
                <a:spLocks/>
              </p:cNvSpPr>
              <p:nvPr/>
            </p:nvSpPr>
            <p:spPr bwMode="auto">
              <a:xfrm>
                <a:off x="710" y="1538"/>
                <a:ext cx="31" cy="26"/>
              </a:xfrm>
              <a:custGeom>
                <a:avLst/>
                <a:gdLst>
                  <a:gd name="T0" fmla="*/ 9 w 13"/>
                  <a:gd name="T1" fmla="*/ 2 h 11"/>
                  <a:gd name="T2" fmla="*/ 11 w 13"/>
                  <a:gd name="T3" fmla="*/ 9 h 11"/>
                  <a:gd name="T4" fmla="*/ 4 w 13"/>
                  <a:gd name="T5" fmla="*/ 9 h 11"/>
                  <a:gd name="T6" fmla="*/ 2 w 13"/>
                  <a:gd name="T7" fmla="*/ 1 h 11"/>
                  <a:gd name="T8" fmla="*/ 9 w 13"/>
                  <a:gd name="T9" fmla="*/ 2 h 11"/>
                </a:gdLst>
                <a:ahLst/>
                <a:cxnLst>
                  <a:cxn ang="0">
                    <a:pos x="T0" y="T1"/>
                  </a:cxn>
                  <a:cxn ang="0">
                    <a:pos x="T2" y="T3"/>
                  </a:cxn>
                  <a:cxn ang="0">
                    <a:pos x="T4" y="T5"/>
                  </a:cxn>
                  <a:cxn ang="0">
                    <a:pos x="T6" y="T7"/>
                  </a:cxn>
                  <a:cxn ang="0">
                    <a:pos x="T8" y="T9"/>
                  </a:cxn>
                </a:cxnLst>
                <a:rect l="0" t="0" r="r" b="b"/>
                <a:pathLst>
                  <a:path w="13" h="11">
                    <a:moveTo>
                      <a:pt x="9" y="2"/>
                    </a:moveTo>
                    <a:cubicBezTo>
                      <a:pt x="12" y="4"/>
                      <a:pt x="13" y="7"/>
                      <a:pt x="11" y="9"/>
                    </a:cubicBezTo>
                    <a:cubicBezTo>
                      <a:pt x="10" y="11"/>
                      <a:pt x="6" y="11"/>
                      <a:pt x="4" y="9"/>
                    </a:cubicBezTo>
                    <a:cubicBezTo>
                      <a:pt x="1" y="6"/>
                      <a:pt x="0" y="3"/>
                      <a:pt x="2" y="1"/>
                    </a:cubicBezTo>
                    <a:cubicBezTo>
                      <a:pt x="3" y="0"/>
                      <a:pt x="7" y="0"/>
                      <a:pt x="9"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56" name="Freeform 82"/>
              <p:cNvSpPr>
                <a:spLocks/>
              </p:cNvSpPr>
              <p:nvPr/>
            </p:nvSpPr>
            <p:spPr bwMode="auto">
              <a:xfrm>
                <a:off x="710" y="1538"/>
                <a:ext cx="31" cy="26"/>
              </a:xfrm>
              <a:custGeom>
                <a:avLst/>
                <a:gdLst>
                  <a:gd name="T0" fmla="*/ 9 w 13"/>
                  <a:gd name="T1" fmla="*/ 2 h 11"/>
                  <a:gd name="T2" fmla="*/ 9 w 13"/>
                  <a:gd name="T3" fmla="*/ 2 h 11"/>
                  <a:gd name="T4" fmla="*/ 11 w 13"/>
                  <a:gd name="T5" fmla="*/ 6 h 11"/>
                  <a:gd name="T6" fmla="*/ 11 w 13"/>
                  <a:gd name="T7" fmla="*/ 9 h 11"/>
                  <a:gd name="T8" fmla="*/ 11 w 13"/>
                  <a:gd name="T9" fmla="*/ 9 h 11"/>
                  <a:gd name="T10" fmla="*/ 8 w 13"/>
                  <a:gd name="T11" fmla="*/ 10 h 11"/>
                  <a:gd name="T12" fmla="*/ 4 w 13"/>
                  <a:gd name="T13" fmla="*/ 8 h 11"/>
                  <a:gd name="T14" fmla="*/ 4 w 13"/>
                  <a:gd name="T15" fmla="*/ 8 h 11"/>
                  <a:gd name="T16" fmla="*/ 2 w 13"/>
                  <a:gd name="T17" fmla="*/ 5 h 11"/>
                  <a:gd name="T18" fmla="*/ 2 w 13"/>
                  <a:gd name="T19" fmla="*/ 2 h 11"/>
                  <a:gd name="T20" fmla="*/ 2 w 13"/>
                  <a:gd name="T21" fmla="*/ 2 h 11"/>
                  <a:gd name="T22" fmla="*/ 5 w 13"/>
                  <a:gd name="T23" fmla="*/ 1 h 11"/>
                  <a:gd name="T24" fmla="*/ 9 w 13"/>
                  <a:gd name="T25" fmla="*/ 2 h 11"/>
                  <a:gd name="T26" fmla="*/ 9 w 13"/>
                  <a:gd name="T27" fmla="*/ 2 h 11"/>
                  <a:gd name="T28" fmla="*/ 9 w 13"/>
                  <a:gd name="T29" fmla="*/ 2 h 11"/>
                  <a:gd name="T30" fmla="*/ 10 w 13"/>
                  <a:gd name="T31" fmla="*/ 2 h 11"/>
                  <a:gd name="T32" fmla="*/ 9 w 13"/>
                  <a:gd name="T33" fmla="*/ 1 h 11"/>
                  <a:gd name="T34" fmla="*/ 5 w 13"/>
                  <a:gd name="T35" fmla="*/ 0 h 11"/>
                  <a:gd name="T36" fmla="*/ 2 w 13"/>
                  <a:gd name="T37" fmla="*/ 1 h 11"/>
                  <a:gd name="T38" fmla="*/ 1 w 13"/>
                  <a:gd name="T39" fmla="*/ 1 h 11"/>
                  <a:gd name="T40" fmla="*/ 1 w 13"/>
                  <a:gd name="T41" fmla="*/ 5 h 11"/>
                  <a:gd name="T42" fmla="*/ 3 w 13"/>
                  <a:gd name="T43" fmla="*/ 9 h 11"/>
                  <a:gd name="T44" fmla="*/ 4 w 13"/>
                  <a:gd name="T45" fmla="*/ 9 h 11"/>
                  <a:gd name="T46" fmla="*/ 8 w 13"/>
                  <a:gd name="T47" fmla="*/ 11 h 11"/>
                  <a:gd name="T48" fmla="*/ 12 w 13"/>
                  <a:gd name="T49" fmla="*/ 10 h 11"/>
                  <a:gd name="T50" fmla="*/ 12 w 13"/>
                  <a:gd name="T51" fmla="*/ 9 h 11"/>
                  <a:gd name="T52" fmla="*/ 12 w 13"/>
                  <a:gd name="T53" fmla="*/ 5 h 11"/>
                  <a:gd name="T54" fmla="*/ 10 w 13"/>
                  <a:gd name="T55" fmla="*/ 2 h 11"/>
                  <a:gd name="T56" fmla="*/ 9 w 13"/>
                  <a:gd name="T57"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 h="11">
                    <a:moveTo>
                      <a:pt x="9" y="2"/>
                    </a:moveTo>
                    <a:cubicBezTo>
                      <a:pt x="9" y="2"/>
                      <a:pt x="9" y="2"/>
                      <a:pt x="9" y="2"/>
                    </a:cubicBezTo>
                    <a:cubicBezTo>
                      <a:pt x="10" y="3"/>
                      <a:pt x="11" y="5"/>
                      <a:pt x="11" y="6"/>
                    </a:cubicBezTo>
                    <a:cubicBezTo>
                      <a:pt x="12" y="7"/>
                      <a:pt x="11" y="8"/>
                      <a:pt x="11" y="9"/>
                    </a:cubicBezTo>
                    <a:cubicBezTo>
                      <a:pt x="11" y="9"/>
                      <a:pt x="11" y="9"/>
                      <a:pt x="11" y="9"/>
                    </a:cubicBezTo>
                    <a:cubicBezTo>
                      <a:pt x="10" y="10"/>
                      <a:pt x="9" y="10"/>
                      <a:pt x="8" y="10"/>
                    </a:cubicBezTo>
                    <a:cubicBezTo>
                      <a:pt x="7" y="10"/>
                      <a:pt x="6" y="9"/>
                      <a:pt x="4" y="8"/>
                    </a:cubicBezTo>
                    <a:cubicBezTo>
                      <a:pt x="4" y="8"/>
                      <a:pt x="4" y="8"/>
                      <a:pt x="4" y="8"/>
                    </a:cubicBezTo>
                    <a:cubicBezTo>
                      <a:pt x="3" y="7"/>
                      <a:pt x="2" y="6"/>
                      <a:pt x="2" y="5"/>
                    </a:cubicBezTo>
                    <a:cubicBezTo>
                      <a:pt x="2" y="4"/>
                      <a:pt x="2" y="3"/>
                      <a:pt x="2" y="2"/>
                    </a:cubicBezTo>
                    <a:cubicBezTo>
                      <a:pt x="2" y="2"/>
                      <a:pt x="2" y="2"/>
                      <a:pt x="2" y="2"/>
                    </a:cubicBezTo>
                    <a:cubicBezTo>
                      <a:pt x="3" y="1"/>
                      <a:pt x="4" y="1"/>
                      <a:pt x="5" y="1"/>
                    </a:cubicBezTo>
                    <a:cubicBezTo>
                      <a:pt x="6" y="1"/>
                      <a:pt x="8" y="1"/>
                      <a:pt x="9" y="2"/>
                    </a:cubicBezTo>
                    <a:cubicBezTo>
                      <a:pt x="9" y="2"/>
                      <a:pt x="9" y="2"/>
                      <a:pt x="9" y="2"/>
                    </a:cubicBezTo>
                    <a:cubicBezTo>
                      <a:pt x="9" y="2"/>
                      <a:pt x="9" y="2"/>
                      <a:pt x="9" y="2"/>
                    </a:cubicBezTo>
                    <a:cubicBezTo>
                      <a:pt x="10" y="2"/>
                      <a:pt x="10" y="2"/>
                      <a:pt x="10" y="2"/>
                    </a:cubicBezTo>
                    <a:cubicBezTo>
                      <a:pt x="10" y="1"/>
                      <a:pt x="9" y="1"/>
                      <a:pt x="9" y="1"/>
                    </a:cubicBezTo>
                    <a:cubicBezTo>
                      <a:pt x="8" y="0"/>
                      <a:pt x="7" y="0"/>
                      <a:pt x="5" y="0"/>
                    </a:cubicBezTo>
                    <a:cubicBezTo>
                      <a:pt x="4" y="0"/>
                      <a:pt x="2" y="0"/>
                      <a:pt x="2" y="1"/>
                    </a:cubicBezTo>
                    <a:cubicBezTo>
                      <a:pt x="1" y="1"/>
                      <a:pt x="1" y="1"/>
                      <a:pt x="1" y="1"/>
                    </a:cubicBezTo>
                    <a:cubicBezTo>
                      <a:pt x="1" y="2"/>
                      <a:pt x="0" y="4"/>
                      <a:pt x="1" y="5"/>
                    </a:cubicBezTo>
                    <a:cubicBezTo>
                      <a:pt x="1" y="6"/>
                      <a:pt x="2" y="8"/>
                      <a:pt x="3" y="9"/>
                    </a:cubicBezTo>
                    <a:cubicBezTo>
                      <a:pt x="4" y="9"/>
                      <a:pt x="4" y="9"/>
                      <a:pt x="4" y="9"/>
                    </a:cubicBezTo>
                    <a:cubicBezTo>
                      <a:pt x="5" y="10"/>
                      <a:pt x="7" y="11"/>
                      <a:pt x="8" y="11"/>
                    </a:cubicBezTo>
                    <a:cubicBezTo>
                      <a:pt x="9" y="11"/>
                      <a:pt x="11" y="11"/>
                      <a:pt x="12" y="10"/>
                    </a:cubicBezTo>
                    <a:cubicBezTo>
                      <a:pt x="12" y="9"/>
                      <a:pt x="12" y="9"/>
                      <a:pt x="12" y="9"/>
                    </a:cubicBezTo>
                    <a:cubicBezTo>
                      <a:pt x="13" y="8"/>
                      <a:pt x="13" y="7"/>
                      <a:pt x="12" y="5"/>
                    </a:cubicBezTo>
                    <a:cubicBezTo>
                      <a:pt x="12" y="4"/>
                      <a:pt x="11" y="3"/>
                      <a:pt x="10" y="2"/>
                    </a:cubicBezTo>
                    <a:cubicBezTo>
                      <a:pt x="9" y="2"/>
                      <a:pt x="9" y="2"/>
                      <a:pt x="9"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57" name="Freeform 83"/>
              <p:cNvSpPr>
                <a:spLocks/>
              </p:cNvSpPr>
              <p:nvPr/>
            </p:nvSpPr>
            <p:spPr bwMode="auto">
              <a:xfrm>
                <a:off x="699" y="1512"/>
                <a:ext cx="28" cy="26"/>
              </a:xfrm>
              <a:custGeom>
                <a:avLst/>
                <a:gdLst>
                  <a:gd name="T0" fmla="*/ 9 w 12"/>
                  <a:gd name="T1" fmla="*/ 2 h 11"/>
                  <a:gd name="T2" fmla="*/ 11 w 12"/>
                  <a:gd name="T3" fmla="*/ 9 h 11"/>
                  <a:gd name="T4" fmla="*/ 4 w 12"/>
                  <a:gd name="T5" fmla="*/ 9 h 11"/>
                  <a:gd name="T6" fmla="*/ 2 w 12"/>
                  <a:gd name="T7" fmla="*/ 2 h 11"/>
                  <a:gd name="T8" fmla="*/ 9 w 12"/>
                  <a:gd name="T9" fmla="*/ 2 h 11"/>
                </a:gdLst>
                <a:ahLst/>
                <a:cxnLst>
                  <a:cxn ang="0">
                    <a:pos x="T0" y="T1"/>
                  </a:cxn>
                  <a:cxn ang="0">
                    <a:pos x="T2" y="T3"/>
                  </a:cxn>
                  <a:cxn ang="0">
                    <a:pos x="T4" y="T5"/>
                  </a:cxn>
                  <a:cxn ang="0">
                    <a:pos x="T6" y="T7"/>
                  </a:cxn>
                  <a:cxn ang="0">
                    <a:pos x="T8" y="T9"/>
                  </a:cxn>
                </a:cxnLst>
                <a:rect l="0" t="0" r="r" b="b"/>
                <a:pathLst>
                  <a:path w="12" h="11">
                    <a:moveTo>
                      <a:pt x="9" y="2"/>
                    </a:moveTo>
                    <a:cubicBezTo>
                      <a:pt x="12" y="4"/>
                      <a:pt x="12" y="7"/>
                      <a:pt x="11" y="9"/>
                    </a:cubicBezTo>
                    <a:cubicBezTo>
                      <a:pt x="9" y="11"/>
                      <a:pt x="6" y="11"/>
                      <a:pt x="4" y="9"/>
                    </a:cubicBezTo>
                    <a:cubicBezTo>
                      <a:pt x="1" y="7"/>
                      <a:pt x="0" y="3"/>
                      <a:pt x="2" y="2"/>
                    </a:cubicBezTo>
                    <a:cubicBezTo>
                      <a:pt x="3" y="0"/>
                      <a:pt x="7" y="0"/>
                      <a:pt x="9"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58" name="Freeform 84"/>
              <p:cNvSpPr>
                <a:spLocks/>
              </p:cNvSpPr>
              <p:nvPr/>
            </p:nvSpPr>
            <p:spPr bwMode="auto">
              <a:xfrm>
                <a:off x="699" y="1512"/>
                <a:ext cx="28" cy="26"/>
              </a:xfrm>
              <a:custGeom>
                <a:avLst/>
                <a:gdLst>
                  <a:gd name="T0" fmla="*/ 9 w 12"/>
                  <a:gd name="T1" fmla="*/ 2 h 11"/>
                  <a:gd name="T2" fmla="*/ 9 w 12"/>
                  <a:gd name="T3" fmla="*/ 3 h 11"/>
                  <a:gd name="T4" fmla="*/ 11 w 12"/>
                  <a:gd name="T5" fmla="*/ 6 h 11"/>
                  <a:gd name="T6" fmla="*/ 11 w 12"/>
                  <a:gd name="T7" fmla="*/ 9 h 11"/>
                  <a:gd name="T8" fmla="*/ 11 w 12"/>
                  <a:gd name="T9" fmla="*/ 9 h 11"/>
                  <a:gd name="T10" fmla="*/ 8 w 12"/>
                  <a:gd name="T11" fmla="*/ 10 h 11"/>
                  <a:gd name="T12" fmla="*/ 4 w 12"/>
                  <a:gd name="T13" fmla="*/ 8 h 11"/>
                  <a:gd name="T14" fmla="*/ 4 w 12"/>
                  <a:gd name="T15" fmla="*/ 8 h 11"/>
                  <a:gd name="T16" fmla="*/ 2 w 12"/>
                  <a:gd name="T17" fmla="*/ 5 h 11"/>
                  <a:gd name="T18" fmla="*/ 2 w 12"/>
                  <a:gd name="T19" fmla="*/ 2 h 11"/>
                  <a:gd name="T20" fmla="*/ 2 w 12"/>
                  <a:gd name="T21" fmla="*/ 2 h 11"/>
                  <a:gd name="T22" fmla="*/ 5 w 12"/>
                  <a:gd name="T23" fmla="*/ 1 h 11"/>
                  <a:gd name="T24" fmla="*/ 8 w 12"/>
                  <a:gd name="T25" fmla="*/ 2 h 11"/>
                  <a:gd name="T26" fmla="*/ 9 w 12"/>
                  <a:gd name="T27" fmla="*/ 3 h 11"/>
                  <a:gd name="T28" fmla="*/ 9 w 12"/>
                  <a:gd name="T29" fmla="*/ 2 h 11"/>
                  <a:gd name="T30" fmla="*/ 9 w 12"/>
                  <a:gd name="T31" fmla="*/ 2 h 11"/>
                  <a:gd name="T32" fmla="*/ 9 w 12"/>
                  <a:gd name="T33" fmla="*/ 1 h 11"/>
                  <a:gd name="T34" fmla="*/ 5 w 12"/>
                  <a:gd name="T35" fmla="*/ 0 h 11"/>
                  <a:gd name="T36" fmla="*/ 1 w 12"/>
                  <a:gd name="T37" fmla="*/ 1 h 11"/>
                  <a:gd name="T38" fmla="*/ 1 w 12"/>
                  <a:gd name="T39" fmla="*/ 1 h 11"/>
                  <a:gd name="T40" fmla="*/ 1 w 12"/>
                  <a:gd name="T41" fmla="*/ 5 h 11"/>
                  <a:gd name="T42" fmla="*/ 3 w 12"/>
                  <a:gd name="T43" fmla="*/ 9 h 11"/>
                  <a:gd name="T44" fmla="*/ 4 w 12"/>
                  <a:gd name="T45" fmla="*/ 9 h 11"/>
                  <a:gd name="T46" fmla="*/ 8 w 12"/>
                  <a:gd name="T47" fmla="*/ 11 h 11"/>
                  <a:gd name="T48" fmla="*/ 11 w 12"/>
                  <a:gd name="T49" fmla="*/ 10 h 11"/>
                  <a:gd name="T50" fmla="*/ 11 w 12"/>
                  <a:gd name="T51" fmla="*/ 10 h 11"/>
                  <a:gd name="T52" fmla="*/ 12 w 12"/>
                  <a:gd name="T53" fmla="*/ 6 h 11"/>
                  <a:gd name="T54" fmla="*/ 9 w 12"/>
                  <a:gd name="T55" fmla="*/ 2 h 11"/>
                  <a:gd name="T56" fmla="*/ 9 w 12"/>
                  <a:gd name="T57"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 h="11">
                    <a:moveTo>
                      <a:pt x="9" y="2"/>
                    </a:moveTo>
                    <a:cubicBezTo>
                      <a:pt x="9" y="3"/>
                      <a:pt x="9" y="3"/>
                      <a:pt x="9" y="3"/>
                    </a:cubicBezTo>
                    <a:cubicBezTo>
                      <a:pt x="10" y="4"/>
                      <a:pt x="11" y="5"/>
                      <a:pt x="11" y="6"/>
                    </a:cubicBezTo>
                    <a:cubicBezTo>
                      <a:pt x="11" y="7"/>
                      <a:pt x="11" y="8"/>
                      <a:pt x="11" y="9"/>
                    </a:cubicBezTo>
                    <a:cubicBezTo>
                      <a:pt x="11" y="9"/>
                      <a:pt x="11" y="9"/>
                      <a:pt x="11" y="9"/>
                    </a:cubicBezTo>
                    <a:cubicBezTo>
                      <a:pt x="10" y="10"/>
                      <a:pt x="9" y="10"/>
                      <a:pt x="8" y="10"/>
                    </a:cubicBezTo>
                    <a:cubicBezTo>
                      <a:pt x="7" y="10"/>
                      <a:pt x="5" y="9"/>
                      <a:pt x="4" y="8"/>
                    </a:cubicBezTo>
                    <a:cubicBezTo>
                      <a:pt x="4" y="8"/>
                      <a:pt x="4" y="8"/>
                      <a:pt x="4" y="8"/>
                    </a:cubicBezTo>
                    <a:cubicBezTo>
                      <a:pt x="3" y="7"/>
                      <a:pt x="2" y="6"/>
                      <a:pt x="2" y="5"/>
                    </a:cubicBezTo>
                    <a:cubicBezTo>
                      <a:pt x="1" y="4"/>
                      <a:pt x="1" y="3"/>
                      <a:pt x="2" y="2"/>
                    </a:cubicBezTo>
                    <a:cubicBezTo>
                      <a:pt x="2" y="2"/>
                      <a:pt x="2" y="2"/>
                      <a:pt x="2" y="2"/>
                    </a:cubicBezTo>
                    <a:cubicBezTo>
                      <a:pt x="3" y="1"/>
                      <a:pt x="4" y="1"/>
                      <a:pt x="5" y="1"/>
                    </a:cubicBezTo>
                    <a:cubicBezTo>
                      <a:pt x="6" y="1"/>
                      <a:pt x="7" y="1"/>
                      <a:pt x="8" y="2"/>
                    </a:cubicBezTo>
                    <a:cubicBezTo>
                      <a:pt x="9" y="2"/>
                      <a:pt x="9" y="2"/>
                      <a:pt x="9" y="3"/>
                    </a:cubicBezTo>
                    <a:cubicBezTo>
                      <a:pt x="9" y="2"/>
                      <a:pt x="9" y="2"/>
                      <a:pt x="9" y="2"/>
                    </a:cubicBezTo>
                    <a:cubicBezTo>
                      <a:pt x="9" y="2"/>
                      <a:pt x="9" y="2"/>
                      <a:pt x="9" y="2"/>
                    </a:cubicBezTo>
                    <a:cubicBezTo>
                      <a:pt x="9" y="2"/>
                      <a:pt x="9" y="2"/>
                      <a:pt x="9" y="1"/>
                    </a:cubicBezTo>
                    <a:cubicBezTo>
                      <a:pt x="8" y="0"/>
                      <a:pt x="6" y="0"/>
                      <a:pt x="5" y="0"/>
                    </a:cubicBezTo>
                    <a:cubicBezTo>
                      <a:pt x="3" y="0"/>
                      <a:pt x="2" y="0"/>
                      <a:pt x="1" y="1"/>
                    </a:cubicBezTo>
                    <a:cubicBezTo>
                      <a:pt x="1" y="1"/>
                      <a:pt x="1" y="1"/>
                      <a:pt x="1" y="1"/>
                    </a:cubicBezTo>
                    <a:cubicBezTo>
                      <a:pt x="0" y="2"/>
                      <a:pt x="0" y="4"/>
                      <a:pt x="1" y="5"/>
                    </a:cubicBezTo>
                    <a:cubicBezTo>
                      <a:pt x="1" y="7"/>
                      <a:pt x="2" y="8"/>
                      <a:pt x="3" y="9"/>
                    </a:cubicBezTo>
                    <a:cubicBezTo>
                      <a:pt x="3" y="9"/>
                      <a:pt x="3" y="9"/>
                      <a:pt x="4" y="9"/>
                    </a:cubicBezTo>
                    <a:cubicBezTo>
                      <a:pt x="5" y="10"/>
                      <a:pt x="6" y="11"/>
                      <a:pt x="8" y="11"/>
                    </a:cubicBezTo>
                    <a:cubicBezTo>
                      <a:pt x="9" y="11"/>
                      <a:pt x="11" y="11"/>
                      <a:pt x="11" y="10"/>
                    </a:cubicBezTo>
                    <a:cubicBezTo>
                      <a:pt x="11" y="10"/>
                      <a:pt x="11" y="10"/>
                      <a:pt x="11" y="10"/>
                    </a:cubicBezTo>
                    <a:cubicBezTo>
                      <a:pt x="12" y="8"/>
                      <a:pt x="12" y="7"/>
                      <a:pt x="12" y="6"/>
                    </a:cubicBezTo>
                    <a:cubicBezTo>
                      <a:pt x="12" y="4"/>
                      <a:pt x="11" y="3"/>
                      <a:pt x="9" y="2"/>
                    </a:cubicBezTo>
                    <a:cubicBezTo>
                      <a:pt x="9" y="2"/>
                      <a:pt x="9" y="2"/>
                      <a:pt x="9"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59" name="Freeform 85"/>
              <p:cNvSpPr>
                <a:spLocks/>
              </p:cNvSpPr>
              <p:nvPr/>
            </p:nvSpPr>
            <p:spPr bwMode="auto">
              <a:xfrm>
                <a:off x="684" y="1489"/>
                <a:ext cx="29" cy="25"/>
              </a:xfrm>
              <a:custGeom>
                <a:avLst/>
                <a:gdLst>
                  <a:gd name="T0" fmla="*/ 9 w 12"/>
                  <a:gd name="T1" fmla="*/ 2 h 11"/>
                  <a:gd name="T2" fmla="*/ 11 w 12"/>
                  <a:gd name="T3" fmla="*/ 9 h 11"/>
                  <a:gd name="T4" fmla="*/ 3 w 12"/>
                  <a:gd name="T5" fmla="*/ 9 h 11"/>
                  <a:gd name="T6" fmla="*/ 1 w 12"/>
                  <a:gd name="T7" fmla="*/ 1 h 11"/>
                  <a:gd name="T8" fmla="*/ 9 w 12"/>
                  <a:gd name="T9" fmla="*/ 2 h 11"/>
                </a:gdLst>
                <a:ahLst/>
                <a:cxnLst>
                  <a:cxn ang="0">
                    <a:pos x="T0" y="T1"/>
                  </a:cxn>
                  <a:cxn ang="0">
                    <a:pos x="T2" y="T3"/>
                  </a:cxn>
                  <a:cxn ang="0">
                    <a:pos x="T4" y="T5"/>
                  </a:cxn>
                  <a:cxn ang="0">
                    <a:pos x="T6" y="T7"/>
                  </a:cxn>
                  <a:cxn ang="0">
                    <a:pos x="T8" y="T9"/>
                  </a:cxn>
                </a:cxnLst>
                <a:rect l="0" t="0" r="r" b="b"/>
                <a:pathLst>
                  <a:path w="12" h="11">
                    <a:moveTo>
                      <a:pt x="9" y="2"/>
                    </a:moveTo>
                    <a:cubicBezTo>
                      <a:pt x="11" y="4"/>
                      <a:pt x="12" y="7"/>
                      <a:pt x="11" y="9"/>
                    </a:cubicBezTo>
                    <a:cubicBezTo>
                      <a:pt x="9" y="11"/>
                      <a:pt x="6" y="11"/>
                      <a:pt x="3" y="9"/>
                    </a:cubicBezTo>
                    <a:cubicBezTo>
                      <a:pt x="1" y="6"/>
                      <a:pt x="0" y="3"/>
                      <a:pt x="1" y="1"/>
                    </a:cubicBezTo>
                    <a:cubicBezTo>
                      <a:pt x="3" y="0"/>
                      <a:pt x="6" y="0"/>
                      <a:pt x="9"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60" name="Freeform 86"/>
              <p:cNvSpPr>
                <a:spLocks/>
              </p:cNvSpPr>
              <p:nvPr/>
            </p:nvSpPr>
            <p:spPr bwMode="auto">
              <a:xfrm>
                <a:off x="684" y="1489"/>
                <a:ext cx="29" cy="25"/>
              </a:xfrm>
              <a:custGeom>
                <a:avLst/>
                <a:gdLst>
                  <a:gd name="T0" fmla="*/ 9 w 12"/>
                  <a:gd name="T1" fmla="*/ 2 h 11"/>
                  <a:gd name="T2" fmla="*/ 8 w 12"/>
                  <a:gd name="T3" fmla="*/ 2 h 11"/>
                  <a:gd name="T4" fmla="*/ 11 w 12"/>
                  <a:gd name="T5" fmla="*/ 6 h 11"/>
                  <a:gd name="T6" fmla="*/ 10 w 12"/>
                  <a:gd name="T7" fmla="*/ 9 h 11"/>
                  <a:gd name="T8" fmla="*/ 10 w 12"/>
                  <a:gd name="T9" fmla="*/ 9 h 11"/>
                  <a:gd name="T10" fmla="*/ 7 w 12"/>
                  <a:gd name="T11" fmla="*/ 10 h 11"/>
                  <a:gd name="T12" fmla="*/ 4 w 12"/>
                  <a:gd name="T13" fmla="*/ 8 h 11"/>
                  <a:gd name="T14" fmla="*/ 4 w 12"/>
                  <a:gd name="T15" fmla="*/ 8 h 11"/>
                  <a:gd name="T16" fmla="*/ 1 w 12"/>
                  <a:gd name="T17" fmla="*/ 5 h 11"/>
                  <a:gd name="T18" fmla="*/ 2 w 12"/>
                  <a:gd name="T19" fmla="*/ 2 h 11"/>
                  <a:gd name="T20" fmla="*/ 2 w 12"/>
                  <a:gd name="T21" fmla="*/ 2 h 11"/>
                  <a:gd name="T22" fmla="*/ 4 w 12"/>
                  <a:gd name="T23" fmla="*/ 1 h 11"/>
                  <a:gd name="T24" fmla="*/ 8 w 12"/>
                  <a:gd name="T25" fmla="*/ 2 h 11"/>
                  <a:gd name="T26" fmla="*/ 8 w 12"/>
                  <a:gd name="T27" fmla="*/ 2 h 11"/>
                  <a:gd name="T28" fmla="*/ 9 w 12"/>
                  <a:gd name="T29" fmla="*/ 2 h 11"/>
                  <a:gd name="T30" fmla="*/ 9 w 12"/>
                  <a:gd name="T31" fmla="*/ 2 h 11"/>
                  <a:gd name="T32" fmla="*/ 9 w 12"/>
                  <a:gd name="T33" fmla="*/ 1 h 11"/>
                  <a:gd name="T34" fmla="*/ 4 w 12"/>
                  <a:gd name="T35" fmla="*/ 0 h 11"/>
                  <a:gd name="T36" fmla="*/ 1 w 12"/>
                  <a:gd name="T37" fmla="*/ 1 h 11"/>
                  <a:gd name="T38" fmla="*/ 1 w 12"/>
                  <a:gd name="T39" fmla="*/ 1 h 11"/>
                  <a:gd name="T40" fmla="*/ 0 w 12"/>
                  <a:gd name="T41" fmla="*/ 5 h 11"/>
                  <a:gd name="T42" fmla="*/ 3 w 12"/>
                  <a:gd name="T43" fmla="*/ 9 h 11"/>
                  <a:gd name="T44" fmla="*/ 3 w 12"/>
                  <a:gd name="T45" fmla="*/ 9 h 11"/>
                  <a:gd name="T46" fmla="*/ 7 w 12"/>
                  <a:gd name="T47" fmla="*/ 11 h 11"/>
                  <a:gd name="T48" fmla="*/ 11 w 12"/>
                  <a:gd name="T49" fmla="*/ 10 h 11"/>
                  <a:gd name="T50" fmla="*/ 11 w 12"/>
                  <a:gd name="T51" fmla="*/ 9 h 11"/>
                  <a:gd name="T52" fmla="*/ 12 w 12"/>
                  <a:gd name="T53" fmla="*/ 6 h 11"/>
                  <a:gd name="T54" fmla="*/ 9 w 12"/>
                  <a:gd name="T55" fmla="*/ 2 h 11"/>
                  <a:gd name="T56" fmla="*/ 9 w 12"/>
                  <a:gd name="T57"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 h="11">
                    <a:moveTo>
                      <a:pt x="9" y="2"/>
                    </a:moveTo>
                    <a:cubicBezTo>
                      <a:pt x="8" y="2"/>
                      <a:pt x="8" y="2"/>
                      <a:pt x="8" y="2"/>
                    </a:cubicBezTo>
                    <a:cubicBezTo>
                      <a:pt x="10" y="3"/>
                      <a:pt x="10" y="5"/>
                      <a:pt x="11" y="6"/>
                    </a:cubicBezTo>
                    <a:cubicBezTo>
                      <a:pt x="11" y="7"/>
                      <a:pt x="11" y="8"/>
                      <a:pt x="10" y="9"/>
                    </a:cubicBezTo>
                    <a:cubicBezTo>
                      <a:pt x="10" y="9"/>
                      <a:pt x="10" y="9"/>
                      <a:pt x="10" y="9"/>
                    </a:cubicBezTo>
                    <a:cubicBezTo>
                      <a:pt x="10" y="10"/>
                      <a:pt x="9" y="10"/>
                      <a:pt x="7" y="10"/>
                    </a:cubicBezTo>
                    <a:cubicBezTo>
                      <a:pt x="6" y="10"/>
                      <a:pt x="5" y="9"/>
                      <a:pt x="4" y="8"/>
                    </a:cubicBezTo>
                    <a:cubicBezTo>
                      <a:pt x="4" y="8"/>
                      <a:pt x="4" y="8"/>
                      <a:pt x="4" y="8"/>
                    </a:cubicBezTo>
                    <a:cubicBezTo>
                      <a:pt x="2" y="7"/>
                      <a:pt x="2" y="6"/>
                      <a:pt x="1" y="5"/>
                    </a:cubicBezTo>
                    <a:cubicBezTo>
                      <a:pt x="1" y="4"/>
                      <a:pt x="1" y="3"/>
                      <a:pt x="2" y="2"/>
                    </a:cubicBezTo>
                    <a:cubicBezTo>
                      <a:pt x="2" y="2"/>
                      <a:pt x="2" y="2"/>
                      <a:pt x="2" y="2"/>
                    </a:cubicBezTo>
                    <a:cubicBezTo>
                      <a:pt x="2" y="1"/>
                      <a:pt x="3" y="1"/>
                      <a:pt x="4" y="1"/>
                    </a:cubicBezTo>
                    <a:cubicBezTo>
                      <a:pt x="6" y="1"/>
                      <a:pt x="7" y="1"/>
                      <a:pt x="8" y="2"/>
                    </a:cubicBezTo>
                    <a:cubicBezTo>
                      <a:pt x="8" y="2"/>
                      <a:pt x="8" y="2"/>
                      <a:pt x="8" y="2"/>
                    </a:cubicBezTo>
                    <a:cubicBezTo>
                      <a:pt x="9" y="2"/>
                      <a:pt x="9" y="2"/>
                      <a:pt x="9" y="2"/>
                    </a:cubicBezTo>
                    <a:cubicBezTo>
                      <a:pt x="9" y="2"/>
                      <a:pt x="9" y="2"/>
                      <a:pt x="9" y="2"/>
                    </a:cubicBezTo>
                    <a:cubicBezTo>
                      <a:pt x="9" y="2"/>
                      <a:pt x="9" y="1"/>
                      <a:pt x="9" y="1"/>
                    </a:cubicBezTo>
                    <a:cubicBezTo>
                      <a:pt x="7" y="0"/>
                      <a:pt x="6" y="0"/>
                      <a:pt x="4" y="0"/>
                    </a:cubicBezTo>
                    <a:cubicBezTo>
                      <a:pt x="3" y="0"/>
                      <a:pt x="2" y="0"/>
                      <a:pt x="1" y="1"/>
                    </a:cubicBezTo>
                    <a:cubicBezTo>
                      <a:pt x="1" y="1"/>
                      <a:pt x="1" y="1"/>
                      <a:pt x="1" y="1"/>
                    </a:cubicBezTo>
                    <a:cubicBezTo>
                      <a:pt x="0" y="2"/>
                      <a:pt x="0" y="4"/>
                      <a:pt x="0" y="5"/>
                    </a:cubicBezTo>
                    <a:cubicBezTo>
                      <a:pt x="1" y="6"/>
                      <a:pt x="2" y="8"/>
                      <a:pt x="3" y="9"/>
                    </a:cubicBezTo>
                    <a:cubicBezTo>
                      <a:pt x="3" y="9"/>
                      <a:pt x="3" y="9"/>
                      <a:pt x="3" y="9"/>
                    </a:cubicBezTo>
                    <a:cubicBezTo>
                      <a:pt x="5" y="10"/>
                      <a:pt x="6" y="11"/>
                      <a:pt x="7" y="11"/>
                    </a:cubicBezTo>
                    <a:cubicBezTo>
                      <a:pt x="9" y="11"/>
                      <a:pt x="10" y="11"/>
                      <a:pt x="11" y="10"/>
                    </a:cubicBezTo>
                    <a:cubicBezTo>
                      <a:pt x="11" y="9"/>
                      <a:pt x="11" y="9"/>
                      <a:pt x="11" y="9"/>
                    </a:cubicBezTo>
                    <a:cubicBezTo>
                      <a:pt x="12" y="8"/>
                      <a:pt x="12" y="7"/>
                      <a:pt x="12" y="6"/>
                    </a:cubicBezTo>
                    <a:cubicBezTo>
                      <a:pt x="11" y="4"/>
                      <a:pt x="10" y="3"/>
                      <a:pt x="9" y="2"/>
                    </a:cubicBezTo>
                    <a:cubicBezTo>
                      <a:pt x="9" y="2"/>
                      <a:pt x="9" y="2"/>
                      <a:pt x="9"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61" name="Freeform 87"/>
              <p:cNvSpPr>
                <a:spLocks/>
              </p:cNvSpPr>
              <p:nvPr/>
            </p:nvSpPr>
            <p:spPr bwMode="auto">
              <a:xfrm>
                <a:off x="649" y="1441"/>
                <a:ext cx="28" cy="26"/>
              </a:xfrm>
              <a:custGeom>
                <a:avLst/>
                <a:gdLst>
                  <a:gd name="T0" fmla="*/ 8 w 12"/>
                  <a:gd name="T1" fmla="*/ 2 h 11"/>
                  <a:gd name="T2" fmla="*/ 10 w 12"/>
                  <a:gd name="T3" fmla="*/ 10 h 11"/>
                  <a:gd name="T4" fmla="*/ 3 w 12"/>
                  <a:gd name="T5" fmla="*/ 9 h 11"/>
                  <a:gd name="T6" fmla="*/ 1 w 12"/>
                  <a:gd name="T7" fmla="*/ 2 h 11"/>
                  <a:gd name="T8" fmla="*/ 8 w 12"/>
                  <a:gd name="T9" fmla="*/ 2 h 11"/>
                </a:gdLst>
                <a:ahLst/>
                <a:cxnLst>
                  <a:cxn ang="0">
                    <a:pos x="T0" y="T1"/>
                  </a:cxn>
                  <a:cxn ang="0">
                    <a:pos x="T2" y="T3"/>
                  </a:cxn>
                  <a:cxn ang="0">
                    <a:pos x="T4" y="T5"/>
                  </a:cxn>
                  <a:cxn ang="0">
                    <a:pos x="T6" y="T7"/>
                  </a:cxn>
                  <a:cxn ang="0">
                    <a:pos x="T8" y="T9"/>
                  </a:cxn>
                </a:cxnLst>
                <a:rect l="0" t="0" r="r" b="b"/>
                <a:pathLst>
                  <a:path w="12" h="11">
                    <a:moveTo>
                      <a:pt x="8" y="2"/>
                    </a:moveTo>
                    <a:cubicBezTo>
                      <a:pt x="11" y="5"/>
                      <a:pt x="12" y="8"/>
                      <a:pt x="10" y="10"/>
                    </a:cubicBezTo>
                    <a:cubicBezTo>
                      <a:pt x="9" y="11"/>
                      <a:pt x="6" y="11"/>
                      <a:pt x="3" y="9"/>
                    </a:cubicBezTo>
                    <a:cubicBezTo>
                      <a:pt x="0" y="7"/>
                      <a:pt x="0" y="4"/>
                      <a:pt x="1" y="2"/>
                    </a:cubicBezTo>
                    <a:cubicBezTo>
                      <a:pt x="3" y="0"/>
                      <a:pt x="6" y="0"/>
                      <a:pt x="8"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62" name="Freeform 88"/>
              <p:cNvSpPr>
                <a:spLocks/>
              </p:cNvSpPr>
              <p:nvPr/>
            </p:nvSpPr>
            <p:spPr bwMode="auto">
              <a:xfrm>
                <a:off x="649" y="1441"/>
                <a:ext cx="28" cy="26"/>
              </a:xfrm>
              <a:custGeom>
                <a:avLst/>
                <a:gdLst>
                  <a:gd name="T0" fmla="*/ 8 w 12"/>
                  <a:gd name="T1" fmla="*/ 2 h 11"/>
                  <a:gd name="T2" fmla="*/ 8 w 12"/>
                  <a:gd name="T3" fmla="*/ 3 h 11"/>
                  <a:gd name="T4" fmla="*/ 10 w 12"/>
                  <a:gd name="T5" fmla="*/ 6 h 11"/>
                  <a:gd name="T6" fmla="*/ 10 w 12"/>
                  <a:gd name="T7" fmla="*/ 9 h 11"/>
                  <a:gd name="T8" fmla="*/ 10 w 12"/>
                  <a:gd name="T9" fmla="*/ 9 h 11"/>
                  <a:gd name="T10" fmla="*/ 7 w 12"/>
                  <a:gd name="T11" fmla="*/ 10 h 11"/>
                  <a:gd name="T12" fmla="*/ 4 w 12"/>
                  <a:gd name="T13" fmla="*/ 9 h 11"/>
                  <a:gd name="T14" fmla="*/ 3 w 12"/>
                  <a:gd name="T15" fmla="*/ 9 h 11"/>
                  <a:gd name="T16" fmla="*/ 1 w 12"/>
                  <a:gd name="T17" fmla="*/ 5 h 11"/>
                  <a:gd name="T18" fmla="*/ 1 w 12"/>
                  <a:gd name="T19" fmla="*/ 2 h 11"/>
                  <a:gd name="T20" fmla="*/ 2 w 12"/>
                  <a:gd name="T21" fmla="*/ 2 h 11"/>
                  <a:gd name="T22" fmla="*/ 4 w 12"/>
                  <a:gd name="T23" fmla="*/ 1 h 11"/>
                  <a:gd name="T24" fmla="*/ 8 w 12"/>
                  <a:gd name="T25" fmla="*/ 3 h 11"/>
                  <a:gd name="T26" fmla="*/ 8 w 12"/>
                  <a:gd name="T27" fmla="*/ 3 h 11"/>
                  <a:gd name="T28" fmla="*/ 8 w 12"/>
                  <a:gd name="T29" fmla="*/ 2 h 11"/>
                  <a:gd name="T30" fmla="*/ 9 w 12"/>
                  <a:gd name="T31" fmla="*/ 2 h 11"/>
                  <a:gd name="T32" fmla="*/ 9 w 12"/>
                  <a:gd name="T33" fmla="*/ 2 h 11"/>
                  <a:gd name="T34" fmla="*/ 4 w 12"/>
                  <a:gd name="T35" fmla="*/ 0 h 11"/>
                  <a:gd name="T36" fmla="*/ 1 w 12"/>
                  <a:gd name="T37" fmla="*/ 2 h 11"/>
                  <a:gd name="T38" fmla="*/ 1 w 12"/>
                  <a:gd name="T39" fmla="*/ 2 h 11"/>
                  <a:gd name="T40" fmla="*/ 0 w 12"/>
                  <a:gd name="T41" fmla="*/ 6 h 11"/>
                  <a:gd name="T42" fmla="*/ 3 w 12"/>
                  <a:gd name="T43" fmla="*/ 9 h 11"/>
                  <a:gd name="T44" fmla="*/ 3 w 12"/>
                  <a:gd name="T45" fmla="*/ 10 h 11"/>
                  <a:gd name="T46" fmla="*/ 7 w 12"/>
                  <a:gd name="T47" fmla="*/ 11 h 11"/>
                  <a:gd name="T48" fmla="*/ 11 w 12"/>
                  <a:gd name="T49" fmla="*/ 10 h 11"/>
                  <a:gd name="T50" fmla="*/ 11 w 12"/>
                  <a:gd name="T51" fmla="*/ 10 h 11"/>
                  <a:gd name="T52" fmla="*/ 11 w 12"/>
                  <a:gd name="T53" fmla="*/ 6 h 11"/>
                  <a:gd name="T54" fmla="*/ 9 w 12"/>
                  <a:gd name="T55" fmla="*/ 2 h 11"/>
                  <a:gd name="T56" fmla="*/ 8 w 12"/>
                  <a:gd name="T57"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 h="11">
                    <a:moveTo>
                      <a:pt x="8" y="2"/>
                    </a:moveTo>
                    <a:cubicBezTo>
                      <a:pt x="8" y="3"/>
                      <a:pt x="8" y="3"/>
                      <a:pt x="8" y="3"/>
                    </a:cubicBezTo>
                    <a:cubicBezTo>
                      <a:pt x="9" y="4"/>
                      <a:pt x="10" y="5"/>
                      <a:pt x="10" y="6"/>
                    </a:cubicBezTo>
                    <a:cubicBezTo>
                      <a:pt x="11" y="7"/>
                      <a:pt x="11" y="8"/>
                      <a:pt x="10" y="9"/>
                    </a:cubicBezTo>
                    <a:cubicBezTo>
                      <a:pt x="10" y="9"/>
                      <a:pt x="10" y="9"/>
                      <a:pt x="10" y="9"/>
                    </a:cubicBezTo>
                    <a:cubicBezTo>
                      <a:pt x="9" y="10"/>
                      <a:pt x="8" y="10"/>
                      <a:pt x="7" y="10"/>
                    </a:cubicBezTo>
                    <a:cubicBezTo>
                      <a:pt x="6" y="10"/>
                      <a:pt x="5" y="10"/>
                      <a:pt x="4" y="9"/>
                    </a:cubicBezTo>
                    <a:cubicBezTo>
                      <a:pt x="4" y="9"/>
                      <a:pt x="3" y="9"/>
                      <a:pt x="3" y="9"/>
                    </a:cubicBezTo>
                    <a:cubicBezTo>
                      <a:pt x="2" y="8"/>
                      <a:pt x="1" y="6"/>
                      <a:pt x="1" y="5"/>
                    </a:cubicBezTo>
                    <a:cubicBezTo>
                      <a:pt x="1" y="4"/>
                      <a:pt x="1" y="3"/>
                      <a:pt x="1" y="2"/>
                    </a:cubicBezTo>
                    <a:cubicBezTo>
                      <a:pt x="2" y="2"/>
                      <a:pt x="2" y="2"/>
                      <a:pt x="2" y="2"/>
                    </a:cubicBezTo>
                    <a:cubicBezTo>
                      <a:pt x="2" y="1"/>
                      <a:pt x="3" y="1"/>
                      <a:pt x="4" y="1"/>
                    </a:cubicBezTo>
                    <a:cubicBezTo>
                      <a:pt x="5" y="1"/>
                      <a:pt x="7" y="2"/>
                      <a:pt x="8" y="3"/>
                    </a:cubicBezTo>
                    <a:cubicBezTo>
                      <a:pt x="8" y="3"/>
                      <a:pt x="8" y="3"/>
                      <a:pt x="8" y="3"/>
                    </a:cubicBezTo>
                    <a:cubicBezTo>
                      <a:pt x="8" y="2"/>
                      <a:pt x="8" y="2"/>
                      <a:pt x="8" y="2"/>
                    </a:cubicBezTo>
                    <a:cubicBezTo>
                      <a:pt x="9" y="2"/>
                      <a:pt x="9" y="2"/>
                      <a:pt x="9" y="2"/>
                    </a:cubicBezTo>
                    <a:cubicBezTo>
                      <a:pt x="9" y="2"/>
                      <a:pt x="9" y="2"/>
                      <a:pt x="9" y="2"/>
                    </a:cubicBezTo>
                    <a:cubicBezTo>
                      <a:pt x="7" y="1"/>
                      <a:pt x="6" y="0"/>
                      <a:pt x="4" y="0"/>
                    </a:cubicBezTo>
                    <a:cubicBezTo>
                      <a:pt x="3" y="0"/>
                      <a:pt x="2" y="0"/>
                      <a:pt x="1" y="2"/>
                    </a:cubicBezTo>
                    <a:cubicBezTo>
                      <a:pt x="1" y="2"/>
                      <a:pt x="1" y="2"/>
                      <a:pt x="1" y="2"/>
                    </a:cubicBezTo>
                    <a:cubicBezTo>
                      <a:pt x="0" y="3"/>
                      <a:pt x="0" y="4"/>
                      <a:pt x="0" y="6"/>
                    </a:cubicBezTo>
                    <a:cubicBezTo>
                      <a:pt x="0" y="7"/>
                      <a:pt x="1" y="8"/>
                      <a:pt x="3" y="9"/>
                    </a:cubicBezTo>
                    <a:cubicBezTo>
                      <a:pt x="3" y="10"/>
                      <a:pt x="3" y="10"/>
                      <a:pt x="3" y="10"/>
                    </a:cubicBezTo>
                    <a:cubicBezTo>
                      <a:pt x="4" y="11"/>
                      <a:pt x="6" y="11"/>
                      <a:pt x="7" y="11"/>
                    </a:cubicBezTo>
                    <a:cubicBezTo>
                      <a:pt x="9" y="11"/>
                      <a:pt x="10" y="11"/>
                      <a:pt x="11" y="10"/>
                    </a:cubicBezTo>
                    <a:cubicBezTo>
                      <a:pt x="11" y="10"/>
                      <a:pt x="11" y="10"/>
                      <a:pt x="11" y="10"/>
                    </a:cubicBezTo>
                    <a:cubicBezTo>
                      <a:pt x="12" y="9"/>
                      <a:pt x="12" y="7"/>
                      <a:pt x="11" y="6"/>
                    </a:cubicBezTo>
                    <a:cubicBezTo>
                      <a:pt x="11" y="5"/>
                      <a:pt x="10" y="3"/>
                      <a:pt x="9" y="2"/>
                    </a:cubicBezTo>
                    <a:cubicBezTo>
                      <a:pt x="8" y="2"/>
                      <a:pt x="8" y="2"/>
                      <a:pt x="8"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63" name="Freeform 89"/>
              <p:cNvSpPr>
                <a:spLocks/>
              </p:cNvSpPr>
              <p:nvPr/>
            </p:nvSpPr>
            <p:spPr bwMode="auto">
              <a:xfrm>
                <a:off x="628" y="1420"/>
                <a:ext cx="28" cy="26"/>
              </a:xfrm>
              <a:custGeom>
                <a:avLst/>
                <a:gdLst>
                  <a:gd name="T0" fmla="*/ 9 w 12"/>
                  <a:gd name="T1" fmla="*/ 2 h 11"/>
                  <a:gd name="T2" fmla="*/ 11 w 12"/>
                  <a:gd name="T3" fmla="*/ 9 h 11"/>
                  <a:gd name="T4" fmla="*/ 3 w 12"/>
                  <a:gd name="T5" fmla="*/ 9 h 11"/>
                  <a:gd name="T6" fmla="*/ 1 w 12"/>
                  <a:gd name="T7" fmla="*/ 1 h 11"/>
                  <a:gd name="T8" fmla="*/ 9 w 12"/>
                  <a:gd name="T9" fmla="*/ 2 h 11"/>
                </a:gdLst>
                <a:ahLst/>
                <a:cxnLst>
                  <a:cxn ang="0">
                    <a:pos x="T0" y="T1"/>
                  </a:cxn>
                  <a:cxn ang="0">
                    <a:pos x="T2" y="T3"/>
                  </a:cxn>
                  <a:cxn ang="0">
                    <a:pos x="T4" y="T5"/>
                  </a:cxn>
                  <a:cxn ang="0">
                    <a:pos x="T6" y="T7"/>
                  </a:cxn>
                  <a:cxn ang="0">
                    <a:pos x="T8" y="T9"/>
                  </a:cxn>
                </a:cxnLst>
                <a:rect l="0" t="0" r="r" b="b"/>
                <a:pathLst>
                  <a:path w="12" h="11">
                    <a:moveTo>
                      <a:pt x="9" y="2"/>
                    </a:moveTo>
                    <a:cubicBezTo>
                      <a:pt x="11" y="4"/>
                      <a:pt x="12" y="7"/>
                      <a:pt x="11" y="9"/>
                    </a:cubicBezTo>
                    <a:cubicBezTo>
                      <a:pt x="9" y="11"/>
                      <a:pt x="6" y="11"/>
                      <a:pt x="3" y="9"/>
                    </a:cubicBezTo>
                    <a:cubicBezTo>
                      <a:pt x="1" y="6"/>
                      <a:pt x="0" y="3"/>
                      <a:pt x="1" y="1"/>
                    </a:cubicBezTo>
                    <a:cubicBezTo>
                      <a:pt x="3" y="0"/>
                      <a:pt x="6" y="0"/>
                      <a:pt x="9"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64" name="Freeform 90"/>
              <p:cNvSpPr>
                <a:spLocks/>
              </p:cNvSpPr>
              <p:nvPr/>
            </p:nvSpPr>
            <p:spPr bwMode="auto">
              <a:xfrm>
                <a:off x="628" y="1420"/>
                <a:ext cx="28" cy="26"/>
              </a:xfrm>
              <a:custGeom>
                <a:avLst/>
                <a:gdLst>
                  <a:gd name="T0" fmla="*/ 9 w 12"/>
                  <a:gd name="T1" fmla="*/ 2 h 11"/>
                  <a:gd name="T2" fmla="*/ 8 w 12"/>
                  <a:gd name="T3" fmla="*/ 2 h 11"/>
                  <a:gd name="T4" fmla="*/ 11 w 12"/>
                  <a:gd name="T5" fmla="*/ 6 h 11"/>
                  <a:gd name="T6" fmla="*/ 10 w 12"/>
                  <a:gd name="T7" fmla="*/ 9 h 11"/>
                  <a:gd name="T8" fmla="*/ 10 w 12"/>
                  <a:gd name="T9" fmla="*/ 9 h 11"/>
                  <a:gd name="T10" fmla="*/ 7 w 12"/>
                  <a:gd name="T11" fmla="*/ 10 h 11"/>
                  <a:gd name="T12" fmla="*/ 4 w 12"/>
                  <a:gd name="T13" fmla="*/ 8 h 11"/>
                  <a:gd name="T14" fmla="*/ 4 w 12"/>
                  <a:gd name="T15" fmla="*/ 8 h 11"/>
                  <a:gd name="T16" fmla="*/ 1 w 12"/>
                  <a:gd name="T17" fmla="*/ 5 h 11"/>
                  <a:gd name="T18" fmla="*/ 2 w 12"/>
                  <a:gd name="T19" fmla="*/ 2 h 11"/>
                  <a:gd name="T20" fmla="*/ 2 w 12"/>
                  <a:gd name="T21" fmla="*/ 2 h 11"/>
                  <a:gd name="T22" fmla="*/ 4 w 12"/>
                  <a:gd name="T23" fmla="*/ 1 h 11"/>
                  <a:gd name="T24" fmla="*/ 8 w 12"/>
                  <a:gd name="T25" fmla="*/ 2 h 11"/>
                  <a:gd name="T26" fmla="*/ 8 w 12"/>
                  <a:gd name="T27" fmla="*/ 2 h 11"/>
                  <a:gd name="T28" fmla="*/ 9 w 12"/>
                  <a:gd name="T29" fmla="*/ 2 h 11"/>
                  <a:gd name="T30" fmla="*/ 9 w 12"/>
                  <a:gd name="T31" fmla="*/ 2 h 11"/>
                  <a:gd name="T32" fmla="*/ 9 w 12"/>
                  <a:gd name="T33" fmla="*/ 1 h 11"/>
                  <a:gd name="T34" fmla="*/ 4 w 12"/>
                  <a:gd name="T35" fmla="*/ 0 h 11"/>
                  <a:gd name="T36" fmla="*/ 1 w 12"/>
                  <a:gd name="T37" fmla="*/ 1 h 11"/>
                  <a:gd name="T38" fmla="*/ 1 w 12"/>
                  <a:gd name="T39" fmla="*/ 1 h 11"/>
                  <a:gd name="T40" fmla="*/ 0 w 12"/>
                  <a:gd name="T41" fmla="*/ 5 h 11"/>
                  <a:gd name="T42" fmla="*/ 3 w 12"/>
                  <a:gd name="T43" fmla="*/ 9 h 11"/>
                  <a:gd name="T44" fmla="*/ 3 w 12"/>
                  <a:gd name="T45" fmla="*/ 9 h 11"/>
                  <a:gd name="T46" fmla="*/ 7 w 12"/>
                  <a:gd name="T47" fmla="*/ 11 h 11"/>
                  <a:gd name="T48" fmla="*/ 11 w 12"/>
                  <a:gd name="T49" fmla="*/ 10 h 11"/>
                  <a:gd name="T50" fmla="*/ 11 w 12"/>
                  <a:gd name="T51" fmla="*/ 9 h 11"/>
                  <a:gd name="T52" fmla="*/ 12 w 12"/>
                  <a:gd name="T53" fmla="*/ 6 h 11"/>
                  <a:gd name="T54" fmla="*/ 9 w 12"/>
                  <a:gd name="T55" fmla="*/ 2 h 11"/>
                  <a:gd name="T56" fmla="*/ 9 w 12"/>
                  <a:gd name="T57"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 h="11">
                    <a:moveTo>
                      <a:pt x="9" y="2"/>
                    </a:moveTo>
                    <a:cubicBezTo>
                      <a:pt x="8" y="2"/>
                      <a:pt x="8" y="2"/>
                      <a:pt x="8" y="2"/>
                    </a:cubicBezTo>
                    <a:cubicBezTo>
                      <a:pt x="10" y="3"/>
                      <a:pt x="10" y="5"/>
                      <a:pt x="11" y="6"/>
                    </a:cubicBezTo>
                    <a:cubicBezTo>
                      <a:pt x="11" y="7"/>
                      <a:pt x="11" y="8"/>
                      <a:pt x="10" y="9"/>
                    </a:cubicBezTo>
                    <a:cubicBezTo>
                      <a:pt x="10" y="9"/>
                      <a:pt x="10" y="9"/>
                      <a:pt x="10" y="9"/>
                    </a:cubicBezTo>
                    <a:cubicBezTo>
                      <a:pt x="10" y="10"/>
                      <a:pt x="9" y="10"/>
                      <a:pt x="7" y="10"/>
                    </a:cubicBezTo>
                    <a:cubicBezTo>
                      <a:pt x="6" y="10"/>
                      <a:pt x="5" y="9"/>
                      <a:pt x="4" y="8"/>
                    </a:cubicBezTo>
                    <a:cubicBezTo>
                      <a:pt x="4" y="8"/>
                      <a:pt x="4" y="8"/>
                      <a:pt x="4" y="8"/>
                    </a:cubicBezTo>
                    <a:cubicBezTo>
                      <a:pt x="2" y="7"/>
                      <a:pt x="2" y="6"/>
                      <a:pt x="1" y="5"/>
                    </a:cubicBezTo>
                    <a:cubicBezTo>
                      <a:pt x="1" y="4"/>
                      <a:pt x="1" y="3"/>
                      <a:pt x="2" y="2"/>
                    </a:cubicBezTo>
                    <a:cubicBezTo>
                      <a:pt x="2" y="2"/>
                      <a:pt x="2" y="2"/>
                      <a:pt x="2" y="2"/>
                    </a:cubicBezTo>
                    <a:cubicBezTo>
                      <a:pt x="2" y="1"/>
                      <a:pt x="3" y="1"/>
                      <a:pt x="4" y="1"/>
                    </a:cubicBezTo>
                    <a:cubicBezTo>
                      <a:pt x="6" y="1"/>
                      <a:pt x="7" y="1"/>
                      <a:pt x="8" y="2"/>
                    </a:cubicBezTo>
                    <a:cubicBezTo>
                      <a:pt x="8" y="2"/>
                      <a:pt x="8" y="2"/>
                      <a:pt x="8" y="2"/>
                    </a:cubicBezTo>
                    <a:cubicBezTo>
                      <a:pt x="9" y="2"/>
                      <a:pt x="9" y="2"/>
                      <a:pt x="9" y="2"/>
                    </a:cubicBezTo>
                    <a:cubicBezTo>
                      <a:pt x="9" y="2"/>
                      <a:pt x="9" y="2"/>
                      <a:pt x="9" y="2"/>
                    </a:cubicBezTo>
                    <a:cubicBezTo>
                      <a:pt x="9" y="2"/>
                      <a:pt x="9" y="1"/>
                      <a:pt x="9" y="1"/>
                    </a:cubicBezTo>
                    <a:cubicBezTo>
                      <a:pt x="7" y="0"/>
                      <a:pt x="6" y="0"/>
                      <a:pt x="4" y="0"/>
                    </a:cubicBezTo>
                    <a:cubicBezTo>
                      <a:pt x="3" y="0"/>
                      <a:pt x="2" y="0"/>
                      <a:pt x="1" y="1"/>
                    </a:cubicBezTo>
                    <a:cubicBezTo>
                      <a:pt x="1" y="1"/>
                      <a:pt x="1" y="1"/>
                      <a:pt x="1" y="1"/>
                    </a:cubicBezTo>
                    <a:cubicBezTo>
                      <a:pt x="0" y="2"/>
                      <a:pt x="0" y="4"/>
                      <a:pt x="0" y="5"/>
                    </a:cubicBezTo>
                    <a:cubicBezTo>
                      <a:pt x="1" y="6"/>
                      <a:pt x="1" y="8"/>
                      <a:pt x="3" y="9"/>
                    </a:cubicBezTo>
                    <a:cubicBezTo>
                      <a:pt x="3" y="9"/>
                      <a:pt x="3" y="9"/>
                      <a:pt x="3" y="9"/>
                    </a:cubicBezTo>
                    <a:cubicBezTo>
                      <a:pt x="4" y="10"/>
                      <a:pt x="6" y="11"/>
                      <a:pt x="7" y="11"/>
                    </a:cubicBezTo>
                    <a:cubicBezTo>
                      <a:pt x="9" y="11"/>
                      <a:pt x="10" y="11"/>
                      <a:pt x="11" y="10"/>
                    </a:cubicBezTo>
                    <a:cubicBezTo>
                      <a:pt x="11" y="9"/>
                      <a:pt x="11" y="9"/>
                      <a:pt x="11" y="9"/>
                    </a:cubicBezTo>
                    <a:cubicBezTo>
                      <a:pt x="12" y="8"/>
                      <a:pt x="12" y="7"/>
                      <a:pt x="12" y="6"/>
                    </a:cubicBezTo>
                    <a:cubicBezTo>
                      <a:pt x="11" y="4"/>
                      <a:pt x="10" y="3"/>
                      <a:pt x="9" y="2"/>
                    </a:cubicBezTo>
                    <a:cubicBezTo>
                      <a:pt x="9" y="2"/>
                      <a:pt x="9" y="2"/>
                      <a:pt x="9"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65" name="Freeform 91"/>
              <p:cNvSpPr>
                <a:spLocks/>
              </p:cNvSpPr>
              <p:nvPr/>
            </p:nvSpPr>
            <p:spPr bwMode="auto">
              <a:xfrm>
                <a:off x="741" y="1588"/>
                <a:ext cx="29" cy="26"/>
              </a:xfrm>
              <a:custGeom>
                <a:avLst/>
                <a:gdLst>
                  <a:gd name="T0" fmla="*/ 9 w 12"/>
                  <a:gd name="T1" fmla="*/ 2 h 11"/>
                  <a:gd name="T2" fmla="*/ 11 w 12"/>
                  <a:gd name="T3" fmla="*/ 10 h 11"/>
                  <a:gd name="T4" fmla="*/ 3 w 12"/>
                  <a:gd name="T5" fmla="*/ 9 h 11"/>
                  <a:gd name="T6" fmla="*/ 1 w 12"/>
                  <a:gd name="T7" fmla="*/ 2 h 11"/>
                  <a:gd name="T8" fmla="*/ 9 w 12"/>
                  <a:gd name="T9" fmla="*/ 2 h 11"/>
                </a:gdLst>
                <a:ahLst/>
                <a:cxnLst>
                  <a:cxn ang="0">
                    <a:pos x="T0" y="T1"/>
                  </a:cxn>
                  <a:cxn ang="0">
                    <a:pos x="T2" y="T3"/>
                  </a:cxn>
                  <a:cxn ang="0">
                    <a:pos x="T4" y="T5"/>
                  </a:cxn>
                  <a:cxn ang="0">
                    <a:pos x="T6" y="T7"/>
                  </a:cxn>
                  <a:cxn ang="0">
                    <a:pos x="T8" y="T9"/>
                  </a:cxn>
                </a:cxnLst>
                <a:rect l="0" t="0" r="r" b="b"/>
                <a:pathLst>
                  <a:path w="12" h="11">
                    <a:moveTo>
                      <a:pt x="9" y="2"/>
                    </a:moveTo>
                    <a:cubicBezTo>
                      <a:pt x="11" y="5"/>
                      <a:pt x="12" y="8"/>
                      <a:pt x="11" y="10"/>
                    </a:cubicBezTo>
                    <a:cubicBezTo>
                      <a:pt x="9" y="11"/>
                      <a:pt x="6" y="11"/>
                      <a:pt x="3" y="9"/>
                    </a:cubicBezTo>
                    <a:cubicBezTo>
                      <a:pt x="1" y="7"/>
                      <a:pt x="0" y="4"/>
                      <a:pt x="1" y="2"/>
                    </a:cubicBezTo>
                    <a:cubicBezTo>
                      <a:pt x="3" y="0"/>
                      <a:pt x="6" y="0"/>
                      <a:pt x="9"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66" name="Freeform 92"/>
              <p:cNvSpPr>
                <a:spLocks/>
              </p:cNvSpPr>
              <p:nvPr/>
            </p:nvSpPr>
            <p:spPr bwMode="auto">
              <a:xfrm>
                <a:off x="741" y="1588"/>
                <a:ext cx="29" cy="26"/>
              </a:xfrm>
              <a:custGeom>
                <a:avLst/>
                <a:gdLst>
                  <a:gd name="T0" fmla="*/ 9 w 12"/>
                  <a:gd name="T1" fmla="*/ 2 h 11"/>
                  <a:gd name="T2" fmla="*/ 8 w 12"/>
                  <a:gd name="T3" fmla="*/ 3 h 11"/>
                  <a:gd name="T4" fmla="*/ 11 w 12"/>
                  <a:gd name="T5" fmla="*/ 6 h 11"/>
                  <a:gd name="T6" fmla="*/ 10 w 12"/>
                  <a:gd name="T7" fmla="*/ 9 h 11"/>
                  <a:gd name="T8" fmla="*/ 10 w 12"/>
                  <a:gd name="T9" fmla="*/ 9 h 11"/>
                  <a:gd name="T10" fmla="*/ 8 w 12"/>
                  <a:gd name="T11" fmla="*/ 10 h 11"/>
                  <a:gd name="T12" fmla="*/ 4 w 12"/>
                  <a:gd name="T13" fmla="*/ 9 h 11"/>
                  <a:gd name="T14" fmla="*/ 4 w 12"/>
                  <a:gd name="T15" fmla="*/ 9 h 11"/>
                  <a:gd name="T16" fmla="*/ 1 w 12"/>
                  <a:gd name="T17" fmla="*/ 5 h 11"/>
                  <a:gd name="T18" fmla="*/ 2 w 12"/>
                  <a:gd name="T19" fmla="*/ 2 h 11"/>
                  <a:gd name="T20" fmla="*/ 2 w 12"/>
                  <a:gd name="T21" fmla="*/ 2 h 11"/>
                  <a:gd name="T22" fmla="*/ 5 w 12"/>
                  <a:gd name="T23" fmla="*/ 1 h 11"/>
                  <a:gd name="T24" fmla="*/ 8 w 12"/>
                  <a:gd name="T25" fmla="*/ 3 h 11"/>
                  <a:gd name="T26" fmla="*/ 8 w 12"/>
                  <a:gd name="T27" fmla="*/ 3 h 11"/>
                  <a:gd name="T28" fmla="*/ 9 w 12"/>
                  <a:gd name="T29" fmla="*/ 2 h 11"/>
                  <a:gd name="T30" fmla="*/ 9 w 12"/>
                  <a:gd name="T31" fmla="*/ 2 h 11"/>
                  <a:gd name="T32" fmla="*/ 9 w 12"/>
                  <a:gd name="T33" fmla="*/ 2 h 11"/>
                  <a:gd name="T34" fmla="*/ 5 w 12"/>
                  <a:gd name="T35" fmla="*/ 0 h 11"/>
                  <a:gd name="T36" fmla="*/ 1 w 12"/>
                  <a:gd name="T37" fmla="*/ 1 h 11"/>
                  <a:gd name="T38" fmla="*/ 1 w 12"/>
                  <a:gd name="T39" fmla="*/ 2 h 11"/>
                  <a:gd name="T40" fmla="*/ 0 w 12"/>
                  <a:gd name="T41" fmla="*/ 5 h 11"/>
                  <a:gd name="T42" fmla="*/ 3 w 12"/>
                  <a:gd name="T43" fmla="*/ 9 h 11"/>
                  <a:gd name="T44" fmla="*/ 3 w 12"/>
                  <a:gd name="T45" fmla="*/ 10 h 11"/>
                  <a:gd name="T46" fmla="*/ 7 w 12"/>
                  <a:gd name="T47" fmla="*/ 11 h 11"/>
                  <a:gd name="T48" fmla="*/ 11 w 12"/>
                  <a:gd name="T49" fmla="*/ 10 h 11"/>
                  <a:gd name="T50" fmla="*/ 11 w 12"/>
                  <a:gd name="T51" fmla="*/ 10 h 11"/>
                  <a:gd name="T52" fmla="*/ 12 w 12"/>
                  <a:gd name="T53" fmla="*/ 6 h 11"/>
                  <a:gd name="T54" fmla="*/ 9 w 12"/>
                  <a:gd name="T55" fmla="*/ 2 h 11"/>
                  <a:gd name="T56" fmla="*/ 9 w 12"/>
                  <a:gd name="T57"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 h="11">
                    <a:moveTo>
                      <a:pt x="9" y="2"/>
                    </a:moveTo>
                    <a:cubicBezTo>
                      <a:pt x="8" y="3"/>
                      <a:pt x="8" y="3"/>
                      <a:pt x="8" y="3"/>
                    </a:cubicBezTo>
                    <a:cubicBezTo>
                      <a:pt x="10" y="4"/>
                      <a:pt x="10" y="5"/>
                      <a:pt x="11" y="6"/>
                    </a:cubicBezTo>
                    <a:cubicBezTo>
                      <a:pt x="11" y="7"/>
                      <a:pt x="11" y="8"/>
                      <a:pt x="10" y="9"/>
                    </a:cubicBezTo>
                    <a:cubicBezTo>
                      <a:pt x="10" y="9"/>
                      <a:pt x="10" y="9"/>
                      <a:pt x="10" y="9"/>
                    </a:cubicBezTo>
                    <a:cubicBezTo>
                      <a:pt x="10" y="10"/>
                      <a:pt x="9" y="10"/>
                      <a:pt x="8" y="10"/>
                    </a:cubicBezTo>
                    <a:cubicBezTo>
                      <a:pt x="6" y="10"/>
                      <a:pt x="5" y="10"/>
                      <a:pt x="4" y="9"/>
                    </a:cubicBezTo>
                    <a:cubicBezTo>
                      <a:pt x="4" y="9"/>
                      <a:pt x="4" y="9"/>
                      <a:pt x="4" y="9"/>
                    </a:cubicBezTo>
                    <a:cubicBezTo>
                      <a:pt x="2" y="8"/>
                      <a:pt x="2" y="6"/>
                      <a:pt x="1" y="5"/>
                    </a:cubicBezTo>
                    <a:cubicBezTo>
                      <a:pt x="1" y="4"/>
                      <a:pt x="1" y="3"/>
                      <a:pt x="2" y="2"/>
                    </a:cubicBezTo>
                    <a:cubicBezTo>
                      <a:pt x="2" y="2"/>
                      <a:pt x="2" y="2"/>
                      <a:pt x="2" y="2"/>
                    </a:cubicBezTo>
                    <a:cubicBezTo>
                      <a:pt x="2" y="1"/>
                      <a:pt x="3" y="1"/>
                      <a:pt x="5" y="1"/>
                    </a:cubicBezTo>
                    <a:cubicBezTo>
                      <a:pt x="6" y="1"/>
                      <a:pt x="7" y="2"/>
                      <a:pt x="8" y="3"/>
                    </a:cubicBezTo>
                    <a:cubicBezTo>
                      <a:pt x="8" y="3"/>
                      <a:pt x="8" y="3"/>
                      <a:pt x="8" y="3"/>
                    </a:cubicBezTo>
                    <a:cubicBezTo>
                      <a:pt x="9" y="2"/>
                      <a:pt x="9" y="2"/>
                      <a:pt x="9" y="2"/>
                    </a:cubicBezTo>
                    <a:cubicBezTo>
                      <a:pt x="9" y="2"/>
                      <a:pt x="9" y="2"/>
                      <a:pt x="9" y="2"/>
                    </a:cubicBezTo>
                    <a:cubicBezTo>
                      <a:pt x="9" y="2"/>
                      <a:pt x="9" y="2"/>
                      <a:pt x="9" y="2"/>
                    </a:cubicBezTo>
                    <a:cubicBezTo>
                      <a:pt x="7" y="1"/>
                      <a:pt x="6" y="0"/>
                      <a:pt x="5" y="0"/>
                    </a:cubicBezTo>
                    <a:cubicBezTo>
                      <a:pt x="3" y="0"/>
                      <a:pt x="2" y="0"/>
                      <a:pt x="1" y="1"/>
                    </a:cubicBezTo>
                    <a:cubicBezTo>
                      <a:pt x="1" y="2"/>
                      <a:pt x="1" y="2"/>
                      <a:pt x="1" y="2"/>
                    </a:cubicBezTo>
                    <a:cubicBezTo>
                      <a:pt x="0" y="3"/>
                      <a:pt x="0" y="4"/>
                      <a:pt x="0" y="5"/>
                    </a:cubicBezTo>
                    <a:cubicBezTo>
                      <a:pt x="1" y="7"/>
                      <a:pt x="2" y="8"/>
                      <a:pt x="3" y="9"/>
                    </a:cubicBezTo>
                    <a:cubicBezTo>
                      <a:pt x="3" y="9"/>
                      <a:pt x="3" y="10"/>
                      <a:pt x="3" y="10"/>
                    </a:cubicBezTo>
                    <a:cubicBezTo>
                      <a:pt x="5" y="11"/>
                      <a:pt x="6" y="11"/>
                      <a:pt x="7" y="11"/>
                    </a:cubicBezTo>
                    <a:cubicBezTo>
                      <a:pt x="9" y="11"/>
                      <a:pt x="10" y="11"/>
                      <a:pt x="11" y="10"/>
                    </a:cubicBezTo>
                    <a:cubicBezTo>
                      <a:pt x="11" y="10"/>
                      <a:pt x="11" y="10"/>
                      <a:pt x="11" y="10"/>
                    </a:cubicBezTo>
                    <a:cubicBezTo>
                      <a:pt x="12" y="9"/>
                      <a:pt x="12" y="7"/>
                      <a:pt x="12" y="6"/>
                    </a:cubicBezTo>
                    <a:cubicBezTo>
                      <a:pt x="11" y="4"/>
                      <a:pt x="10" y="3"/>
                      <a:pt x="9" y="2"/>
                    </a:cubicBezTo>
                    <a:cubicBezTo>
                      <a:pt x="9" y="2"/>
                      <a:pt x="9" y="2"/>
                      <a:pt x="9"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67" name="Freeform 93"/>
              <p:cNvSpPr>
                <a:spLocks/>
              </p:cNvSpPr>
              <p:nvPr/>
            </p:nvSpPr>
            <p:spPr bwMode="auto">
              <a:xfrm>
                <a:off x="732" y="1562"/>
                <a:ext cx="30" cy="26"/>
              </a:xfrm>
              <a:custGeom>
                <a:avLst/>
                <a:gdLst>
                  <a:gd name="T0" fmla="*/ 9 w 13"/>
                  <a:gd name="T1" fmla="*/ 2 h 11"/>
                  <a:gd name="T2" fmla="*/ 11 w 13"/>
                  <a:gd name="T3" fmla="*/ 9 h 11"/>
                  <a:gd name="T4" fmla="*/ 4 w 13"/>
                  <a:gd name="T5" fmla="*/ 9 h 11"/>
                  <a:gd name="T6" fmla="*/ 2 w 13"/>
                  <a:gd name="T7" fmla="*/ 2 h 11"/>
                  <a:gd name="T8" fmla="*/ 9 w 13"/>
                  <a:gd name="T9" fmla="*/ 2 h 11"/>
                </a:gdLst>
                <a:ahLst/>
                <a:cxnLst>
                  <a:cxn ang="0">
                    <a:pos x="T0" y="T1"/>
                  </a:cxn>
                  <a:cxn ang="0">
                    <a:pos x="T2" y="T3"/>
                  </a:cxn>
                  <a:cxn ang="0">
                    <a:pos x="T4" y="T5"/>
                  </a:cxn>
                  <a:cxn ang="0">
                    <a:pos x="T6" y="T7"/>
                  </a:cxn>
                  <a:cxn ang="0">
                    <a:pos x="T8" y="T9"/>
                  </a:cxn>
                </a:cxnLst>
                <a:rect l="0" t="0" r="r" b="b"/>
                <a:pathLst>
                  <a:path w="13" h="11">
                    <a:moveTo>
                      <a:pt x="9" y="2"/>
                    </a:moveTo>
                    <a:cubicBezTo>
                      <a:pt x="12" y="4"/>
                      <a:pt x="13" y="8"/>
                      <a:pt x="11" y="9"/>
                    </a:cubicBezTo>
                    <a:cubicBezTo>
                      <a:pt x="10" y="11"/>
                      <a:pt x="6" y="11"/>
                      <a:pt x="4" y="9"/>
                    </a:cubicBezTo>
                    <a:cubicBezTo>
                      <a:pt x="1" y="7"/>
                      <a:pt x="0" y="3"/>
                      <a:pt x="2" y="2"/>
                    </a:cubicBezTo>
                    <a:cubicBezTo>
                      <a:pt x="3" y="0"/>
                      <a:pt x="7" y="0"/>
                      <a:pt x="9"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68" name="Freeform 94"/>
              <p:cNvSpPr>
                <a:spLocks/>
              </p:cNvSpPr>
              <p:nvPr/>
            </p:nvSpPr>
            <p:spPr bwMode="auto">
              <a:xfrm>
                <a:off x="732" y="1562"/>
                <a:ext cx="30" cy="26"/>
              </a:xfrm>
              <a:custGeom>
                <a:avLst/>
                <a:gdLst>
                  <a:gd name="T0" fmla="*/ 9 w 13"/>
                  <a:gd name="T1" fmla="*/ 2 h 11"/>
                  <a:gd name="T2" fmla="*/ 9 w 13"/>
                  <a:gd name="T3" fmla="*/ 3 h 11"/>
                  <a:gd name="T4" fmla="*/ 11 w 13"/>
                  <a:gd name="T5" fmla="*/ 6 h 11"/>
                  <a:gd name="T6" fmla="*/ 11 w 13"/>
                  <a:gd name="T7" fmla="*/ 9 h 11"/>
                  <a:gd name="T8" fmla="*/ 11 w 13"/>
                  <a:gd name="T9" fmla="*/ 9 h 11"/>
                  <a:gd name="T10" fmla="*/ 8 w 13"/>
                  <a:gd name="T11" fmla="*/ 10 h 11"/>
                  <a:gd name="T12" fmla="*/ 4 w 13"/>
                  <a:gd name="T13" fmla="*/ 9 h 11"/>
                  <a:gd name="T14" fmla="*/ 4 w 13"/>
                  <a:gd name="T15" fmla="*/ 8 h 11"/>
                  <a:gd name="T16" fmla="*/ 2 w 13"/>
                  <a:gd name="T17" fmla="*/ 5 h 11"/>
                  <a:gd name="T18" fmla="*/ 2 w 13"/>
                  <a:gd name="T19" fmla="*/ 2 h 11"/>
                  <a:gd name="T20" fmla="*/ 2 w 13"/>
                  <a:gd name="T21" fmla="*/ 2 h 11"/>
                  <a:gd name="T22" fmla="*/ 5 w 13"/>
                  <a:gd name="T23" fmla="*/ 1 h 11"/>
                  <a:gd name="T24" fmla="*/ 9 w 13"/>
                  <a:gd name="T25" fmla="*/ 2 h 11"/>
                  <a:gd name="T26" fmla="*/ 9 w 13"/>
                  <a:gd name="T27" fmla="*/ 3 h 11"/>
                  <a:gd name="T28" fmla="*/ 9 w 13"/>
                  <a:gd name="T29" fmla="*/ 2 h 11"/>
                  <a:gd name="T30" fmla="*/ 10 w 13"/>
                  <a:gd name="T31" fmla="*/ 2 h 11"/>
                  <a:gd name="T32" fmla="*/ 9 w 13"/>
                  <a:gd name="T33" fmla="*/ 2 h 11"/>
                  <a:gd name="T34" fmla="*/ 5 w 13"/>
                  <a:gd name="T35" fmla="*/ 0 h 11"/>
                  <a:gd name="T36" fmla="*/ 1 w 13"/>
                  <a:gd name="T37" fmla="*/ 1 h 11"/>
                  <a:gd name="T38" fmla="*/ 1 w 13"/>
                  <a:gd name="T39" fmla="*/ 1 h 11"/>
                  <a:gd name="T40" fmla="*/ 1 w 13"/>
                  <a:gd name="T41" fmla="*/ 5 h 11"/>
                  <a:gd name="T42" fmla="*/ 3 w 13"/>
                  <a:gd name="T43" fmla="*/ 9 h 11"/>
                  <a:gd name="T44" fmla="*/ 4 w 13"/>
                  <a:gd name="T45" fmla="*/ 9 h 11"/>
                  <a:gd name="T46" fmla="*/ 8 w 13"/>
                  <a:gd name="T47" fmla="*/ 11 h 11"/>
                  <a:gd name="T48" fmla="*/ 12 w 13"/>
                  <a:gd name="T49" fmla="*/ 10 h 11"/>
                  <a:gd name="T50" fmla="*/ 12 w 13"/>
                  <a:gd name="T51" fmla="*/ 10 h 11"/>
                  <a:gd name="T52" fmla="*/ 12 w 13"/>
                  <a:gd name="T53" fmla="*/ 6 h 11"/>
                  <a:gd name="T54" fmla="*/ 10 w 13"/>
                  <a:gd name="T55" fmla="*/ 2 h 11"/>
                  <a:gd name="T56" fmla="*/ 9 w 13"/>
                  <a:gd name="T57"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 h="11">
                    <a:moveTo>
                      <a:pt x="9" y="2"/>
                    </a:moveTo>
                    <a:cubicBezTo>
                      <a:pt x="9" y="3"/>
                      <a:pt x="9" y="3"/>
                      <a:pt x="9" y="3"/>
                    </a:cubicBezTo>
                    <a:cubicBezTo>
                      <a:pt x="10" y="4"/>
                      <a:pt x="11" y="5"/>
                      <a:pt x="11" y="6"/>
                    </a:cubicBezTo>
                    <a:cubicBezTo>
                      <a:pt x="11" y="7"/>
                      <a:pt x="11" y="8"/>
                      <a:pt x="11" y="9"/>
                    </a:cubicBezTo>
                    <a:cubicBezTo>
                      <a:pt x="11" y="9"/>
                      <a:pt x="11" y="9"/>
                      <a:pt x="11" y="9"/>
                    </a:cubicBezTo>
                    <a:cubicBezTo>
                      <a:pt x="10" y="10"/>
                      <a:pt x="9" y="10"/>
                      <a:pt x="8" y="10"/>
                    </a:cubicBezTo>
                    <a:cubicBezTo>
                      <a:pt x="7" y="10"/>
                      <a:pt x="6" y="10"/>
                      <a:pt x="4" y="9"/>
                    </a:cubicBezTo>
                    <a:cubicBezTo>
                      <a:pt x="4" y="9"/>
                      <a:pt x="4" y="8"/>
                      <a:pt x="4" y="8"/>
                    </a:cubicBezTo>
                    <a:cubicBezTo>
                      <a:pt x="3" y="7"/>
                      <a:pt x="2" y="6"/>
                      <a:pt x="2" y="5"/>
                    </a:cubicBezTo>
                    <a:cubicBezTo>
                      <a:pt x="1" y="4"/>
                      <a:pt x="2" y="3"/>
                      <a:pt x="2" y="2"/>
                    </a:cubicBezTo>
                    <a:cubicBezTo>
                      <a:pt x="2" y="2"/>
                      <a:pt x="2" y="2"/>
                      <a:pt x="2" y="2"/>
                    </a:cubicBezTo>
                    <a:cubicBezTo>
                      <a:pt x="3" y="1"/>
                      <a:pt x="4" y="1"/>
                      <a:pt x="5" y="1"/>
                    </a:cubicBezTo>
                    <a:cubicBezTo>
                      <a:pt x="6" y="1"/>
                      <a:pt x="7" y="2"/>
                      <a:pt x="9" y="2"/>
                    </a:cubicBezTo>
                    <a:cubicBezTo>
                      <a:pt x="9" y="3"/>
                      <a:pt x="9" y="3"/>
                      <a:pt x="9" y="3"/>
                    </a:cubicBezTo>
                    <a:cubicBezTo>
                      <a:pt x="9" y="2"/>
                      <a:pt x="9" y="2"/>
                      <a:pt x="9" y="2"/>
                    </a:cubicBezTo>
                    <a:cubicBezTo>
                      <a:pt x="10" y="2"/>
                      <a:pt x="10" y="2"/>
                      <a:pt x="10" y="2"/>
                    </a:cubicBezTo>
                    <a:cubicBezTo>
                      <a:pt x="9" y="2"/>
                      <a:pt x="9" y="2"/>
                      <a:pt x="9" y="2"/>
                    </a:cubicBezTo>
                    <a:cubicBezTo>
                      <a:pt x="8" y="1"/>
                      <a:pt x="6" y="0"/>
                      <a:pt x="5" y="0"/>
                    </a:cubicBezTo>
                    <a:cubicBezTo>
                      <a:pt x="4" y="0"/>
                      <a:pt x="2" y="0"/>
                      <a:pt x="1" y="1"/>
                    </a:cubicBezTo>
                    <a:cubicBezTo>
                      <a:pt x="1" y="1"/>
                      <a:pt x="1" y="1"/>
                      <a:pt x="1" y="1"/>
                    </a:cubicBezTo>
                    <a:cubicBezTo>
                      <a:pt x="0" y="2"/>
                      <a:pt x="0" y="4"/>
                      <a:pt x="1" y="5"/>
                    </a:cubicBezTo>
                    <a:cubicBezTo>
                      <a:pt x="1" y="7"/>
                      <a:pt x="2" y="8"/>
                      <a:pt x="3" y="9"/>
                    </a:cubicBezTo>
                    <a:cubicBezTo>
                      <a:pt x="3" y="9"/>
                      <a:pt x="4" y="9"/>
                      <a:pt x="4" y="9"/>
                    </a:cubicBezTo>
                    <a:cubicBezTo>
                      <a:pt x="5" y="10"/>
                      <a:pt x="7" y="11"/>
                      <a:pt x="8" y="11"/>
                    </a:cubicBezTo>
                    <a:cubicBezTo>
                      <a:pt x="9" y="11"/>
                      <a:pt x="11" y="11"/>
                      <a:pt x="12" y="10"/>
                    </a:cubicBezTo>
                    <a:cubicBezTo>
                      <a:pt x="12" y="10"/>
                      <a:pt x="12" y="10"/>
                      <a:pt x="12" y="10"/>
                    </a:cubicBezTo>
                    <a:cubicBezTo>
                      <a:pt x="12" y="9"/>
                      <a:pt x="13" y="7"/>
                      <a:pt x="12" y="6"/>
                    </a:cubicBezTo>
                    <a:cubicBezTo>
                      <a:pt x="12" y="4"/>
                      <a:pt x="11" y="3"/>
                      <a:pt x="10" y="2"/>
                    </a:cubicBezTo>
                    <a:cubicBezTo>
                      <a:pt x="9" y="2"/>
                      <a:pt x="9" y="2"/>
                      <a:pt x="9"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69" name="Freeform 95"/>
              <p:cNvSpPr>
                <a:spLocks/>
              </p:cNvSpPr>
              <p:nvPr/>
            </p:nvSpPr>
            <p:spPr bwMode="auto">
              <a:xfrm>
                <a:off x="680" y="1463"/>
                <a:ext cx="28" cy="26"/>
              </a:xfrm>
              <a:custGeom>
                <a:avLst/>
                <a:gdLst>
                  <a:gd name="T0" fmla="*/ 9 w 12"/>
                  <a:gd name="T1" fmla="*/ 2 h 11"/>
                  <a:gd name="T2" fmla="*/ 11 w 12"/>
                  <a:gd name="T3" fmla="*/ 9 h 11"/>
                  <a:gd name="T4" fmla="*/ 3 w 12"/>
                  <a:gd name="T5" fmla="*/ 9 h 11"/>
                  <a:gd name="T6" fmla="*/ 2 w 12"/>
                  <a:gd name="T7" fmla="*/ 2 h 11"/>
                  <a:gd name="T8" fmla="*/ 9 w 12"/>
                  <a:gd name="T9" fmla="*/ 2 h 11"/>
                </a:gdLst>
                <a:ahLst/>
                <a:cxnLst>
                  <a:cxn ang="0">
                    <a:pos x="T0" y="T1"/>
                  </a:cxn>
                  <a:cxn ang="0">
                    <a:pos x="T2" y="T3"/>
                  </a:cxn>
                  <a:cxn ang="0">
                    <a:pos x="T4" y="T5"/>
                  </a:cxn>
                  <a:cxn ang="0">
                    <a:pos x="T6" y="T7"/>
                  </a:cxn>
                  <a:cxn ang="0">
                    <a:pos x="T8" y="T9"/>
                  </a:cxn>
                </a:cxnLst>
                <a:rect l="0" t="0" r="r" b="b"/>
                <a:pathLst>
                  <a:path w="12" h="11">
                    <a:moveTo>
                      <a:pt x="9" y="2"/>
                    </a:moveTo>
                    <a:cubicBezTo>
                      <a:pt x="11" y="4"/>
                      <a:pt x="12" y="8"/>
                      <a:pt x="11" y="9"/>
                    </a:cubicBezTo>
                    <a:cubicBezTo>
                      <a:pt x="9" y="11"/>
                      <a:pt x="6" y="11"/>
                      <a:pt x="3" y="9"/>
                    </a:cubicBezTo>
                    <a:cubicBezTo>
                      <a:pt x="1" y="7"/>
                      <a:pt x="0" y="3"/>
                      <a:pt x="2" y="2"/>
                    </a:cubicBezTo>
                    <a:cubicBezTo>
                      <a:pt x="3" y="0"/>
                      <a:pt x="6" y="0"/>
                      <a:pt x="9"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70" name="Freeform 96"/>
              <p:cNvSpPr>
                <a:spLocks/>
              </p:cNvSpPr>
              <p:nvPr/>
            </p:nvSpPr>
            <p:spPr bwMode="auto">
              <a:xfrm>
                <a:off x="680" y="1463"/>
                <a:ext cx="28" cy="26"/>
              </a:xfrm>
              <a:custGeom>
                <a:avLst/>
                <a:gdLst>
                  <a:gd name="T0" fmla="*/ 9 w 12"/>
                  <a:gd name="T1" fmla="*/ 2 h 11"/>
                  <a:gd name="T2" fmla="*/ 9 w 12"/>
                  <a:gd name="T3" fmla="*/ 3 h 11"/>
                  <a:gd name="T4" fmla="*/ 11 w 12"/>
                  <a:gd name="T5" fmla="*/ 6 h 11"/>
                  <a:gd name="T6" fmla="*/ 10 w 12"/>
                  <a:gd name="T7" fmla="*/ 9 h 11"/>
                  <a:gd name="T8" fmla="*/ 10 w 12"/>
                  <a:gd name="T9" fmla="*/ 9 h 11"/>
                  <a:gd name="T10" fmla="*/ 8 w 12"/>
                  <a:gd name="T11" fmla="*/ 10 h 11"/>
                  <a:gd name="T12" fmla="*/ 4 w 12"/>
                  <a:gd name="T13" fmla="*/ 9 h 11"/>
                  <a:gd name="T14" fmla="*/ 4 w 12"/>
                  <a:gd name="T15" fmla="*/ 8 h 11"/>
                  <a:gd name="T16" fmla="*/ 1 w 12"/>
                  <a:gd name="T17" fmla="*/ 5 h 11"/>
                  <a:gd name="T18" fmla="*/ 2 w 12"/>
                  <a:gd name="T19" fmla="*/ 2 h 11"/>
                  <a:gd name="T20" fmla="*/ 2 w 12"/>
                  <a:gd name="T21" fmla="*/ 2 h 11"/>
                  <a:gd name="T22" fmla="*/ 5 w 12"/>
                  <a:gd name="T23" fmla="*/ 1 h 11"/>
                  <a:gd name="T24" fmla="*/ 8 w 12"/>
                  <a:gd name="T25" fmla="*/ 2 h 11"/>
                  <a:gd name="T26" fmla="*/ 9 w 12"/>
                  <a:gd name="T27" fmla="*/ 3 h 11"/>
                  <a:gd name="T28" fmla="*/ 9 w 12"/>
                  <a:gd name="T29" fmla="*/ 2 h 11"/>
                  <a:gd name="T30" fmla="*/ 9 w 12"/>
                  <a:gd name="T31" fmla="*/ 2 h 11"/>
                  <a:gd name="T32" fmla="*/ 9 w 12"/>
                  <a:gd name="T33" fmla="*/ 2 h 11"/>
                  <a:gd name="T34" fmla="*/ 5 w 12"/>
                  <a:gd name="T35" fmla="*/ 0 h 11"/>
                  <a:gd name="T36" fmla="*/ 1 w 12"/>
                  <a:gd name="T37" fmla="*/ 1 h 11"/>
                  <a:gd name="T38" fmla="*/ 1 w 12"/>
                  <a:gd name="T39" fmla="*/ 1 h 11"/>
                  <a:gd name="T40" fmla="*/ 0 w 12"/>
                  <a:gd name="T41" fmla="*/ 5 h 11"/>
                  <a:gd name="T42" fmla="*/ 3 w 12"/>
                  <a:gd name="T43" fmla="*/ 9 h 11"/>
                  <a:gd name="T44" fmla="*/ 3 w 12"/>
                  <a:gd name="T45" fmla="*/ 10 h 11"/>
                  <a:gd name="T46" fmla="*/ 8 w 12"/>
                  <a:gd name="T47" fmla="*/ 11 h 11"/>
                  <a:gd name="T48" fmla="*/ 11 w 12"/>
                  <a:gd name="T49" fmla="*/ 10 h 11"/>
                  <a:gd name="T50" fmla="*/ 11 w 12"/>
                  <a:gd name="T51" fmla="*/ 10 h 11"/>
                  <a:gd name="T52" fmla="*/ 12 w 12"/>
                  <a:gd name="T53" fmla="*/ 6 h 11"/>
                  <a:gd name="T54" fmla="*/ 9 w 12"/>
                  <a:gd name="T55" fmla="*/ 2 h 11"/>
                  <a:gd name="T56" fmla="*/ 9 w 12"/>
                  <a:gd name="T57"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 h="11">
                    <a:moveTo>
                      <a:pt x="9" y="2"/>
                    </a:moveTo>
                    <a:cubicBezTo>
                      <a:pt x="9" y="3"/>
                      <a:pt x="9" y="3"/>
                      <a:pt x="9" y="3"/>
                    </a:cubicBezTo>
                    <a:cubicBezTo>
                      <a:pt x="10" y="4"/>
                      <a:pt x="11" y="5"/>
                      <a:pt x="11" y="6"/>
                    </a:cubicBezTo>
                    <a:cubicBezTo>
                      <a:pt x="11" y="7"/>
                      <a:pt x="11" y="8"/>
                      <a:pt x="10" y="9"/>
                    </a:cubicBezTo>
                    <a:cubicBezTo>
                      <a:pt x="10" y="9"/>
                      <a:pt x="10" y="9"/>
                      <a:pt x="10" y="9"/>
                    </a:cubicBezTo>
                    <a:cubicBezTo>
                      <a:pt x="10" y="10"/>
                      <a:pt x="9" y="10"/>
                      <a:pt x="8" y="10"/>
                    </a:cubicBezTo>
                    <a:cubicBezTo>
                      <a:pt x="7" y="10"/>
                      <a:pt x="5" y="10"/>
                      <a:pt x="4" y="9"/>
                    </a:cubicBezTo>
                    <a:cubicBezTo>
                      <a:pt x="4" y="9"/>
                      <a:pt x="4" y="9"/>
                      <a:pt x="4" y="8"/>
                    </a:cubicBezTo>
                    <a:cubicBezTo>
                      <a:pt x="3" y="7"/>
                      <a:pt x="2" y="6"/>
                      <a:pt x="1" y="5"/>
                    </a:cubicBezTo>
                    <a:cubicBezTo>
                      <a:pt x="1" y="4"/>
                      <a:pt x="1" y="3"/>
                      <a:pt x="2" y="2"/>
                    </a:cubicBezTo>
                    <a:cubicBezTo>
                      <a:pt x="2" y="2"/>
                      <a:pt x="2" y="2"/>
                      <a:pt x="2" y="2"/>
                    </a:cubicBezTo>
                    <a:cubicBezTo>
                      <a:pt x="3" y="1"/>
                      <a:pt x="4" y="1"/>
                      <a:pt x="5" y="1"/>
                    </a:cubicBezTo>
                    <a:cubicBezTo>
                      <a:pt x="6" y="1"/>
                      <a:pt x="7" y="2"/>
                      <a:pt x="8" y="2"/>
                    </a:cubicBezTo>
                    <a:cubicBezTo>
                      <a:pt x="8" y="3"/>
                      <a:pt x="8" y="3"/>
                      <a:pt x="9" y="3"/>
                    </a:cubicBezTo>
                    <a:cubicBezTo>
                      <a:pt x="9" y="2"/>
                      <a:pt x="9" y="2"/>
                      <a:pt x="9" y="2"/>
                    </a:cubicBezTo>
                    <a:cubicBezTo>
                      <a:pt x="9" y="2"/>
                      <a:pt x="9" y="2"/>
                      <a:pt x="9" y="2"/>
                    </a:cubicBezTo>
                    <a:cubicBezTo>
                      <a:pt x="9" y="2"/>
                      <a:pt x="9" y="2"/>
                      <a:pt x="9" y="2"/>
                    </a:cubicBezTo>
                    <a:cubicBezTo>
                      <a:pt x="8" y="1"/>
                      <a:pt x="6" y="0"/>
                      <a:pt x="5" y="0"/>
                    </a:cubicBezTo>
                    <a:cubicBezTo>
                      <a:pt x="3" y="0"/>
                      <a:pt x="2" y="0"/>
                      <a:pt x="1" y="1"/>
                    </a:cubicBezTo>
                    <a:cubicBezTo>
                      <a:pt x="1" y="1"/>
                      <a:pt x="1" y="1"/>
                      <a:pt x="1" y="1"/>
                    </a:cubicBezTo>
                    <a:cubicBezTo>
                      <a:pt x="0" y="3"/>
                      <a:pt x="0" y="4"/>
                      <a:pt x="0" y="5"/>
                    </a:cubicBezTo>
                    <a:cubicBezTo>
                      <a:pt x="1" y="7"/>
                      <a:pt x="2" y="8"/>
                      <a:pt x="3" y="9"/>
                    </a:cubicBezTo>
                    <a:cubicBezTo>
                      <a:pt x="3" y="9"/>
                      <a:pt x="3" y="9"/>
                      <a:pt x="3" y="10"/>
                    </a:cubicBezTo>
                    <a:cubicBezTo>
                      <a:pt x="5" y="11"/>
                      <a:pt x="6" y="11"/>
                      <a:pt x="8" y="11"/>
                    </a:cubicBezTo>
                    <a:cubicBezTo>
                      <a:pt x="9" y="11"/>
                      <a:pt x="10" y="11"/>
                      <a:pt x="11" y="10"/>
                    </a:cubicBezTo>
                    <a:cubicBezTo>
                      <a:pt x="11" y="10"/>
                      <a:pt x="11" y="10"/>
                      <a:pt x="11" y="10"/>
                    </a:cubicBezTo>
                    <a:cubicBezTo>
                      <a:pt x="12" y="9"/>
                      <a:pt x="12" y="7"/>
                      <a:pt x="12" y="6"/>
                    </a:cubicBezTo>
                    <a:cubicBezTo>
                      <a:pt x="12" y="4"/>
                      <a:pt x="11" y="3"/>
                      <a:pt x="9" y="2"/>
                    </a:cubicBezTo>
                    <a:cubicBezTo>
                      <a:pt x="9" y="2"/>
                      <a:pt x="9" y="2"/>
                      <a:pt x="9"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71" name="Freeform 97"/>
              <p:cNvSpPr>
                <a:spLocks/>
              </p:cNvSpPr>
              <p:nvPr/>
            </p:nvSpPr>
            <p:spPr bwMode="auto">
              <a:xfrm>
                <a:off x="725" y="1536"/>
                <a:ext cx="28" cy="26"/>
              </a:xfrm>
              <a:custGeom>
                <a:avLst/>
                <a:gdLst>
                  <a:gd name="T0" fmla="*/ 9 w 12"/>
                  <a:gd name="T1" fmla="*/ 2 h 11"/>
                  <a:gd name="T2" fmla="*/ 10 w 12"/>
                  <a:gd name="T3" fmla="*/ 9 h 11"/>
                  <a:gd name="T4" fmla="*/ 3 w 12"/>
                  <a:gd name="T5" fmla="*/ 9 h 11"/>
                  <a:gd name="T6" fmla="*/ 1 w 12"/>
                  <a:gd name="T7" fmla="*/ 2 h 11"/>
                  <a:gd name="T8" fmla="*/ 9 w 12"/>
                  <a:gd name="T9" fmla="*/ 2 h 11"/>
                </a:gdLst>
                <a:ahLst/>
                <a:cxnLst>
                  <a:cxn ang="0">
                    <a:pos x="T0" y="T1"/>
                  </a:cxn>
                  <a:cxn ang="0">
                    <a:pos x="T2" y="T3"/>
                  </a:cxn>
                  <a:cxn ang="0">
                    <a:pos x="T4" y="T5"/>
                  </a:cxn>
                  <a:cxn ang="0">
                    <a:pos x="T6" y="T7"/>
                  </a:cxn>
                  <a:cxn ang="0">
                    <a:pos x="T8" y="T9"/>
                  </a:cxn>
                </a:cxnLst>
                <a:rect l="0" t="0" r="r" b="b"/>
                <a:pathLst>
                  <a:path w="12" h="11">
                    <a:moveTo>
                      <a:pt x="9" y="2"/>
                    </a:moveTo>
                    <a:cubicBezTo>
                      <a:pt x="11" y="4"/>
                      <a:pt x="12" y="8"/>
                      <a:pt x="10" y="9"/>
                    </a:cubicBezTo>
                    <a:cubicBezTo>
                      <a:pt x="9" y="11"/>
                      <a:pt x="6" y="11"/>
                      <a:pt x="3" y="9"/>
                    </a:cubicBezTo>
                    <a:cubicBezTo>
                      <a:pt x="0" y="7"/>
                      <a:pt x="0" y="3"/>
                      <a:pt x="1" y="2"/>
                    </a:cubicBezTo>
                    <a:cubicBezTo>
                      <a:pt x="3" y="0"/>
                      <a:pt x="6" y="0"/>
                      <a:pt x="9"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72" name="Freeform 98"/>
              <p:cNvSpPr>
                <a:spLocks/>
              </p:cNvSpPr>
              <p:nvPr/>
            </p:nvSpPr>
            <p:spPr bwMode="auto">
              <a:xfrm>
                <a:off x="725" y="1536"/>
                <a:ext cx="28" cy="26"/>
              </a:xfrm>
              <a:custGeom>
                <a:avLst/>
                <a:gdLst>
                  <a:gd name="T0" fmla="*/ 9 w 12"/>
                  <a:gd name="T1" fmla="*/ 2 h 11"/>
                  <a:gd name="T2" fmla="*/ 8 w 12"/>
                  <a:gd name="T3" fmla="*/ 3 h 11"/>
                  <a:gd name="T4" fmla="*/ 10 w 12"/>
                  <a:gd name="T5" fmla="*/ 6 h 11"/>
                  <a:gd name="T6" fmla="*/ 10 w 12"/>
                  <a:gd name="T7" fmla="*/ 9 h 11"/>
                  <a:gd name="T8" fmla="*/ 10 w 12"/>
                  <a:gd name="T9" fmla="*/ 9 h 11"/>
                  <a:gd name="T10" fmla="*/ 7 w 12"/>
                  <a:gd name="T11" fmla="*/ 10 h 11"/>
                  <a:gd name="T12" fmla="*/ 4 w 12"/>
                  <a:gd name="T13" fmla="*/ 9 h 11"/>
                  <a:gd name="T14" fmla="*/ 3 w 12"/>
                  <a:gd name="T15" fmla="*/ 8 h 11"/>
                  <a:gd name="T16" fmla="*/ 1 w 12"/>
                  <a:gd name="T17" fmla="*/ 5 h 11"/>
                  <a:gd name="T18" fmla="*/ 1 w 12"/>
                  <a:gd name="T19" fmla="*/ 2 h 11"/>
                  <a:gd name="T20" fmla="*/ 2 w 12"/>
                  <a:gd name="T21" fmla="*/ 2 h 11"/>
                  <a:gd name="T22" fmla="*/ 4 w 12"/>
                  <a:gd name="T23" fmla="*/ 1 h 11"/>
                  <a:gd name="T24" fmla="*/ 8 w 12"/>
                  <a:gd name="T25" fmla="*/ 2 h 11"/>
                  <a:gd name="T26" fmla="*/ 8 w 12"/>
                  <a:gd name="T27" fmla="*/ 3 h 11"/>
                  <a:gd name="T28" fmla="*/ 9 w 12"/>
                  <a:gd name="T29" fmla="*/ 2 h 11"/>
                  <a:gd name="T30" fmla="*/ 9 w 12"/>
                  <a:gd name="T31" fmla="*/ 2 h 11"/>
                  <a:gd name="T32" fmla="*/ 9 w 12"/>
                  <a:gd name="T33" fmla="*/ 2 h 11"/>
                  <a:gd name="T34" fmla="*/ 4 w 12"/>
                  <a:gd name="T35" fmla="*/ 0 h 11"/>
                  <a:gd name="T36" fmla="*/ 1 w 12"/>
                  <a:gd name="T37" fmla="*/ 1 h 11"/>
                  <a:gd name="T38" fmla="*/ 1 w 12"/>
                  <a:gd name="T39" fmla="*/ 1 h 11"/>
                  <a:gd name="T40" fmla="*/ 0 w 12"/>
                  <a:gd name="T41" fmla="*/ 5 h 11"/>
                  <a:gd name="T42" fmla="*/ 3 w 12"/>
                  <a:gd name="T43" fmla="*/ 9 h 11"/>
                  <a:gd name="T44" fmla="*/ 3 w 12"/>
                  <a:gd name="T45" fmla="*/ 9 h 11"/>
                  <a:gd name="T46" fmla="*/ 7 w 12"/>
                  <a:gd name="T47" fmla="*/ 11 h 11"/>
                  <a:gd name="T48" fmla="*/ 11 w 12"/>
                  <a:gd name="T49" fmla="*/ 10 h 11"/>
                  <a:gd name="T50" fmla="*/ 11 w 12"/>
                  <a:gd name="T51" fmla="*/ 10 h 11"/>
                  <a:gd name="T52" fmla="*/ 12 w 12"/>
                  <a:gd name="T53" fmla="*/ 6 h 11"/>
                  <a:gd name="T54" fmla="*/ 9 w 12"/>
                  <a:gd name="T55" fmla="*/ 2 h 11"/>
                  <a:gd name="T56" fmla="*/ 9 w 12"/>
                  <a:gd name="T57"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 h="11">
                    <a:moveTo>
                      <a:pt x="9" y="2"/>
                    </a:moveTo>
                    <a:cubicBezTo>
                      <a:pt x="8" y="3"/>
                      <a:pt x="8" y="3"/>
                      <a:pt x="8" y="3"/>
                    </a:cubicBezTo>
                    <a:cubicBezTo>
                      <a:pt x="9" y="4"/>
                      <a:pt x="10" y="5"/>
                      <a:pt x="10" y="6"/>
                    </a:cubicBezTo>
                    <a:cubicBezTo>
                      <a:pt x="11" y="7"/>
                      <a:pt x="11" y="8"/>
                      <a:pt x="10" y="9"/>
                    </a:cubicBezTo>
                    <a:cubicBezTo>
                      <a:pt x="10" y="9"/>
                      <a:pt x="10" y="9"/>
                      <a:pt x="10" y="9"/>
                    </a:cubicBezTo>
                    <a:cubicBezTo>
                      <a:pt x="9" y="10"/>
                      <a:pt x="8" y="10"/>
                      <a:pt x="7" y="10"/>
                    </a:cubicBezTo>
                    <a:cubicBezTo>
                      <a:pt x="6" y="10"/>
                      <a:pt x="5" y="9"/>
                      <a:pt x="4" y="9"/>
                    </a:cubicBezTo>
                    <a:cubicBezTo>
                      <a:pt x="4" y="8"/>
                      <a:pt x="3" y="8"/>
                      <a:pt x="3" y="8"/>
                    </a:cubicBezTo>
                    <a:cubicBezTo>
                      <a:pt x="2" y="7"/>
                      <a:pt x="1" y="6"/>
                      <a:pt x="1" y="5"/>
                    </a:cubicBezTo>
                    <a:cubicBezTo>
                      <a:pt x="1" y="4"/>
                      <a:pt x="1" y="3"/>
                      <a:pt x="1" y="2"/>
                    </a:cubicBezTo>
                    <a:cubicBezTo>
                      <a:pt x="2" y="2"/>
                      <a:pt x="2" y="2"/>
                      <a:pt x="2" y="2"/>
                    </a:cubicBezTo>
                    <a:cubicBezTo>
                      <a:pt x="2" y="1"/>
                      <a:pt x="3" y="1"/>
                      <a:pt x="4" y="1"/>
                    </a:cubicBezTo>
                    <a:cubicBezTo>
                      <a:pt x="5" y="1"/>
                      <a:pt x="7" y="1"/>
                      <a:pt x="8" y="2"/>
                    </a:cubicBezTo>
                    <a:cubicBezTo>
                      <a:pt x="8" y="2"/>
                      <a:pt x="8" y="3"/>
                      <a:pt x="8" y="3"/>
                    </a:cubicBezTo>
                    <a:cubicBezTo>
                      <a:pt x="9" y="2"/>
                      <a:pt x="9" y="2"/>
                      <a:pt x="9" y="2"/>
                    </a:cubicBezTo>
                    <a:cubicBezTo>
                      <a:pt x="9" y="2"/>
                      <a:pt x="9" y="2"/>
                      <a:pt x="9" y="2"/>
                    </a:cubicBezTo>
                    <a:cubicBezTo>
                      <a:pt x="9" y="2"/>
                      <a:pt x="9" y="2"/>
                      <a:pt x="9" y="2"/>
                    </a:cubicBezTo>
                    <a:cubicBezTo>
                      <a:pt x="7" y="1"/>
                      <a:pt x="6" y="0"/>
                      <a:pt x="4" y="0"/>
                    </a:cubicBezTo>
                    <a:cubicBezTo>
                      <a:pt x="3" y="0"/>
                      <a:pt x="2" y="0"/>
                      <a:pt x="1" y="1"/>
                    </a:cubicBezTo>
                    <a:cubicBezTo>
                      <a:pt x="1" y="1"/>
                      <a:pt x="1" y="1"/>
                      <a:pt x="1" y="1"/>
                    </a:cubicBezTo>
                    <a:cubicBezTo>
                      <a:pt x="0" y="2"/>
                      <a:pt x="0" y="4"/>
                      <a:pt x="0" y="5"/>
                    </a:cubicBezTo>
                    <a:cubicBezTo>
                      <a:pt x="0" y="7"/>
                      <a:pt x="1" y="8"/>
                      <a:pt x="3" y="9"/>
                    </a:cubicBezTo>
                    <a:cubicBezTo>
                      <a:pt x="3" y="9"/>
                      <a:pt x="3" y="9"/>
                      <a:pt x="3" y="9"/>
                    </a:cubicBezTo>
                    <a:cubicBezTo>
                      <a:pt x="4" y="10"/>
                      <a:pt x="6" y="11"/>
                      <a:pt x="7" y="11"/>
                    </a:cubicBezTo>
                    <a:cubicBezTo>
                      <a:pt x="9" y="11"/>
                      <a:pt x="10" y="11"/>
                      <a:pt x="11" y="10"/>
                    </a:cubicBezTo>
                    <a:cubicBezTo>
                      <a:pt x="11" y="10"/>
                      <a:pt x="11" y="10"/>
                      <a:pt x="11" y="10"/>
                    </a:cubicBezTo>
                    <a:cubicBezTo>
                      <a:pt x="12" y="9"/>
                      <a:pt x="12" y="7"/>
                      <a:pt x="12" y="6"/>
                    </a:cubicBezTo>
                    <a:cubicBezTo>
                      <a:pt x="11" y="4"/>
                      <a:pt x="10" y="3"/>
                      <a:pt x="9" y="2"/>
                    </a:cubicBezTo>
                    <a:cubicBezTo>
                      <a:pt x="9" y="2"/>
                      <a:pt x="9" y="2"/>
                      <a:pt x="9"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73" name="Freeform 99"/>
              <p:cNvSpPr>
                <a:spLocks/>
              </p:cNvSpPr>
              <p:nvPr/>
            </p:nvSpPr>
            <p:spPr bwMode="auto">
              <a:xfrm>
                <a:off x="710" y="1510"/>
                <a:ext cx="31" cy="26"/>
              </a:xfrm>
              <a:custGeom>
                <a:avLst/>
                <a:gdLst>
                  <a:gd name="T0" fmla="*/ 9 w 13"/>
                  <a:gd name="T1" fmla="*/ 2 h 11"/>
                  <a:gd name="T2" fmla="*/ 11 w 13"/>
                  <a:gd name="T3" fmla="*/ 10 h 11"/>
                  <a:gd name="T4" fmla="*/ 4 w 13"/>
                  <a:gd name="T5" fmla="*/ 9 h 11"/>
                  <a:gd name="T6" fmla="*/ 2 w 13"/>
                  <a:gd name="T7" fmla="*/ 2 h 11"/>
                  <a:gd name="T8" fmla="*/ 9 w 13"/>
                  <a:gd name="T9" fmla="*/ 2 h 11"/>
                </a:gdLst>
                <a:ahLst/>
                <a:cxnLst>
                  <a:cxn ang="0">
                    <a:pos x="T0" y="T1"/>
                  </a:cxn>
                  <a:cxn ang="0">
                    <a:pos x="T2" y="T3"/>
                  </a:cxn>
                  <a:cxn ang="0">
                    <a:pos x="T4" y="T5"/>
                  </a:cxn>
                  <a:cxn ang="0">
                    <a:pos x="T6" y="T7"/>
                  </a:cxn>
                  <a:cxn ang="0">
                    <a:pos x="T8" y="T9"/>
                  </a:cxn>
                </a:cxnLst>
                <a:rect l="0" t="0" r="r" b="b"/>
                <a:pathLst>
                  <a:path w="13" h="11">
                    <a:moveTo>
                      <a:pt x="9" y="2"/>
                    </a:moveTo>
                    <a:cubicBezTo>
                      <a:pt x="12" y="4"/>
                      <a:pt x="13" y="8"/>
                      <a:pt x="11" y="10"/>
                    </a:cubicBezTo>
                    <a:cubicBezTo>
                      <a:pt x="10" y="11"/>
                      <a:pt x="6" y="11"/>
                      <a:pt x="4" y="9"/>
                    </a:cubicBezTo>
                    <a:cubicBezTo>
                      <a:pt x="1" y="7"/>
                      <a:pt x="0" y="4"/>
                      <a:pt x="2" y="2"/>
                    </a:cubicBezTo>
                    <a:cubicBezTo>
                      <a:pt x="3" y="0"/>
                      <a:pt x="7" y="0"/>
                      <a:pt x="9"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74" name="Freeform 100"/>
              <p:cNvSpPr>
                <a:spLocks/>
              </p:cNvSpPr>
              <p:nvPr/>
            </p:nvSpPr>
            <p:spPr bwMode="auto">
              <a:xfrm>
                <a:off x="710" y="1510"/>
                <a:ext cx="31" cy="26"/>
              </a:xfrm>
              <a:custGeom>
                <a:avLst/>
                <a:gdLst>
                  <a:gd name="T0" fmla="*/ 9 w 13"/>
                  <a:gd name="T1" fmla="*/ 2 h 11"/>
                  <a:gd name="T2" fmla="*/ 9 w 13"/>
                  <a:gd name="T3" fmla="*/ 3 h 11"/>
                  <a:gd name="T4" fmla="*/ 11 w 13"/>
                  <a:gd name="T5" fmla="*/ 6 h 11"/>
                  <a:gd name="T6" fmla="*/ 11 w 13"/>
                  <a:gd name="T7" fmla="*/ 9 h 11"/>
                  <a:gd name="T8" fmla="*/ 11 w 13"/>
                  <a:gd name="T9" fmla="*/ 9 h 11"/>
                  <a:gd name="T10" fmla="*/ 8 w 13"/>
                  <a:gd name="T11" fmla="*/ 10 h 11"/>
                  <a:gd name="T12" fmla="*/ 4 w 13"/>
                  <a:gd name="T13" fmla="*/ 9 h 11"/>
                  <a:gd name="T14" fmla="*/ 4 w 13"/>
                  <a:gd name="T15" fmla="*/ 8 h 11"/>
                  <a:gd name="T16" fmla="*/ 2 w 13"/>
                  <a:gd name="T17" fmla="*/ 5 h 11"/>
                  <a:gd name="T18" fmla="*/ 2 w 13"/>
                  <a:gd name="T19" fmla="*/ 2 h 11"/>
                  <a:gd name="T20" fmla="*/ 2 w 13"/>
                  <a:gd name="T21" fmla="*/ 2 h 11"/>
                  <a:gd name="T22" fmla="*/ 5 w 13"/>
                  <a:gd name="T23" fmla="*/ 1 h 11"/>
                  <a:gd name="T24" fmla="*/ 9 w 13"/>
                  <a:gd name="T25" fmla="*/ 3 h 11"/>
                  <a:gd name="T26" fmla="*/ 9 w 13"/>
                  <a:gd name="T27" fmla="*/ 3 h 11"/>
                  <a:gd name="T28" fmla="*/ 9 w 13"/>
                  <a:gd name="T29" fmla="*/ 2 h 11"/>
                  <a:gd name="T30" fmla="*/ 10 w 13"/>
                  <a:gd name="T31" fmla="*/ 2 h 11"/>
                  <a:gd name="T32" fmla="*/ 9 w 13"/>
                  <a:gd name="T33" fmla="*/ 2 h 11"/>
                  <a:gd name="T34" fmla="*/ 5 w 13"/>
                  <a:gd name="T35" fmla="*/ 0 h 11"/>
                  <a:gd name="T36" fmla="*/ 1 w 13"/>
                  <a:gd name="T37" fmla="*/ 1 h 11"/>
                  <a:gd name="T38" fmla="*/ 1 w 13"/>
                  <a:gd name="T39" fmla="*/ 2 h 11"/>
                  <a:gd name="T40" fmla="*/ 1 w 13"/>
                  <a:gd name="T41" fmla="*/ 5 h 11"/>
                  <a:gd name="T42" fmla="*/ 3 w 13"/>
                  <a:gd name="T43" fmla="*/ 9 h 11"/>
                  <a:gd name="T44" fmla="*/ 4 w 13"/>
                  <a:gd name="T45" fmla="*/ 10 h 11"/>
                  <a:gd name="T46" fmla="*/ 8 w 13"/>
                  <a:gd name="T47" fmla="*/ 11 h 11"/>
                  <a:gd name="T48" fmla="*/ 12 w 13"/>
                  <a:gd name="T49" fmla="*/ 10 h 11"/>
                  <a:gd name="T50" fmla="*/ 12 w 13"/>
                  <a:gd name="T51" fmla="*/ 10 h 11"/>
                  <a:gd name="T52" fmla="*/ 12 w 13"/>
                  <a:gd name="T53" fmla="*/ 6 h 11"/>
                  <a:gd name="T54" fmla="*/ 10 w 13"/>
                  <a:gd name="T55" fmla="*/ 2 h 11"/>
                  <a:gd name="T56" fmla="*/ 9 w 13"/>
                  <a:gd name="T57"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 h="11">
                    <a:moveTo>
                      <a:pt x="9" y="2"/>
                    </a:moveTo>
                    <a:cubicBezTo>
                      <a:pt x="9" y="3"/>
                      <a:pt x="9" y="3"/>
                      <a:pt x="9" y="3"/>
                    </a:cubicBezTo>
                    <a:cubicBezTo>
                      <a:pt x="10" y="4"/>
                      <a:pt x="11" y="5"/>
                      <a:pt x="11" y="6"/>
                    </a:cubicBezTo>
                    <a:cubicBezTo>
                      <a:pt x="12" y="7"/>
                      <a:pt x="11" y="8"/>
                      <a:pt x="11" y="9"/>
                    </a:cubicBezTo>
                    <a:cubicBezTo>
                      <a:pt x="11" y="9"/>
                      <a:pt x="11" y="9"/>
                      <a:pt x="11" y="9"/>
                    </a:cubicBezTo>
                    <a:cubicBezTo>
                      <a:pt x="10" y="10"/>
                      <a:pt x="9" y="10"/>
                      <a:pt x="8" y="10"/>
                    </a:cubicBezTo>
                    <a:cubicBezTo>
                      <a:pt x="7" y="10"/>
                      <a:pt x="6" y="10"/>
                      <a:pt x="4" y="9"/>
                    </a:cubicBezTo>
                    <a:cubicBezTo>
                      <a:pt x="4" y="9"/>
                      <a:pt x="4" y="9"/>
                      <a:pt x="4" y="8"/>
                    </a:cubicBezTo>
                    <a:cubicBezTo>
                      <a:pt x="3" y="7"/>
                      <a:pt x="2" y="6"/>
                      <a:pt x="2" y="5"/>
                    </a:cubicBezTo>
                    <a:cubicBezTo>
                      <a:pt x="2" y="4"/>
                      <a:pt x="2" y="3"/>
                      <a:pt x="2" y="2"/>
                    </a:cubicBezTo>
                    <a:cubicBezTo>
                      <a:pt x="2" y="2"/>
                      <a:pt x="2" y="2"/>
                      <a:pt x="2" y="2"/>
                    </a:cubicBezTo>
                    <a:cubicBezTo>
                      <a:pt x="3" y="1"/>
                      <a:pt x="4" y="1"/>
                      <a:pt x="5" y="1"/>
                    </a:cubicBezTo>
                    <a:cubicBezTo>
                      <a:pt x="6" y="1"/>
                      <a:pt x="7" y="2"/>
                      <a:pt x="9" y="3"/>
                    </a:cubicBezTo>
                    <a:cubicBezTo>
                      <a:pt x="9" y="3"/>
                      <a:pt x="9" y="3"/>
                      <a:pt x="9" y="3"/>
                    </a:cubicBezTo>
                    <a:cubicBezTo>
                      <a:pt x="9" y="2"/>
                      <a:pt x="9" y="2"/>
                      <a:pt x="9" y="2"/>
                    </a:cubicBezTo>
                    <a:cubicBezTo>
                      <a:pt x="10" y="2"/>
                      <a:pt x="10" y="2"/>
                      <a:pt x="10" y="2"/>
                    </a:cubicBezTo>
                    <a:cubicBezTo>
                      <a:pt x="10" y="2"/>
                      <a:pt x="9" y="2"/>
                      <a:pt x="9" y="2"/>
                    </a:cubicBezTo>
                    <a:cubicBezTo>
                      <a:pt x="8" y="1"/>
                      <a:pt x="6" y="0"/>
                      <a:pt x="5" y="0"/>
                    </a:cubicBezTo>
                    <a:cubicBezTo>
                      <a:pt x="4" y="0"/>
                      <a:pt x="2" y="0"/>
                      <a:pt x="1" y="1"/>
                    </a:cubicBezTo>
                    <a:cubicBezTo>
                      <a:pt x="1" y="2"/>
                      <a:pt x="1" y="2"/>
                      <a:pt x="1" y="2"/>
                    </a:cubicBezTo>
                    <a:cubicBezTo>
                      <a:pt x="1" y="3"/>
                      <a:pt x="0" y="4"/>
                      <a:pt x="1" y="5"/>
                    </a:cubicBezTo>
                    <a:cubicBezTo>
                      <a:pt x="1" y="7"/>
                      <a:pt x="2" y="8"/>
                      <a:pt x="3" y="9"/>
                    </a:cubicBezTo>
                    <a:cubicBezTo>
                      <a:pt x="4" y="9"/>
                      <a:pt x="4" y="9"/>
                      <a:pt x="4" y="10"/>
                    </a:cubicBezTo>
                    <a:cubicBezTo>
                      <a:pt x="5" y="11"/>
                      <a:pt x="7" y="11"/>
                      <a:pt x="8" y="11"/>
                    </a:cubicBezTo>
                    <a:cubicBezTo>
                      <a:pt x="9" y="11"/>
                      <a:pt x="11" y="11"/>
                      <a:pt x="12" y="10"/>
                    </a:cubicBezTo>
                    <a:cubicBezTo>
                      <a:pt x="12" y="10"/>
                      <a:pt x="12" y="10"/>
                      <a:pt x="12" y="10"/>
                    </a:cubicBezTo>
                    <a:cubicBezTo>
                      <a:pt x="13" y="9"/>
                      <a:pt x="13" y="7"/>
                      <a:pt x="12" y="6"/>
                    </a:cubicBezTo>
                    <a:cubicBezTo>
                      <a:pt x="12" y="4"/>
                      <a:pt x="11" y="3"/>
                      <a:pt x="10" y="2"/>
                    </a:cubicBezTo>
                    <a:cubicBezTo>
                      <a:pt x="9" y="2"/>
                      <a:pt x="9" y="2"/>
                      <a:pt x="9"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75" name="Freeform 101"/>
              <p:cNvSpPr>
                <a:spLocks/>
              </p:cNvSpPr>
              <p:nvPr/>
            </p:nvSpPr>
            <p:spPr bwMode="auto">
              <a:xfrm>
                <a:off x="696" y="1486"/>
                <a:ext cx="29" cy="26"/>
              </a:xfrm>
              <a:custGeom>
                <a:avLst/>
                <a:gdLst>
                  <a:gd name="T0" fmla="*/ 9 w 12"/>
                  <a:gd name="T1" fmla="*/ 2 h 11"/>
                  <a:gd name="T2" fmla="*/ 11 w 12"/>
                  <a:gd name="T3" fmla="*/ 9 h 11"/>
                  <a:gd name="T4" fmla="*/ 3 w 12"/>
                  <a:gd name="T5" fmla="*/ 9 h 11"/>
                  <a:gd name="T6" fmla="*/ 2 w 12"/>
                  <a:gd name="T7" fmla="*/ 2 h 11"/>
                  <a:gd name="T8" fmla="*/ 9 w 12"/>
                  <a:gd name="T9" fmla="*/ 2 h 11"/>
                </a:gdLst>
                <a:ahLst/>
                <a:cxnLst>
                  <a:cxn ang="0">
                    <a:pos x="T0" y="T1"/>
                  </a:cxn>
                  <a:cxn ang="0">
                    <a:pos x="T2" y="T3"/>
                  </a:cxn>
                  <a:cxn ang="0">
                    <a:pos x="T4" y="T5"/>
                  </a:cxn>
                  <a:cxn ang="0">
                    <a:pos x="T6" y="T7"/>
                  </a:cxn>
                  <a:cxn ang="0">
                    <a:pos x="T8" y="T9"/>
                  </a:cxn>
                </a:cxnLst>
                <a:rect l="0" t="0" r="r" b="b"/>
                <a:pathLst>
                  <a:path w="12" h="11">
                    <a:moveTo>
                      <a:pt x="9" y="2"/>
                    </a:moveTo>
                    <a:cubicBezTo>
                      <a:pt x="11" y="4"/>
                      <a:pt x="12" y="8"/>
                      <a:pt x="11" y="9"/>
                    </a:cubicBezTo>
                    <a:cubicBezTo>
                      <a:pt x="9" y="11"/>
                      <a:pt x="6" y="11"/>
                      <a:pt x="3" y="9"/>
                    </a:cubicBezTo>
                    <a:cubicBezTo>
                      <a:pt x="1" y="7"/>
                      <a:pt x="0" y="3"/>
                      <a:pt x="2" y="2"/>
                    </a:cubicBezTo>
                    <a:cubicBezTo>
                      <a:pt x="3" y="0"/>
                      <a:pt x="6" y="0"/>
                      <a:pt x="9"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76" name="Freeform 102"/>
              <p:cNvSpPr>
                <a:spLocks/>
              </p:cNvSpPr>
              <p:nvPr/>
            </p:nvSpPr>
            <p:spPr bwMode="auto">
              <a:xfrm>
                <a:off x="696" y="1486"/>
                <a:ext cx="29" cy="26"/>
              </a:xfrm>
              <a:custGeom>
                <a:avLst/>
                <a:gdLst>
                  <a:gd name="T0" fmla="*/ 9 w 12"/>
                  <a:gd name="T1" fmla="*/ 2 h 11"/>
                  <a:gd name="T2" fmla="*/ 9 w 12"/>
                  <a:gd name="T3" fmla="*/ 3 h 11"/>
                  <a:gd name="T4" fmla="*/ 11 w 12"/>
                  <a:gd name="T5" fmla="*/ 6 h 11"/>
                  <a:gd name="T6" fmla="*/ 10 w 12"/>
                  <a:gd name="T7" fmla="*/ 9 h 11"/>
                  <a:gd name="T8" fmla="*/ 10 w 12"/>
                  <a:gd name="T9" fmla="*/ 9 h 11"/>
                  <a:gd name="T10" fmla="*/ 8 w 12"/>
                  <a:gd name="T11" fmla="*/ 10 h 11"/>
                  <a:gd name="T12" fmla="*/ 4 w 12"/>
                  <a:gd name="T13" fmla="*/ 9 h 11"/>
                  <a:gd name="T14" fmla="*/ 4 w 12"/>
                  <a:gd name="T15" fmla="*/ 8 h 11"/>
                  <a:gd name="T16" fmla="*/ 1 w 12"/>
                  <a:gd name="T17" fmla="*/ 5 h 11"/>
                  <a:gd name="T18" fmla="*/ 2 w 12"/>
                  <a:gd name="T19" fmla="*/ 2 h 11"/>
                  <a:gd name="T20" fmla="*/ 2 w 12"/>
                  <a:gd name="T21" fmla="*/ 2 h 11"/>
                  <a:gd name="T22" fmla="*/ 5 w 12"/>
                  <a:gd name="T23" fmla="*/ 1 h 11"/>
                  <a:gd name="T24" fmla="*/ 8 w 12"/>
                  <a:gd name="T25" fmla="*/ 2 h 11"/>
                  <a:gd name="T26" fmla="*/ 9 w 12"/>
                  <a:gd name="T27" fmla="*/ 3 h 11"/>
                  <a:gd name="T28" fmla="*/ 9 w 12"/>
                  <a:gd name="T29" fmla="*/ 2 h 11"/>
                  <a:gd name="T30" fmla="*/ 9 w 12"/>
                  <a:gd name="T31" fmla="*/ 2 h 11"/>
                  <a:gd name="T32" fmla="*/ 9 w 12"/>
                  <a:gd name="T33" fmla="*/ 2 h 11"/>
                  <a:gd name="T34" fmla="*/ 5 w 12"/>
                  <a:gd name="T35" fmla="*/ 0 h 11"/>
                  <a:gd name="T36" fmla="*/ 1 w 12"/>
                  <a:gd name="T37" fmla="*/ 1 h 11"/>
                  <a:gd name="T38" fmla="*/ 1 w 12"/>
                  <a:gd name="T39" fmla="*/ 1 h 11"/>
                  <a:gd name="T40" fmla="*/ 0 w 12"/>
                  <a:gd name="T41" fmla="*/ 5 h 11"/>
                  <a:gd name="T42" fmla="*/ 3 w 12"/>
                  <a:gd name="T43" fmla="*/ 9 h 11"/>
                  <a:gd name="T44" fmla="*/ 3 w 12"/>
                  <a:gd name="T45" fmla="*/ 9 h 11"/>
                  <a:gd name="T46" fmla="*/ 8 w 12"/>
                  <a:gd name="T47" fmla="*/ 11 h 11"/>
                  <a:gd name="T48" fmla="*/ 11 w 12"/>
                  <a:gd name="T49" fmla="*/ 10 h 11"/>
                  <a:gd name="T50" fmla="*/ 11 w 12"/>
                  <a:gd name="T51" fmla="*/ 10 h 11"/>
                  <a:gd name="T52" fmla="*/ 12 w 12"/>
                  <a:gd name="T53" fmla="*/ 6 h 11"/>
                  <a:gd name="T54" fmla="*/ 9 w 12"/>
                  <a:gd name="T55" fmla="*/ 2 h 11"/>
                  <a:gd name="T56" fmla="*/ 9 w 12"/>
                  <a:gd name="T57"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 h="11">
                    <a:moveTo>
                      <a:pt x="9" y="2"/>
                    </a:moveTo>
                    <a:cubicBezTo>
                      <a:pt x="9" y="3"/>
                      <a:pt x="9" y="3"/>
                      <a:pt x="9" y="3"/>
                    </a:cubicBezTo>
                    <a:cubicBezTo>
                      <a:pt x="10" y="4"/>
                      <a:pt x="11" y="5"/>
                      <a:pt x="11" y="6"/>
                    </a:cubicBezTo>
                    <a:cubicBezTo>
                      <a:pt x="11" y="7"/>
                      <a:pt x="11" y="8"/>
                      <a:pt x="10" y="9"/>
                    </a:cubicBezTo>
                    <a:cubicBezTo>
                      <a:pt x="10" y="9"/>
                      <a:pt x="10" y="9"/>
                      <a:pt x="10" y="9"/>
                    </a:cubicBezTo>
                    <a:cubicBezTo>
                      <a:pt x="10" y="10"/>
                      <a:pt x="9" y="10"/>
                      <a:pt x="8" y="10"/>
                    </a:cubicBezTo>
                    <a:cubicBezTo>
                      <a:pt x="7" y="10"/>
                      <a:pt x="5" y="10"/>
                      <a:pt x="4" y="9"/>
                    </a:cubicBezTo>
                    <a:cubicBezTo>
                      <a:pt x="4" y="9"/>
                      <a:pt x="4" y="8"/>
                      <a:pt x="4" y="8"/>
                    </a:cubicBezTo>
                    <a:cubicBezTo>
                      <a:pt x="3" y="7"/>
                      <a:pt x="2" y="6"/>
                      <a:pt x="1" y="5"/>
                    </a:cubicBezTo>
                    <a:cubicBezTo>
                      <a:pt x="1" y="4"/>
                      <a:pt x="1" y="3"/>
                      <a:pt x="2" y="2"/>
                    </a:cubicBezTo>
                    <a:cubicBezTo>
                      <a:pt x="2" y="2"/>
                      <a:pt x="2" y="2"/>
                      <a:pt x="2" y="2"/>
                    </a:cubicBezTo>
                    <a:cubicBezTo>
                      <a:pt x="3" y="1"/>
                      <a:pt x="3" y="1"/>
                      <a:pt x="5" y="1"/>
                    </a:cubicBezTo>
                    <a:cubicBezTo>
                      <a:pt x="6" y="1"/>
                      <a:pt x="7" y="2"/>
                      <a:pt x="8" y="2"/>
                    </a:cubicBezTo>
                    <a:cubicBezTo>
                      <a:pt x="8" y="3"/>
                      <a:pt x="8" y="3"/>
                      <a:pt x="9" y="3"/>
                    </a:cubicBezTo>
                    <a:cubicBezTo>
                      <a:pt x="9" y="2"/>
                      <a:pt x="9" y="2"/>
                      <a:pt x="9" y="2"/>
                    </a:cubicBezTo>
                    <a:cubicBezTo>
                      <a:pt x="9" y="2"/>
                      <a:pt x="9" y="2"/>
                      <a:pt x="9" y="2"/>
                    </a:cubicBezTo>
                    <a:cubicBezTo>
                      <a:pt x="9" y="2"/>
                      <a:pt x="9" y="2"/>
                      <a:pt x="9" y="2"/>
                    </a:cubicBezTo>
                    <a:cubicBezTo>
                      <a:pt x="8" y="1"/>
                      <a:pt x="6" y="0"/>
                      <a:pt x="5" y="0"/>
                    </a:cubicBezTo>
                    <a:cubicBezTo>
                      <a:pt x="3" y="0"/>
                      <a:pt x="2" y="0"/>
                      <a:pt x="1" y="1"/>
                    </a:cubicBezTo>
                    <a:cubicBezTo>
                      <a:pt x="1" y="1"/>
                      <a:pt x="1" y="1"/>
                      <a:pt x="1" y="1"/>
                    </a:cubicBezTo>
                    <a:cubicBezTo>
                      <a:pt x="0" y="2"/>
                      <a:pt x="0" y="4"/>
                      <a:pt x="0" y="5"/>
                    </a:cubicBezTo>
                    <a:cubicBezTo>
                      <a:pt x="1" y="7"/>
                      <a:pt x="2" y="8"/>
                      <a:pt x="3" y="9"/>
                    </a:cubicBezTo>
                    <a:cubicBezTo>
                      <a:pt x="3" y="9"/>
                      <a:pt x="3" y="9"/>
                      <a:pt x="3" y="9"/>
                    </a:cubicBezTo>
                    <a:cubicBezTo>
                      <a:pt x="5" y="10"/>
                      <a:pt x="6" y="11"/>
                      <a:pt x="8" y="11"/>
                    </a:cubicBezTo>
                    <a:cubicBezTo>
                      <a:pt x="9" y="11"/>
                      <a:pt x="10" y="11"/>
                      <a:pt x="11" y="10"/>
                    </a:cubicBezTo>
                    <a:cubicBezTo>
                      <a:pt x="11" y="10"/>
                      <a:pt x="11" y="10"/>
                      <a:pt x="11" y="10"/>
                    </a:cubicBezTo>
                    <a:cubicBezTo>
                      <a:pt x="12" y="9"/>
                      <a:pt x="12" y="7"/>
                      <a:pt x="12" y="6"/>
                    </a:cubicBezTo>
                    <a:cubicBezTo>
                      <a:pt x="12" y="4"/>
                      <a:pt x="11" y="3"/>
                      <a:pt x="9" y="2"/>
                    </a:cubicBezTo>
                    <a:cubicBezTo>
                      <a:pt x="9" y="2"/>
                      <a:pt x="9" y="2"/>
                      <a:pt x="9"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77" name="Freeform 103"/>
              <p:cNvSpPr>
                <a:spLocks/>
              </p:cNvSpPr>
              <p:nvPr/>
            </p:nvSpPr>
            <p:spPr bwMode="auto">
              <a:xfrm>
                <a:off x="661" y="1439"/>
                <a:ext cx="28" cy="28"/>
              </a:xfrm>
              <a:custGeom>
                <a:avLst/>
                <a:gdLst>
                  <a:gd name="T0" fmla="*/ 9 w 12"/>
                  <a:gd name="T1" fmla="*/ 3 h 12"/>
                  <a:gd name="T2" fmla="*/ 11 w 12"/>
                  <a:gd name="T3" fmla="*/ 10 h 12"/>
                  <a:gd name="T4" fmla="*/ 3 w 12"/>
                  <a:gd name="T5" fmla="*/ 9 h 12"/>
                  <a:gd name="T6" fmla="*/ 1 w 12"/>
                  <a:gd name="T7" fmla="*/ 2 h 12"/>
                  <a:gd name="T8" fmla="*/ 9 w 12"/>
                  <a:gd name="T9" fmla="*/ 3 h 12"/>
                </a:gdLst>
                <a:ahLst/>
                <a:cxnLst>
                  <a:cxn ang="0">
                    <a:pos x="T0" y="T1"/>
                  </a:cxn>
                  <a:cxn ang="0">
                    <a:pos x="T2" y="T3"/>
                  </a:cxn>
                  <a:cxn ang="0">
                    <a:pos x="T4" y="T5"/>
                  </a:cxn>
                  <a:cxn ang="0">
                    <a:pos x="T6" y="T7"/>
                  </a:cxn>
                  <a:cxn ang="0">
                    <a:pos x="T8" y="T9"/>
                  </a:cxn>
                </a:cxnLst>
                <a:rect l="0" t="0" r="r" b="b"/>
                <a:pathLst>
                  <a:path w="12" h="12">
                    <a:moveTo>
                      <a:pt x="9" y="3"/>
                    </a:moveTo>
                    <a:cubicBezTo>
                      <a:pt x="11" y="5"/>
                      <a:pt x="12" y="8"/>
                      <a:pt x="11" y="10"/>
                    </a:cubicBezTo>
                    <a:cubicBezTo>
                      <a:pt x="9" y="12"/>
                      <a:pt x="6" y="11"/>
                      <a:pt x="3" y="9"/>
                    </a:cubicBezTo>
                    <a:cubicBezTo>
                      <a:pt x="1" y="7"/>
                      <a:pt x="0" y="4"/>
                      <a:pt x="1" y="2"/>
                    </a:cubicBezTo>
                    <a:cubicBezTo>
                      <a:pt x="3" y="0"/>
                      <a:pt x="6" y="1"/>
                      <a:pt x="9"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78" name="Freeform 104"/>
              <p:cNvSpPr>
                <a:spLocks/>
              </p:cNvSpPr>
              <p:nvPr/>
            </p:nvSpPr>
            <p:spPr bwMode="auto">
              <a:xfrm>
                <a:off x="661" y="1439"/>
                <a:ext cx="28" cy="28"/>
              </a:xfrm>
              <a:custGeom>
                <a:avLst/>
                <a:gdLst>
                  <a:gd name="T0" fmla="*/ 9 w 12"/>
                  <a:gd name="T1" fmla="*/ 3 h 12"/>
                  <a:gd name="T2" fmla="*/ 8 w 12"/>
                  <a:gd name="T3" fmla="*/ 3 h 12"/>
                  <a:gd name="T4" fmla="*/ 11 w 12"/>
                  <a:gd name="T5" fmla="*/ 6 h 12"/>
                  <a:gd name="T6" fmla="*/ 10 w 12"/>
                  <a:gd name="T7" fmla="*/ 9 h 12"/>
                  <a:gd name="T8" fmla="*/ 10 w 12"/>
                  <a:gd name="T9" fmla="*/ 10 h 12"/>
                  <a:gd name="T10" fmla="*/ 7 w 12"/>
                  <a:gd name="T11" fmla="*/ 11 h 12"/>
                  <a:gd name="T12" fmla="*/ 4 w 12"/>
                  <a:gd name="T13" fmla="*/ 9 h 12"/>
                  <a:gd name="T14" fmla="*/ 4 w 12"/>
                  <a:gd name="T15" fmla="*/ 9 h 12"/>
                  <a:gd name="T16" fmla="*/ 1 w 12"/>
                  <a:gd name="T17" fmla="*/ 5 h 12"/>
                  <a:gd name="T18" fmla="*/ 2 w 12"/>
                  <a:gd name="T19" fmla="*/ 3 h 12"/>
                  <a:gd name="T20" fmla="*/ 2 w 12"/>
                  <a:gd name="T21" fmla="*/ 2 h 12"/>
                  <a:gd name="T22" fmla="*/ 4 w 12"/>
                  <a:gd name="T23" fmla="*/ 1 h 12"/>
                  <a:gd name="T24" fmla="*/ 8 w 12"/>
                  <a:gd name="T25" fmla="*/ 3 h 12"/>
                  <a:gd name="T26" fmla="*/ 8 w 12"/>
                  <a:gd name="T27" fmla="*/ 3 h 12"/>
                  <a:gd name="T28" fmla="*/ 9 w 12"/>
                  <a:gd name="T29" fmla="*/ 3 h 12"/>
                  <a:gd name="T30" fmla="*/ 9 w 12"/>
                  <a:gd name="T31" fmla="*/ 2 h 12"/>
                  <a:gd name="T32" fmla="*/ 9 w 12"/>
                  <a:gd name="T33" fmla="*/ 2 h 12"/>
                  <a:gd name="T34" fmla="*/ 4 w 12"/>
                  <a:gd name="T35" fmla="*/ 0 h 12"/>
                  <a:gd name="T36" fmla="*/ 1 w 12"/>
                  <a:gd name="T37" fmla="*/ 2 h 12"/>
                  <a:gd name="T38" fmla="*/ 1 w 12"/>
                  <a:gd name="T39" fmla="*/ 2 h 12"/>
                  <a:gd name="T40" fmla="*/ 0 w 12"/>
                  <a:gd name="T41" fmla="*/ 6 h 12"/>
                  <a:gd name="T42" fmla="*/ 3 w 12"/>
                  <a:gd name="T43" fmla="*/ 10 h 12"/>
                  <a:gd name="T44" fmla="*/ 3 w 12"/>
                  <a:gd name="T45" fmla="*/ 10 h 12"/>
                  <a:gd name="T46" fmla="*/ 7 w 12"/>
                  <a:gd name="T47" fmla="*/ 12 h 12"/>
                  <a:gd name="T48" fmla="*/ 11 w 12"/>
                  <a:gd name="T49" fmla="*/ 10 h 12"/>
                  <a:gd name="T50" fmla="*/ 11 w 12"/>
                  <a:gd name="T51" fmla="*/ 10 h 12"/>
                  <a:gd name="T52" fmla="*/ 12 w 12"/>
                  <a:gd name="T53" fmla="*/ 6 h 12"/>
                  <a:gd name="T54" fmla="*/ 9 w 12"/>
                  <a:gd name="T55" fmla="*/ 2 h 12"/>
                  <a:gd name="T56" fmla="*/ 9 w 12"/>
                  <a:gd name="T57" fmla="*/ 3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 h="12">
                    <a:moveTo>
                      <a:pt x="9" y="3"/>
                    </a:moveTo>
                    <a:cubicBezTo>
                      <a:pt x="8" y="3"/>
                      <a:pt x="8" y="3"/>
                      <a:pt x="8" y="3"/>
                    </a:cubicBezTo>
                    <a:cubicBezTo>
                      <a:pt x="10" y="4"/>
                      <a:pt x="10" y="5"/>
                      <a:pt x="11" y="6"/>
                    </a:cubicBezTo>
                    <a:cubicBezTo>
                      <a:pt x="11" y="8"/>
                      <a:pt x="11" y="9"/>
                      <a:pt x="10" y="9"/>
                    </a:cubicBezTo>
                    <a:cubicBezTo>
                      <a:pt x="10" y="10"/>
                      <a:pt x="10" y="10"/>
                      <a:pt x="10" y="10"/>
                    </a:cubicBezTo>
                    <a:cubicBezTo>
                      <a:pt x="10" y="10"/>
                      <a:pt x="9" y="11"/>
                      <a:pt x="7" y="11"/>
                    </a:cubicBezTo>
                    <a:cubicBezTo>
                      <a:pt x="6" y="10"/>
                      <a:pt x="5" y="10"/>
                      <a:pt x="4" y="9"/>
                    </a:cubicBezTo>
                    <a:cubicBezTo>
                      <a:pt x="4" y="9"/>
                      <a:pt x="4" y="9"/>
                      <a:pt x="4" y="9"/>
                    </a:cubicBezTo>
                    <a:cubicBezTo>
                      <a:pt x="2" y="8"/>
                      <a:pt x="2" y="7"/>
                      <a:pt x="1" y="5"/>
                    </a:cubicBezTo>
                    <a:cubicBezTo>
                      <a:pt x="1" y="4"/>
                      <a:pt x="1" y="3"/>
                      <a:pt x="2" y="3"/>
                    </a:cubicBezTo>
                    <a:cubicBezTo>
                      <a:pt x="2" y="2"/>
                      <a:pt x="2" y="2"/>
                      <a:pt x="2" y="2"/>
                    </a:cubicBezTo>
                    <a:cubicBezTo>
                      <a:pt x="2" y="2"/>
                      <a:pt x="3" y="1"/>
                      <a:pt x="4" y="1"/>
                    </a:cubicBezTo>
                    <a:cubicBezTo>
                      <a:pt x="6" y="1"/>
                      <a:pt x="7" y="2"/>
                      <a:pt x="8" y="3"/>
                    </a:cubicBezTo>
                    <a:cubicBezTo>
                      <a:pt x="8" y="3"/>
                      <a:pt x="8" y="3"/>
                      <a:pt x="8" y="3"/>
                    </a:cubicBezTo>
                    <a:cubicBezTo>
                      <a:pt x="9" y="3"/>
                      <a:pt x="9" y="3"/>
                      <a:pt x="9" y="3"/>
                    </a:cubicBezTo>
                    <a:cubicBezTo>
                      <a:pt x="9" y="2"/>
                      <a:pt x="9" y="2"/>
                      <a:pt x="9" y="2"/>
                    </a:cubicBezTo>
                    <a:cubicBezTo>
                      <a:pt x="9" y="2"/>
                      <a:pt x="9" y="2"/>
                      <a:pt x="9" y="2"/>
                    </a:cubicBezTo>
                    <a:cubicBezTo>
                      <a:pt x="7" y="1"/>
                      <a:pt x="6" y="0"/>
                      <a:pt x="4" y="0"/>
                    </a:cubicBezTo>
                    <a:cubicBezTo>
                      <a:pt x="3" y="0"/>
                      <a:pt x="2" y="1"/>
                      <a:pt x="1" y="2"/>
                    </a:cubicBezTo>
                    <a:cubicBezTo>
                      <a:pt x="1" y="2"/>
                      <a:pt x="1" y="2"/>
                      <a:pt x="1" y="2"/>
                    </a:cubicBezTo>
                    <a:cubicBezTo>
                      <a:pt x="0" y="3"/>
                      <a:pt x="0" y="4"/>
                      <a:pt x="0" y="6"/>
                    </a:cubicBezTo>
                    <a:cubicBezTo>
                      <a:pt x="1" y="7"/>
                      <a:pt x="2" y="9"/>
                      <a:pt x="3" y="10"/>
                    </a:cubicBezTo>
                    <a:cubicBezTo>
                      <a:pt x="3" y="10"/>
                      <a:pt x="3" y="10"/>
                      <a:pt x="3" y="10"/>
                    </a:cubicBezTo>
                    <a:cubicBezTo>
                      <a:pt x="5" y="11"/>
                      <a:pt x="6" y="12"/>
                      <a:pt x="7" y="12"/>
                    </a:cubicBezTo>
                    <a:cubicBezTo>
                      <a:pt x="9" y="12"/>
                      <a:pt x="10" y="11"/>
                      <a:pt x="11" y="10"/>
                    </a:cubicBezTo>
                    <a:cubicBezTo>
                      <a:pt x="11" y="10"/>
                      <a:pt x="11" y="10"/>
                      <a:pt x="11" y="10"/>
                    </a:cubicBezTo>
                    <a:cubicBezTo>
                      <a:pt x="12" y="9"/>
                      <a:pt x="12" y="8"/>
                      <a:pt x="12" y="6"/>
                    </a:cubicBezTo>
                    <a:cubicBezTo>
                      <a:pt x="11" y="5"/>
                      <a:pt x="10" y="3"/>
                      <a:pt x="9" y="2"/>
                    </a:cubicBezTo>
                    <a:cubicBezTo>
                      <a:pt x="9" y="3"/>
                      <a:pt x="9" y="3"/>
                      <a:pt x="9"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79" name="Freeform 105"/>
              <p:cNvSpPr>
                <a:spLocks/>
              </p:cNvSpPr>
              <p:nvPr/>
            </p:nvSpPr>
            <p:spPr bwMode="auto">
              <a:xfrm>
                <a:off x="640" y="1418"/>
                <a:ext cx="28" cy="26"/>
              </a:xfrm>
              <a:custGeom>
                <a:avLst/>
                <a:gdLst>
                  <a:gd name="T0" fmla="*/ 9 w 12"/>
                  <a:gd name="T1" fmla="*/ 2 h 11"/>
                  <a:gd name="T2" fmla="*/ 11 w 12"/>
                  <a:gd name="T3" fmla="*/ 9 h 11"/>
                  <a:gd name="T4" fmla="*/ 3 w 12"/>
                  <a:gd name="T5" fmla="*/ 9 h 11"/>
                  <a:gd name="T6" fmla="*/ 1 w 12"/>
                  <a:gd name="T7" fmla="*/ 2 h 11"/>
                  <a:gd name="T8" fmla="*/ 9 w 12"/>
                  <a:gd name="T9" fmla="*/ 2 h 11"/>
                </a:gdLst>
                <a:ahLst/>
                <a:cxnLst>
                  <a:cxn ang="0">
                    <a:pos x="T0" y="T1"/>
                  </a:cxn>
                  <a:cxn ang="0">
                    <a:pos x="T2" y="T3"/>
                  </a:cxn>
                  <a:cxn ang="0">
                    <a:pos x="T4" y="T5"/>
                  </a:cxn>
                  <a:cxn ang="0">
                    <a:pos x="T6" y="T7"/>
                  </a:cxn>
                  <a:cxn ang="0">
                    <a:pos x="T8" y="T9"/>
                  </a:cxn>
                </a:cxnLst>
                <a:rect l="0" t="0" r="r" b="b"/>
                <a:pathLst>
                  <a:path w="12" h="11">
                    <a:moveTo>
                      <a:pt x="9" y="2"/>
                    </a:moveTo>
                    <a:cubicBezTo>
                      <a:pt x="11" y="4"/>
                      <a:pt x="12" y="8"/>
                      <a:pt x="11" y="9"/>
                    </a:cubicBezTo>
                    <a:cubicBezTo>
                      <a:pt x="9" y="11"/>
                      <a:pt x="6" y="11"/>
                      <a:pt x="3" y="9"/>
                    </a:cubicBezTo>
                    <a:cubicBezTo>
                      <a:pt x="1" y="7"/>
                      <a:pt x="0" y="3"/>
                      <a:pt x="1" y="2"/>
                    </a:cubicBezTo>
                    <a:cubicBezTo>
                      <a:pt x="3" y="0"/>
                      <a:pt x="6" y="0"/>
                      <a:pt x="9"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80" name="Freeform 106"/>
              <p:cNvSpPr>
                <a:spLocks/>
              </p:cNvSpPr>
              <p:nvPr/>
            </p:nvSpPr>
            <p:spPr bwMode="auto">
              <a:xfrm>
                <a:off x="640" y="1418"/>
                <a:ext cx="28" cy="26"/>
              </a:xfrm>
              <a:custGeom>
                <a:avLst/>
                <a:gdLst>
                  <a:gd name="T0" fmla="*/ 9 w 12"/>
                  <a:gd name="T1" fmla="*/ 2 h 11"/>
                  <a:gd name="T2" fmla="*/ 9 w 12"/>
                  <a:gd name="T3" fmla="*/ 3 h 11"/>
                  <a:gd name="T4" fmla="*/ 11 w 12"/>
                  <a:gd name="T5" fmla="*/ 6 h 11"/>
                  <a:gd name="T6" fmla="*/ 10 w 12"/>
                  <a:gd name="T7" fmla="*/ 9 h 11"/>
                  <a:gd name="T8" fmla="*/ 10 w 12"/>
                  <a:gd name="T9" fmla="*/ 9 h 11"/>
                  <a:gd name="T10" fmla="*/ 8 w 12"/>
                  <a:gd name="T11" fmla="*/ 10 h 11"/>
                  <a:gd name="T12" fmla="*/ 4 w 12"/>
                  <a:gd name="T13" fmla="*/ 9 h 11"/>
                  <a:gd name="T14" fmla="*/ 4 w 12"/>
                  <a:gd name="T15" fmla="*/ 8 h 11"/>
                  <a:gd name="T16" fmla="*/ 1 w 12"/>
                  <a:gd name="T17" fmla="*/ 5 h 11"/>
                  <a:gd name="T18" fmla="*/ 2 w 12"/>
                  <a:gd name="T19" fmla="*/ 2 h 11"/>
                  <a:gd name="T20" fmla="*/ 2 w 12"/>
                  <a:gd name="T21" fmla="*/ 2 h 11"/>
                  <a:gd name="T22" fmla="*/ 5 w 12"/>
                  <a:gd name="T23" fmla="*/ 1 h 11"/>
                  <a:gd name="T24" fmla="*/ 8 w 12"/>
                  <a:gd name="T25" fmla="*/ 2 h 11"/>
                  <a:gd name="T26" fmla="*/ 9 w 12"/>
                  <a:gd name="T27" fmla="*/ 3 h 11"/>
                  <a:gd name="T28" fmla="*/ 9 w 12"/>
                  <a:gd name="T29" fmla="*/ 2 h 11"/>
                  <a:gd name="T30" fmla="*/ 9 w 12"/>
                  <a:gd name="T31" fmla="*/ 2 h 11"/>
                  <a:gd name="T32" fmla="*/ 9 w 12"/>
                  <a:gd name="T33" fmla="*/ 2 h 11"/>
                  <a:gd name="T34" fmla="*/ 5 w 12"/>
                  <a:gd name="T35" fmla="*/ 0 h 11"/>
                  <a:gd name="T36" fmla="*/ 1 w 12"/>
                  <a:gd name="T37" fmla="*/ 1 h 11"/>
                  <a:gd name="T38" fmla="*/ 1 w 12"/>
                  <a:gd name="T39" fmla="*/ 1 h 11"/>
                  <a:gd name="T40" fmla="*/ 0 w 12"/>
                  <a:gd name="T41" fmla="*/ 5 h 11"/>
                  <a:gd name="T42" fmla="*/ 3 w 12"/>
                  <a:gd name="T43" fmla="*/ 9 h 11"/>
                  <a:gd name="T44" fmla="*/ 3 w 12"/>
                  <a:gd name="T45" fmla="*/ 9 h 11"/>
                  <a:gd name="T46" fmla="*/ 8 w 12"/>
                  <a:gd name="T47" fmla="*/ 11 h 11"/>
                  <a:gd name="T48" fmla="*/ 11 w 12"/>
                  <a:gd name="T49" fmla="*/ 10 h 11"/>
                  <a:gd name="T50" fmla="*/ 11 w 12"/>
                  <a:gd name="T51" fmla="*/ 10 h 11"/>
                  <a:gd name="T52" fmla="*/ 12 w 12"/>
                  <a:gd name="T53" fmla="*/ 6 h 11"/>
                  <a:gd name="T54" fmla="*/ 9 w 12"/>
                  <a:gd name="T55" fmla="*/ 2 h 11"/>
                  <a:gd name="T56" fmla="*/ 9 w 12"/>
                  <a:gd name="T57" fmla="*/ 2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 h="11">
                    <a:moveTo>
                      <a:pt x="9" y="2"/>
                    </a:moveTo>
                    <a:cubicBezTo>
                      <a:pt x="9" y="3"/>
                      <a:pt x="9" y="3"/>
                      <a:pt x="9" y="3"/>
                    </a:cubicBezTo>
                    <a:cubicBezTo>
                      <a:pt x="10" y="4"/>
                      <a:pt x="10" y="5"/>
                      <a:pt x="11" y="6"/>
                    </a:cubicBezTo>
                    <a:cubicBezTo>
                      <a:pt x="11" y="7"/>
                      <a:pt x="11" y="8"/>
                      <a:pt x="10" y="9"/>
                    </a:cubicBezTo>
                    <a:cubicBezTo>
                      <a:pt x="10" y="9"/>
                      <a:pt x="10" y="9"/>
                      <a:pt x="10" y="9"/>
                    </a:cubicBezTo>
                    <a:cubicBezTo>
                      <a:pt x="10" y="10"/>
                      <a:pt x="9" y="10"/>
                      <a:pt x="8" y="10"/>
                    </a:cubicBezTo>
                    <a:cubicBezTo>
                      <a:pt x="6" y="10"/>
                      <a:pt x="5" y="10"/>
                      <a:pt x="4" y="9"/>
                    </a:cubicBezTo>
                    <a:cubicBezTo>
                      <a:pt x="4" y="9"/>
                      <a:pt x="4" y="8"/>
                      <a:pt x="4" y="8"/>
                    </a:cubicBezTo>
                    <a:cubicBezTo>
                      <a:pt x="3" y="7"/>
                      <a:pt x="2" y="6"/>
                      <a:pt x="1" y="5"/>
                    </a:cubicBezTo>
                    <a:cubicBezTo>
                      <a:pt x="1" y="4"/>
                      <a:pt x="1" y="3"/>
                      <a:pt x="2" y="2"/>
                    </a:cubicBezTo>
                    <a:cubicBezTo>
                      <a:pt x="2" y="2"/>
                      <a:pt x="2" y="2"/>
                      <a:pt x="2" y="2"/>
                    </a:cubicBezTo>
                    <a:cubicBezTo>
                      <a:pt x="2" y="1"/>
                      <a:pt x="3" y="1"/>
                      <a:pt x="5" y="1"/>
                    </a:cubicBezTo>
                    <a:cubicBezTo>
                      <a:pt x="6" y="1"/>
                      <a:pt x="7" y="2"/>
                      <a:pt x="8" y="2"/>
                    </a:cubicBezTo>
                    <a:cubicBezTo>
                      <a:pt x="8" y="2"/>
                      <a:pt x="8" y="3"/>
                      <a:pt x="9" y="3"/>
                    </a:cubicBezTo>
                    <a:cubicBezTo>
                      <a:pt x="9" y="2"/>
                      <a:pt x="9" y="2"/>
                      <a:pt x="9" y="2"/>
                    </a:cubicBezTo>
                    <a:cubicBezTo>
                      <a:pt x="9" y="2"/>
                      <a:pt x="9" y="2"/>
                      <a:pt x="9" y="2"/>
                    </a:cubicBezTo>
                    <a:cubicBezTo>
                      <a:pt x="9" y="2"/>
                      <a:pt x="9" y="2"/>
                      <a:pt x="9" y="2"/>
                    </a:cubicBezTo>
                    <a:cubicBezTo>
                      <a:pt x="8" y="1"/>
                      <a:pt x="6" y="0"/>
                      <a:pt x="5" y="0"/>
                    </a:cubicBezTo>
                    <a:cubicBezTo>
                      <a:pt x="3" y="0"/>
                      <a:pt x="2" y="0"/>
                      <a:pt x="1" y="1"/>
                    </a:cubicBezTo>
                    <a:cubicBezTo>
                      <a:pt x="1" y="1"/>
                      <a:pt x="1" y="1"/>
                      <a:pt x="1" y="1"/>
                    </a:cubicBezTo>
                    <a:cubicBezTo>
                      <a:pt x="0" y="2"/>
                      <a:pt x="0" y="4"/>
                      <a:pt x="0" y="5"/>
                    </a:cubicBezTo>
                    <a:cubicBezTo>
                      <a:pt x="1" y="7"/>
                      <a:pt x="2" y="8"/>
                      <a:pt x="3" y="9"/>
                    </a:cubicBezTo>
                    <a:cubicBezTo>
                      <a:pt x="3" y="9"/>
                      <a:pt x="3" y="9"/>
                      <a:pt x="3" y="9"/>
                    </a:cubicBezTo>
                    <a:cubicBezTo>
                      <a:pt x="5" y="10"/>
                      <a:pt x="6" y="11"/>
                      <a:pt x="8" y="11"/>
                    </a:cubicBezTo>
                    <a:cubicBezTo>
                      <a:pt x="9" y="11"/>
                      <a:pt x="10" y="11"/>
                      <a:pt x="11" y="10"/>
                    </a:cubicBezTo>
                    <a:cubicBezTo>
                      <a:pt x="11" y="10"/>
                      <a:pt x="11" y="10"/>
                      <a:pt x="11" y="10"/>
                    </a:cubicBezTo>
                    <a:cubicBezTo>
                      <a:pt x="12" y="9"/>
                      <a:pt x="12" y="7"/>
                      <a:pt x="12" y="6"/>
                    </a:cubicBezTo>
                    <a:cubicBezTo>
                      <a:pt x="11" y="4"/>
                      <a:pt x="11" y="3"/>
                      <a:pt x="9" y="2"/>
                    </a:cubicBezTo>
                    <a:cubicBezTo>
                      <a:pt x="9" y="2"/>
                      <a:pt x="9" y="2"/>
                      <a:pt x="9"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81" name="Freeform 107"/>
              <p:cNvSpPr>
                <a:spLocks/>
              </p:cNvSpPr>
              <p:nvPr/>
            </p:nvSpPr>
            <p:spPr bwMode="auto">
              <a:xfrm>
                <a:off x="753" y="1656"/>
                <a:ext cx="26" cy="26"/>
              </a:xfrm>
              <a:custGeom>
                <a:avLst/>
                <a:gdLst>
                  <a:gd name="T0" fmla="*/ 7 w 11"/>
                  <a:gd name="T1" fmla="*/ 0 h 11"/>
                  <a:gd name="T2" fmla="*/ 10 w 11"/>
                  <a:gd name="T3" fmla="*/ 7 h 11"/>
                  <a:gd name="T4" fmla="*/ 4 w 11"/>
                  <a:gd name="T5" fmla="*/ 11 h 11"/>
                  <a:gd name="T6" fmla="*/ 1 w 11"/>
                  <a:gd name="T7" fmla="*/ 4 h 11"/>
                  <a:gd name="T8" fmla="*/ 7 w 11"/>
                  <a:gd name="T9" fmla="*/ 0 h 11"/>
                </a:gdLst>
                <a:ahLst/>
                <a:cxnLst>
                  <a:cxn ang="0">
                    <a:pos x="T0" y="T1"/>
                  </a:cxn>
                  <a:cxn ang="0">
                    <a:pos x="T2" y="T3"/>
                  </a:cxn>
                  <a:cxn ang="0">
                    <a:pos x="T4" y="T5"/>
                  </a:cxn>
                  <a:cxn ang="0">
                    <a:pos x="T6" y="T7"/>
                  </a:cxn>
                  <a:cxn ang="0">
                    <a:pos x="T8" y="T9"/>
                  </a:cxn>
                </a:cxnLst>
                <a:rect l="0" t="0" r="r" b="b"/>
                <a:pathLst>
                  <a:path w="11" h="11">
                    <a:moveTo>
                      <a:pt x="7" y="0"/>
                    </a:moveTo>
                    <a:cubicBezTo>
                      <a:pt x="10" y="1"/>
                      <a:pt x="11" y="4"/>
                      <a:pt x="10" y="7"/>
                    </a:cubicBezTo>
                    <a:cubicBezTo>
                      <a:pt x="10" y="10"/>
                      <a:pt x="7" y="11"/>
                      <a:pt x="4" y="11"/>
                    </a:cubicBezTo>
                    <a:cubicBezTo>
                      <a:pt x="2" y="10"/>
                      <a:pt x="0" y="7"/>
                      <a:pt x="1" y="4"/>
                    </a:cubicBezTo>
                    <a:cubicBezTo>
                      <a:pt x="2" y="1"/>
                      <a:pt x="5" y="0"/>
                      <a:pt x="7"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82" name="Freeform 108"/>
              <p:cNvSpPr>
                <a:spLocks/>
              </p:cNvSpPr>
              <p:nvPr/>
            </p:nvSpPr>
            <p:spPr bwMode="auto">
              <a:xfrm>
                <a:off x="753" y="1654"/>
                <a:ext cx="28" cy="31"/>
              </a:xfrm>
              <a:custGeom>
                <a:avLst/>
                <a:gdLst>
                  <a:gd name="T0" fmla="*/ 7 w 12"/>
                  <a:gd name="T1" fmla="*/ 1 h 13"/>
                  <a:gd name="T2" fmla="*/ 7 w 12"/>
                  <a:gd name="T3" fmla="*/ 2 h 13"/>
                  <a:gd name="T4" fmla="*/ 8 w 12"/>
                  <a:gd name="T5" fmla="*/ 2 h 13"/>
                  <a:gd name="T6" fmla="*/ 10 w 12"/>
                  <a:gd name="T7" fmla="*/ 8 h 13"/>
                  <a:gd name="T8" fmla="*/ 9 w 12"/>
                  <a:gd name="T9" fmla="*/ 10 h 13"/>
                  <a:gd name="T10" fmla="*/ 4 w 12"/>
                  <a:gd name="T11" fmla="*/ 11 h 13"/>
                  <a:gd name="T12" fmla="*/ 3 w 12"/>
                  <a:gd name="T13" fmla="*/ 11 h 13"/>
                  <a:gd name="T14" fmla="*/ 2 w 12"/>
                  <a:gd name="T15" fmla="*/ 5 h 13"/>
                  <a:gd name="T16" fmla="*/ 3 w 12"/>
                  <a:gd name="T17" fmla="*/ 3 h 13"/>
                  <a:gd name="T18" fmla="*/ 7 w 12"/>
                  <a:gd name="T19" fmla="*/ 2 h 13"/>
                  <a:gd name="T20" fmla="*/ 7 w 12"/>
                  <a:gd name="T21" fmla="*/ 1 h 13"/>
                  <a:gd name="T22" fmla="*/ 8 w 12"/>
                  <a:gd name="T23" fmla="*/ 1 h 13"/>
                  <a:gd name="T24" fmla="*/ 2 w 12"/>
                  <a:gd name="T25" fmla="*/ 3 h 13"/>
                  <a:gd name="T26" fmla="*/ 1 w 12"/>
                  <a:gd name="T27" fmla="*/ 5 h 13"/>
                  <a:gd name="T28" fmla="*/ 3 w 12"/>
                  <a:gd name="T29" fmla="*/ 11 h 13"/>
                  <a:gd name="T30" fmla="*/ 4 w 12"/>
                  <a:gd name="T31" fmla="*/ 12 h 13"/>
                  <a:gd name="T32" fmla="*/ 10 w 12"/>
                  <a:gd name="T33" fmla="*/ 10 h 13"/>
                  <a:gd name="T34" fmla="*/ 11 w 12"/>
                  <a:gd name="T35" fmla="*/ 8 h 13"/>
                  <a:gd name="T36" fmla="*/ 9 w 12"/>
                  <a:gd name="T37" fmla="*/ 2 h 13"/>
                  <a:gd name="T38" fmla="*/ 8 w 12"/>
                  <a:gd name="T39" fmla="*/ 1 h 13"/>
                  <a:gd name="T40" fmla="*/ 7 w 12"/>
                  <a:gd name="T41"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 h="13">
                    <a:moveTo>
                      <a:pt x="7" y="1"/>
                    </a:moveTo>
                    <a:cubicBezTo>
                      <a:pt x="7" y="2"/>
                      <a:pt x="7" y="2"/>
                      <a:pt x="7" y="2"/>
                    </a:cubicBezTo>
                    <a:cubicBezTo>
                      <a:pt x="8" y="2"/>
                      <a:pt x="8" y="2"/>
                      <a:pt x="8" y="2"/>
                    </a:cubicBezTo>
                    <a:cubicBezTo>
                      <a:pt x="10" y="3"/>
                      <a:pt x="10" y="6"/>
                      <a:pt x="10" y="8"/>
                    </a:cubicBezTo>
                    <a:cubicBezTo>
                      <a:pt x="10" y="8"/>
                      <a:pt x="9" y="9"/>
                      <a:pt x="9" y="10"/>
                    </a:cubicBezTo>
                    <a:cubicBezTo>
                      <a:pt x="8" y="11"/>
                      <a:pt x="6" y="12"/>
                      <a:pt x="4" y="11"/>
                    </a:cubicBezTo>
                    <a:cubicBezTo>
                      <a:pt x="4" y="11"/>
                      <a:pt x="4" y="11"/>
                      <a:pt x="3" y="11"/>
                    </a:cubicBezTo>
                    <a:cubicBezTo>
                      <a:pt x="2" y="10"/>
                      <a:pt x="1" y="7"/>
                      <a:pt x="2" y="5"/>
                    </a:cubicBezTo>
                    <a:cubicBezTo>
                      <a:pt x="2" y="5"/>
                      <a:pt x="2" y="4"/>
                      <a:pt x="3" y="3"/>
                    </a:cubicBezTo>
                    <a:cubicBezTo>
                      <a:pt x="4" y="2"/>
                      <a:pt x="6" y="1"/>
                      <a:pt x="7" y="2"/>
                    </a:cubicBezTo>
                    <a:cubicBezTo>
                      <a:pt x="7" y="1"/>
                      <a:pt x="7" y="1"/>
                      <a:pt x="7" y="1"/>
                    </a:cubicBezTo>
                    <a:cubicBezTo>
                      <a:pt x="8" y="1"/>
                      <a:pt x="8" y="1"/>
                      <a:pt x="8" y="1"/>
                    </a:cubicBezTo>
                    <a:cubicBezTo>
                      <a:pt x="5" y="0"/>
                      <a:pt x="3" y="1"/>
                      <a:pt x="2" y="3"/>
                    </a:cubicBezTo>
                    <a:cubicBezTo>
                      <a:pt x="1" y="3"/>
                      <a:pt x="1" y="4"/>
                      <a:pt x="1" y="5"/>
                    </a:cubicBezTo>
                    <a:cubicBezTo>
                      <a:pt x="0" y="8"/>
                      <a:pt x="1" y="10"/>
                      <a:pt x="3" y="11"/>
                    </a:cubicBezTo>
                    <a:cubicBezTo>
                      <a:pt x="3" y="12"/>
                      <a:pt x="4" y="12"/>
                      <a:pt x="4" y="12"/>
                    </a:cubicBezTo>
                    <a:cubicBezTo>
                      <a:pt x="6" y="13"/>
                      <a:pt x="8" y="12"/>
                      <a:pt x="10" y="10"/>
                    </a:cubicBezTo>
                    <a:cubicBezTo>
                      <a:pt x="10" y="10"/>
                      <a:pt x="11" y="9"/>
                      <a:pt x="11" y="8"/>
                    </a:cubicBezTo>
                    <a:cubicBezTo>
                      <a:pt x="12" y="5"/>
                      <a:pt x="11" y="3"/>
                      <a:pt x="9" y="2"/>
                    </a:cubicBezTo>
                    <a:cubicBezTo>
                      <a:pt x="9" y="1"/>
                      <a:pt x="8" y="1"/>
                      <a:pt x="8" y="1"/>
                    </a:cubicBezTo>
                    <a:cubicBezTo>
                      <a:pt x="7" y="1"/>
                      <a:pt x="7" y="1"/>
                      <a:pt x="7"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83" name="Freeform 109"/>
              <p:cNvSpPr>
                <a:spLocks/>
              </p:cNvSpPr>
              <p:nvPr/>
            </p:nvSpPr>
            <p:spPr bwMode="auto">
              <a:xfrm>
                <a:off x="741" y="1633"/>
                <a:ext cx="26" cy="28"/>
              </a:xfrm>
              <a:custGeom>
                <a:avLst/>
                <a:gdLst>
                  <a:gd name="T0" fmla="*/ 7 w 11"/>
                  <a:gd name="T1" fmla="*/ 0 h 12"/>
                  <a:gd name="T2" fmla="*/ 10 w 11"/>
                  <a:gd name="T3" fmla="*/ 7 h 12"/>
                  <a:gd name="T4" fmla="*/ 4 w 11"/>
                  <a:gd name="T5" fmla="*/ 11 h 12"/>
                  <a:gd name="T6" fmla="*/ 1 w 11"/>
                  <a:gd name="T7" fmla="*/ 4 h 12"/>
                  <a:gd name="T8" fmla="*/ 7 w 11"/>
                  <a:gd name="T9" fmla="*/ 0 h 12"/>
                </a:gdLst>
                <a:ahLst/>
                <a:cxnLst>
                  <a:cxn ang="0">
                    <a:pos x="T0" y="T1"/>
                  </a:cxn>
                  <a:cxn ang="0">
                    <a:pos x="T2" y="T3"/>
                  </a:cxn>
                  <a:cxn ang="0">
                    <a:pos x="T4" y="T5"/>
                  </a:cxn>
                  <a:cxn ang="0">
                    <a:pos x="T6" y="T7"/>
                  </a:cxn>
                  <a:cxn ang="0">
                    <a:pos x="T8" y="T9"/>
                  </a:cxn>
                </a:cxnLst>
                <a:rect l="0" t="0" r="r" b="b"/>
                <a:pathLst>
                  <a:path w="11" h="12">
                    <a:moveTo>
                      <a:pt x="7" y="0"/>
                    </a:moveTo>
                    <a:cubicBezTo>
                      <a:pt x="10" y="1"/>
                      <a:pt x="11" y="4"/>
                      <a:pt x="10" y="7"/>
                    </a:cubicBezTo>
                    <a:cubicBezTo>
                      <a:pt x="9" y="10"/>
                      <a:pt x="7" y="12"/>
                      <a:pt x="4" y="11"/>
                    </a:cubicBezTo>
                    <a:cubicBezTo>
                      <a:pt x="2" y="10"/>
                      <a:pt x="0" y="7"/>
                      <a:pt x="1" y="4"/>
                    </a:cubicBezTo>
                    <a:cubicBezTo>
                      <a:pt x="2" y="1"/>
                      <a:pt x="5" y="0"/>
                      <a:pt x="7"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84" name="Freeform 110"/>
              <p:cNvSpPr>
                <a:spLocks/>
              </p:cNvSpPr>
              <p:nvPr/>
            </p:nvSpPr>
            <p:spPr bwMode="auto">
              <a:xfrm>
                <a:off x="741" y="1630"/>
                <a:ext cx="26" cy="31"/>
              </a:xfrm>
              <a:custGeom>
                <a:avLst/>
                <a:gdLst>
                  <a:gd name="T0" fmla="*/ 7 w 11"/>
                  <a:gd name="T1" fmla="*/ 1 h 13"/>
                  <a:gd name="T2" fmla="*/ 7 w 11"/>
                  <a:gd name="T3" fmla="*/ 2 h 13"/>
                  <a:gd name="T4" fmla="*/ 8 w 11"/>
                  <a:gd name="T5" fmla="*/ 3 h 13"/>
                  <a:gd name="T6" fmla="*/ 10 w 11"/>
                  <a:gd name="T7" fmla="*/ 8 h 13"/>
                  <a:gd name="T8" fmla="*/ 9 w 11"/>
                  <a:gd name="T9" fmla="*/ 10 h 13"/>
                  <a:gd name="T10" fmla="*/ 4 w 11"/>
                  <a:gd name="T11" fmla="*/ 11 h 13"/>
                  <a:gd name="T12" fmla="*/ 3 w 11"/>
                  <a:gd name="T13" fmla="*/ 11 h 13"/>
                  <a:gd name="T14" fmla="*/ 2 w 11"/>
                  <a:gd name="T15" fmla="*/ 6 h 13"/>
                  <a:gd name="T16" fmla="*/ 3 w 11"/>
                  <a:gd name="T17" fmla="*/ 4 h 13"/>
                  <a:gd name="T18" fmla="*/ 7 w 11"/>
                  <a:gd name="T19" fmla="*/ 2 h 13"/>
                  <a:gd name="T20" fmla="*/ 7 w 11"/>
                  <a:gd name="T21" fmla="*/ 1 h 13"/>
                  <a:gd name="T22" fmla="*/ 7 w 11"/>
                  <a:gd name="T23" fmla="*/ 1 h 13"/>
                  <a:gd name="T24" fmla="*/ 2 w 11"/>
                  <a:gd name="T25" fmla="*/ 3 h 13"/>
                  <a:gd name="T26" fmla="*/ 1 w 11"/>
                  <a:gd name="T27" fmla="*/ 5 h 13"/>
                  <a:gd name="T28" fmla="*/ 2 w 11"/>
                  <a:gd name="T29" fmla="*/ 12 h 13"/>
                  <a:gd name="T30" fmla="*/ 4 w 11"/>
                  <a:gd name="T31" fmla="*/ 12 h 13"/>
                  <a:gd name="T32" fmla="*/ 10 w 11"/>
                  <a:gd name="T33" fmla="*/ 10 h 13"/>
                  <a:gd name="T34" fmla="*/ 11 w 11"/>
                  <a:gd name="T35" fmla="*/ 8 h 13"/>
                  <a:gd name="T36" fmla="*/ 9 w 11"/>
                  <a:gd name="T37" fmla="*/ 2 h 13"/>
                  <a:gd name="T38" fmla="*/ 7 w 11"/>
                  <a:gd name="T39" fmla="*/ 1 h 13"/>
                  <a:gd name="T40" fmla="*/ 7 w 11"/>
                  <a:gd name="T41"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 h="13">
                    <a:moveTo>
                      <a:pt x="7" y="1"/>
                    </a:moveTo>
                    <a:cubicBezTo>
                      <a:pt x="7" y="2"/>
                      <a:pt x="7" y="2"/>
                      <a:pt x="7" y="2"/>
                    </a:cubicBezTo>
                    <a:cubicBezTo>
                      <a:pt x="8" y="2"/>
                      <a:pt x="8" y="2"/>
                      <a:pt x="8" y="3"/>
                    </a:cubicBezTo>
                    <a:cubicBezTo>
                      <a:pt x="10" y="4"/>
                      <a:pt x="10" y="6"/>
                      <a:pt x="10" y="8"/>
                    </a:cubicBezTo>
                    <a:cubicBezTo>
                      <a:pt x="10" y="9"/>
                      <a:pt x="9" y="9"/>
                      <a:pt x="9" y="10"/>
                    </a:cubicBezTo>
                    <a:cubicBezTo>
                      <a:pt x="8" y="11"/>
                      <a:pt x="6" y="12"/>
                      <a:pt x="4" y="11"/>
                    </a:cubicBezTo>
                    <a:cubicBezTo>
                      <a:pt x="4" y="11"/>
                      <a:pt x="3" y="11"/>
                      <a:pt x="3" y="11"/>
                    </a:cubicBezTo>
                    <a:cubicBezTo>
                      <a:pt x="2" y="10"/>
                      <a:pt x="1" y="8"/>
                      <a:pt x="2" y="6"/>
                    </a:cubicBezTo>
                    <a:cubicBezTo>
                      <a:pt x="2" y="5"/>
                      <a:pt x="2" y="4"/>
                      <a:pt x="3" y="4"/>
                    </a:cubicBezTo>
                    <a:cubicBezTo>
                      <a:pt x="4" y="2"/>
                      <a:pt x="6" y="2"/>
                      <a:pt x="7" y="2"/>
                    </a:cubicBezTo>
                    <a:cubicBezTo>
                      <a:pt x="7" y="1"/>
                      <a:pt x="7" y="1"/>
                      <a:pt x="7" y="1"/>
                    </a:cubicBezTo>
                    <a:cubicBezTo>
                      <a:pt x="7" y="1"/>
                      <a:pt x="7" y="1"/>
                      <a:pt x="7" y="1"/>
                    </a:cubicBezTo>
                    <a:cubicBezTo>
                      <a:pt x="5" y="0"/>
                      <a:pt x="3" y="1"/>
                      <a:pt x="2" y="3"/>
                    </a:cubicBezTo>
                    <a:cubicBezTo>
                      <a:pt x="1" y="4"/>
                      <a:pt x="1" y="4"/>
                      <a:pt x="1" y="5"/>
                    </a:cubicBezTo>
                    <a:cubicBezTo>
                      <a:pt x="0" y="8"/>
                      <a:pt x="1" y="10"/>
                      <a:pt x="2" y="12"/>
                    </a:cubicBezTo>
                    <a:cubicBezTo>
                      <a:pt x="3" y="12"/>
                      <a:pt x="3" y="12"/>
                      <a:pt x="4" y="12"/>
                    </a:cubicBezTo>
                    <a:cubicBezTo>
                      <a:pt x="6" y="13"/>
                      <a:pt x="8" y="12"/>
                      <a:pt x="10" y="10"/>
                    </a:cubicBezTo>
                    <a:cubicBezTo>
                      <a:pt x="10" y="10"/>
                      <a:pt x="10" y="9"/>
                      <a:pt x="11" y="8"/>
                    </a:cubicBezTo>
                    <a:cubicBezTo>
                      <a:pt x="11" y="6"/>
                      <a:pt x="11" y="3"/>
                      <a:pt x="9" y="2"/>
                    </a:cubicBezTo>
                    <a:cubicBezTo>
                      <a:pt x="8" y="1"/>
                      <a:pt x="8" y="1"/>
                      <a:pt x="7" y="1"/>
                    </a:cubicBezTo>
                    <a:cubicBezTo>
                      <a:pt x="7" y="1"/>
                      <a:pt x="7" y="1"/>
                      <a:pt x="7"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85" name="Freeform 111"/>
              <p:cNvSpPr>
                <a:spLocks/>
              </p:cNvSpPr>
              <p:nvPr/>
            </p:nvSpPr>
            <p:spPr bwMode="auto">
              <a:xfrm>
                <a:off x="680" y="1557"/>
                <a:ext cx="26" cy="28"/>
              </a:xfrm>
              <a:custGeom>
                <a:avLst/>
                <a:gdLst>
                  <a:gd name="T0" fmla="*/ 7 w 11"/>
                  <a:gd name="T1" fmla="*/ 1 h 12"/>
                  <a:gd name="T2" fmla="*/ 10 w 11"/>
                  <a:gd name="T3" fmla="*/ 8 h 12"/>
                  <a:gd name="T4" fmla="*/ 4 w 11"/>
                  <a:gd name="T5" fmla="*/ 12 h 12"/>
                  <a:gd name="T6" fmla="*/ 1 w 11"/>
                  <a:gd name="T7" fmla="*/ 5 h 12"/>
                  <a:gd name="T8" fmla="*/ 7 w 11"/>
                  <a:gd name="T9" fmla="*/ 1 h 12"/>
                </a:gdLst>
                <a:ahLst/>
                <a:cxnLst>
                  <a:cxn ang="0">
                    <a:pos x="T0" y="T1"/>
                  </a:cxn>
                  <a:cxn ang="0">
                    <a:pos x="T2" y="T3"/>
                  </a:cxn>
                  <a:cxn ang="0">
                    <a:pos x="T4" y="T5"/>
                  </a:cxn>
                  <a:cxn ang="0">
                    <a:pos x="T6" y="T7"/>
                  </a:cxn>
                  <a:cxn ang="0">
                    <a:pos x="T8" y="T9"/>
                  </a:cxn>
                </a:cxnLst>
                <a:rect l="0" t="0" r="r" b="b"/>
                <a:pathLst>
                  <a:path w="11" h="12">
                    <a:moveTo>
                      <a:pt x="7" y="1"/>
                    </a:moveTo>
                    <a:cubicBezTo>
                      <a:pt x="9" y="2"/>
                      <a:pt x="11" y="5"/>
                      <a:pt x="10" y="8"/>
                    </a:cubicBezTo>
                    <a:cubicBezTo>
                      <a:pt x="9" y="11"/>
                      <a:pt x="6" y="12"/>
                      <a:pt x="4" y="12"/>
                    </a:cubicBezTo>
                    <a:cubicBezTo>
                      <a:pt x="1" y="11"/>
                      <a:pt x="0" y="8"/>
                      <a:pt x="1" y="5"/>
                    </a:cubicBezTo>
                    <a:cubicBezTo>
                      <a:pt x="2" y="2"/>
                      <a:pt x="4" y="0"/>
                      <a:pt x="7"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86" name="Freeform 112"/>
              <p:cNvSpPr>
                <a:spLocks/>
              </p:cNvSpPr>
              <p:nvPr/>
            </p:nvSpPr>
            <p:spPr bwMode="auto">
              <a:xfrm>
                <a:off x="680" y="1557"/>
                <a:ext cx="26" cy="31"/>
              </a:xfrm>
              <a:custGeom>
                <a:avLst/>
                <a:gdLst>
                  <a:gd name="T0" fmla="*/ 7 w 11"/>
                  <a:gd name="T1" fmla="*/ 1 h 13"/>
                  <a:gd name="T2" fmla="*/ 7 w 11"/>
                  <a:gd name="T3" fmla="*/ 2 h 13"/>
                  <a:gd name="T4" fmla="*/ 8 w 11"/>
                  <a:gd name="T5" fmla="*/ 2 h 13"/>
                  <a:gd name="T6" fmla="*/ 9 w 11"/>
                  <a:gd name="T7" fmla="*/ 7 h 13"/>
                  <a:gd name="T8" fmla="*/ 8 w 11"/>
                  <a:gd name="T9" fmla="*/ 9 h 13"/>
                  <a:gd name="T10" fmla="*/ 4 w 11"/>
                  <a:gd name="T11" fmla="*/ 11 h 13"/>
                  <a:gd name="T12" fmla="*/ 3 w 11"/>
                  <a:gd name="T13" fmla="*/ 10 h 13"/>
                  <a:gd name="T14" fmla="*/ 1 w 11"/>
                  <a:gd name="T15" fmla="*/ 5 h 13"/>
                  <a:gd name="T16" fmla="*/ 2 w 11"/>
                  <a:gd name="T17" fmla="*/ 3 h 13"/>
                  <a:gd name="T18" fmla="*/ 7 w 11"/>
                  <a:gd name="T19" fmla="*/ 2 h 13"/>
                  <a:gd name="T20" fmla="*/ 7 w 11"/>
                  <a:gd name="T21" fmla="*/ 1 h 13"/>
                  <a:gd name="T22" fmla="*/ 7 w 11"/>
                  <a:gd name="T23" fmla="*/ 1 h 13"/>
                  <a:gd name="T24" fmla="*/ 1 w 11"/>
                  <a:gd name="T25" fmla="*/ 3 h 13"/>
                  <a:gd name="T26" fmla="*/ 0 w 11"/>
                  <a:gd name="T27" fmla="*/ 5 h 13"/>
                  <a:gd name="T28" fmla="*/ 2 w 11"/>
                  <a:gd name="T29" fmla="*/ 11 h 13"/>
                  <a:gd name="T30" fmla="*/ 4 w 11"/>
                  <a:gd name="T31" fmla="*/ 12 h 13"/>
                  <a:gd name="T32" fmla="*/ 9 w 11"/>
                  <a:gd name="T33" fmla="*/ 10 h 13"/>
                  <a:gd name="T34" fmla="*/ 10 w 11"/>
                  <a:gd name="T35" fmla="*/ 8 h 13"/>
                  <a:gd name="T36" fmla="*/ 8 w 11"/>
                  <a:gd name="T37" fmla="*/ 1 h 13"/>
                  <a:gd name="T38" fmla="*/ 7 w 11"/>
                  <a:gd name="T39" fmla="*/ 1 h 13"/>
                  <a:gd name="T40" fmla="*/ 7 w 11"/>
                  <a:gd name="T41"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 h="13">
                    <a:moveTo>
                      <a:pt x="7" y="1"/>
                    </a:moveTo>
                    <a:cubicBezTo>
                      <a:pt x="7" y="2"/>
                      <a:pt x="7" y="2"/>
                      <a:pt x="7" y="2"/>
                    </a:cubicBezTo>
                    <a:cubicBezTo>
                      <a:pt x="7" y="2"/>
                      <a:pt x="7" y="2"/>
                      <a:pt x="8" y="2"/>
                    </a:cubicBezTo>
                    <a:cubicBezTo>
                      <a:pt x="9" y="3"/>
                      <a:pt x="10" y="5"/>
                      <a:pt x="9" y="7"/>
                    </a:cubicBezTo>
                    <a:cubicBezTo>
                      <a:pt x="9" y="8"/>
                      <a:pt x="9" y="9"/>
                      <a:pt x="8" y="9"/>
                    </a:cubicBezTo>
                    <a:cubicBezTo>
                      <a:pt x="7" y="11"/>
                      <a:pt x="5" y="11"/>
                      <a:pt x="4" y="11"/>
                    </a:cubicBezTo>
                    <a:cubicBezTo>
                      <a:pt x="3" y="11"/>
                      <a:pt x="3" y="11"/>
                      <a:pt x="3" y="10"/>
                    </a:cubicBezTo>
                    <a:cubicBezTo>
                      <a:pt x="1" y="9"/>
                      <a:pt x="1" y="7"/>
                      <a:pt x="1" y="5"/>
                    </a:cubicBezTo>
                    <a:cubicBezTo>
                      <a:pt x="1" y="4"/>
                      <a:pt x="2" y="4"/>
                      <a:pt x="2" y="3"/>
                    </a:cubicBezTo>
                    <a:cubicBezTo>
                      <a:pt x="3" y="2"/>
                      <a:pt x="5" y="1"/>
                      <a:pt x="7" y="2"/>
                    </a:cubicBezTo>
                    <a:cubicBezTo>
                      <a:pt x="7" y="1"/>
                      <a:pt x="7" y="1"/>
                      <a:pt x="7" y="1"/>
                    </a:cubicBezTo>
                    <a:cubicBezTo>
                      <a:pt x="7" y="1"/>
                      <a:pt x="7" y="1"/>
                      <a:pt x="7" y="1"/>
                    </a:cubicBezTo>
                    <a:cubicBezTo>
                      <a:pt x="5" y="0"/>
                      <a:pt x="3" y="1"/>
                      <a:pt x="1" y="3"/>
                    </a:cubicBezTo>
                    <a:cubicBezTo>
                      <a:pt x="1" y="3"/>
                      <a:pt x="0" y="4"/>
                      <a:pt x="0" y="5"/>
                    </a:cubicBezTo>
                    <a:cubicBezTo>
                      <a:pt x="0" y="7"/>
                      <a:pt x="0" y="10"/>
                      <a:pt x="2" y="11"/>
                    </a:cubicBezTo>
                    <a:cubicBezTo>
                      <a:pt x="3" y="12"/>
                      <a:pt x="3" y="12"/>
                      <a:pt x="4" y="12"/>
                    </a:cubicBezTo>
                    <a:cubicBezTo>
                      <a:pt x="6" y="13"/>
                      <a:pt x="8" y="12"/>
                      <a:pt x="9" y="10"/>
                    </a:cubicBezTo>
                    <a:cubicBezTo>
                      <a:pt x="10" y="9"/>
                      <a:pt x="10" y="9"/>
                      <a:pt x="10" y="8"/>
                    </a:cubicBezTo>
                    <a:cubicBezTo>
                      <a:pt x="11" y="5"/>
                      <a:pt x="10" y="3"/>
                      <a:pt x="8" y="1"/>
                    </a:cubicBezTo>
                    <a:cubicBezTo>
                      <a:pt x="8" y="1"/>
                      <a:pt x="8" y="1"/>
                      <a:pt x="7" y="1"/>
                    </a:cubicBezTo>
                    <a:cubicBezTo>
                      <a:pt x="7" y="1"/>
                      <a:pt x="7" y="1"/>
                      <a:pt x="7"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87" name="Freeform 113"/>
              <p:cNvSpPr>
                <a:spLocks/>
              </p:cNvSpPr>
              <p:nvPr/>
            </p:nvSpPr>
            <p:spPr bwMode="auto">
              <a:xfrm>
                <a:off x="729" y="1609"/>
                <a:ext cx="26" cy="28"/>
              </a:xfrm>
              <a:custGeom>
                <a:avLst/>
                <a:gdLst>
                  <a:gd name="T0" fmla="*/ 7 w 11"/>
                  <a:gd name="T1" fmla="*/ 1 h 12"/>
                  <a:gd name="T2" fmla="*/ 10 w 11"/>
                  <a:gd name="T3" fmla="*/ 7 h 12"/>
                  <a:gd name="T4" fmla="*/ 4 w 11"/>
                  <a:gd name="T5" fmla="*/ 11 h 12"/>
                  <a:gd name="T6" fmla="*/ 1 w 11"/>
                  <a:gd name="T7" fmla="*/ 5 h 12"/>
                  <a:gd name="T8" fmla="*/ 7 w 11"/>
                  <a:gd name="T9" fmla="*/ 1 h 12"/>
                </a:gdLst>
                <a:ahLst/>
                <a:cxnLst>
                  <a:cxn ang="0">
                    <a:pos x="T0" y="T1"/>
                  </a:cxn>
                  <a:cxn ang="0">
                    <a:pos x="T2" y="T3"/>
                  </a:cxn>
                  <a:cxn ang="0">
                    <a:pos x="T4" y="T5"/>
                  </a:cxn>
                  <a:cxn ang="0">
                    <a:pos x="T6" y="T7"/>
                  </a:cxn>
                  <a:cxn ang="0">
                    <a:pos x="T8" y="T9"/>
                  </a:cxn>
                </a:cxnLst>
                <a:rect l="0" t="0" r="r" b="b"/>
                <a:pathLst>
                  <a:path w="11" h="12">
                    <a:moveTo>
                      <a:pt x="7" y="1"/>
                    </a:moveTo>
                    <a:cubicBezTo>
                      <a:pt x="10" y="2"/>
                      <a:pt x="11" y="5"/>
                      <a:pt x="10" y="7"/>
                    </a:cubicBezTo>
                    <a:cubicBezTo>
                      <a:pt x="9" y="10"/>
                      <a:pt x="6" y="12"/>
                      <a:pt x="4" y="11"/>
                    </a:cubicBezTo>
                    <a:cubicBezTo>
                      <a:pt x="1" y="11"/>
                      <a:pt x="0" y="8"/>
                      <a:pt x="1" y="5"/>
                    </a:cubicBezTo>
                    <a:cubicBezTo>
                      <a:pt x="2" y="2"/>
                      <a:pt x="5" y="0"/>
                      <a:pt x="7"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88" name="Freeform 114"/>
              <p:cNvSpPr>
                <a:spLocks/>
              </p:cNvSpPr>
              <p:nvPr/>
            </p:nvSpPr>
            <p:spPr bwMode="auto">
              <a:xfrm>
                <a:off x="729" y="1609"/>
                <a:ext cx="26" cy="28"/>
              </a:xfrm>
              <a:custGeom>
                <a:avLst/>
                <a:gdLst>
                  <a:gd name="T0" fmla="*/ 7 w 11"/>
                  <a:gd name="T1" fmla="*/ 1 h 12"/>
                  <a:gd name="T2" fmla="*/ 7 w 11"/>
                  <a:gd name="T3" fmla="*/ 1 h 12"/>
                  <a:gd name="T4" fmla="*/ 8 w 11"/>
                  <a:gd name="T5" fmla="*/ 2 h 12"/>
                  <a:gd name="T6" fmla="*/ 10 w 11"/>
                  <a:gd name="T7" fmla="*/ 7 h 12"/>
                  <a:gd name="T8" fmla="*/ 9 w 11"/>
                  <a:gd name="T9" fmla="*/ 9 h 12"/>
                  <a:gd name="T10" fmla="*/ 4 w 11"/>
                  <a:gd name="T11" fmla="*/ 11 h 12"/>
                  <a:gd name="T12" fmla="*/ 3 w 11"/>
                  <a:gd name="T13" fmla="*/ 10 h 12"/>
                  <a:gd name="T14" fmla="*/ 2 w 11"/>
                  <a:gd name="T15" fmla="*/ 5 h 12"/>
                  <a:gd name="T16" fmla="*/ 2 w 11"/>
                  <a:gd name="T17" fmla="*/ 3 h 12"/>
                  <a:gd name="T18" fmla="*/ 7 w 11"/>
                  <a:gd name="T19" fmla="*/ 1 h 12"/>
                  <a:gd name="T20" fmla="*/ 7 w 11"/>
                  <a:gd name="T21" fmla="*/ 1 h 12"/>
                  <a:gd name="T22" fmla="*/ 7 w 11"/>
                  <a:gd name="T23" fmla="*/ 0 h 12"/>
                  <a:gd name="T24" fmla="*/ 2 w 11"/>
                  <a:gd name="T25" fmla="*/ 2 h 12"/>
                  <a:gd name="T26" fmla="*/ 0 w 11"/>
                  <a:gd name="T27" fmla="*/ 5 h 12"/>
                  <a:gd name="T28" fmla="*/ 2 w 11"/>
                  <a:gd name="T29" fmla="*/ 11 h 12"/>
                  <a:gd name="T30" fmla="*/ 4 w 11"/>
                  <a:gd name="T31" fmla="*/ 12 h 12"/>
                  <a:gd name="T32" fmla="*/ 9 w 11"/>
                  <a:gd name="T33" fmla="*/ 10 h 12"/>
                  <a:gd name="T34" fmla="*/ 11 w 11"/>
                  <a:gd name="T35" fmla="*/ 8 h 12"/>
                  <a:gd name="T36" fmla="*/ 9 w 11"/>
                  <a:gd name="T37" fmla="*/ 1 h 12"/>
                  <a:gd name="T38" fmla="*/ 7 w 11"/>
                  <a:gd name="T39" fmla="*/ 0 h 12"/>
                  <a:gd name="T40" fmla="*/ 7 w 11"/>
                  <a:gd name="T41"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 h="12">
                    <a:moveTo>
                      <a:pt x="7" y="1"/>
                    </a:moveTo>
                    <a:cubicBezTo>
                      <a:pt x="7" y="1"/>
                      <a:pt x="7" y="1"/>
                      <a:pt x="7" y="1"/>
                    </a:cubicBezTo>
                    <a:cubicBezTo>
                      <a:pt x="7" y="1"/>
                      <a:pt x="8" y="2"/>
                      <a:pt x="8" y="2"/>
                    </a:cubicBezTo>
                    <a:cubicBezTo>
                      <a:pt x="9" y="3"/>
                      <a:pt x="10" y="5"/>
                      <a:pt x="10" y="7"/>
                    </a:cubicBezTo>
                    <a:cubicBezTo>
                      <a:pt x="9" y="8"/>
                      <a:pt x="9" y="9"/>
                      <a:pt x="9" y="9"/>
                    </a:cubicBezTo>
                    <a:cubicBezTo>
                      <a:pt x="7" y="11"/>
                      <a:pt x="6" y="11"/>
                      <a:pt x="4" y="11"/>
                    </a:cubicBezTo>
                    <a:cubicBezTo>
                      <a:pt x="4" y="11"/>
                      <a:pt x="3" y="10"/>
                      <a:pt x="3" y="10"/>
                    </a:cubicBezTo>
                    <a:cubicBezTo>
                      <a:pt x="2" y="9"/>
                      <a:pt x="1" y="7"/>
                      <a:pt x="2" y="5"/>
                    </a:cubicBezTo>
                    <a:cubicBezTo>
                      <a:pt x="2" y="4"/>
                      <a:pt x="2" y="4"/>
                      <a:pt x="2" y="3"/>
                    </a:cubicBezTo>
                    <a:cubicBezTo>
                      <a:pt x="4" y="2"/>
                      <a:pt x="5" y="1"/>
                      <a:pt x="7" y="1"/>
                    </a:cubicBezTo>
                    <a:cubicBezTo>
                      <a:pt x="7" y="1"/>
                      <a:pt x="7" y="1"/>
                      <a:pt x="7" y="1"/>
                    </a:cubicBezTo>
                    <a:cubicBezTo>
                      <a:pt x="7" y="0"/>
                      <a:pt x="7" y="0"/>
                      <a:pt x="7" y="0"/>
                    </a:cubicBezTo>
                    <a:cubicBezTo>
                      <a:pt x="5" y="0"/>
                      <a:pt x="3" y="1"/>
                      <a:pt x="2" y="2"/>
                    </a:cubicBezTo>
                    <a:cubicBezTo>
                      <a:pt x="1" y="3"/>
                      <a:pt x="1" y="4"/>
                      <a:pt x="0" y="5"/>
                    </a:cubicBezTo>
                    <a:cubicBezTo>
                      <a:pt x="0" y="7"/>
                      <a:pt x="1" y="10"/>
                      <a:pt x="2" y="11"/>
                    </a:cubicBezTo>
                    <a:cubicBezTo>
                      <a:pt x="3" y="11"/>
                      <a:pt x="3" y="12"/>
                      <a:pt x="4" y="12"/>
                    </a:cubicBezTo>
                    <a:cubicBezTo>
                      <a:pt x="6" y="12"/>
                      <a:pt x="8" y="12"/>
                      <a:pt x="9" y="10"/>
                    </a:cubicBezTo>
                    <a:cubicBezTo>
                      <a:pt x="10" y="9"/>
                      <a:pt x="10" y="8"/>
                      <a:pt x="11" y="8"/>
                    </a:cubicBezTo>
                    <a:cubicBezTo>
                      <a:pt x="11" y="5"/>
                      <a:pt x="11" y="2"/>
                      <a:pt x="9" y="1"/>
                    </a:cubicBezTo>
                    <a:cubicBezTo>
                      <a:pt x="8" y="1"/>
                      <a:pt x="8" y="0"/>
                      <a:pt x="7" y="0"/>
                    </a:cubicBezTo>
                    <a:cubicBezTo>
                      <a:pt x="7" y="1"/>
                      <a:pt x="7" y="1"/>
                      <a:pt x="7"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89" name="Freeform 115"/>
              <p:cNvSpPr>
                <a:spLocks/>
              </p:cNvSpPr>
              <p:nvPr/>
            </p:nvSpPr>
            <p:spPr bwMode="auto">
              <a:xfrm>
                <a:off x="715" y="1590"/>
                <a:ext cx="24" cy="28"/>
              </a:xfrm>
              <a:custGeom>
                <a:avLst/>
                <a:gdLst>
                  <a:gd name="T0" fmla="*/ 7 w 10"/>
                  <a:gd name="T1" fmla="*/ 0 h 12"/>
                  <a:gd name="T2" fmla="*/ 10 w 10"/>
                  <a:gd name="T3" fmla="*/ 7 h 12"/>
                  <a:gd name="T4" fmla="*/ 4 w 10"/>
                  <a:gd name="T5" fmla="*/ 11 h 12"/>
                  <a:gd name="T6" fmla="*/ 1 w 10"/>
                  <a:gd name="T7" fmla="*/ 4 h 12"/>
                  <a:gd name="T8" fmla="*/ 7 w 10"/>
                  <a:gd name="T9" fmla="*/ 0 h 12"/>
                </a:gdLst>
                <a:ahLst/>
                <a:cxnLst>
                  <a:cxn ang="0">
                    <a:pos x="T0" y="T1"/>
                  </a:cxn>
                  <a:cxn ang="0">
                    <a:pos x="T2" y="T3"/>
                  </a:cxn>
                  <a:cxn ang="0">
                    <a:pos x="T4" y="T5"/>
                  </a:cxn>
                  <a:cxn ang="0">
                    <a:pos x="T6" y="T7"/>
                  </a:cxn>
                  <a:cxn ang="0">
                    <a:pos x="T8" y="T9"/>
                  </a:cxn>
                </a:cxnLst>
                <a:rect l="0" t="0" r="r" b="b"/>
                <a:pathLst>
                  <a:path w="10" h="12">
                    <a:moveTo>
                      <a:pt x="7" y="0"/>
                    </a:moveTo>
                    <a:cubicBezTo>
                      <a:pt x="9" y="1"/>
                      <a:pt x="10" y="4"/>
                      <a:pt x="10" y="7"/>
                    </a:cubicBezTo>
                    <a:cubicBezTo>
                      <a:pt x="9" y="10"/>
                      <a:pt x="6" y="12"/>
                      <a:pt x="4" y="11"/>
                    </a:cubicBezTo>
                    <a:cubicBezTo>
                      <a:pt x="1" y="10"/>
                      <a:pt x="0" y="7"/>
                      <a:pt x="1" y="4"/>
                    </a:cubicBezTo>
                    <a:cubicBezTo>
                      <a:pt x="1" y="1"/>
                      <a:pt x="4" y="0"/>
                      <a:pt x="7"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90" name="Freeform 116"/>
              <p:cNvSpPr>
                <a:spLocks/>
              </p:cNvSpPr>
              <p:nvPr/>
            </p:nvSpPr>
            <p:spPr bwMode="auto">
              <a:xfrm>
                <a:off x="713" y="1588"/>
                <a:ext cx="28" cy="30"/>
              </a:xfrm>
              <a:custGeom>
                <a:avLst/>
                <a:gdLst>
                  <a:gd name="T0" fmla="*/ 8 w 12"/>
                  <a:gd name="T1" fmla="*/ 1 h 13"/>
                  <a:gd name="T2" fmla="*/ 7 w 12"/>
                  <a:gd name="T3" fmla="*/ 2 h 13"/>
                  <a:gd name="T4" fmla="*/ 9 w 12"/>
                  <a:gd name="T5" fmla="*/ 3 h 13"/>
                  <a:gd name="T6" fmla="*/ 10 w 12"/>
                  <a:gd name="T7" fmla="*/ 8 h 13"/>
                  <a:gd name="T8" fmla="*/ 9 w 12"/>
                  <a:gd name="T9" fmla="*/ 10 h 13"/>
                  <a:gd name="T10" fmla="*/ 5 w 12"/>
                  <a:gd name="T11" fmla="*/ 11 h 13"/>
                  <a:gd name="T12" fmla="*/ 4 w 12"/>
                  <a:gd name="T13" fmla="*/ 11 h 13"/>
                  <a:gd name="T14" fmla="*/ 2 w 12"/>
                  <a:gd name="T15" fmla="*/ 5 h 13"/>
                  <a:gd name="T16" fmla="*/ 3 w 12"/>
                  <a:gd name="T17" fmla="*/ 4 h 13"/>
                  <a:gd name="T18" fmla="*/ 7 w 12"/>
                  <a:gd name="T19" fmla="*/ 2 h 13"/>
                  <a:gd name="T20" fmla="*/ 8 w 12"/>
                  <a:gd name="T21" fmla="*/ 1 h 13"/>
                  <a:gd name="T22" fmla="*/ 8 w 12"/>
                  <a:gd name="T23" fmla="*/ 1 h 13"/>
                  <a:gd name="T24" fmla="*/ 2 w 12"/>
                  <a:gd name="T25" fmla="*/ 3 h 13"/>
                  <a:gd name="T26" fmla="*/ 1 w 12"/>
                  <a:gd name="T27" fmla="*/ 5 h 13"/>
                  <a:gd name="T28" fmla="*/ 3 w 12"/>
                  <a:gd name="T29" fmla="*/ 12 h 13"/>
                  <a:gd name="T30" fmla="*/ 4 w 12"/>
                  <a:gd name="T31" fmla="*/ 12 h 13"/>
                  <a:gd name="T32" fmla="*/ 10 w 12"/>
                  <a:gd name="T33" fmla="*/ 10 h 13"/>
                  <a:gd name="T34" fmla="*/ 11 w 12"/>
                  <a:gd name="T35" fmla="*/ 8 h 13"/>
                  <a:gd name="T36" fmla="*/ 9 w 12"/>
                  <a:gd name="T37" fmla="*/ 2 h 13"/>
                  <a:gd name="T38" fmla="*/ 8 w 12"/>
                  <a:gd name="T39" fmla="*/ 1 h 13"/>
                  <a:gd name="T40" fmla="*/ 8 w 12"/>
                  <a:gd name="T41"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 h="13">
                    <a:moveTo>
                      <a:pt x="8" y="1"/>
                    </a:moveTo>
                    <a:cubicBezTo>
                      <a:pt x="7" y="2"/>
                      <a:pt x="7" y="2"/>
                      <a:pt x="7" y="2"/>
                    </a:cubicBezTo>
                    <a:cubicBezTo>
                      <a:pt x="8" y="2"/>
                      <a:pt x="8" y="2"/>
                      <a:pt x="9" y="3"/>
                    </a:cubicBezTo>
                    <a:cubicBezTo>
                      <a:pt x="10" y="4"/>
                      <a:pt x="11" y="6"/>
                      <a:pt x="10" y="8"/>
                    </a:cubicBezTo>
                    <a:cubicBezTo>
                      <a:pt x="10" y="9"/>
                      <a:pt x="10" y="9"/>
                      <a:pt x="9" y="10"/>
                    </a:cubicBezTo>
                    <a:cubicBezTo>
                      <a:pt x="8" y="11"/>
                      <a:pt x="6" y="12"/>
                      <a:pt x="5" y="11"/>
                    </a:cubicBezTo>
                    <a:cubicBezTo>
                      <a:pt x="4" y="11"/>
                      <a:pt x="4" y="11"/>
                      <a:pt x="4" y="11"/>
                    </a:cubicBezTo>
                    <a:cubicBezTo>
                      <a:pt x="2" y="10"/>
                      <a:pt x="1" y="8"/>
                      <a:pt x="2" y="5"/>
                    </a:cubicBezTo>
                    <a:cubicBezTo>
                      <a:pt x="2" y="5"/>
                      <a:pt x="3" y="4"/>
                      <a:pt x="3" y="4"/>
                    </a:cubicBezTo>
                    <a:cubicBezTo>
                      <a:pt x="4" y="2"/>
                      <a:pt x="6" y="1"/>
                      <a:pt x="7" y="2"/>
                    </a:cubicBezTo>
                    <a:cubicBezTo>
                      <a:pt x="8" y="1"/>
                      <a:pt x="8" y="1"/>
                      <a:pt x="8" y="1"/>
                    </a:cubicBezTo>
                    <a:cubicBezTo>
                      <a:pt x="8" y="1"/>
                      <a:pt x="8" y="1"/>
                      <a:pt x="8" y="1"/>
                    </a:cubicBezTo>
                    <a:cubicBezTo>
                      <a:pt x="6" y="0"/>
                      <a:pt x="4" y="1"/>
                      <a:pt x="2" y="3"/>
                    </a:cubicBezTo>
                    <a:cubicBezTo>
                      <a:pt x="2" y="4"/>
                      <a:pt x="1" y="4"/>
                      <a:pt x="1" y="5"/>
                    </a:cubicBezTo>
                    <a:cubicBezTo>
                      <a:pt x="0" y="8"/>
                      <a:pt x="1" y="10"/>
                      <a:pt x="3" y="12"/>
                    </a:cubicBezTo>
                    <a:cubicBezTo>
                      <a:pt x="3" y="12"/>
                      <a:pt x="4" y="12"/>
                      <a:pt x="4" y="12"/>
                    </a:cubicBezTo>
                    <a:cubicBezTo>
                      <a:pt x="6" y="13"/>
                      <a:pt x="9" y="12"/>
                      <a:pt x="10" y="10"/>
                    </a:cubicBezTo>
                    <a:cubicBezTo>
                      <a:pt x="10" y="10"/>
                      <a:pt x="11" y="9"/>
                      <a:pt x="11" y="8"/>
                    </a:cubicBezTo>
                    <a:cubicBezTo>
                      <a:pt x="12" y="6"/>
                      <a:pt x="11" y="3"/>
                      <a:pt x="9" y="2"/>
                    </a:cubicBezTo>
                    <a:cubicBezTo>
                      <a:pt x="9" y="1"/>
                      <a:pt x="8" y="1"/>
                      <a:pt x="8" y="1"/>
                    </a:cubicBezTo>
                    <a:cubicBezTo>
                      <a:pt x="8" y="1"/>
                      <a:pt x="8" y="1"/>
                      <a:pt x="8"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91" name="Freeform 117"/>
              <p:cNvSpPr>
                <a:spLocks/>
              </p:cNvSpPr>
              <p:nvPr/>
            </p:nvSpPr>
            <p:spPr bwMode="auto">
              <a:xfrm>
                <a:off x="699" y="1574"/>
                <a:ext cx="23" cy="28"/>
              </a:xfrm>
              <a:custGeom>
                <a:avLst/>
                <a:gdLst>
                  <a:gd name="T0" fmla="*/ 6 w 10"/>
                  <a:gd name="T1" fmla="*/ 0 h 12"/>
                  <a:gd name="T2" fmla="*/ 9 w 10"/>
                  <a:gd name="T3" fmla="*/ 7 h 12"/>
                  <a:gd name="T4" fmla="*/ 3 w 10"/>
                  <a:gd name="T5" fmla="*/ 11 h 12"/>
                  <a:gd name="T6" fmla="*/ 0 w 10"/>
                  <a:gd name="T7" fmla="*/ 4 h 12"/>
                  <a:gd name="T8" fmla="*/ 6 w 10"/>
                  <a:gd name="T9" fmla="*/ 0 h 12"/>
                </a:gdLst>
                <a:ahLst/>
                <a:cxnLst>
                  <a:cxn ang="0">
                    <a:pos x="T0" y="T1"/>
                  </a:cxn>
                  <a:cxn ang="0">
                    <a:pos x="T2" y="T3"/>
                  </a:cxn>
                  <a:cxn ang="0">
                    <a:pos x="T4" y="T5"/>
                  </a:cxn>
                  <a:cxn ang="0">
                    <a:pos x="T6" y="T7"/>
                  </a:cxn>
                  <a:cxn ang="0">
                    <a:pos x="T8" y="T9"/>
                  </a:cxn>
                </a:cxnLst>
                <a:rect l="0" t="0" r="r" b="b"/>
                <a:pathLst>
                  <a:path w="10" h="12">
                    <a:moveTo>
                      <a:pt x="6" y="0"/>
                    </a:moveTo>
                    <a:cubicBezTo>
                      <a:pt x="9" y="1"/>
                      <a:pt x="10" y="4"/>
                      <a:pt x="9" y="7"/>
                    </a:cubicBezTo>
                    <a:cubicBezTo>
                      <a:pt x="9" y="10"/>
                      <a:pt x="6" y="12"/>
                      <a:pt x="3" y="11"/>
                    </a:cubicBezTo>
                    <a:cubicBezTo>
                      <a:pt x="1" y="10"/>
                      <a:pt x="0" y="7"/>
                      <a:pt x="0" y="4"/>
                    </a:cubicBezTo>
                    <a:cubicBezTo>
                      <a:pt x="1" y="1"/>
                      <a:pt x="4" y="0"/>
                      <a:pt x="6"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92" name="Freeform 118"/>
              <p:cNvSpPr>
                <a:spLocks/>
              </p:cNvSpPr>
              <p:nvPr/>
            </p:nvSpPr>
            <p:spPr bwMode="auto">
              <a:xfrm>
                <a:off x="696" y="1571"/>
                <a:ext cx="29" cy="31"/>
              </a:xfrm>
              <a:custGeom>
                <a:avLst/>
                <a:gdLst>
                  <a:gd name="T0" fmla="*/ 7 w 12"/>
                  <a:gd name="T1" fmla="*/ 1 h 13"/>
                  <a:gd name="T2" fmla="*/ 7 w 12"/>
                  <a:gd name="T3" fmla="*/ 2 h 13"/>
                  <a:gd name="T4" fmla="*/ 8 w 12"/>
                  <a:gd name="T5" fmla="*/ 3 h 13"/>
                  <a:gd name="T6" fmla="*/ 10 w 12"/>
                  <a:gd name="T7" fmla="*/ 8 h 13"/>
                  <a:gd name="T8" fmla="*/ 9 w 12"/>
                  <a:gd name="T9" fmla="*/ 10 h 13"/>
                  <a:gd name="T10" fmla="*/ 5 w 12"/>
                  <a:gd name="T11" fmla="*/ 11 h 13"/>
                  <a:gd name="T12" fmla="*/ 3 w 12"/>
                  <a:gd name="T13" fmla="*/ 11 h 13"/>
                  <a:gd name="T14" fmla="*/ 2 w 12"/>
                  <a:gd name="T15" fmla="*/ 5 h 13"/>
                  <a:gd name="T16" fmla="*/ 3 w 12"/>
                  <a:gd name="T17" fmla="*/ 4 h 13"/>
                  <a:gd name="T18" fmla="*/ 7 w 12"/>
                  <a:gd name="T19" fmla="*/ 2 h 13"/>
                  <a:gd name="T20" fmla="*/ 7 w 12"/>
                  <a:gd name="T21" fmla="*/ 1 h 13"/>
                  <a:gd name="T22" fmla="*/ 8 w 12"/>
                  <a:gd name="T23" fmla="*/ 1 h 13"/>
                  <a:gd name="T24" fmla="*/ 2 w 12"/>
                  <a:gd name="T25" fmla="*/ 3 h 13"/>
                  <a:gd name="T26" fmla="*/ 1 w 12"/>
                  <a:gd name="T27" fmla="*/ 5 h 13"/>
                  <a:gd name="T28" fmla="*/ 3 w 12"/>
                  <a:gd name="T29" fmla="*/ 12 h 13"/>
                  <a:gd name="T30" fmla="*/ 4 w 12"/>
                  <a:gd name="T31" fmla="*/ 12 h 13"/>
                  <a:gd name="T32" fmla="*/ 10 w 12"/>
                  <a:gd name="T33" fmla="*/ 10 h 13"/>
                  <a:gd name="T34" fmla="*/ 11 w 12"/>
                  <a:gd name="T35" fmla="*/ 8 h 13"/>
                  <a:gd name="T36" fmla="*/ 9 w 12"/>
                  <a:gd name="T37" fmla="*/ 2 h 13"/>
                  <a:gd name="T38" fmla="*/ 8 w 12"/>
                  <a:gd name="T39" fmla="*/ 1 h 13"/>
                  <a:gd name="T40" fmla="*/ 7 w 12"/>
                  <a:gd name="T41"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 h="13">
                    <a:moveTo>
                      <a:pt x="7" y="1"/>
                    </a:moveTo>
                    <a:cubicBezTo>
                      <a:pt x="7" y="2"/>
                      <a:pt x="7" y="2"/>
                      <a:pt x="7" y="2"/>
                    </a:cubicBezTo>
                    <a:cubicBezTo>
                      <a:pt x="8" y="2"/>
                      <a:pt x="8" y="2"/>
                      <a:pt x="8" y="3"/>
                    </a:cubicBezTo>
                    <a:cubicBezTo>
                      <a:pt x="10" y="4"/>
                      <a:pt x="11" y="6"/>
                      <a:pt x="10" y="8"/>
                    </a:cubicBezTo>
                    <a:cubicBezTo>
                      <a:pt x="10" y="9"/>
                      <a:pt x="9" y="9"/>
                      <a:pt x="9" y="10"/>
                    </a:cubicBezTo>
                    <a:cubicBezTo>
                      <a:pt x="8" y="11"/>
                      <a:pt x="6" y="12"/>
                      <a:pt x="5" y="11"/>
                    </a:cubicBezTo>
                    <a:cubicBezTo>
                      <a:pt x="4" y="11"/>
                      <a:pt x="4" y="11"/>
                      <a:pt x="3" y="11"/>
                    </a:cubicBezTo>
                    <a:cubicBezTo>
                      <a:pt x="2" y="10"/>
                      <a:pt x="1" y="8"/>
                      <a:pt x="2" y="5"/>
                    </a:cubicBezTo>
                    <a:cubicBezTo>
                      <a:pt x="2" y="5"/>
                      <a:pt x="2" y="4"/>
                      <a:pt x="3" y="4"/>
                    </a:cubicBezTo>
                    <a:cubicBezTo>
                      <a:pt x="4" y="2"/>
                      <a:pt x="6" y="1"/>
                      <a:pt x="7" y="2"/>
                    </a:cubicBezTo>
                    <a:cubicBezTo>
                      <a:pt x="7" y="1"/>
                      <a:pt x="7" y="1"/>
                      <a:pt x="7" y="1"/>
                    </a:cubicBezTo>
                    <a:cubicBezTo>
                      <a:pt x="8" y="1"/>
                      <a:pt x="8" y="1"/>
                      <a:pt x="8" y="1"/>
                    </a:cubicBezTo>
                    <a:cubicBezTo>
                      <a:pt x="6" y="0"/>
                      <a:pt x="3" y="1"/>
                      <a:pt x="2" y="3"/>
                    </a:cubicBezTo>
                    <a:cubicBezTo>
                      <a:pt x="1" y="4"/>
                      <a:pt x="1" y="4"/>
                      <a:pt x="1" y="5"/>
                    </a:cubicBezTo>
                    <a:cubicBezTo>
                      <a:pt x="0" y="8"/>
                      <a:pt x="1" y="10"/>
                      <a:pt x="3" y="12"/>
                    </a:cubicBezTo>
                    <a:cubicBezTo>
                      <a:pt x="3" y="12"/>
                      <a:pt x="4" y="12"/>
                      <a:pt x="4" y="12"/>
                    </a:cubicBezTo>
                    <a:cubicBezTo>
                      <a:pt x="6" y="13"/>
                      <a:pt x="8" y="12"/>
                      <a:pt x="10" y="10"/>
                    </a:cubicBezTo>
                    <a:cubicBezTo>
                      <a:pt x="10" y="10"/>
                      <a:pt x="11" y="9"/>
                      <a:pt x="11" y="8"/>
                    </a:cubicBezTo>
                    <a:cubicBezTo>
                      <a:pt x="12" y="6"/>
                      <a:pt x="11" y="3"/>
                      <a:pt x="9" y="2"/>
                    </a:cubicBezTo>
                    <a:cubicBezTo>
                      <a:pt x="9" y="1"/>
                      <a:pt x="8" y="1"/>
                      <a:pt x="8" y="1"/>
                    </a:cubicBezTo>
                    <a:cubicBezTo>
                      <a:pt x="7" y="1"/>
                      <a:pt x="7" y="1"/>
                      <a:pt x="7"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93" name="Freeform 119"/>
              <p:cNvSpPr>
                <a:spLocks/>
              </p:cNvSpPr>
              <p:nvPr/>
            </p:nvSpPr>
            <p:spPr bwMode="auto">
              <a:xfrm>
                <a:off x="659" y="1545"/>
                <a:ext cx="25" cy="29"/>
              </a:xfrm>
              <a:custGeom>
                <a:avLst/>
                <a:gdLst>
                  <a:gd name="T0" fmla="*/ 7 w 11"/>
                  <a:gd name="T1" fmla="*/ 1 h 12"/>
                  <a:gd name="T2" fmla="*/ 10 w 11"/>
                  <a:gd name="T3" fmla="*/ 7 h 12"/>
                  <a:gd name="T4" fmla="*/ 4 w 11"/>
                  <a:gd name="T5" fmla="*/ 11 h 12"/>
                  <a:gd name="T6" fmla="*/ 1 w 11"/>
                  <a:gd name="T7" fmla="*/ 5 h 12"/>
                  <a:gd name="T8" fmla="*/ 7 w 11"/>
                  <a:gd name="T9" fmla="*/ 1 h 12"/>
                </a:gdLst>
                <a:ahLst/>
                <a:cxnLst>
                  <a:cxn ang="0">
                    <a:pos x="T0" y="T1"/>
                  </a:cxn>
                  <a:cxn ang="0">
                    <a:pos x="T2" y="T3"/>
                  </a:cxn>
                  <a:cxn ang="0">
                    <a:pos x="T4" y="T5"/>
                  </a:cxn>
                  <a:cxn ang="0">
                    <a:pos x="T6" y="T7"/>
                  </a:cxn>
                  <a:cxn ang="0">
                    <a:pos x="T8" y="T9"/>
                  </a:cxn>
                </a:cxnLst>
                <a:rect l="0" t="0" r="r" b="b"/>
                <a:pathLst>
                  <a:path w="11" h="12">
                    <a:moveTo>
                      <a:pt x="7" y="1"/>
                    </a:moveTo>
                    <a:cubicBezTo>
                      <a:pt x="10" y="2"/>
                      <a:pt x="11" y="4"/>
                      <a:pt x="10" y="7"/>
                    </a:cubicBezTo>
                    <a:cubicBezTo>
                      <a:pt x="9" y="10"/>
                      <a:pt x="7" y="12"/>
                      <a:pt x="4" y="11"/>
                    </a:cubicBezTo>
                    <a:cubicBezTo>
                      <a:pt x="2" y="10"/>
                      <a:pt x="0" y="8"/>
                      <a:pt x="1" y="5"/>
                    </a:cubicBezTo>
                    <a:cubicBezTo>
                      <a:pt x="2" y="2"/>
                      <a:pt x="5" y="0"/>
                      <a:pt x="7"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94" name="Freeform 120"/>
              <p:cNvSpPr>
                <a:spLocks/>
              </p:cNvSpPr>
              <p:nvPr/>
            </p:nvSpPr>
            <p:spPr bwMode="auto">
              <a:xfrm>
                <a:off x="659" y="1545"/>
                <a:ext cx="25" cy="29"/>
              </a:xfrm>
              <a:custGeom>
                <a:avLst/>
                <a:gdLst>
                  <a:gd name="T0" fmla="*/ 7 w 11"/>
                  <a:gd name="T1" fmla="*/ 1 h 12"/>
                  <a:gd name="T2" fmla="*/ 7 w 11"/>
                  <a:gd name="T3" fmla="*/ 1 h 12"/>
                  <a:gd name="T4" fmla="*/ 8 w 11"/>
                  <a:gd name="T5" fmla="*/ 2 h 12"/>
                  <a:gd name="T6" fmla="*/ 10 w 11"/>
                  <a:gd name="T7" fmla="*/ 7 h 12"/>
                  <a:gd name="T8" fmla="*/ 9 w 11"/>
                  <a:gd name="T9" fmla="*/ 9 h 12"/>
                  <a:gd name="T10" fmla="*/ 4 w 11"/>
                  <a:gd name="T11" fmla="*/ 11 h 12"/>
                  <a:gd name="T12" fmla="*/ 3 w 11"/>
                  <a:gd name="T13" fmla="*/ 10 h 12"/>
                  <a:gd name="T14" fmla="*/ 2 w 11"/>
                  <a:gd name="T15" fmla="*/ 5 h 12"/>
                  <a:gd name="T16" fmla="*/ 3 w 11"/>
                  <a:gd name="T17" fmla="*/ 3 h 12"/>
                  <a:gd name="T18" fmla="*/ 7 w 11"/>
                  <a:gd name="T19" fmla="*/ 1 h 12"/>
                  <a:gd name="T20" fmla="*/ 7 w 11"/>
                  <a:gd name="T21" fmla="*/ 1 h 12"/>
                  <a:gd name="T22" fmla="*/ 7 w 11"/>
                  <a:gd name="T23" fmla="*/ 0 h 12"/>
                  <a:gd name="T24" fmla="*/ 2 w 11"/>
                  <a:gd name="T25" fmla="*/ 2 h 12"/>
                  <a:gd name="T26" fmla="*/ 1 w 11"/>
                  <a:gd name="T27" fmla="*/ 5 h 12"/>
                  <a:gd name="T28" fmla="*/ 2 w 11"/>
                  <a:gd name="T29" fmla="*/ 11 h 12"/>
                  <a:gd name="T30" fmla="*/ 4 w 11"/>
                  <a:gd name="T31" fmla="*/ 12 h 12"/>
                  <a:gd name="T32" fmla="*/ 10 w 11"/>
                  <a:gd name="T33" fmla="*/ 10 h 12"/>
                  <a:gd name="T34" fmla="*/ 11 w 11"/>
                  <a:gd name="T35" fmla="*/ 7 h 12"/>
                  <a:gd name="T36" fmla="*/ 9 w 11"/>
                  <a:gd name="T37" fmla="*/ 1 h 12"/>
                  <a:gd name="T38" fmla="*/ 7 w 11"/>
                  <a:gd name="T39" fmla="*/ 0 h 12"/>
                  <a:gd name="T40" fmla="*/ 7 w 11"/>
                  <a:gd name="T41"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 h="12">
                    <a:moveTo>
                      <a:pt x="7" y="1"/>
                    </a:moveTo>
                    <a:cubicBezTo>
                      <a:pt x="7" y="1"/>
                      <a:pt x="7" y="1"/>
                      <a:pt x="7" y="1"/>
                    </a:cubicBezTo>
                    <a:cubicBezTo>
                      <a:pt x="8" y="1"/>
                      <a:pt x="8" y="2"/>
                      <a:pt x="8" y="2"/>
                    </a:cubicBezTo>
                    <a:cubicBezTo>
                      <a:pt x="10" y="3"/>
                      <a:pt x="10" y="5"/>
                      <a:pt x="10" y="7"/>
                    </a:cubicBezTo>
                    <a:cubicBezTo>
                      <a:pt x="10" y="8"/>
                      <a:pt x="9" y="9"/>
                      <a:pt x="9" y="9"/>
                    </a:cubicBezTo>
                    <a:cubicBezTo>
                      <a:pt x="8" y="10"/>
                      <a:pt x="6" y="11"/>
                      <a:pt x="4" y="11"/>
                    </a:cubicBezTo>
                    <a:cubicBezTo>
                      <a:pt x="4" y="11"/>
                      <a:pt x="4" y="10"/>
                      <a:pt x="3" y="10"/>
                    </a:cubicBezTo>
                    <a:cubicBezTo>
                      <a:pt x="2" y="9"/>
                      <a:pt x="1" y="7"/>
                      <a:pt x="2" y="5"/>
                    </a:cubicBezTo>
                    <a:cubicBezTo>
                      <a:pt x="2" y="4"/>
                      <a:pt x="2" y="4"/>
                      <a:pt x="3" y="3"/>
                    </a:cubicBezTo>
                    <a:cubicBezTo>
                      <a:pt x="4" y="1"/>
                      <a:pt x="6" y="1"/>
                      <a:pt x="7" y="1"/>
                    </a:cubicBezTo>
                    <a:cubicBezTo>
                      <a:pt x="7" y="1"/>
                      <a:pt x="7" y="1"/>
                      <a:pt x="7" y="1"/>
                    </a:cubicBezTo>
                    <a:cubicBezTo>
                      <a:pt x="7" y="0"/>
                      <a:pt x="7" y="0"/>
                      <a:pt x="7" y="0"/>
                    </a:cubicBezTo>
                    <a:cubicBezTo>
                      <a:pt x="5" y="0"/>
                      <a:pt x="3" y="1"/>
                      <a:pt x="2" y="2"/>
                    </a:cubicBezTo>
                    <a:cubicBezTo>
                      <a:pt x="1" y="3"/>
                      <a:pt x="1" y="4"/>
                      <a:pt x="1" y="5"/>
                    </a:cubicBezTo>
                    <a:cubicBezTo>
                      <a:pt x="0" y="7"/>
                      <a:pt x="1" y="10"/>
                      <a:pt x="2" y="11"/>
                    </a:cubicBezTo>
                    <a:cubicBezTo>
                      <a:pt x="3" y="11"/>
                      <a:pt x="3" y="12"/>
                      <a:pt x="4" y="12"/>
                    </a:cubicBezTo>
                    <a:cubicBezTo>
                      <a:pt x="6" y="12"/>
                      <a:pt x="8" y="11"/>
                      <a:pt x="10" y="10"/>
                    </a:cubicBezTo>
                    <a:cubicBezTo>
                      <a:pt x="10" y="9"/>
                      <a:pt x="11" y="8"/>
                      <a:pt x="11" y="7"/>
                    </a:cubicBezTo>
                    <a:cubicBezTo>
                      <a:pt x="11" y="5"/>
                      <a:pt x="11" y="2"/>
                      <a:pt x="9" y="1"/>
                    </a:cubicBezTo>
                    <a:cubicBezTo>
                      <a:pt x="8" y="1"/>
                      <a:pt x="8" y="0"/>
                      <a:pt x="7" y="0"/>
                    </a:cubicBezTo>
                    <a:cubicBezTo>
                      <a:pt x="7" y="1"/>
                      <a:pt x="7" y="1"/>
                      <a:pt x="7"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95" name="Freeform 121"/>
              <p:cNvSpPr>
                <a:spLocks/>
              </p:cNvSpPr>
              <p:nvPr/>
            </p:nvSpPr>
            <p:spPr bwMode="auto">
              <a:xfrm>
                <a:off x="637" y="1533"/>
                <a:ext cx="26" cy="29"/>
              </a:xfrm>
              <a:custGeom>
                <a:avLst/>
                <a:gdLst>
                  <a:gd name="T0" fmla="*/ 7 w 11"/>
                  <a:gd name="T1" fmla="*/ 1 h 12"/>
                  <a:gd name="T2" fmla="*/ 10 w 11"/>
                  <a:gd name="T3" fmla="*/ 8 h 12"/>
                  <a:gd name="T4" fmla="*/ 4 w 11"/>
                  <a:gd name="T5" fmla="*/ 11 h 12"/>
                  <a:gd name="T6" fmla="*/ 1 w 11"/>
                  <a:gd name="T7" fmla="*/ 5 h 12"/>
                  <a:gd name="T8" fmla="*/ 7 w 11"/>
                  <a:gd name="T9" fmla="*/ 1 h 12"/>
                </a:gdLst>
                <a:ahLst/>
                <a:cxnLst>
                  <a:cxn ang="0">
                    <a:pos x="T0" y="T1"/>
                  </a:cxn>
                  <a:cxn ang="0">
                    <a:pos x="T2" y="T3"/>
                  </a:cxn>
                  <a:cxn ang="0">
                    <a:pos x="T4" y="T5"/>
                  </a:cxn>
                  <a:cxn ang="0">
                    <a:pos x="T6" y="T7"/>
                  </a:cxn>
                  <a:cxn ang="0">
                    <a:pos x="T8" y="T9"/>
                  </a:cxn>
                </a:cxnLst>
                <a:rect l="0" t="0" r="r" b="b"/>
                <a:pathLst>
                  <a:path w="11" h="12">
                    <a:moveTo>
                      <a:pt x="7" y="1"/>
                    </a:moveTo>
                    <a:cubicBezTo>
                      <a:pt x="10" y="2"/>
                      <a:pt x="11" y="5"/>
                      <a:pt x="10" y="8"/>
                    </a:cubicBezTo>
                    <a:cubicBezTo>
                      <a:pt x="9" y="10"/>
                      <a:pt x="7" y="12"/>
                      <a:pt x="4" y="11"/>
                    </a:cubicBezTo>
                    <a:cubicBezTo>
                      <a:pt x="2" y="11"/>
                      <a:pt x="0" y="8"/>
                      <a:pt x="1" y="5"/>
                    </a:cubicBezTo>
                    <a:cubicBezTo>
                      <a:pt x="2" y="2"/>
                      <a:pt x="5" y="0"/>
                      <a:pt x="7"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96" name="Freeform 122"/>
              <p:cNvSpPr>
                <a:spLocks/>
              </p:cNvSpPr>
              <p:nvPr/>
            </p:nvSpPr>
            <p:spPr bwMode="auto">
              <a:xfrm>
                <a:off x="637" y="1533"/>
                <a:ext cx="26" cy="31"/>
              </a:xfrm>
              <a:custGeom>
                <a:avLst/>
                <a:gdLst>
                  <a:gd name="T0" fmla="*/ 7 w 11"/>
                  <a:gd name="T1" fmla="*/ 1 h 13"/>
                  <a:gd name="T2" fmla="*/ 7 w 11"/>
                  <a:gd name="T3" fmla="*/ 2 h 13"/>
                  <a:gd name="T4" fmla="*/ 8 w 11"/>
                  <a:gd name="T5" fmla="*/ 2 h 13"/>
                  <a:gd name="T6" fmla="*/ 10 w 11"/>
                  <a:gd name="T7" fmla="*/ 7 h 13"/>
                  <a:gd name="T8" fmla="*/ 9 w 11"/>
                  <a:gd name="T9" fmla="*/ 9 h 13"/>
                  <a:gd name="T10" fmla="*/ 4 w 11"/>
                  <a:gd name="T11" fmla="*/ 11 h 13"/>
                  <a:gd name="T12" fmla="*/ 3 w 11"/>
                  <a:gd name="T13" fmla="*/ 10 h 13"/>
                  <a:gd name="T14" fmla="*/ 2 w 11"/>
                  <a:gd name="T15" fmla="*/ 5 h 13"/>
                  <a:gd name="T16" fmla="*/ 3 w 11"/>
                  <a:gd name="T17" fmla="*/ 3 h 13"/>
                  <a:gd name="T18" fmla="*/ 7 w 11"/>
                  <a:gd name="T19" fmla="*/ 2 h 13"/>
                  <a:gd name="T20" fmla="*/ 7 w 11"/>
                  <a:gd name="T21" fmla="*/ 1 h 13"/>
                  <a:gd name="T22" fmla="*/ 7 w 11"/>
                  <a:gd name="T23" fmla="*/ 1 h 13"/>
                  <a:gd name="T24" fmla="*/ 2 w 11"/>
                  <a:gd name="T25" fmla="*/ 3 h 13"/>
                  <a:gd name="T26" fmla="*/ 1 w 11"/>
                  <a:gd name="T27" fmla="*/ 5 h 13"/>
                  <a:gd name="T28" fmla="*/ 2 w 11"/>
                  <a:gd name="T29" fmla="*/ 11 h 13"/>
                  <a:gd name="T30" fmla="*/ 4 w 11"/>
                  <a:gd name="T31" fmla="*/ 12 h 13"/>
                  <a:gd name="T32" fmla="*/ 10 w 11"/>
                  <a:gd name="T33" fmla="*/ 10 h 13"/>
                  <a:gd name="T34" fmla="*/ 11 w 11"/>
                  <a:gd name="T35" fmla="*/ 8 h 13"/>
                  <a:gd name="T36" fmla="*/ 9 w 11"/>
                  <a:gd name="T37" fmla="*/ 1 h 13"/>
                  <a:gd name="T38" fmla="*/ 7 w 11"/>
                  <a:gd name="T39" fmla="*/ 1 h 13"/>
                  <a:gd name="T40" fmla="*/ 7 w 11"/>
                  <a:gd name="T41"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 h="13">
                    <a:moveTo>
                      <a:pt x="7" y="1"/>
                    </a:moveTo>
                    <a:cubicBezTo>
                      <a:pt x="7" y="2"/>
                      <a:pt x="7" y="2"/>
                      <a:pt x="7" y="2"/>
                    </a:cubicBezTo>
                    <a:cubicBezTo>
                      <a:pt x="8" y="2"/>
                      <a:pt x="8" y="2"/>
                      <a:pt x="8" y="2"/>
                    </a:cubicBezTo>
                    <a:cubicBezTo>
                      <a:pt x="10" y="3"/>
                      <a:pt x="10" y="5"/>
                      <a:pt x="10" y="7"/>
                    </a:cubicBezTo>
                    <a:cubicBezTo>
                      <a:pt x="9" y="8"/>
                      <a:pt x="9" y="9"/>
                      <a:pt x="9" y="9"/>
                    </a:cubicBezTo>
                    <a:cubicBezTo>
                      <a:pt x="8" y="11"/>
                      <a:pt x="6" y="11"/>
                      <a:pt x="4" y="11"/>
                    </a:cubicBezTo>
                    <a:cubicBezTo>
                      <a:pt x="4" y="11"/>
                      <a:pt x="3" y="11"/>
                      <a:pt x="3" y="10"/>
                    </a:cubicBezTo>
                    <a:cubicBezTo>
                      <a:pt x="2" y="9"/>
                      <a:pt x="1" y="7"/>
                      <a:pt x="2" y="5"/>
                    </a:cubicBezTo>
                    <a:cubicBezTo>
                      <a:pt x="2" y="4"/>
                      <a:pt x="2" y="4"/>
                      <a:pt x="3" y="3"/>
                    </a:cubicBezTo>
                    <a:cubicBezTo>
                      <a:pt x="4" y="2"/>
                      <a:pt x="6" y="1"/>
                      <a:pt x="7" y="2"/>
                    </a:cubicBezTo>
                    <a:cubicBezTo>
                      <a:pt x="7" y="1"/>
                      <a:pt x="7" y="1"/>
                      <a:pt x="7" y="1"/>
                    </a:cubicBezTo>
                    <a:cubicBezTo>
                      <a:pt x="7" y="1"/>
                      <a:pt x="7" y="1"/>
                      <a:pt x="7" y="1"/>
                    </a:cubicBezTo>
                    <a:cubicBezTo>
                      <a:pt x="5" y="0"/>
                      <a:pt x="3" y="1"/>
                      <a:pt x="2" y="3"/>
                    </a:cubicBezTo>
                    <a:cubicBezTo>
                      <a:pt x="1" y="3"/>
                      <a:pt x="1" y="4"/>
                      <a:pt x="1" y="5"/>
                    </a:cubicBezTo>
                    <a:cubicBezTo>
                      <a:pt x="0" y="7"/>
                      <a:pt x="1" y="10"/>
                      <a:pt x="2" y="11"/>
                    </a:cubicBezTo>
                    <a:cubicBezTo>
                      <a:pt x="3" y="12"/>
                      <a:pt x="3" y="12"/>
                      <a:pt x="4" y="12"/>
                    </a:cubicBezTo>
                    <a:cubicBezTo>
                      <a:pt x="6" y="13"/>
                      <a:pt x="8" y="12"/>
                      <a:pt x="10" y="10"/>
                    </a:cubicBezTo>
                    <a:cubicBezTo>
                      <a:pt x="10" y="9"/>
                      <a:pt x="10" y="9"/>
                      <a:pt x="11" y="8"/>
                    </a:cubicBezTo>
                    <a:cubicBezTo>
                      <a:pt x="11" y="5"/>
                      <a:pt x="11" y="3"/>
                      <a:pt x="9" y="1"/>
                    </a:cubicBezTo>
                    <a:cubicBezTo>
                      <a:pt x="8" y="1"/>
                      <a:pt x="8" y="1"/>
                      <a:pt x="7" y="1"/>
                    </a:cubicBezTo>
                    <a:cubicBezTo>
                      <a:pt x="7" y="1"/>
                      <a:pt x="7" y="1"/>
                      <a:pt x="7"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97" name="Freeform 123"/>
              <p:cNvSpPr>
                <a:spLocks/>
              </p:cNvSpPr>
              <p:nvPr/>
            </p:nvSpPr>
            <p:spPr bwMode="auto">
              <a:xfrm>
                <a:off x="765" y="1644"/>
                <a:ext cx="23" cy="29"/>
              </a:xfrm>
              <a:custGeom>
                <a:avLst/>
                <a:gdLst>
                  <a:gd name="T0" fmla="*/ 6 w 10"/>
                  <a:gd name="T1" fmla="*/ 1 h 12"/>
                  <a:gd name="T2" fmla="*/ 9 w 10"/>
                  <a:gd name="T3" fmla="*/ 8 h 12"/>
                  <a:gd name="T4" fmla="*/ 3 w 10"/>
                  <a:gd name="T5" fmla="*/ 12 h 12"/>
                  <a:gd name="T6" fmla="*/ 0 w 10"/>
                  <a:gd name="T7" fmla="*/ 5 h 12"/>
                  <a:gd name="T8" fmla="*/ 6 w 10"/>
                  <a:gd name="T9" fmla="*/ 1 h 12"/>
                </a:gdLst>
                <a:ahLst/>
                <a:cxnLst>
                  <a:cxn ang="0">
                    <a:pos x="T0" y="T1"/>
                  </a:cxn>
                  <a:cxn ang="0">
                    <a:pos x="T2" y="T3"/>
                  </a:cxn>
                  <a:cxn ang="0">
                    <a:pos x="T4" y="T5"/>
                  </a:cxn>
                  <a:cxn ang="0">
                    <a:pos x="T6" y="T7"/>
                  </a:cxn>
                  <a:cxn ang="0">
                    <a:pos x="T8" y="T9"/>
                  </a:cxn>
                </a:cxnLst>
                <a:rect l="0" t="0" r="r" b="b"/>
                <a:pathLst>
                  <a:path w="10" h="12">
                    <a:moveTo>
                      <a:pt x="6" y="1"/>
                    </a:moveTo>
                    <a:cubicBezTo>
                      <a:pt x="9" y="2"/>
                      <a:pt x="10" y="5"/>
                      <a:pt x="9" y="8"/>
                    </a:cubicBezTo>
                    <a:cubicBezTo>
                      <a:pt x="9" y="11"/>
                      <a:pt x="6" y="12"/>
                      <a:pt x="3" y="12"/>
                    </a:cubicBezTo>
                    <a:cubicBezTo>
                      <a:pt x="1" y="11"/>
                      <a:pt x="0" y="8"/>
                      <a:pt x="0" y="5"/>
                    </a:cubicBezTo>
                    <a:cubicBezTo>
                      <a:pt x="1" y="2"/>
                      <a:pt x="4" y="0"/>
                      <a:pt x="6"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98" name="Freeform 124"/>
              <p:cNvSpPr>
                <a:spLocks/>
              </p:cNvSpPr>
              <p:nvPr/>
            </p:nvSpPr>
            <p:spPr bwMode="auto">
              <a:xfrm>
                <a:off x="762" y="1644"/>
                <a:ext cx="29" cy="31"/>
              </a:xfrm>
              <a:custGeom>
                <a:avLst/>
                <a:gdLst>
                  <a:gd name="T0" fmla="*/ 7 w 12"/>
                  <a:gd name="T1" fmla="*/ 1 h 13"/>
                  <a:gd name="T2" fmla="*/ 7 w 12"/>
                  <a:gd name="T3" fmla="*/ 2 h 13"/>
                  <a:gd name="T4" fmla="*/ 8 w 12"/>
                  <a:gd name="T5" fmla="*/ 2 h 13"/>
                  <a:gd name="T6" fmla="*/ 10 w 12"/>
                  <a:gd name="T7" fmla="*/ 8 h 13"/>
                  <a:gd name="T8" fmla="*/ 9 w 12"/>
                  <a:gd name="T9" fmla="*/ 9 h 13"/>
                  <a:gd name="T10" fmla="*/ 4 w 12"/>
                  <a:gd name="T11" fmla="*/ 11 h 13"/>
                  <a:gd name="T12" fmla="*/ 3 w 12"/>
                  <a:gd name="T13" fmla="*/ 11 h 13"/>
                  <a:gd name="T14" fmla="*/ 2 w 12"/>
                  <a:gd name="T15" fmla="*/ 5 h 13"/>
                  <a:gd name="T16" fmla="*/ 3 w 12"/>
                  <a:gd name="T17" fmla="*/ 3 h 13"/>
                  <a:gd name="T18" fmla="*/ 7 w 12"/>
                  <a:gd name="T19" fmla="*/ 2 h 13"/>
                  <a:gd name="T20" fmla="*/ 7 w 12"/>
                  <a:gd name="T21" fmla="*/ 1 h 13"/>
                  <a:gd name="T22" fmla="*/ 8 w 12"/>
                  <a:gd name="T23" fmla="*/ 1 h 13"/>
                  <a:gd name="T24" fmla="*/ 2 w 12"/>
                  <a:gd name="T25" fmla="*/ 3 h 13"/>
                  <a:gd name="T26" fmla="*/ 1 w 12"/>
                  <a:gd name="T27" fmla="*/ 5 h 13"/>
                  <a:gd name="T28" fmla="*/ 3 w 12"/>
                  <a:gd name="T29" fmla="*/ 11 h 13"/>
                  <a:gd name="T30" fmla="*/ 4 w 12"/>
                  <a:gd name="T31" fmla="*/ 12 h 13"/>
                  <a:gd name="T32" fmla="*/ 10 w 12"/>
                  <a:gd name="T33" fmla="*/ 10 h 13"/>
                  <a:gd name="T34" fmla="*/ 11 w 12"/>
                  <a:gd name="T35" fmla="*/ 8 h 13"/>
                  <a:gd name="T36" fmla="*/ 9 w 12"/>
                  <a:gd name="T37" fmla="*/ 1 h 13"/>
                  <a:gd name="T38" fmla="*/ 8 w 12"/>
                  <a:gd name="T39" fmla="*/ 1 h 13"/>
                  <a:gd name="T40" fmla="*/ 7 w 12"/>
                  <a:gd name="T41"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 h="13">
                    <a:moveTo>
                      <a:pt x="7" y="1"/>
                    </a:moveTo>
                    <a:cubicBezTo>
                      <a:pt x="7" y="2"/>
                      <a:pt x="7" y="2"/>
                      <a:pt x="7" y="2"/>
                    </a:cubicBezTo>
                    <a:cubicBezTo>
                      <a:pt x="8" y="2"/>
                      <a:pt x="8" y="2"/>
                      <a:pt x="8" y="2"/>
                    </a:cubicBezTo>
                    <a:cubicBezTo>
                      <a:pt x="10" y="3"/>
                      <a:pt x="10" y="6"/>
                      <a:pt x="10" y="8"/>
                    </a:cubicBezTo>
                    <a:cubicBezTo>
                      <a:pt x="10" y="8"/>
                      <a:pt x="9" y="9"/>
                      <a:pt x="9" y="9"/>
                    </a:cubicBezTo>
                    <a:cubicBezTo>
                      <a:pt x="8" y="11"/>
                      <a:pt x="6" y="12"/>
                      <a:pt x="4" y="11"/>
                    </a:cubicBezTo>
                    <a:cubicBezTo>
                      <a:pt x="4" y="11"/>
                      <a:pt x="4" y="11"/>
                      <a:pt x="3" y="11"/>
                    </a:cubicBezTo>
                    <a:cubicBezTo>
                      <a:pt x="2" y="9"/>
                      <a:pt x="1" y="7"/>
                      <a:pt x="2" y="5"/>
                    </a:cubicBezTo>
                    <a:cubicBezTo>
                      <a:pt x="2" y="5"/>
                      <a:pt x="2" y="4"/>
                      <a:pt x="3" y="3"/>
                    </a:cubicBezTo>
                    <a:cubicBezTo>
                      <a:pt x="4" y="2"/>
                      <a:pt x="6" y="1"/>
                      <a:pt x="7" y="2"/>
                    </a:cubicBezTo>
                    <a:cubicBezTo>
                      <a:pt x="7" y="1"/>
                      <a:pt x="7" y="1"/>
                      <a:pt x="7" y="1"/>
                    </a:cubicBezTo>
                    <a:cubicBezTo>
                      <a:pt x="8" y="1"/>
                      <a:pt x="8" y="1"/>
                      <a:pt x="8" y="1"/>
                    </a:cubicBezTo>
                    <a:cubicBezTo>
                      <a:pt x="5" y="0"/>
                      <a:pt x="3" y="1"/>
                      <a:pt x="2" y="3"/>
                    </a:cubicBezTo>
                    <a:cubicBezTo>
                      <a:pt x="1" y="3"/>
                      <a:pt x="1" y="4"/>
                      <a:pt x="1" y="5"/>
                    </a:cubicBezTo>
                    <a:cubicBezTo>
                      <a:pt x="0" y="7"/>
                      <a:pt x="1" y="10"/>
                      <a:pt x="3" y="11"/>
                    </a:cubicBezTo>
                    <a:cubicBezTo>
                      <a:pt x="3" y="12"/>
                      <a:pt x="4" y="12"/>
                      <a:pt x="4" y="12"/>
                    </a:cubicBezTo>
                    <a:cubicBezTo>
                      <a:pt x="6" y="13"/>
                      <a:pt x="8" y="12"/>
                      <a:pt x="10" y="10"/>
                    </a:cubicBezTo>
                    <a:cubicBezTo>
                      <a:pt x="10" y="9"/>
                      <a:pt x="11" y="9"/>
                      <a:pt x="11" y="8"/>
                    </a:cubicBezTo>
                    <a:cubicBezTo>
                      <a:pt x="12" y="5"/>
                      <a:pt x="11" y="3"/>
                      <a:pt x="9" y="1"/>
                    </a:cubicBezTo>
                    <a:cubicBezTo>
                      <a:pt x="9" y="1"/>
                      <a:pt x="8" y="1"/>
                      <a:pt x="8" y="1"/>
                    </a:cubicBezTo>
                    <a:cubicBezTo>
                      <a:pt x="7" y="1"/>
                      <a:pt x="7" y="1"/>
                      <a:pt x="7"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99" name="Freeform 125"/>
              <p:cNvSpPr>
                <a:spLocks/>
              </p:cNvSpPr>
              <p:nvPr/>
            </p:nvSpPr>
            <p:spPr bwMode="auto">
              <a:xfrm>
                <a:off x="751" y="1623"/>
                <a:ext cx="26" cy="28"/>
              </a:xfrm>
              <a:custGeom>
                <a:avLst/>
                <a:gdLst>
                  <a:gd name="T0" fmla="*/ 7 w 11"/>
                  <a:gd name="T1" fmla="*/ 0 h 12"/>
                  <a:gd name="T2" fmla="*/ 10 w 11"/>
                  <a:gd name="T3" fmla="*/ 7 h 12"/>
                  <a:gd name="T4" fmla="*/ 4 w 11"/>
                  <a:gd name="T5" fmla="*/ 11 h 12"/>
                  <a:gd name="T6" fmla="*/ 1 w 11"/>
                  <a:gd name="T7" fmla="*/ 4 h 12"/>
                  <a:gd name="T8" fmla="*/ 7 w 11"/>
                  <a:gd name="T9" fmla="*/ 0 h 12"/>
                </a:gdLst>
                <a:ahLst/>
                <a:cxnLst>
                  <a:cxn ang="0">
                    <a:pos x="T0" y="T1"/>
                  </a:cxn>
                  <a:cxn ang="0">
                    <a:pos x="T2" y="T3"/>
                  </a:cxn>
                  <a:cxn ang="0">
                    <a:pos x="T4" y="T5"/>
                  </a:cxn>
                  <a:cxn ang="0">
                    <a:pos x="T6" y="T7"/>
                  </a:cxn>
                  <a:cxn ang="0">
                    <a:pos x="T8" y="T9"/>
                  </a:cxn>
                </a:cxnLst>
                <a:rect l="0" t="0" r="r" b="b"/>
                <a:pathLst>
                  <a:path w="11" h="12">
                    <a:moveTo>
                      <a:pt x="7" y="0"/>
                    </a:moveTo>
                    <a:cubicBezTo>
                      <a:pt x="10" y="1"/>
                      <a:pt x="11" y="4"/>
                      <a:pt x="10" y="7"/>
                    </a:cubicBezTo>
                    <a:cubicBezTo>
                      <a:pt x="9" y="10"/>
                      <a:pt x="7" y="12"/>
                      <a:pt x="4" y="11"/>
                    </a:cubicBezTo>
                    <a:cubicBezTo>
                      <a:pt x="2" y="10"/>
                      <a:pt x="0" y="7"/>
                      <a:pt x="1" y="4"/>
                    </a:cubicBezTo>
                    <a:cubicBezTo>
                      <a:pt x="2" y="1"/>
                      <a:pt x="5" y="0"/>
                      <a:pt x="7"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00" name="Freeform 126"/>
              <p:cNvSpPr>
                <a:spLocks/>
              </p:cNvSpPr>
              <p:nvPr/>
            </p:nvSpPr>
            <p:spPr bwMode="auto">
              <a:xfrm>
                <a:off x="751" y="1621"/>
                <a:ext cx="28" cy="30"/>
              </a:xfrm>
              <a:custGeom>
                <a:avLst/>
                <a:gdLst>
                  <a:gd name="T0" fmla="*/ 7 w 12"/>
                  <a:gd name="T1" fmla="*/ 1 h 13"/>
                  <a:gd name="T2" fmla="*/ 7 w 12"/>
                  <a:gd name="T3" fmla="*/ 2 h 13"/>
                  <a:gd name="T4" fmla="*/ 8 w 12"/>
                  <a:gd name="T5" fmla="*/ 3 h 13"/>
                  <a:gd name="T6" fmla="*/ 10 w 12"/>
                  <a:gd name="T7" fmla="*/ 8 h 13"/>
                  <a:gd name="T8" fmla="*/ 9 w 12"/>
                  <a:gd name="T9" fmla="*/ 10 h 13"/>
                  <a:gd name="T10" fmla="*/ 4 w 12"/>
                  <a:gd name="T11" fmla="*/ 11 h 13"/>
                  <a:gd name="T12" fmla="*/ 3 w 12"/>
                  <a:gd name="T13" fmla="*/ 11 h 13"/>
                  <a:gd name="T14" fmla="*/ 2 w 12"/>
                  <a:gd name="T15" fmla="*/ 5 h 13"/>
                  <a:gd name="T16" fmla="*/ 3 w 12"/>
                  <a:gd name="T17" fmla="*/ 4 h 13"/>
                  <a:gd name="T18" fmla="*/ 7 w 12"/>
                  <a:gd name="T19" fmla="*/ 2 h 13"/>
                  <a:gd name="T20" fmla="*/ 7 w 12"/>
                  <a:gd name="T21" fmla="*/ 1 h 13"/>
                  <a:gd name="T22" fmla="*/ 7 w 12"/>
                  <a:gd name="T23" fmla="*/ 1 h 13"/>
                  <a:gd name="T24" fmla="*/ 2 w 12"/>
                  <a:gd name="T25" fmla="*/ 3 h 13"/>
                  <a:gd name="T26" fmla="*/ 1 w 12"/>
                  <a:gd name="T27" fmla="*/ 5 h 13"/>
                  <a:gd name="T28" fmla="*/ 3 w 12"/>
                  <a:gd name="T29" fmla="*/ 12 h 13"/>
                  <a:gd name="T30" fmla="*/ 4 w 12"/>
                  <a:gd name="T31" fmla="*/ 12 h 13"/>
                  <a:gd name="T32" fmla="*/ 10 w 12"/>
                  <a:gd name="T33" fmla="*/ 10 h 13"/>
                  <a:gd name="T34" fmla="*/ 11 w 12"/>
                  <a:gd name="T35" fmla="*/ 8 h 13"/>
                  <a:gd name="T36" fmla="*/ 9 w 12"/>
                  <a:gd name="T37" fmla="*/ 2 h 13"/>
                  <a:gd name="T38" fmla="*/ 7 w 12"/>
                  <a:gd name="T39" fmla="*/ 1 h 13"/>
                  <a:gd name="T40" fmla="*/ 7 w 12"/>
                  <a:gd name="T41"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 h="13">
                    <a:moveTo>
                      <a:pt x="7" y="1"/>
                    </a:moveTo>
                    <a:cubicBezTo>
                      <a:pt x="7" y="2"/>
                      <a:pt x="7" y="2"/>
                      <a:pt x="7" y="2"/>
                    </a:cubicBezTo>
                    <a:cubicBezTo>
                      <a:pt x="8" y="2"/>
                      <a:pt x="8" y="2"/>
                      <a:pt x="8" y="3"/>
                    </a:cubicBezTo>
                    <a:cubicBezTo>
                      <a:pt x="10" y="4"/>
                      <a:pt x="10" y="6"/>
                      <a:pt x="10" y="8"/>
                    </a:cubicBezTo>
                    <a:cubicBezTo>
                      <a:pt x="10" y="9"/>
                      <a:pt x="9" y="9"/>
                      <a:pt x="9" y="10"/>
                    </a:cubicBezTo>
                    <a:cubicBezTo>
                      <a:pt x="8" y="11"/>
                      <a:pt x="6" y="12"/>
                      <a:pt x="4" y="11"/>
                    </a:cubicBezTo>
                    <a:cubicBezTo>
                      <a:pt x="4" y="11"/>
                      <a:pt x="4" y="11"/>
                      <a:pt x="3" y="11"/>
                    </a:cubicBezTo>
                    <a:cubicBezTo>
                      <a:pt x="2" y="10"/>
                      <a:pt x="1" y="8"/>
                      <a:pt x="2" y="5"/>
                    </a:cubicBezTo>
                    <a:cubicBezTo>
                      <a:pt x="2" y="5"/>
                      <a:pt x="2" y="4"/>
                      <a:pt x="3" y="4"/>
                    </a:cubicBezTo>
                    <a:cubicBezTo>
                      <a:pt x="4" y="2"/>
                      <a:pt x="6" y="1"/>
                      <a:pt x="7" y="2"/>
                    </a:cubicBezTo>
                    <a:cubicBezTo>
                      <a:pt x="7" y="1"/>
                      <a:pt x="7" y="1"/>
                      <a:pt x="7" y="1"/>
                    </a:cubicBezTo>
                    <a:cubicBezTo>
                      <a:pt x="7" y="1"/>
                      <a:pt x="7" y="1"/>
                      <a:pt x="7" y="1"/>
                    </a:cubicBezTo>
                    <a:cubicBezTo>
                      <a:pt x="5" y="0"/>
                      <a:pt x="3" y="1"/>
                      <a:pt x="2" y="3"/>
                    </a:cubicBezTo>
                    <a:cubicBezTo>
                      <a:pt x="1" y="4"/>
                      <a:pt x="1" y="4"/>
                      <a:pt x="1" y="5"/>
                    </a:cubicBezTo>
                    <a:cubicBezTo>
                      <a:pt x="0" y="8"/>
                      <a:pt x="1" y="10"/>
                      <a:pt x="3" y="12"/>
                    </a:cubicBezTo>
                    <a:cubicBezTo>
                      <a:pt x="3" y="12"/>
                      <a:pt x="3" y="12"/>
                      <a:pt x="4" y="12"/>
                    </a:cubicBezTo>
                    <a:cubicBezTo>
                      <a:pt x="6" y="13"/>
                      <a:pt x="8" y="12"/>
                      <a:pt x="10" y="10"/>
                    </a:cubicBezTo>
                    <a:cubicBezTo>
                      <a:pt x="10" y="10"/>
                      <a:pt x="11" y="9"/>
                      <a:pt x="11" y="8"/>
                    </a:cubicBezTo>
                    <a:cubicBezTo>
                      <a:pt x="12" y="6"/>
                      <a:pt x="11" y="3"/>
                      <a:pt x="9" y="2"/>
                    </a:cubicBezTo>
                    <a:cubicBezTo>
                      <a:pt x="9" y="1"/>
                      <a:pt x="8" y="1"/>
                      <a:pt x="7" y="1"/>
                    </a:cubicBezTo>
                    <a:cubicBezTo>
                      <a:pt x="7" y="1"/>
                      <a:pt x="7" y="1"/>
                      <a:pt x="7"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01" name="Freeform 127"/>
              <p:cNvSpPr>
                <a:spLocks/>
              </p:cNvSpPr>
              <p:nvPr/>
            </p:nvSpPr>
            <p:spPr bwMode="auto">
              <a:xfrm>
                <a:off x="689" y="1548"/>
                <a:ext cx="26" cy="28"/>
              </a:xfrm>
              <a:custGeom>
                <a:avLst/>
                <a:gdLst>
                  <a:gd name="T0" fmla="*/ 7 w 11"/>
                  <a:gd name="T1" fmla="*/ 1 h 12"/>
                  <a:gd name="T2" fmla="*/ 10 w 11"/>
                  <a:gd name="T3" fmla="*/ 8 h 12"/>
                  <a:gd name="T4" fmla="*/ 4 w 11"/>
                  <a:gd name="T5" fmla="*/ 11 h 12"/>
                  <a:gd name="T6" fmla="*/ 1 w 11"/>
                  <a:gd name="T7" fmla="*/ 5 h 12"/>
                  <a:gd name="T8" fmla="*/ 7 w 11"/>
                  <a:gd name="T9" fmla="*/ 1 h 12"/>
                </a:gdLst>
                <a:ahLst/>
                <a:cxnLst>
                  <a:cxn ang="0">
                    <a:pos x="T0" y="T1"/>
                  </a:cxn>
                  <a:cxn ang="0">
                    <a:pos x="T2" y="T3"/>
                  </a:cxn>
                  <a:cxn ang="0">
                    <a:pos x="T4" y="T5"/>
                  </a:cxn>
                  <a:cxn ang="0">
                    <a:pos x="T6" y="T7"/>
                  </a:cxn>
                  <a:cxn ang="0">
                    <a:pos x="T8" y="T9"/>
                  </a:cxn>
                </a:cxnLst>
                <a:rect l="0" t="0" r="r" b="b"/>
                <a:pathLst>
                  <a:path w="11" h="12">
                    <a:moveTo>
                      <a:pt x="7" y="1"/>
                    </a:moveTo>
                    <a:cubicBezTo>
                      <a:pt x="9" y="2"/>
                      <a:pt x="11" y="5"/>
                      <a:pt x="10" y="8"/>
                    </a:cubicBezTo>
                    <a:cubicBezTo>
                      <a:pt x="9" y="10"/>
                      <a:pt x="6" y="12"/>
                      <a:pt x="4" y="11"/>
                    </a:cubicBezTo>
                    <a:cubicBezTo>
                      <a:pt x="1" y="11"/>
                      <a:pt x="0" y="8"/>
                      <a:pt x="1" y="5"/>
                    </a:cubicBezTo>
                    <a:cubicBezTo>
                      <a:pt x="2" y="2"/>
                      <a:pt x="4" y="0"/>
                      <a:pt x="7"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02" name="Freeform 128"/>
              <p:cNvSpPr>
                <a:spLocks/>
              </p:cNvSpPr>
              <p:nvPr/>
            </p:nvSpPr>
            <p:spPr bwMode="auto">
              <a:xfrm>
                <a:off x="689" y="1548"/>
                <a:ext cx="26" cy="30"/>
              </a:xfrm>
              <a:custGeom>
                <a:avLst/>
                <a:gdLst>
                  <a:gd name="T0" fmla="*/ 7 w 11"/>
                  <a:gd name="T1" fmla="*/ 1 h 13"/>
                  <a:gd name="T2" fmla="*/ 7 w 11"/>
                  <a:gd name="T3" fmla="*/ 2 h 13"/>
                  <a:gd name="T4" fmla="*/ 8 w 11"/>
                  <a:gd name="T5" fmla="*/ 2 h 13"/>
                  <a:gd name="T6" fmla="*/ 9 w 11"/>
                  <a:gd name="T7" fmla="*/ 7 h 13"/>
                  <a:gd name="T8" fmla="*/ 8 w 11"/>
                  <a:gd name="T9" fmla="*/ 9 h 13"/>
                  <a:gd name="T10" fmla="*/ 4 w 11"/>
                  <a:gd name="T11" fmla="*/ 11 h 13"/>
                  <a:gd name="T12" fmla="*/ 3 w 11"/>
                  <a:gd name="T13" fmla="*/ 10 h 13"/>
                  <a:gd name="T14" fmla="*/ 1 w 11"/>
                  <a:gd name="T15" fmla="*/ 5 h 13"/>
                  <a:gd name="T16" fmla="*/ 2 w 11"/>
                  <a:gd name="T17" fmla="*/ 3 h 13"/>
                  <a:gd name="T18" fmla="*/ 7 w 11"/>
                  <a:gd name="T19" fmla="*/ 2 h 13"/>
                  <a:gd name="T20" fmla="*/ 7 w 11"/>
                  <a:gd name="T21" fmla="*/ 1 h 13"/>
                  <a:gd name="T22" fmla="*/ 7 w 11"/>
                  <a:gd name="T23" fmla="*/ 0 h 13"/>
                  <a:gd name="T24" fmla="*/ 1 w 11"/>
                  <a:gd name="T25" fmla="*/ 3 h 13"/>
                  <a:gd name="T26" fmla="*/ 0 w 11"/>
                  <a:gd name="T27" fmla="*/ 5 h 13"/>
                  <a:gd name="T28" fmla="*/ 2 w 11"/>
                  <a:gd name="T29" fmla="*/ 11 h 13"/>
                  <a:gd name="T30" fmla="*/ 4 w 11"/>
                  <a:gd name="T31" fmla="*/ 12 h 13"/>
                  <a:gd name="T32" fmla="*/ 9 w 11"/>
                  <a:gd name="T33" fmla="*/ 10 h 13"/>
                  <a:gd name="T34" fmla="*/ 10 w 11"/>
                  <a:gd name="T35" fmla="*/ 8 h 13"/>
                  <a:gd name="T36" fmla="*/ 9 w 11"/>
                  <a:gd name="T37" fmla="*/ 1 h 13"/>
                  <a:gd name="T38" fmla="*/ 7 w 11"/>
                  <a:gd name="T39" fmla="*/ 0 h 13"/>
                  <a:gd name="T40" fmla="*/ 7 w 11"/>
                  <a:gd name="T41"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 h="13">
                    <a:moveTo>
                      <a:pt x="7" y="1"/>
                    </a:moveTo>
                    <a:cubicBezTo>
                      <a:pt x="7" y="2"/>
                      <a:pt x="7" y="2"/>
                      <a:pt x="7" y="2"/>
                    </a:cubicBezTo>
                    <a:cubicBezTo>
                      <a:pt x="7" y="2"/>
                      <a:pt x="8" y="2"/>
                      <a:pt x="8" y="2"/>
                    </a:cubicBezTo>
                    <a:cubicBezTo>
                      <a:pt x="9" y="3"/>
                      <a:pt x="10" y="5"/>
                      <a:pt x="9" y="7"/>
                    </a:cubicBezTo>
                    <a:cubicBezTo>
                      <a:pt x="9" y="8"/>
                      <a:pt x="9" y="9"/>
                      <a:pt x="8" y="9"/>
                    </a:cubicBezTo>
                    <a:cubicBezTo>
                      <a:pt x="7" y="11"/>
                      <a:pt x="6" y="11"/>
                      <a:pt x="4" y="11"/>
                    </a:cubicBezTo>
                    <a:cubicBezTo>
                      <a:pt x="3" y="11"/>
                      <a:pt x="3" y="11"/>
                      <a:pt x="3" y="10"/>
                    </a:cubicBezTo>
                    <a:cubicBezTo>
                      <a:pt x="1" y="9"/>
                      <a:pt x="1" y="7"/>
                      <a:pt x="1" y="5"/>
                    </a:cubicBezTo>
                    <a:cubicBezTo>
                      <a:pt x="2" y="4"/>
                      <a:pt x="2" y="4"/>
                      <a:pt x="2" y="3"/>
                    </a:cubicBezTo>
                    <a:cubicBezTo>
                      <a:pt x="3" y="2"/>
                      <a:pt x="5" y="1"/>
                      <a:pt x="7" y="2"/>
                    </a:cubicBezTo>
                    <a:cubicBezTo>
                      <a:pt x="7" y="1"/>
                      <a:pt x="7" y="1"/>
                      <a:pt x="7" y="1"/>
                    </a:cubicBezTo>
                    <a:cubicBezTo>
                      <a:pt x="7" y="0"/>
                      <a:pt x="7" y="0"/>
                      <a:pt x="7" y="0"/>
                    </a:cubicBezTo>
                    <a:cubicBezTo>
                      <a:pt x="5" y="0"/>
                      <a:pt x="3" y="1"/>
                      <a:pt x="1" y="3"/>
                    </a:cubicBezTo>
                    <a:cubicBezTo>
                      <a:pt x="1" y="3"/>
                      <a:pt x="1" y="4"/>
                      <a:pt x="0" y="5"/>
                    </a:cubicBezTo>
                    <a:cubicBezTo>
                      <a:pt x="0" y="7"/>
                      <a:pt x="0" y="10"/>
                      <a:pt x="2" y="11"/>
                    </a:cubicBezTo>
                    <a:cubicBezTo>
                      <a:pt x="3" y="12"/>
                      <a:pt x="3" y="12"/>
                      <a:pt x="4" y="12"/>
                    </a:cubicBezTo>
                    <a:cubicBezTo>
                      <a:pt x="6" y="13"/>
                      <a:pt x="8" y="12"/>
                      <a:pt x="9" y="10"/>
                    </a:cubicBezTo>
                    <a:cubicBezTo>
                      <a:pt x="10" y="9"/>
                      <a:pt x="10" y="9"/>
                      <a:pt x="10" y="8"/>
                    </a:cubicBezTo>
                    <a:cubicBezTo>
                      <a:pt x="11" y="5"/>
                      <a:pt x="10" y="3"/>
                      <a:pt x="9" y="1"/>
                    </a:cubicBezTo>
                    <a:cubicBezTo>
                      <a:pt x="8" y="1"/>
                      <a:pt x="8" y="1"/>
                      <a:pt x="7" y="0"/>
                    </a:cubicBezTo>
                    <a:cubicBezTo>
                      <a:pt x="7" y="1"/>
                      <a:pt x="7" y="1"/>
                      <a:pt x="7"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03" name="Freeform 129"/>
              <p:cNvSpPr>
                <a:spLocks/>
              </p:cNvSpPr>
              <p:nvPr/>
            </p:nvSpPr>
            <p:spPr bwMode="auto">
              <a:xfrm>
                <a:off x="739" y="1600"/>
                <a:ext cx="26" cy="28"/>
              </a:xfrm>
              <a:custGeom>
                <a:avLst/>
                <a:gdLst>
                  <a:gd name="T0" fmla="*/ 7 w 11"/>
                  <a:gd name="T1" fmla="*/ 1 h 12"/>
                  <a:gd name="T2" fmla="*/ 10 w 11"/>
                  <a:gd name="T3" fmla="*/ 7 h 12"/>
                  <a:gd name="T4" fmla="*/ 4 w 11"/>
                  <a:gd name="T5" fmla="*/ 11 h 12"/>
                  <a:gd name="T6" fmla="*/ 1 w 11"/>
                  <a:gd name="T7" fmla="*/ 5 h 12"/>
                  <a:gd name="T8" fmla="*/ 7 w 11"/>
                  <a:gd name="T9" fmla="*/ 1 h 12"/>
                </a:gdLst>
                <a:ahLst/>
                <a:cxnLst>
                  <a:cxn ang="0">
                    <a:pos x="T0" y="T1"/>
                  </a:cxn>
                  <a:cxn ang="0">
                    <a:pos x="T2" y="T3"/>
                  </a:cxn>
                  <a:cxn ang="0">
                    <a:pos x="T4" y="T5"/>
                  </a:cxn>
                  <a:cxn ang="0">
                    <a:pos x="T6" y="T7"/>
                  </a:cxn>
                  <a:cxn ang="0">
                    <a:pos x="T8" y="T9"/>
                  </a:cxn>
                </a:cxnLst>
                <a:rect l="0" t="0" r="r" b="b"/>
                <a:pathLst>
                  <a:path w="11" h="12">
                    <a:moveTo>
                      <a:pt x="7" y="1"/>
                    </a:moveTo>
                    <a:cubicBezTo>
                      <a:pt x="10" y="2"/>
                      <a:pt x="11" y="4"/>
                      <a:pt x="10" y="7"/>
                    </a:cubicBezTo>
                    <a:cubicBezTo>
                      <a:pt x="9" y="10"/>
                      <a:pt x="6" y="12"/>
                      <a:pt x="4" y="11"/>
                    </a:cubicBezTo>
                    <a:cubicBezTo>
                      <a:pt x="2" y="11"/>
                      <a:pt x="0" y="8"/>
                      <a:pt x="1" y="5"/>
                    </a:cubicBezTo>
                    <a:cubicBezTo>
                      <a:pt x="2" y="2"/>
                      <a:pt x="5" y="0"/>
                      <a:pt x="7"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04" name="Freeform 130"/>
              <p:cNvSpPr>
                <a:spLocks/>
              </p:cNvSpPr>
              <p:nvPr/>
            </p:nvSpPr>
            <p:spPr bwMode="auto">
              <a:xfrm>
                <a:off x="739" y="1600"/>
                <a:ext cx="26" cy="28"/>
              </a:xfrm>
              <a:custGeom>
                <a:avLst/>
                <a:gdLst>
                  <a:gd name="T0" fmla="*/ 7 w 11"/>
                  <a:gd name="T1" fmla="*/ 1 h 12"/>
                  <a:gd name="T2" fmla="*/ 7 w 11"/>
                  <a:gd name="T3" fmla="*/ 1 h 12"/>
                  <a:gd name="T4" fmla="*/ 8 w 11"/>
                  <a:gd name="T5" fmla="*/ 2 h 12"/>
                  <a:gd name="T6" fmla="*/ 10 w 11"/>
                  <a:gd name="T7" fmla="*/ 7 h 12"/>
                  <a:gd name="T8" fmla="*/ 9 w 11"/>
                  <a:gd name="T9" fmla="*/ 9 h 12"/>
                  <a:gd name="T10" fmla="*/ 4 w 11"/>
                  <a:gd name="T11" fmla="*/ 11 h 12"/>
                  <a:gd name="T12" fmla="*/ 3 w 11"/>
                  <a:gd name="T13" fmla="*/ 10 h 12"/>
                  <a:gd name="T14" fmla="*/ 2 w 11"/>
                  <a:gd name="T15" fmla="*/ 5 h 12"/>
                  <a:gd name="T16" fmla="*/ 2 w 11"/>
                  <a:gd name="T17" fmla="*/ 3 h 12"/>
                  <a:gd name="T18" fmla="*/ 7 w 11"/>
                  <a:gd name="T19" fmla="*/ 1 h 12"/>
                  <a:gd name="T20" fmla="*/ 7 w 11"/>
                  <a:gd name="T21" fmla="*/ 1 h 12"/>
                  <a:gd name="T22" fmla="*/ 7 w 11"/>
                  <a:gd name="T23" fmla="*/ 0 h 12"/>
                  <a:gd name="T24" fmla="*/ 2 w 11"/>
                  <a:gd name="T25" fmla="*/ 2 h 12"/>
                  <a:gd name="T26" fmla="*/ 1 w 11"/>
                  <a:gd name="T27" fmla="*/ 5 h 12"/>
                  <a:gd name="T28" fmla="*/ 2 w 11"/>
                  <a:gd name="T29" fmla="*/ 11 h 12"/>
                  <a:gd name="T30" fmla="*/ 4 w 11"/>
                  <a:gd name="T31" fmla="*/ 12 h 12"/>
                  <a:gd name="T32" fmla="*/ 9 w 11"/>
                  <a:gd name="T33" fmla="*/ 10 h 12"/>
                  <a:gd name="T34" fmla="*/ 11 w 11"/>
                  <a:gd name="T35" fmla="*/ 7 h 12"/>
                  <a:gd name="T36" fmla="*/ 9 w 11"/>
                  <a:gd name="T37" fmla="*/ 1 h 12"/>
                  <a:gd name="T38" fmla="*/ 7 w 11"/>
                  <a:gd name="T39" fmla="*/ 0 h 12"/>
                  <a:gd name="T40" fmla="*/ 7 w 11"/>
                  <a:gd name="T41"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 h="12">
                    <a:moveTo>
                      <a:pt x="7" y="1"/>
                    </a:moveTo>
                    <a:cubicBezTo>
                      <a:pt x="7" y="1"/>
                      <a:pt x="7" y="1"/>
                      <a:pt x="7" y="1"/>
                    </a:cubicBezTo>
                    <a:cubicBezTo>
                      <a:pt x="7" y="1"/>
                      <a:pt x="8" y="2"/>
                      <a:pt x="8" y="2"/>
                    </a:cubicBezTo>
                    <a:cubicBezTo>
                      <a:pt x="9" y="3"/>
                      <a:pt x="10" y="5"/>
                      <a:pt x="10" y="7"/>
                    </a:cubicBezTo>
                    <a:cubicBezTo>
                      <a:pt x="9" y="8"/>
                      <a:pt x="9" y="9"/>
                      <a:pt x="9" y="9"/>
                    </a:cubicBezTo>
                    <a:cubicBezTo>
                      <a:pt x="7" y="11"/>
                      <a:pt x="6" y="11"/>
                      <a:pt x="4" y="11"/>
                    </a:cubicBezTo>
                    <a:cubicBezTo>
                      <a:pt x="4" y="11"/>
                      <a:pt x="3" y="10"/>
                      <a:pt x="3" y="10"/>
                    </a:cubicBezTo>
                    <a:cubicBezTo>
                      <a:pt x="2" y="9"/>
                      <a:pt x="1" y="7"/>
                      <a:pt x="2" y="5"/>
                    </a:cubicBezTo>
                    <a:cubicBezTo>
                      <a:pt x="2" y="4"/>
                      <a:pt x="2" y="4"/>
                      <a:pt x="2" y="3"/>
                    </a:cubicBezTo>
                    <a:cubicBezTo>
                      <a:pt x="4" y="2"/>
                      <a:pt x="5" y="1"/>
                      <a:pt x="7" y="1"/>
                    </a:cubicBezTo>
                    <a:cubicBezTo>
                      <a:pt x="7" y="1"/>
                      <a:pt x="7" y="1"/>
                      <a:pt x="7" y="1"/>
                    </a:cubicBezTo>
                    <a:cubicBezTo>
                      <a:pt x="7" y="0"/>
                      <a:pt x="7" y="0"/>
                      <a:pt x="7" y="0"/>
                    </a:cubicBezTo>
                    <a:cubicBezTo>
                      <a:pt x="5" y="0"/>
                      <a:pt x="3" y="1"/>
                      <a:pt x="2" y="2"/>
                    </a:cubicBezTo>
                    <a:cubicBezTo>
                      <a:pt x="1" y="3"/>
                      <a:pt x="1" y="4"/>
                      <a:pt x="1" y="5"/>
                    </a:cubicBezTo>
                    <a:cubicBezTo>
                      <a:pt x="0" y="7"/>
                      <a:pt x="1" y="10"/>
                      <a:pt x="2" y="11"/>
                    </a:cubicBezTo>
                    <a:cubicBezTo>
                      <a:pt x="3" y="11"/>
                      <a:pt x="3" y="12"/>
                      <a:pt x="4" y="12"/>
                    </a:cubicBezTo>
                    <a:cubicBezTo>
                      <a:pt x="6" y="12"/>
                      <a:pt x="8" y="11"/>
                      <a:pt x="9" y="10"/>
                    </a:cubicBezTo>
                    <a:cubicBezTo>
                      <a:pt x="10" y="9"/>
                      <a:pt x="10" y="8"/>
                      <a:pt x="11" y="7"/>
                    </a:cubicBezTo>
                    <a:cubicBezTo>
                      <a:pt x="11" y="5"/>
                      <a:pt x="11" y="2"/>
                      <a:pt x="9" y="1"/>
                    </a:cubicBezTo>
                    <a:cubicBezTo>
                      <a:pt x="8" y="1"/>
                      <a:pt x="8" y="0"/>
                      <a:pt x="7" y="0"/>
                    </a:cubicBezTo>
                    <a:cubicBezTo>
                      <a:pt x="7" y="1"/>
                      <a:pt x="7" y="1"/>
                      <a:pt x="7"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05" name="Freeform 131"/>
              <p:cNvSpPr>
                <a:spLocks/>
              </p:cNvSpPr>
              <p:nvPr/>
            </p:nvSpPr>
            <p:spPr bwMode="auto">
              <a:xfrm>
                <a:off x="725" y="1581"/>
                <a:ext cx="23" cy="28"/>
              </a:xfrm>
              <a:custGeom>
                <a:avLst/>
                <a:gdLst>
                  <a:gd name="T0" fmla="*/ 7 w 10"/>
                  <a:gd name="T1" fmla="*/ 0 h 12"/>
                  <a:gd name="T2" fmla="*/ 10 w 10"/>
                  <a:gd name="T3" fmla="*/ 7 h 12"/>
                  <a:gd name="T4" fmla="*/ 4 w 10"/>
                  <a:gd name="T5" fmla="*/ 11 h 12"/>
                  <a:gd name="T6" fmla="*/ 1 w 10"/>
                  <a:gd name="T7" fmla="*/ 4 h 12"/>
                  <a:gd name="T8" fmla="*/ 7 w 10"/>
                  <a:gd name="T9" fmla="*/ 0 h 12"/>
                </a:gdLst>
                <a:ahLst/>
                <a:cxnLst>
                  <a:cxn ang="0">
                    <a:pos x="T0" y="T1"/>
                  </a:cxn>
                  <a:cxn ang="0">
                    <a:pos x="T2" y="T3"/>
                  </a:cxn>
                  <a:cxn ang="0">
                    <a:pos x="T4" y="T5"/>
                  </a:cxn>
                  <a:cxn ang="0">
                    <a:pos x="T6" y="T7"/>
                  </a:cxn>
                  <a:cxn ang="0">
                    <a:pos x="T8" y="T9"/>
                  </a:cxn>
                </a:cxnLst>
                <a:rect l="0" t="0" r="r" b="b"/>
                <a:pathLst>
                  <a:path w="10" h="12">
                    <a:moveTo>
                      <a:pt x="7" y="0"/>
                    </a:moveTo>
                    <a:cubicBezTo>
                      <a:pt x="9" y="1"/>
                      <a:pt x="10" y="4"/>
                      <a:pt x="10" y="7"/>
                    </a:cubicBezTo>
                    <a:cubicBezTo>
                      <a:pt x="9" y="10"/>
                      <a:pt x="6" y="12"/>
                      <a:pt x="4" y="11"/>
                    </a:cubicBezTo>
                    <a:cubicBezTo>
                      <a:pt x="1" y="10"/>
                      <a:pt x="0" y="7"/>
                      <a:pt x="1" y="4"/>
                    </a:cubicBezTo>
                    <a:cubicBezTo>
                      <a:pt x="1" y="1"/>
                      <a:pt x="4" y="0"/>
                      <a:pt x="7"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06" name="Freeform 132"/>
              <p:cNvSpPr>
                <a:spLocks/>
              </p:cNvSpPr>
              <p:nvPr/>
            </p:nvSpPr>
            <p:spPr bwMode="auto">
              <a:xfrm>
                <a:off x="722" y="1578"/>
                <a:ext cx="29" cy="31"/>
              </a:xfrm>
              <a:custGeom>
                <a:avLst/>
                <a:gdLst>
                  <a:gd name="T0" fmla="*/ 8 w 12"/>
                  <a:gd name="T1" fmla="*/ 1 h 13"/>
                  <a:gd name="T2" fmla="*/ 8 w 12"/>
                  <a:gd name="T3" fmla="*/ 2 h 13"/>
                  <a:gd name="T4" fmla="*/ 9 w 12"/>
                  <a:gd name="T5" fmla="*/ 2 h 13"/>
                  <a:gd name="T6" fmla="*/ 10 w 12"/>
                  <a:gd name="T7" fmla="*/ 8 h 13"/>
                  <a:gd name="T8" fmla="*/ 9 w 12"/>
                  <a:gd name="T9" fmla="*/ 10 h 13"/>
                  <a:gd name="T10" fmla="*/ 5 w 12"/>
                  <a:gd name="T11" fmla="*/ 11 h 13"/>
                  <a:gd name="T12" fmla="*/ 4 w 12"/>
                  <a:gd name="T13" fmla="*/ 11 h 13"/>
                  <a:gd name="T14" fmla="*/ 2 w 12"/>
                  <a:gd name="T15" fmla="*/ 5 h 13"/>
                  <a:gd name="T16" fmla="*/ 3 w 12"/>
                  <a:gd name="T17" fmla="*/ 4 h 13"/>
                  <a:gd name="T18" fmla="*/ 8 w 12"/>
                  <a:gd name="T19" fmla="*/ 2 h 13"/>
                  <a:gd name="T20" fmla="*/ 8 w 12"/>
                  <a:gd name="T21" fmla="*/ 1 h 13"/>
                  <a:gd name="T22" fmla="*/ 8 w 12"/>
                  <a:gd name="T23" fmla="*/ 1 h 13"/>
                  <a:gd name="T24" fmla="*/ 2 w 12"/>
                  <a:gd name="T25" fmla="*/ 3 h 13"/>
                  <a:gd name="T26" fmla="*/ 1 w 12"/>
                  <a:gd name="T27" fmla="*/ 5 h 13"/>
                  <a:gd name="T28" fmla="*/ 3 w 12"/>
                  <a:gd name="T29" fmla="*/ 12 h 13"/>
                  <a:gd name="T30" fmla="*/ 4 w 12"/>
                  <a:gd name="T31" fmla="*/ 12 h 13"/>
                  <a:gd name="T32" fmla="*/ 10 w 12"/>
                  <a:gd name="T33" fmla="*/ 10 h 13"/>
                  <a:gd name="T34" fmla="*/ 11 w 12"/>
                  <a:gd name="T35" fmla="*/ 8 h 13"/>
                  <a:gd name="T36" fmla="*/ 9 w 12"/>
                  <a:gd name="T37" fmla="*/ 2 h 13"/>
                  <a:gd name="T38" fmla="*/ 8 w 12"/>
                  <a:gd name="T39" fmla="*/ 1 h 13"/>
                  <a:gd name="T40" fmla="*/ 8 w 12"/>
                  <a:gd name="T41"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 h="13">
                    <a:moveTo>
                      <a:pt x="8" y="1"/>
                    </a:moveTo>
                    <a:cubicBezTo>
                      <a:pt x="8" y="2"/>
                      <a:pt x="8" y="2"/>
                      <a:pt x="8" y="2"/>
                    </a:cubicBezTo>
                    <a:cubicBezTo>
                      <a:pt x="8" y="2"/>
                      <a:pt x="8" y="2"/>
                      <a:pt x="9" y="2"/>
                    </a:cubicBezTo>
                    <a:cubicBezTo>
                      <a:pt x="10" y="4"/>
                      <a:pt x="11" y="6"/>
                      <a:pt x="10" y="8"/>
                    </a:cubicBezTo>
                    <a:cubicBezTo>
                      <a:pt x="10" y="8"/>
                      <a:pt x="10" y="9"/>
                      <a:pt x="9" y="10"/>
                    </a:cubicBezTo>
                    <a:cubicBezTo>
                      <a:pt x="8" y="11"/>
                      <a:pt x="6" y="12"/>
                      <a:pt x="5" y="11"/>
                    </a:cubicBezTo>
                    <a:cubicBezTo>
                      <a:pt x="4" y="11"/>
                      <a:pt x="4" y="11"/>
                      <a:pt x="4" y="11"/>
                    </a:cubicBezTo>
                    <a:cubicBezTo>
                      <a:pt x="2" y="10"/>
                      <a:pt x="1" y="7"/>
                      <a:pt x="2" y="5"/>
                    </a:cubicBezTo>
                    <a:cubicBezTo>
                      <a:pt x="2" y="5"/>
                      <a:pt x="3" y="4"/>
                      <a:pt x="3" y="4"/>
                    </a:cubicBezTo>
                    <a:cubicBezTo>
                      <a:pt x="4" y="2"/>
                      <a:pt x="6" y="1"/>
                      <a:pt x="8" y="2"/>
                    </a:cubicBezTo>
                    <a:cubicBezTo>
                      <a:pt x="8" y="1"/>
                      <a:pt x="8" y="1"/>
                      <a:pt x="8" y="1"/>
                    </a:cubicBezTo>
                    <a:cubicBezTo>
                      <a:pt x="8" y="1"/>
                      <a:pt x="8" y="1"/>
                      <a:pt x="8" y="1"/>
                    </a:cubicBezTo>
                    <a:cubicBezTo>
                      <a:pt x="6" y="0"/>
                      <a:pt x="4" y="1"/>
                      <a:pt x="2" y="3"/>
                    </a:cubicBezTo>
                    <a:cubicBezTo>
                      <a:pt x="2" y="4"/>
                      <a:pt x="1" y="4"/>
                      <a:pt x="1" y="5"/>
                    </a:cubicBezTo>
                    <a:cubicBezTo>
                      <a:pt x="0" y="8"/>
                      <a:pt x="1" y="10"/>
                      <a:pt x="3" y="12"/>
                    </a:cubicBezTo>
                    <a:cubicBezTo>
                      <a:pt x="3" y="12"/>
                      <a:pt x="4" y="12"/>
                      <a:pt x="4" y="12"/>
                    </a:cubicBezTo>
                    <a:cubicBezTo>
                      <a:pt x="6" y="13"/>
                      <a:pt x="9" y="12"/>
                      <a:pt x="10" y="10"/>
                    </a:cubicBezTo>
                    <a:cubicBezTo>
                      <a:pt x="11" y="10"/>
                      <a:pt x="11" y="9"/>
                      <a:pt x="11" y="8"/>
                    </a:cubicBezTo>
                    <a:cubicBezTo>
                      <a:pt x="12" y="6"/>
                      <a:pt x="11" y="3"/>
                      <a:pt x="9" y="2"/>
                    </a:cubicBezTo>
                    <a:cubicBezTo>
                      <a:pt x="9" y="1"/>
                      <a:pt x="8" y="1"/>
                      <a:pt x="8" y="1"/>
                    </a:cubicBezTo>
                    <a:cubicBezTo>
                      <a:pt x="8" y="1"/>
                      <a:pt x="8" y="1"/>
                      <a:pt x="8"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07" name="Freeform 133"/>
              <p:cNvSpPr>
                <a:spLocks/>
              </p:cNvSpPr>
              <p:nvPr/>
            </p:nvSpPr>
            <p:spPr bwMode="auto">
              <a:xfrm>
                <a:off x="708" y="1564"/>
                <a:ext cx="24" cy="28"/>
              </a:xfrm>
              <a:custGeom>
                <a:avLst/>
                <a:gdLst>
                  <a:gd name="T0" fmla="*/ 6 w 10"/>
                  <a:gd name="T1" fmla="*/ 0 h 12"/>
                  <a:gd name="T2" fmla="*/ 9 w 10"/>
                  <a:gd name="T3" fmla="*/ 7 h 12"/>
                  <a:gd name="T4" fmla="*/ 3 w 10"/>
                  <a:gd name="T5" fmla="*/ 11 h 12"/>
                  <a:gd name="T6" fmla="*/ 0 w 10"/>
                  <a:gd name="T7" fmla="*/ 4 h 12"/>
                  <a:gd name="T8" fmla="*/ 6 w 10"/>
                  <a:gd name="T9" fmla="*/ 0 h 12"/>
                </a:gdLst>
                <a:ahLst/>
                <a:cxnLst>
                  <a:cxn ang="0">
                    <a:pos x="T0" y="T1"/>
                  </a:cxn>
                  <a:cxn ang="0">
                    <a:pos x="T2" y="T3"/>
                  </a:cxn>
                  <a:cxn ang="0">
                    <a:pos x="T4" y="T5"/>
                  </a:cxn>
                  <a:cxn ang="0">
                    <a:pos x="T6" y="T7"/>
                  </a:cxn>
                  <a:cxn ang="0">
                    <a:pos x="T8" y="T9"/>
                  </a:cxn>
                </a:cxnLst>
                <a:rect l="0" t="0" r="r" b="b"/>
                <a:pathLst>
                  <a:path w="10" h="12">
                    <a:moveTo>
                      <a:pt x="6" y="0"/>
                    </a:moveTo>
                    <a:cubicBezTo>
                      <a:pt x="9" y="1"/>
                      <a:pt x="10" y="4"/>
                      <a:pt x="9" y="7"/>
                    </a:cubicBezTo>
                    <a:cubicBezTo>
                      <a:pt x="9" y="10"/>
                      <a:pt x="6" y="12"/>
                      <a:pt x="3" y="11"/>
                    </a:cubicBezTo>
                    <a:cubicBezTo>
                      <a:pt x="1" y="10"/>
                      <a:pt x="0" y="7"/>
                      <a:pt x="0" y="4"/>
                    </a:cubicBezTo>
                    <a:cubicBezTo>
                      <a:pt x="1" y="1"/>
                      <a:pt x="4" y="0"/>
                      <a:pt x="6"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08" name="Freeform 134"/>
              <p:cNvSpPr>
                <a:spLocks/>
              </p:cNvSpPr>
              <p:nvPr/>
            </p:nvSpPr>
            <p:spPr bwMode="auto">
              <a:xfrm>
                <a:off x="706" y="1562"/>
                <a:ext cx="28" cy="30"/>
              </a:xfrm>
              <a:custGeom>
                <a:avLst/>
                <a:gdLst>
                  <a:gd name="T0" fmla="*/ 7 w 12"/>
                  <a:gd name="T1" fmla="*/ 1 h 13"/>
                  <a:gd name="T2" fmla="*/ 7 w 12"/>
                  <a:gd name="T3" fmla="*/ 2 h 13"/>
                  <a:gd name="T4" fmla="*/ 8 w 12"/>
                  <a:gd name="T5" fmla="*/ 3 h 13"/>
                  <a:gd name="T6" fmla="*/ 10 w 12"/>
                  <a:gd name="T7" fmla="*/ 8 h 13"/>
                  <a:gd name="T8" fmla="*/ 9 w 12"/>
                  <a:gd name="T9" fmla="*/ 10 h 13"/>
                  <a:gd name="T10" fmla="*/ 5 w 12"/>
                  <a:gd name="T11" fmla="*/ 11 h 13"/>
                  <a:gd name="T12" fmla="*/ 3 w 12"/>
                  <a:gd name="T13" fmla="*/ 11 h 13"/>
                  <a:gd name="T14" fmla="*/ 2 w 12"/>
                  <a:gd name="T15" fmla="*/ 5 h 13"/>
                  <a:gd name="T16" fmla="*/ 3 w 12"/>
                  <a:gd name="T17" fmla="*/ 4 h 13"/>
                  <a:gd name="T18" fmla="*/ 7 w 12"/>
                  <a:gd name="T19" fmla="*/ 2 h 13"/>
                  <a:gd name="T20" fmla="*/ 7 w 12"/>
                  <a:gd name="T21" fmla="*/ 1 h 13"/>
                  <a:gd name="T22" fmla="*/ 8 w 12"/>
                  <a:gd name="T23" fmla="*/ 1 h 13"/>
                  <a:gd name="T24" fmla="*/ 2 w 12"/>
                  <a:gd name="T25" fmla="*/ 3 h 13"/>
                  <a:gd name="T26" fmla="*/ 1 w 12"/>
                  <a:gd name="T27" fmla="*/ 5 h 13"/>
                  <a:gd name="T28" fmla="*/ 3 w 12"/>
                  <a:gd name="T29" fmla="*/ 12 h 13"/>
                  <a:gd name="T30" fmla="*/ 4 w 12"/>
                  <a:gd name="T31" fmla="*/ 12 h 13"/>
                  <a:gd name="T32" fmla="*/ 10 w 12"/>
                  <a:gd name="T33" fmla="*/ 10 h 13"/>
                  <a:gd name="T34" fmla="*/ 11 w 12"/>
                  <a:gd name="T35" fmla="*/ 8 h 13"/>
                  <a:gd name="T36" fmla="*/ 9 w 12"/>
                  <a:gd name="T37" fmla="*/ 2 h 13"/>
                  <a:gd name="T38" fmla="*/ 8 w 12"/>
                  <a:gd name="T39" fmla="*/ 1 h 13"/>
                  <a:gd name="T40" fmla="*/ 7 w 12"/>
                  <a:gd name="T41"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 h="13">
                    <a:moveTo>
                      <a:pt x="7" y="1"/>
                    </a:moveTo>
                    <a:cubicBezTo>
                      <a:pt x="7" y="2"/>
                      <a:pt x="7" y="2"/>
                      <a:pt x="7" y="2"/>
                    </a:cubicBezTo>
                    <a:cubicBezTo>
                      <a:pt x="8" y="2"/>
                      <a:pt x="8" y="2"/>
                      <a:pt x="8" y="3"/>
                    </a:cubicBezTo>
                    <a:cubicBezTo>
                      <a:pt x="10" y="4"/>
                      <a:pt x="11" y="6"/>
                      <a:pt x="10" y="8"/>
                    </a:cubicBezTo>
                    <a:cubicBezTo>
                      <a:pt x="10" y="8"/>
                      <a:pt x="9" y="9"/>
                      <a:pt x="9" y="10"/>
                    </a:cubicBezTo>
                    <a:cubicBezTo>
                      <a:pt x="8" y="11"/>
                      <a:pt x="6" y="12"/>
                      <a:pt x="5" y="11"/>
                    </a:cubicBezTo>
                    <a:cubicBezTo>
                      <a:pt x="4" y="11"/>
                      <a:pt x="4" y="11"/>
                      <a:pt x="3" y="11"/>
                    </a:cubicBezTo>
                    <a:cubicBezTo>
                      <a:pt x="2" y="10"/>
                      <a:pt x="1" y="8"/>
                      <a:pt x="2" y="5"/>
                    </a:cubicBezTo>
                    <a:cubicBezTo>
                      <a:pt x="2" y="5"/>
                      <a:pt x="2" y="4"/>
                      <a:pt x="3" y="4"/>
                    </a:cubicBezTo>
                    <a:cubicBezTo>
                      <a:pt x="4" y="2"/>
                      <a:pt x="6" y="1"/>
                      <a:pt x="7" y="2"/>
                    </a:cubicBezTo>
                    <a:cubicBezTo>
                      <a:pt x="7" y="1"/>
                      <a:pt x="7" y="1"/>
                      <a:pt x="7" y="1"/>
                    </a:cubicBezTo>
                    <a:cubicBezTo>
                      <a:pt x="8" y="1"/>
                      <a:pt x="8" y="1"/>
                      <a:pt x="8" y="1"/>
                    </a:cubicBezTo>
                    <a:cubicBezTo>
                      <a:pt x="6" y="0"/>
                      <a:pt x="3" y="1"/>
                      <a:pt x="2" y="3"/>
                    </a:cubicBezTo>
                    <a:cubicBezTo>
                      <a:pt x="2" y="4"/>
                      <a:pt x="1" y="4"/>
                      <a:pt x="1" y="5"/>
                    </a:cubicBezTo>
                    <a:cubicBezTo>
                      <a:pt x="0" y="8"/>
                      <a:pt x="1" y="10"/>
                      <a:pt x="3" y="12"/>
                    </a:cubicBezTo>
                    <a:cubicBezTo>
                      <a:pt x="3" y="12"/>
                      <a:pt x="4" y="12"/>
                      <a:pt x="4" y="12"/>
                    </a:cubicBezTo>
                    <a:cubicBezTo>
                      <a:pt x="6" y="13"/>
                      <a:pt x="9" y="12"/>
                      <a:pt x="10" y="10"/>
                    </a:cubicBezTo>
                    <a:cubicBezTo>
                      <a:pt x="10" y="10"/>
                      <a:pt x="11" y="9"/>
                      <a:pt x="11" y="8"/>
                    </a:cubicBezTo>
                    <a:cubicBezTo>
                      <a:pt x="12" y="6"/>
                      <a:pt x="11" y="3"/>
                      <a:pt x="9" y="2"/>
                    </a:cubicBezTo>
                    <a:cubicBezTo>
                      <a:pt x="9" y="1"/>
                      <a:pt x="8" y="1"/>
                      <a:pt x="8" y="1"/>
                    </a:cubicBezTo>
                    <a:cubicBezTo>
                      <a:pt x="7" y="1"/>
                      <a:pt x="7" y="1"/>
                      <a:pt x="7"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09" name="Freeform 135"/>
              <p:cNvSpPr>
                <a:spLocks/>
              </p:cNvSpPr>
              <p:nvPr/>
            </p:nvSpPr>
            <p:spPr bwMode="auto">
              <a:xfrm>
                <a:off x="668" y="1536"/>
                <a:ext cx="26" cy="28"/>
              </a:xfrm>
              <a:custGeom>
                <a:avLst/>
                <a:gdLst>
                  <a:gd name="T0" fmla="*/ 7 w 11"/>
                  <a:gd name="T1" fmla="*/ 1 h 12"/>
                  <a:gd name="T2" fmla="*/ 10 w 11"/>
                  <a:gd name="T3" fmla="*/ 7 h 12"/>
                  <a:gd name="T4" fmla="*/ 4 w 11"/>
                  <a:gd name="T5" fmla="*/ 11 h 12"/>
                  <a:gd name="T6" fmla="*/ 1 w 11"/>
                  <a:gd name="T7" fmla="*/ 5 h 12"/>
                  <a:gd name="T8" fmla="*/ 7 w 11"/>
                  <a:gd name="T9" fmla="*/ 1 h 12"/>
                </a:gdLst>
                <a:ahLst/>
                <a:cxnLst>
                  <a:cxn ang="0">
                    <a:pos x="T0" y="T1"/>
                  </a:cxn>
                  <a:cxn ang="0">
                    <a:pos x="T2" y="T3"/>
                  </a:cxn>
                  <a:cxn ang="0">
                    <a:pos x="T4" y="T5"/>
                  </a:cxn>
                  <a:cxn ang="0">
                    <a:pos x="T6" y="T7"/>
                  </a:cxn>
                  <a:cxn ang="0">
                    <a:pos x="T8" y="T9"/>
                  </a:cxn>
                </a:cxnLst>
                <a:rect l="0" t="0" r="r" b="b"/>
                <a:pathLst>
                  <a:path w="11" h="12">
                    <a:moveTo>
                      <a:pt x="7" y="1"/>
                    </a:moveTo>
                    <a:cubicBezTo>
                      <a:pt x="10" y="1"/>
                      <a:pt x="11" y="4"/>
                      <a:pt x="10" y="7"/>
                    </a:cubicBezTo>
                    <a:cubicBezTo>
                      <a:pt x="9" y="10"/>
                      <a:pt x="7" y="12"/>
                      <a:pt x="4" y="11"/>
                    </a:cubicBezTo>
                    <a:cubicBezTo>
                      <a:pt x="2" y="10"/>
                      <a:pt x="0" y="7"/>
                      <a:pt x="1" y="5"/>
                    </a:cubicBezTo>
                    <a:cubicBezTo>
                      <a:pt x="2" y="2"/>
                      <a:pt x="5" y="0"/>
                      <a:pt x="7"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10" name="Freeform 136"/>
              <p:cNvSpPr>
                <a:spLocks/>
              </p:cNvSpPr>
              <p:nvPr/>
            </p:nvSpPr>
            <p:spPr bwMode="auto">
              <a:xfrm>
                <a:off x="668" y="1536"/>
                <a:ext cx="28" cy="28"/>
              </a:xfrm>
              <a:custGeom>
                <a:avLst/>
                <a:gdLst>
                  <a:gd name="T0" fmla="*/ 7 w 12"/>
                  <a:gd name="T1" fmla="*/ 1 h 12"/>
                  <a:gd name="T2" fmla="*/ 7 w 12"/>
                  <a:gd name="T3" fmla="*/ 1 h 12"/>
                  <a:gd name="T4" fmla="*/ 8 w 12"/>
                  <a:gd name="T5" fmla="*/ 2 h 12"/>
                  <a:gd name="T6" fmla="*/ 10 w 12"/>
                  <a:gd name="T7" fmla="*/ 7 h 12"/>
                  <a:gd name="T8" fmla="*/ 9 w 12"/>
                  <a:gd name="T9" fmla="*/ 9 h 12"/>
                  <a:gd name="T10" fmla="*/ 4 w 12"/>
                  <a:gd name="T11" fmla="*/ 11 h 12"/>
                  <a:gd name="T12" fmla="*/ 3 w 12"/>
                  <a:gd name="T13" fmla="*/ 10 h 12"/>
                  <a:gd name="T14" fmla="*/ 2 w 12"/>
                  <a:gd name="T15" fmla="*/ 5 h 12"/>
                  <a:gd name="T16" fmla="*/ 3 w 12"/>
                  <a:gd name="T17" fmla="*/ 3 h 12"/>
                  <a:gd name="T18" fmla="*/ 7 w 12"/>
                  <a:gd name="T19" fmla="*/ 1 h 12"/>
                  <a:gd name="T20" fmla="*/ 7 w 12"/>
                  <a:gd name="T21" fmla="*/ 1 h 12"/>
                  <a:gd name="T22" fmla="*/ 7 w 12"/>
                  <a:gd name="T23" fmla="*/ 0 h 12"/>
                  <a:gd name="T24" fmla="*/ 2 w 12"/>
                  <a:gd name="T25" fmla="*/ 2 h 12"/>
                  <a:gd name="T26" fmla="*/ 1 w 12"/>
                  <a:gd name="T27" fmla="*/ 4 h 12"/>
                  <a:gd name="T28" fmla="*/ 3 w 12"/>
                  <a:gd name="T29" fmla="*/ 11 h 12"/>
                  <a:gd name="T30" fmla="*/ 4 w 12"/>
                  <a:gd name="T31" fmla="*/ 12 h 12"/>
                  <a:gd name="T32" fmla="*/ 10 w 12"/>
                  <a:gd name="T33" fmla="*/ 10 h 12"/>
                  <a:gd name="T34" fmla="*/ 11 w 12"/>
                  <a:gd name="T35" fmla="*/ 7 h 12"/>
                  <a:gd name="T36" fmla="*/ 9 w 12"/>
                  <a:gd name="T37" fmla="*/ 1 h 12"/>
                  <a:gd name="T38" fmla="*/ 7 w 12"/>
                  <a:gd name="T39" fmla="*/ 0 h 12"/>
                  <a:gd name="T40" fmla="*/ 7 w 12"/>
                  <a:gd name="T41" fmla="*/ 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 h="12">
                    <a:moveTo>
                      <a:pt x="7" y="1"/>
                    </a:moveTo>
                    <a:cubicBezTo>
                      <a:pt x="7" y="1"/>
                      <a:pt x="7" y="1"/>
                      <a:pt x="7" y="1"/>
                    </a:cubicBezTo>
                    <a:cubicBezTo>
                      <a:pt x="8" y="1"/>
                      <a:pt x="8" y="2"/>
                      <a:pt x="8" y="2"/>
                    </a:cubicBezTo>
                    <a:cubicBezTo>
                      <a:pt x="10" y="3"/>
                      <a:pt x="10" y="5"/>
                      <a:pt x="10" y="7"/>
                    </a:cubicBezTo>
                    <a:cubicBezTo>
                      <a:pt x="10" y="8"/>
                      <a:pt x="9" y="8"/>
                      <a:pt x="9" y="9"/>
                    </a:cubicBezTo>
                    <a:cubicBezTo>
                      <a:pt x="8" y="10"/>
                      <a:pt x="6" y="11"/>
                      <a:pt x="4" y="11"/>
                    </a:cubicBezTo>
                    <a:cubicBezTo>
                      <a:pt x="4" y="11"/>
                      <a:pt x="4" y="10"/>
                      <a:pt x="3" y="10"/>
                    </a:cubicBezTo>
                    <a:cubicBezTo>
                      <a:pt x="2" y="9"/>
                      <a:pt x="1" y="7"/>
                      <a:pt x="2" y="5"/>
                    </a:cubicBezTo>
                    <a:cubicBezTo>
                      <a:pt x="2" y="4"/>
                      <a:pt x="2" y="3"/>
                      <a:pt x="3" y="3"/>
                    </a:cubicBezTo>
                    <a:cubicBezTo>
                      <a:pt x="4" y="1"/>
                      <a:pt x="6" y="1"/>
                      <a:pt x="7" y="1"/>
                    </a:cubicBezTo>
                    <a:cubicBezTo>
                      <a:pt x="7" y="1"/>
                      <a:pt x="7" y="1"/>
                      <a:pt x="7" y="1"/>
                    </a:cubicBezTo>
                    <a:cubicBezTo>
                      <a:pt x="7" y="0"/>
                      <a:pt x="7" y="0"/>
                      <a:pt x="7" y="0"/>
                    </a:cubicBezTo>
                    <a:cubicBezTo>
                      <a:pt x="5" y="0"/>
                      <a:pt x="3" y="0"/>
                      <a:pt x="2" y="2"/>
                    </a:cubicBezTo>
                    <a:cubicBezTo>
                      <a:pt x="1" y="3"/>
                      <a:pt x="1" y="4"/>
                      <a:pt x="1" y="4"/>
                    </a:cubicBezTo>
                    <a:cubicBezTo>
                      <a:pt x="0" y="7"/>
                      <a:pt x="1" y="10"/>
                      <a:pt x="3" y="11"/>
                    </a:cubicBezTo>
                    <a:cubicBezTo>
                      <a:pt x="3" y="11"/>
                      <a:pt x="3" y="12"/>
                      <a:pt x="4" y="12"/>
                    </a:cubicBezTo>
                    <a:cubicBezTo>
                      <a:pt x="6" y="12"/>
                      <a:pt x="8" y="11"/>
                      <a:pt x="10" y="10"/>
                    </a:cubicBezTo>
                    <a:cubicBezTo>
                      <a:pt x="10" y="9"/>
                      <a:pt x="11" y="8"/>
                      <a:pt x="11" y="7"/>
                    </a:cubicBezTo>
                    <a:cubicBezTo>
                      <a:pt x="12" y="5"/>
                      <a:pt x="11" y="2"/>
                      <a:pt x="9" y="1"/>
                    </a:cubicBezTo>
                    <a:cubicBezTo>
                      <a:pt x="9" y="1"/>
                      <a:pt x="8" y="0"/>
                      <a:pt x="7" y="0"/>
                    </a:cubicBezTo>
                    <a:cubicBezTo>
                      <a:pt x="7" y="1"/>
                      <a:pt x="7" y="1"/>
                      <a:pt x="7"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11" name="Freeform 137"/>
              <p:cNvSpPr>
                <a:spLocks/>
              </p:cNvSpPr>
              <p:nvPr/>
            </p:nvSpPr>
            <p:spPr bwMode="auto">
              <a:xfrm>
                <a:off x="647" y="1524"/>
                <a:ext cx="26" cy="28"/>
              </a:xfrm>
              <a:custGeom>
                <a:avLst/>
                <a:gdLst>
                  <a:gd name="T0" fmla="*/ 7 w 11"/>
                  <a:gd name="T1" fmla="*/ 1 h 12"/>
                  <a:gd name="T2" fmla="*/ 10 w 11"/>
                  <a:gd name="T3" fmla="*/ 8 h 12"/>
                  <a:gd name="T4" fmla="*/ 4 w 11"/>
                  <a:gd name="T5" fmla="*/ 11 h 12"/>
                  <a:gd name="T6" fmla="*/ 1 w 11"/>
                  <a:gd name="T7" fmla="*/ 5 h 12"/>
                  <a:gd name="T8" fmla="*/ 7 w 11"/>
                  <a:gd name="T9" fmla="*/ 1 h 12"/>
                </a:gdLst>
                <a:ahLst/>
                <a:cxnLst>
                  <a:cxn ang="0">
                    <a:pos x="T0" y="T1"/>
                  </a:cxn>
                  <a:cxn ang="0">
                    <a:pos x="T2" y="T3"/>
                  </a:cxn>
                  <a:cxn ang="0">
                    <a:pos x="T4" y="T5"/>
                  </a:cxn>
                  <a:cxn ang="0">
                    <a:pos x="T6" y="T7"/>
                  </a:cxn>
                  <a:cxn ang="0">
                    <a:pos x="T8" y="T9"/>
                  </a:cxn>
                </a:cxnLst>
                <a:rect l="0" t="0" r="r" b="b"/>
                <a:pathLst>
                  <a:path w="11" h="12">
                    <a:moveTo>
                      <a:pt x="7" y="1"/>
                    </a:moveTo>
                    <a:cubicBezTo>
                      <a:pt x="10" y="2"/>
                      <a:pt x="11" y="5"/>
                      <a:pt x="10" y="8"/>
                    </a:cubicBezTo>
                    <a:cubicBezTo>
                      <a:pt x="9" y="10"/>
                      <a:pt x="7" y="12"/>
                      <a:pt x="4" y="11"/>
                    </a:cubicBezTo>
                    <a:cubicBezTo>
                      <a:pt x="2" y="11"/>
                      <a:pt x="0" y="8"/>
                      <a:pt x="1" y="5"/>
                    </a:cubicBezTo>
                    <a:cubicBezTo>
                      <a:pt x="2" y="2"/>
                      <a:pt x="5" y="0"/>
                      <a:pt x="7"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12" name="Freeform 138"/>
              <p:cNvSpPr>
                <a:spLocks/>
              </p:cNvSpPr>
              <p:nvPr/>
            </p:nvSpPr>
            <p:spPr bwMode="auto">
              <a:xfrm>
                <a:off x="647" y="1524"/>
                <a:ext cx="26" cy="31"/>
              </a:xfrm>
              <a:custGeom>
                <a:avLst/>
                <a:gdLst>
                  <a:gd name="T0" fmla="*/ 7 w 11"/>
                  <a:gd name="T1" fmla="*/ 1 h 13"/>
                  <a:gd name="T2" fmla="*/ 7 w 11"/>
                  <a:gd name="T3" fmla="*/ 1 h 13"/>
                  <a:gd name="T4" fmla="*/ 8 w 11"/>
                  <a:gd name="T5" fmla="*/ 2 h 13"/>
                  <a:gd name="T6" fmla="*/ 10 w 11"/>
                  <a:gd name="T7" fmla="*/ 7 h 13"/>
                  <a:gd name="T8" fmla="*/ 9 w 11"/>
                  <a:gd name="T9" fmla="*/ 9 h 13"/>
                  <a:gd name="T10" fmla="*/ 4 w 11"/>
                  <a:gd name="T11" fmla="*/ 11 h 13"/>
                  <a:gd name="T12" fmla="*/ 3 w 11"/>
                  <a:gd name="T13" fmla="*/ 10 h 13"/>
                  <a:gd name="T14" fmla="*/ 2 w 11"/>
                  <a:gd name="T15" fmla="*/ 5 h 13"/>
                  <a:gd name="T16" fmla="*/ 3 w 11"/>
                  <a:gd name="T17" fmla="*/ 3 h 13"/>
                  <a:gd name="T18" fmla="*/ 7 w 11"/>
                  <a:gd name="T19" fmla="*/ 1 h 13"/>
                  <a:gd name="T20" fmla="*/ 7 w 11"/>
                  <a:gd name="T21" fmla="*/ 1 h 13"/>
                  <a:gd name="T22" fmla="*/ 7 w 11"/>
                  <a:gd name="T23" fmla="*/ 0 h 13"/>
                  <a:gd name="T24" fmla="*/ 2 w 11"/>
                  <a:gd name="T25" fmla="*/ 3 h 13"/>
                  <a:gd name="T26" fmla="*/ 1 w 11"/>
                  <a:gd name="T27" fmla="*/ 5 h 13"/>
                  <a:gd name="T28" fmla="*/ 3 w 11"/>
                  <a:gd name="T29" fmla="*/ 11 h 13"/>
                  <a:gd name="T30" fmla="*/ 4 w 11"/>
                  <a:gd name="T31" fmla="*/ 12 h 13"/>
                  <a:gd name="T32" fmla="*/ 10 w 11"/>
                  <a:gd name="T33" fmla="*/ 10 h 13"/>
                  <a:gd name="T34" fmla="*/ 11 w 11"/>
                  <a:gd name="T35" fmla="*/ 8 h 13"/>
                  <a:gd name="T36" fmla="*/ 9 w 11"/>
                  <a:gd name="T37" fmla="*/ 1 h 13"/>
                  <a:gd name="T38" fmla="*/ 7 w 11"/>
                  <a:gd name="T39" fmla="*/ 0 h 13"/>
                  <a:gd name="T40" fmla="*/ 7 w 11"/>
                  <a:gd name="T41" fmla="*/ 1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 h="13">
                    <a:moveTo>
                      <a:pt x="7" y="1"/>
                    </a:moveTo>
                    <a:cubicBezTo>
                      <a:pt x="7" y="1"/>
                      <a:pt x="7" y="1"/>
                      <a:pt x="7" y="1"/>
                    </a:cubicBezTo>
                    <a:cubicBezTo>
                      <a:pt x="8" y="2"/>
                      <a:pt x="8" y="2"/>
                      <a:pt x="8" y="2"/>
                    </a:cubicBezTo>
                    <a:cubicBezTo>
                      <a:pt x="10" y="3"/>
                      <a:pt x="10" y="5"/>
                      <a:pt x="10" y="7"/>
                    </a:cubicBezTo>
                    <a:cubicBezTo>
                      <a:pt x="10" y="8"/>
                      <a:pt x="9" y="9"/>
                      <a:pt x="9" y="9"/>
                    </a:cubicBezTo>
                    <a:cubicBezTo>
                      <a:pt x="8" y="11"/>
                      <a:pt x="6" y="11"/>
                      <a:pt x="4" y="11"/>
                    </a:cubicBezTo>
                    <a:cubicBezTo>
                      <a:pt x="4" y="11"/>
                      <a:pt x="4" y="11"/>
                      <a:pt x="3" y="10"/>
                    </a:cubicBezTo>
                    <a:cubicBezTo>
                      <a:pt x="2" y="9"/>
                      <a:pt x="1" y="7"/>
                      <a:pt x="2" y="5"/>
                    </a:cubicBezTo>
                    <a:cubicBezTo>
                      <a:pt x="2" y="4"/>
                      <a:pt x="2" y="4"/>
                      <a:pt x="3" y="3"/>
                    </a:cubicBezTo>
                    <a:cubicBezTo>
                      <a:pt x="4" y="2"/>
                      <a:pt x="6" y="1"/>
                      <a:pt x="7" y="1"/>
                    </a:cubicBezTo>
                    <a:cubicBezTo>
                      <a:pt x="7" y="1"/>
                      <a:pt x="7" y="1"/>
                      <a:pt x="7" y="1"/>
                    </a:cubicBezTo>
                    <a:cubicBezTo>
                      <a:pt x="7" y="0"/>
                      <a:pt x="7" y="0"/>
                      <a:pt x="7" y="0"/>
                    </a:cubicBezTo>
                    <a:cubicBezTo>
                      <a:pt x="5" y="0"/>
                      <a:pt x="3" y="1"/>
                      <a:pt x="2" y="3"/>
                    </a:cubicBezTo>
                    <a:cubicBezTo>
                      <a:pt x="1" y="3"/>
                      <a:pt x="1" y="4"/>
                      <a:pt x="1" y="5"/>
                    </a:cubicBezTo>
                    <a:cubicBezTo>
                      <a:pt x="0" y="7"/>
                      <a:pt x="1" y="10"/>
                      <a:pt x="3" y="11"/>
                    </a:cubicBezTo>
                    <a:cubicBezTo>
                      <a:pt x="3" y="12"/>
                      <a:pt x="3" y="12"/>
                      <a:pt x="4" y="12"/>
                    </a:cubicBezTo>
                    <a:cubicBezTo>
                      <a:pt x="6" y="13"/>
                      <a:pt x="8" y="12"/>
                      <a:pt x="10" y="10"/>
                    </a:cubicBezTo>
                    <a:cubicBezTo>
                      <a:pt x="10" y="9"/>
                      <a:pt x="11" y="9"/>
                      <a:pt x="11" y="8"/>
                    </a:cubicBezTo>
                    <a:cubicBezTo>
                      <a:pt x="11" y="5"/>
                      <a:pt x="11" y="3"/>
                      <a:pt x="9" y="1"/>
                    </a:cubicBezTo>
                    <a:cubicBezTo>
                      <a:pt x="9" y="1"/>
                      <a:pt x="8" y="1"/>
                      <a:pt x="7" y="0"/>
                    </a:cubicBezTo>
                    <a:cubicBezTo>
                      <a:pt x="7" y="1"/>
                      <a:pt x="7" y="1"/>
                      <a:pt x="7"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13" name="Freeform 139"/>
              <p:cNvSpPr>
                <a:spLocks/>
              </p:cNvSpPr>
              <p:nvPr/>
            </p:nvSpPr>
            <p:spPr bwMode="auto">
              <a:xfrm>
                <a:off x="1180" y="1061"/>
                <a:ext cx="154" cy="163"/>
              </a:xfrm>
              <a:custGeom>
                <a:avLst/>
                <a:gdLst>
                  <a:gd name="T0" fmla="*/ 62 w 65"/>
                  <a:gd name="T1" fmla="*/ 69 h 69"/>
                  <a:gd name="T2" fmla="*/ 45 w 65"/>
                  <a:gd name="T3" fmla="*/ 49 h 69"/>
                  <a:gd name="T4" fmla="*/ 57 w 65"/>
                  <a:gd name="T5" fmla="*/ 50 h 69"/>
                  <a:gd name="T6" fmla="*/ 34 w 65"/>
                  <a:gd name="T7" fmla="*/ 33 h 69"/>
                  <a:gd name="T8" fmla="*/ 50 w 65"/>
                  <a:gd name="T9" fmla="*/ 36 h 69"/>
                  <a:gd name="T10" fmla="*/ 16 w 65"/>
                  <a:gd name="T11" fmla="*/ 18 h 69"/>
                  <a:gd name="T12" fmla="*/ 1 w 65"/>
                  <a:gd name="T13" fmla="*/ 0 h 69"/>
                  <a:gd name="T14" fmla="*/ 39 w 65"/>
                  <a:gd name="T15" fmla="*/ 15 h 69"/>
                  <a:gd name="T16" fmla="*/ 62 w 65"/>
                  <a:gd name="T17"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69">
                    <a:moveTo>
                      <a:pt x="62" y="69"/>
                    </a:moveTo>
                    <a:cubicBezTo>
                      <a:pt x="63" y="61"/>
                      <a:pt x="51" y="43"/>
                      <a:pt x="45" y="49"/>
                    </a:cubicBezTo>
                    <a:cubicBezTo>
                      <a:pt x="44" y="45"/>
                      <a:pt x="52" y="42"/>
                      <a:pt x="57" y="50"/>
                    </a:cubicBezTo>
                    <a:cubicBezTo>
                      <a:pt x="60" y="43"/>
                      <a:pt x="40" y="35"/>
                      <a:pt x="34" y="33"/>
                    </a:cubicBezTo>
                    <a:cubicBezTo>
                      <a:pt x="37" y="31"/>
                      <a:pt x="45" y="33"/>
                      <a:pt x="50" y="36"/>
                    </a:cubicBezTo>
                    <a:cubicBezTo>
                      <a:pt x="47" y="26"/>
                      <a:pt x="24" y="26"/>
                      <a:pt x="16" y="18"/>
                    </a:cubicBezTo>
                    <a:cubicBezTo>
                      <a:pt x="43" y="15"/>
                      <a:pt x="0" y="10"/>
                      <a:pt x="1" y="0"/>
                    </a:cubicBezTo>
                    <a:cubicBezTo>
                      <a:pt x="5" y="8"/>
                      <a:pt x="24" y="6"/>
                      <a:pt x="39" y="15"/>
                    </a:cubicBezTo>
                    <a:cubicBezTo>
                      <a:pt x="64" y="31"/>
                      <a:pt x="65" y="52"/>
                      <a:pt x="62" y="6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14" name="Freeform 140"/>
              <p:cNvSpPr>
                <a:spLocks/>
              </p:cNvSpPr>
              <p:nvPr/>
            </p:nvSpPr>
            <p:spPr bwMode="auto">
              <a:xfrm>
                <a:off x="1124" y="1014"/>
                <a:ext cx="130" cy="73"/>
              </a:xfrm>
              <a:custGeom>
                <a:avLst/>
                <a:gdLst>
                  <a:gd name="T0" fmla="*/ 40 w 55"/>
                  <a:gd name="T1" fmla="*/ 11 h 31"/>
                  <a:gd name="T2" fmla="*/ 44 w 55"/>
                  <a:gd name="T3" fmla="*/ 16 h 31"/>
                  <a:gd name="T4" fmla="*/ 55 w 55"/>
                  <a:gd name="T5" fmla="*/ 31 h 31"/>
                  <a:gd name="T6" fmla="*/ 0 w 55"/>
                  <a:gd name="T7" fmla="*/ 3 h 31"/>
                  <a:gd name="T8" fmla="*/ 17 w 55"/>
                  <a:gd name="T9" fmla="*/ 10 h 31"/>
                  <a:gd name="T10" fmla="*/ 8 w 55"/>
                  <a:gd name="T11" fmla="*/ 0 h 31"/>
                  <a:gd name="T12" fmla="*/ 26 w 55"/>
                  <a:gd name="T13" fmla="*/ 12 h 31"/>
                  <a:gd name="T14" fmla="*/ 19 w 55"/>
                  <a:gd name="T15" fmla="*/ 2 h 31"/>
                  <a:gd name="T16" fmla="*/ 38 w 55"/>
                  <a:gd name="T17" fmla="*/ 15 h 31"/>
                  <a:gd name="T18" fmla="*/ 40 w 55"/>
                  <a:gd name="T19" fmla="*/ 11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5" h="31">
                    <a:moveTo>
                      <a:pt x="40" y="11"/>
                    </a:moveTo>
                    <a:cubicBezTo>
                      <a:pt x="40" y="11"/>
                      <a:pt x="44" y="16"/>
                      <a:pt x="44" y="16"/>
                    </a:cubicBezTo>
                    <a:cubicBezTo>
                      <a:pt x="53" y="26"/>
                      <a:pt x="43" y="22"/>
                      <a:pt x="55" y="31"/>
                    </a:cubicBezTo>
                    <a:cubicBezTo>
                      <a:pt x="29" y="16"/>
                      <a:pt x="33" y="26"/>
                      <a:pt x="0" y="3"/>
                    </a:cubicBezTo>
                    <a:cubicBezTo>
                      <a:pt x="10" y="9"/>
                      <a:pt x="9" y="5"/>
                      <a:pt x="17" y="10"/>
                    </a:cubicBezTo>
                    <a:cubicBezTo>
                      <a:pt x="15" y="6"/>
                      <a:pt x="13" y="5"/>
                      <a:pt x="8" y="0"/>
                    </a:cubicBezTo>
                    <a:cubicBezTo>
                      <a:pt x="13" y="2"/>
                      <a:pt x="21" y="6"/>
                      <a:pt x="26" y="12"/>
                    </a:cubicBezTo>
                    <a:cubicBezTo>
                      <a:pt x="29" y="12"/>
                      <a:pt x="18" y="1"/>
                      <a:pt x="19" y="2"/>
                    </a:cubicBezTo>
                    <a:cubicBezTo>
                      <a:pt x="36" y="11"/>
                      <a:pt x="33" y="11"/>
                      <a:pt x="38" y="15"/>
                    </a:cubicBezTo>
                    <a:cubicBezTo>
                      <a:pt x="39" y="14"/>
                      <a:pt x="40" y="14"/>
                      <a:pt x="40" y="1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15" name="Freeform 141"/>
              <p:cNvSpPr>
                <a:spLocks/>
              </p:cNvSpPr>
              <p:nvPr/>
            </p:nvSpPr>
            <p:spPr bwMode="auto">
              <a:xfrm>
                <a:off x="1247" y="1047"/>
                <a:ext cx="96" cy="101"/>
              </a:xfrm>
              <a:custGeom>
                <a:avLst/>
                <a:gdLst>
                  <a:gd name="T0" fmla="*/ 26 w 41"/>
                  <a:gd name="T1" fmla="*/ 0 h 43"/>
                  <a:gd name="T2" fmla="*/ 30 w 41"/>
                  <a:gd name="T3" fmla="*/ 43 h 43"/>
                  <a:gd name="T4" fmla="*/ 0 w 41"/>
                  <a:gd name="T5" fmla="*/ 0 h 43"/>
                  <a:gd name="T6" fmla="*/ 15 w 41"/>
                  <a:gd name="T7" fmla="*/ 13 h 43"/>
                  <a:gd name="T8" fmla="*/ 26 w 41"/>
                  <a:gd name="T9" fmla="*/ 0 h 43"/>
                </a:gdLst>
                <a:ahLst/>
                <a:cxnLst>
                  <a:cxn ang="0">
                    <a:pos x="T0" y="T1"/>
                  </a:cxn>
                  <a:cxn ang="0">
                    <a:pos x="T2" y="T3"/>
                  </a:cxn>
                  <a:cxn ang="0">
                    <a:pos x="T4" y="T5"/>
                  </a:cxn>
                  <a:cxn ang="0">
                    <a:pos x="T6" y="T7"/>
                  </a:cxn>
                  <a:cxn ang="0">
                    <a:pos x="T8" y="T9"/>
                  </a:cxn>
                </a:cxnLst>
                <a:rect l="0" t="0" r="r" b="b"/>
                <a:pathLst>
                  <a:path w="41" h="43">
                    <a:moveTo>
                      <a:pt x="26" y="0"/>
                    </a:moveTo>
                    <a:cubicBezTo>
                      <a:pt x="16" y="17"/>
                      <a:pt x="41" y="31"/>
                      <a:pt x="30" y="43"/>
                    </a:cubicBezTo>
                    <a:cubicBezTo>
                      <a:pt x="37" y="26"/>
                      <a:pt x="0" y="15"/>
                      <a:pt x="0" y="0"/>
                    </a:cubicBezTo>
                    <a:cubicBezTo>
                      <a:pt x="3" y="6"/>
                      <a:pt x="8" y="10"/>
                      <a:pt x="15" y="13"/>
                    </a:cubicBezTo>
                    <a:cubicBezTo>
                      <a:pt x="19" y="12"/>
                      <a:pt x="16" y="5"/>
                      <a:pt x="26"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16" name="Freeform 142"/>
              <p:cNvSpPr>
                <a:spLocks/>
              </p:cNvSpPr>
              <p:nvPr/>
            </p:nvSpPr>
            <p:spPr bwMode="auto">
              <a:xfrm>
                <a:off x="1464" y="943"/>
                <a:ext cx="198" cy="92"/>
              </a:xfrm>
              <a:custGeom>
                <a:avLst/>
                <a:gdLst>
                  <a:gd name="T0" fmla="*/ 0 w 84"/>
                  <a:gd name="T1" fmla="*/ 16 h 39"/>
                  <a:gd name="T2" fmla="*/ 24 w 84"/>
                  <a:gd name="T3" fmla="*/ 21 h 39"/>
                  <a:gd name="T4" fmla="*/ 19 w 84"/>
                  <a:gd name="T5" fmla="*/ 12 h 39"/>
                  <a:gd name="T6" fmla="*/ 42 w 84"/>
                  <a:gd name="T7" fmla="*/ 23 h 39"/>
                  <a:gd name="T8" fmla="*/ 35 w 84"/>
                  <a:gd name="T9" fmla="*/ 12 h 39"/>
                  <a:gd name="T10" fmla="*/ 62 w 84"/>
                  <a:gd name="T11" fmla="*/ 30 h 39"/>
                  <a:gd name="T12" fmla="*/ 84 w 84"/>
                  <a:gd name="T13" fmla="*/ 35 h 39"/>
                  <a:gd name="T14" fmla="*/ 58 w 84"/>
                  <a:gd name="T15" fmla="*/ 12 h 39"/>
                  <a:gd name="T16" fmla="*/ 0 w 84"/>
                  <a:gd name="T17" fmla="*/ 1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4" h="39">
                    <a:moveTo>
                      <a:pt x="0" y="16"/>
                    </a:moveTo>
                    <a:cubicBezTo>
                      <a:pt x="7" y="13"/>
                      <a:pt x="28" y="14"/>
                      <a:pt x="24" y="21"/>
                    </a:cubicBezTo>
                    <a:cubicBezTo>
                      <a:pt x="28" y="20"/>
                      <a:pt x="28" y="13"/>
                      <a:pt x="19" y="12"/>
                    </a:cubicBezTo>
                    <a:cubicBezTo>
                      <a:pt x="25" y="7"/>
                      <a:pt x="38" y="19"/>
                      <a:pt x="42" y="23"/>
                    </a:cubicBezTo>
                    <a:cubicBezTo>
                      <a:pt x="43" y="20"/>
                      <a:pt x="39" y="14"/>
                      <a:pt x="35" y="12"/>
                    </a:cubicBezTo>
                    <a:cubicBezTo>
                      <a:pt x="45" y="10"/>
                      <a:pt x="52" y="28"/>
                      <a:pt x="62" y="30"/>
                    </a:cubicBezTo>
                    <a:cubicBezTo>
                      <a:pt x="56" y="9"/>
                      <a:pt x="74" y="39"/>
                      <a:pt x="84" y="35"/>
                    </a:cubicBezTo>
                    <a:cubicBezTo>
                      <a:pt x="74" y="35"/>
                      <a:pt x="70" y="19"/>
                      <a:pt x="58" y="12"/>
                    </a:cubicBezTo>
                    <a:cubicBezTo>
                      <a:pt x="35" y="0"/>
                      <a:pt x="15" y="7"/>
                      <a:pt x="0" y="16"/>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17" name="Freeform 143"/>
              <p:cNvSpPr>
                <a:spLocks/>
              </p:cNvSpPr>
              <p:nvPr/>
            </p:nvSpPr>
            <p:spPr bwMode="auto">
              <a:xfrm>
                <a:off x="1615" y="981"/>
                <a:ext cx="102" cy="73"/>
              </a:xfrm>
              <a:custGeom>
                <a:avLst/>
                <a:gdLst>
                  <a:gd name="T0" fmla="*/ 23 w 43"/>
                  <a:gd name="T1" fmla="*/ 4 h 31"/>
                  <a:gd name="T2" fmla="*/ 17 w 43"/>
                  <a:gd name="T3" fmla="*/ 2 h 31"/>
                  <a:gd name="T4" fmla="*/ 0 w 43"/>
                  <a:gd name="T5" fmla="*/ 0 h 31"/>
                  <a:gd name="T6" fmla="*/ 42 w 43"/>
                  <a:gd name="T7" fmla="*/ 31 h 31"/>
                  <a:gd name="T8" fmla="*/ 31 w 43"/>
                  <a:gd name="T9" fmla="*/ 20 h 31"/>
                  <a:gd name="T10" fmla="*/ 43 w 43"/>
                  <a:gd name="T11" fmla="*/ 23 h 31"/>
                  <a:gd name="T12" fmla="*/ 27 w 43"/>
                  <a:gd name="T13" fmla="*/ 14 h 31"/>
                  <a:gd name="T14" fmla="*/ 38 w 43"/>
                  <a:gd name="T15" fmla="*/ 15 h 31"/>
                  <a:gd name="T16" fmla="*/ 19 w 43"/>
                  <a:gd name="T17" fmla="*/ 7 h 31"/>
                  <a:gd name="T18" fmla="*/ 23 w 43"/>
                  <a:gd name="T19" fmla="*/ 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3" h="31">
                    <a:moveTo>
                      <a:pt x="23" y="4"/>
                    </a:moveTo>
                    <a:cubicBezTo>
                      <a:pt x="23" y="3"/>
                      <a:pt x="17" y="2"/>
                      <a:pt x="17" y="2"/>
                    </a:cubicBezTo>
                    <a:cubicBezTo>
                      <a:pt x="5" y="0"/>
                      <a:pt x="12" y="5"/>
                      <a:pt x="0" y="0"/>
                    </a:cubicBezTo>
                    <a:cubicBezTo>
                      <a:pt x="22" y="14"/>
                      <a:pt x="11" y="15"/>
                      <a:pt x="42" y="31"/>
                    </a:cubicBezTo>
                    <a:cubicBezTo>
                      <a:pt x="34" y="26"/>
                      <a:pt x="38" y="24"/>
                      <a:pt x="31" y="20"/>
                    </a:cubicBezTo>
                    <a:cubicBezTo>
                      <a:pt x="36" y="20"/>
                      <a:pt x="37" y="21"/>
                      <a:pt x="43" y="23"/>
                    </a:cubicBezTo>
                    <a:cubicBezTo>
                      <a:pt x="40" y="20"/>
                      <a:pt x="33" y="16"/>
                      <a:pt x="27" y="14"/>
                    </a:cubicBezTo>
                    <a:cubicBezTo>
                      <a:pt x="25" y="12"/>
                      <a:pt x="39" y="16"/>
                      <a:pt x="38" y="15"/>
                    </a:cubicBezTo>
                    <a:cubicBezTo>
                      <a:pt x="24" y="6"/>
                      <a:pt x="25" y="9"/>
                      <a:pt x="19" y="7"/>
                    </a:cubicBezTo>
                    <a:cubicBezTo>
                      <a:pt x="21" y="5"/>
                      <a:pt x="20" y="5"/>
                      <a:pt x="23" y="4"/>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18" name="Freeform 144"/>
              <p:cNvSpPr>
                <a:spLocks/>
              </p:cNvSpPr>
              <p:nvPr/>
            </p:nvSpPr>
            <p:spPr bwMode="auto">
              <a:xfrm>
                <a:off x="1537" y="922"/>
                <a:ext cx="118" cy="63"/>
              </a:xfrm>
              <a:custGeom>
                <a:avLst/>
                <a:gdLst>
                  <a:gd name="T0" fmla="*/ 41 w 50"/>
                  <a:gd name="T1" fmla="*/ 0 h 27"/>
                  <a:gd name="T2" fmla="*/ 0 w 50"/>
                  <a:gd name="T3" fmla="*/ 15 h 27"/>
                  <a:gd name="T4" fmla="*/ 50 w 50"/>
                  <a:gd name="T5" fmla="*/ 20 h 27"/>
                  <a:gd name="T6" fmla="*/ 33 w 50"/>
                  <a:gd name="T7" fmla="*/ 14 h 27"/>
                  <a:gd name="T8" fmla="*/ 41 w 50"/>
                  <a:gd name="T9" fmla="*/ 0 h 27"/>
                </a:gdLst>
                <a:ahLst/>
                <a:cxnLst>
                  <a:cxn ang="0">
                    <a:pos x="T0" y="T1"/>
                  </a:cxn>
                  <a:cxn ang="0">
                    <a:pos x="T2" y="T3"/>
                  </a:cxn>
                  <a:cxn ang="0">
                    <a:pos x="T4" y="T5"/>
                  </a:cxn>
                  <a:cxn ang="0">
                    <a:pos x="T6" y="T7"/>
                  </a:cxn>
                  <a:cxn ang="0">
                    <a:pos x="T8" y="T9"/>
                  </a:cxn>
                </a:cxnLst>
                <a:rect l="0" t="0" r="r" b="b"/>
                <a:pathLst>
                  <a:path w="50" h="27">
                    <a:moveTo>
                      <a:pt x="41" y="0"/>
                    </a:moveTo>
                    <a:cubicBezTo>
                      <a:pt x="29" y="15"/>
                      <a:pt x="8" y="2"/>
                      <a:pt x="0" y="15"/>
                    </a:cubicBezTo>
                    <a:cubicBezTo>
                      <a:pt x="13" y="3"/>
                      <a:pt x="35" y="27"/>
                      <a:pt x="50" y="20"/>
                    </a:cubicBezTo>
                    <a:cubicBezTo>
                      <a:pt x="42" y="20"/>
                      <a:pt x="38" y="18"/>
                      <a:pt x="33" y="14"/>
                    </a:cubicBezTo>
                    <a:cubicBezTo>
                      <a:pt x="32" y="11"/>
                      <a:pt x="40" y="10"/>
                      <a:pt x="4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19" name="Freeform 145"/>
              <p:cNvSpPr>
                <a:spLocks/>
              </p:cNvSpPr>
              <p:nvPr/>
            </p:nvSpPr>
            <p:spPr bwMode="auto">
              <a:xfrm>
                <a:off x="1490" y="1115"/>
                <a:ext cx="127" cy="156"/>
              </a:xfrm>
              <a:custGeom>
                <a:avLst/>
                <a:gdLst>
                  <a:gd name="T0" fmla="*/ 13 w 54"/>
                  <a:gd name="T1" fmla="*/ 1 h 66"/>
                  <a:gd name="T2" fmla="*/ 46 w 54"/>
                  <a:gd name="T3" fmla="*/ 18 h 66"/>
                  <a:gd name="T4" fmla="*/ 38 w 54"/>
                  <a:gd name="T5" fmla="*/ 57 h 66"/>
                  <a:gd name="T6" fmla="*/ 15 w 54"/>
                  <a:gd name="T7" fmla="*/ 59 h 66"/>
                  <a:gd name="T8" fmla="*/ 4 w 54"/>
                  <a:gd name="T9" fmla="*/ 49 h 66"/>
                  <a:gd name="T10" fmla="*/ 4 w 54"/>
                  <a:gd name="T11" fmla="*/ 29 h 66"/>
                  <a:gd name="T12" fmla="*/ 25 w 54"/>
                  <a:gd name="T13" fmla="*/ 24 h 66"/>
                  <a:gd name="T14" fmla="*/ 30 w 54"/>
                  <a:gd name="T15" fmla="*/ 44 h 66"/>
                  <a:gd name="T16" fmla="*/ 12 w 54"/>
                  <a:gd name="T17" fmla="*/ 38 h 66"/>
                  <a:gd name="T18" fmla="*/ 13 w 54"/>
                  <a:gd name="T19" fmla="*/ 39 h 66"/>
                  <a:gd name="T20" fmla="*/ 31 w 54"/>
                  <a:gd name="T21" fmla="*/ 41 h 66"/>
                  <a:gd name="T22" fmla="*/ 20 w 54"/>
                  <a:gd name="T23" fmla="*/ 23 h 66"/>
                  <a:gd name="T24" fmla="*/ 2 w 54"/>
                  <a:gd name="T25" fmla="*/ 36 h 66"/>
                  <a:gd name="T26" fmla="*/ 12 w 54"/>
                  <a:gd name="T27" fmla="*/ 57 h 66"/>
                  <a:gd name="T28" fmla="*/ 50 w 54"/>
                  <a:gd name="T29" fmla="*/ 39 h 66"/>
                  <a:gd name="T30" fmla="*/ 23 w 54"/>
                  <a:gd name="T31" fmla="*/ 3 h 66"/>
                  <a:gd name="T32" fmla="*/ 14 w 54"/>
                  <a:gd name="T33" fmla="*/ 2 h 66"/>
                  <a:gd name="T34" fmla="*/ 13 w 54"/>
                  <a:gd name="T35" fmla="*/ 1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4" h="66">
                    <a:moveTo>
                      <a:pt x="13" y="1"/>
                    </a:moveTo>
                    <a:cubicBezTo>
                      <a:pt x="26" y="0"/>
                      <a:pt x="39" y="7"/>
                      <a:pt x="46" y="18"/>
                    </a:cubicBezTo>
                    <a:cubicBezTo>
                      <a:pt x="54" y="31"/>
                      <a:pt x="52" y="48"/>
                      <a:pt x="38" y="57"/>
                    </a:cubicBezTo>
                    <a:cubicBezTo>
                      <a:pt x="31" y="61"/>
                      <a:pt x="23" y="62"/>
                      <a:pt x="15" y="59"/>
                    </a:cubicBezTo>
                    <a:cubicBezTo>
                      <a:pt x="10" y="57"/>
                      <a:pt x="6" y="53"/>
                      <a:pt x="4" y="49"/>
                    </a:cubicBezTo>
                    <a:cubicBezTo>
                      <a:pt x="0" y="43"/>
                      <a:pt x="0" y="35"/>
                      <a:pt x="4" y="29"/>
                    </a:cubicBezTo>
                    <a:cubicBezTo>
                      <a:pt x="9" y="22"/>
                      <a:pt x="18" y="20"/>
                      <a:pt x="25" y="24"/>
                    </a:cubicBezTo>
                    <a:cubicBezTo>
                      <a:pt x="33" y="28"/>
                      <a:pt x="36" y="38"/>
                      <a:pt x="30" y="44"/>
                    </a:cubicBezTo>
                    <a:cubicBezTo>
                      <a:pt x="24" y="51"/>
                      <a:pt x="13" y="46"/>
                      <a:pt x="12" y="38"/>
                    </a:cubicBezTo>
                    <a:cubicBezTo>
                      <a:pt x="12" y="39"/>
                      <a:pt x="13" y="39"/>
                      <a:pt x="13" y="39"/>
                    </a:cubicBezTo>
                    <a:cubicBezTo>
                      <a:pt x="14" y="49"/>
                      <a:pt x="27" y="47"/>
                      <a:pt x="31" y="41"/>
                    </a:cubicBezTo>
                    <a:cubicBezTo>
                      <a:pt x="36" y="33"/>
                      <a:pt x="28" y="24"/>
                      <a:pt x="20" y="23"/>
                    </a:cubicBezTo>
                    <a:cubicBezTo>
                      <a:pt x="12" y="22"/>
                      <a:pt x="4" y="28"/>
                      <a:pt x="2" y="36"/>
                    </a:cubicBezTo>
                    <a:cubicBezTo>
                      <a:pt x="0" y="44"/>
                      <a:pt x="5" y="53"/>
                      <a:pt x="12" y="57"/>
                    </a:cubicBezTo>
                    <a:cubicBezTo>
                      <a:pt x="28" y="66"/>
                      <a:pt x="46" y="54"/>
                      <a:pt x="50" y="39"/>
                    </a:cubicBezTo>
                    <a:cubicBezTo>
                      <a:pt x="54" y="23"/>
                      <a:pt x="40" y="7"/>
                      <a:pt x="23" y="3"/>
                    </a:cubicBezTo>
                    <a:cubicBezTo>
                      <a:pt x="20" y="2"/>
                      <a:pt x="17" y="2"/>
                      <a:pt x="14" y="2"/>
                    </a:cubicBezTo>
                    <a:cubicBezTo>
                      <a:pt x="13" y="2"/>
                      <a:pt x="13" y="1"/>
                      <a:pt x="13"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20" name="Freeform 146"/>
              <p:cNvSpPr>
                <a:spLocks/>
              </p:cNvSpPr>
              <p:nvPr/>
            </p:nvSpPr>
            <p:spPr bwMode="auto">
              <a:xfrm>
                <a:off x="1700" y="830"/>
                <a:ext cx="423" cy="155"/>
              </a:xfrm>
              <a:custGeom>
                <a:avLst/>
                <a:gdLst>
                  <a:gd name="T0" fmla="*/ 179 w 179"/>
                  <a:gd name="T1" fmla="*/ 24 h 66"/>
                  <a:gd name="T2" fmla="*/ 142 w 179"/>
                  <a:gd name="T3" fmla="*/ 5 h 66"/>
                  <a:gd name="T4" fmla="*/ 93 w 179"/>
                  <a:gd name="T5" fmla="*/ 24 h 66"/>
                  <a:gd name="T6" fmla="*/ 0 w 179"/>
                  <a:gd name="T7" fmla="*/ 47 h 66"/>
                  <a:gd name="T8" fmla="*/ 0 w 179"/>
                  <a:gd name="T9" fmla="*/ 47 h 66"/>
                  <a:gd name="T10" fmla="*/ 90 w 179"/>
                  <a:gd name="T11" fmla="*/ 23 h 66"/>
                  <a:gd name="T12" fmla="*/ 139 w 179"/>
                  <a:gd name="T13" fmla="*/ 1 h 66"/>
                  <a:gd name="T14" fmla="*/ 178 w 179"/>
                  <a:gd name="T15" fmla="*/ 20 h 66"/>
                  <a:gd name="T16" fmla="*/ 179 w 179"/>
                  <a:gd name="T17" fmla="*/ 2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66">
                    <a:moveTo>
                      <a:pt x="179" y="24"/>
                    </a:moveTo>
                    <a:cubicBezTo>
                      <a:pt x="173" y="9"/>
                      <a:pt x="157" y="5"/>
                      <a:pt x="142" y="5"/>
                    </a:cubicBezTo>
                    <a:cubicBezTo>
                      <a:pt x="124" y="5"/>
                      <a:pt x="108" y="14"/>
                      <a:pt x="93" y="24"/>
                    </a:cubicBezTo>
                    <a:cubicBezTo>
                      <a:pt x="69" y="42"/>
                      <a:pt x="32" y="66"/>
                      <a:pt x="0" y="47"/>
                    </a:cubicBezTo>
                    <a:cubicBezTo>
                      <a:pt x="0" y="46"/>
                      <a:pt x="1" y="47"/>
                      <a:pt x="0" y="47"/>
                    </a:cubicBezTo>
                    <a:cubicBezTo>
                      <a:pt x="30" y="65"/>
                      <a:pt x="67" y="40"/>
                      <a:pt x="90" y="23"/>
                    </a:cubicBezTo>
                    <a:cubicBezTo>
                      <a:pt x="105" y="12"/>
                      <a:pt x="121" y="2"/>
                      <a:pt x="139" y="1"/>
                    </a:cubicBezTo>
                    <a:cubicBezTo>
                      <a:pt x="155" y="0"/>
                      <a:pt x="173" y="4"/>
                      <a:pt x="178" y="20"/>
                    </a:cubicBezTo>
                    <a:cubicBezTo>
                      <a:pt x="179" y="22"/>
                      <a:pt x="178" y="23"/>
                      <a:pt x="179" y="24"/>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21" name="Freeform 147"/>
              <p:cNvSpPr>
                <a:spLocks/>
              </p:cNvSpPr>
              <p:nvPr/>
            </p:nvSpPr>
            <p:spPr bwMode="auto">
              <a:xfrm>
                <a:off x="2163" y="992"/>
                <a:ext cx="19" cy="64"/>
              </a:xfrm>
              <a:custGeom>
                <a:avLst/>
                <a:gdLst>
                  <a:gd name="T0" fmla="*/ 8 w 8"/>
                  <a:gd name="T1" fmla="*/ 27 h 27"/>
                  <a:gd name="T2" fmla="*/ 5 w 8"/>
                  <a:gd name="T3" fmla="*/ 26 h 27"/>
                  <a:gd name="T4" fmla="*/ 1 w 8"/>
                  <a:gd name="T5" fmla="*/ 21 h 27"/>
                  <a:gd name="T6" fmla="*/ 3 w 8"/>
                  <a:gd name="T7" fmla="*/ 11 h 27"/>
                  <a:gd name="T8" fmla="*/ 4 w 8"/>
                  <a:gd name="T9" fmla="*/ 7 h 27"/>
                  <a:gd name="T10" fmla="*/ 4 w 8"/>
                  <a:gd name="T11" fmla="*/ 4 h 27"/>
                  <a:gd name="T12" fmla="*/ 2 w 8"/>
                  <a:gd name="T13" fmla="*/ 2 h 27"/>
                  <a:gd name="T14" fmla="*/ 0 w 8"/>
                  <a:gd name="T15" fmla="*/ 1 h 27"/>
                  <a:gd name="T16" fmla="*/ 2 w 8"/>
                  <a:gd name="T17" fmla="*/ 1 h 27"/>
                  <a:gd name="T18" fmla="*/ 4 w 8"/>
                  <a:gd name="T19" fmla="*/ 6 h 27"/>
                  <a:gd name="T20" fmla="*/ 2 w 8"/>
                  <a:gd name="T21" fmla="*/ 16 h 27"/>
                  <a:gd name="T22" fmla="*/ 2 w 8"/>
                  <a:gd name="T23" fmla="*/ 22 h 27"/>
                  <a:gd name="T24" fmla="*/ 4 w 8"/>
                  <a:gd name="T25" fmla="*/ 25 h 27"/>
                  <a:gd name="T26" fmla="*/ 8 w 8"/>
                  <a:gd name="T2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 h="27">
                    <a:moveTo>
                      <a:pt x="8" y="27"/>
                    </a:moveTo>
                    <a:cubicBezTo>
                      <a:pt x="8" y="27"/>
                      <a:pt x="7" y="27"/>
                      <a:pt x="5" y="26"/>
                    </a:cubicBezTo>
                    <a:cubicBezTo>
                      <a:pt x="4" y="25"/>
                      <a:pt x="2" y="24"/>
                      <a:pt x="1" y="21"/>
                    </a:cubicBezTo>
                    <a:cubicBezTo>
                      <a:pt x="1" y="19"/>
                      <a:pt x="1" y="15"/>
                      <a:pt x="3" y="11"/>
                    </a:cubicBezTo>
                    <a:cubicBezTo>
                      <a:pt x="3" y="10"/>
                      <a:pt x="4" y="8"/>
                      <a:pt x="4" y="7"/>
                    </a:cubicBezTo>
                    <a:cubicBezTo>
                      <a:pt x="4" y="6"/>
                      <a:pt x="4" y="5"/>
                      <a:pt x="4" y="4"/>
                    </a:cubicBezTo>
                    <a:cubicBezTo>
                      <a:pt x="3" y="3"/>
                      <a:pt x="2" y="2"/>
                      <a:pt x="2" y="2"/>
                    </a:cubicBezTo>
                    <a:cubicBezTo>
                      <a:pt x="1" y="1"/>
                      <a:pt x="0" y="1"/>
                      <a:pt x="0" y="1"/>
                    </a:cubicBezTo>
                    <a:cubicBezTo>
                      <a:pt x="0" y="1"/>
                      <a:pt x="0" y="0"/>
                      <a:pt x="2" y="1"/>
                    </a:cubicBezTo>
                    <a:cubicBezTo>
                      <a:pt x="3" y="2"/>
                      <a:pt x="5" y="3"/>
                      <a:pt x="4" y="6"/>
                    </a:cubicBezTo>
                    <a:cubicBezTo>
                      <a:pt x="5" y="8"/>
                      <a:pt x="3" y="12"/>
                      <a:pt x="2" y="16"/>
                    </a:cubicBezTo>
                    <a:cubicBezTo>
                      <a:pt x="1" y="19"/>
                      <a:pt x="1" y="21"/>
                      <a:pt x="2" y="22"/>
                    </a:cubicBezTo>
                    <a:cubicBezTo>
                      <a:pt x="2" y="23"/>
                      <a:pt x="2" y="24"/>
                      <a:pt x="4" y="25"/>
                    </a:cubicBezTo>
                    <a:cubicBezTo>
                      <a:pt x="5" y="26"/>
                      <a:pt x="6" y="27"/>
                      <a:pt x="8" y="27"/>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22" name="Freeform 148"/>
              <p:cNvSpPr>
                <a:spLocks/>
              </p:cNvSpPr>
              <p:nvPr/>
            </p:nvSpPr>
            <p:spPr bwMode="auto">
              <a:xfrm>
                <a:off x="2163" y="992"/>
                <a:ext cx="19" cy="64"/>
              </a:xfrm>
              <a:custGeom>
                <a:avLst/>
                <a:gdLst>
                  <a:gd name="T0" fmla="*/ 8 w 8"/>
                  <a:gd name="T1" fmla="*/ 27 h 27"/>
                  <a:gd name="T2" fmla="*/ 8 w 8"/>
                  <a:gd name="T3" fmla="*/ 27 h 27"/>
                  <a:gd name="T4" fmla="*/ 7 w 8"/>
                  <a:gd name="T5" fmla="*/ 27 h 27"/>
                  <a:gd name="T6" fmla="*/ 1 w 8"/>
                  <a:gd name="T7" fmla="*/ 22 h 27"/>
                  <a:gd name="T8" fmla="*/ 3 w 8"/>
                  <a:gd name="T9" fmla="*/ 11 h 27"/>
                  <a:gd name="T10" fmla="*/ 4 w 8"/>
                  <a:gd name="T11" fmla="*/ 4 h 27"/>
                  <a:gd name="T12" fmla="*/ 2 w 8"/>
                  <a:gd name="T13" fmla="*/ 2 h 27"/>
                  <a:gd name="T14" fmla="*/ 1 w 8"/>
                  <a:gd name="T15" fmla="*/ 1 h 27"/>
                  <a:gd name="T16" fmla="*/ 0 w 8"/>
                  <a:gd name="T17" fmla="*/ 1 h 27"/>
                  <a:gd name="T18" fmla="*/ 0 w 8"/>
                  <a:gd name="T19" fmla="*/ 1 h 27"/>
                  <a:gd name="T20" fmla="*/ 0 w 8"/>
                  <a:gd name="T21" fmla="*/ 1 h 27"/>
                  <a:gd name="T22" fmla="*/ 0 w 8"/>
                  <a:gd name="T23" fmla="*/ 1 h 27"/>
                  <a:gd name="T24" fmla="*/ 0 w 8"/>
                  <a:gd name="T25" fmla="*/ 1 h 27"/>
                  <a:gd name="T26" fmla="*/ 0 w 8"/>
                  <a:gd name="T27" fmla="*/ 1 h 27"/>
                  <a:gd name="T28" fmla="*/ 0 w 8"/>
                  <a:gd name="T29" fmla="*/ 1 h 27"/>
                  <a:gd name="T30" fmla="*/ 0 w 8"/>
                  <a:gd name="T31" fmla="*/ 1 h 27"/>
                  <a:gd name="T32" fmla="*/ 0 w 8"/>
                  <a:gd name="T33" fmla="*/ 1 h 27"/>
                  <a:gd name="T34" fmla="*/ 0 w 8"/>
                  <a:gd name="T35" fmla="*/ 1 h 27"/>
                  <a:gd name="T36" fmla="*/ 0 w 8"/>
                  <a:gd name="T37" fmla="*/ 1 h 27"/>
                  <a:gd name="T38" fmla="*/ 0 w 8"/>
                  <a:gd name="T39" fmla="*/ 1 h 27"/>
                  <a:gd name="T40" fmla="*/ 0 w 8"/>
                  <a:gd name="T41" fmla="*/ 1 h 27"/>
                  <a:gd name="T42" fmla="*/ 0 w 8"/>
                  <a:gd name="T43" fmla="*/ 1 h 27"/>
                  <a:gd name="T44" fmla="*/ 0 w 8"/>
                  <a:gd name="T45" fmla="*/ 1 h 27"/>
                  <a:gd name="T46" fmla="*/ 0 w 8"/>
                  <a:gd name="T47" fmla="*/ 1 h 27"/>
                  <a:gd name="T48" fmla="*/ 0 w 8"/>
                  <a:gd name="T49" fmla="*/ 1 h 27"/>
                  <a:gd name="T50" fmla="*/ 0 w 8"/>
                  <a:gd name="T51" fmla="*/ 1 h 27"/>
                  <a:gd name="T52" fmla="*/ 0 w 8"/>
                  <a:gd name="T53" fmla="*/ 1 h 27"/>
                  <a:gd name="T54" fmla="*/ 0 w 8"/>
                  <a:gd name="T55" fmla="*/ 1 h 27"/>
                  <a:gd name="T56" fmla="*/ 1 w 8"/>
                  <a:gd name="T57" fmla="*/ 1 h 27"/>
                  <a:gd name="T58" fmla="*/ 4 w 8"/>
                  <a:gd name="T59" fmla="*/ 4 h 27"/>
                  <a:gd name="T60" fmla="*/ 2 w 8"/>
                  <a:gd name="T61" fmla="*/ 16 h 27"/>
                  <a:gd name="T62" fmla="*/ 2 w 8"/>
                  <a:gd name="T63" fmla="*/ 22 h 27"/>
                  <a:gd name="T64" fmla="*/ 2 w 8"/>
                  <a:gd name="T65" fmla="*/ 22 h 27"/>
                  <a:gd name="T66" fmla="*/ 8 w 8"/>
                  <a:gd name="T67" fmla="*/ 27 h 27"/>
                  <a:gd name="T68" fmla="*/ 8 w 8"/>
                  <a:gd name="T69" fmla="*/ 27 h 27"/>
                  <a:gd name="T70" fmla="*/ 8 w 8"/>
                  <a:gd name="T71" fmla="*/ 27 h 27"/>
                  <a:gd name="T72" fmla="*/ 2 w 8"/>
                  <a:gd name="T73" fmla="*/ 22 h 27"/>
                  <a:gd name="T74" fmla="*/ 2 w 8"/>
                  <a:gd name="T75" fmla="*/ 22 h 27"/>
                  <a:gd name="T76" fmla="*/ 2 w 8"/>
                  <a:gd name="T77" fmla="*/ 16 h 27"/>
                  <a:gd name="T78" fmla="*/ 4 w 8"/>
                  <a:gd name="T79" fmla="*/ 4 h 27"/>
                  <a:gd name="T80" fmla="*/ 1 w 8"/>
                  <a:gd name="T81" fmla="*/ 1 h 27"/>
                  <a:gd name="T82" fmla="*/ 0 w 8"/>
                  <a:gd name="T83" fmla="*/ 0 h 27"/>
                  <a:gd name="T84" fmla="*/ 0 w 8"/>
                  <a:gd name="T85" fmla="*/ 1 h 27"/>
                  <a:gd name="T86" fmla="*/ 0 w 8"/>
                  <a:gd name="T87" fmla="*/ 1 h 27"/>
                  <a:gd name="T88" fmla="*/ 0 w 8"/>
                  <a:gd name="T89" fmla="*/ 1 h 27"/>
                  <a:gd name="T90" fmla="*/ 0 w 8"/>
                  <a:gd name="T91" fmla="*/ 1 h 27"/>
                  <a:gd name="T92" fmla="*/ 2 w 8"/>
                  <a:gd name="T93" fmla="*/ 2 h 27"/>
                  <a:gd name="T94" fmla="*/ 4 w 8"/>
                  <a:gd name="T95" fmla="*/ 4 h 27"/>
                  <a:gd name="T96" fmla="*/ 3 w 8"/>
                  <a:gd name="T97" fmla="*/ 11 h 27"/>
                  <a:gd name="T98" fmla="*/ 1 w 8"/>
                  <a:gd name="T99" fmla="*/ 22 h 27"/>
                  <a:gd name="T100" fmla="*/ 7 w 8"/>
                  <a:gd name="T101" fmla="*/ 27 h 27"/>
                  <a:gd name="T102" fmla="*/ 8 w 8"/>
                  <a:gd name="T103" fmla="*/ 27 h 27"/>
                  <a:gd name="T104" fmla="*/ 8 w 8"/>
                  <a:gd name="T105" fmla="*/ 27 h 27"/>
                  <a:gd name="T106" fmla="*/ 8 w 8"/>
                  <a:gd name="T107" fmla="*/ 27 h 27"/>
                  <a:gd name="T108" fmla="*/ 8 w 8"/>
                  <a:gd name="T109" fmla="*/ 27 h 27"/>
                  <a:gd name="T110" fmla="*/ 8 w 8"/>
                  <a:gd name="T111" fmla="*/ 27 h 27"/>
                  <a:gd name="T112" fmla="*/ 8 w 8"/>
                  <a:gd name="T113" fmla="*/ 27 h 27"/>
                  <a:gd name="T114" fmla="*/ 8 w 8"/>
                  <a:gd name="T115" fmla="*/ 27 h 27"/>
                  <a:gd name="T116" fmla="*/ 8 w 8"/>
                  <a:gd name="T117" fmla="*/ 27 h 27"/>
                  <a:gd name="T118" fmla="*/ 8 w 8"/>
                  <a:gd name="T119" fmla="*/ 27 h 27"/>
                  <a:gd name="T120" fmla="*/ 8 w 8"/>
                  <a:gd name="T121"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8" h="27">
                    <a:moveTo>
                      <a:pt x="8" y="27"/>
                    </a:moveTo>
                    <a:cubicBezTo>
                      <a:pt x="8" y="27"/>
                      <a:pt x="8" y="27"/>
                      <a:pt x="8" y="27"/>
                    </a:cubicBezTo>
                    <a:cubicBezTo>
                      <a:pt x="8" y="27"/>
                      <a:pt x="8" y="27"/>
                      <a:pt x="8" y="27"/>
                    </a:cubicBezTo>
                    <a:cubicBezTo>
                      <a:pt x="8" y="27"/>
                      <a:pt x="8" y="27"/>
                      <a:pt x="8" y="27"/>
                    </a:cubicBezTo>
                    <a:cubicBezTo>
                      <a:pt x="8" y="27"/>
                      <a:pt x="8" y="27"/>
                      <a:pt x="8" y="27"/>
                    </a:cubicBezTo>
                    <a:cubicBezTo>
                      <a:pt x="8" y="27"/>
                      <a:pt x="7" y="27"/>
                      <a:pt x="7" y="27"/>
                    </a:cubicBezTo>
                    <a:cubicBezTo>
                      <a:pt x="6" y="27"/>
                      <a:pt x="6" y="26"/>
                      <a:pt x="5" y="26"/>
                    </a:cubicBezTo>
                    <a:cubicBezTo>
                      <a:pt x="4" y="25"/>
                      <a:pt x="2" y="24"/>
                      <a:pt x="1" y="22"/>
                    </a:cubicBezTo>
                    <a:cubicBezTo>
                      <a:pt x="1" y="21"/>
                      <a:pt x="1" y="21"/>
                      <a:pt x="1" y="21"/>
                    </a:cubicBezTo>
                    <a:cubicBezTo>
                      <a:pt x="1" y="19"/>
                      <a:pt x="1" y="15"/>
                      <a:pt x="3" y="11"/>
                    </a:cubicBezTo>
                    <a:cubicBezTo>
                      <a:pt x="3" y="10"/>
                      <a:pt x="4" y="8"/>
                      <a:pt x="4" y="7"/>
                    </a:cubicBezTo>
                    <a:cubicBezTo>
                      <a:pt x="4" y="6"/>
                      <a:pt x="4" y="5"/>
                      <a:pt x="4" y="4"/>
                    </a:cubicBezTo>
                    <a:cubicBezTo>
                      <a:pt x="4" y="4"/>
                      <a:pt x="4" y="4"/>
                      <a:pt x="4" y="4"/>
                    </a:cubicBezTo>
                    <a:cubicBezTo>
                      <a:pt x="3" y="3"/>
                      <a:pt x="2" y="2"/>
                      <a:pt x="2" y="2"/>
                    </a:cubicBezTo>
                    <a:cubicBezTo>
                      <a:pt x="1" y="1"/>
                      <a:pt x="1" y="1"/>
                      <a:pt x="1" y="1"/>
                    </a:cubicBezTo>
                    <a:cubicBezTo>
                      <a:pt x="1" y="1"/>
                      <a:pt x="1" y="1"/>
                      <a:pt x="1" y="1"/>
                    </a:cubicBezTo>
                    <a:cubicBezTo>
                      <a:pt x="1"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0"/>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1" y="1"/>
                      <a:pt x="1" y="1"/>
                    </a:cubicBezTo>
                    <a:cubicBezTo>
                      <a:pt x="1" y="1"/>
                      <a:pt x="1" y="1"/>
                      <a:pt x="2" y="1"/>
                    </a:cubicBezTo>
                    <a:cubicBezTo>
                      <a:pt x="3" y="2"/>
                      <a:pt x="4" y="3"/>
                      <a:pt x="4" y="4"/>
                    </a:cubicBezTo>
                    <a:cubicBezTo>
                      <a:pt x="4" y="5"/>
                      <a:pt x="4" y="5"/>
                      <a:pt x="4" y="6"/>
                    </a:cubicBezTo>
                    <a:cubicBezTo>
                      <a:pt x="5" y="8"/>
                      <a:pt x="3" y="12"/>
                      <a:pt x="2" y="16"/>
                    </a:cubicBezTo>
                    <a:cubicBezTo>
                      <a:pt x="1" y="19"/>
                      <a:pt x="1" y="21"/>
                      <a:pt x="2" y="22"/>
                    </a:cubicBezTo>
                    <a:cubicBezTo>
                      <a:pt x="2" y="22"/>
                      <a:pt x="2" y="22"/>
                      <a:pt x="2" y="22"/>
                    </a:cubicBezTo>
                    <a:cubicBezTo>
                      <a:pt x="2" y="22"/>
                      <a:pt x="2" y="22"/>
                      <a:pt x="2" y="22"/>
                    </a:cubicBezTo>
                    <a:cubicBezTo>
                      <a:pt x="2" y="22"/>
                      <a:pt x="2" y="22"/>
                      <a:pt x="2" y="22"/>
                    </a:cubicBezTo>
                    <a:cubicBezTo>
                      <a:pt x="2" y="23"/>
                      <a:pt x="2" y="24"/>
                      <a:pt x="4" y="25"/>
                    </a:cubicBezTo>
                    <a:cubicBezTo>
                      <a:pt x="5" y="26"/>
                      <a:pt x="6" y="27"/>
                      <a:pt x="8" y="27"/>
                    </a:cubicBezTo>
                    <a:cubicBezTo>
                      <a:pt x="8" y="27"/>
                      <a:pt x="8" y="27"/>
                      <a:pt x="8" y="27"/>
                    </a:cubicBezTo>
                    <a:cubicBezTo>
                      <a:pt x="8" y="27"/>
                      <a:pt x="8" y="27"/>
                      <a:pt x="8" y="27"/>
                    </a:cubicBezTo>
                    <a:cubicBezTo>
                      <a:pt x="8" y="27"/>
                      <a:pt x="8" y="27"/>
                      <a:pt x="8" y="27"/>
                    </a:cubicBezTo>
                    <a:cubicBezTo>
                      <a:pt x="8" y="27"/>
                      <a:pt x="8" y="27"/>
                      <a:pt x="8" y="27"/>
                    </a:cubicBezTo>
                    <a:cubicBezTo>
                      <a:pt x="6" y="27"/>
                      <a:pt x="5" y="26"/>
                      <a:pt x="4" y="25"/>
                    </a:cubicBezTo>
                    <a:cubicBezTo>
                      <a:pt x="2" y="24"/>
                      <a:pt x="2" y="23"/>
                      <a:pt x="2" y="22"/>
                    </a:cubicBezTo>
                    <a:cubicBezTo>
                      <a:pt x="2" y="22"/>
                      <a:pt x="2" y="22"/>
                      <a:pt x="2" y="22"/>
                    </a:cubicBezTo>
                    <a:cubicBezTo>
                      <a:pt x="2" y="22"/>
                      <a:pt x="2" y="22"/>
                      <a:pt x="2" y="22"/>
                    </a:cubicBezTo>
                    <a:cubicBezTo>
                      <a:pt x="2" y="22"/>
                      <a:pt x="2" y="22"/>
                      <a:pt x="2" y="22"/>
                    </a:cubicBezTo>
                    <a:cubicBezTo>
                      <a:pt x="1" y="21"/>
                      <a:pt x="1" y="19"/>
                      <a:pt x="2" y="16"/>
                    </a:cubicBezTo>
                    <a:cubicBezTo>
                      <a:pt x="3" y="12"/>
                      <a:pt x="5" y="8"/>
                      <a:pt x="5" y="6"/>
                    </a:cubicBezTo>
                    <a:cubicBezTo>
                      <a:pt x="5" y="5"/>
                      <a:pt x="4" y="5"/>
                      <a:pt x="4" y="4"/>
                    </a:cubicBezTo>
                    <a:cubicBezTo>
                      <a:pt x="4" y="3"/>
                      <a:pt x="3" y="2"/>
                      <a:pt x="2" y="1"/>
                    </a:cubicBezTo>
                    <a:cubicBezTo>
                      <a:pt x="2" y="1"/>
                      <a:pt x="1" y="1"/>
                      <a:pt x="1" y="1"/>
                    </a:cubicBezTo>
                    <a:cubicBezTo>
                      <a:pt x="1" y="1"/>
                      <a:pt x="1" y="1"/>
                      <a:pt x="1" y="1"/>
                    </a:cubicBezTo>
                    <a:cubicBezTo>
                      <a:pt x="1" y="0"/>
                      <a:pt x="0" y="0"/>
                      <a:pt x="0" y="0"/>
                    </a:cubicBezTo>
                    <a:cubicBezTo>
                      <a:pt x="0" y="0"/>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1" y="1"/>
                      <a:pt x="1" y="1"/>
                      <a:pt x="2" y="2"/>
                    </a:cubicBezTo>
                    <a:cubicBezTo>
                      <a:pt x="2" y="2"/>
                      <a:pt x="3" y="3"/>
                      <a:pt x="4" y="4"/>
                    </a:cubicBezTo>
                    <a:cubicBezTo>
                      <a:pt x="4" y="4"/>
                      <a:pt x="4" y="4"/>
                      <a:pt x="4" y="4"/>
                    </a:cubicBezTo>
                    <a:cubicBezTo>
                      <a:pt x="4" y="5"/>
                      <a:pt x="4" y="6"/>
                      <a:pt x="4" y="7"/>
                    </a:cubicBezTo>
                    <a:cubicBezTo>
                      <a:pt x="4" y="8"/>
                      <a:pt x="3" y="10"/>
                      <a:pt x="3" y="11"/>
                    </a:cubicBezTo>
                    <a:cubicBezTo>
                      <a:pt x="1" y="15"/>
                      <a:pt x="1" y="19"/>
                      <a:pt x="1" y="21"/>
                    </a:cubicBezTo>
                    <a:cubicBezTo>
                      <a:pt x="1" y="21"/>
                      <a:pt x="1" y="22"/>
                      <a:pt x="1" y="22"/>
                    </a:cubicBezTo>
                    <a:cubicBezTo>
                      <a:pt x="2" y="24"/>
                      <a:pt x="4" y="25"/>
                      <a:pt x="5" y="26"/>
                    </a:cubicBezTo>
                    <a:cubicBezTo>
                      <a:pt x="6" y="27"/>
                      <a:pt x="7" y="27"/>
                      <a:pt x="7" y="27"/>
                    </a:cubicBezTo>
                    <a:cubicBezTo>
                      <a:pt x="7" y="27"/>
                      <a:pt x="8" y="27"/>
                      <a:pt x="8" y="27"/>
                    </a:cubicBezTo>
                    <a:cubicBezTo>
                      <a:pt x="8" y="27"/>
                      <a:pt x="8" y="27"/>
                      <a:pt x="8" y="27"/>
                    </a:cubicBezTo>
                    <a:cubicBezTo>
                      <a:pt x="8" y="27"/>
                      <a:pt x="8" y="27"/>
                      <a:pt x="8" y="27"/>
                    </a:cubicBezTo>
                    <a:cubicBezTo>
                      <a:pt x="8" y="27"/>
                      <a:pt x="8" y="27"/>
                      <a:pt x="8" y="27"/>
                    </a:cubicBezTo>
                    <a:cubicBezTo>
                      <a:pt x="8" y="27"/>
                      <a:pt x="8" y="27"/>
                      <a:pt x="8" y="27"/>
                    </a:cubicBezTo>
                    <a:cubicBezTo>
                      <a:pt x="8" y="27"/>
                      <a:pt x="8" y="27"/>
                      <a:pt x="8" y="27"/>
                    </a:cubicBezTo>
                    <a:cubicBezTo>
                      <a:pt x="8" y="27"/>
                      <a:pt x="8" y="27"/>
                      <a:pt x="8" y="27"/>
                    </a:cubicBezTo>
                    <a:cubicBezTo>
                      <a:pt x="8" y="27"/>
                      <a:pt x="8" y="27"/>
                      <a:pt x="8" y="27"/>
                    </a:cubicBezTo>
                    <a:cubicBezTo>
                      <a:pt x="8" y="27"/>
                      <a:pt x="8" y="27"/>
                      <a:pt x="8" y="27"/>
                    </a:cubicBezTo>
                    <a:cubicBezTo>
                      <a:pt x="8" y="27"/>
                      <a:pt x="8" y="27"/>
                      <a:pt x="8" y="27"/>
                    </a:cubicBezTo>
                    <a:cubicBezTo>
                      <a:pt x="8" y="27"/>
                      <a:pt x="8" y="27"/>
                      <a:pt x="8" y="27"/>
                    </a:cubicBezTo>
                    <a:cubicBezTo>
                      <a:pt x="8" y="27"/>
                      <a:pt x="8" y="27"/>
                      <a:pt x="8" y="27"/>
                    </a:cubicBezTo>
                    <a:cubicBezTo>
                      <a:pt x="8" y="27"/>
                      <a:pt x="8" y="27"/>
                      <a:pt x="8" y="27"/>
                    </a:cubicBezTo>
                    <a:cubicBezTo>
                      <a:pt x="8" y="27"/>
                      <a:pt x="8" y="27"/>
                      <a:pt x="8" y="27"/>
                    </a:cubicBezTo>
                    <a:cubicBezTo>
                      <a:pt x="8" y="27"/>
                      <a:pt x="8" y="27"/>
                      <a:pt x="8" y="27"/>
                    </a:cubicBezTo>
                    <a:cubicBezTo>
                      <a:pt x="8" y="27"/>
                      <a:pt x="8" y="27"/>
                      <a:pt x="8" y="27"/>
                    </a:cubicBezTo>
                    <a:cubicBezTo>
                      <a:pt x="8" y="27"/>
                      <a:pt x="8" y="27"/>
                      <a:pt x="8" y="27"/>
                    </a:cubicBezTo>
                    <a:cubicBezTo>
                      <a:pt x="8" y="27"/>
                      <a:pt x="8" y="27"/>
                      <a:pt x="8" y="27"/>
                    </a:cubicBezTo>
                    <a:cubicBezTo>
                      <a:pt x="8" y="27"/>
                      <a:pt x="8" y="27"/>
                      <a:pt x="8" y="27"/>
                    </a:cubicBezTo>
                    <a:cubicBezTo>
                      <a:pt x="8" y="27"/>
                      <a:pt x="8" y="27"/>
                      <a:pt x="8" y="27"/>
                    </a:cubicBezTo>
                    <a:cubicBezTo>
                      <a:pt x="8" y="27"/>
                      <a:pt x="8" y="27"/>
                      <a:pt x="8" y="27"/>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23" name="Freeform 149"/>
              <p:cNvSpPr>
                <a:spLocks/>
              </p:cNvSpPr>
              <p:nvPr/>
            </p:nvSpPr>
            <p:spPr bwMode="auto">
              <a:xfrm>
                <a:off x="2168" y="1028"/>
                <a:ext cx="4" cy="5"/>
              </a:xfrm>
              <a:custGeom>
                <a:avLst/>
                <a:gdLst>
                  <a:gd name="T0" fmla="*/ 0 w 2"/>
                  <a:gd name="T1" fmla="*/ 2 h 2"/>
                  <a:gd name="T2" fmla="*/ 1 w 2"/>
                  <a:gd name="T3" fmla="*/ 1 h 2"/>
                  <a:gd name="T4" fmla="*/ 2 w 2"/>
                  <a:gd name="T5" fmla="*/ 1 h 2"/>
                  <a:gd name="T6" fmla="*/ 1 w 2"/>
                  <a:gd name="T7" fmla="*/ 2 h 2"/>
                  <a:gd name="T8" fmla="*/ 0 w 2"/>
                  <a:gd name="T9" fmla="*/ 2 h 2"/>
                </a:gdLst>
                <a:ahLst/>
                <a:cxnLst>
                  <a:cxn ang="0">
                    <a:pos x="T0" y="T1"/>
                  </a:cxn>
                  <a:cxn ang="0">
                    <a:pos x="T2" y="T3"/>
                  </a:cxn>
                  <a:cxn ang="0">
                    <a:pos x="T4" y="T5"/>
                  </a:cxn>
                  <a:cxn ang="0">
                    <a:pos x="T6" y="T7"/>
                  </a:cxn>
                  <a:cxn ang="0">
                    <a:pos x="T8" y="T9"/>
                  </a:cxn>
                </a:cxnLst>
                <a:rect l="0" t="0" r="r" b="b"/>
                <a:pathLst>
                  <a:path w="2" h="2">
                    <a:moveTo>
                      <a:pt x="0" y="2"/>
                    </a:moveTo>
                    <a:cubicBezTo>
                      <a:pt x="0" y="2"/>
                      <a:pt x="0" y="1"/>
                      <a:pt x="1" y="1"/>
                    </a:cubicBezTo>
                    <a:cubicBezTo>
                      <a:pt x="1" y="0"/>
                      <a:pt x="2" y="0"/>
                      <a:pt x="2" y="1"/>
                    </a:cubicBezTo>
                    <a:cubicBezTo>
                      <a:pt x="2" y="1"/>
                      <a:pt x="2" y="2"/>
                      <a:pt x="1" y="2"/>
                    </a:cubicBezTo>
                    <a:cubicBezTo>
                      <a:pt x="1" y="2"/>
                      <a:pt x="0" y="2"/>
                      <a:pt x="0"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24" name="Freeform 150"/>
              <p:cNvSpPr>
                <a:spLocks/>
              </p:cNvSpPr>
              <p:nvPr/>
            </p:nvSpPr>
            <p:spPr bwMode="auto">
              <a:xfrm>
                <a:off x="2168" y="1028"/>
                <a:ext cx="4" cy="5"/>
              </a:xfrm>
              <a:custGeom>
                <a:avLst/>
                <a:gdLst>
                  <a:gd name="T0" fmla="*/ 0 w 2"/>
                  <a:gd name="T1" fmla="*/ 2 h 2"/>
                  <a:gd name="T2" fmla="*/ 0 w 2"/>
                  <a:gd name="T3" fmla="*/ 2 h 2"/>
                  <a:gd name="T4" fmla="*/ 0 w 2"/>
                  <a:gd name="T5" fmla="*/ 1 h 2"/>
                  <a:gd name="T6" fmla="*/ 1 w 2"/>
                  <a:gd name="T7" fmla="*/ 1 h 2"/>
                  <a:gd name="T8" fmla="*/ 1 w 2"/>
                  <a:gd name="T9" fmla="*/ 0 h 2"/>
                  <a:gd name="T10" fmla="*/ 2 w 2"/>
                  <a:gd name="T11" fmla="*/ 1 h 2"/>
                  <a:gd name="T12" fmla="*/ 2 w 2"/>
                  <a:gd name="T13" fmla="*/ 1 h 2"/>
                  <a:gd name="T14" fmla="*/ 1 w 2"/>
                  <a:gd name="T15" fmla="*/ 2 h 2"/>
                  <a:gd name="T16" fmla="*/ 1 w 2"/>
                  <a:gd name="T17" fmla="*/ 2 h 2"/>
                  <a:gd name="T18" fmla="*/ 0 w 2"/>
                  <a:gd name="T19" fmla="*/ 2 h 2"/>
                  <a:gd name="T20" fmla="*/ 0 w 2"/>
                  <a:gd name="T21" fmla="*/ 2 h 2"/>
                  <a:gd name="T22" fmla="*/ 0 w 2"/>
                  <a:gd name="T23" fmla="*/ 2 h 2"/>
                  <a:gd name="T24" fmla="*/ 1 w 2"/>
                  <a:gd name="T25" fmla="*/ 2 h 2"/>
                  <a:gd name="T26" fmla="*/ 1 w 2"/>
                  <a:gd name="T27" fmla="*/ 2 h 2"/>
                  <a:gd name="T28" fmla="*/ 2 w 2"/>
                  <a:gd name="T29" fmla="*/ 1 h 2"/>
                  <a:gd name="T30" fmla="*/ 2 w 2"/>
                  <a:gd name="T31" fmla="*/ 1 h 2"/>
                  <a:gd name="T32" fmla="*/ 1 w 2"/>
                  <a:gd name="T33" fmla="*/ 0 h 2"/>
                  <a:gd name="T34" fmla="*/ 1 w 2"/>
                  <a:gd name="T35" fmla="*/ 1 h 2"/>
                  <a:gd name="T36" fmla="*/ 0 w 2"/>
                  <a:gd name="T37" fmla="*/ 1 h 2"/>
                  <a:gd name="T38" fmla="*/ 0 w 2"/>
                  <a:gd name="T3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2">
                    <a:moveTo>
                      <a:pt x="0" y="2"/>
                    </a:moveTo>
                    <a:cubicBezTo>
                      <a:pt x="0" y="2"/>
                      <a:pt x="0" y="2"/>
                      <a:pt x="0" y="2"/>
                    </a:cubicBezTo>
                    <a:cubicBezTo>
                      <a:pt x="0" y="2"/>
                      <a:pt x="0" y="1"/>
                      <a:pt x="0" y="1"/>
                    </a:cubicBezTo>
                    <a:cubicBezTo>
                      <a:pt x="0" y="1"/>
                      <a:pt x="0" y="1"/>
                      <a:pt x="1" y="1"/>
                    </a:cubicBezTo>
                    <a:cubicBezTo>
                      <a:pt x="1" y="1"/>
                      <a:pt x="1" y="0"/>
                      <a:pt x="1" y="0"/>
                    </a:cubicBezTo>
                    <a:cubicBezTo>
                      <a:pt x="1" y="1"/>
                      <a:pt x="2" y="1"/>
                      <a:pt x="2" y="1"/>
                    </a:cubicBezTo>
                    <a:cubicBezTo>
                      <a:pt x="2" y="1"/>
                      <a:pt x="2" y="1"/>
                      <a:pt x="2" y="1"/>
                    </a:cubicBezTo>
                    <a:cubicBezTo>
                      <a:pt x="2" y="2"/>
                      <a:pt x="2" y="2"/>
                      <a:pt x="1" y="2"/>
                    </a:cubicBezTo>
                    <a:cubicBezTo>
                      <a:pt x="1" y="2"/>
                      <a:pt x="1" y="2"/>
                      <a:pt x="1" y="2"/>
                    </a:cubicBezTo>
                    <a:cubicBezTo>
                      <a:pt x="1" y="2"/>
                      <a:pt x="0" y="2"/>
                      <a:pt x="0" y="2"/>
                    </a:cubicBezTo>
                    <a:cubicBezTo>
                      <a:pt x="0" y="2"/>
                      <a:pt x="0" y="2"/>
                      <a:pt x="0" y="2"/>
                    </a:cubicBezTo>
                    <a:cubicBezTo>
                      <a:pt x="0" y="2"/>
                      <a:pt x="0" y="2"/>
                      <a:pt x="0" y="2"/>
                    </a:cubicBezTo>
                    <a:cubicBezTo>
                      <a:pt x="0" y="2"/>
                      <a:pt x="1" y="2"/>
                      <a:pt x="1" y="2"/>
                    </a:cubicBezTo>
                    <a:cubicBezTo>
                      <a:pt x="1" y="2"/>
                      <a:pt x="1" y="2"/>
                      <a:pt x="1" y="2"/>
                    </a:cubicBezTo>
                    <a:cubicBezTo>
                      <a:pt x="2" y="2"/>
                      <a:pt x="2" y="2"/>
                      <a:pt x="2" y="1"/>
                    </a:cubicBezTo>
                    <a:cubicBezTo>
                      <a:pt x="2" y="1"/>
                      <a:pt x="2" y="1"/>
                      <a:pt x="2" y="1"/>
                    </a:cubicBezTo>
                    <a:cubicBezTo>
                      <a:pt x="2" y="1"/>
                      <a:pt x="1" y="0"/>
                      <a:pt x="1" y="0"/>
                    </a:cubicBezTo>
                    <a:cubicBezTo>
                      <a:pt x="1" y="0"/>
                      <a:pt x="1" y="1"/>
                      <a:pt x="1" y="1"/>
                    </a:cubicBezTo>
                    <a:cubicBezTo>
                      <a:pt x="0" y="1"/>
                      <a:pt x="0" y="1"/>
                      <a:pt x="0" y="1"/>
                    </a:cubicBezTo>
                    <a:cubicBezTo>
                      <a:pt x="0" y="1"/>
                      <a:pt x="0" y="2"/>
                      <a:pt x="0"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25" name="Freeform 151"/>
              <p:cNvSpPr>
                <a:spLocks/>
              </p:cNvSpPr>
              <p:nvPr/>
            </p:nvSpPr>
            <p:spPr bwMode="auto">
              <a:xfrm>
                <a:off x="2168" y="1035"/>
                <a:ext cx="4" cy="5"/>
              </a:xfrm>
              <a:custGeom>
                <a:avLst/>
                <a:gdLst>
                  <a:gd name="T0" fmla="*/ 0 w 2"/>
                  <a:gd name="T1" fmla="*/ 1 h 2"/>
                  <a:gd name="T2" fmla="*/ 0 w 2"/>
                  <a:gd name="T3" fmla="*/ 0 h 2"/>
                  <a:gd name="T4" fmla="*/ 2 w 2"/>
                  <a:gd name="T5" fmla="*/ 0 h 2"/>
                  <a:gd name="T6" fmla="*/ 1 w 2"/>
                  <a:gd name="T7" fmla="*/ 1 h 2"/>
                  <a:gd name="T8" fmla="*/ 0 w 2"/>
                  <a:gd name="T9" fmla="*/ 1 h 2"/>
                </a:gdLst>
                <a:ahLst/>
                <a:cxnLst>
                  <a:cxn ang="0">
                    <a:pos x="T0" y="T1"/>
                  </a:cxn>
                  <a:cxn ang="0">
                    <a:pos x="T2" y="T3"/>
                  </a:cxn>
                  <a:cxn ang="0">
                    <a:pos x="T4" y="T5"/>
                  </a:cxn>
                  <a:cxn ang="0">
                    <a:pos x="T6" y="T7"/>
                  </a:cxn>
                  <a:cxn ang="0">
                    <a:pos x="T8" y="T9"/>
                  </a:cxn>
                </a:cxnLst>
                <a:rect l="0" t="0" r="r" b="b"/>
                <a:pathLst>
                  <a:path w="2" h="2">
                    <a:moveTo>
                      <a:pt x="0" y="1"/>
                    </a:moveTo>
                    <a:cubicBezTo>
                      <a:pt x="0" y="1"/>
                      <a:pt x="0" y="0"/>
                      <a:pt x="0" y="0"/>
                    </a:cubicBezTo>
                    <a:cubicBezTo>
                      <a:pt x="1" y="0"/>
                      <a:pt x="1" y="0"/>
                      <a:pt x="2" y="0"/>
                    </a:cubicBezTo>
                    <a:cubicBezTo>
                      <a:pt x="2" y="1"/>
                      <a:pt x="2" y="1"/>
                      <a:pt x="1" y="1"/>
                    </a:cubicBezTo>
                    <a:cubicBezTo>
                      <a:pt x="1" y="2"/>
                      <a:pt x="0" y="2"/>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26" name="Freeform 152"/>
              <p:cNvSpPr>
                <a:spLocks/>
              </p:cNvSpPr>
              <p:nvPr/>
            </p:nvSpPr>
            <p:spPr bwMode="auto">
              <a:xfrm>
                <a:off x="2168" y="1035"/>
                <a:ext cx="4" cy="5"/>
              </a:xfrm>
              <a:custGeom>
                <a:avLst/>
                <a:gdLst>
                  <a:gd name="T0" fmla="*/ 0 w 2"/>
                  <a:gd name="T1" fmla="*/ 1 h 2"/>
                  <a:gd name="T2" fmla="*/ 0 w 2"/>
                  <a:gd name="T3" fmla="*/ 1 h 2"/>
                  <a:gd name="T4" fmla="*/ 0 w 2"/>
                  <a:gd name="T5" fmla="*/ 1 h 2"/>
                  <a:gd name="T6" fmla="*/ 0 w 2"/>
                  <a:gd name="T7" fmla="*/ 0 h 2"/>
                  <a:gd name="T8" fmla="*/ 1 w 2"/>
                  <a:gd name="T9" fmla="*/ 0 h 2"/>
                  <a:gd name="T10" fmla="*/ 2 w 2"/>
                  <a:gd name="T11" fmla="*/ 0 h 2"/>
                  <a:gd name="T12" fmla="*/ 2 w 2"/>
                  <a:gd name="T13" fmla="*/ 1 h 2"/>
                  <a:gd name="T14" fmla="*/ 1 w 2"/>
                  <a:gd name="T15" fmla="*/ 1 h 2"/>
                  <a:gd name="T16" fmla="*/ 1 w 2"/>
                  <a:gd name="T17" fmla="*/ 1 h 2"/>
                  <a:gd name="T18" fmla="*/ 0 w 2"/>
                  <a:gd name="T19" fmla="*/ 1 h 2"/>
                  <a:gd name="T20" fmla="*/ 0 w 2"/>
                  <a:gd name="T21" fmla="*/ 1 h 2"/>
                  <a:gd name="T22" fmla="*/ 0 w 2"/>
                  <a:gd name="T23" fmla="*/ 1 h 2"/>
                  <a:gd name="T24" fmla="*/ 1 w 2"/>
                  <a:gd name="T25" fmla="*/ 1 h 2"/>
                  <a:gd name="T26" fmla="*/ 1 w 2"/>
                  <a:gd name="T27" fmla="*/ 1 h 2"/>
                  <a:gd name="T28" fmla="*/ 2 w 2"/>
                  <a:gd name="T29" fmla="*/ 1 h 2"/>
                  <a:gd name="T30" fmla="*/ 2 w 2"/>
                  <a:gd name="T31" fmla="*/ 0 h 2"/>
                  <a:gd name="T32" fmla="*/ 1 w 2"/>
                  <a:gd name="T33" fmla="*/ 0 h 2"/>
                  <a:gd name="T34" fmla="*/ 0 w 2"/>
                  <a:gd name="T35" fmla="*/ 0 h 2"/>
                  <a:gd name="T36" fmla="*/ 0 w 2"/>
                  <a:gd name="T37" fmla="*/ 1 h 2"/>
                  <a:gd name="T38" fmla="*/ 0 w 2"/>
                  <a:gd name="T3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2">
                    <a:moveTo>
                      <a:pt x="0" y="1"/>
                    </a:moveTo>
                    <a:cubicBezTo>
                      <a:pt x="0" y="1"/>
                      <a:pt x="0" y="1"/>
                      <a:pt x="0" y="1"/>
                    </a:cubicBezTo>
                    <a:cubicBezTo>
                      <a:pt x="0" y="1"/>
                      <a:pt x="0" y="1"/>
                      <a:pt x="0" y="1"/>
                    </a:cubicBezTo>
                    <a:cubicBezTo>
                      <a:pt x="0" y="0"/>
                      <a:pt x="0" y="0"/>
                      <a:pt x="0" y="0"/>
                    </a:cubicBezTo>
                    <a:cubicBezTo>
                      <a:pt x="1" y="0"/>
                      <a:pt x="1" y="0"/>
                      <a:pt x="1" y="0"/>
                    </a:cubicBezTo>
                    <a:cubicBezTo>
                      <a:pt x="1" y="0"/>
                      <a:pt x="1" y="0"/>
                      <a:pt x="2" y="0"/>
                    </a:cubicBezTo>
                    <a:cubicBezTo>
                      <a:pt x="2" y="0"/>
                      <a:pt x="2" y="1"/>
                      <a:pt x="2" y="1"/>
                    </a:cubicBezTo>
                    <a:cubicBezTo>
                      <a:pt x="2" y="1"/>
                      <a:pt x="1" y="1"/>
                      <a:pt x="1" y="1"/>
                    </a:cubicBezTo>
                    <a:cubicBezTo>
                      <a:pt x="1" y="1"/>
                      <a:pt x="1" y="1"/>
                      <a:pt x="1" y="1"/>
                    </a:cubicBezTo>
                    <a:cubicBezTo>
                      <a:pt x="0" y="1"/>
                      <a:pt x="0" y="1"/>
                      <a:pt x="0" y="1"/>
                    </a:cubicBezTo>
                    <a:cubicBezTo>
                      <a:pt x="0" y="1"/>
                      <a:pt x="0" y="1"/>
                      <a:pt x="0" y="1"/>
                    </a:cubicBezTo>
                    <a:cubicBezTo>
                      <a:pt x="0" y="1"/>
                      <a:pt x="0" y="1"/>
                      <a:pt x="0" y="1"/>
                    </a:cubicBezTo>
                    <a:cubicBezTo>
                      <a:pt x="0" y="1"/>
                      <a:pt x="0" y="1"/>
                      <a:pt x="1" y="1"/>
                    </a:cubicBezTo>
                    <a:cubicBezTo>
                      <a:pt x="1" y="2"/>
                      <a:pt x="1" y="1"/>
                      <a:pt x="1" y="1"/>
                    </a:cubicBezTo>
                    <a:cubicBezTo>
                      <a:pt x="1" y="1"/>
                      <a:pt x="2" y="1"/>
                      <a:pt x="2" y="1"/>
                    </a:cubicBezTo>
                    <a:cubicBezTo>
                      <a:pt x="2" y="1"/>
                      <a:pt x="2" y="0"/>
                      <a:pt x="2" y="0"/>
                    </a:cubicBezTo>
                    <a:cubicBezTo>
                      <a:pt x="1" y="0"/>
                      <a:pt x="1" y="0"/>
                      <a:pt x="1" y="0"/>
                    </a:cubicBezTo>
                    <a:cubicBezTo>
                      <a:pt x="1" y="0"/>
                      <a:pt x="1" y="0"/>
                      <a:pt x="0" y="0"/>
                    </a:cubicBezTo>
                    <a:cubicBezTo>
                      <a:pt x="0" y="0"/>
                      <a:pt x="0" y="0"/>
                      <a:pt x="0" y="1"/>
                    </a:cubicBezTo>
                    <a:cubicBezTo>
                      <a:pt x="0" y="1"/>
                      <a:pt x="0" y="1"/>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27" name="Freeform 153"/>
              <p:cNvSpPr>
                <a:spLocks/>
              </p:cNvSpPr>
              <p:nvPr/>
            </p:nvSpPr>
            <p:spPr bwMode="auto">
              <a:xfrm>
                <a:off x="2170" y="1044"/>
                <a:ext cx="2" cy="3"/>
              </a:xfrm>
              <a:custGeom>
                <a:avLst/>
                <a:gdLst>
                  <a:gd name="T0" fmla="*/ 0 w 1"/>
                  <a:gd name="T1" fmla="*/ 1 h 1"/>
                  <a:gd name="T2" fmla="*/ 0 w 1"/>
                  <a:gd name="T3" fmla="*/ 0 h 1"/>
                  <a:gd name="T4" fmla="*/ 1 w 1"/>
                  <a:gd name="T5" fmla="*/ 0 h 1"/>
                  <a:gd name="T6" fmla="*/ 1 w 1"/>
                  <a:gd name="T7" fmla="*/ 1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0" y="1"/>
                      <a:pt x="0" y="0"/>
                      <a:pt x="0" y="0"/>
                    </a:cubicBezTo>
                    <a:cubicBezTo>
                      <a:pt x="1" y="0"/>
                      <a:pt x="1" y="0"/>
                      <a:pt x="1" y="0"/>
                    </a:cubicBezTo>
                    <a:cubicBezTo>
                      <a:pt x="1" y="1"/>
                      <a:pt x="1" y="1"/>
                      <a:pt x="1" y="1"/>
                    </a:cubicBezTo>
                    <a:cubicBezTo>
                      <a:pt x="1" y="1"/>
                      <a:pt x="0" y="1"/>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28" name="Freeform 154"/>
              <p:cNvSpPr>
                <a:spLocks/>
              </p:cNvSpPr>
              <p:nvPr/>
            </p:nvSpPr>
            <p:spPr bwMode="auto">
              <a:xfrm>
                <a:off x="2170" y="1044"/>
                <a:ext cx="2" cy="3"/>
              </a:xfrm>
              <a:custGeom>
                <a:avLst/>
                <a:gdLst>
                  <a:gd name="T0" fmla="*/ 0 w 1"/>
                  <a:gd name="T1" fmla="*/ 1 h 1"/>
                  <a:gd name="T2" fmla="*/ 0 w 1"/>
                  <a:gd name="T3" fmla="*/ 1 h 1"/>
                  <a:gd name="T4" fmla="*/ 0 w 1"/>
                  <a:gd name="T5" fmla="*/ 1 h 1"/>
                  <a:gd name="T6" fmla="*/ 0 w 1"/>
                  <a:gd name="T7" fmla="*/ 0 h 1"/>
                  <a:gd name="T8" fmla="*/ 1 w 1"/>
                  <a:gd name="T9" fmla="*/ 0 h 1"/>
                  <a:gd name="T10" fmla="*/ 1 w 1"/>
                  <a:gd name="T11" fmla="*/ 0 h 1"/>
                  <a:gd name="T12" fmla="*/ 1 w 1"/>
                  <a:gd name="T13" fmla="*/ 1 h 1"/>
                  <a:gd name="T14" fmla="*/ 1 w 1"/>
                  <a:gd name="T15" fmla="*/ 1 h 1"/>
                  <a:gd name="T16" fmla="*/ 0 w 1"/>
                  <a:gd name="T17" fmla="*/ 1 h 1"/>
                  <a:gd name="T18" fmla="*/ 0 w 1"/>
                  <a:gd name="T19" fmla="*/ 1 h 1"/>
                  <a:gd name="T20" fmla="*/ 0 w 1"/>
                  <a:gd name="T21" fmla="*/ 1 h 1"/>
                  <a:gd name="T22" fmla="*/ 0 w 1"/>
                  <a:gd name="T23" fmla="*/ 1 h 1"/>
                  <a:gd name="T24" fmla="*/ 0 w 1"/>
                  <a:gd name="T25" fmla="*/ 1 h 1"/>
                  <a:gd name="T26" fmla="*/ 1 w 1"/>
                  <a:gd name="T27" fmla="*/ 1 h 1"/>
                  <a:gd name="T28" fmla="*/ 1 w 1"/>
                  <a:gd name="T29" fmla="*/ 1 h 1"/>
                  <a:gd name="T30" fmla="*/ 1 w 1"/>
                  <a:gd name="T31" fmla="*/ 0 h 1"/>
                  <a:gd name="T32" fmla="*/ 1 w 1"/>
                  <a:gd name="T33" fmla="*/ 0 h 1"/>
                  <a:gd name="T34" fmla="*/ 0 w 1"/>
                  <a:gd name="T35" fmla="*/ 0 h 1"/>
                  <a:gd name="T36" fmla="*/ 0 w 1"/>
                  <a:gd name="T37" fmla="*/ 1 h 1"/>
                  <a:gd name="T38" fmla="*/ 0 w 1"/>
                  <a:gd name="T3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0" y="1"/>
                    </a:moveTo>
                    <a:cubicBezTo>
                      <a:pt x="0" y="1"/>
                      <a:pt x="0" y="1"/>
                      <a:pt x="0" y="1"/>
                    </a:cubicBezTo>
                    <a:cubicBezTo>
                      <a:pt x="0" y="1"/>
                      <a:pt x="0" y="1"/>
                      <a:pt x="0" y="1"/>
                    </a:cubicBezTo>
                    <a:cubicBezTo>
                      <a:pt x="0" y="0"/>
                      <a:pt x="0" y="0"/>
                      <a:pt x="0" y="0"/>
                    </a:cubicBezTo>
                    <a:cubicBezTo>
                      <a:pt x="0" y="0"/>
                      <a:pt x="1" y="0"/>
                      <a:pt x="1" y="0"/>
                    </a:cubicBezTo>
                    <a:cubicBezTo>
                      <a:pt x="1" y="0"/>
                      <a:pt x="1" y="0"/>
                      <a:pt x="1" y="0"/>
                    </a:cubicBezTo>
                    <a:cubicBezTo>
                      <a:pt x="1" y="0"/>
                      <a:pt x="1" y="1"/>
                      <a:pt x="1" y="1"/>
                    </a:cubicBezTo>
                    <a:cubicBezTo>
                      <a:pt x="1" y="1"/>
                      <a:pt x="1" y="1"/>
                      <a:pt x="1" y="1"/>
                    </a:cubicBezTo>
                    <a:cubicBezTo>
                      <a:pt x="1" y="1"/>
                      <a:pt x="1" y="1"/>
                      <a:pt x="0" y="1"/>
                    </a:cubicBezTo>
                    <a:cubicBezTo>
                      <a:pt x="0" y="1"/>
                      <a:pt x="0" y="1"/>
                      <a:pt x="0" y="1"/>
                    </a:cubicBezTo>
                    <a:cubicBezTo>
                      <a:pt x="0" y="1"/>
                      <a:pt x="0" y="1"/>
                      <a:pt x="0" y="1"/>
                    </a:cubicBezTo>
                    <a:cubicBezTo>
                      <a:pt x="0" y="1"/>
                      <a:pt x="0" y="1"/>
                      <a:pt x="0" y="1"/>
                    </a:cubicBezTo>
                    <a:cubicBezTo>
                      <a:pt x="0" y="1"/>
                      <a:pt x="0" y="1"/>
                      <a:pt x="0" y="1"/>
                    </a:cubicBezTo>
                    <a:cubicBezTo>
                      <a:pt x="1" y="1"/>
                      <a:pt x="1" y="1"/>
                      <a:pt x="1" y="1"/>
                    </a:cubicBezTo>
                    <a:cubicBezTo>
                      <a:pt x="1" y="1"/>
                      <a:pt x="1" y="1"/>
                      <a:pt x="1" y="1"/>
                    </a:cubicBezTo>
                    <a:cubicBezTo>
                      <a:pt x="1" y="1"/>
                      <a:pt x="1" y="0"/>
                      <a:pt x="1" y="0"/>
                    </a:cubicBezTo>
                    <a:cubicBezTo>
                      <a:pt x="1" y="0"/>
                      <a:pt x="1" y="0"/>
                      <a:pt x="1" y="0"/>
                    </a:cubicBezTo>
                    <a:cubicBezTo>
                      <a:pt x="1" y="0"/>
                      <a:pt x="0" y="0"/>
                      <a:pt x="0" y="0"/>
                    </a:cubicBezTo>
                    <a:cubicBezTo>
                      <a:pt x="0" y="0"/>
                      <a:pt x="0" y="0"/>
                      <a:pt x="0" y="1"/>
                    </a:cubicBezTo>
                    <a:cubicBezTo>
                      <a:pt x="0" y="1"/>
                      <a:pt x="0" y="1"/>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29" name="Freeform 155"/>
              <p:cNvSpPr>
                <a:spLocks/>
              </p:cNvSpPr>
              <p:nvPr/>
            </p:nvSpPr>
            <p:spPr bwMode="auto">
              <a:xfrm>
                <a:off x="2168" y="1040"/>
                <a:ext cx="4" cy="4"/>
              </a:xfrm>
              <a:custGeom>
                <a:avLst/>
                <a:gdLst>
                  <a:gd name="T0" fmla="*/ 0 w 2"/>
                  <a:gd name="T1" fmla="*/ 1 h 2"/>
                  <a:gd name="T2" fmla="*/ 1 w 2"/>
                  <a:gd name="T3" fmla="*/ 0 h 2"/>
                  <a:gd name="T4" fmla="*/ 2 w 2"/>
                  <a:gd name="T5" fmla="*/ 0 h 2"/>
                  <a:gd name="T6" fmla="*/ 1 w 2"/>
                  <a:gd name="T7" fmla="*/ 1 h 2"/>
                  <a:gd name="T8" fmla="*/ 0 w 2"/>
                  <a:gd name="T9" fmla="*/ 1 h 2"/>
                </a:gdLst>
                <a:ahLst/>
                <a:cxnLst>
                  <a:cxn ang="0">
                    <a:pos x="T0" y="T1"/>
                  </a:cxn>
                  <a:cxn ang="0">
                    <a:pos x="T2" y="T3"/>
                  </a:cxn>
                  <a:cxn ang="0">
                    <a:pos x="T4" y="T5"/>
                  </a:cxn>
                  <a:cxn ang="0">
                    <a:pos x="T6" y="T7"/>
                  </a:cxn>
                  <a:cxn ang="0">
                    <a:pos x="T8" y="T9"/>
                  </a:cxn>
                </a:cxnLst>
                <a:rect l="0" t="0" r="r" b="b"/>
                <a:pathLst>
                  <a:path w="2" h="2">
                    <a:moveTo>
                      <a:pt x="0" y="1"/>
                    </a:moveTo>
                    <a:cubicBezTo>
                      <a:pt x="0" y="1"/>
                      <a:pt x="0" y="1"/>
                      <a:pt x="1" y="0"/>
                    </a:cubicBezTo>
                    <a:cubicBezTo>
                      <a:pt x="1" y="0"/>
                      <a:pt x="1" y="0"/>
                      <a:pt x="2" y="0"/>
                    </a:cubicBezTo>
                    <a:cubicBezTo>
                      <a:pt x="2" y="1"/>
                      <a:pt x="2" y="1"/>
                      <a:pt x="1" y="1"/>
                    </a:cubicBezTo>
                    <a:cubicBezTo>
                      <a:pt x="1" y="2"/>
                      <a:pt x="0" y="2"/>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30" name="Freeform 156"/>
              <p:cNvSpPr>
                <a:spLocks/>
              </p:cNvSpPr>
              <p:nvPr/>
            </p:nvSpPr>
            <p:spPr bwMode="auto">
              <a:xfrm>
                <a:off x="2168" y="1040"/>
                <a:ext cx="4" cy="4"/>
              </a:xfrm>
              <a:custGeom>
                <a:avLst/>
                <a:gdLst>
                  <a:gd name="T0" fmla="*/ 0 w 2"/>
                  <a:gd name="T1" fmla="*/ 1 h 2"/>
                  <a:gd name="T2" fmla="*/ 0 w 2"/>
                  <a:gd name="T3" fmla="*/ 1 h 2"/>
                  <a:gd name="T4" fmla="*/ 0 w 2"/>
                  <a:gd name="T5" fmla="*/ 1 h 2"/>
                  <a:gd name="T6" fmla="*/ 1 w 2"/>
                  <a:gd name="T7" fmla="*/ 0 h 2"/>
                  <a:gd name="T8" fmla="*/ 1 w 2"/>
                  <a:gd name="T9" fmla="*/ 0 h 2"/>
                  <a:gd name="T10" fmla="*/ 2 w 2"/>
                  <a:gd name="T11" fmla="*/ 0 h 2"/>
                  <a:gd name="T12" fmla="*/ 2 w 2"/>
                  <a:gd name="T13" fmla="*/ 1 h 2"/>
                  <a:gd name="T14" fmla="*/ 1 w 2"/>
                  <a:gd name="T15" fmla="*/ 1 h 2"/>
                  <a:gd name="T16" fmla="*/ 1 w 2"/>
                  <a:gd name="T17" fmla="*/ 1 h 2"/>
                  <a:gd name="T18" fmla="*/ 0 w 2"/>
                  <a:gd name="T19" fmla="*/ 1 h 2"/>
                  <a:gd name="T20" fmla="*/ 0 w 2"/>
                  <a:gd name="T21" fmla="*/ 1 h 2"/>
                  <a:gd name="T22" fmla="*/ 0 w 2"/>
                  <a:gd name="T23" fmla="*/ 1 h 2"/>
                  <a:gd name="T24" fmla="*/ 1 w 2"/>
                  <a:gd name="T25" fmla="*/ 1 h 2"/>
                  <a:gd name="T26" fmla="*/ 1 w 2"/>
                  <a:gd name="T27" fmla="*/ 1 h 2"/>
                  <a:gd name="T28" fmla="*/ 2 w 2"/>
                  <a:gd name="T29" fmla="*/ 1 h 2"/>
                  <a:gd name="T30" fmla="*/ 2 w 2"/>
                  <a:gd name="T31" fmla="*/ 0 h 2"/>
                  <a:gd name="T32" fmla="*/ 1 w 2"/>
                  <a:gd name="T33" fmla="*/ 0 h 2"/>
                  <a:gd name="T34" fmla="*/ 1 w 2"/>
                  <a:gd name="T35" fmla="*/ 0 h 2"/>
                  <a:gd name="T36" fmla="*/ 0 w 2"/>
                  <a:gd name="T37" fmla="*/ 1 h 2"/>
                  <a:gd name="T38" fmla="*/ 0 w 2"/>
                  <a:gd name="T3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2">
                    <a:moveTo>
                      <a:pt x="0" y="1"/>
                    </a:moveTo>
                    <a:cubicBezTo>
                      <a:pt x="0" y="1"/>
                      <a:pt x="0" y="1"/>
                      <a:pt x="0" y="1"/>
                    </a:cubicBezTo>
                    <a:cubicBezTo>
                      <a:pt x="0" y="1"/>
                      <a:pt x="0" y="1"/>
                      <a:pt x="0" y="1"/>
                    </a:cubicBezTo>
                    <a:cubicBezTo>
                      <a:pt x="0" y="1"/>
                      <a:pt x="0" y="0"/>
                      <a:pt x="1" y="0"/>
                    </a:cubicBezTo>
                    <a:cubicBezTo>
                      <a:pt x="1" y="0"/>
                      <a:pt x="1" y="0"/>
                      <a:pt x="1" y="0"/>
                    </a:cubicBezTo>
                    <a:cubicBezTo>
                      <a:pt x="1" y="0"/>
                      <a:pt x="2" y="0"/>
                      <a:pt x="2" y="0"/>
                    </a:cubicBezTo>
                    <a:cubicBezTo>
                      <a:pt x="2" y="1"/>
                      <a:pt x="2" y="1"/>
                      <a:pt x="2" y="1"/>
                    </a:cubicBezTo>
                    <a:cubicBezTo>
                      <a:pt x="2" y="1"/>
                      <a:pt x="2" y="1"/>
                      <a:pt x="1" y="1"/>
                    </a:cubicBezTo>
                    <a:cubicBezTo>
                      <a:pt x="1" y="1"/>
                      <a:pt x="1" y="1"/>
                      <a:pt x="1" y="1"/>
                    </a:cubicBezTo>
                    <a:cubicBezTo>
                      <a:pt x="1" y="1"/>
                      <a:pt x="0" y="1"/>
                      <a:pt x="0" y="1"/>
                    </a:cubicBezTo>
                    <a:cubicBezTo>
                      <a:pt x="0" y="1"/>
                      <a:pt x="0" y="1"/>
                      <a:pt x="0" y="1"/>
                    </a:cubicBezTo>
                    <a:cubicBezTo>
                      <a:pt x="0" y="1"/>
                      <a:pt x="0" y="1"/>
                      <a:pt x="0" y="1"/>
                    </a:cubicBezTo>
                    <a:cubicBezTo>
                      <a:pt x="0" y="1"/>
                      <a:pt x="1" y="1"/>
                      <a:pt x="1" y="1"/>
                    </a:cubicBezTo>
                    <a:cubicBezTo>
                      <a:pt x="1" y="2"/>
                      <a:pt x="1" y="1"/>
                      <a:pt x="1" y="1"/>
                    </a:cubicBezTo>
                    <a:cubicBezTo>
                      <a:pt x="2" y="1"/>
                      <a:pt x="2" y="1"/>
                      <a:pt x="2" y="1"/>
                    </a:cubicBezTo>
                    <a:cubicBezTo>
                      <a:pt x="2" y="1"/>
                      <a:pt x="2" y="1"/>
                      <a:pt x="2" y="0"/>
                    </a:cubicBezTo>
                    <a:cubicBezTo>
                      <a:pt x="2" y="0"/>
                      <a:pt x="1" y="0"/>
                      <a:pt x="1" y="0"/>
                    </a:cubicBezTo>
                    <a:cubicBezTo>
                      <a:pt x="1" y="0"/>
                      <a:pt x="1" y="0"/>
                      <a:pt x="1" y="0"/>
                    </a:cubicBezTo>
                    <a:cubicBezTo>
                      <a:pt x="0" y="0"/>
                      <a:pt x="0" y="1"/>
                      <a:pt x="0" y="1"/>
                    </a:cubicBezTo>
                    <a:cubicBezTo>
                      <a:pt x="0" y="1"/>
                      <a:pt x="0" y="1"/>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31" name="Freeform 157"/>
              <p:cNvSpPr>
                <a:spLocks/>
              </p:cNvSpPr>
              <p:nvPr/>
            </p:nvSpPr>
            <p:spPr bwMode="auto">
              <a:xfrm>
                <a:off x="2172" y="1047"/>
                <a:ext cx="3" cy="2"/>
              </a:xfrm>
              <a:custGeom>
                <a:avLst/>
                <a:gdLst>
                  <a:gd name="T0" fmla="*/ 0 w 1"/>
                  <a:gd name="T1" fmla="*/ 1 h 1"/>
                  <a:gd name="T2" fmla="*/ 0 w 1"/>
                  <a:gd name="T3" fmla="*/ 1 h 1"/>
                  <a:gd name="T4" fmla="*/ 1 w 1"/>
                  <a:gd name="T5" fmla="*/ 1 h 1"/>
                  <a:gd name="T6" fmla="*/ 1 w 1"/>
                  <a:gd name="T7" fmla="*/ 1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0" y="1"/>
                      <a:pt x="0" y="1"/>
                      <a:pt x="0" y="1"/>
                    </a:cubicBezTo>
                    <a:cubicBezTo>
                      <a:pt x="1" y="0"/>
                      <a:pt x="1" y="1"/>
                      <a:pt x="1" y="1"/>
                    </a:cubicBezTo>
                    <a:cubicBezTo>
                      <a:pt x="1" y="1"/>
                      <a:pt x="1" y="1"/>
                      <a:pt x="1" y="1"/>
                    </a:cubicBezTo>
                    <a:cubicBezTo>
                      <a:pt x="1" y="1"/>
                      <a:pt x="0" y="1"/>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32" name="Freeform 158"/>
              <p:cNvSpPr>
                <a:spLocks/>
              </p:cNvSpPr>
              <p:nvPr/>
            </p:nvSpPr>
            <p:spPr bwMode="auto">
              <a:xfrm>
                <a:off x="2172" y="1049"/>
                <a:ext cx="3" cy="0"/>
              </a:xfrm>
              <a:custGeom>
                <a:avLst/>
                <a:gdLst>
                  <a:gd name="T0" fmla="*/ 0 w 1"/>
                  <a:gd name="T1" fmla="*/ 0 w 1"/>
                  <a:gd name="T2" fmla="*/ 0 w 1"/>
                  <a:gd name="T3" fmla="*/ 0 w 1"/>
                  <a:gd name="T4" fmla="*/ 1 w 1"/>
                  <a:gd name="T5" fmla="*/ 1 w 1"/>
                  <a:gd name="T6" fmla="*/ 1 w 1"/>
                  <a:gd name="T7" fmla="*/ 1 w 1"/>
                  <a:gd name="T8" fmla="*/ 0 w 1"/>
                  <a:gd name="T9" fmla="*/ 0 w 1"/>
                  <a:gd name="T10" fmla="*/ 0 w 1"/>
                  <a:gd name="T11" fmla="*/ 0 w 1"/>
                  <a:gd name="T12" fmla="*/ 0 w 1"/>
                  <a:gd name="T13" fmla="*/ 1 w 1"/>
                  <a:gd name="T14" fmla="*/ 1 w 1"/>
                  <a:gd name="T15" fmla="*/ 1 w 1"/>
                  <a:gd name="T16" fmla="*/ 1 w 1"/>
                  <a:gd name="T17" fmla="*/ 0 w 1"/>
                  <a:gd name="T18" fmla="*/ 0 w 1"/>
                  <a:gd name="T19" fmla="*/ 0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Lst>
                <a:rect l="0" t="0" r="r" b="b"/>
                <a:pathLst>
                  <a:path w="1">
                    <a:moveTo>
                      <a:pt x="0" y="0"/>
                    </a:moveTo>
                    <a:cubicBezTo>
                      <a:pt x="0" y="0"/>
                      <a:pt x="0" y="0"/>
                      <a:pt x="0" y="0"/>
                    </a:cubicBezTo>
                    <a:cubicBezTo>
                      <a:pt x="0" y="0"/>
                      <a:pt x="0" y="0"/>
                      <a:pt x="0" y="0"/>
                    </a:cubicBezTo>
                    <a:cubicBezTo>
                      <a:pt x="0" y="0"/>
                      <a:pt x="0" y="0"/>
                      <a:pt x="0" y="0"/>
                    </a:cubicBezTo>
                    <a:cubicBezTo>
                      <a:pt x="0" y="0"/>
                      <a:pt x="1" y="0"/>
                      <a:pt x="1" y="0"/>
                    </a:cubicBezTo>
                    <a:cubicBezTo>
                      <a:pt x="1" y="0"/>
                      <a:pt x="1" y="0"/>
                      <a:pt x="1" y="0"/>
                    </a:cubicBezTo>
                    <a:cubicBezTo>
                      <a:pt x="1" y="0"/>
                      <a:pt x="1" y="0"/>
                      <a:pt x="1" y="0"/>
                    </a:cubicBezTo>
                    <a:cubicBezTo>
                      <a:pt x="1" y="0"/>
                      <a:pt x="1" y="0"/>
                      <a:pt x="1" y="0"/>
                    </a:cubicBezTo>
                    <a:cubicBezTo>
                      <a:pt x="1" y="0"/>
                      <a:pt x="1" y="0"/>
                      <a:pt x="0" y="0"/>
                    </a:cubicBezTo>
                    <a:cubicBezTo>
                      <a:pt x="0" y="0"/>
                      <a:pt x="0" y="0"/>
                      <a:pt x="0" y="0"/>
                    </a:cubicBezTo>
                    <a:cubicBezTo>
                      <a:pt x="0" y="0"/>
                      <a:pt x="0" y="0"/>
                      <a:pt x="0" y="0"/>
                    </a:cubicBezTo>
                    <a:cubicBezTo>
                      <a:pt x="0" y="0"/>
                      <a:pt x="0" y="0"/>
                      <a:pt x="0" y="0"/>
                    </a:cubicBezTo>
                    <a:cubicBezTo>
                      <a:pt x="0" y="0"/>
                      <a:pt x="0" y="0"/>
                      <a:pt x="0" y="0"/>
                    </a:cubicBezTo>
                    <a:cubicBezTo>
                      <a:pt x="1" y="0"/>
                      <a:pt x="1" y="0"/>
                      <a:pt x="1" y="0"/>
                    </a:cubicBezTo>
                    <a:cubicBezTo>
                      <a:pt x="1" y="0"/>
                      <a:pt x="1" y="0"/>
                      <a:pt x="1" y="0"/>
                    </a:cubicBezTo>
                    <a:cubicBezTo>
                      <a:pt x="1" y="0"/>
                      <a:pt x="1" y="0"/>
                      <a:pt x="1" y="0"/>
                    </a:cubicBezTo>
                    <a:cubicBezTo>
                      <a:pt x="1" y="0"/>
                      <a:pt x="1" y="0"/>
                      <a:pt x="1" y="0"/>
                    </a:cubicBezTo>
                    <a:cubicBezTo>
                      <a:pt x="1" y="0"/>
                      <a:pt x="0" y="0"/>
                      <a:pt x="0" y="0"/>
                    </a:cubicBezTo>
                    <a:cubicBezTo>
                      <a:pt x="0" y="0"/>
                      <a:pt x="0" y="0"/>
                      <a:pt x="0" y="0"/>
                    </a:cubicBezTo>
                    <a:cubicBezTo>
                      <a:pt x="0" y="0"/>
                      <a:pt x="0" y="0"/>
                      <a:pt x="0"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33" name="Freeform 159"/>
              <p:cNvSpPr>
                <a:spLocks/>
              </p:cNvSpPr>
              <p:nvPr/>
            </p:nvSpPr>
            <p:spPr bwMode="auto">
              <a:xfrm>
                <a:off x="2175" y="1049"/>
                <a:ext cx="2" cy="3"/>
              </a:xfrm>
              <a:custGeom>
                <a:avLst/>
                <a:gdLst>
                  <a:gd name="T0" fmla="*/ 0 w 1"/>
                  <a:gd name="T1" fmla="*/ 1 h 1"/>
                  <a:gd name="T2" fmla="*/ 0 w 1"/>
                  <a:gd name="T3" fmla="*/ 1 h 1"/>
                  <a:gd name="T4" fmla="*/ 1 w 1"/>
                  <a:gd name="T5" fmla="*/ 1 h 1"/>
                  <a:gd name="T6" fmla="*/ 1 w 1"/>
                  <a:gd name="T7" fmla="*/ 1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0" y="1"/>
                      <a:pt x="0" y="1"/>
                      <a:pt x="0" y="1"/>
                    </a:cubicBezTo>
                    <a:cubicBezTo>
                      <a:pt x="1" y="0"/>
                      <a:pt x="1" y="0"/>
                      <a:pt x="1" y="1"/>
                    </a:cubicBezTo>
                    <a:cubicBezTo>
                      <a:pt x="1" y="1"/>
                      <a:pt x="1" y="1"/>
                      <a:pt x="1" y="1"/>
                    </a:cubicBezTo>
                    <a:cubicBezTo>
                      <a:pt x="1" y="1"/>
                      <a:pt x="0" y="1"/>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34" name="Freeform 160"/>
              <p:cNvSpPr>
                <a:spLocks/>
              </p:cNvSpPr>
              <p:nvPr/>
            </p:nvSpPr>
            <p:spPr bwMode="auto">
              <a:xfrm>
                <a:off x="2175" y="1049"/>
                <a:ext cx="2" cy="3"/>
              </a:xfrm>
              <a:custGeom>
                <a:avLst/>
                <a:gdLst>
                  <a:gd name="T0" fmla="*/ 0 w 1"/>
                  <a:gd name="T1" fmla="*/ 1 h 1"/>
                  <a:gd name="T2" fmla="*/ 0 w 1"/>
                  <a:gd name="T3" fmla="*/ 1 h 1"/>
                  <a:gd name="T4" fmla="*/ 0 w 1"/>
                  <a:gd name="T5" fmla="*/ 1 h 1"/>
                  <a:gd name="T6" fmla="*/ 0 w 1"/>
                  <a:gd name="T7" fmla="*/ 1 h 1"/>
                  <a:gd name="T8" fmla="*/ 1 w 1"/>
                  <a:gd name="T9" fmla="*/ 0 h 1"/>
                  <a:gd name="T10" fmla="*/ 1 w 1"/>
                  <a:gd name="T11" fmla="*/ 1 h 1"/>
                  <a:gd name="T12" fmla="*/ 1 w 1"/>
                  <a:gd name="T13" fmla="*/ 1 h 1"/>
                  <a:gd name="T14" fmla="*/ 1 w 1"/>
                  <a:gd name="T15" fmla="*/ 1 h 1"/>
                  <a:gd name="T16" fmla="*/ 1 w 1"/>
                  <a:gd name="T17" fmla="*/ 1 h 1"/>
                  <a:gd name="T18" fmla="*/ 0 w 1"/>
                  <a:gd name="T19" fmla="*/ 1 h 1"/>
                  <a:gd name="T20" fmla="*/ 0 w 1"/>
                  <a:gd name="T21" fmla="*/ 1 h 1"/>
                  <a:gd name="T22" fmla="*/ 0 w 1"/>
                  <a:gd name="T23" fmla="*/ 1 h 1"/>
                  <a:gd name="T24" fmla="*/ 1 w 1"/>
                  <a:gd name="T25" fmla="*/ 1 h 1"/>
                  <a:gd name="T26" fmla="*/ 1 w 1"/>
                  <a:gd name="T27" fmla="*/ 1 h 1"/>
                  <a:gd name="T28" fmla="*/ 1 w 1"/>
                  <a:gd name="T29" fmla="*/ 1 h 1"/>
                  <a:gd name="T30" fmla="*/ 1 w 1"/>
                  <a:gd name="T31" fmla="*/ 1 h 1"/>
                  <a:gd name="T32" fmla="*/ 1 w 1"/>
                  <a:gd name="T33" fmla="*/ 0 h 1"/>
                  <a:gd name="T34" fmla="*/ 0 w 1"/>
                  <a:gd name="T35" fmla="*/ 0 h 1"/>
                  <a:gd name="T36" fmla="*/ 0 w 1"/>
                  <a:gd name="T37" fmla="*/ 1 h 1"/>
                  <a:gd name="T38" fmla="*/ 0 w 1"/>
                  <a:gd name="T3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0" y="1"/>
                    </a:moveTo>
                    <a:cubicBezTo>
                      <a:pt x="0" y="1"/>
                      <a:pt x="0" y="1"/>
                      <a:pt x="0" y="1"/>
                    </a:cubicBezTo>
                    <a:cubicBezTo>
                      <a:pt x="0" y="1"/>
                      <a:pt x="0" y="1"/>
                      <a:pt x="0" y="1"/>
                    </a:cubicBezTo>
                    <a:cubicBezTo>
                      <a:pt x="0" y="1"/>
                      <a:pt x="0" y="1"/>
                      <a:pt x="0" y="1"/>
                    </a:cubicBezTo>
                    <a:cubicBezTo>
                      <a:pt x="1" y="0"/>
                      <a:pt x="1" y="0"/>
                      <a:pt x="1" y="0"/>
                    </a:cubicBezTo>
                    <a:cubicBezTo>
                      <a:pt x="1" y="0"/>
                      <a:pt x="1" y="0"/>
                      <a:pt x="1" y="1"/>
                    </a:cubicBezTo>
                    <a:cubicBezTo>
                      <a:pt x="1" y="1"/>
                      <a:pt x="1" y="1"/>
                      <a:pt x="1" y="1"/>
                    </a:cubicBezTo>
                    <a:cubicBezTo>
                      <a:pt x="1" y="1"/>
                      <a:pt x="1" y="1"/>
                      <a:pt x="1" y="1"/>
                    </a:cubicBezTo>
                    <a:cubicBezTo>
                      <a:pt x="1" y="1"/>
                      <a:pt x="1" y="1"/>
                      <a:pt x="1" y="1"/>
                    </a:cubicBezTo>
                    <a:cubicBezTo>
                      <a:pt x="0" y="1"/>
                      <a:pt x="0" y="1"/>
                      <a:pt x="0" y="1"/>
                    </a:cubicBezTo>
                    <a:cubicBezTo>
                      <a:pt x="0" y="1"/>
                      <a:pt x="0" y="1"/>
                      <a:pt x="0" y="1"/>
                    </a:cubicBezTo>
                    <a:cubicBezTo>
                      <a:pt x="0" y="1"/>
                      <a:pt x="0" y="1"/>
                      <a:pt x="0" y="1"/>
                    </a:cubicBezTo>
                    <a:cubicBezTo>
                      <a:pt x="0" y="1"/>
                      <a:pt x="0" y="1"/>
                      <a:pt x="1" y="1"/>
                    </a:cubicBezTo>
                    <a:cubicBezTo>
                      <a:pt x="1" y="1"/>
                      <a:pt x="1" y="1"/>
                      <a:pt x="1" y="1"/>
                    </a:cubicBezTo>
                    <a:cubicBezTo>
                      <a:pt x="1" y="1"/>
                      <a:pt x="1" y="1"/>
                      <a:pt x="1" y="1"/>
                    </a:cubicBezTo>
                    <a:cubicBezTo>
                      <a:pt x="1" y="1"/>
                      <a:pt x="1" y="1"/>
                      <a:pt x="1" y="1"/>
                    </a:cubicBezTo>
                    <a:cubicBezTo>
                      <a:pt x="1" y="0"/>
                      <a:pt x="1" y="0"/>
                      <a:pt x="1" y="0"/>
                    </a:cubicBezTo>
                    <a:cubicBezTo>
                      <a:pt x="1" y="0"/>
                      <a:pt x="1" y="0"/>
                      <a:pt x="0" y="0"/>
                    </a:cubicBezTo>
                    <a:cubicBezTo>
                      <a:pt x="0" y="1"/>
                      <a:pt x="0" y="1"/>
                      <a:pt x="0" y="1"/>
                    </a:cubicBezTo>
                    <a:cubicBezTo>
                      <a:pt x="0" y="1"/>
                      <a:pt x="0" y="1"/>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35" name="Freeform 161"/>
              <p:cNvSpPr>
                <a:spLocks/>
              </p:cNvSpPr>
              <p:nvPr/>
            </p:nvSpPr>
            <p:spPr bwMode="auto">
              <a:xfrm>
                <a:off x="2177" y="1052"/>
                <a:ext cx="2" cy="2"/>
              </a:xfrm>
              <a:custGeom>
                <a:avLst/>
                <a:gdLst>
                  <a:gd name="T0" fmla="*/ 0 w 1"/>
                  <a:gd name="T1" fmla="*/ 1 h 1"/>
                  <a:gd name="T2" fmla="*/ 1 w 1"/>
                  <a:gd name="T3" fmla="*/ 0 h 1"/>
                  <a:gd name="T4" fmla="*/ 1 w 1"/>
                  <a:gd name="T5" fmla="*/ 0 h 1"/>
                  <a:gd name="T6" fmla="*/ 1 w 1"/>
                  <a:gd name="T7" fmla="*/ 1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0" y="0"/>
                      <a:pt x="0" y="0"/>
                      <a:pt x="1" y="0"/>
                    </a:cubicBezTo>
                    <a:cubicBezTo>
                      <a:pt x="1" y="0"/>
                      <a:pt x="1" y="0"/>
                      <a:pt x="1" y="0"/>
                    </a:cubicBezTo>
                    <a:cubicBezTo>
                      <a:pt x="1" y="0"/>
                      <a:pt x="1" y="0"/>
                      <a:pt x="1" y="1"/>
                    </a:cubicBezTo>
                    <a:cubicBezTo>
                      <a:pt x="1" y="1"/>
                      <a:pt x="0" y="1"/>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36" name="Freeform 162"/>
              <p:cNvSpPr>
                <a:spLocks/>
              </p:cNvSpPr>
              <p:nvPr/>
            </p:nvSpPr>
            <p:spPr bwMode="auto">
              <a:xfrm>
                <a:off x="2177" y="1052"/>
                <a:ext cx="2" cy="2"/>
              </a:xfrm>
              <a:custGeom>
                <a:avLst/>
                <a:gdLst>
                  <a:gd name="T0" fmla="*/ 0 w 1"/>
                  <a:gd name="T1" fmla="*/ 1 h 1"/>
                  <a:gd name="T2" fmla="*/ 0 w 1"/>
                  <a:gd name="T3" fmla="*/ 1 h 1"/>
                  <a:gd name="T4" fmla="*/ 0 w 1"/>
                  <a:gd name="T5" fmla="*/ 0 h 1"/>
                  <a:gd name="T6" fmla="*/ 1 w 1"/>
                  <a:gd name="T7" fmla="*/ 0 h 1"/>
                  <a:gd name="T8" fmla="*/ 1 w 1"/>
                  <a:gd name="T9" fmla="*/ 0 h 1"/>
                  <a:gd name="T10" fmla="*/ 1 w 1"/>
                  <a:gd name="T11" fmla="*/ 0 h 1"/>
                  <a:gd name="T12" fmla="*/ 1 w 1"/>
                  <a:gd name="T13" fmla="*/ 0 h 1"/>
                  <a:gd name="T14" fmla="*/ 1 w 1"/>
                  <a:gd name="T15" fmla="*/ 1 h 1"/>
                  <a:gd name="T16" fmla="*/ 1 w 1"/>
                  <a:gd name="T17" fmla="*/ 1 h 1"/>
                  <a:gd name="T18" fmla="*/ 0 w 1"/>
                  <a:gd name="T19" fmla="*/ 1 h 1"/>
                  <a:gd name="T20" fmla="*/ 0 w 1"/>
                  <a:gd name="T21" fmla="*/ 1 h 1"/>
                  <a:gd name="T22" fmla="*/ 0 w 1"/>
                  <a:gd name="T23" fmla="*/ 1 h 1"/>
                  <a:gd name="T24" fmla="*/ 1 w 1"/>
                  <a:gd name="T25" fmla="*/ 1 h 1"/>
                  <a:gd name="T26" fmla="*/ 1 w 1"/>
                  <a:gd name="T27" fmla="*/ 1 h 1"/>
                  <a:gd name="T28" fmla="*/ 1 w 1"/>
                  <a:gd name="T29" fmla="*/ 0 h 1"/>
                  <a:gd name="T30" fmla="*/ 1 w 1"/>
                  <a:gd name="T31" fmla="*/ 0 h 1"/>
                  <a:gd name="T32" fmla="*/ 1 w 1"/>
                  <a:gd name="T33" fmla="*/ 0 h 1"/>
                  <a:gd name="T34" fmla="*/ 1 w 1"/>
                  <a:gd name="T35" fmla="*/ 0 h 1"/>
                  <a:gd name="T36" fmla="*/ 0 w 1"/>
                  <a:gd name="T37" fmla="*/ 0 h 1"/>
                  <a:gd name="T38" fmla="*/ 0 w 1"/>
                  <a:gd name="T3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0" y="1"/>
                    </a:moveTo>
                    <a:cubicBezTo>
                      <a:pt x="0" y="1"/>
                      <a:pt x="0" y="1"/>
                      <a:pt x="0" y="1"/>
                    </a:cubicBezTo>
                    <a:cubicBezTo>
                      <a:pt x="0" y="0"/>
                      <a:pt x="0" y="0"/>
                      <a:pt x="0" y="0"/>
                    </a:cubicBezTo>
                    <a:cubicBezTo>
                      <a:pt x="0" y="0"/>
                      <a:pt x="0" y="0"/>
                      <a:pt x="1" y="0"/>
                    </a:cubicBezTo>
                    <a:cubicBezTo>
                      <a:pt x="1" y="0"/>
                      <a:pt x="1" y="0"/>
                      <a:pt x="1" y="0"/>
                    </a:cubicBezTo>
                    <a:cubicBezTo>
                      <a:pt x="1" y="0"/>
                      <a:pt x="1" y="0"/>
                      <a:pt x="1" y="0"/>
                    </a:cubicBezTo>
                    <a:cubicBezTo>
                      <a:pt x="1" y="0"/>
                      <a:pt x="1" y="0"/>
                      <a:pt x="1" y="0"/>
                    </a:cubicBezTo>
                    <a:cubicBezTo>
                      <a:pt x="1" y="0"/>
                      <a:pt x="1" y="1"/>
                      <a:pt x="1" y="1"/>
                    </a:cubicBezTo>
                    <a:cubicBezTo>
                      <a:pt x="1" y="1"/>
                      <a:pt x="1" y="1"/>
                      <a:pt x="1" y="1"/>
                    </a:cubicBezTo>
                    <a:cubicBezTo>
                      <a:pt x="1" y="1"/>
                      <a:pt x="0" y="1"/>
                      <a:pt x="0" y="1"/>
                    </a:cubicBezTo>
                    <a:cubicBezTo>
                      <a:pt x="0" y="1"/>
                      <a:pt x="0" y="1"/>
                      <a:pt x="0" y="1"/>
                    </a:cubicBezTo>
                    <a:cubicBezTo>
                      <a:pt x="0" y="1"/>
                      <a:pt x="0" y="1"/>
                      <a:pt x="0" y="1"/>
                    </a:cubicBezTo>
                    <a:cubicBezTo>
                      <a:pt x="0" y="1"/>
                      <a:pt x="1" y="1"/>
                      <a:pt x="1" y="1"/>
                    </a:cubicBezTo>
                    <a:cubicBezTo>
                      <a:pt x="1" y="1"/>
                      <a:pt x="1" y="1"/>
                      <a:pt x="1" y="1"/>
                    </a:cubicBezTo>
                    <a:cubicBezTo>
                      <a:pt x="1" y="1"/>
                      <a:pt x="1" y="0"/>
                      <a:pt x="1" y="0"/>
                    </a:cubicBezTo>
                    <a:cubicBezTo>
                      <a:pt x="1" y="0"/>
                      <a:pt x="1" y="0"/>
                      <a:pt x="1" y="0"/>
                    </a:cubicBezTo>
                    <a:cubicBezTo>
                      <a:pt x="1" y="0"/>
                      <a:pt x="1" y="0"/>
                      <a:pt x="1" y="0"/>
                    </a:cubicBezTo>
                    <a:cubicBezTo>
                      <a:pt x="1" y="0"/>
                      <a:pt x="1" y="0"/>
                      <a:pt x="1" y="0"/>
                    </a:cubicBezTo>
                    <a:cubicBezTo>
                      <a:pt x="0" y="0"/>
                      <a:pt x="0" y="0"/>
                      <a:pt x="0" y="0"/>
                    </a:cubicBezTo>
                    <a:cubicBezTo>
                      <a:pt x="0" y="0"/>
                      <a:pt x="0" y="0"/>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37" name="Freeform 163"/>
              <p:cNvSpPr>
                <a:spLocks/>
              </p:cNvSpPr>
              <p:nvPr/>
            </p:nvSpPr>
            <p:spPr bwMode="auto">
              <a:xfrm>
                <a:off x="2170" y="1023"/>
                <a:ext cx="5" cy="5"/>
              </a:xfrm>
              <a:custGeom>
                <a:avLst/>
                <a:gdLst>
                  <a:gd name="T0" fmla="*/ 0 w 2"/>
                  <a:gd name="T1" fmla="*/ 1 h 2"/>
                  <a:gd name="T2" fmla="*/ 0 w 2"/>
                  <a:gd name="T3" fmla="*/ 0 h 2"/>
                  <a:gd name="T4" fmla="*/ 1 w 2"/>
                  <a:gd name="T5" fmla="*/ 1 h 2"/>
                  <a:gd name="T6" fmla="*/ 1 w 2"/>
                  <a:gd name="T7" fmla="*/ 2 h 2"/>
                  <a:gd name="T8" fmla="*/ 0 w 2"/>
                  <a:gd name="T9" fmla="*/ 1 h 2"/>
                </a:gdLst>
                <a:ahLst/>
                <a:cxnLst>
                  <a:cxn ang="0">
                    <a:pos x="T0" y="T1"/>
                  </a:cxn>
                  <a:cxn ang="0">
                    <a:pos x="T2" y="T3"/>
                  </a:cxn>
                  <a:cxn ang="0">
                    <a:pos x="T4" y="T5"/>
                  </a:cxn>
                  <a:cxn ang="0">
                    <a:pos x="T6" y="T7"/>
                  </a:cxn>
                  <a:cxn ang="0">
                    <a:pos x="T8" y="T9"/>
                  </a:cxn>
                </a:cxnLst>
                <a:rect l="0" t="0" r="r" b="b"/>
                <a:pathLst>
                  <a:path w="2" h="2">
                    <a:moveTo>
                      <a:pt x="0" y="1"/>
                    </a:moveTo>
                    <a:cubicBezTo>
                      <a:pt x="0" y="1"/>
                      <a:pt x="0" y="0"/>
                      <a:pt x="0" y="0"/>
                    </a:cubicBezTo>
                    <a:cubicBezTo>
                      <a:pt x="1" y="0"/>
                      <a:pt x="1" y="0"/>
                      <a:pt x="1" y="1"/>
                    </a:cubicBezTo>
                    <a:cubicBezTo>
                      <a:pt x="2" y="1"/>
                      <a:pt x="1" y="1"/>
                      <a:pt x="1" y="2"/>
                    </a:cubicBezTo>
                    <a:cubicBezTo>
                      <a:pt x="0" y="2"/>
                      <a:pt x="0" y="2"/>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38" name="Freeform 164"/>
              <p:cNvSpPr>
                <a:spLocks/>
              </p:cNvSpPr>
              <p:nvPr/>
            </p:nvSpPr>
            <p:spPr bwMode="auto">
              <a:xfrm>
                <a:off x="2170" y="1023"/>
                <a:ext cx="2" cy="5"/>
              </a:xfrm>
              <a:custGeom>
                <a:avLst/>
                <a:gdLst>
                  <a:gd name="T0" fmla="*/ 0 w 1"/>
                  <a:gd name="T1" fmla="*/ 1 h 2"/>
                  <a:gd name="T2" fmla="*/ 0 w 1"/>
                  <a:gd name="T3" fmla="*/ 1 h 2"/>
                  <a:gd name="T4" fmla="*/ 0 w 1"/>
                  <a:gd name="T5" fmla="*/ 1 h 2"/>
                  <a:gd name="T6" fmla="*/ 0 w 1"/>
                  <a:gd name="T7" fmla="*/ 0 h 2"/>
                  <a:gd name="T8" fmla="*/ 1 w 1"/>
                  <a:gd name="T9" fmla="*/ 0 h 2"/>
                  <a:gd name="T10" fmla="*/ 1 w 1"/>
                  <a:gd name="T11" fmla="*/ 1 h 2"/>
                  <a:gd name="T12" fmla="*/ 1 w 1"/>
                  <a:gd name="T13" fmla="*/ 1 h 2"/>
                  <a:gd name="T14" fmla="*/ 1 w 1"/>
                  <a:gd name="T15" fmla="*/ 2 h 2"/>
                  <a:gd name="T16" fmla="*/ 0 w 1"/>
                  <a:gd name="T17" fmla="*/ 2 h 2"/>
                  <a:gd name="T18" fmla="*/ 0 w 1"/>
                  <a:gd name="T19" fmla="*/ 1 h 2"/>
                  <a:gd name="T20" fmla="*/ 0 w 1"/>
                  <a:gd name="T21" fmla="*/ 1 h 2"/>
                  <a:gd name="T22" fmla="*/ 0 w 1"/>
                  <a:gd name="T23" fmla="*/ 1 h 2"/>
                  <a:gd name="T24" fmla="*/ 0 w 1"/>
                  <a:gd name="T25" fmla="*/ 2 h 2"/>
                  <a:gd name="T26" fmla="*/ 1 w 1"/>
                  <a:gd name="T27" fmla="*/ 2 h 2"/>
                  <a:gd name="T28" fmla="*/ 1 w 1"/>
                  <a:gd name="T29" fmla="*/ 1 h 2"/>
                  <a:gd name="T30" fmla="*/ 1 w 1"/>
                  <a:gd name="T31" fmla="*/ 1 h 2"/>
                  <a:gd name="T32" fmla="*/ 1 w 1"/>
                  <a:gd name="T33" fmla="*/ 0 h 2"/>
                  <a:gd name="T34" fmla="*/ 0 w 1"/>
                  <a:gd name="T35" fmla="*/ 0 h 2"/>
                  <a:gd name="T36" fmla="*/ 0 w 1"/>
                  <a:gd name="T37" fmla="*/ 1 h 2"/>
                  <a:gd name="T38" fmla="*/ 0 w 1"/>
                  <a:gd name="T3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2">
                    <a:moveTo>
                      <a:pt x="0" y="1"/>
                    </a:moveTo>
                    <a:cubicBezTo>
                      <a:pt x="0" y="1"/>
                      <a:pt x="0" y="1"/>
                      <a:pt x="0" y="1"/>
                    </a:cubicBezTo>
                    <a:cubicBezTo>
                      <a:pt x="0" y="1"/>
                      <a:pt x="0" y="1"/>
                      <a:pt x="0" y="1"/>
                    </a:cubicBezTo>
                    <a:cubicBezTo>
                      <a:pt x="0" y="1"/>
                      <a:pt x="0" y="0"/>
                      <a:pt x="0" y="0"/>
                    </a:cubicBezTo>
                    <a:cubicBezTo>
                      <a:pt x="1" y="0"/>
                      <a:pt x="1" y="0"/>
                      <a:pt x="1" y="0"/>
                    </a:cubicBezTo>
                    <a:cubicBezTo>
                      <a:pt x="1" y="0"/>
                      <a:pt x="1" y="0"/>
                      <a:pt x="1" y="1"/>
                    </a:cubicBezTo>
                    <a:cubicBezTo>
                      <a:pt x="1" y="1"/>
                      <a:pt x="1" y="1"/>
                      <a:pt x="1" y="1"/>
                    </a:cubicBezTo>
                    <a:cubicBezTo>
                      <a:pt x="1" y="1"/>
                      <a:pt x="1" y="1"/>
                      <a:pt x="1" y="2"/>
                    </a:cubicBezTo>
                    <a:cubicBezTo>
                      <a:pt x="1" y="2"/>
                      <a:pt x="0" y="2"/>
                      <a:pt x="0" y="2"/>
                    </a:cubicBezTo>
                    <a:cubicBezTo>
                      <a:pt x="0" y="2"/>
                      <a:pt x="0" y="1"/>
                      <a:pt x="0" y="1"/>
                    </a:cubicBezTo>
                    <a:cubicBezTo>
                      <a:pt x="0" y="1"/>
                      <a:pt x="0" y="1"/>
                      <a:pt x="0" y="1"/>
                    </a:cubicBezTo>
                    <a:cubicBezTo>
                      <a:pt x="0" y="1"/>
                      <a:pt x="0" y="1"/>
                      <a:pt x="0" y="1"/>
                    </a:cubicBezTo>
                    <a:cubicBezTo>
                      <a:pt x="0" y="1"/>
                      <a:pt x="0" y="2"/>
                      <a:pt x="0" y="2"/>
                    </a:cubicBezTo>
                    <a:cubicBezTo>
                      <a:pt x="0" y="2"/>
                      <a:pt x="1" y="2"/>
                      <a:pt x="1" y="2"/>
                    </a:cubicBezTo>
                    <a:cubicBezTo>
                      <a:pt x="1" y="2"/>
                      <a:pt x="1" y="1"/>
                      <a:pt x="1" y="1"/>
                    </a:cubicBezTo>
                    <a:cubicBezTo>
                      <a:pt x="1" y="1"/>
                      <a:pt x="1" y="1"/>
                      <a:pt x="1" y="1"/>
                    </a:cubicBezTo>
                    <a:cubicBezTo>
                      <a:pt x="1" y="0"/>
                      <a:pt x="1" y="0"/>
                      <a:pt x="1" y="0"/>
                    </a:cubicBezTo>
                    <a:cubicBezTo>
                      <a:pt x="1" y="0"/>
                      <a:pt x="0" y="0"/>
                      <a:pt x="0" y="0"/>
                    </a:cubicBezTo>
                    <a:cubicBezTo>
                      <a:pt x="0" y="0"/>
                      <a:pt x="0" y="1"/>
                      <a:pt x="0" y="1"/>
                    </a:cubicBezTo>
                    <a:cubicBezTo>
                      <a:pt x="0" y="1"/>
                      <a:pt x="0" y="1"/>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39" name="Freeform 165"/>
              <p:cNvSpPr>
                <a:spLocks/>
              </p:cNvSpPr>
              <p:nvPr/>
            </p:nvSpPr>
            <p:spPr bwMode="auto">
              <a:xfrm>
                <a:off x="2179" y="1052"/>
                <a:ext cx="3" cy="2"/>
              </a:xfrm>
              <a:custGeom>
                <a:avLst/>
                <a:gdLst>
                  <a:gd name="T0" fmla="*/ 0 w 1"/>
                  <a:gd name="T1" fmla="*/ 1 h 1"/>
                  <a:gd name="T2" fmla="*/ 0 w 1"/>
                  <a:gd name="T3" fmla="*/ 1 h 1"/>
                  <a:gd name="T4" fmla="*/ 1 w 1"/>
                  <a:gd name="T5" fmla="*/ 1 h 1"/>
                  <a:gd name="T6" fmla="*/ 1 w 1"/>
                  <a:gd name="T7" fmla="*/ 1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0" y="1"/>
                      <a:pt x="0" y="1"/>
                      <a:pt x="0" y="1"/>
                    </a:cubicBezTo>
                    <a:cubicBezTo>
                      <a:pt x="1" y="0"/>
                      <a:pt x="1" y="0"/>
                      <a:pt x="1" y="1"/>
                    </a:cubicBezTo>
                    <a:cubicBezTo>
                      <a:pt x="1" y="1"/>
                      <a:pt x="1" y="1"/>
                      <a:pt x="1" y="1"/>
                    </a:cubicBezTo>
                    <a:cubicBezTo>
                      <a:pt x="1" y="1"/>
                      <a:pt x="0" y="1"/>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40" name="Freeform 166"/>
              <p:cNvSpPr>
                <a:spLocks/>
              </p:cNvSpPr>
              <p:nvPr/>
            </p:nvSpPr>
            <p:spPr bwMode="auto">
              <a:xfrm>
                <a:off x="2179" y="1054"/>
                <a:ext cx="3" cy="0"/>
              </a:xfrm>
              <a:custGeom>
                <a:avLst/>
                <a:gdLst>
                  <a:gd name="T0" fmla="*/ 0 w 1"/>
                  <a:gd name="T1" fmla="*/ 0 w 1"/>
                  <a:gd name="T2" fmla="*/ 0 w 1"/>
                  <a:gd name="T3" fmla="*/ 1 w 1"/>
                  <a:gd name="T4" fmla="*/ 1 w 1"/>
                  <a:gd name="T5" fmla="*/ 1 w 1"/>
                  <a:gd name="T6" fmla="*/ 1 w 1"/>
                  <a:gd name="T7" fmla="*/ 1 w 1"/>
                  <a:gd name="T8" fmla="*/ 1 w 1"/>
                  <a:gd name="T9" fmla="*/ 0 w 1"/>
                  <a:gd name="T10" fmla="*/ 0 w 1"/>
                  <a:gd name="T11" fmla="*/ 0 w 1"/>
                  <a:gd name="T12" fmla="*/ 1 w 1"/>
                  <a:gd name="T13" fmla="*/ 1 w 1"/>
                  <a:gd name="T14" fmla="*/ 1 w 1"/>
                  <a:gd name="T15" fmla="*/ 1 w 1"/>
                  <a:gd name="T16" fmla="*/ 1 w 1"/>
                  <a:gd name="T17" fmla="*/ 0 w 1"/>
                  <a:gd name="T18" fmla="*/ 0 w 1"/>
                  <a:gd name="T19" fmla="*/ 0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Lst>
                <a:rect l="0" t="0" r="r" b="b"/>
                <a:pathLst>
                  <a:path w="1">
                    <a:moveTo>
                      <a:pt x="0" y="0"/>
                    </a:moveTo>
                    <a:cubicBezTo>
                      <a:pt x="0" y="0"/>
                      <a:pt x="0" y="0"/>
                      <a:pt x="0" y="0"/>
                    </a:cubicBezTo>
                    <a:cubicBezTo>
                      <a:pt x="0" y="0"/>
                      <a:pt x="0" y="0"/>
                      <a:pt x="0" y="0"/>
                    </a:cubicBezTo>
                    <a:cubicBezTo>
                      <a:pt x="0" y="0"/>
                      <a:pt x="0"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0" y="0"/>
                      <a:pt x="0" y="0"/>
                      <a:pt x="0" y="0"/>
                    </a:cubicBezTo>
                    <a:cubicBezTo>
                      <a:pt x="0" y="0"/>
                      <a:pt x="0" y="0"/>
                      <a:pt x="0" y="0"/>
                    </a:cubicBezTo>
                    <a:cubicBezTo>
                      <a:pt x="0" y="0"/>
                      <a:pt x="0" y="0"/>
                      <a:pt x="0" y="0"/>
                    </a:cubicBezTo>
                    <a:cubicBezTo>
                      <a:pt x="0" y="0"/>
                      <a:pt x="0" y="0"/>
                      <a:pt x="1" y="0"/>
                    </a:cubicBezTo>
                    <a:cubicBezTo>
                      <a:pt x="1" y="0"/>
                      <a:pt x="1" y="0"/>
                      <a:pt x="1" y="0"/>
                    </a:cubicBezTo>
                    <a:cubicBezTo>
                      <a:pt x="1" y="0"/>
                      <a:pt x="1" y="0"/>
                      <a:pt x="1" y="0"/>
                    </a:cubicBezTo>
                    <a:cubicBezTo>
                      <a:pt x="1" y="0"/>
                      <a:pt x="1" y="0"/>
                      <a:pt x="1" y="0"/>
                    </a:cubicBezTo>
                    <a:cubicBezTo>
                      <a:pt x="1" y="0"/>
                      <a:pt x="1" y="0"/>
                      <a:pt x="1" y="0"/>
                    </a:cubicBezTo>
                    <a:cubicBezTo>
                      <a:pt x="1" y="0"/>
                      <a:pt x="1" y="0"/>
                      <a:pt x="0" y="0"/>
                    </a:cubicBezTo>
                    <a:cubicBezTo>
                      <a:pt x="0" y="0"/>
                      <a:pt x="0" y="0"/>
                      <a:pt x="0" y="0"/>
                    </a:cubicBezTo>
                    <a:cubicBezTo>
                      <a:pt x="0" y="0"/>
                      <a:pt x="0" y="0"/>
                      <a:pt x="0"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41" name="Freeform 167"/>
              <p:cNvSpPr>
                <a:spLocks/>
              </p:cNvSpPr>
              <p:nvPr/>
            </p:nvSpPr>
            <p:spPr bwMode="auto">
              <a:xfrm>
                <a:off x="2172" y="1014"/>
                <a:ext cx="5" cy="4"/>
              </a:xfrm>
              <a:custGeom>
                <a:avLst/>
                <a:gdLst>
                  <a:gd name="T0" fmla="*/ 2 w 2"/>
                  <a:gd name="T1" fmla="*/ 0 h 2"/>
                  <a:gd name="T2" fmla="*/ 1 w 2"/>
                  <a:gd name="T3" fmla="*/ 1 h 2"/>
                  <a:gd name="T4" fmla="*/ 0 w 2"/>
                  <a:gd name="T5" fmla="*/ 1 h 2"/>
                  <a:gd name="T6" fmla="*/ 1 w 2"/>
                  <a:gd name="T7" fmla="*/ 0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2" y="1"/>
                      <a:pt x="2" y="1"/>
                      <a:pt x="1" y="1"/>
                    </a:cubicBezTo>
                    <a:cubicBezTo>
                      <a:pt x="1" y="2"/>
                      <a:pt x="0" y="1"/>
                      <a:pt x="0" y="1"/>
                    </a:cubicBezTo>
                    <a:cubicBezTo>
                      <a:pt x="0" y="1"/>
                      <a:pt x="0" y="0"/>
                      <a:pt x="1" y="0"/>
                    </a:cubicBezTo>
                    <a:cubicBezTo>
                      <a:pt x="1" y="0"/>
                      <a:pt x="2" y="0"/>
                      <a:pt x="2"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42" name="Freeform 168"/>
              <p:cNvSpPr>
                <a:spLocks/>
              </p:cNvSpPr>
              <p:nvPr/>
            </p:nvSpPr>
            <p:spPr bwMode="auto">
              <a:xfrm>
                <a:off x="2172" y="1014"/>
                <a:ext cx="5" cy="2"/>
              </a:xfrm>
              <a:custGeom>
                <a:avLst/>
                <a:gdLst>
                  <a:gd name="T0" fmla="*/ 2 w 2"/>
                  <a:gd name="T1" fmla="*/ 0 h 1"/>
                  <a:gd name="T2" fmla="*/ 2 w 2"/>
                  <a:gd name="T3" fmla="*/ 0 h 1"/>
                  <a:gd name="T4" fmla="*/ 2 w 2"/>
                  <a:gd name="T5" fmla="*/ 1 h 1"/>
                  <a:gd name="T6" fmla="*/ 1 w 2"/>
                  <a:gd name="T7" fmla="*/ 1 h 1"/>
                  <a:gd name="T8" fmla="*/ 1 w 2"/>
                  <a:gd name="T9" fmla="*/ 1 h 1"/>
                  <a:gd name="T10" fmla="*/ 0 w 2"/>
                  <a:gd name="T11" fmla="*/ 1 h 1"/>
                  <a:gd name="T12" fmla="*/ 0 w 2"/>
                  <a:gd name="T13" fmla="*/ 0 h 1"/>
                  <a:gd name="T14" fmla="*/ 1 w 2"/>
                  <a:gd name="T15" fmla="*/ 0 h 1"/>
                  <a:gd name="T16" fmla="*/ 1 w 2"/>
                  <a:gd name="T17" fmla="*/ 0 h 1"/>
                  <a:gd name="T18" fmla="*/ 2 w 2"/>
                  <a:gd name="T19" fmla="*/ 0 h 1"/>
                  <a:gd name="T20" fmla="*/ 2 w 2"/>
                  <a:gd name="T21" fmla="*/ 0 h 1"/>
                  <a:gd name="T22" fmla="*/ 2 w 2"/>
                  <a:gd name="T23" fmla="*/ 0 h 1"/>
                  <a:gd name="T24" fmla="*/ 1 w 2"/>
                  <a:gd name="T25" fmla="*/ 0 h 1"/>
                  <a:gd name="T26" fmla="*/ 1 w 2"/>
                  <a:gd name="T27" fmla="*/ 0 h 1"/>
                  <a:gd name="T28" fmla="*/ 0 w 2"/>
                  <a:gd name="T29" fmla="*/ 0 h 1"/>
                  <a:gd name="T30" fmla="*/ 0 w 2"/>
                  <a:gd name="T31" fmla="*/ 1 h 1"/>
                  <a:gd name="T32" fmla="*/ 1 w 2"/>
                  <a:gd name="T33" fmla="*/ 1 h 1"/>
                  <a:gd name="T34" fmla="*/ 1 w 2"/>
                  <a:gd name="T35" fmla="*/ 1 h 1"/>
                  <a:gd name="T36" fmla="*/ 2 w 2"/>
                  <a:gd name="T37" fmla="*/ 1 h 1"/>
                  <a:gd name="T38" fmla="*/ 2 w 2"/>
                  <a:gd name="T3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1">
                    <a:moveTo>
                      <a:pt x="2" y="0"/>
                    </a:moveTo>
                    <a:cubicBezTo>
                      <a:pt x="2" y="0"/>
                      <a:pt x="2" y="0"/>
                      <a:pt x="2" y="0"/>
                    </a:cubicBezTo>
                    <a:cubicBezTo>
                      <a:pt x="2" y="0"/>
                      <a:pt x="2" y="1"/>
                      <a:pt x="2" y="1"/>
                    </a:cubicBezTo>
                    <a:cubicBezTo>
                      <a:pt x="2" y="1"/>
                      <a:pt x="2" y="1"/>
                      <a:pt x="1" y="1"/>
                    </a:cubicBezTo>
                    <a:cubicBezTo>
                      <a:pt x="1" y="1"/>
                      <a:pt x="1" y="1"/>
                      <a:pt x="1" y="1"/>
                    </a:cubicBezTo>
                    <a:cubicBezTo>
                      <a:pt x="1" y="1"/>
                      <a:pt x="0" y="1"/>
                      <a:pt x="0" y="1"/>
                    </a:cubicBezTo>
                    <a:cubicBezTo>
                      <a:pt x="0" y="1"/>
                      <a:pt x="0" y="1"/>
                      <a:pt x="0" y="0"/>
                    </a:cubicBezTo>
                    <a:cubicBezTo>
                      <a:pt x="0" y="0"/>
                      <a:pt x="1" y="0"/>
                      <a:pt x="1" y="0"/>
                    </a:cubicBezTo>
                    <a:cubicBezTo>
                      <a:pt x="1" y="0"/>
                      <a:pt x="1" y="0"/>
                      <a:pt x="1" y="0"/>
                    </a:cubicBezTo>
                    <a:cubicBezTo>
                      <a:pt x="2" y="0"/>
                      <a:pt x="2" y="0"/>
                      <a:pt x="2" y="0"/>
                    </a:cubicBezTo>
                    <a:cubicBezTo>
                      <a:pt x="2" y="0"/>
                      <a:pt x="2" y="0"/>
                      <a:pt x="2" y="0"/>
                    </a:cubicBezTo>
                    <a:cubicBezTo>
                      <a:pt x="2" y="0"/>
                      <a:pt x="2" y="0"/>
                      <a:pt x="2" y="0"/>
                    </a:cubicBezTo>
                    <a:cubicBezTo>
                      <a:pt x="2" y="0"/>
                      <a:pt x="2" y="0"/>
                      <a:pt x="1" y="0"/>
                    </a:cubicBezTo>
                    <a:cubicBezTo>
                      <a:pt x="1" y="0"/>
                      <a:pt x="1" y="0"/>
                      <a:pt x="1" y="0"/>
                    </a:cubicBezTo>
                    <a:cubicBezTo>
                      <a:pt x="1" y="0"/>
                      <a:pt x="0" y="0"/>
                      <a:pt x="0" y="0"/>
                    </a:cubicBezTo>
                    <a:cubicBezTo>
                      <a:pt x="0" y="1"/>
                      <a:pt x="0" y="1"/>
                      <a:pt x="0" y="1"/>
                    </a:cubicBezTo>
                    <a:cubicBezTo>
                      <a:pt x="0" y="1"/>
                      <a:pt x="1" y="1"/>
                      <a:pt x="1" y="1"/>
                    </a:cubicBezTo>
                    <a:cubicBezTo>
                      <a:pt x="1" y="1"/>
                      <a:pt x="1" y="1"/>
                      <a:pt x="1" y="1"/>
                    </a:cubicBezTo>
                    <a:cubicBezTo>
                      <a:pt x="2" y="1"/>
                      <a:pt x="2" y="1"/>
                      <a:pt x="2" y="1"/>
                    </a:cubicBezTo>
                    <a:cubicBezTo>
                      <a:pt x="2" y="1"/>
                      <a:pt x="2" y="0"/>
                      <a:pt x="2"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43" name="Freeform 169"/>
              <p:cNvSpPr>
                <a:spLocks/>
              </p:cNvSpPr>
              <p:nvPr/>
            </p:nvSpPr>
            <p:spPr bwMode="auto">
              <a:xfrm>
                <a:off x="2175" y="1009"/>
                <a:ext cx="2" cy="2"/>
              </a:xfrm>
              <a:custGeom>
                <a:avLst/>
                <a:gdLst>
                  <a:gd name="T0" fmla="*/ 1 w 1"/>
                  <a:gd name="T1" fmla="*/ 0 h 1"/>
                  <a:gd name="T2" fmla="*/ 1 w 1"/>
                  <a:gd name="T3" fmla="*/ 1 h 1"/>
                  <a:gd name="T4" fmla="*/ 0 w 1"/>
                  <a:gd name="T5" fmla="*/ 1 h 1"/>
                  <a:gd name="T6" fmla="*/ 0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1"/>
                      <a:pt x="1" y="1"/>
                    </a:cubicBezTo>
                    <a:cubicBezTo>
                      <a:pt x="0" y="1"/>
                      <a:pt x="0" y="1"/>
                      <a:pt x="0" y="1"/>
                    </a:cubicBezTo>
                    <a:cubicBezTo>
                      <a:pt x="0" y="0"/>
                      <a:pt x="0" y="0"/>
                      <a:pt x="0" y="0"/>
                    </a:cubicBezTo>
                    <a:cubicBezTo>
                      <a:pt x="1" y="0"/>
                      <a:pt x="1" y="0"/>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44" name="Freeform 170"/>
              <p:cNvSpPr>
                <a:spLocks/>
              </p:cNvSpPr>
              <p:nvPr/>
            </p:nvSpPr>
            <p:spPr bwMode="auto">
              <a:xfrm>
                <a:off x="2175" y="1009"/>
                <a:ext cx="2" cy="2"/>
              </a:xfrm>
              <a:custGeom>
                <a:avLst/>
                <a:gdLst>
                  <a:gd name="T0" fmla="*/ 1 w 1"/>
                  <a:gd name="T1" fmla="*/ 0 h 1"/>
                  <a:gd name="T2" fmla="*/ 1 w 1"/>
                  <a:gd name="T3" fmla="*/ 0 h 1"/>
                  <a:gd name="T4" fmla="*/ 1 w 1"/>
                  <a:gd name="T5" fmla="*/ 1 h 1"/>
                  <a:gd name="T6" fmla="*/ 1 w 1"/>
                  <a:gd name="T7" fmla="*/ 1 h 1"/>
                  <a:gd name="T8" fmla="*/ 0 w 1"/>
                  <a:gd name="T9" fmla="*/ 1 h 1"/>
                  <a:gd name="T10" fmla="*/ 0 w 1"/>
                  <a:gd name="T11" fmla="*/ 1 h 1"/>
                  <a:gd name="T12" fmla="*/ 0 w 1"/>
                  <a:gd name="T13" fmla="*/ 0 h 1"/>
                  <a:gd name="T14" fmla="*/ 0 w 1"/>
                  <a:gd name="T15" fmla="*/ 0 h 1"/>
                  <a:gd name="T16" fmla="*/ 1 w 1"/>
                  <a:gd name="T17" fmla="*/ 0 h 1"/>
                  <a:gd name="T18" fmla="*/ 1 w 1"/>
                  <a:gd name="T19" fmla="*/ 0 h 1"/>
                  <a:gd name="T20" fmla="*/ 1 w 1"/>
                  <a:gd name="T21" fmla="*/ 0 h 1"/>
                  <a:gd name="T22" fmla="*/ 1 w 1"/>
                  <a:gd name="T23" fmla="*/ 0 h 1"/>
                  <a:gd name="T24" fmla="*/ 1 w 1"/>
                  <a:gd name="T25" fmla="*/ 0 h 1"/>
                  <a:gd name="T26" fmla="*/ 0 w 1"/>
                  <a:gd name="T27" fmla="*/ 0 h 1"/>
                  <a:gd name="T28" fmla="*/ 0 w 1"/>
                  <a:gd name="T29" fmla="*/ 0 h 1"/>
                  <a:gd name="T30" fmla="*/ 0 w 1"/>
                  <a:gd name="T31" fmla="*/ 1 h 1"/>
                  <a:gd name="T32" fmla="*/ 0 w 1"/>
                  <a:gd name="T33" fmla="*/ 1 h 1"/>
                  <a:gd name="T34" fmla="*/ 1 w 1"/>
                  <a:gd name="T35" fmla="*/ 1 h 1"/>
                  <a:gd name="T36" fmla="*/ 1 w 1"/>
                  <a:gd name="T37" fmla="*/ 1 h 1"/>
                  <a:gd name="T38" fmla="*/ 1 w 1"/>
                  <a:gd name="T3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1" y="0"/>
                    </a:moveTo>
                    <a:cubicBezTo>
                      <a:pt x="1" y="0"/>
                      <a:pt x="1" y="0"/>
                      <a:pt x="1" y="0"/>
                    </a:cubicBezTo>
                    <a:cubicBezTo>
                      <a:pt x="1" y="0"/>
                      <a:pt x="1" y="0"/>
                      <a:pt x="1" y="1"/>
                    </a:cubicBezTo>
                    <a:cubicBezTo>
                      <a:pt x="1" y="1"/>
                      <a:pt x="1" y="1"/>
                      <a:pt x="1" y="1"/>
                    </a:cubicBezTo>
                    <a:cubicBezTo>
                      <a:pt x="1" y="1"/>
                      <a:pt x="0" y="1"/>
                      <a:pt x="0" y="1"/>
                    </a:cubicBezTo>
                    <a:cubicBezTo>
                      <a:pt x="0" y="1"/>
                      <a:pt x="0" y="1"/>
                      <a:pt x="0" y="1"/>
                    </a:cubicBezTo>
                    <a:cubicBezTo>
                      <a:pt x="0" y="1"/>
                      <a:pt x="0" y="0"/>
                      <a:pt x="0" y="0"/>
                    </a:cubicBezTo>
                    <a:cubicBezTo>
                      <a:pt x="0" y="0"/>
                      <a:pt x="0" y="0"/>
                      <a:pt x="0" y="0"/>
                    </a:cubicBezTo>
                    <a:cubicBezTo>
                      <a:pt x="0" y="0"/>
                      <a:pt x="1" y="0"/>
                      <a:pt x="1" y="0"/>
                    </a:cubicBezTo>
                    <a:cubicBezTo>
                      <a:pt x="1" y="0"/>
                      <a:pt x="1" y="0"/>
                      <a:pt x="1" y="0"/>
                    </a:cubicBezTo>
                    <a:cubicBezTo>
                      <a:pt x="1" y="0"/>
                      <a:pt x="1" y="0"/>
                      <a:pt x="1" y="0"/>
                    </a:cubicBezTo>
                    <a:cubicBezTo>
                      <a:pt x="1" y="0"/>
                      <a:pt x="1" y="0"/>
                      <a:pt x="1" y="0"/>
                    </a:cubicBezTo>
                    <a:cubicBezTo>
                      <a:pt x="1" y="0"/>
                      <a:pt x="1" y="0"/>
                      <a:pt x="1" y="0"/>
                    </a:cubicBezTo>
                    <a:cubicBezTo>
                      <a:pt x="1" y="0"/>
                      <a:pt x="0" y="0"/>
                      <a:pt x="0" y="0"/>
                    </a:cubicBezTo>
                    <a:cubicBezTo>
                      <a:pt x="0" y="0"/>
                      <a:pt x="0" y="0"/>
                      <a:pt x="0" y="0"/>
                    </a:cubicBezTo>
                    <a:cubicBezTo>
                      <a:pt x="0" y="0"/>
                      <a:pt x="0" y="1"/>
                      <a:pt x="0" y="1"/>
                    </a:cubicBezTo>
                    <a:cubicBezTo>
                      <a:pt x="0" y="1"/>
                      <a:pt x="0" y="1"/>
                      <a:pt x="0" y="1"/>
                    </a:cubicBezTo>
                    <a:cubicBezTo>
                      <a:pt x="0" y="1"/>
                      <a:pt x="1" y="1"/>
                      <a:pt x="1" y="1"/>
                    </a:cubicBezTo>
                    <a:cubicBezTo>
                      <a:pt x="1" y="1"/>
                      <a:pt x="1" y="1"/>
                      <a:pt x="1" y="1"/>
                    </a:cubicBezTo>
                    <a:cubicBezTo>
                      <a:pt x="1" y="0"/>
                      <a:pt x="1" y="0"/>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45" name="Freeform 171"/>
              <p:cNvSpPr>
                <a:spLocks/>
              </p:cNvSpPr>
              <p:nvPr/>
            </p:nvSpPr>
            <p:spPr bwMode="auto">
              <a:xfrm>
                <a:off x="2172" y="1000"/>
                <a:ext cx="5" cy="2"/>
              </a:xfrm>
              <a:custGeom>
                <a:avLst/>
                <a:gdLst>
                  <a:gd name="T0" fmla="*/ 2 w 2"/>
                  <a:gd name="T1" fmla="*/ 0 h 1"/>
                  <a:gd name="T2" fmla="*/ 2 w 2"/>
                  <a:gd name="T3" fmla="*/ 1 h 1"/>
                  <a:gd name="T4" fmla="*/ 1 w 2"/>
                  <a:gd name="T5" fmla="*/ 1 h 1"/>
                  <a:gd name="T6" fmla="*/ 1 w 2"/>
                  <a:gd name="T7" fmla="*/ 0 h 1"/>
                  <a:gd name="T8" fmla="*/ 2 w 2"/>
                  <a:gd name="T9" fmla="*/ 0 h 1"/>
                </a:gdLst>
                <a:ahLst/>
                <a:cxnLst>
                  <a:cxn ang="0">
                    <a:pos x="T0" y="T1"/>
                  </a:cxn>
                  <a:cxn ang="0">
                    <a:pos x="T2" y="T3"/>
                  </a:cxn>
                  <a:cxn ang="0">
                    <a:pos x="T4" y="T5"/>
                  </a:cxn>
                  <a:cxn ang="0">
                    <a:pos x="T6" y="T7"/>
                  </a:cxn>
                  <a:cxn ang="0">
                    <a:pos x="T8" y="T9"/>
                  </a:cxn>
                </a:cxnLst>
                <a:rect l="0" t="0" r="r" b="b"/>
                <a:pathLst>
                  <a:path w="2" h="1">
                    <a:moveTo>
                      <a:pt x="2" y="0"/>
                    </a:moveTo>
                    <a:cubicBezTo>
                      <a:pt x="2" y="1"/>
                      <a:pt x="2" y="1"/>
                      <a:pt x="2" y="1"/>
                    </a:cubicBezTo>
                    <a:cubicBezTo>
                      <a:pt x="1" y="1"/>
                      <a:pt x="1" y="1"/>
                      <a:pt x="1" y="1"/>
                    </a:cubicBezTo>
                    <a:cubicBezTo>
                      <a:pt x="0" y="1"/>
                      <a:pt x="1" y="0"/>
                      <a:pt x="1" y="0"/>
                    </a:cubicBezTo>
                    <a:cubicBezTo>
                      <a:pt x="1" y="0"/>
                      <a:pt x="2" y="0"/>
                      <a:pt x="2"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46" name="Freeform 172"/>
              <p:cNvSpPr>
                <a:spLocks/>
              </p:cNvSpPr>
              <p:nvPr/>
            </p:nvSpPr>
            <p:spPr bwMode="auto">
              <a:xfrm>
                <a:off x="2175" y="1000"/>
                <a:ext cx="2" cy="2"/>
              </a:xfrm>
              <a:custGeom>
                <a:avLst/>
                <a:gdLst>
                  <a:gd name="T0" fmla="*/ 1 w 1"/>
                  <a:gd name="T1" fmla="*/ 0 h 1"/>
                  <a:gd name="T2" fmla="*/ 1 w 1"/>
                  <a:gd name="T3" fmla="*/ 0 h 1"/>
                  <a:gd name="T4" fmla="*/ 1 w 1"/>
                  <a:gd name="T5" fmla="*/ 1 h 1"/>
                  <a:gd name="T6" fmla="*/ 1 w 1"/>
                  <a:gd name="T7" fmla="*/ 1 h 1"/>
                  <a:gd name="T8" fmla="*/ 0 w 1"/>
                  <a:gd name="T9" fmla="*/ 1 h 1"/>
                  <a:gd name="T10" fmla="*/ 0 w 1"/>
                  <a:gd name="T11" fmla="*/ 1 h 1"/>
                  <a:gd name="T12" fmla="*/ 0 w 1"/>
                  <a:gd name="T13" fmla="*/ 0 h 1"/>
                  <a:gd name="T14" fmla="*/ 0 w 1"/>
                  <a:gd name="T15" fmla="*/ 0 h 1"/>
                  <a:gd name="T16" fmla="*/ 1 w 1"/>
                  <a:gd name="T17" fmla="*/ 0 h 1"/>
                  <a:gd name="T18" fmla="*/ 1 w 1"/>
                  <a:gd name="T19" fmla="*/ 0 h 1"/>
                  <a:gd name="T20" fmla="*/ 1 w 1"/>
                  <a:gd name="T21" fmla="*/ 0 h 1"/>
                  <a:gd name="T22" fmla="*/ 1 w 1"/>
                  <a:gd name="T23" fmla="*/ 0 h 1"/>
                  <a:gd name="T24" fmla="*/ 1 w 1"/>
                  <a:gd name="T25" fmla="*/ 0 h 1"/>
                  <a:gd name="T26" fmla="*/ 0 w 1"/>
                  <a:gd name="T27" fmla="*/ 0 h 1"/>
                  <a:gd name="T28" fmla="*/ 0 w 1"/>
                  <a:gd name="T29" fmla="*/ 0 h 1"/>
                  <a:gd name="T30" fmla="*/ 0 w 1"/>
                  <a:gd name="T31" fmla="*/ 1 h 1"/>
                  <a:gd name="T32" fmla="*/ 0 w 1"/>
                  <a:gd name="T33" fmla="*/ 1 h 1"/>
                  <a:gd name="T34" fmla="*/ 1 w 1"/>
                  <a:gd name="T35" fmla="*/ 1 h 1"/>
                  <a:gd name="T36" fmla="*/ 1 w 1"/>
                  <a:gd name="T37" fmla="*/ 1 h 1"/>
                  <a:gd name="T38" fmla="*/ 1 w 1"/>
                  <a:gd name="T3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1" y="0"/>
                    </a:moveTo>
                    <a:cubicBezTo>
                      <a:pt x="1" y="0"/>
                      <a:pt x="1" y="0"/>
                      <a:pt x="1" y="0"/>
                    </a:cubicBezTo>
                    <a:cubicBezTo>
                      <a:pt x="1" y="1"/>
                      <a:pt x="1" y="1"/>
                      <a:pt x="1" y="1"/>
                    </a:cubicBezTo>
                    <a:cubicBezTo>
                      <a:pt x="1" y="1"/>
                      <a:pt x="1" y="1"/>
                      <a:pt x="1" y="1"/>
                    </a:cubicBezTo>
                    <a:cubicBezTo>
                      <a:pt x="0" y="1"/>
                      <a:pt x="0" y="1"/>
                      <a:pt x="0" y="1"/>
                    </a:cubicBezTo>
                    <a:cubicBezTo>
                      <a:pt x="0" y="1"/>
                      <a:pt x="0" y="1"/>
                      <a:pt x="0" y="1"/>
                    </a:cubicBezTo>
                    <a:cubicBezTo>
                      <a:pt x="0" y="1"/>
                      <a:pt x="0" y="1"/>
                      <a:pt x="0" y="0"/>
                    </a:cubicBezTo>
                    <a:cubicBezTo>
                      <a:pt x="0" y="0"/>
                      <a:pt x="0" y="0"/>
                      <a:pt x="0" y="0"/>
                    </a:cubicBezTo>
                    <a:cubicBezTo>
                      <a:pt x="0" y="0"/>
                      <a:pt x="0" y="0"/>
                      <a:pt x="1" y="0"/>
                    </a:cubicBezTo>
                    <a:cubicBezTo>
                      <a:pt x="1" y="0"/>
                      <a:pt x="1" y="0"/>
                      <a:pt x="1" y="0"/>
                    </a:cubicBezTo>
                    <a:cubicBezTo>
                      <a:pt x="1" y="0"/>
                      <a:pt x="1" y="0"/>
                      <a:pt x="1" y="0"/>
                    </a:cubicBezTo>
                    <a:cubicBezTo>
                      <a:pt x="1" y="0"/>
                      <a:pt x="1" y="0"/>
                      <a:pt x="1" y="0"/>
                    </a:cubicBezTo>
                    <a:cubicBezTo>
                      <a:pt x="1" y="0"/>
                      <a:pt x="1" y="0"/>
                      <a:pt x="1" y="0"/>
                    </a:cubicBezTo>
                    <a:cubicBezTo>
                      <a:pt x="0" y="0"/>
                      <a:pt x="0" y="0"/>
                      <a:pt x="0" y="0"/>
                    </a:cubicBezTo>
                    <a:cubicBezTo>
                      <a:pt x="0" y="0"/>
                      <a:pt x="0" y="0"/>
                      <a:pt x="0" y="0"/>
                    </a:cubicBezTo>
                    <a:cubicBezTo>
                      <a:pt x="0" y="1"/>
                      <a:pt x="0" y="1"/>
                      <a:pt x="0" y="1"/>
                    </a:cubicBezTo>
                    <a:cubicBezTo>
                      <a:pt x="0" y="1"/>
                      <a:pt x="0" y="1"/>
                      <a:pt x="0" y="1"/>
                    </a:cubicBezTo>
                    <a:cubicBezTo>
                      <a:pt x="0" y="1"/>
                      <a:pt x="0" y="1"/>
                      <a:pt x="1" y="1"/>
                    </a:cubicBezTo>
                    <a:cubicBezTo>
                      <a:pt x="1" y="1"/>
                      <a:pt x="1" y="1"/>
                      <a:pt x="1" y="1"/>
                    </a:cubicBezTo>
                    <a:cubicBezTo>
                      <a:pt x="1" y="1"/>
                      <a:pt x="1" y="1"/>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47" name="Freeform 173"/>
              <p:cNvSpPr>
                <a:spLocks/>
              </p:cNvSpPr>
              <p:nvPr/>
            </p:nvSpPr>
            <p:spPr bwMode="auto">
              <a:xfrm>
                <a:off x="2175" y="1004"/>
                <a:ext cx="4" cy="3"/>
              </a:xfrm>
              <a:custGeom>
                <a:avLst/>
                <a:gdLst>
                  <a:gd name="T0" fmla="*/ 1 w 2"/>
                  <a:gd name="T1" fmla="*/ 0 h 1"/>
                  <a:gd name="T2" fmla="*/ 1 w 2"/>
                  <a:gd name="T3" fmla="*/ 1 h 1"/>
                  <a:gd name="T4" fmla="*/ 0 w 2"/>
                  <a:gd name="T5" fmla="*/ 1 h 1"/>
                  <a:gd name="T6" fmla="*/ 0 w 2"/>
                  <a:gd name="T7" fmla="*/ 0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2" y="0"/>
                      <a:pt x="1" y="1"/>
                      <a:pt x="1" y="1"/>
                    </a:cubicBezTo>
                    <a:cubicBezTo>
                      <a:pt x="1" y="1"/>
                      <a:pt x="0" y="1"/>
                      <a:pt x="0" y="1"/>
                    </a:cubicBezTo>
                    <a:cubicBezTo>
                      <a:pt x="0" y="0"/>
                      <a:pt x="0" y="0"/>
                      <a:pt x="0" y="0"/>
                    </a:cubicBezTo>
                    <a:cubicBezTo>
                      <a:pt x="1" y="0"/>
                      <a:pt x="1" y="0"/>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48" name="Freeform 174"/>
              <p:cNvSpPr>
                <a:spLocks/>
              </p:cNvSpPr>
              <p:nvPr/>
            </p:nvSpPr>
            <p:spPr bwMode="auto">
              <a:xfrm>
                <a:off x="2175" y="1004"/>
                <a:ext cx="2" cy="3"/>
              </a:xfrm>
              <a:custGeom>
                <a:avLst/>
                <a:gdLst>
                  <a:gd name="T0" fmla="*/ 1 w 1"/>
                  <a:gd name="T1" fmla="*/ 0 h 1"/>
                  <a:gd name="T2" fmla="*/ 1 w 1"/>
                  <a:gd name="T3" fmla="*/ 0 h 1"/>
                  <a:gd name="T4" fmla="*/ 1 w 1"/>
                  <a:gd name="T5" fmla="*/ 1 h 1"/>
                  <a:gd name="T6" fmla="*/ 1 w 1"/>
                  <a:gd name="T7" fmla="*/ 1 h 1"/>
                  <a:gd name="T8" fmla="*/ 0 w 1"/>
                  <a:gd name="T9" fmla="*/ 1 h 1"/>
                  <a:gd name="T10" fmla="*/ 0 w 1"/>
                  <a:gd name="T11" fmla="*/ 1 h 1"/>
                  <a:gd name="T12" fmla="*/ 0 w 1"/>
                  <a:gd name="T13" fmla="*/ 0 h 1"/>
                  <a:gd name="T14" fmla="*/ 0 w 1"/>
                  <a:gd name="T15" fmla="*/ 0 h 1"/>
                  <a:gd name="T16" fmla="*/ 1 w 1"/>
                  <a:gd name="T17" fmla="*/ 0 h 1"/>
                  <a:gd name="T18" fmla="*/ 1 w 1"/>
                  <a:gd name="T19" fmla="*/ 0 h 1"/>
                  <a:gd name="T20" fmla="*/ 1 w 1"/>
                  <a:gd name="T21" fmla="*/ 0 h 1"/>
                  <a:gd name="T22" fmla="*/ 1 w 1"/>
                  <a:gd name="T23" fmla="*/ 0 h 1"/>
                  <a:gd name="T24" fmla="*/ 1 w 1"/>
                  <a:gd name="T25" fmla="*/ 0 h 1"/>
                  <a:gd name="T26" fmla="*/ 0 w 1"/>
                  <a:gd name="T27" fmla="*/ 0 h 1"/>
                  <a:gd name="T28" fmla="*/ 0 w 1"/>
                  <a:gd name="T29" fmla="*/ 0 h 1"/>
                  <a:gd name="T30" fmla="*/ 0 w 1"/>
                  <a:gd name="T31" fmla="*/ 1 h 1"/>
                  <a:gd name="T32" fmla="*/ 0 w 1"/>
                  <a:gd name="T33" fmla="*/ 1 h 1"/>
                  <a:gd name="T34" fmla="*/ 1 w 1"/>
                  <a:gd name="T35" fmla="*/ 1 h 1"/>
                  <a:gd name="T36" fmla="*/ 1 w 1"/>
                  <a:gd name="T37" fmla="*/ 1 h 1"/>
                  <a:gd name="T38" fmla="*/ 1 w 1"/>
                  <a:gd name="T3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1" y="0"/>
                    </a:moveTo>
                    <a:cubicBezTo>
                      <a:pt x="1" y="0"/>
                      <a:pt x="1" y="0"/>
                      <a:pt x="1" y="0"/>
                    </a:cubicBezTo>
                    <a:cubicBezTo>
                      <a:pt x="1" y="0"/>
                      <a:pt x="1" y="0"/>
                      <a:pt x="1" y="1"/>
                    </a:cubicBezTo>
                    <a:cubicBezTo>
                      <a:pt x="1" y="1"/>
                      <a:pt x="1" y="1"/>
                      <a:pt x="1" y="1"/>
                    </a:cubicBezTo>
                    <a:cubicBezTo>
                      <a:pt x="1" y="1"/>
                      <a:pt x="1" y="1"/>
                      <a:pt x="0" y="1"/>
                    </a:cubicBezTo>
                    <a:cubicBezTo>
                      <a:pt x="0" y="1"/>
                      <a:pt x="0" y="1"/>
                      <a:pt x="0" y="1"/>
                    </a:cubicBezTo>
                    <a:cubicBezTo>
                      <a:pt x="0" y="1"/>
                      <a:pt x="0" y="0"/>
                      <a:pt x="0" y="0"/>
                    </a:cubicBezTo>
                    <a:cubicBezTo>
                      <a:pt x="0" y="0"/>
                      <a:pt x="0" y="0"/>
                      <a:pt x="0"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0" y="0"/>
                    </a:cubicBezTo>
                    <a:cubicBezTo>
                      <a:pt x="0" y="0"/>
                      <a:pt x="0" y="0"/>
                      <a:pt x="0" y="0"/>
                    </a:cubicBezTo>
                    <a:cubicBezTo>
                      <a:pt x="0" y="0"/>
                      <a:pt x="0" y="1"/>
                      <a:pt x="0" y="1"/>
                    </a:cubicBezTo>
                    <a:cubicBezTo>
                      <a:pt x="0" y="1"/>
                      <a:pt x="0" y="1"/>
                      <a:pt x="0" y="1"/>
                    </a:cubicBezTo>
                    <a:cubicBezTo>
                      <a:pt x="1" y="1"/>
                      <a:pt x="1" y="1"/>
                      <a:pt x="1" y="1"/>
                    </a:cubicBezTo>
                    <a:cubicBezTo>
                      <a:pt x="1" y="1"/>
                      <a:pt x="1" y="1"/>
                      <a:pt x="1" y="1"/>
                    </a:cubicBezTo>
                    <a:cubicBezTo>
                      <a:pt x="1" y="0"/>
                      <a:pt x="1" y="0"/>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49" name="Freeform 175"/>
              <p:cNvSpPr>
                <a:spLocks/>
              </p:cNvSpPr>
              <p:nvPr/>
            </p:nvSpPr>
            <p:spPr bwMode="auto">
              <a:xfrm>
                <a:off x="2172" y="997"/>
                <a:ext cx="3" cy="3"/>
              </a:xfrm>
              <a:custGeom>
                <a:avLst/>
                <a:gdLst>
                  <a:gd name="T0" fmla="*/ 1 w 1"/>
                  <a:gd name="T1" fmla="*/ 0 h 1"/>
                  <a:gd name="T2" fmla="*/ 1 w 1"/>
                  <a:gd name="T3" fmla="*/ 1 h 1"/>
                  <a:gd name="T4" fmla="*/ 0 w 1"/>
                  <a:gd name="T5" fmla="*/ 0 h 1"/>
                  <a:gd name="T6" fmla="*/ 0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0"/>
                      <a:pt x="1" y="1"/>
                    </a:cubicBezTo>
                    <a:cubicBezTo>
                      <a:pt x="1" y="1"/>
                      <a:pt x="0" y="1"/>
                      <a:pt x="0" y="0"/>
                    </a:cubicBezTo>
                    <a:cubicBezTo>
                      <a:pt x="0" y="0"/>
                      <a:pt x="0" y="0"/>
                      <a:pt x="0" y="0"/>
                    </a:cubicBezTo>
                    <a:cubicBezTo>
                      <a:pt x="1" y="0"/>
                      <a:pt x="1" y="0"/>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50" name="Freeform 176"/>
              <p:cNvSpPr>
                <a:spLocks/>
              </p:cNvSpPr>
              <p:nvPr/>
            </p:nvSpPr>
            <p:spPr bwMode="auto">
              <a:xfrm>
                <a:off x="2172" y="997"/>
                <a:ext cx="3" cy="3"/>
              </a:xfrm>
              <a:custGeom>
                <a:avLst/>
                <a:gdLst>
                  <a:gd name="T0" fmla="*/ 1 w 1"/>
                  <a:gd name="T1" fmla="*/ 0 h 1"/>
                  <a:gd name="T2" fmla="*/ 1 w 1"/>
                  <a:gd name="T3" fmla="*/ 0 h 1"/>
                  <a:gd name="T4" fmla="*/ 1 w 1"/>
                  <a:gd name="T5" fmla="*/ 0 h 1"/>
                  <a:gd name="T6" fmla="*/ 1 w 1"/>
                  <a:gd name="T7" fmla="*/ 1 h 1"/>
                  <a:gd name="T8" fmla="*/ 0 w 1"/>
                  <a:gd name="T9" fmla="*/ 1 h 1"/>
                  <a:gd name="T10" fmla="*/ 0 w 1"/>
                  <a:gd name="T11" fmla="*/ 0 h 1"/>
                  <a:gd name="T12" fmla="*/ 0 w 1"/>
                  <a:gd name="T13" fmla="*/ 0 h 1"/>
                  <a:gd name="T14" fmla="*/ 0 w 1"/>
                  <a:gd name="T15" fmla="*/ 0 h 1"/>
                  <a:gd name="T16" fmla="*/ 1 w 1"/>
                  <a:gd name="T17" fmla="*/ 0 h 1"/>
                  <a:gd name="T18" fmla="*/ 1 w 1"/>
                  <a:gd name="T19" fmla="*/ 0 h 1"/>
                  <a:gd name="T20" fmla="*/ 1 w 1"/>
                  <a:gd name="T21" fmla="*/ 0 h 1"/>
                  <a:gd name="T22" fmla="*/ 1 w 1"/>
                  <a:gd name="T23" fmla="*/ 0 h 1"/>
                  <a:gd name="T24" fmla="*/ 1 w 1"/>
                  <a:gd name="T25" fmla="*/ 0 h 1"/>
                  <a:gd name="T26" fmla="*/ 0 w 1"/>
                  <a:gd name="T27" fmla="*/ 0 h 1"/>
                  <a:gd name="T28" fmla="*/ 0 w 1"/>
                  <a:gd name="T29" fmla="*/ 0 h 1"/>
                  <a:gd name="T30" fmla="*/ 0 w 1"/>
                  <a:gd name="T31" fmla="*/ 0 h 1"/>
                  <a:gd name="T32" fmla="*/ 0 w 1"/>
                  <a:gd name="T33" fmla="*/ 1 h 1"/>
                  <a:gd name="T34" fmla="*/ 1 w 1"/>
                  <a:gd name="T35" fmla="*/ 1 h 1"/>
                  <a:gd name="T36" fmla="*/ 1 w 1"/>
                  <a:gd name="T37" fmla="*/ 0 h 1"/>
                  <a:gd name="T38" fmla="*/ 1 w 1"/>
                  <a:gd name="T3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1" y="0"/>
                    </a:moveTo>
                    <a:cubicBezTo>
                      <a:pt x="1" y="0"/>
                      <a:pt x="1" y="0"/>
                      <a:pt x="1" y="0"/>
                    </a:cubicBezTo>
                    <a:cubicBezTo>
                      <a:pt x="1" y="0"/>
                      <a:pt x="1" y="0"/>
                      <a:pt x="1" y="0"/>
                    </a:cubicBezTo>
                    <a:cubicBezTo>
                      <a:pt x="1" y="0"/>
                      <a:pt x="1" y="1"/>
                      <a:pt x="1" y="1"/>
                    </a:cubicBezTo>
                    <a:cubicBezTo>
                      <a:pt x="1" y="1"/>
                      <a:pt x="0" y="1"/>
                      <a:pt x="0" y="1"/>
                    </a:cubicBezTo>
                    <a:cubicBezTo>
                      <a:pt x="0" y="1"/>
                      <a:pt x="0" y="1"/>
                      <a:pt x="0" y="0"/>
                    </a:cubicBezTo>
                    <a:cubicBezTo>
                      <a:pt x="0" y="0"/>
                      <a:pt x="0" y="0"/>
                      <a:pt x="0" y="0"/>
                    </a:cubicBezTo>
                    <a:cubicBezTo>
                      <a:pt x="0" y="0"/>
                      <a:pt x="0" y="0"/>
                      <a:pt x="0" y="0"/>
                    </a:cubicBezTo>
                    <a:cubicBezTo>
                      <a:pt x="0" y="0"/>
                      <a:pt x="1" y="0"/>
                      <a:pt x="1" y="0"/>
                    </a:cubicBezTo>
                    <a:cubicBezTo>
                      <a:pt x="1" y="0"/>
                      <a:pt x="1" y="0"/>
                      <a:pt x="1" y="0"/>
                    </a:cubicBezTo>
                    <a:cubicBezTo>
                      <a:pt x="1" y="0"/>
                      <a:pt x="1" y="0"/>
                      <a:pt x="1" y="0"/>
                    </a:cubicBezTo>
                    <a:cubicBezTo>
                      <a:pt x="1" y="0"/>
                      <a:pt x="1" y="0"/>
                      <a:pt x="1" y="0"/>
                    </a:cubicBezTo>
                    <a:cubicBezTo>
                      <a:pt x="1" y="0"/>
                      <a:pt x="1" y="0"/>
                      <a:pt x="1" y="0"/>
                    </a:cubicBezTo>
                    <a:cubicBezTo>
                      <a:pt x="1" y="0"/>
                      <a:pt x="0" y="0"/>
                      <a:pt x="0" y="0"/>
                    </a:cubicBezTo>
                    <a:cubicBezTo>
                      <a:pt x="0" y="0"/>
                      <a:pt x="0" y="0"/>
                      <a:pt x="0" y="0"/>
                    </a:cubicBezTo>
                    <a:cubicBezTo>
                      <a:pt x="0" y="0"/>
                      <a:pt x="0" y="0"/>
                      <a:pt x="0" y="0"/>
                    </a:cubicBezTo>
                    <a:cubicBezTo>
                      <a:pt x="0" y="1"/>
                      <a:pt x="0" y="1"/>
                      <a:pt x="0" y="1"/>
                    </a:cubicBezTo>
                    <a:cubicBezTo>
                      <a:pt x="0" y="1"/>
                      <a:pt x="1" y="1"/>
                      <a:pt x="1" y="1"/>
                    </a:cubicBezTo>
                    <a:cubicBezTo>
                      <a:pt x="1" y="1"/>
                      <a:pt x="1" y="0"/>
                      <a:pt x="1" y="0"/>
                    </a:cubicBezTo>
                    <a:cubicBezTo>
                      <a:pt x="1" y="0"/>
                      <a:pt x="1" y="0"/>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51" name="Freeform 177"/>
              <p:cNvSpPr>
                <a:spLocks/>
              </p:cNvSpPr>
              <p:nvPr/>
            </p:nvSpPr>
            <p:spPr bwMode="auto">
              <a:xfrm>
                <a:off x="2170" y="995"/>
                <a:ext cx="2" cy="2"/>
              </a:xfrm>
              <a:custGeom>
                <a:avLst/>
                <a:gdLst>
                  <a:gd name="T0" fmla="*/ 1 w 1"/>
                  <a:gd name="T1" fmla="*/ 0 h 1"/>
                  <a:gd name="T2" fmla="*/ 1 w 1"/>
                  <a:gd name="T3" fmla="*/ 1 h 1"/>
                  <a:gd name="T4" fmla="*/ 0 w 1"/>
                  <a:gd name="T5" fmla="*/ 0 h 1"/>
                  <a:gd name="T6" fmla="*/ 0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1"/>
                      <a:pt x="1" y="1"/>
                    </a:cubicBezTo>
                    <a:cubicBezTo>
                      <a:pt x="1" y="1"/>
                      <a:pt x="0" y="1"/>
                      <a:pt x="0" y="0"/>
                    </a:cubicBezTo>
                    <a:cubicBezTo>
                      <a:pt x="0" y="0"/>
                      <a:pt x="0" y="0"/>
                      <a:pt x="0" y="0"/>
                    </a:cubicBezTo>
                    <a:cubicBezTo>
                      <a:pt x="1" y="0"/>
                      <a:pt x="1" y="0"/>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52" name="Freeform 178"/>
              <p:cNvSpPr>
                <a:spLocks/>
              </p:cNvSpPr>
              <p:nvPr/>
            </p:nvSpPr>
            <p:spPr bwMode="auto">
              <a:xfrm>
                <a:off x="2170" y="995"/>
                <a:ext cx="2" cy="2"/>
              </a:xfrm>
              <a:custGeom>
                <a:avLst/>
                <a:gdLst>
                  <a:gd name="T0" fmla="*/ 1 w 1"/>
                  <a:gd name="T1" fmla="*/ 0 h 1"/>
                  <a:gd name="T2" fmla="*/ 1 w 1"/>
                  <a:gd name="T3" fmla="*/ 0 h 1"/>
                  <a:gd name="T4" fmla="*/ 1 w 1"/>
                  <a:gd name="T5" fmla="*/ 0 h 1"/>
                  <a:gd name="T6" fmla="*/ 1 w 1"/>
                  <a:gd name="T7" fmla="*/ 1 h 1"/>
                  <a:gd name="T8" fmla="*/ 0 w 1"/>
                  <a:gd name="T9" fmla="*/ 1 h 1"/>
                  <a:gd name="T10" fmla="*/ 0 w 1"/>
                  <a:gd name="T11" fmla="*/ 0 h 1"/>
                  <a:gd name="T12" fmla="*/ 0 w 1"/>
                  <a:gd name="T13" fmla="*/ 0 h 1"/>
                  <a:gd name="T14" fmla="*/ 0 w 1"/>
                  <a:gd name="T15" fmla="*/ 0 h 1"/>
                  <a:gd name="T16" fmla="*/ 1 w 1"/>
                  <a:gd name="T17" fmla="*/ 0 h 1"/>
                  <a:gd name="T18" fmla="*/ 1 w 1"/>
                  <a:gd name="T19" fmla="*/ 0 h 1"/>
                  <a:gd name="T20" fmla="*/ 1 w 1"/>
                  <a:gd name="T21" fmla="*/ 0 h 1"/>
                  <a:gd name="T22" fmla="*/ 1 w 1"/>
                  <a:gd name="T23" fmla="*/ 0 h 1"/>
                  <a:gd name="T24" fmla="*/ 1 w 1"/>
                  <a:gd name="T25" fmla="*/ 0 h 1"/>
                  <a:gd name="T26" fmla="*/ 0 w 1"/>
                  <a:gd name="T27" fmla="*/ 0 h 1"/>
                  <a:gd name="T28" fmla="*/ 0 w 1"/>
                  <a:gd name="T29" fmla="*/ 0 h 1"/>
                  <a:gd name="T30" fmla="*/ 0 w 1"/>
                  <a:gd name="T31" fmla="*/ 0 h 1"/>
                  <a:gd name="T32" fmla="*/ 0 w 1"/>
                  <a:gd name="T33" fmla="*/ 1 h 1"/>
                  <a:gd name="T34" fmla="*/ 1 w 1"/>
                  <a:gd name="T35" fmla="*/ 1 h 1"/>
                  <a:gd name="T36" fmla="*/ 1 w 1"/>
                  <a:gd name="T37" fmla="*/ 0 h 1"/>
                  <a:gd name="T38" fmla="*/ 1 w 1"/>
                  <a:gd name="T3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1" y="0"/>
                    </a:moveTo>
                    <a:cubicBezTo>
                      <a:pt x="1" y="0"/>
                      <a:pt x="1" y="0"/>
                      <a:pt x="1" y="0"/>
                    </a:cubicBezTo>
                    <a:cubicBezTo>
                      <a:pt x="1" y="0"/>
                      <a:pt x="1" y="0"/>
                      <a:pt x="1" y="0"/>
                    </a:cubicBezTo>
                    <a:cubicBezTo>
                      <a:pt x="1" y="0"/>
                      <a:pt x="1" y="1"/>
                      <a:pt x="1" y="1"/>
                    </a:cubicBezTo>
                    <a:cubicBezTo>
                      <a:pt x="1" y="1"/>
                      <a:pt x="1" y="1"/>
                      <a:pt x="0" y="1"/>
                    </a:cubicBezTo>
                    <a:cubicBezTo>
                      <a:pt x="0" y="1"/>
                      <a:pt x="0" y="1"/>
                      <a:pt x="0" y="0"/>
                    </a:cubicBezTo>
                    <a:cubicBezTo>
                      <a:pt x="0" y="0"/>
                      <a:pt x="0" y="0"/>
                      <a:pt x="0" y="0"/>
                    </a:cubicBezTo>
                    <a:cubicBezTo>
                      <a:pt x="0" y="0"/>
                      <a:pt x="0" y="0"/>
                      <a:pt x="0"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0" y="0"/>
                    </a:cubicBezTo>
                    <a:cubicBezTo>
                      <a:pt x="0" y="0"/>
                      <a:pt x="0" y="0"/>
                      <a:pt x="0" y="0"/>
                    </a:cubicBezTo>
                    <a:cubicBezTo>
                      <a:pt x="0" y="0"/>
                      <a:pt x="0" y="0"/>
                      <a:pt x="0" y="0"/>
                    </a:cubicBezTo>
                    <a:cubicBezTo>
                      <a:pt x="0" y="1"/>
                      <a:pt x="0" y="1"/>
                      <a:pt x="0" y="1"/>
                    </a:cubicBezTo>
                    <a:cubicBezTo>
                      <a:pt x="1" y="1"/>
                      <a:pt x="1" y="1"/>
                      <a:pt x="1" y="1"/>
                    </a:cubicBezTo>
                    <a:cubicBezTo>
                      <a:pt x="1" y="1"/>
                      <a:pt x="1" y="0"/>
                      <a:pt x="1" y="0"/>
                    </a:cubicBezTo>
                    <a:cubicBezTo>
                      <a:pt x="1" y="0"/>
                      <a:pt x="1" y="0"/>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53" name="Freeform 179"/>
              <p:cNvSpPr>
                <a:spLocks/>
              </p:cNvSpPr>
              <p:nvPr/>
            </p:nvSpPr>
            <p:spPr bwMode="auto">
              <a:xfrm>
                <a:off x="2168" y="992"/>
                <a:ext cx="2" cy="3"/>
              </a:xfrm>
              <a:custGeom>
                <a:avLst/>
                <a:gdLst>
                  <a:gd name="T0" fmla="*/ 1 w 1"/>
                  <a:gd name="T1" fmla="*/ 0 h 1"/>
                  <a:gd name="T2" fmla="*/ 1 w 1"/>
                  <a:gd name="T3" fmla="*/ 1 h 1"/>
                  <a:gd name="T4" fmla="*/ 0 w 1"/>
                  <a:gd name="T5" fmla="*/ 1 h 1"/>
                  <a:gd name="T6" fmla="*/ 1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1"/>
                      <a:pt x="1" y="1"/>
                      <a:pt x="1" y="1"/>
                    </a:cubicBezTo>
                    <a:cubicBezTo>
                      <a:pt x="1" y="1"/>
                      <a:pt x="1" y="1"/>
                      <a:pt x="0" y="1"/>
                    </a:cubicBezTo>
                    <a:cubicBezTo>
                      <a:pt x="0" y="1"/>
                      <a:pt x="0" y="0"/>
                      <a:pt x="1" y="0"/>
                    </a:cubicBezTo>
                    <a:cubicBezTo>
                      <a:pt x="1" y="0"/>
                      <a:pt x="1" y="0"/>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54" name="Freeform 180"/>
              <p:cNvSpPr>
                <a:spLocks/>
              </p:cNvSpPr>
              <p:nvPr/>
            </p:nvSpPr>
            <p:spPr bwMode="auto">
              <a:xfrm>
                <a:off x="2168" y="992"/>
                <a:ext cx="2" cy="3"/>
              </a:xfrm>
              <a:custGeom>
                <a:avLst/>
                <a:gdLst>
                  <a:gd name="T0" fmla="*/ 1 w 1"/>
                  <a:gd name="T1" fmla="*/ 0 h 1"/>
                  <a:gd name="T2" fmla="*/ 1 w 1"/>
                  <a:gd name="T3" fmla="*/ 0 h 1"/>
                  <a:gd name="T4" fmla="*/ 1 w 1"/>
                  <a:gd name="T5" fmla="*/ 1 h 1"/>
                  <a:gd name="T6" fmla="*/ 1 w 1"/>
                  <a:gd name="T7" fmla="*/ 1 h 1"/>
                  <a:gd name="T8" fmla="*/ 1 w 1"/>
                  <a:gd name="T9" fmla="*/ 1 h 1"/>
                  <a:gd name="T10" fmla="*/ 0 w 1"/>
                  <a:gd name="T11" fmla="*/ 1 h 1"/>
                  <a:gd name="T12" fmla="*/ 0 w 1"/>
                  <a:gd name="T13" fmla="*/ 1 h 1"/>
                  <a:gd name="T14" fmla="*/ 1 w 1"/>
                  <a:gd name="T15" fmla="*/ 0 h 1"/>
                  <a:gd name="T16" fmla="*/ 1 w 1"/>
                  <a:gd name="T17" fmla="*/ 0 h 1"/>
                  <a:gd name="T18" fmla="*/ 1 w 1"/>
                  <a:gd name="T19" fmla="*/ 0 h 1"/>
                  <a:gd name="T20" fmla="*/ 1 w 1"/>
                  <a:gd name="T21" fmla="*/ 0 h 1"/>
                  <a:gd name="T22" fmla="*/ 1 w 1"/>
                  <a:gd name="T23" fmla="*/ 0 h 1"/>
                  <a:gd name="T24" fmla="*/ 1 w 1"/>
                  <a:gd name="T25" fmla="*/ 0 h 1"/>
                  <a:gd name="T26" fmla="*/ 1 w 1"/>
                  <a:gd name="T27" fmla="*/ 0 h 1"/>
                  <a:gd name="T28" fmla="*/ 0 w 1"/>
                  <a:gd name="T29" fmla="*/ 1 h 1"/>
                  <a:gd name="T30" fmla="*/ 0 w 1"/>
                  <a:gd name="T31" fmla="*/ 1 h 1"/>
                  <a:gd name="T32" fmla="*/ 1 w 1"/>
                  <a:gd name="T33" fmla="*/ 1 h 1"/>
                  <a:gd name="T34" fmla="*/ 1 w 1"/>
                  <a:gd name="T35" fmla="*/ 1 h 1"/>
                  <a:gd name="T36" fmla="*/ 1 w 1"/>
                  <a:gd name="T37" fmla="*/ 1 h 1"/>
                  <a:gd name="T38" fmla="*/ 1 w 1"/>
                  <a:gd name="T3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1" y="0"/>
                    </a:moveTo>
                    <a:cubicBezTo>
                      <a:pt x="1" y="0"/>
                      <a:pt x="1" y="0"/>
                      <a:pt x="1" y="0"/>
                    </a:cubicBezTo>
                    <a:cubicBezTo>
                      <a:pt x="1" y="1"/>
                      <a:pt x="1" y="1"/>
                      <a:pt x="1" y="1"/>
                    </a:cubicBezTo>
                    <a:cubicBezTo>
                      <a:pt x="1" y="1"/>
                      <a:pt x="1" y="1"/>
                      <a:pt x="1" y="1"/>
                    </a:cubicBezTo>
                    <a:cubicBezTo>
                      <a:pt x="1" y="1"/>
                      <a:pt x="1" y="1"/>
                      <a:pt x="1" y="1"/>
                    </a:cubicBezTo>
                    <a:cubicBezTo>
                      <a:pt x="1" y="1"/>
                      <a:pt x="0" y="1"/>
                      <a:pt x="0" y="1"/>
                    </a:cubicBezTo>
                    <a:cubicBezTo>
                      <a:pt x="0" y="1"/>
                      <a:pt x="0" y="1"/>
                      <a:pt x="0" y="1"/>
                    </a:cubicBezTo>
                    <a:cubicBezTo>
                      <a:pt x="0"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0" y="0"/>
                      <a:pt x="0" y="1"/>
                    </a:cubicBezTo>
                    <a:cubicBezTo>
                      <a:pt x="0" y="1"/>
                      <a:pt x="0" y="1"/>
                      <a:pt x="0" y="1"/>
                    </a:cubicBezTo>
                    <a:cubicBezTo>
                      <a:pt x="0" y="1"/>
                      <a:pt x="1" y="1"/>
                      <a:pt x="1" y="1"/>
                    </a:cubicBezTo>
                    <a:cubicBezTo>
                      <a:pt x="1" y="1"/>
                      <a:pt x="1" y="1"/>
                      <a:pt x="1" y="1"/>
                    </a:cubicBezTo>
                    <a:cubicBezTo>
                      <a:pt x="1" y="1"/>
                      <a:pt x="1" y="1"/>
                      <a:pt x="1" y="1"/>
                    </a:cubicBezTo>
                    <a:cubicBezTo>
                      <a:pt x="1" y="1"/>
                      <a:pt x="1" y="1"/>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55" name="Freeform 181"/>
              <p:cNvSpPr>
                <a:spLocks/>
              </p:cNvSpPr>
              <p:nvPr/>
            </p:nvSpPr>
            <p:spPr bwMode="auto">
              <a:xfrm>
                <a:off x="2170" y="1018"/>
                <a:ext cx="5" cy="5"/>
              </a:xfrm>
              <a:custGeom>
                <a:avLst/>
                <a:gdLst>
                  <a:gd name="T0" fmla="*/ 2 w 2"/>
                  <a:gd name="T1" fmla="*/ 1 h 2"/>
                  <a:gd name="T2" fmla="*/ 1 w 2"/>
                  <a:gd name="T3" fmla="*/ 1 h 2"/>
                  <a:gd name="T4" fmla="*/ 0 w 2"/>
                  <a:gd name="T5" fmla="*/ 1 h 2"/>
                  <a:gd name="T6" fmla="*/ 1 w 2"/>
                  <a:gd name="T7" fmla="*/ 0 h 2"/>
                  <a:gd name="T8" fmla="*/ 2 w 2"/>
                  <a:gd name="T9" fmla="*/ 1 h 2"/>
                </a:gdLst>
                <a:ahLst/>
                <a:cxnLst>
                  <a:cxn ang="0">
                    <a:pos x="T0" y="T1"/>
                  </a:cxn>
                  <a:cxn ang="0">
                    <a:pos x="T2" y="T3"/>
                  </a:cxn>
                  <a:cxn ang="0">
                    <a:pos x="T4" y="T5"/>
                  </a:cxn>
                  <a:cxn ang="0">
                    <a:pos x="T6" y="T7"/>
                  </a:cxn>
                  <a:cxn ang="0">
                    <a:pos x="T8" y="T9"/>
                  </a:cxn>
                </a:cxnLst>
                <a:rect l="0" t="0" r="r" b="b"/>
                <a:pathLst>
                  <a:path w="2" h="2">
                    <a:moveTo>
                      <a:pt x="2" y="1"/>
                    </a:moveTo>
                    <a:cubicBezTo>
                      <a:pt x="2" y="1"/>
                      <a:pt x="2" y="1"/>
                      <a:pt x="1" y="1"/>
                    </a:cubicBezTo>
                    <a:cubicBezTo>
                      <a:pt x="1" y="2"/>
                      <a:pt x="1" y="1"/>
                      <a:pt x="0" y="1"/>
                    </a:cubicBezTo>
                    <a:cubicBezTo>
                      <a:pt x="0" y="1"/>
                      <a:pt x="1" y="0"/>
                      <a:pt x="1" y="0"/>
                    </a:cubicBezTo>
                    <a:cubicBezTo>
                      <a:pt x="1" y="0"/>
                      <a:pt x="2" y="0"/>
                      <a:pt x="2"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56" name="Freeform 182"/>
              <p:cNvSpPr>
                <a:spLocks/>
              </p:cNvSpPr>
              <p:nvPr/>
            </p:nvSpPr>
            <p:spPr bwMode="auto">
              <a:xfrm>
                <a:off x="2170" y="1018"/>
                <a:ext cx="5" cy="5"/>
              </a:xfrm>
              <a:custGeom>
                <a:avLst/>
                <a:gdLst>
                  <a:gd name="T0" fmla="*/ 2 w 2"/>
                  <a:gd name="T1" fmla="*/ 1 h 2"/>
                  <a:gd name="T2" fmla="*/ 2 w 2"/>
                  <a:gd name="T3" fmla="*/ 1 h 2"/>
                  <a:gd name="T4" fmla="*/ 2 w 2"/>
                  <a:gd name="T5" fmla="*/ 1 h 2"/>
                  <a:gd name="T6" fmla="*/ 1 w 2"/>
                  <a:gd name="T7" fmla="*/ 1 h 2"/>
                  <a:gd name="T8" fmla="*/ 1 w 2"/>
                  <a:gd name="T9" fmla="*/ 1 h 2"/>
                  <a:gd name="T10" fmla="*/ 0 w 2"/>
                  <a:gd name="T11" fmla="*/ 1 h 2"/>
                  <a:gd name="T12" fmla="*/ 1 w 2"/>
                  <a:gd name="T13" fmla="*/ 0 h 2"/>
                  <a:gd name="T14" fmla="*/ 1 w 2"/>
                  <a:gd name="T15" fmla="*/ 0 h 2"/>
                  <a:gd name="T16" fmla="*/ 2 w 2"/>
                  <a:gd name="T17" fmla="*/ 0 h 2"/>
                  <a:gd name="T18" fmla="*/ 2 w 2"/>
                  <a:gd name="T19" fmla="*/ 1 h 2"/>
                  <a:gd name="T20" fmla="*/ 2 w 2"/>
                  <a:gd name="T21" fmla="*/ 1 h 2"/>
                  <a:gd name="T22" fmla="*/ 2 w 2"/>
                  <a:gd name="T23" fmla="*/ 1 h 2"/>
                  <a:gd name="T24" fmla="*/ 2 w 2"/>
                  <a:gd name="T25" fmla="*/ 0 h 2"/>
                  <a:gd name="T26" fmla="*/ 1 w 2"/>
                  <a:gd name="T27" fmla="*/ 0 h 2"/>
                  <a:gd name="T28" fmla="*/ 0 w 2"/>
                  <a:gd name="T29" fmla="*/ 0 h 2"/>
                  <a:gd name="T30" fmla="*/ 0 w 2"/>
                  <a:gd name="T31" fmla="*/ 1 h 2"/>
                  <a:gd name="T32" fmla="*/ 1 w 2"/>
                  <a:gd name="T33" fmla="*/ 1 h 2"/>
                  <a:gd name="T34" fmla="*/ 1 w 2"/>
                  <a:gd name="T35" fmla="*/ 1 h 2"/>
                  <a:gd name="T36" fmla="*/ 2 w 2"/>
                  <a:gd name="T37" fmla="*/ 1 h 2"/>
                  <a:gd name="T38" fmla="*/ 2 w 2"/>
                  <a:gd name="T3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2">
                    <a:moveTo>
                      <a:pt x="2" y="1"/>
                    </a:moveTo>
                    <a:cubicBezTo>
                      <a:pt x="2" y="1"/>
                      <a:pt x="2" y="1"/>
                      <a:pt x="2" y="1"/>
                    </a:cubicBezTo>
                    <a:cubicBezTo>
                      <a:pt x="2" y="1"/>
                      <a:pt x="2" y="1"/>
                      <a:pt x="2" y="1"/>
                    </a:cubicBezTo>
                    <a:cubicBezTo>
                      <a:pt x="2" y="1"/>
                      <a:pt x="2" y="1"/>
                      <a:pt x="1" y="1"/>
                    </a:cubicBezTo>
                    <a:cubicBezTo>
                      <a:pt x="1" y="2"/>
                      <a:pt x="1" y="1"/>
                      <a:pt x="1" y="1"/>
                    </a:cubicBezTo>
                    <a:cubicBezTo>
                      <a:pt x="1" y="1"/>
                      <a:pt x="0" y="1"/>
                      <a:pt x="0" y="1"/>
                    </a:cubicBezTo>
                    <a:cubicBezTo>
                      <a:pt x="0" y="1"/>
                      <a:pt x="0" y="1"/>
                      <a:pt x="1" y="0"/>
                    </a:cubicBezTo>
                    <a:cubicBezTo>
                      <a:pt x="1" y="0"/>
                      <a:pt x="1" y="0"/>
                      <a:pt x="1" y="0"/>
                    </a:cubicBezTo>
                    <a:cubicBezTo>
                      <a:pt x="1" y="0"/>
                      <a:pt x="1" y="0"/>
                      <a:pt x="2" y="0"/>
                    </a:cubicBezTo>
                    <a:cubicBezTo>
                      <a:pt x="2" y="0"/>
                      <a:pt x="2" y="0"/>
                      <a:pt x="2" y="1"/>
                    </a:cubicBezTo>
                    <a:cubicBezTo>
                      <a:pt x="2" y="1"/>
                      <a:pt x="2" y="1"/>
                      <a:pt x="2" y="1"/>
                    </a:cubicBezTo>
                    <a:cubicBezTo>
                      <a:pt x="2" y="1"/>
                      <a:pt x="2" y="1"/>
                      <a:pt x="2" y="1"/>
                    </a:cubicBezTo>
                    <a:cubicBezTo>
                      <a:pt x="2" y="0"/>
                      <a:pt x="2" y="0"/>
                      <a:pt x="2" y="0"/>
                    </a:cubicBezTo>
                    <a:cubicBezTo>
                      <a:pt x="1" y="0"/>
                      <a:pt x="1" y="0"/>
                      <a:pt x="1" y="0"/>
                    </a:cubicBezTo>
                    <a:cubicBezTo>
                      <a:pt x="1" y="0"/>
                      <a:pt x="1" y="0"/>
                      <a:pt x="0" y="0"/>
                    </a:cubicBezTo>
                    <a:cubicBezTo>
                      <a:pt x="0" y="1"/>
                      <a:pt x="0" y="1"/>
                      <a:pt x="0" y="1"/>
                    </a:cubicBezTo>
                    <a:cubicBezTo>
                      <a:pt x="0" y="1"/>
                      <a:pt x="1" y="1"/>
                      <a:pt x="1" y="1"/>
                    </a:cubicBezTo>
                    <a:cubicBezTo>
                      <a:pt x="1" y="2"/>
                      <a:pt x="1" y="2"/>
                      <a:pt x="1" y="1"/>
                    </a:cubicBezTo>
                    <a:cubicBezTo>
                      <a:pt x="2" y="1"/>
                      <a:pt x="2" y="1"/>
                      <a:pt x="2" y="1"/>
                    </a:cubicBezTo>
                    <a:cubicBezTo>
                      <a:pt x="2" y="1"/>
                      <a:pt x="2" y="1"/>
                      <a:pt x="2"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57" name="Oval 183"/>
              <p:cNvSpPr>
                <a:spLocks noChangeArrowheads="1"/>
              </p:cNvSpPr>
              <p:nvPr/>
            </p:nvSpPr>
            <p:spPr bwMode="auto">
              <a:xfrm>
                <a:off x="2168" y="992"/>
                <a:ext cx="1" cy="1"/>
              </a:xfrm>
              <a:prstGeom prst="ellipse">
                <a:avLst/>
              </a:pr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58" name="Freeform 184"/>
              <p:cNvSpPr>
                <a:spLocks/>
              </p:cNvSpPr>
              <p:nvPr/>
            </p:nvSpPr>
            <p:spPr bwMode="auto">
              <a:xfrm>
                <a:off x="2168" y="992"/>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59" name="Freeform 185"/>
              <p:cNvSpPr>
                <a:spLocks/>
              </p:cNvSpPr>
              <p:nvPr/>
            </p:nvSpPr>
            <p:spPr bwMode="auto">
              <a:xfrm>
                <a:off x="2094" y="891"/>
                <a:ext cx="76" cy="106"/>
              </a:xfrm>
              <a:custGeom>
                <a:avLst/>
                <a:gdLst>
                  <a:gd name="T0" fmla="*/ 10 w 32"/>
                  <a:gd name="T1" fmla="*/ 0 h 45"/>
                  <a:gd name="T2" fmla="*/ 15 w 32"/>
                  <a:gd name="T3" fmla="*/ 27 h 45"/>
                  <a:gd name="T4" fmla="*/ 11 w 32"/>
                  <a:gd name="T5" fmla="*/ 0 h 45"/>
                  <a:gd name="T6" fmla="*/ 32 w 32"/>
                  <a:gd name="T7" fmla="*/ 45 h 45"/>
                  <a:gd name="T8" fmla="*/ 7 w 32"/>
                  <a:gd name="T9" fmla="*/ 5 h 45"/>
                  <a:gd name="T10" fmla="*/ 10 w 32"/>
                  <a:gd name="T11" fmla="*/ 0 h 45"/>
                </a:gdLst>
                <a:ahLst/>
                <a:cxnLst>
                  <a:cxn ang="0">
                    <a:pos x="T0" y="T1"/>
                  </a:cxn>
                  <a:cxn ang="0">
                    <a:pos x="T2" y="T3"/>
                  </a:cxn>
                  <a:cxn ang="0">
                    <a:pos x="T4" y="T5"/>
                  </a:cxn>
                  <a:cxn ang="0">
                    <a:pos x="T6" y="T7"/>
                  </a:cxn>
                  <a:cxn ang="0">
                    <a:pos x="T8" y="T9"/>
                  </a:cxn>
                  <a:cxn ang="0">
                    <a:pos x="T10" y="T11"/>
                  </a:cxn>
                </a:cxnLst>
                <a:rect l="0" t="0" r="r" b="b"/>
                <a:pathLst>
                  <a:path w="32" h="45">
                    <a:moveTo>
                      <a:pt x="10" y="0"/>
                    </a:moveTo>
                    <a:cubicBezTo>
                      <a:pt x="9" y="11"/>
                      <a:pt x="8" y="19"/>
                      <a:pt x="15" y="27"/>
                    </a:cubicBezTo>
                    <a:cubicBezTo>
                      <a:pt x="10" y="17"/>
                      <a:pt x="12" y="11"/>
                      <a:pt x="11" y="0"/>
                    </a:cubicBezTo>
                    <a:cubicBezTo>
                      <a:pt x="20" y="16"/>
                      <a:pt x="16" y="31"/>
                      <a:pt x="32" y="45"/>
                    </a:cubicBezTo>
                    <a:cubicBezTo>
                      <a:pt x="22" y="43"/>
                      <a:pt x="0" y="27"/>
                      <a:pt x="7" y="5"/>
                    </a:cubicBezTo>
                    <a:cubicBezTo>
                      <a:pt x="8" y="2"/>
                      <a:pt x="10" y="1"/>
                      <a:pt x="10"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60" name="Freeform 186"/>
              <p:cNvSpPr>
                <a:spLocks/>
              </p:cNvSpPr>
              <p:nvPr/>
            </p:nvSpPr>
            <p:spPr bwMode="auto">
              <a:xfrm>
                <a:off x="2120" y="886"/>
                <a:ext cx="57" cy="88"/>
              </a:xfrm>
              <a:custGeom>
                <a:avLst/>
                <a:gdLst>
                  <a:gd name="T0" fmla="*/ 1 w 24"/>
                  <a:gd name="T1" fmla="*/ 1 h 37"/>
                  <a:gd name="T2" fmla="*/ 16 w 24"/>
                  <a:gd name="T3" fmla="*/ 17 h 37"/>
                  <a:gd name="T4" fmla="*/ 0 w 24"/>
                  <a:gd name="T5" fmla="*/ 2 h 37"/>
                  <a:gd name="T6" fmla="*/ 19 w 24"/>
                  <a:gd name="T7" fmla="*/ 37 h 37"/>
                  <a:gd name="T8" fmla="*/ 7 w 24"/>
                  <a:gd name="T9" fmla="*/ 1 h 37"/>
                  <a:gd name="T10" fmla="*/ 1 w 24"/>
                  <a:gd name="T11" fmla="*/ 1 h 37"/>
                </a:gdLst>
                <a:ahLst/>
                <a:cxnLst>
                  <a:cxn ang="0">
                    <a:pos x="T0" y="T1"/>
                  </a:cxn>
                  <a:cxn ang="0">
                    <a:pos x="T2" y="T3"/>
                  </a:cxn>
                  <a:cxn ang="0">
                    <a:pos x="T4" y="T5"/>
                  </a:cxn>
                  <a:cxn ang="0">
                    <a:pos x="T6" y="T7"/>
                  </a:cxn>
                  <a:cxn ang="0">
                    <a:pos x="T8" y="T9"/>
                  </a:cxn>
                  <a:cxn ang="0">
                    <a:pos x="T10" y="T11"/>
                  </a:cxn>
                </a:cxnLst>
                <a:rect l="0" t="0" r="r" b="b"/>
                <a:pathLst>
                  <a:path w="24" h="37">
                    <a:moveTo>
                      <a:pt x="1" y="1"/>
                    </a:moveTo>
                    <a:cubicBezTo>
                      <a:pt x="9" y="5"/>
                      <a:pt x="15" y="9"/>
                      <a:pt x="16" y="17"/>
                    </a:cubicBezTo>
                    <a:cubicBezTo>
                      <a:pt x="13" y="9"/>
                      <a:pt x="7" y="7"/>
                      <a:pt x="0" y="2"/>
                    </a:cubicBezTo>
                    <a:cubicBezTo>
                      <a:pt x="8" y="20"/>
                      <a:pt x="19" y="23"/>
                      <a:pt x="19" y="37"/>
                    </a:cubicBezTo>
                    <a:cubicBezTo>
                      <a:pt x="22" y="25"/>
                      <a:pt x="24" y="5"/>
                      <a:pt x="7" y="1"/>
                    </a:cubicBezTo>
                    <a:cubicBezTo>
                      <a:pt x="4" y="0"/>
                      <a:pt x="2" y="1"/>
                      <a:pt x="1"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61" name="Freeform 187"/>
              <p:cNvSpPr>
                <a:spLocks/>
              </p:cNvSpPr>
              <p:nvPr/>
            </p:nvSpPr>
            <p:spPr bwMode="auto">
              <a:xfrm>
                <a:off x="2144" y="943"/>
                <a:ext cx="90" cy="64"/>
              </a:xfrm>
              <a:custGeom>
                <a:avLst/>
                <a:gdLst>
                  <a:gd name="T0" fmla="*/ 37 w 38"/>
                  <a:gd name="T1" fmla="*/ 12 h 27"/>
                  <a:gd name="T2" fmla="*/ 35 w 38"/>
                  <a:gd name="T3" fmla="*/ 18 h 27"/>
                  <a:gd name="T4" fmla="*/ 31 w 38"/>
                  <a:gd name="T5" fmla="*/ 22 h 27"/>
                  <a:gd name="T6" fmla="*/ 3 w 38"/>
                  <a:gd name="T7" fmla="*/ 8 h 27"/>
                  <a:gd name="T8" fmla="*/ 0 w 38"/>
                  <a:gd name="T9" fmla="*/ 1 h 27"/>
                  <a:gd name="T10" fmla="*/ 0 w 38"/>
                  <a:gd name="T11" fmla="*/ 0 h 27"/>
                  <a:gd name="T12" fmla="*/ 10 w 38"/>
                  <a:gd name="T13" fmla="*/ 17 h 27"/>
                  <a:gd name="T14" fmla="*/ 25 w 38"/>
                  <a:gd name="T15" fmla="*/ 23 h 27"/>
                  <a:gd name="T16" fmla="*/ 32 w 38"/>
                  <a:gd name="T17" fmla="*/ 21 h 27"/>
                  <a:gd name="T18" fmla="*/ 37 w 38"/>
                  <a:gd name="T19" fmla="*/ 15 h 27"/>
                  <a:gd name="T20" fmla="*/ 36 w 38"/>
                  <a:gd name="T21" fmla="*/ 12 h 27"/>
                  <a:gd name="T22" fmla="*/ 34 w 38"/>
                  <a:gd name="T23" fmla="*/ 10 h 27"/>
                  <a:gd name="T24" fmla="*/ 31 w 38"/>
                  <a:gd name="T25" fmla="*/ 11 h 27"/>
                  <a:gd name="T26" fmla="*/ 30 w 38"/>
                  <a:gd name="T27" fmla="*/ 12 h 27"/>
                  <a:gd name="T28" fmla="*/ 30 w 38"/>
                  <a:gd name="T29" fmla="*/ 12 h 27"/>
                  <a:gd name="T30" fmla="*/ 31 w 38"/>
                  <a:gd name="T31" fmla="*/ 11 h 27"/>
                  <a:gd name="T32" fmla="*/ 34 w 38"/>
                  <a:gd name="T33" fmla="*/ 10 h 27"/>
                  <a:gd name="T34" fmla="*/ 37 w 38"/>
                  <a:gd name="T35" fmla="*/ 12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8" h="27">
                    <a:moveTo>
                      <a:pt x="37" y="12"/>
                    </a:moveTo>
                    <a:cubicBezTo>
                      <a:pt x="38" y="14"/>
                      <a:pt x="37" y="17"/>
                      <a:pt x="35" y="18"/>
                    </a:cubicBezTo>
                    <a:cubicBezTo>
                      <a:pt x="34" y="20"/>
                      <a:pt x="33" y="21"/>
                      <a:pt x="31" y="22"/>
                    </a:cubicBezTo>
                    <a:cubicBezTo>
                      <a:pt x="21" y="27"/>
                      <a:pt x="9" y="20"/>
                      <a:pt x="3" y="8"/>
                    </a:cubicBezTo>
                    <a:cubicBezTo>
                      <a:pt x="2" y="6"/>
                      <a:pt x="1" y="4"/>
                      <a:pt x="0" y="1"/>
                    </a:cubicBezTo>
                    <a:cubicBezTo>
                      <a:pt x="0" y="1"/>
                      <a:pt x="0" y="1"/>
                      <a:pt x="0" y="0"/>
                    </a:cubicBezTo>
                    <a:cubicBezTo>
                      <a:pt x="2" y="7"/>
                      <a:pt x="5" y="13"/>
                      <a:pt x="10" y="17"/>
                    </a:cubicBezTo>
                    <a:cubicBezTo>
                      <a:pt x="14" y="21"/>
                      <a:pt x="19" y="23"/>
                      <a:pt x="25" y="23"/>
                    </a:cubicBezTo>
                    <a:cubicBezTo>
                      <a:pt x="27" y="23"/>
                      <a:pt x="30" y="22"/>
                      <a:pt x="32" y="21"/>
                    </a:cubicBezTo>
                    <a:cubicBezTo>
                      <a:pt x="34" y="20"/>
                      <a:pt x="36" y="18"/>
                      <a:pt x="37" y="15"/>
                    </a:cubicBezTo>
                    <a:cubicBezTo>
                      <a:pt x="37" y="14"/>
                      <a:pt x="37" y="13"/>
                      <a:pt x="36" y="12"/>
                    </a:cubicBezTo>
                    <a:cubicBezTo>
                      <a:pt x="36" y="11"/>
                      <a:pt x="35" y="10"/>
                      <a:pt x="34" y="10"/>
                    </a:cubicBezTo>
                    <a:cubicBezTo>
                      <a:pt x="33" y="10"/>
                      <a:pt x="32" y="11"/>
                      <a:pt x="31" y="11"/>
                    </a:cubicBezTo>
                    <a:cubicBezTo>
                      <a:pt x="31" y="11"/>
                      <a:pt x="31" y="11"/>
                      <a:pt x="30" y="12"/>
                    </a:cubicBezTo>
                    <a:cubicBezTo>
                      <a:pt x="30" y="12"/>
                      <a:pt x="30" y="12"/>
                      <a:pt x="30" y="12"/>
                    </a:cubicBezTo>
                    <a:cubicBezTo>
                      <a:pt x="31" y="11"/>
                      <a:pt x="31" y="11"/>
                      <a:pt x="31" y="11"/>
                    </a:cubicBezTo>
                    <a:cubicBezTo>
                      <a:pt x="32" y="10"/>
                      <a:pt x="33" y="10"/>
                      <a:pt x="34" y="10"/>
                    </a:cubicBezTo>
                    <a:cubicBezTo>
                      <a:pt x="35" y="10"/>
                      <a:pt x="36" y="11"/>
                      <a:pt x="37" y="1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62" name="Freeform 188"/>
              <p:cNvSpPr>
                <a:spLocks/>
              </p:cNvSpPr>
              <p:nvPr/>
            </p:nvSpPr>
            <p:spPr bwMode="auto">
              <a:xfrm>
                <a:off x="2170" y="985"/>
                <a:ext cx="7" cy="7"/>
              </a:xfrm>
              <a:custGeom>
                <a:avLst/>
                <a:gdLst>
                  <a:gd name="T0" fmla="*/ 2 w 3"/>
                  <a:gd name="T1" fmla="*/ 3 h 3"/>
                  <a:gd name="T2" fmla="*/ 0 w 3"/>
                  <a:gd name="T3" fmla="*/ 2 h 3"/>
                  <a:gd name="T4" fmla="*/ 2 w 3"/>
                  <a:gd name="T5" fmla="*/ 0 h 3"/>
                  <a:gd name="T6" fmla="*/ 3 w 3"/>
                  <a:gd name="T7" fmla="*/ 2 h 3"/>
                  <a:gd name="T8" fmla="*/ 2 w 3"/>
                  <a:gd name="T9" fmla="*/ 3 h 3"/>
                </a:gdLst>
                <a:ahLst/>
                <a:cxnLst>
                  <a:cxn ang="0">
                    <a:pos x="T0" y="T1"/>
                  </a:cxn>
                  <a:cxn ang="0">
                    <a:pos x="T2" y="T3"/>
                  </a:cxn>
                  <a:cxn ang="0">
                    <a:pos x="T4" y="T5"/>
                  </a:cxn>
                  <a:cxn ang="0">
                    <a:pos x="T6" y="T7"/>
                  </a:cxn>
                  <a:cxn ang="0">
                    <a:pos x="T8" y="T9"/>
                  </a:cxn>
                </a:cxnLst>
                <a:rect l="0" t="0" r="r" b="b"/>
                <a:pathLst>
                  <a:path w="3" h="3">
                    <a:moveTo>
                      <a:pt x="2" y="3"/>
                    </a:moveTo>
                    <a:cubicBezTo>
                      <a:pt x="1" y="3"/>
                      <a:pt x="0" y="3"/>
                      <a:pt x="0" y="2"/>
                    </a:cubicBezTo>
                    <a:cubicBezTo>
                      <a:pt x="0" y="1"/>
                      <a:pt x="1" y="0"/>
                      <a:pt x="2" y="0"/>
                    </a:cubicBezTo>
                    <a:cubicBezTo>
                      <a:pt x="3" y="0"/>
                      <a:pt x="3" y="1"/>
                      <a:pt x="3" y="2"/>
                    </a:cubicBezTo>
                    <a:cubicBezTo>
                      <a:pt x="3" y="2"/>
                      <a:pt x="2" y="3"/>
                      <a:pt x="2"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63" name="Freeform 189"/>
              <p:cNvSpPr>
                <a:spLocks/>
              </p:cNvSpPr>
              <p:nvPr/>
            </p:nvSpPr>
            <p:spPr bwMode="auto">
              <a:xfrm>
                <a:off x="2170" y="985"/>
                <a:ext cx="7" cy="7"/>
              </a:xfrm>
              <a:custGeom>
                <a:avLst/>
                <a:gdLst>
                  <a:gd name="T0" fmla="*/ 2 w 3"/>
                  <a:gd name="T1" fmla="*/ 3 h 3"/>
                  <a:gd name="T2" fmla="*/ 2 w 3"/>
                  <a:gd name="T3" fmla="*/ 3 h 3"/>
                  <a:gd name="T4" fmla="*/ 1 w 3"/>
                  <a:gd name="T5" fmla="*/ 3 h 3"/>
                  <a:gd name="T6" fmla="*/ 0 w 3"/>
                  <a:gd name="T7" fmla="*/ 2 h 3"/>
                  <a:gd name="T8" fmla="*/ 1 w 3"/>
                  <a:gd name="T9" fmla="*/ 1 h 3"/>
                  <a:gd name="T10" fmla="*/ 2 w 3"/>
                  <a:gd name="T11" fmla="*/ 0 h 3"/>
                  <a:gd name="T12" fmla="*/ 3 w 3"/>
                  <a:gd name="T13" fmla="*/ 1 h 3"/>
                  <a:gd name="T14" fmla="*/ 3 w 3"/>
                  <a:gd name="T15" fmla="*/ 2 h 3"/>
                  <a:gd name="T16" fmla="*/ 3 w 3"/>
                  <a:gd name="T17" fmla="*/ 3 h 3"/>
                  <a:gd name="T18" fmla="*/ 2 w 3"/>
                  <a:gd name="T19" fmla="*/ 3 h 3"/>
                  <a:gd name="T20" fmla="*/ 2 w 3"/>
                  <a:gd name="T21" fmla="*/ 3 h 3"/>
                  <a:gd name="T22" fmla="*/ 2 w 3"/>
                  <a:gd name="T23" fmla="*/ 3 h 3"/>
                  <a:gd name="T24" fmla="*/ 3 w 3"/>
                  <a:gd name="T25" fmla="*/ 3 h 3"/>
                  <a:gd name="T26" fmla="*/ 3 w 3"/>
                  <a:gd name="T27" fmla="*/ 2 h 3"/>
                  <a:gd name="T28" fmla="*/ 3 w 3"/>
                  <a:gd name="T29" fmla="*/ 1 h 3"/>
                  <a:gd name="T30" fmla="*/ 2 w 3"/>
                  <a:gd name="T31" fmla="*/ 0 h 3"/>
                  <a:gd name="T32" fmla="*/ 1 w 3"/>
                  <a:gd name="T33" fmla="*/ 1 h 3"/>
                  <a:gd name="T34" fmla="*/ 0 w 3"/>
                  <a:gd name="T35" fmla="*/ 2 h 3"/>
                  <a:gd name="T36" fmla="*/ 1 w 3"/>
                  <a:gd name="T37" fmla="*/ 3 h 3"/>
                  <a:gd name="T38" fmla="*/ 2 w 3"/>
                  <a:gd name="T3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 h="3">
                    <a:moveTo>
                      <a:pt x="2" y="3"/>
                    </a:moveTo>
                    <a:cubicBezTo>
                      <a:pt x="2" y="3"/>
                      <a:pt x="2" y="3"/>
                      <a:pt x="2" y="3"/>
                    </a:cubicBezTo>
                    <a:cubicBezTo>
                      <a:pt x="1" y="3"/>
                      <a:pt x="1" y="3"/>
                      <a:pt x="1" y="3"/>
                    </a:cubicBezTo>
                    <a:cubicBezTo>
                      <a:pt x="0" y="3"/>
                      <a:pt x="0" y="2"/>
                      <a:pt x="0" y="2"/>
                    </a:cubicBezTo>
                    <a:cubicBezTo>
                      <a:pt x="0" y="2"/>
                      <a:pt x="0" y="1"/>
                      <a:pt x="1" y="1"/>
                    </a:cubicBezTo>
                    <a:cubicBezTo>
                      <a:pt x="1" y="1"/>
                      <a:pt x="1" y="0"/>
                      <a:pt x="2" y="0"/>
                    </a:cubicBezTo>
                    <a:cubicBezTo>
                      <a:pt x="2" y="0"/>
                      <a:pt x="3" y="0"/>
                      <a:pt x="3" y="1"/>
                    </a:cubicBezTo>
                    <a:cubicBezTo>
                      <a:pt x="3" y="1"/>
                      <a:pt x="3" y="1"/>
                      <a:pt x="3" y="2"/>
                    </a:cubicBezTo>
                    <a:cubicBezTo>
                      <a:pt x="3" y="2"/>
                      <a:pt x="3" y="2"/>
                      <a:pt x="3" y="3"/>
                    </a:cubicBezTo>
                    <a:cubicBezTo>
                      <a:pt x="2" y="3"/>
                      <a:pt x="2" y="3"/>
                      <a:pt x="2" y="3"/>
                    </a:cubicBezTo>
                    <a:cubicBezTo>
                      <a:pt x="2" y="3"/>
                      <a:pt x="2" y="3"/>
                      <a:pt x="2" y="3"/>
                    </a:cubicBezTo>
                    <a:cubicBezTo>
                      <a:pt x="2" y="3"/>
                      <a:pt x="2" y="3"/>
                      <a:pt x="2" y="3"/>
                    </a:cubicBezTo>
                    <a:cubicBezTo>
                      <a:pt x="2" y="3"/>
                      <a:pt x="2" y="3"/>
                      <a:pt x="3" y="3"/>
                    </a:cubicBezTo>
                    <a:cubicBezTo>
                      <a:pt x="3" y="2"/>
                      <a:pt x="3" y="2"/>
                      <a:pt x="3" y="2"/>
                    </a:cubicBezTo>
                    <a:cubicBezTo>
                      <a:pt x="3" y="1"/>
                      <a:pt x="3" y="1"/>
                      <a:pt x="3" y="1"/>
                    </a:cubicBezTo>
                    <a:cubicBezTo>
                      <a:pt x="3" y="0"/>
                      <a:pt x="2" y="0"/>
                      <a:pt x="2" y="0"/>
                    </a:cubicBezTo>
                    <a:cubicBezTo>
                      <a:pt x="1" y="0"/>
                      <a:pt x="1" y="1"/>
                      <a:pt x="1" y="1"/>
                    </a:cubicBezTo>
                    <a:cubicBezTo>
                      <a:pt x="0" y="1"/>
                      <a:pt x="0" y="2"/>
                      <a:pt x="0" y="2"/>
                    </a:cubicBezTo>
                    <a:cubicBezTo>
                      <a:pt x="0" y="2"/>
                      <a:pt x="0" y="3"/>
                      <a:pt x="1" y="3"/>
                    </a:cubicBezTo>
                    <a:cubicBezTo>
                      <a:pt x="1" y="3"/>
                      <a:pt x="1" y="3"/>
                      <a:pt x="2"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64" name="Freeform 190"/>
              <p:cNvSpPr>
                <a:spLocks/>
              </p:cNvSpPr>
              <p:nvPr/>
            </p:nvSpPr>
            <p:spPr bwMode="auto">
              <a:xfrm>
                <a:off x="2179" y="990"/>
                <a:ext cx="7" cy="7"/>
              </a:xfrm>
              <a:custGeom>
                <a:avLst/>
                <a:gdLst>
                  <a:gd name="T0" fmla="*/ 1 w 3"/>
                  <a:gd name="T1" fmla="*/ 3 h 3"/>
                  <a:gd name="T2" fmla="*/ 0 w 3"/>
                  <a:gd name="T3" fmla="*/ 2 h 3"/>
                  <a:gd name="T4" fmla="*/ 2 w 3"/>
                  <a:gd name="T5" fmla="*/ 0 h 3"/>
                  <a:gd name="T6" fmla="*/ 3 w 3"/>
                  <a:gd name="T7" fmla="*/ 2 h 3"/>
                  <a:gd name="T8" fmla="*/ 1 w 3"/>
                  <a:gd name="T9" fmla="*/ 3 h 3"/>
                </a:gdLst>
                <a:ahLst/>
                <a:cxnLst>
                  <a:cxn ang="0">
                    <a:pos x="T0" y="T1"/>
                  </a:cxn>
                  <a:cxn ang="0">
                    <a:pos x="T2" y="T3"/>
                  </a:cxn>
                  <a:cxn ang="0">
                    <a:pos x="T4" y="T5"/>
                  </a:cxn>
                  <a:cxn ang="0">
                    <a:pos x="T6" y="T7"/>
                  </a:cxn>
                  <a:cxn ang="0">
                    <a:pos x="T8" y="T9"/>
                  </a:cxn>
                </a:cxnLst>
                <a:rect l="0" t="0" r="r" b="b"/>
                <a:pathLst>
                  <a:path w="3" h="3">
                    <a:moveTo>
                      <a:pt x="1" y="3"/>
                    </a:moveTo>
                    <a:cubicBezTo>
                      <a:pt x="1" y="3"/>
                      <a:pt x="0" y="3"/>
                      <a:pt x="0" y="2"/>
                    </a:cubicBezTo>
                    <a:cubicBezTo>
                      <a:pt x="0" y="1"/>
                      <a:pt x="1" y="0"/>
                      <a:pt x="2" y="0"/>
                    </a:cubicBezTo>
                    <a:cubicBezTo>
                      <a:pt x="2" y="0"/>
                      <a:pt x="3" y="1"/>
                      <a:pt x="3" y="2"/>
                    </a:cubicBezTo>
                    <a:cubicBezTo>
                      <a:pt x="3" y="2"/>
                      <a:pt x="2" y="3"/>
                      <a:pt x="1"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65" name="Freeform 191"/>
              <p:cNvSpPr>
                <a:spLocks/>
              </p:cNvSpPr>
              <p:nvPr/>
            </p:nvSpPr>
            <p:spPr bwMode="auto">
              <a:xfrm>
                <a:off x="2179" y="990"/>
                <a:ext cx="7" cy="7"/>
              </a:xfrm>
              <a:custGeom>
                <a:avLst/>
                <a:gdLst>
                  <a:gd name="T0" fmla="*/ 1 w 3"/>
                  <a:gd name="T1" fmla="*/ 3 h 3"/>
                  <a:gd name="T2" fmla="*/ 1 w 3"/>
                  <a:gd name="T3" fmla="*/ 3 h 3"/>
                  <a:gd name="T4" fmla="*/ 0 w 3"/>
                  <a:gd name="T5" fmla="*/ 3 h 3"/>
                  <a:gd name="T6" fmla="*/ 0 w 3"/>
                  <a:gd name="T7" fmla="*/ 2 h 3"/>
                  <a:gd name="T8" fmla="*/ 1 w 3"/>
                  <a:gd name="T9" fmla="*/ 1 h 3"/>
                  <a:gd name="T10" fmla="*/ 2 w 3"/>
                  <a:gd name="T11" fmla="*/ 0 h 3"/>
                  <a:gd name="T12" fmla="*/ 3 w 3"/>
                  <a:gd name="T13" fmla="*/ 1 h 3"/>
                  <a:gd name="T14" fmla="*/ 3 w 3"/>
                  <a:gd name="T15" fmla="*/ 2 h 3"/>
                  <a:gd name="T16" fmla="*/ 2 w 3"/>
                  <a:gd name="T17" fmla="*/ 3 h 3"/>
                  <a:gd name="T18" fmla="*/ 1 w 3"/>
                  <a:gd name="T19" fmla="*/ 3 h 3"/>
                  <a:gd name="T20" fmla="*/ 1 w 3"/>
                  <a:gd name="T21" fmla="*/ 3 h 3"/>
                  <a:gd name="T22" fmla="*/ 1 w 3"/>
                  <a:gd name="T23" fmla="*/ 3 h 3"/>
                  <a:gd name="T24" fmla="*/ 2 w 3"/>
                  <a:gd name="T25" fmla="*/ 3 h 3"/>
                  <a:gd name="T26" fmla="*/ 3 w 3"/>
                  <a:gd name="T27" fmla="*/ 2 h 3"/>
                  <a:gd name="T28" fmla="*/ 3 w 3"/>
                  <a:gd name="T29" fmla="*/ 1 h 3"/>
                  <a:gd name="T30" fmla="*/ 2 w 3"/>
                  <a:gd name="T31" fmla="*/ 0 h 3"/>
                  <a:gd name="T32" fmla="*/ 1 w 3"/>
                  <a:gd name="T33" fmla="*/ 1 h 3"/>
                  <a:gd name="T34" fmla="*/ 0 w 3"/>
                  <a:gd name="T35" fmla="*/ 2 h 3"/>
                  <a:gd name="T36" fmla="*/ 0 w 3"/>
                  <a:gd name="T37" fmla="*/ 3 h 3"/>
                  <a:gd name="T38" fmla="*/ 1 w 3"/>
                  <a:gd name="T3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 h="3">
                    <a:moveTo>
                      <a:pt x="1" y="3"/>
                    </a:moveTo>
                    <a:cubicBezTo>
                      <a:pt x="1" y="3"/>
                      <a:pt x="1" y="3"/>
                      <a:pt x="1" y="3"/>
                    </a:cubicBezTo>
                    <a:cubicBezTo>
                      <a:pt x="1" y="3"/>
                      <a:pt x="1" y="3"/>
                      <a:pt x="0" y="3"/>
                    </a:cubicBezTo>
                    <a:cubicBezTo>
                      <a:pt x="0" y="3"/>
                      <a:pt x="0" y="2"/>
                      <a:pt x="0" y="2"/>
                    </a:cubicBezTo>
                    <a:cubicBezTo>
                      <a:pt x="0" y="2"/>
                      <a:pt x="0" y="1"/>
                      <a:pt x="1" y="1"/>
                    </a:cubicBezTo>
                    <a:cubicBezTo>
                      <a:pt x="1" y="1"/>
                      <a:pt x="1" y="0"/>
                      <a:pt x="2" y="0"/>
                    </a:cubicBezTo>
                    <a:cubicBezTo>
                      <a:pt x="2" y="0"/>
                      <a:pt x="2" y="0"/>
                      <a:pt x="3" y="1"/>
                    </a:cubicBezTo>
                    <a:cubicBezTo>
                      <a:pt x="3" y="1"/>
                      <a:pt x="3" y="1"/>
                      <a:pt x="3" y="2"/>
                    </a:cubicBezTo>
                    <a:cubicBezTo>
                      <a:pt x="3" y="2"/>
                      <a:pt x="3" y="2"/>
                      <a:pt x="2" y="3"/>
                    </a:cubicBezTo>
                    <a:cubicBezTo>
                      <a:pt x="2" y="3"/>
                      <a:pt x="2" y="3"/>
                      <a:pt x="1" y="3"/>
                    </a:cubicBezTo>
                    <a:cubicBezTo>
                      <a:pt x="1" y="3"/>
                      <a:pt x="1" y="3"/>
                      <a:pt x="1" y="3"/>
                    </a:cubicBezTo>
                    <a:cubicBezTo>
                      <a:pt x="1" y="3"/>
                      <a:pt x="1" y="3"/>
                      <a:pt x="1" y="3"/>
                    </a:cubicBezTo>
                    <a:cubicBezTo>
                      <a:pt x="2" y="3"/>
                      <a:pt x="2" y="3"/>
                      <a:pt x="2" y="3"/>
                    </a:cubicBezTo>
                    <a:cubicBezTo>
                      <a:pt x="3" y="2"/>
                      <a:pt x="3" y="2"/>
                      <a:pt x="3" y="2"/>
                    </a:cubicBezTo>
                    <a:cubicBezTo>
                      <a:pt x="3" y="1"/>
                      <a:pt x="3" y="1"/>
                      <a:pt x="3" y="1"/>
                    </a:cubicBezTo>
                    <a:cubicBezTo>
                      <a:pt x="2" y="0"/>
                      <a:pt x="2" y="0"/>
                      <a:pt x="2" y="0"/>
                    </a:cubicBezTo>
                    <a:cubicBezTo>
                      <a:pt x="1" y="0"/>
                      <a:pt x="1" y="1"/>
                      <a:pt x="1" y="1"/>
                    </a:cubicBezTo>
                    <a:cubicBezTo>
                      <a:pt x="0" y="1"/>
                      <a:pt x="0" y="2"/>
                      <a:pt x="0" y="2"/>
                    </a:cubicBezTo>
                    <a:cubicBezTo>
                      <a:pt x="0" y="3"/>
                      <a:pt x="0" y="3"/>
                      <a:pt x="0" y="3"/>
                    </a:cubicBezTo>
                    <a:cubicBezTo>
                      <a:pt x="1" y="3"/>
                      <a:pt x="1" y="3"/>
                      <a:pt x="1"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66" name="Freeform 192"/>
              <p:cNvSpPr>
                <a:spLocks/>
              </p:cNvSpPr>
              <p:nvPr/>
            </p:nvSpPr>
            <p:spPr bwMode="auto">
              <a:xfrm>
                <a:off x="2198" y="995"/>
                <a:ext cx="5" cy="7"/>
              </a:xfrm>
              <a:custGeom>
                <a:avLst/>
                <a:gdLst>
                  <a:gd name="T0" fmla="*/ 1 w 2"/>
                  <a:gd name="T1" fmla="*/ 3 h 3"/>
                  <a:gd name="T2" fmla="*/ 0 w 2"/>
                  <a:gd name="T3" fmla="*/ 2 h 3"/>
                  <a:gd name="T4" fmla="*/ 1 w 2"/>
                  <a:gd name="T5" fmla="*/ 0 h 3"/>
                  <a:gd name="T6" fmla="*/ 2 w 2"/>
                  <a:gd name="T7" fmla="*/ 1 h 3"/>
                  <a:gd name="T8" fmla="*/ 1 w 2"/>
                  <a:gd name="T9" fmla="*/ 3 h 3"/>
                </a:gdLst>
                <a:ahLst/>
                <a:cxnLst>
                  <a:cxn ang="0">
                    <a:pos x="T0" y="T1"/>
                  </a:cxn>
                  <a:cxn ang="0">
                    <a:pos x="T2" y="T3"/>
                  </a:cxn>
                  <a:cxn ang="0">
                    <a:pos x="T4" y="T5"/>
                  </a:cxn>
                  <a:cxn ang="0">
                    <a:pos x="T6" y="T7"/>
                  </a:cxn>
                  <a:cxn ang="0">
                    <a:pos x="T8" y="T9"/>
                  </a:cxn>
                </a:cxnLst>
                <a:rect l="0" t="0" r="r" b="b"/>
                <a:pathLst>
                  <a:path w="2" h="3">
                    <a:moveTo>
                      <a:pt x="1" y="3"/>
                    </a:moveTo>
                    <a:cubicBezTo>
                      <a:pt x="0" y="3"/>
                      <a:pt x="0" y="2"/>
                      <a:pt x="0" y="2"/>
                    </a:cubicBezTo>
                    <a:cubicBezTo>
                      <a:pt x="0" y="1"/>
                      <a:pt x="0" y="0"/>
                      <a:pt x="1" y="0"/>
                    </a:cubicBezTo>
                    <a:cubicBezTo>
                      <a:pt x="2" y="0"/>
                      <a:pt x="2" y="1"/>
                      <a:pt x="2" y="1"/>
                    </a:cubicBezTo>
                    <a:cubicBezTo>
                      <a:pt x="2" y="2"/>
                      <a:pt x="1" y="3"/>
                      <a:pt x="1"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67" name="Freeform 193"/>
              <p:cNvSpPr>
                <a:spLocks/>
              </p:cNvSpPr>
              <p:nvPr/>
            </p:nvSpPr>
            <p:spPr bwMode="auto">
              <a:xfrm>
                <a:off x="2198" y="995"/>
                <a:ext cx="5" cy="7"/>
              </a:xfrm>
              <a:custGeom>
                <a:avLst/>
                <a:gdLst>
                  <a:gd name="T0" fmla="*/ 1 w 2"/>
                  <a:gd name="T1" fmla="*/ 3 h 3"/>
                  <a:gd name="T2" fmla="*/ 1 w 2"/>
                  <a:gd name="T3" fmla="*/ 3 h 3"/>
                  <a:gd name="T4" fmla="*/ 0 w 2"/>
                  <a:gd name="T5" fmla="*/ 2 h 3"/>
                  <a:gd name="T6" fmla="*/ 0 w 2"/>
                  <a:gd name="T7" fmla="*/ 2 h 3"/>
                  <a:gd name="T8" fmla="*/ 0 w 2"/>
                  <a:gd name="T9" fmla="*/ 1 h 3"/>
                  <a:gd name="T10" fmla="*/ 1 w 2"/>
                  <a:gd name="T11" fmla="*/ 0 h 3"/>
                  <a:gd name="T12" fmla="*/ 2 w 2"/>
                  <a:gd name="T13" fmla="*/ 1 h 3"/>
                  <a:gd name="T14" fmla="*/ 2 w 2"/>
                  <a:gd name="T15" fmla="*/ 1 h 3"/>
                  <a:gd name="T16" fmla="*/ 2 w 2"/>
                  <a:gd name="T17" fmla="*/ 2 h 3"/>
                  <a:gd name="T18" fmla="*/ 1 w 2"/>
                  <a:gd name="T19" fmla="*/ 3 h 3"/>
                  <a:gd name="T20" fmla="*/ 1 w 2"/>
                  <a:gd name="T21" fmla="*/ 3 h 3"/>
                  <a:gd name="T22" fmla="*/ 1 w 2"/>
                  <a:gd name="T23" fmla="*/ 3 h 3"/>
                  <a:gd name="T24" fmla="*/ 2 w 2"/>
                  <a:gd name="T25" fmla="*/ 2 h 3"/>
                  <a:gd name="T26" fmla="*/ 2 w 2"/>
                  <a:gd name="T27" fmla="*/ 1 h 3"/>
                  <a:gd name="T28" fmla="*/ 2 w 2"/>
                  <a:gd name="T29" fmla="*/ 1 h 3"/>
                  <a:gd name="T30" fmla="*/ 1 w 2"/>
                  <a:gd name="T31" fmla="*/ 0 h 3"/>
                  <a:gd name="T32" fmla="*/ 0 w 2"/>
                  <a:gd name="T33" fmla="*/ 1 h 3"/>
                  <a:gd name="T34" fmla="*/ 0 w 2"/>
                  <a:gd name="T35" fmla="*/ 2 h 3"/>
                  <a:gd name="T36" fmla="*/ 0 w 2"/>
                  <a:gd name="T37" fmla="*/ 2 h 3"/>
                  <a:gd name="T38" fmla="*/ 1 w 2"/>
                  <a:gd name="T3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3">
                    <a:moveTo>
                      <a:pt x="1" y="3"/>
                    </a:moveTo>
                    <a:cubicBezTo>
                      <a:pt x="1" y="3"/>
                      <a:pt x="1" y="3"/>
                      <a:pt x="1" y="3"/>
                    </a:cubicBezTo>
                    <a:cubicBezTo>
                      <a:pt x="0" y="3"/>
                      <a:pt x="0" y="3"/>
                      <a:pt x="0" y="2"/>
                    </a:cubicBezTo>
                    <a:cubicBezTo>
                      <a:pt x="0" y="2"/>
                      <a:pt x="0" y="2"/>
                      <a:pt x="0" y="2"/>
                    </a:cubicBezTo>
                    <a:cubicBezTo>
                      <a:pt x="0" y="1"/>
                      <a:pt x="0" y="1"/>
                      <a:pt x="0" y="1"/>
                    </a:cubicBezTo>
                    <a:cubicBezTo>
                      <a:pt x="0" y="1"/>
                      <a:pt x="1" y="0"/>
                      <a:pt x="1" y="0"/>
                    </a:cubicBezTo>
                    <a:cubicBezTo>
                      <a:pt x="1" y="0"/>
                      <a:pt x="1" y="0"/>
                      <a:pt x="2" y="1"/>
                    </a:cubicBezTo>
                    <a:cubicBezTo>
                      <a:pt x="2" y="1"/>
                      <a:pt x="2" y="1"/>
                      <a:pt x="2" y="1"/>
                    </a:cubicBezTo>
                    <a:cubicBezTo>
                      <a:pt x="2" y="2"/>
                      <a:pt x="2" y="2"/>
                      <a:pt x="2" y="2"/>
                    </a:cubicBezTo>
                    <a:cubicBezTo>
                      <a:pt x="1" y="2"/>
                      <a:pt x="1" y="3"/>
                      <a:pt x="1" y="3"/>
                    </a:cubicBezTo>
                    <a:cubicBezTo>
                      <a:pt x="1" y="3"/>
                      <a:pt x="1" y="3"/>
                      <a:pt x="1" y="3"/>
                    </a:cubicBezTo>
                    <a:cubicBezTo>
                      <a:pt x="1" y="3"/>
                      <a:pt x="1" y="3"/>
                      <a:pt x="1" y="3"/>
                    </a:cubicBezTo>
                    <a:cubicBezTo>
                      <a:pt x="1" y="3"/>
                      <a:pt x="1" y="2"/>
                      <a:pt x="2" y="2"/>
                    </a:cubicBezTo>
                    <a:cubicBezTo>
                      <a:pt x="2" y="2"/>
                      <a:pt x="2" y="2"/>
                      <a:pt x="2" y="1"/>
                    </a:cubicBezTo>
                    <a:cubicBezTo>
                      <a:pt x="2" y="1"/>
                      <a:pt x="2" y="1"/>
                      <a:pt x="2" y="1"/>
                    </a:cubicBezTo>
                    <a:cubicBezTo>
                      <a:pt x="1" y="0"/>
                      <a:pt x="1" y="0"/>
                      <a:pt x="1" y="0"/>
                    </a:cubicBezTo>
                    <a:cubicBezTo>
                      <a:pt x="1" y="0"/>
                      <a:pt x="0" y="1"/>
                      <a:pt x="0" y="1"/>
                    </a:cubicBezTo>
                    <a:cubicBezTo>
                      <a:pt x="0" y="1"/>
                      <a:pt x="0" y="1"/>
                      <a:pt x="0" y="2"/>
                    </a:cubicBezTo>
                    <a:cubicBezTo>
                      <a:pt x="0" y="2"/>
                      <a:pt x="0" y="2"/>
                      <a:pt x="0" y="2"/>
                    </a:cubicBezTo>
                    <a:cubicBezTo>
                      <a:pt x="0" y="3"/>
                      <a:pt x="0" y="3"/>
                      <a:pt x="1"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68" name="Freeform 194"/>
              <p:cNvSpPr>
                <a:spLocks/>
              </p:cNvSpPr>
              <p:nvPr/>
            </p:nvSpPr>
            <p:spPr bwMode="auto">
              <a:xfrm>
                <a:off x="2189" y="995"/>
                <a:ext cx="7" cy="7"/>
              </a:xfrm>
              <a:custGeom>
                <a:avLst/>
                <a:gdLst>
                  <a:gd name="T0" fmla="*/ 1 w 3"/>
                  <a:gd name="T1" fmla="*/ 2 h 3"/>
                  <a:gd name="T2" fmla="*/ 0 w 3"/>
                  <a:gd name="T3" fmla="*/ 1 h 3"/>
                  <a:gd name="T4" fmla="*/ 1 w 3"/>
                  <a:gd name="T5" fmla="*/ 0 h 3"/>
                  <a:gd name="T6" fmla="*/ 2 w 3"/>
                  <a:gd name="T7" fmla="*/ 1 h 3"/>
                  <a:gd name="T8" fmla="*/ 1 w 3"/>
                  <a:gd name="T9" fmla="*/ 2 h 3"/>
                </a:gdLst>
                <a:ahLst/>
                <a:cxnLst>
                  <a:cxn ang="0">
                    <a:pos x="T0" y="T1"/>
                  </a:cxn>
                  <a:cxn ang="0">
                    <a:pos x="T2" y="T3"/>
                  </a:cxn>
                  <a:cxn ang="0">
                    <a:pos x="T4" y="T5"/>
                  </a:cxn>
                  <a:cxn ang="0">
                    <a:pos x="T6" y="T7"/>
                  </a:cxn>
                  <a:cxn ang="0">
                    <a:pos x="T8" y="T9"/>
                  </a:cxn>
                </a:cxnLst>
                <a:rect l="0" t="0" r="r" b="b"/>
                <a:pathLst>
                  <a:path w="3" h="3">
                    <a:moveTo>
                      <a:pt x="1" y="2"/>
                    </a:moveTo>
                    <a:cubicBezTo>
                      <a:pt x="0" y="3"/>
                      <a:pt x="0" y="2"/>
                      <a:pt x="0" y="1"/>
                    </a:cubicBezTo>
                    <a:cubicBezTo>
                      <a:pt x="0" y="1"/>
                      <a:pt x="1" y="0"/>
                      <a:pt x="1" y="0"/>
                    </a:cubicBezTo>
                    <a:cubicBezTo>
                      <a:pt x="2" y="0"/>
                      <a:pt x="3" y="0"/>
                      <a:pt x="2" y="1"/>
                    </a:cubicBezTo>
                    <a:cubicBezTo>
                      <a:pt x="2" y="2"/>
                      <a:pt x="2" y="2"/>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69" name="Freeform 195"/>
              <p:cNvSpPr>
                <a:spLocks/>
              </p:cNvSpPr>
              <p:nvPr/>
            </p:nvSpPr>
            <p:spPr bwMode="auto">
              <a:xfrm>
                <a:off x="2189" y="995"/>
                <a:ext cx="5" cy="5"/>
              </a:xfrm>
              <a:custGeom>
                <a:avLst/>
                <a:gdLst>
                  <a:gd name="T0" fmla="*/ 1 w 2"/>
                  <a:gd name="T1" fmla="*/ 2 h 2"/>
                  <a:gd name="T2" fmla="*/ 1 w 2"/>
                  <a:gd name="T3" fmla="*/ 2 h 2"/>
                  <a:gd name="T4" fmla="*/ 0 w 2"/>
                  <a:gd name="T5" fmla="*/ 2 h 2"/>
                  <a:gd name="T6" fmla="*/ 0 w 2"/>
                  <a:gd name="T7" fmla="*/ 1 h 2"/>
                  <a:gd name="T8" fmla="*/ 0 w 2"/>
                  <a:gd name="T9" fmla="*/ 0 h 2"/>
                  <a:gd name="T10" fmla="*/ 1 w 2"/>
                  <a:gd name="T11" fmla="*/ 0 h 2"/>
                  <a:gd name="T12" fmla="*/ 2 w 2"/>
                  <a:gd name="T13" fmla="*/ 0 h 2"/>
                  <a:gd name="T14" fmla="*/ 2 w 2"/>
                  <a:gd name="T15" fmla="*/ 1 h 2"/>
                  <a:gd name="T16" fmla="*/ 2 w 2"/>
                  <a:gd name="T17" fmla="*/ 2 h 2"/>
                  <a:gd name="T18" fmla="*/ 1 w 2"/>
                  <a:gd name="T19" fmla="*/ 2 h 2"/>
                  <a:gd name="T20" fmla="*/ 1 w 2"/>
                  <a:gd name="T21" fmla="*/ 2 h 2"/>
                  <a:gd name="T22" fmla="*/ 1 w 2"/>
                  <a:gd name="T23" fmla="*/ 2 h 2"/>
                  <a:gd name="T24" fmla="*/ 2 w 2"/>
                  <a:gd name="T25" fmla="*/ 2 h 2"/>
                  <a:gd name="T26" fmla="*/ 2 w 2"/>
                  <a:gd name="T27" fmla="*/ 1 h 2"/>
                  <a:gd name="T28" fmla="*/ 2 w 2"/>
                  <a:gd name="T29" fmla="*/ 0 h 2"/>
                  <a:gd name="T30" fmla="*/ 1 w 2"/>
                  <a:gd name="T31" fmla="*/ 0 h 2"/>
                  <a:gd name="T32" fmla="*/ 0 w 2"/>
                  <a:gd name="T33" fmla="*/ 0 h 2"/>
                  <a:gd name="T34" fmla="*/ 0 w 2"/>
                  <a:gd name="T35" fmla="*/ 1 h 2"/>
                  <a:gd name="T36" fmla="*/ 0 w 2"/>
                  <a:gd name="T37" fmla="*/ 2 h 2"/>
                  <a:gd name="T38" fmla="*/ 1 w 2"/>
                  <a:gd name="T3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2">
                    <a:moveTo>
                      <a:pt x="1" y="2"/>
                    </a:moveTo>
                    <a:cubicBezTo>
                      <a:pt x="1" y="2"/>
                      <a:pt x="1" y="2"/>
                      <a:pt x="1" y="2"/>
                    </a:cubicBezTo>
                    <a:cubicBezTo>
                      <a:pt x="1" y="2"/>
                      <a:pt x="0" y="2"/>
                      <a:pt x="0" y="2"/>
                    </a:cubicBezTo>
                    <a:cubicBezTo>
                      <a:pt x="0" y="2"/>
                      <a:pt x="0" y="2"/>
                      <a:pt x="0" y="1"/>
                    </a:cubicBezTo>
                    <a:cubicBezTo>
                      <a:pt x="0" y="1"/>
                      <a:pt x="0" y="1"/>
                      <a:pt x="0" y="0"/>
                    </a:cubicBezTo>
                    <a:cubicBezTo>
                      <a:pt x="1" y="0"/>
                      <a:pt x="1" y="0"/>
                      <a:pt x="1" y="0"/>
                    </a:cubicBezTo>
                    <a:cubicBezTo>
                      <a:pt x="2" y="0"/>
                      <a:pt x="2" y="0"/>
                      <a:pt x="2" y="0"/>
                    </a:cubicBezTo>
                    <a:cubicBezTo>
                      <a:pt x="2" y="0"/>
                      <a:pt x="2" y="1"/>
                      <a:pt x="2" y="1"/>
                    </a:cubicBezTo>
                    <a:cubicBezTo>
                      <a:pt x="2" y="1"/>
                      <a:pt x="2" y="2"/>
                      <a:pt x="2" y="2"/>
                    </a:cubicBezTo>
                    <a:cubicBezTo>
                      <a:pt x="2" y="2"/>
                      <a:pt x="1" y="2"/>
                      <a:pt x="1" y="2"/>
                    </a:cubicBezTo>
                    <a:cubicBezTo>
                      <a:pt x="1" y="2"/>
                      <a:pt x="1" y="2"/>
                      <a:pt x="1" y="2"/>
                    </a:cubicBezTo>
                    <a:cubicBezTo>
                      <a:pt x="1" y="2"/>
                      <a:pt x="1" y="2"/>
                      <a:pt x="1" y="2"/>
                    </a:cubicBezTo>
                    <a:cubicBezTo>
                      <a:pt x="1" y="2"/>
                      <a:pt x="2" y="2"/>
                      <a:pt x="2" y="2"/>
                    </a:cubicBezTo>
                    <a:cubicBezTo>
                      <a:pt x="2" y="2"/>
                      <a:pt x="2" y="1"/>
                      <a:pt x="2" y="1"/>
                    </a:cubicBezTo>
                    <a:cubicBezTo>
                      <a:pt x="2" y="1"/>
                      <a:pt x="2" y="0"/>
                      <a:pt x="2" y="0"/>
                    </a:cubicBezTo>
                    <a:cubicBezTo>
                      <a:pt x="2" y="0"/>
                      <a:pt x="2" y="0"/>
                      <a:pt x="1" y="0"/>
                    </a:cubicBezTo>
                    <a:cubicBezTo>
                      <a:pt x="1" y="0"/>
                      <a:pt x="1" y="0"/>
                      <a:pt x="0" y="0"/>
                    </a:cubicBezTo>
                    <a:cubicBezTo>
                      <a:pt x="0" y="1"/>
                      <a:pt x="0" y="1"/>
                      <a:pt x="0" y="1"/>
                    </a:cubicBezTo>
                    <a:cubicBezTo>
                      <a:pt x="0" y="2"/>
                      <a:pt x="0" y="2"/>
                      <a:pt x="0" y="2"/>
                    </a:cubicBezTo>
                    <a:cubicBezTo>
                      <a:pt x="0" y="2"/>
                      <a:pt x="1" y="2"/>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70" name="Freeform 196"/>
              <p:cNvSpPr>
                <a:spLocks/>
              </p:cNvSpPr>
              <p:nvPr/>
            </p:nvSpPr>
            <p:spPr bwMode="auto">
              <a:xfrm>
                <a:off x="2205" y="995"/>
                <a:ext cx="5" cy="5"/>
              </a:xfrm>
              <a:custGeom>
                <a:avLst/>
                <a:gdLst>
                  <a:gd name="T0" fmla="*/ 1 w 2"/>
                  <a:gd name="T1" fmla="*/ 2 h 2"/>
                  <a:gd name="T2" fmla="*/ 0 w 2"/>
                  <a:gd name="T3" fmla="*/ 1 h 2"/>
                  <a:gd name="T4" fmla="*/ 1 w 2"/>
                  <a:gd name="T5" fmla="*/ 0 h 2"/>
                  <a:gd name="T6" fmla="*/ 2 w 2"/>
                  <a:gd name="T7" fmla="*/ 1 h 2"/>
                  <a:gd name="T8" fmla="*/ 1 w 2"/>
                  <a:gd name="T9" fmla="*/ 2 h 2"/>
                </a:gdLst>
                <a:ahLst/>
                <a:cxnLst>
                  <a:cxn ang="0">
                    <a:pos x="T0" y="T1"/>
                  </a:cxn>
                  <a:cxn ang="0">
                    <a:pos x="T2" y="T3"/>
                  </a:cxn>
                  <a:cxn ang="0">
                    <a:pos x="T4" y="T5"/>
                  </a:cxn>
                  <a:cxn ang="0">
                    <a:pos x="T6" y="T7"/>
                  </a:cxn>
                  <a:cxn ang="0">
                    <a:pos x="T8" y="T9"/>
                  </a:cxn>
                </a:cxnLst>
                <a:rect l="0" t="0" r="r" b="b"/>
                <a:pathLst>
                  <a:path w="2" h="2">
                    <a:moveTo>
                      <a:pt x="1" y="2"/>
                    </a:moveTo>
                    <a:cubicBezTo>
                      <a:pt x="0" y="2"/>
                      <a:pt x="0" y="2"/>
                      <a:pt x="0" y="1"/>
                    </a:cubicBezTo>
                    <a:cubicBezTo>
                      <a:pt x="0" y="1"/>
                      <a:pt x="1" y="0"/>
                      <a:pt x="1" y="0"/>
                    </a:cubicBezTo>
                    <a:cubicBezTo>
                      <a:pt x="2" y="0"/>
                      <a:pt x="2" y="1"/>
                      <a:pt x="2" y="1"/>
                    </a:cubicBezTo>
                    <a:cubicBezTo>
                      <a:pt x="2" y="1"/>
                      <a:pt x="1" y="2"/>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71" name="Freeform 197"/>
              <p:cNvSpPr>
                <a:spLocks/>
              </p:cNvSpPr>
              <p:nvPr/>
            </p:nvSpPr>
            <p:spPr bwMode="auto">
              <a:xfrm>
                <a:off x="2205" y="995"/>
                <a:ext cx="5" cy="5"/>
              </a:xfrm>
              <a:custGeom>
                <a:avLst/>
                <a:gdLst>
                  <a:gd name="T0" fmla="*/ 1 w 2"/>
                  <a:gd name="T1" fmla="*/ 2 h 2"/>
                  <a:gd name="T2" fmla="*/ 1 w 2"/>
                  <a:gd name="T3" fmla="*/ 2 h 2"/>
                  <a:gd name="T4" fmla="*/ 0 w 2"/>
                  <a:gd name="T5" fmla="*/ 2 h 2"/>
                  <a:gd name="T6" fmla="*/ 0 w 2"/>
                  <a:gd name="T7" fmla="*/ 1 h 2"/>
                  <a:gd name="T8" fmla="*/ 0 w 2"/>
                  <a:gd name="T9" fmla="*/ 1 h 2"/>
                  <a:gd name="T10" fmla="*/ 1 w 2"/>
                  <a:gd name="T11" fmla="*/ 0 h 2"/>
                  <a:gd name="T12" fmla="*/ 2 w 2"/>
                  <a:gd name="T13" fmla="*/ 0 h 2"/>
                  <a:gd name="T14" fmla="*/ 2 w 2"/>
                  <a:gd name="T15" fmla="*/ 1 h 2"/>
                  <a:gd name="T16" fmla="*/ 2 w 2"/>
                  <a:gd name="T17" fmla="*/ 2 h 2"/>
                  <a:gd name="T18" fmla="*/ 1 w 2"/>
                  <a:gd name="T19" fmla="*/ 2 h 2"/>
                  <a:gd name="T20" fmla="*/ 1 w 2"/>
                  <a:gd name="T21" fmla="*/ 2 h 2"/>
                  <a:gd name="T22" fmla="*/ 1 w 2"/>
                  <a:gd name="T23" fmla="*/ 2 h 2"/>
                  <a:gd name="T24" fmla="*/ 2 w 2"/>
                  <a:gd name="T25" fmla="*/ 2 h 2"/>
                  <a:gd name="T26" fmla="*/ 2 w 2"/>
                  <a:gd name="T27" fmla="*/ 1 h 2"/>
                  <a:gd name="T28" fmla="*/ 2 w 2"/>
                  <a:gd name="T29" fmla="*/ 0 h 2"/>
                  <a:gd name="T30" fmla="*/ 1 w 2"/>
                  <a:gd name="T31" fmla="*/ 0 h 2"/>
                  <a:gd name="T32" fmla="*/ 0 w 2"/>
                  <a:gd name="T33" fmla="*/ 1 h 2"/>
                  <a:gd name="T34" fmla="*/ 0 w 2"/>
                  <a:gd name="T35" fmla="*/ 1 h 2"/>
                  <a:gd name="T36" fmla="*/ 0 w 2"/>
                  <a:gd name="T37" fmla="*/ 2 h 2"/>
                  <a:gd name="T38" fmla="*/ 1 w 2"/>
                  <a:gd name="T3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2">
                    <a:moveTo>
                      <a:pt x="1" y="2"/>
                    </a:moveTo>
                    <a:cubicBezTo>
                      <a:pt x="1" y="2"/>
                      <a:pt x="1" y="2"/>
                      <a:pt x="1" y="2"/>
                    </a:cubicBezTo>
                    <a:cubicBezTo>
                      <a:pt x="1" y="2"/>
                      <a:pt x="0" y="2"/>
                      <a:pt x="0" y="2"/>
                    </a:cubicBezTo>
                    <a:cubicBezTo>
                      <a:pt x="0" y="2"/>
                      <a:pt x="0" y="2"/>
                      <a:pt x="0" y="1"/>
                    </a:cubicBezTo>
                    <a:cubicBezTo>
                      <a:pt x="0" y="1"/>
                      <a:pt x="0" y="1"/>
                      <a:pt x="0" y="1"/>
                    </a:cubicBezTo>
                    <a:cubicBezTo>
                      <a:pt x="1" y="0"/>
                      <a:pt x="1" y="0"/>
                      <a:pt x="1" y="0"/>
                    </a:cubicBezTo>
                    <a:cubicBezTo>
                      <a:pt x="1" y="0"/>
                      <a:pt x="2" y="0"/>
                      <a:pt x="2" y="0"/>
                    </a:cubicBezTo>
                    <a:cubicBezTo>
                      <a:pt x="2" y="1"/>
                      <a:pt x="2" y="1"/>
                      <a:pt x="2" y="1"/>
                    </a:cubicBezTo>
                    <a:cubicBezTo>
                      <a:pt x="2" y="1"/>
                      <a:pt x="2" y="1"/>
                      <a:pt x="2" y="2"/>
                    </a:cubicBezTo>
                    <a:cubicBezTo>
                      <a:pt x="1" y="2"/>
                      <a:pt x="1" y="2"/>
                      <a:pt x="1" y="2"/>
                    </a:cubicBezTo>
                    <a:cubicBezTo>
                      <a:pt x="1" y="2"/>
                      <a:pt x="1" y="2"/>
                      <a:pt x="1" y="2"/>
                    </a:cubicBezTo>
                    <a:cubicBezTo>
                      <a:pt x="1" y="2"/>
                      <a:pt x="1" y="2"/>
                      <a:pt x="1" y="2"/>
                    </a:cubicBezTo>
                    <a:cubicBezTo>
                      <a:pt x="1" y="2"/>
                      <a:pt x="1" y="2"/>
                      <a:pt x="2" y="2"/>
                    </a:cubicBezTo>
                    <a:cubicBezTo>
                      <a:pt x="2" y="1"/>
                      <a:pt x="2" y="1"/>
                      <a:pt x="2" y="1"/>
                    </a:cubicBezTo>
                    <a:cubicBezTo>
                      <a:pt x="2" y="1"/>
                      <a:pt x="2" y="1"/>
                      <a:pt x="2" y="0"/>
                    </a:cubicBezTo>
                    <a:cubicBezTo>
                      <a:pt x="2" y="0"/>
                      <a:pt x="1" y="0"/>
                      <a:pt x="1" y="0"/>
                    </a:cubicBezTo>
                    <a:cubicBezTo>
                      <a:pt x="1" y="0"/>
                      <a:pt x="1" y="0"/>
                      <a:pt x="0" y="1"/>
                    </a:cubicBezTo>
                    <a:cubicBezTo>
                      <a:pt x="0" y="1"/>
                      <a:pt x="0" y="1"/>
                      <a:pt x="0" y="1"/>
                    </a:cubicBezTo>
                    <a:cubicBezTo>
                      <a:pt x="0" y="2"/>
                      <a:pt x="0" y="2"/>
                      <a:pt x="0" y="2"/>
                    </a:cubicBezTo>
                    <a:cubicBezTo>
                      <a:pt x="0" y="2"/>
                      <a:pt x="1" y="2"/>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72" name="Freeform 198"/>
              <p:cNvSpPr>
                <a:spLocks/>
              </p:cNvSpPr>
              <p:nvPr/>
            </p:nvSpPr>
            <p:spPr bwMode="auto">
              <a:xfrm>
                <a:off x="2212" y="995"/>
                <a:ext cx="3" cy="2"/>
              </a:xfrm>
              <a:custGeom>
                <a:avLst/>
                <a:gdLst>
                  <a:gd name="T0" fmla="*/ 0 w 1"/>
                  <a:gd name="T1" fmla="*/ 1 h 1"/>
                  <a:gd name="T2" fmla="*/ 0 w 1"/>
                  <a:gd name="T3" fmla="*/ 1 h 1"/>
                  <a:gd name="T4" fmla="*/ 1 w 1"/>
                  <a:gd name="T5" fmla="*/ 0 h 1"/>
                  <a:gd name="T6" fmla="*/ 1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0" y="1"/>
                      <a:pt x="0" y="1"/>
                      <a:pt x="0" y="1"/>
                    </a:cubicBezTo>
                    <a:cubicBezTo>
                      <a:pt x="0" y="0"/>
                      <a:pt x="0" y="0"/>
                      <a:pt x="1" y="0"/>
                    </a:cubicBezTo>
                    <a:cubicBezTo>
                      <a:pt x="1" y="0"/>
                      <a:pt x="1" y="0"/>
                      <a:pt x="1" y="0"/>
                    </a:cubicBezTo>
                    <a:cubicBezTo>
                      <a:pt x="1" y="1"/>
                      <a:pt x="1" y="1"/>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73" name="Freeform 199"/>
              <p:cNvSpPr>
                <a:spLocks/>
              </p:cNvSpPr>
              <p:nvPr/>
            </p:nvSpPr>
            <p:spPr bwMode="auto">
              <a:xfrm>
                <a:off x="2212" y="995"/>
                <a:ext cx="3" cy="2"/>
              </a:xfrm>
              <a:custGeom>
                <a:avLst/>
                <a:gdLst>
                  <a:gd name="T0" fmla="*/ 0 w 1"/>
                  <a:gd name="T1" fmla="*/ 1 h 1"/>
                  <a:gd name="T2" fmla="*/ 0 w 1"/>
                  <a:gd name="T3" fmla="*/ 1 h 1"/>
                  <a:gd name="T4" fmla="*/ 0 w 1"/>
                  <a:gd name="T5" fmla="*/ 1 h 1"/>
                  <a:gd name="T6" fmla="*/ 0 w 1"/>
                  <a:gd name="T7" fmla="*/ 1 h 1"/>
                  <a:gd name="T8" fmla="*/ 0 w 1"/>
                  <a:gd name="T9" fmla="*/ 0 h 1"/>
                  <a:gd name="T10" fmla="*/ 1 w 1"/>
                  <a:gd name="T11" fmla="*/ 0 h 1"/>
                  <a:gd name="T12" fmla="*/ 1 w 1"/>
                  <a:gd name="T13" fmla="*/ 0 h 1"/>
                  <a:gd name="T14" fmla="*/ 1 w 1"/>
                  <a:gd name="T15" fmla="*/ 0 h 1"/>
                  <a:gd name="T16" fmla="*/ 1 w 1"/>
                  <a:gd name="T17" fmla="*/ 1 h 1"/>
                  <a:gd name="T18" fmla="*/ 0 w 1"/>
                  <a:gd name="T19" fmla="*/ 1 h 1"/>
                  <a:gd name="T20" fmla="*/ 0 w 1"/>
                  <a:gd name="T21" fmla="*/ 1 h 1"/>
                  <a:gd name="T22" fmla="*/ 0 w 1"/>
                  <a:gd name="T23" fmla="*/ 1 h 1"/>
                  <a:gd name="T24" fmla="*/ 1 w 1"/>
                  <a:gd name="T25" fmla="*/ 1 h 1"/>
                  <a:gd name="T26" fmla="*/ 1 w 1"/>
                  <a:gd name="T27" fmla="*/ 0 h 1"/>
                  <a:gd name="T28" fmla="*/ 1 w 1"/>
                  <a:gd name="T29" fmla="*/ 0 h 1"/>
                  <a:gd name="T30" fmla="*/ 1 w 1"/>
                  <a:gd name="T31" fmla="*/ 0 h 1"/>
                  <a:gd name="T32" fmla="*/ 0 w 1"/>
                  <a:gd name="T33" fmla="*/ 0 h 1"/>
                  <a:gd name="T34" fmla="*/ 0 w 1"/>
                  <a:gd name="T35" fmla="*/ 1 h 1"/>
                  <a:gd name="T36" fmla="*/ 0 w 1"/>
                  <a:gd name="T37" fmla="*/ 1 h 1"/>
                  <a:gd name="T38" fmla="*/ 0 w 1"/>
                  <a:gd name="T3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0" y="1"/>
                    </a:moveTo>
                    <a:cubicBezTo>
                      <a:pt x="0" y="1"/>
                      <a:pt x="0" y="1"/>
                      <a:pt x="0" y="1"/>
                    </a:cubicBezTo>
                    <a:cubicBezTo>
                      <a:pt x="0" y="1"/>
                      <a:pt x="0" y="1"/>
                      <a:pt x="0" y="1"/>
                    </a:cubicBezTo>
                    <a:cubicBezTo>
                      <a:pt x="0" y="1"/>
                      <a:pt x="0" y="1"/>
                      <a:pt x="0" y="1"/>
                    </a:cubicBezTo>
                    <a:cubicBezTo>
                      <a:pt x="0" y="0"/>
                      <a:pt x="0" y="0"/>
                      <a:pt x="0" y="0"/>
                    </a:cubicBezTo>
                    <a:cubicBezTo>
                      <a:pt x="0" y="0"/>
                      <a:pt x="0" y="0"/>
                      <a:pt x="1" y="0"/>
                    </a:cubicBezTo>
                    <a:cubicBezTo>
                      <a:pt x="1" y="0"/>
                      <a:pt x="1" y="0"/>
                      <a:pt x="1" y="0"/>
                    </a:cubicBezTo>
                    <a:cubicBezTo>
                      <a:pt x="1" y="0"/>
                      <a:pt x="1" y="0"/>
                      <a:pt x="1" y="0"/>
                    </a:cubicBezTo>
                    <a:cubicBezTo>
                      <a:pt x="1" y="1"/>
                      <a:pt x="1" y="1"/>
                      <a:pt x="1" y="1"/>
                    </a:cubicBezTo>
                    <a:cubicBezTo>
                      <a:pt x="1" y="1"/>
                      <a:pt x="1" y="1"/>
                      <a:pt x="0" y="1"/>
                    </a:cubicBezTo>
                    <a:cubicBezTo>
                      <a:pt x="0" y="1"/>
                      <a:pt x="0" y="1"/>
                      <a:pt x="0" y="1"/>
                    </a:cubicBezTo>
                    <a:cubicBezTo>
                      <a:pt x="0" y="1"/>
                      <a:pt x="0" y="1"/>
                      <a:pt x="0" y="1"/>
                    </a:cubicBezTo>
                    <a:cubicBezTo>
                      <a:pt x="1" y="1"/>
                      <a:pt x="1" y="1"/>
                      <a:pt x="1" y="1"/>
                    </a:cubicBezTo>
                    <a:cubicBezTo>
                      <a:pt x="1" y="1"/>
                      <a:pt x="1" y="1"/>
                      <a:pt x="1" y="0"/>
                    </a:cubicBezTo>
                    <a:cubicBezTo>
                      <a:pt x="1" y="0"/>
                      <a:pt x="1" y="0"/>
                      <a:pt x="1" y="0"/>
                    </a:cubicBezTo>
                    <a:cubicBezTo>
                      <a:pt x="1" y="0"/>
                      <a:pt x="1" y="0"/>
                      <a:pt x="1" y="0"/>
                    </a:cubicBezTo>
                    <a:cubicBezTo>
                      <a:pt x="0" y="0"/>
                      <a:pt x="0" y="0"/>
                      <a:pt x="0" y="0"/>
                    </a:cubicBezTo>
                    <a:cubicBezTo>
                      <a:pt x="0" y="0"/>
                      <a:pt x="0" y="0"/>
                      <a:pt x="0" y="1"/>
                    </a:cubicBezTo>
                    <a:cubicBezTo>
                      <a:pt x="0" y="1"/>
                      <a:pt x="0" y="1"/>
                      <a:pt x="0" y="1"/>
                    </a:cubicBezTo>
                    <a:cubicBezTo>
                      <a:pt x="0" y="1"/>
                      <a:pt x="0" y="1"/>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74" name="Freeform 200"/>
              <p:cNvSpPr>
                <a:spLocks/>
              </p:cNvSpPr>
              <p:nvPr/>
            </p:nvSpPr>
            <p:spPr bwMode="auto">
              <a:xfrm>
                <a:off x="2217" y="992"/>
                <a:ext cx="3" cy="3"/>
              </a:xfrm>
              <a:custGeom>
                <a:avLst/>
                <a:gdLst>
                  <a:gd name="T0" fmla="*/ 1 w 1"/>
                  <a:gd name="T1" fmla="*/ 1 h 1"/>
                  <a:gd name="T2" fmla="*/ 0 w 1"/>
                  <a:gd name="T3" fmla="*/ 0 h 1"/>
                  <a:gd name="T4" fmla="*/ 1 w 1"/>
                  <a:gd name="T5" fmla="*/ 0 h 1"/>
                  <a:gd name="T6" fmla="*/ 1 w 1"/>
                  <a:gd name="T7" fmla="*/ 0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0" y="1"/>
                      <a:pt x="0" y="1"/>
                      <a:pt x="0" y="0"/>
                    </a:cubicBezTo>
                    <a:cubicBezTo>
                      <a:pt x="0" y="0"/>
                      <a:pt x="1" y="0"/>
                      <a:pt x="1" y="0"/>
                    </a:cubicBezTo>
                    <a:cubicBezTo>
                      <a:pt x="1" y="0"/>
                      <a:pt x="1" y="0"/>
                      <a:pt x="1" y="0"/>
                    </a:cubicBezTo>
                    <a:cubicBezTo>
                      <a:pt x="1" y="1"/>
                      <a:pt x="1" y="1"/>
                      <a:pt x="1"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75" name="Freeform 201"/>
              <p:cNvSpPr>
                <a:spLocks/>
              </p:cNvSpPr>
              <p:nvPr/>
            </p:nvSpPr>
            <p:spPr bwMode="auto">
              <a:xfrm>
                <a:off x="2217" y="992"/>
                <a:ext cx="3" cy="3"/>
              </a:xfrm>
              <a:custGeom>
                <a:avLst/>
                <a:gdLst>
                  <a:gd name="T0" fmla="*/ 1 w 1"/>
                  <a:gd name="T1" fmla="*/ 1 h 1"/>
                  <a:gd name="T2" fmla="*/ 1 w 1"/>
                  <a:gd name="T3" fmla="*/ 1 h 1"/>
                  <a:gd name="T4" fmla="*/ 0 w 1"/>
                  <a:gd name="T5" fmla="*/ 1 h 1"/>
                  <a:gd name="T6" fmla="*/ 0 w 1"/>
                  <a:gd name="T7" fmla="*/ 0 h 1"/>
                  <a:gd name="T8" fmla="*/ 0 w 1"/>
                  <a:gd name="T9" fmla="*/ 0 h 1"/>
                  <a:gd name="T10" fmla="*/ 1 w 1"/>
                  <a:gd name="T11" fmla="*/ 0 h 1"/>
                  <a:gd name="T12" fmla="*/ 1 w 1"/>
                  <a:gd name="T13" fmla="*/ 0 h 1"/>
                  <a:gd name="T14" fmla="*/ 1 w 1"/>
                  <a:gd name="T15" fmla="*/ 0 h 1"/>
                  <a:gd name="T16" fmla="*/ 1 w 1"/>
                  <a:gd name="T17" fmla="*/ 1 h 1"/>
                  <a:gd name="T18" fmla="*/ 1 w 1"/>
                  <a:gd name="T19" fmla="*/ 1 h 1"/>
                  <a:gd name="T20" fmla="*/ 1 w 1"/>
                  <a:gd name="T21" fmla="*/ 1 h 1"/>
                  <a:gd name="T22" fmla="*/ 1 w 1"/>
                  <a:gd name="T23" fmla="*/ 1 h 1"/>
                  <a:gd name="T24" fmla="*/ 1 w 1"/>
                  <a:gd name="T25" fmla="*/ 1 h 1"/>
                  <a:gd name="T26" fmla="*/ 1 w 1"/>
                  <a:gd name="T27" fmla="*/ 0 h 1"/>
                  <a:gd name="T28" fmla="*/ 1 w 1"/>
                  <a:gd name="T29" fmla="*/ 0 h 1"/>
                  <a:gd name="T30" fmla="*/ 1 w 1"/>
                  <a:gd name="T31" fmla="*/ 0 h 1"/>
                  <a:gd name="T32" fmla="*/ 0 w 1"/>
                  <a:gd name="T33" fmla="*/ 0 h 1"/>
                  <a:gd name="T34" fmla="*/ 0 w 1"/>
                  <a:gd name="T35" fmla="*/ 0 h 1"/>
                  <a:gd name="T36" fmla="*/ 0 w 1"/>
                  <a:gd name="T37" fmla="*/ 1 h 1"/>
                  <a:gd name="T38" fmla="*/ 1 w 1"/>
                  <a:gd name="T3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1" y="1"/>
                    </a:moveTo>
                    <a:cubicBezTo>
                      <a:pt x="1" y="1"/>
                      <a:pt x="1" y="1"/>
                      <a:pt x="1" y="1"/>
                    </a:cubicBezTo>
                    <a:cubicBezTo>
                      <a:pt x="1" y="1"/>
                      <a:pt x="0" y="1"/>
                      <a:pt x="0" y="1"/>
                    </a:cubicBezTo>
                    <a:cubicBezTo>
                      <a:pt x="0" y="1"/>
                      <a:pt x="0" y="1"/>
                      <a:pt x="0" y="0"/>
                    </a:cubicBezTo>
                    <a:cubicBezTo>
                      <a:pt x="0" y="0"/>
                      <a:pt x="0" y="0"/>
                      <a:pt x="0" y="0"/>
                    </a:cubicBezTo>
                    <a:cubicBezTo>
                      <a:pt x="1" y="0"/>
                      <a:pt x="1" y="0"/>
                      <a:pt x="1" y="0"/>
                    </a:cubicBezTo>
                    <a:cubicBezTo>
                      <a:pt x="1" y="0"/>
                      <a:pt x="1" y="0"/>
                      <a:pt x="1" y="0"/>
                    </a:cubicBezTo>
                    <a:cubicBezTo>
                      <a:pt x="1" y="0"/>
                      <a:pt x="1" y="0"/>
                      <a:pt x="1" y="0"/>
                    </a:cubicBezTo>
                    <a:cubicBezTo>
                      <a:pt x="1" y="0"/>
                      <a:pt x="1" y="1"/>
                      <a:pt x="1" y="1"/>
                    </a:cubicBezTo>
                    <a:cubicBezTo>
                      <a:pt x="1" y="1"/>
                      <a:pt x="1" y="1"/>
                      <a:pt x="1" y="1"/>
                    </a:cubicBezTo>
                    <a:cubicBezTo>
                      <a:pt x="1" y="1"/>
                      <a:pt x="1" y="1"/>
                      <a:pt x="1" y="1"/>
                    </a:cubicBezTo>
                    <a:cubicBezTo>
                      <a:pt x="1" y="1"/>
                      <a:pt x="1" y="1"/>
                      <a:pt x="1" y="1"/>
                    </a:cubicBezTo>
                    <a:cubicBezTo>
                      <a:pt x="1" y="1"/>
                      <a:pt x="1" y="1"/>
                      <a:pt x="1" y="1"/>
                    </a:cubicBezTo>
                    <a:cubicBezTo>
                      <a:pt x="1" y="1"/>
                      <a:pt x="1" y="0"/>
                      <a:pt x="1" y="0"/>
                    </a:cubicBezTo>
                    <a:cubicBezTo>
                      <a:pt x="1" y="0"/>
                      <a:pt x="1" y="0"/>
                      <a:pt x="1" y="0"/>
                    </a:cubicBezTo>
                    <a:cubicBezTo>
                      <a:pt x="1" y="0"/>
                      <a:pt x="1" y="0"/>
                      <a:pt x="1" y="0"/>
                    </a:cubicBezTo>
                    <a:cubicBezTo>
                      <a:pt x="1" y="0"/>
                      <a:pt x="1" y="0"/>
                      <a:pt x="0" y="0"/>
                    </a:cubicBezTo>
                    <a:cubicBezTo>
                      <a:pt x="0" y="0"/>
                      <a:pt x="0" y="0"/>
                      <a:pt x="0" y="0"/>
                    </a:cubicBezTo>
                    <a:cubicBezTo>
                      <a:pt x="0" y="1"/>
                      <a:pt x="0" y="1"/>
                      <a:pt x="0" y="1"/>
                    </a:cubicBezTo>
                    <a:cubicBezTo>
                      <a:pt x="0" y="1"/>
                      <a:pt x="1" y="1"/>
                      <a:pt x="1"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76" name="Freeform 202"/>
              <p:cNvSpPr>
                <a:spLocks/>
              </p:cNvSpPr>
              <p:nvPr/>
            </p:nvSpPr>
            <p:spPr bwMode="auto">
              <a:xfrm>
                <a:off x="2163" y="981"/>
                <a:ext cx="7" cy="7"/>
              </a:xfrm>
              <a:custGeom>
                <a:avLst/>
                <a:gdLst>
                  <a:gd name="T0" fmla="*/ 1 w 3"/>
                  <a:gd name="T1" fmla="*/ 3 h 3"/>
                  <a:gd name="T2" fmla="*/ 0 w 3"/>
                  <a:gd name="T3" fmla="*/ 1 h 3"/>
                  <a:gd name="T4" fmla="*/ 2 w 3"/>
                  <a:gd name="T5" fmla="*/ 0 h 3"/>
                  <a:gd name="T6" fmla="*/ 3 w 3"/>
                  <a:gd name="T7" fmla="*/ 1 h 3"/>
                  <a:gd name="T8" fmla="*/ 1 w 3"/>
                  <a:gd name="T9" fmla="*/ 3 h 3"/>
                </a:gdLst>
                <a:ahLst/>
                <a:cxnLst>
                  <a:cxn ang="0">
                    <a:pos x="T0" y="T1"/>
                  </a:cxn>
                  <a:cxn ang="0">
                    <a:pos x="T2" y="T3"/>
                  </a:cxn>
                  <a:cxn ang="0">
                    <a:pos x="T4" y="T5"/>
                  </a:cxn>
                  <a:cxn ang="0">
                    <a:pos x="T6" y="T7"/>
                  </a:cxn>
                  <a:cxn ang="0">
                    <a:pos x="T8" y="T9"/>
                  </a:cxn>
                </a:cxnLst>
                <a:rect l="0" t="0" r="r" b="b"/>
                <a:pathLst>
                  <a:path w="3" h="3">
                    <a:moveTo>
                      <a:pt x="1" y="3"/>
                    </a:moveTo>
                    <a:cubicBezTo>
                      <a:pt x="1" y="3"/>
                      <a:pt x="0" y="2"/>
                      <a:pt x="0" y="1"/>
                    </a:cubicBezTo>
                    <a:cubicBezTo>
                      <a:pt x="1" y="0"/>
                      <a:pt x="1" y="0"/>
                      <a:pt x="2" y="0"/>
                    </a:cubicBezTo>
                    <a:cubicBezTo>
                      <a:pt x="3" y="0"/>
                      <a:pt x="3" y="1"/>
                      <a:pt x="3" y="1"/>
                    </a:cubicBezTo>
                    <a:cubicBezTo>
                      <a:pt x="3" y="2"/>
                      <a:pt x="2" y="3"/>
                      <a:pt x="1"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77" name="Freeform 203"/>
              <p:cNvSpPr>
                <a:spLocks/>
              </p:cNvSpPr>
              <p:nvPr/>
            </p:nvSpPr>
            <p:spPr bwMode="auto">
              <a:xfrm>
                <a:off x="2163" y="981"/>
                <a:ext cx="7" cy="7"/>
              </a:xfrm>
              <a:custGeom>
                <a:avLst/>
                <a:gdLst>
                  <a:gd name="T0" fmla="*/ 1 w 3"/>
                  <a:gd name="T1" fmla="*/ 3 h 3"/>
                  <a:gd name="T2" fmla="*/ 1 w 3"/>
                  <a:gd name="T3" fmla="*/ 3 h 3"/>
                  <a:gd name="T4" fmla="*/ 1 w 3"/>
                  <a:gd name="T5" fmla="*/ 2 h 3"/>
                  <a:gd name="T6" fmla="*/ 0 w 3"/>
                  <a:gd name="T7" fmla="*/ 1 h 3"/>
                  <a:gd name="T8" fmla="*/ 1 w 3"/>
                  <a:gd name="T9" fmla="*/ 0 h 3"/>
                  <a:gd name="T10" fmla="*/ 2 w 3"/>
                  <a:gd name="T11" fmla="*/ 0 h 3"/>
                  <a:gd name="T12" fmla="*/ 3 w 3"/>
                  <a:gd name="T13" fmla="*/ 0 h 3"/>
                  <a:gd name="T14" fmla="*/ 3 w 3"/>
                  <a:gd name="T15" fmla="*/ 1 h 3"/>
                  <a:gd name="T16" fmla="*/ 3 w 3"/>
                  <a:gd name="T17" fmla="*/ 2 h 3"/>
                  <a:gd name="T18" fmla="*/ 1 w 3"/>
                  <a:gd name="T19" fmla="*/ 3 h 3"/>
                  <a:gd name="T20" fmla="*/ 1 w 3"/>
                  <a:gd name="T21" fmla="*/ 3 h 3"/>
                  <a:gd name="T22" fmla="*/ 1 w 3"/>
                  <a:gd name="T23" fmla="*/ 3 h 3"/>
                  <a:gd name="T24" fmla="*/ 3 w 3"/>
                  <a:gd name="T25" fmla="*/ 2 h 3"/>
                  <a:gd name="T26" fmla="*/ 3 w 3"/>
                  <a:gd name="T27" fmla="*/ 1 h 3"/>
                  <a:gd name="T28" fmla="*/ 3 w 3"/>
                  <a:gd name="T29" fmla="*/ 0 h 3"/>
                  <a:gd name="T30" fmla="*/ 2 w 3"/>
                  <a:gd name="T31" fmla="*/ 0 h 3"/>
                  <a:gd name="T32" fmla="*/ 1 w 3"/>
                  <a:gd name="T33" fmla="*/ 0 h 3"/>
                  <a:gd name="T34" fmla="*/ 0 w 3"/>
                  <a:gd name="T35" fmla="*/ 1 h 3"/>
                  <a:gd name="T36" fmla="*/ 1 w 3"/>
                  <a:gd name="T37" fmla="*/ 2 h 3"/>
                  <a:gd name="T38" fmla="*/ 1 w 3"/>
                  <a:gd name="T3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 h="3">
                    <a:moveTo>
                      <a:pt x="1" y="3"/>
                    </a:moveTo>
                    <a:cubicBezTo>
                      <a:pt x="1" y="3"/>
                      <a:pt x="1" y="3"/>
                      <a:pt x="1" y="3"/>
                    </a:cubicBezTo>
                    <a:cubicBezTo>
                      <a:pt x="1" y="3"/>
                      <a:pt x="1" y="3"/>
                      <a:pt x="1" y="2"/>
                    </a:cubicBezTo>
                    <a:cubicBezTo>
                      <a:pt x="0" y="2"/>
                      <a:pt x="0" y="2"/>
                      <a:pt x="0" y="1"/>
                    </a:cubicBezTo>
                    <a:cubicBezTo>
                      <a:pt x="0" y="1"/>
                      <a:pt x="1" y="0"/>
                      <a:pt x="1" y="0"/>
                    </a:cubicBezTo>
                    <a:cubicBezTo>
                      <a:pt x="1" y="0"/>
                      <a:pt x="2" y="0"/>
                      <a:pt x="2" y="0"/>
                    </a:cubicBezTo>
                    <a:cubicBezTo>
                      <a:pt x="3" y="0"/>
                      <a:pt x="3" y="0"/>
                      <a:pt x="3" y="0"/>
                    </a:cubicBezTo>
                    <a:cubicBezTo>
                      <a:pt x="3" y="1"/>
                      <a:pt x="3" y="1"/>
                      <a:pt x="3" y="1"/>
                    </a:cubicBezTo>
                    <a:cubicBezTo>
                      <a:pt x="3" y="2"/>
                      <a:pt x="3" y="2"/>
                      <a:pt x="3" y="2"/>
                    </a:cubicBezTo>
                    <a:cubicBezTo>
                      <a:pt x="2" y="3"/>
                      <a:pt x="2" y="3"/>
                      <a:pt x="1" y="3"/>
                    </a:cubicBezTo>
                    <a:cubicBezTo>
                      <a:pt x="1" y="3"/>
                      <a:pt x="1" y="3"/>
                      <a:pt x="1" y="3"/>
                    </a:cubicBezTo>
                    <a:cubicBezTo>
                      <a:pt x="1" y="3"/>
                      <a:pt x="1" y="3"/>
                      <a:pt x="1" y="3"/>
                    </a:cubicBezTo>
                    <a:cubicBezTo>
                      <a:pt x="2" y="3"/>
                      <a:pt x="2" y="3"/>
                      <a:pt x="3" y="2"/>
                    </a:cubicBezTo>
                    <a:cubicBezTo>
                      <a:pt x="3" y="2"/>
                      <a:pt x="3" y="2"/>
                      <a:pt x="3" y="1"/>
                    </a:cubicBezTo>
                    <a:cubicBezTo>
                      <a:pt x="3" y="1"/>
                      <a:pt x="3" y="1"/>
                      <a:pt x="3" y="0"/>
                    </a:cubicBezTo>
                    <a:cubicBezTo>
                      <a:pt x="3" y="0"/>
                      <a:pt x="3" y="0"/>
                      <a:pt x="2" y="0"/>
                    </a:cubicBezTo>
                    <a:cubicBezTo>
                      <a:pt x="2" y="0"/>
                      <a:pt x="1" y="0"/>
                      <a:pt x="1" y="0"/>
                    </a:cubicBezTo>
                    <a:cubicBezTo>
                      <a:pt x="1" y="0"/>
                      <a:pt x="0" y="1"/>
                      <a:pt x="0" y="1"/>
                    </a:cubicBezTo>
                    <a:cubicBezTo>
                      <a:pt x="0" y="2"/>
                      <a:pt x="0" y="2"/>
                      <a:pt x="1" y="2"/>
                    </a:cubicBezTo>
                    <a:cubicBezTo>
                      <a:pt x="1" y="3"/>
                      <a:pt x="1" y="3"/>
                      <a:pt x="1"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78" name="Freeform 204"/>
              <p:cNvSpPr>
                <a:spLocks/>
              </p:cNvSpPr>
              <p:nvPr/>
            </p:nvSpPr>
            <p:spPr bwMode="auto">
              <a:xfrm>
                <a:off x="2222" y="988"/>
                <a:ext cx="2" cy="4"/>
              </a:xfrm>
              <a:custGeom>
                <a:avLst/>
                <a:gdLst>
                  <a:gd name="T0" fmla="*/ 1 w 1"/>
                  <a:gd name="T1" fmla="*/ 2 h 2"/>
                  <a:gd name="T2" fmla="*/ 0 w 1"/>
                  <a:gd name="T3" fmla="*/ 1 h 2"/>
                  <a:gd name="T4" fmla="*/ 1 w 1"/>
                  <a:gd name="T5" fmla="*/ 1 h 2"/>
                  <a:gd name="T6" fmla="*/ 1 w 1"/>
                  <a:gd name="T7" fmla="*/ 1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0" y="2"/>
                      <a:pt x="0" y="1"/>
                      <a:pt x="0" y="1"/>
                    </a:cubicBezTo>
                    <a:cubicBezTo>
                      <a:pt x="0" y="1"/>
                      <a:pt x="1" y="1"/>
                      <a:pt x="1" y="1"/>
                    </a:cubicBezTo>
                    <a:cubicBezTo>
                      <a:pt x="1" y="0"/>
                      <a:pt x="1" y="1"/>
                      <a:pt x="1" y="1"/>
                    </a:cubicBezTo>
                    <a:cubicBezTo>
                      <a:pt x="1" y="1"/>
                      <a:pt x="1" y="2"/>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79" name="Freeform 205"/>
              <p:cNvSpPr>
                <a:spLocks/>
              </p:cNvSpPr>
              <p:nvPr/>
            </p:nvSpPr>
            <p:spPr bwMode="auto">
              <a:xfrm>
                <a:off x="2222" y="988"/>
                <a:ext cx="2" cy="4"/>
              </a:xfrm>
              <a:custGeom>
                <a:avLst/>
                <a:gdLst>
                  <a:gd name="T0" fmla="*/ 1 w 1"/>
                  <a:gd name="T1" fmla="*/ 2 h 2"/>
                  <a:gd name="T2" fmla="*/ 1 w 1"/>
                  <a:gd name="T3" fmla="*/ 2 h 2"/>
                  <a:gd name="T4" fmla="*/ 0 w 1"/>
                  <a:gd name="T5" fmla="*/ 1 h 2"/>
                  <a:gd name="T6" fmla="*/ 0 w 1"/>
                  <a:gd name="T7" fmla="*/ 1 h 2"/>
                  <a:gd name="T8" fmla="*/ 0 w 1"/>
                  <a:gd name="T9" fmla="*/ 1 h 2"/>
                  <a:gd name="T10" fmla="*/ 1 w 1"/>
                  <a:gd name="T11" fmla="*/ 1 h 2"/>
                  <a:gd name="T12" fmla="*/ 1 w 1"/>
                  <a:gd name="T13" fmla="*/ 1 h 2"/>
                  <a:gd name="T14" fmla="*/ 1 w 1"/>
                  <a:gd name="T15" fmla="*/ 1 h 2"/>
                  <a:gd name="T16" fmla="*/ 1 w 1"/>
                  <a:gd name="T17" fmla="*/ 1 h 2"/>
                  <a:gd name="T18" fmla="*/ 1 w 1"/>
                  <a:gd name="T19" fmla="*/ 2 h 2"/>
                  <a:gd name="T20" fmla="*/ 1 w 1"/>
                  <a:gd name="T21" fmla="*/ 2 h 2"/>
                  <a:gd name="T22" fmla="*/ 1 w 1"/>
                  <a:gd name="T23" fmla="*/ 2 h 2"/>
                  <a:gd name="T24" fmla="*/ 1 w 1"/>
                  <a:gd name="T25" fmla="*/ 1 h 2"/>
                  <a:gd name="T26" fmla="*/ 1 w 1"/>
                  <a:gd name="T27" fmla="*/ 1 h 2"/>
                  <a:gd name="T28" fmla="*/ 1 w 1"/>
                  <a:gd name="T29" fmla="*/ 1 h 2"/>
                  <a:gd name="T30" fmla="*/ 1 w 1"/>
                  <a:gd name="T31" fmla="*/ 1 h 2"/>
                  <a:gd name="T32" fmla="*/ 0 w 1"/>
                  <a:gd name="T33" fmla="*/ 1 h 2"/>
                  <a:gd name="T34" fmla="*/ 0 w 1"/>
                  <a:gd name="T35" fmla="*/ 1 h 2"/>
                  <a:gd name="T36" fmla="*/ 0 w 1"/>
                  <a:gd name="T37" fmla="*/ 1 h 2"/>
                  <a:gd name="T38" fmla="*/ 1 w 1"/>
                  <a:gd name="T3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2">
                    <a:moveTo>
                      <a:pt x="1" y="2"/>
                    </a:moveTo>
                    <a:cubicBezTo>
                      <a:pt x="1" y="2"/>
                      <a:pt x="1" y="2"/>
                      <a:pt x="1" y="2"/>
                    </a:cubicBezTo>
                    <a:cubicBezTo>
                      <a:pt x="1" y="2"/>
                      <a:pt x="0" y="2"/>
                      <a:pt x="0" y="1"/>
                    </a:cubicBezTo>
                    <a:cubicBezTo>
                      <a:pt x="0" y="1"/>
                      <a:pt x="0" y="1"/>
                      <a:pt x="0" y="1"/>
                    </a:cubicBezTo>
                    <a:cubicBezTo>
                      <a:pt x="0" y="1"/>
                      <a:pt x="0" y="1"/>
                      <a:pt x="0" y="1"/>
                    </a:cubicBezTo>
                    <a:cubicBezTo>
                      <a:pt x="1" y="1"/>
                      <a:pt x="1" y="1"/>
                      <a:pt x="1" y="1"/>
                    </a:cubicBezTo>
                    <a:cubicBezTo>
                      <a:pt x="1" y="0"/>
                      <a:pt x="1" y="1"/>
                      <a:pt x="1" y="1"/>
                    </a:cubicBezTo>
                    <a:cubicBezTo>
                      <a:pt x="1" y="1"/>
                      <a:pt x="1" y="1"/>
                      <a:pt x="1" y="1"/>
                    </a:cubicBezTo>
                    <a:cubicBezTo>
                      <a:pt x="1" y="1"/>
                      <a:pt x="1" y="1"/>
                      <a:pt x="1" y="1"/>
                    </a:cubicBezTo>
                    <a:cubicBezTo>
                      <a:pt x="1" y="1"/>
                      <a:pt x="1" y="2"/>
                      <a:pt x="1" y="2"/>
                    </a:cubicBezTo>
                    <a:cubicBezTo>
                      <a:pt x="1" y="2"/>
                      <a:pt x="1" y="2"/>
                      <a:pt x="1" y="2"/>
                    </a:cubicBezTo>
                    <a:cubicBezTo>
                      <a:pt x="1" y="2"/>
                      <a:pt x="1" y="2"/>
                      <a:pt x="1" y="2"/>
                    </a:cubicBezTo>
                    <a:cubicBezTo>
                      <a:pt x="1" y="2"/>
                      <a:pt x="1" y="1"/>
                      <a:pt x="1" y="1"/>
                    </a:cubicBezTo>
                    <a:cubicBezTo>
                      <a:pt x="1" y="1"/>
                      <a:pt x="1" y="1"/>
                      <a:pt x="1" y="1"/>
                    </a:cubicBezTo>
                    <a:cubicBezTo>
                      <a:pt x="1" y="1"/>
                      <a:pt x="1" y="1"/>
                      <a:pt x="1" y="1"/>
                    </a:cubicBezTo>
                    <a:cubicBezTo>
                      <a:pt x="1" y="1"/>
                      <a:pt x="1" y="0"/>
                      <a:pt x="1" y="1"/>
                    </a:cubicBezTo>
                    <a:cubicBezTo>
                      <a:pt x="1" y="1"/>
                      <a:pt x="1" y="1"/>
                      <a:pt x="0" y="1"/>
                    </a:cubicBezTo>
                    <a:cubicBezTo>
                      <a:pt x="0" y="1"/>
                      <a:pt x="0" y="1"/>
                      <a:pt x="0" y="1"/>
                    </a:cubicBezTo>
                    <a:cubicBezTo>
                      <a:pt x="0" y="1"/>
                      <a:pt x="0" y="1"/>
                      <a:pt x="0" y="1"/>
                    </a:cubicBezTo>
                    <a:cubicBezTo>
                      <a:pt x="0" y="2"/>
                      <a:pt x="1" y="2"/>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80" name="Freeform 206"/>
              <p:cNvSpPr>
                <a:spLocks/>
              </p:cNvSpPr>
              <p:nvPr/>
            </p:nvSpPr>
            <p:spPr bwMode="auto">
              <a:xfrm>
                <a:off x="2156" y="974"/>
                <a:ext cx="7" cy="7"/>
              </a:xfrm>
              <a:custGeom>
                <a:avLst/>
                <a:gdLst>
                  <a:gd name="T0" fmla="*/ 1 w 3"/>
                  <a:gd name="T1" fmla="*/ 3 h 3"/>
                  <a:gd name="T2" fmla="*/ 0 w 3"/>
                  <a:gd name="T3" fmla="*/ 1 h 3"/>
                  <a:gd name="T4" fmla="*/ 2 w 3"/>
                  <a:gd name="T5" fmla="*/ 0 h 3"/>
                  <a:gd name="T6" fmla="*/ 3 w 3"/>
                  <a:gd name="T7" fmla="*/ 1 h 3"/>
                  <a:gd name="T8" fmla="*/ 1 w 3"/>
                  <a:gd name="T9" fmla="*/ 3 h 3"/>
                </a:gdLst>
                <a:ahLst/>
                <a:cxnLst>
                  <a:cxn ang="0">
                    <a:pos x="T0" y="T1"/>
                  </a:cxn>
                  <a:cxn ang="0">
                    <a:pos x="T2" y="T3"/>
                  </a:cxn>
                  <a:cxn ang="0">
                    <a:pos x="T4" y="T5"/>
                  </a:cxn>
                  <a:cxn ang="0">
                    <a:pos x="T6" y="T7"/>
                  </a:cxn>
                  <a:cxn ang="0">
                    <a:pos x="T8" y="T9"/>
                  </a:cxn>
                </a:cxnLst>
                <a:rect l="0" t="0" r="r" b="b"/>
                <a:pathLst>
                  <a:path w="3" h="3">
                    <a:moveTo>
                      <a:pt x="1" y="3"/>
                    </a:moveTo>
                    <a:cubicBezTo>
                      <a:pt x="1" y="3"/>
                      <a:pt x="0" y="2"/>
                      <a:pt x="0" y="1"/>
                    </a:cubicBezTo>
                    <a:cubicBezTo>
                      <a:pt x="1" y="1"/>
                      <a:pt x="1" y="0"/>
                      <a:pt x="2" y="0"/>
                    </a:cubicBezTo>
                    <a:cubicBezTo>
                      <a:pt x="3" y="0"/>
                      <a:pt x="3" y="1"/>
                      <a:pt x="3" y="1"/>
                    </a:cubicBezTo>
                    <a:cubicBezTo>
                      <a:pt x="3" y="2"/>
                      <a:pt x="2" y="3"/>
                      <a:pt x="1"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81" name="Freeform 207"/>
              <p:cNvSpPr>
                <a:spLocks/>
              </p:cNvSpPr>
              <p:nvPr/>
            </p:nvSpPr>
            <p:spPr bwMode="auto">
              <a:xfrm>
                <a:off x="2156" y="974"/>
                <a:ext cx="7" cy="7"/>
              </a:xfrm>
              <a:custGeom>
                <a:avLst/>
                <a:gdLst>
                  <a:gd name="T0" fmla="*/ 1 w 3"/>
                  <a:gd name="T1" fmla="*/ 3 h 3"/>
                  <a:gd name="T2" fmla="*/ 1 w 3"/>
                  <a:gd name="T3" fmla="*/ 3 h 3"/>
                  <a:gd name="T4" fmla="*/ 1 w 3"/>
                  <a:gd name="T5" fmla="*/ 2 h 3"/>
                  <a:gd name="T6" fmla="*/ 0 w 3"/>
                  <a:gd name="T7" fmla="*/ 1 h 3"/>
                  <a:gd name="T8" fmla="*/ 1 w 3"/>
                  <a:gd name="T9" fmla="*/ 0 h 3"/>
                  <a:gd name="T10" fmla="*/ 2 w 3"/>
                  <a:gd name="T11" fmla="*/ 0 h 3"/>
                  <a:gd name="T12" fmla="*/ 3 w 3"/>
                  <a:gd name="T13" fmla="*/ 0 h 3"/>
                  <a:gd name="T14" fmla="*/ 3 w 3"/>
                  <a:gd name="T15" fmla="*/ 1 h 3"/>
                  <a:gd name="T16" fmla="*/ 2 w 3"/>
                  <a:gd name="T17" fmla="*/ 2 h 3"/>
                  <a:gd name="T18" fmla="*/ 1 w 3"/>
                  <a:gd name="T19" fmla="*/ 3 h 3"/>
                  <a:gd name="T20" fmla="*/ 1 w 3"/>
                  <a:gd name="T21" fmla="*/ 3 h 3"/>
                  <a:gd name="T22" fmla="*/ 1 w 3"/>
                  <a:gd name="T23" fmla="*/ 3 h 3"/>
                  <a:gd name="T24" fmla="*/ 2 w 3"/>
                  <a:gd name="T25" fmla="*/ 2 h 3"/>
                  <a:gd name="T26" fmla="*/ 3 w 3"/>
                  <a:gd name="T27" fmla="*/ 1 h 3"/>
                  <a:gd name="T28" fmla="*/ 3 w 3"/>
                  <a:gd name="T29" fmla="*/ 0 h 3"/>
                  <a:gd name="T30" fmla="*/ 2 w 3"/>
                  <a:gd name="T31" fmla="*/ 0 h 3"/>
                  <a:gd name="T32" fmla="*/ 1 w 3"/>
                  <a:gd name="T33" fmla="*/ 0 h 3"/>
                  <a:gd name="T34" fmla="*/ 0 w 3"/>
                  <a:gd name="T35" fmla="*/ 1 h 3"/>
                  <a:gd name="T36" fmla="*/ 1 w 3"/>
                  <a:gd name="T37" fmla="*/ 2 h 3"/>
                  <a:gd name="T38" fmla="*/ 1 w 3"/>
                  <a:gd name="T3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 h="3">
                    <a:moveTo>
                      <a:pt x="1" y="3"/>
                    </a:moveTo>
                    <a:cubicBezTo>
                      <a:pt x="1" y="3"/>
                      <a:pt x="1" y="3"/>
                      <a:pt x="1" y="3"/>
                    </a:cubicBezTo>
                    <a:cubicBezTo>
                      <a:pt x="1" y="3"/>
                      <a:pt x="1" y="2"/>
                      <a:pt x="1" y="2"/>
                    </a:cubicBezTo>
                    <a:cubicBezTo>
                      <a:pt x="0" y="2"/>
                      <a:pt x="0" y="2"/>
                      <a:pt x="0" y="1"/>
                    </a:cubicBezTo>
                    <a:cubicBezTo>
                      <a:pt x="1" y="1"/>
                      <a:pt x="1" y="1"/>
                      <a:pt x="1" y="0"/>
                    </a:cubicBezTo>
                    <a:cubicBezTo>
                      <a:pt x="1" y="0"/>
                      <a:pt x="2" y="0"/>
                      <a:pt x="2" y="0"/>
                    </a:cubicBezTo>
                    <a:cubicBezTo>
                      <a:pt x="2" y="0"/>
                      <a:pt x="3" y="0"/>
                      <a:pt x="3" y="0"/>
                    </a:cubicBezTo>
                    <a:cubicBezTo>
                      <a:pt x="3" y="1"/>
                      <a:pt x="3" y="1"/>
                      <a:pt x="3" y="1"/>
                    </a:cubicBezTo>
                    <a:cubicBezTo>
                      <a:pt x="3" y="2"/>
                      <a:pt x="3" y="2"/>
                      <a:pt x="2" y="2"/>
                    </a:cubicBezTo>
                    <a:cubicBezTo>
                      <a:pt x="2" y="3"/>
                      <a:pt x="2" y="3"/>
                      <a:pt x="1" y="3"/>
                    </a:cubicBezTo>
                    <a:cubicBezTo>
                      <a:pt x="1" y="3"/>
                      <a:pt x="1" y="3"/>
                      <a:pt x="1" y="3"/>
                    </a:cubicBezTo>
                    <a:cubicBezTo>
                      <a:pt x="1" y="3"/>
                      <a:pt x="1" y="3"/>
                      <a:pt x="1" y="3"/>
                    </a:cubicBezTo>
                    <a:cubicBezTo>
                      <a:pt x="2" y="3"/>
                      <a:pt x="2" y="3"/>
                      <a:pt x="2" y="2"/>
                    </a:cubicBezTo>
                    <a:cubicBezTo>
                      <a:pt x="3" y="2"/>
                      <a:pt x="3" y="2"/>
                      <a:pt x="3" y="1"/>
                    </a:cubicBezTo>
                    <a:cubicBezTo>
                      <a:pt x="3" y="1"/>
                      <a:pt x="3" y="1"/>
                      <a:pt x="3" y="0"/>
                    </a:cubicBezTo>
                    <a:cubicBezTo>
                      <a:pt x="3" y="0"/>
                      <a:pt x="2" y="0"/>
                      <a:pt x="2" y="0"/>
                    </a:cubicBezTo>
                    <a:cubicBezTo>
                      <a:pt x="2" y="0"/>
                      <a:pt x="1" y="0"/>
                      <a:pt x="1" y="0"/>
                    </a:cubicBezTo>
                    <a:cubicBezTo>
                      <a:pt x="1" y="1"/>
                      <a:pt x="1" y="1"/>
                      <a:pt x="0" y="1"/>
                    </a:cubicBezTo>
                    <a:cubicBezTo>
                      <a:pt x="0" y="2"/>
                      <a:pt x="0" y="2"/>
                      <a:pt x="1" y="2"/>
                    </a:cubicBezTo>
                    <a:cubicBezTo>
                      <a:pt x="1" y="3"/>
                      <a:pt x="1" y="3"/>
                      <a:pt x="1"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82" name="Freeform 208"/>
              <p:cNvSpPr>
                <a:spLocks/>
              </p:cNvSpPr>
              <p:nvPr/>
            </p:nvSpPr>
            <p:spPr bwMode="auto">
              <a:xfrm>
                <a:off x="2151" y="967"/>
                <a:ext cx="7" cy="4"/>
              </a:xfrm>
              <a:custGeom>
                <a:avLst/>
                <a:gdLst>
                  <a:gd name="T0" fmla="*/ 1 w 3"/>
                  <a:gd name="T1" fmla="*/ 2 h 2"/>
                  <a:gd name="T2" fmla="*/ 0 w 3"/>
                  <a:gd name="T3" fmla="*/ 1 h 2"/>
                  <a:gd name="T4" fmla="*/ 2 w 3"/>
                  <a:gd name="T5" fmla="*/ 0 h 2"/>
                  <a:gd name="T6" fmla="*/ 3 w 3"/>
                  <a:gd name="T7" fmla="*/ 1 h 2"/>
                  <a:gd name="T8" fmla="*/ 1 w 3"/>
                  <a:gd name="T9" fmla="*/ 2 h 2"/>
                </a:gdLst>
                <a:ahLst/>
                <a:cxnLst>
                  <a:cxn ang="0">
                    <a:pos x="T0" y="T1"/>
                  </a:cxn>
                  <a:cxn ang="0">
                    <a:pos x="T2" y="T3"/>
                  </a:cxn>
                  <a:cxn ang="0">
                    <a:pos x="T4" y="T5"/>
                  </a:cxn>
                  <a:cxn ang="0">
                    <a:pos x="T6" y="T7"/>
                  </a:cxn>
                  <a:cxn ang="0">
                    <a:pos x="T8" y="T9"/>
                  </a:cxn>
                </a:cxnLst>
                <a:rect l="0" t="0" r="r" b="b"/>
                <a:pathLst>
                  <a:path w="3" h="2">
                    <a:moveTo>
                      <a:pt x="1" y="2"/>
                    </a:moveTo>
                    <a:cubicBezTo>
                      <a:pt x="0" y="2"/>
                      <a:pt x="0" y="2"/>
                      <a:pt x="0" y="1"/>
                    </a:cubicBezTo>
                    <a:cubicBezTo>
                      <a:pt x="1" y="0"/>
                      <a:pt x="1" y="0"/>
                      <a:pt x="2" y="0"/>
                    </a:cubicBezTo>
                    <a:cubicBezTo>
                      <a:pt x="2" y="0"/>
                      <a:pt x="3" y="1"/>
                      <a:pt x="3" y="1"/>
                    </a:cubicBezTo>
                    <a:cubicBezTo>
                      <a:pt x="2" y="2"/>
                      <a:pt x="2" y="2"/>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83" name="Freeform 209"/>
              <p:cNvSpPr>
                <a:spLocks/>
              </p:cNvSpPr>
              <p:nvPr/>
            </p:nvSpPr>
            <p:spPr bwMode="auto">
              <a:xfrm>
                <a:off x="2151" y="967"/>
                <a:ext cx="7" cy="4"/>
              </a:xfrm>
              <a:custGeom>
                <a:avLst/>
                <a:gdLst>
                  <a:gd name="T0" fmla="*/ 1 w 3"/>
                  <a:gd name="T1" fmla="*/ 2 h 2"/>
                  <a:gd name="T2" fmla="*/ 1 w 3"/>
                  <a:gd name="T3" fmla="*/ 2 h 2"/>
                  <a:gd name="T4" fmla="*/ 0 w 3"/>
                  <a:gd name="T5" fmla="*/ 2 h 2"/>
                  <a:gd name="T6" fmla="*/ 0 w 3"/>
                  <a:gd name="T7" fmla="*/ 1 h 2"/>
                  <a:gd name="T8" fmla="*/ 1 w 3"/>
                  <a:gd name="T9" fmla="*/ 0 h 2"/>
                  <a:gd name="T10" fmla="*/ 2 w 3"/>
                  <a:gd name="T11" fmla="*/ 0 h 2"/>
                  <a:gd name="T12" fmla="*/ 3 w 3"/>
                  <a:gd name="T13" fmla="*/ 0 h 2"/>
                  <a:gd name="T14" fmla="*/ 3 w 3"/>
                  <a:gd name="T15" fmla="*/ 1 h 2"/>
                  <a:gd name="T16" fmla="*/ 2 w 3"/>
                  <a:gd name="T17" fmla="*/ 2 h 2"/>
                  <a:gd name="T18" fmla="*/ 1 w 3"/>
                  <a:gd name="T19" fmla="*/ 2 h 2"/>
                  <a:gd name="T20" fmla="*/ 1 w 3"/>
                  <a:gd name="T21" fmla="*/ 2 h 2"/>
                  <a:gd name="T22" fmla="*/ 1 w 3"/>
                  <a:gd name="T23" fmla="*/ 2 h 2"/>
                  <a:gd name="T24" fmla="*/ 2 w 3"/>
                  <a:gd name="T25" fmla="*/ 2 h 2"/>
                  <a:gd name="T26" fmla="*/ 3 w 3"/>
                  <a:gd name="T27" fmla="*/ 1 h 2"/>
                  <a:gd name="T28" fmla="*/ 3 w 3"/>
                  <a:gd name="T29" fmla="*/ 0 h 2"/>
                  <a:gd name="T30" fmla="*/ 2 w 3"/>
                  <a:gd name="T31" fmla="*/ 0 h 2"/>
                  <a:gd name="T32" fmla="*/ 1 w 3"/>
                  <a:gd name="T33" fmla="*/ 0 h 2"/>
                  <a:gd name="T34" fmla="*/ 0 w 3"/>
                  <a:gd name="T35" fmla="*/ 1 h 2"/>
                  <a:gd name="T36" fmla="*/ 0 w 3"/>
                  <a:gd name="T37" fmla="*/ 2 h 2"/>
                  <a:gd name="T38" fmla="*/ 1 w 3"/>
                  <a:gd name="T3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 h="2">
                    <a:moveTo>
                      <a:pt x="1" y="2"/>
                    </a:moveTo>
                    <a:cubicBezTo>
                      <a:pt x="1" y="2"/>
                      <a:pt x="1" y="2"/>
                      <a:pt x="1" y="2"/>
                    </a:cubicBezTo>
                    <a:cubicBezTo>
                      <a:pt x="1" y="2"/>
                      <a:pt x="0" y="2"/>
                      <a:pt x="0" y="2"/>
                    </a:cubicBezTo>
                    <a:cubicBezTo>
                      <a:pt x="0" y="2"/>
                      <a:pt x="0" y="1"/>
                      <a:pt x="0" y="1"/>
                    </a:cubicBezTo>
                    <a:cubicBezTo>
                      <a:pt x="0" y="1"/>
                      <a:pt x="1" y="0"/>
                      <a:pt x="1" y="0"/>
                    </a:cubicBezTo>
                    <a:cubicBezTo>
                      <a:pt x="1" y="0"/>
                      <a:pt x="2" y="0"/>
                      <a:pt x="2" y="0"/>
                    </a:cubicBezTo>
                    <a:cubicBezTo>
                      <a:pt x="2" y="0"/>
                      <a:pt x="2" y="0"/>
                      <a:pt x="3" y="0"/>
                    </a:cubicBezTo>
                    <a:cubicBezTo>
                      <a:pt x="3" y="1"/>
                      <a:pt x="3" y="1"/>
                      <a:pt x="3" y="1"/>
                    </a:cubicBezTo>
                    <a:cubicBezTo>
                      <a:pt x="2" y="2"/>
                      <a:pt x="2" y="2"/>
                      <a:pt x="2" y="2"/>
                    </a:cubicBezTo>
                    <a:cubicBezTo>
                      <a:pt x="2" y="2"/>
                      <a:pt x="1" y="2"/>
                      <a:pt x="1" y="2"/>
                    </a:cubicBezTo>
                    <a:cubicBezTo>
                      <a:pt x="1" y="2"/>
                      <a:pt x="1" y="2"/>
                      <a:pt x="1" y="2"/>
                    </a:cubicBezTo>
                    <a:cubicBezTo>
                      <a:pt x="1" y="2"/>
                      <a:pt x="1" y="2"/>
                      <a:pt x="1" y="2"/>
                    </a:cubicBezTo>
                    <a:cubicBezTo>
                      <a:pt x="1" y="2"/>
                      <a:pt x="2" y="2"/>
                      <a:pt x="2" y="2"/>
                    </a:cubicBezTo>
                    <a:cubicBezTo>
                      <a:pt x="2" y="2"/>
                      <a:pt x="2" y="2"/>
                      <a:pt x="3" y="1"/>
                    </a:cubicBezTo>
                    <a:cubicBezTo>
                      <a:pt x="3" y="1"/>
                      <a:pt x="3" y="1"/>
                      <a:pt x="3" y="0"/>
                    </a:cubicBezTo>
                    <a:cubicBezTo>
                      <a:pt x="2" y="0"/>
                      <a:pt x="2" y="0"/>
                      <a:pt x="2" y="0"/>
                    </a:cubicBezTo>
                    <a:cubicBezTo>
                      <a:pt x="2" y="0"/>
                      <a:pt x="1" y="0"/>
                      <a:pt x="1" y="0"/>
                    </a:cubicBezTo>
                    <a:cubicBezTo>
                      <a:pt x="1" y="0"/>
                      <a:pt x="0" y="1"/>
                      <a:pt x="0" y="1"/>
                    </a:cubicBezTo>
                    <a:cubicBezTo>
                      <a:pt x="0" y="1"/>
                      <a:pt x="0" y="2"/>
                      <a:pt x="0" y="2"/>
                    </a:cubicBezTo>
                    <a:cubicBezTo>
                      <a:pt x="0" y="2"/>
                      <a:pt x="1" y="2"/>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84" name="Freeform 210"/>
              <p:cNvSpPr>
                <a:spLocks/>
              </p:cNvSpPr>
              <p:nvPr/>
            </p:nvSpPr>
            <p:spPr bwMode="auto">
              <a:xfrm>
                <a:off x="2149" y="959"/>
                <a:ext cx="4" cy="5"/>
              </a:xfrm>
              <a:custGeom>
                <a:avLst/>
                <a:gdLst>
                  <a:gd name="T0" fmla="*/ 1 w 2"/>
                  <a:gd name="T1" fmla="*/ 2 h 2"/>
                  <a:gd name="T2" fmla="*/ 0 w 2"/>
                  <a:gd name="T3" fmla="*/ 1 h 2"/>
                  <a:gd name="T4" fmla="*/ 1 w 2"/>
                  <a:gd name="T5" fmla="*/ 0 h 2"/>
                  <a:gd name="T6" fmla="*/ 2 w 2"/>
                  <a:gd name="T7" fmla="*/ 1 h 2"/>
                  <a:gd name="T8" fmla="*/ 1 w 2"/>
                  <a:gd name="T9" fmla="*/ 2 h 2"/>
                </a:gdLst>
                <a:ahLst/>
                <a:cxnLst>
                  <a:cxn ang="0">
                    <a:pos x="T0" y="T1"/>
                  </a:cxn>
                  <a:cxn ang="0">
                    <a:pos x="T2" y="T3"/>
                  </a:cxn>
                  <a:cxn ang="0">
                    <a:pos x="T4" y="T5"/>
                  </a:cxn>
                  <a:cxn ang="0">
                    <a:pos x="T6" y="T7"/>
                  </a:cxn>
                  <a:cxn ang="0">
                    <a:pos x="T8" y="T9"/>
                  </a:cxn>
                </a:cxnLst>
                <a:rect l="0" t="0" r="r" b="b"/>
                <a:pathLst>
                  <a:path w="2" h="2">
                    <a:moveTo>
                      <a:pt x="1" y="2"/>
                    </a:moveTo>
                    <a:cubicBezTo>
                      <a:pt x="0" y="2"/>
                      <a:pt x="0" y="1"/>
                      <a:pt x="0" y="1"/>
                    </a:cubicBezTo>
                    <a:cubicBezTo>
                      <a:pt x="0" y="0"/>
                      <a:pt x="1" y="0"/>
                      <a:pt x="1" y="0"/>
                    </a:cubicBezTo>
                    <a:cubicBezTo>
                      <a:pt x="2" y="0"/>
                      <a:pt x="2" y="1"/>
                      <a:pt x="2" y="1"/>
                    </a:cubicBezTo>
                    <a:cubicBezTo>
                      <a:pt x="2" y="2"/>
                      <a:pt x="1" y="2"/>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85" name="Freeform 211"/>
              <p:cNvSpPr>
                <a:spLocks/>
              </p:cNvSpPr>
              <p:nvPr/>
            </p:nvSpPr>
            <p:spPr bwMode="auto">
              <a:xfrm>
                <a:off x="2149" y="959"/>
                <a:ext cx="4" cy="5"/>
              </a:xfrm>
              <a:custGeom>
                <a:avLst/>
                <a:gdLst>
                  <a:gd name="T0" fmla="*/ 1 w 2"/>
                  <a:gd name="T1" fmla="*/ 2 h 2"/>
                  <a:gd name="T2" fmla="*/ 1 w 2"/>
                  <a:gd name="T3" fmla="*/ 2 h 2"/>
                  <a:gd name="T4" fmla="*/ 0 w 2"/>
                  <a:gd name="T5" fmla="*/ 1 h 2"/>
                  <a:gd name="T6" fmla="*/ 0 w 2"/>
                  <a:gd name="T7" fmla="*/ 1 h 2"/>
                  <a:gd name="T8" fmla="*/ 0 w 2"/>
                  <a:gd name="T9" fmla="*/ 0 h 2"/>
                  <a:gd name="T10" fmla="*/ 1 w 2"/>
                  <a:gd name="T11" fmla="*/ 0 h 2"/>
                  <a:gd name="T12" fmla="*/ 2 w 2"/>
                  <a:gd name="T13" fmla="*/ 0 h 2"/>
                  <a:gd name="T14" fmla="*/ 2 w 2"/>
                  <a:gd name="T15" fmla="*/ 1 h 2"/>
                  <a:gd name="T16" fmla="*/ 1 w 2"/>
                  <a:gd name="T17" fmla="*/ 2 h 2"/>
                  <a:gd name="T18" fmla="*/ 1 w 2"/>
                  <a:gd name="T19" fmla="*/ 2 h 2"/>
                  <a:gd name="T20" fmla="*/ 1 w 2"/>
                  <a:gd name="T21" fmla="*/ 2 h 2"/>
                  <a:gd name="T22" fmla="*/ 0 w 2"/>
                  <a:gd name="T23" fmla="*/ 2 h 2"/>
                  <a:gd name="T24" fmla="*/ 1 w 2"/>
                  <a:gd name="T25" fmla="*/ 2 h 2"/>
                  <a:gd name="T26" fmla="*/ 2 w 2"/>
                  <a:gd name="T27" fmla="*/ 1 h 2"/>
                  <a:gd name="T28" fmla="*/ 2 w 2"/>
                  <a:gd name="T29" fmla="*/ 0 h 2"/>
                  <a:gd name="T30" fmla="*/ 1 w 2"/>
                  <a:gd name="T31" fmla="*/ 0 h 2"/>
                  <a:gd name="T32" fmla="*/ 0 w 2"/>
                  <a:gd name="T33" fmla="*/ 0 h 2"/>
                  <a:gd name="T34" fmla="*/ 0 w 2"/>
                  <a:gd name="T35" fmla="*/ 1 h 2"/>
                  <a:gd name="T36" fmla="*/ 0 w 2"/>
                  <a:gd name="T37" fmla="*/ 1 h 2"/>
                  <a:gd name="T38" fmla="*/ 0 w 2"/>
                  <a:gd name="T39" fmla="*/ 2 h 2"/>
                  <a:gd name="T40" fmla="*/ 1 w 2"/>
                  <a:gd name="T41"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 h="2">
                    <a:moveTo>
                      <a:pt x="1" y="2"/>
                    </a:moveTo>
                    <a:cubicBezTo>
                      <a:pt x="1" y="2"/>
                      <a:pt x="1" y="2"/>
                      <a:pt x="1" y="2"/>
                    </a:cubicBezTo>
                    <a:cubicBezTo>
                      <a:pt x="0" y="2"/>
                      <a:pt x="0" y="2"/>
                      <a:pt x="0" y="1"/>
                    </a:cubicBezTo>
                    <a:cubicBezTo>
                      <a:pt x="0" y="1"/>
                      <a:pt x="0" y="1"/>
                      <a:pt x="0" y="1"/>
                    </a:cubicBezTo>
                    <a:cubicBezTo>
                      <a:pt x="0" y="1"/>
                      <a:pt x="0" y="0"/>
                      <a:pt x="0" y="0"/>
                    </a:cubicBezTo>
                    <a:cubicBezTo>
                      <a:pt x="1" y="0"/>
                      <a:pt x="1" y="0"/>
                      <a:pt x="1" y="0"/>
                    </a:cubicBezTo>
                    <a:cubicBezTo>
                      <a:pt x="1" y="0"/>
                      <a:pt x="2" y="0"/>
                      <a:pt x="2" y="0"/>
                    </a:cubicBezTo>
                    <a:cubicBezTo>
                      <a:pt x="2" y="1"/>
                      <a:pt x="2" y="1"/>
                      <a:pt x="2" y="1"/>
                    </a:cubicBezTo>
                    <a:cubicBezTo>
                      <a:pt x="2" y="1"/>
                      <a:pt x="1" y="2"/>
                      <a:pt x="1" y="2"/>
                    </a:cubicBezTo>
                    <a:cubicBezTo>
                      <a:pt x="1" y="2"/>
                      <a:pt x="1" y="2"/>
                      <a:pt x="1" y="2"/>
                    </a:cubicBezTo>
                    <a:cubicBezTo>
                      <a:pt x="1" y="2"/>
                      <a:pt x="1" y="2"/>
                      <a:pt x="1" y="2"/>
                    </a:cubicBezTo>
                    <a:cubicBezTo>
                      <a:pt x="0" y="2"/>
                      <a:pt x="0" y="2"/>
                      <a:pt x="0" y="2"/>
                    </a:cubicBezTo>
                    <a:cubicBezTo>
                      <a:pt x="1" y="2"/>
                      <a:pt x="1" y="2"/>
                      <a:pt x="1" y="2"/>
                    </a:cubicBezTo>
                    <a:cubicBezTo>
                      <a:pt x="1" y="2"/>
                      <a:pt x="2" y="1"/>
                      <a:pt x="2" y="1"/>
                    </a:cubicBezTo>
                    <a:cubicBezTo>
                      <a:pt x="2" y="1"/>
                      <a:pt x="2" y="1"/>
                      <a:pt x="2" y="0"/>
                    </a:cubicBezTo>
                    <a:cubicBezTo>
                      <a:pt x="2" y="0"/>
                      <a:pt x="1" y="0"/>
                      <a:pt x="1" y="0"/>
                    </a:cubicBezTo>
                    <a:cubicBezTo>
                      <a:pt x="1" y="0"/>
                      <a:pt x="1" y="0"/>
                      <a:pt x="0" y="0"/>
                    </a:cubicBezTo>
                    <a:cubicBezTo>
                      <a:pt x="0" y="0"/>
                      <a:pt x="0" y="1"/>
                      <a:pt x="0" y="1"/>
                    </a:cubicBezTo>
                    <a:cubicBezTo>
                      <a:pt x="0" y="1"/>
                      <a:pt x="0" y="1"/>
                      <a:pt x="0" y="1"/>
                    </a:cubicBezTo>
                    <a:cubicBezTo>
                      <a:pt x="0" y="2"/>
                      <a:pt x="0" y="2"/>
                      <a:pt x="0" y="2"/>
                    </a:cubicBezTo>
                    <a:lnTo>
                      <a:pt x="1" y="2"/>
                    </a:ln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86" name="Freeform 212"/>
              <p:cNvSpPr>
                <a:spLocks/>
              </p:cNvSpPr>
              <p:nvPr/>
            </p:nvSpPr>
            <p:spPr bwMode="auto">
              <a:xfrm>
                <a:off x="557" y="1311"/>
                <a:ext cx="423" cy="744"/>
              </a:xfrm>
              <a:custGeom>
                <a:avLst/>
                <a:gdLst>
                  <a:gd name="T0" fmla="*/ 0 w 179"/>
                  <a:gd name="T1" fmla="*/ 12 h 315"/>
                  <a:gd name="T2" fmla="*/ 70 w 179"/>
                  <a:gd name="T3" fmla="*/ 47 h 315"/>
                  <a:gd name="T4" fmla="*/ 94 w 179"/>
                  <a:gd name="T5" fmla="*/ 143 h 315"/>
                  <a:gd name="T6" fmla="*/ 178 w 179"/>
                  <a:gd name="T7" fmla="*/ 314 h 315"/>
                  <a:gd name="T8" fmla="*/ 178 w 179"/>
                  <a:gd name="T9" fmla="*/ 314 h 315"/>
                  <a:gd name="T10" fmla="*/ 100 w 179"/>
                  <a:gd name="T11" fmla="*/ 146 h 315"/>
                  <a:gd name="T12" fmla="*/ 79 w 179"/>
                  <a:gd name="T13" fmla="*/ 47 h 315"/>
                  <a:gd name="T14" fmla="*/ 7 w 179"/>
                  <a:gd name="T15" fmla="*/ 9 h 315"/>
                  <a:gd name="T16" fmla="*/ 0 w 179"/>
                  <a:gd name="T17" fmla="*/ 12 h 3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79" h="315">
                    <a:moveTo>
                      <a:pt x="0" y="12"/>
                    </a:moveTo>
                    <a:cubicBezTo>
                      <a:pt x="30" y="4"/>
                      <a:pt x="54" y="24"/>
                      <a:pt x="70" y="47"/>
                    </a:cubicBezTo>
                    <a:cubicBezTo>
                      <a:pt x="91" y="75"/>
                      <a:pt x="94" y="109"/>
                      <a:pt x="94" y="143"/>
                    </a:cubicBezTo>
                    <a:cubicBezTo>
                      <a:pt x="94" y="200"/>
                      <a:pt x="106" y="285"/>
                      <a:pt x="178" y="314"/>
                    </a:cubicBezTo>
                    <a:cubicBezTo>
                      <a:pt x="179" y="315"/>
                      <a:pt x="177" y="314"/>
                      <a:pt x="178" y="314"/>
                    </a:cubicBezTo>
                    <a:cubicBezTo>
                      <a:pt x="117" y="289"/>
                      <a:pt x="100" y="201"/>
                      <a:pt x="100" y="146"/>
                    </a:cubicBezTo>
                    <a:cubicBezTo>
                      <a:pt x="101" y="111"/>
                      <a:pt x="98" y="77"/>
                      <a:pt x="79" y="47"/>
                    </a:cubicBezTo>
                    <a:cubicBezTo>
                      <a:pt x="64" y="22"/>
                      <a:pt x="37" y="0"/>
                      <a:pt x="7" y="9"/>
                    </a:cubicBezTo>
                    <a:cubicBezTo>
                      <a:pt x="4" y="9"/>
                      <a:pt x="3" y="12"/>
                      <a:pt x="0" y="1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87" name="Freeform 213"/>
              <p:cNvSpPr>
                <a:spLocks/>
              </p:cNvSpPr>
              <p:nvPr/>
            </p:nvSpPr>
            <p:spPr bwMode="auto">
              <a:xfrm>
                <a:off x="538" y="1330"/>
                <a:ext cx="121" cy="26"/>
              </a:xfrm>
              <a:custGeom>
                <a:avLst/>
                <a:gdLst>
                  <a:gd name="T0" fmla="*/ 9 w 51"/>
                  <a:gd name="T1" fmla="*/ 5 h 11"/>
                  <a:gd name="T2" fmla="*/ 9 w 51"/>
                  <a:gd name="T3" fmla="*/ 5 h 11"/>
                  <a:gd name="T4" fmla="*/ 36 w 51"/>
                  <a:gd name="T5" fmla="*/ 1 h 11"/>
                  <a:gd name="T6" fmla="*/ 36 w 51"/>
                  <a:gd name="T7" fmla="*/ 1 h 11"/>
                  <a:gd name="T8" fmla="*/ 51 w 51"/>
                  <a:gd name="T9" fmla="*/ 6 h 11"/>
                  <a:gd name="T10" fmla="*/ 47 w 51"/>
                  <a:gd name="T11" fmla="*/ 4 h 11"/>
                  <a:gd name="T12" fmla="*/ 22 w 51"/>
                  <a:gd name="T13" fmla="*/ 1 h 11"/>
                  <a:gd name="T14" fmla="*/ 7 w 51"/>
                  <a:gd name="T15" fmla="*/ 6 h 11"/>
                  <a:gd name="T16" fmla="*/ 3 w 51"/>
                  <a:gd name="T17" fmla="*/ 8 h 11"/>
                  <a:gd name="T18" fmla="*/ 0 w 51"/>
                  <a:gd name="T19" fmla="*/ 11 h 11"/>
                  <a:gd name="T20" fmla="*/ 3 w 51"/>
                  <a:gd name="T21" fmla="*/ 9 h 11"/>
                  <a:gd name="T22" fmla="*/ 9 w 51"/>
                  <a:gd name="T23" fmla="*/ 5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51" h="11">
                    <a:moveTo>
                      <a:pt x="9" y="5"/>
                    </a:moveTo>
                    <a:cubicBezTo>
                      <a:pt x="9" y="5"/>
                      <a:pt x="9" y="5"/>
                      <a:pt x="9" y="5"/>
                    </a:cubicBezTo>
                    <a:cubicBezTo>
                      <a:pt x="18" y="1"/>
                      <a:pt x="32" y="1"/>
                      <a:pt x="36" y="1"/>
                    </a:cubicBezTo>
                    <a:cubicBezTo>
                      <a:pt x="36" y="1"/>
                      <a:pt x="36" y="1"/>
                      <a:pt x="36" y="1"/>
                    </a:cubicBezTo>
                    <a:cubicBezTo>
                      <a:pt x="45" y="3"/>
                      <a:pt x="49" y="5"/>
                      <a:pt x="51" y="6"/>
                    </a:cubicBezTo>
                    <a:cubicBezTo>
                      <a:pt x="50" y="6"/>
                      <a:pt x="49" y="5"/>
                      <a:pt x="47" y="4"/>
                    </a:cubicBezTo>
                    <a:cubicBezTo>
                      <a:pt x="41" y="1"/>
                      <a:pt x="32" y="0"/>
                      <a:pt x="22" y="1"/>
                    </a:cubicBezTo>
                    <a:cubicBezTo>
                      <a:pt x="16" y="2"/>
                      <a:pt x="11" y="4"/>
                      <a:pt x="7" y="6"/>
                    </a:cubicBezTo>
                    <a:cubicBezTo>
                      <a:pt x="5" y="7"/>
                      <a:pt x="4" y="7"/>
                      <a:pt x="3" y="8"/>
                    </a:cubicBezTo>
                    <a:cubicBezTo>
                      <a:pt x="1" y="9"/>
                      <a:pt x="0" y="10"/>
                      <a:pt x="0" y="11"/>
                    </a:cubicBezTo>
                    <a:cubicBezTo>
                      <a:pt x="1" y="10"/>
                      <a:pt x="2" y="10"/>
                      <a:pt x="3" y="9"/>
                    </a:cubicBezTo>
                    <a:cubicBezTo>
                      <a:pt x="5" y="7"/>
                      <a:pt x="7" y="6"/>
                      <a:pt x="9" y="5"/>
                    </a:cubicBezTo>
                    <a:close/>
                  </a:path>
                </a:pathLst>
              </a:custGeom>
              <a:grpFill/>
              <a:ln w="9" cap="flat">
                <a:solidFill>
                  <a:srgbClr val="F79646">
                    <a:lumMod val="75000"/>
                  </a:srgb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88" name="Freeform 214"/>
              <p:cNvSpPr>
                <a:spLocks/>
              </p:cNvSpPr>
              <p:nvPr/>
            </p:nvSpPr>
            <p:spPr bwMode="auto">
              <a:xfrm>
                <a:off x="517" y="1288"/>
                <a:ext cx="45" cy="47"/>
              </a:xfrm>
              <a:custGeom>
                <a:avLst/>
                <a:gdLst>
                  <a:gd name="T0" fmla="*/ 0 w 19"/>
                  <a:gd name="T1" fmla="*/ 4 h 20"/>
                  <a:gd name="T2" fmla="*/ 2 w 19"/>
                  <a:gd name="T3" fmla="*/ 6 h 20"/>
                  <a:gd name="T4" fmla="*/ 0 w 19"/>
                  <a:gd name="T5" fmla="*/ 5 h 20"/>
                  <a:gd name="T6" fmla="*/ 0 w 19"/>
                  <a:gd name="T7" fmla="*/ 10 h 20"/>
                  <a:gd name="T8" fmla="*/ 1 w 19"/>
                  <a:gd name="T9" fmla="*/ 10 h 20"/>
                  <a:gd name="T10" fmla="*/ 3 w 19"/>
                  <a:gd name="T11" fmla="*/ 11 h 20"/>
                  <a:gd name="T12" fmla="*/ 5 w 19"/>
                  <a:gd name="T13" fmla="*/ 11 h 20"/>
                  <a:gd name="T14" fmla="*/ 0 w 19"/>
                  <a:gd name="T15" fmla="*/ 11 h 20"/>
                  <a:gd name="T16" fmla="*/ 0 w 19"/>
                  <a:gd name="T17" fmla="*/ 12 h 20"/>
                  <a:gd name="T18" fmla="*/ 1 w 19"/>
                  <a:gd name="T19" fmla="*/ 13 h 20"/>
                  <a:gd name="T20" fmla="*/ 3 w 19"/>
                  <a:gd name="T21" fmla="*/ 16 h 20"/>
                  <a:gd name="T22" fmla="*/ 3 w 19"/>
                  <a:gd name="T23" fmla="*/ 16 h 20"/>
                  <a:gd name="T24" fmla="*/ 8 w 19"/>
                  <a:gd name="T25" fmla="*/ 16 h 20"/>
                  <a:gd name="T26" fmla="*/ 9 w 19"/>
                  <a:gd name="T27" fmla="*/ 16 h 20"/>
                  <a:gd name="T28" fmla="*/ 4 w 19"/>
                  <a:gd name="T29" fmla="*/ 17 h 20"/>
                  <a:gd name="T30" fmla="*/ 4 w 19"/>
                  <a:gd name="T31" fmla="*/ 17 h 20"/>
                  <a:gd name="T32" fmla="*/ 12 w 19"/>
                  <a:gd name="T33" fmla="*/ 20 h 20"/>
                  <a:gd name="T34" fmla="*/ 12 w 19"/>
                  <a:gd name="T35" fmla="*/ 20 h 20"/>
                  <a:gd name="T36" fmla="*/ 12 w 19"/>
                  <a:gd name="T37" fmla="*/ 20 h 20"/>
                  <a:gd name="T38" fmla="*/ 15 w 19"/>
                  <a:gd name="T39" fmla="*/ 19 h 20"/>
                  <a:gd name="T40" fmla="*/ 13 w 19"/>
                  <a:gd name="T41" fmla="*/ 20 h 20"/>
                  <a:gd name="T42" fmla="*/ 13 w 19"/>
                  <a:gd name="T43" fmla="*/ 20 h 20"/>
                  <a:gd name="T44" fmla="*/ 17 w 19"/>
                  <a:gd name="T45" fmla="*/ 20 h 20"/>
                  <a:gd name="T46" fmla="*/ 19 w 19"/>
                  <a:gd name="T47" fmla="*/ 20 h 20"/>
                  <a:gd name="T48" fmla="*/ 14 w 19"/>
                  <a:gd name="T49" fmla="*/ 19 h 20"/>
                  <a:gd name="T50" fmla="*/ 10 w 19"/>
                  <a:gd name="T51" fmla="*/ 16 h 20"/>
                  <a:gd name="T52" fmla="*/ 4 w 19"/>
                  <a:gd name="T53" fmla="*/ 8 h 20"/>
                  <a:gd name="T54" fmla="*/ 3 w 19"/>
                  <a:gd name="T55" fmla="*/ 4 h 20"/>
                  <a:gd name="T56" fmla="*/ 2 w 19"/>
                  <a:gd name="T57" fmla="*/ 0 h 20"/>
                  <a:gd name="T58" fmla="*/ 0 w 19"/>
                  <a:gd name="T59" fmla="*/ 4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9" h="20">
                    <a:moveTo>
                      <a:pt x="0" y="4"/>
                    </a:moveTo>
                    <a:cubicBezTo>
                      <a:pt x="1" y="5"/>
                      <a:pt x="2" y="6"/>
                      <a:pt x="2" y="6"/>
                    </a:cubicBezTo>
                    <a:cubicBezTo>
                      <a:pt x="2" y="6"/>
                      <a:pt x="1" y="5"/>
                      <a:pt x="0" y="5"/>
                    </a:cubicBezTo>
                    <a:cubicBezTo>
                      <a:pt x="0" y="7"/>
                      <a:pt x="0" y="8"/>
                      <a:pt x="0" y="10"/>
                    </a:cubicBezTo>
                    <a:cubicBezTo>
                      <a:pt x="0" y="10"/>
                      <a:pt x="1" y="10"/>
                      <a:pt x="1" y="10"/>
                    </a:cubicBezTo>
                    <a:cubicBezTo>
                      <a:pt x="2" y="10"/>
                      <a:pt x="3" y="11"/>
                      <a:pt x="3" y="11"/>
                    </a:cubicBezTo>
                    <a:cubicBezTo>
                      <a:pt x="4" y="11"/>
                      <a:pt x="4" y="11"/>
                      <a:pt x="5" y="11"/>
                    </a:cubicBezTo>
                    <a:cubicBezTo>
                      <a:pt x="4" y="11"/>
                      <a:pt x="2" y="11"/>
                      <a:pt x="0" y="11"/>
                    </a:cubicBezTo>
                    <a:cubicBezTo>
                      <a:pt x="0" y="12"/>
                      <a:pt x="0" y="12"/>
                      <a:pt x="0" y="12"/>
                    </a:cubicBezTo>
                    <a:cubicBezTo>
                      <a:pt x="0" y="12"/>
                      <a:pt x="1" y="13"/>
                      <a:pt x="1" y="13"/>
                    </a:cubicBezTo>
                    <a:cubicBezTo>
                      <a:pt x="1" y="14"/>
                      <a:pt x="1" y="15"/>
                      <a:pt x="3" y="16"/>
                    </a:cubicBezTo>
                    <a:cubicBezTo>
                      <a:pt x="3" y="16"/>
                      <a:pt x="3" y="16"/>
                      <a:pt x="3" y="16"/>
                    </a:cubicBezTo>
                    <a:cubicBezTo>
                      <a:pt x="4" y="16"/>
                      <a:pt x="7" y="16"/>
                      <a:pt x="8" y="16"/>
                    </a:cubicBezTo>
                    <a:cubicBezTo>
                      <a:pt x="8" y="16"/>
                      <a:pt x="9" y="16"/>
                      <a:pt x="9" y="16"/>
                    </a:cubicBezTo>
                    <a:cubicBezTo>
                      <a:pt x="8" y="16"/>
                      <a:pt x="6" y="17"/>
                      <a:pt x="4" y="17"/>
                    </a:cubicBezTo>
                    <a:cubicBezTo>
                      <a:pt x="4" y="17"/>
                      <a:pt x="4" y="17"/>
                      <a:pt x="4" y="17"/>
                    </a:cubicBezTo>
                    <a:cubicBezTo>
                      <a:pt x="7" y="20"/>
                      <a:pt x="9" y="20"/>
                      <a:pt x="12" y="20"/>
                    </a:cubicBezTo>
                    <a:cubicBezTo>
                      <a:pt x="12" y="20"/>
                      <a:pt x="12" y="20"/>
                      <a:pt x="12" y="20"/>
                    </a:cubicBezTo>
                    <a:cubicBezTo>
                      <a:pt x="12" y="20"/>
                      <a:pt x="12" y="20"/>
                      <a:pt x="12" y="20"/>
                    </a:cubicBezTo>
                    <a:cubicBezTo>
                      <a:pt x="12" y="20"/>
                      <a:pt x="14" y="20"/>
                      <a:pt x="15" y="19"/>
                    </a:cubicBezTo>
                    <a:cubicBezTo>
                      <a:pt x="14" y="20"/>
                      <a:pt x="14" y="20"/>
                      <a:pt x="13" y="20"/>
                    </a:cubicBezTo>
                    <a:cubicBezTo>
                      <a:pt x="13" y="20"/>
                      <a:pt x="13" y="20"/>
                      <a:pt x="13" y="20"/>
                    </a:cubicBezTo>
                    <a:cubicBezTo>
                      <a:pt x="14" y="20"/>
                      <a:pt x="16" y="20"/>
                      <a:pt x="17" y="20"/>
                    </a:cubicBezTo>
                    <a:cubicBezTo>
                      <a:pt x="18" y="20"/>
                      <a:pt x="19" y="20"/>
                      <a:pt x="19" y="20"/>
                    </a:cubicBezTo>
                    <a:cubicBezTo>
                      <a:pt x="18" y="20"/>
                      <a:pt x="15" y="19"/>
                      <a:pt x="14" y="19"/>
                    </a:cubicBezTo>
                    <a:cubicBezTo>
                      <a:pt x="12" y="18"/>
                      <a:pt x="11" y="17"/>
                      <a:pt x="10" y="16"/>
                    </a:cubicBezTo>
                    <a:cubicBezTo>
                      <a:pt x="7" y="14"/>
                      <a:pt x="5" y="11"/>
                      <a:pt x="4" y="8"/>
                    </a:cubicBezTo>
                    <a:cubicBezTo>
                      <a:pt x="3" y="7"/>
                      <a:pt x="3" y="6"/>
                      <a:pt x="3" y="4"/>
                    </a:cubicBezTo>
                    <a:cubicBezTo>
                      <a:pt x="2" y="4"/>
                      <a:pt x="2" y="1"/>
                      <a:pt x="2" y="0"/>
                    </a:cubicBezTo>
                    <a:cubicBezTo>
                      <a:pt x="2" y="2"/>
                      <a:pt x="1" y="3"/>
                      <a:pt x="0" y="4"/>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89" name="Freeform 215"/>
              <p:cNvSpPr>
                <a:spLocks/>
              </p:cNvSpPr>
              <p:nvPr/>
            </p:nvSpPr>
            <p:spPr bwMode="auto">
              <a:xfrm>
                <a:off x="522" y="1290"/>
                <a:ext cx="56" cy="47"/>
              </a:xfrm>
              <a:custGeom>
                <a:avLst/>
                <a:gdLst>
                  <a:gd name="T0" fmla="*/ 1 w 24"/>
                  <a:gd name="T1" fmla="*/ 5 h 20"/>
                  <a:gd name="T2" fmla="*/ 1 w 24"/>
                  <a:gd name="T3" fmla="*/ 0 h 20"/>
                  <a:gd name="T4" fmla="*/ 1 w 24"/>
                  <a:gd name="T5" fmla="*/ 0 h 20"/>
                  <a:gd name="T6" fmla="*/ 1 w 24"/>
                  <a:gd name="T7" fmla="*/ 0 h 20"/>
                  <a:gd name="T8" fmla="*/ 1 w 24"/>
                  <a:gd name="T9" fmla="*/ 0 h 20"/>
                  <a:gd name="T10" fmla="*/ 2 w 24"/>
                  <a:gd name="T11" fmla="*/ 6 h 20"/>
                  <a:gd name="T12" fmla="*/ 13 w 24"/>
                  <a:gd name="T13" fmla="*/ 17 h 20"/>
                  <a:gd name="T14" fmla="*/ 24 w 24"/>
                  <a:gd name="T15" fmla="*/ 20 h 20"/>
                  <a:gd name="T16" fmla="*/ 22 w 24"/>
                  <a:gd name="T17" fmla="*/ 20 h 20"/>
                  <a:gd name="T18" fmla="*/ 13 w 24"/>
                  <a:gd name="T19" fmla="*/ 17 h 20"/>
                  <a:gd name="T20" fmla="*/ 1 w 24"/>
                  <a:gd name="T21" fmla="*/ 5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4" h="20">
                    <a:moveTo>
                      <a:pt x="1" y="5"/>
                    </a:moveTo>
                    <a:cubicBezTo>
                      <a:pt x="1" y="4"/>
                      <a:pt x="1" y="4"/>
                      <a:pt x="1" y="0"/>
                    </a:cubicBezTo>
                    <a:cubicBezTo>
                      <a:pt x="1" y="0"/>
                      <a:pt x="1" y="0"/>
                      <a:pt x="1" y="0"/>
                    </a:cubicBezTo>
                    <a:cubicBezTo>
                      <a:pt x="1" y="0"/>
                      <a:pt x="1" y="0"/>
                      <a:pt x="1" y="0"/>
                    </a:cubicBezTo>
                    <a:cubicBezTo>
                      <a:pt x="1" y="0"/>
                      <a:pt x="1" y="0"/>
                      <a:pt x="1" y="0"/>
                    </a:cubicBezTo>
                    <a:cubicBezTo>
                      <a:pt x="0" y="2"/>
                      <a:pt x="1" y="5"/>
                      <a:pt x="2" y="6"/>
                    </a:cubicBezTo>
                    <a:cubicBezTo>
                      <a:pt x="4" y="11"/>
                      <a:pt x="8" y="15"/>
                      <a:pt x="13" y="17"/>
                    </a:cubicBezTo>
                    <a:cubicBezTo>
                      <a:pt x="16" y="19"/>
                      <a:pt x="20" y="20"/>
                      <a:pt x="24" y="20"/>
                    </a:cubicBezTo>
                    <a:cubicBezTo>
                      <a:pt x="23" y="20"/>
                      <a:pt x="23" y="20"/>
                      <a:pt x="22" y="20"/>
                    </a:cubicBezTo>
                    <a:cubicBezTo>
                      <a:pt x="19" y="19"/>
                      <a:pt x="16" y="19"/>
                      <a:pt x="13" y="17"/>
                    </a:cubicBezTo>
                    <a:cubicBezTo>
                      <a:pt x="8" y="15"/>
                      <a:pt x="3" y="9"/>
                      <a:pt x="1" y="5"/>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90" name="Freeform 216"/>
              <p:cNvSpPr>
                <a:spLocks/>
              </p:cNvSpPr>
              <p:nvPr/>
            </p:nvSpPr>
            <p:spPr bwMode="auto">
              <a:xfrm>
                <a:off x="519" y="1314"/>
                <a:ext cx="5" cy="12"/>
              </a:xfrm>
              <a:custGeom>
                <a:avLst/>
                <a:gdLst>
                  <a:gd name="T0" fmla="*/ 2 w 2"/>
                  <a:gd name="T1" fmla="*/ 5 h 5"/>
                  <a:gd name="T2" fmla="*/ 0 w 2"/>
                  <a:gd name="T3" fmla="*/ 0 h 5"/>
                  <a:gd name="T4" fmla="*/ 0 w 2"/>
                  <a:gd name="T5" fmla="*/ 0 h 5"/>
                  <a:gd name="T6" fmla="*/ 2 w 2"/>
                  <a:gd name="T7" fmla="*/ 5 h 5"/>
                </a:gdLst>
                <a:ahLst/>
                <a:cxnLst>
                  <a:cxn ang="0">
                    <a:pos x="T0" y="T1"/>
                  </a:cxn>
                  <a:cxn ang="0">
                    <a:pos x="T2" y="T3"/>
                  </a:cxn>
                  <a:cxn ang="0">
                    <a:pos x="T4" y="T5"/>
                  </a:cxn>
                  <a:cxn ang="0">
                    <a:pos x="T6" y="T7"/>
                  </a:cxn>
                </a:cxnLst>
                <a:rect l="0" t="0" r="r" b="b"/>
                <a:pathLst>
                  <a:path w="2" h="5">
                    <a:moveTo>
                      <a:pt x="2" y="5"/>
                    </a:moveTo>
                    <a:cubicBezTo>
                      <a:pt x="1" y="3"/>
                      <a:pt x="1" y="2"/>
                      <a:pt x="0" y="0"/>
                    </a:cubicBezTo>
                    <a:cubicBezTo>
                      <a:pt x="0" y="0"/>
                      <a:pt x="0" y="0"/>
                      <a:pt x="0" y="0"/>
                    </a:cubicBezTo>
                    <a:cubicBezTo>
                      <a:pt x="0" y="2"/>
                      <a:pt x="1" y="3"/>
                      <a:pt x="2" y="5"/>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91" name="Freeform 217"/>
              <p:cNvSpPr>
                <a:spLocks/>
              </p:cNvSpPr>
              <p:nvPr/>
            </p:nvSpPr>
            <p:spPr bwMode="auto">
              <a:xfrm>
                <a:off x="519" y="1302"/>
                <a:ext cx="0" cy="9"/>
              </a:xfrm>
              <a:custGeom>
                <a:avLst/>
                <a:gdLst>
                  <a:gd name="T0" fmla="*/ 4 h 4"/>
                  <a:gd name="T1" fmla="*/ 0 h 4"/>
                  <a:gd name="T2" fmla="*/ 0 h 4"/>
                  <a:gd name="T3" fmla="*/ 4 h 4"/>
                </a:gdLst>
                <a:ahLst/>
                <a:cxnLst>
                  <a:cxn ang="0">
                    <a:pos x="0" y="T0"/>
                  </a:cxn>
                  <a:cxn ang="0">
                    <a:pos x="0" y="T1"/>
                  </a:cxn>
                  <a:cxn ang="0">
                    <a:pos x="0" y="T2"/>
                  </a:cxn>
                  <a:cxn ang="0">
                    <a:pos x="0" y="T3"/>
                  </a:cxn>
                </a:cxnLst>
                <a:rect l="0" t="0" r="r" b="b"/>
                <a:pathLst>
                  <a:path h="4">
                    <a:moveTo>
                      <a:pt x="0" y="4"/>
                    </a:moveTo>
                    <a:cubicBezTo>
                      <a:pt x="0" y="3"/>
                      <a:pt x="0" y="1"/>
                      <a:pt x="0" y="0"/>
                    </a:cubicBezTo>
                    <a:cubicBezTo>
                      <a:pt x="0" y="0"/>
                      <a:pt x="0" y="0"/>
                      <a:pt x="0" y="0"/>
                    </a:cubicBezTo>
                    <a:cubicBezTo>
                      <a:pt x="0" y="1"/>
                      <a:pt x="0" y="2"/>
                      <a:pt x="0" y="4"/>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92" name="Freeform 218"/>
              <p:cNvSpPr>
                <a:spLocks/>
              </p:cNvSpPr>
              <p:nvPr/>
            </p:nvSpPr>
            <p:spPr bwMode="auto">
              <a:xfrm>
                <a:off x="529" y="1330"/>
                <a:ext cx="9" cy="5"/>
              </a:xfrm>
              <a:custGeom>
                <a:avLst/>
                <a:gdLst>
                  <a:gd name="T0" fmla="*/ 4 w 4"/>
                  <a:gd name="T1" fmla="*/ 2 h 2"/>
                  <a:gd name="T2" fmla="*/ 0 w 4"/>
                  <a:gd name="T3" fmla="*/ 0 h 2"/>
                  <a:gd name="T4" fmla="*/ 0 w 4"/>
                  <a:gd name="T5" fmla="*/ 0 h 2"/>
                  <a:gd name="T6" fmla="*/ 4 w 4"/>
                  <a:gd name="T7" fmla="*/ 2 h 2"/>
                </a:gdLst>
                <a:ahLst/>
                <a:cxnLst>
                  <a:cxn ang="0">
                    <a:pos x="T0" y="T1"/>
                  </a:cxn>
                  <a:cxn ang="0">
                    <a:pos x="T2" y="T3"/>
                  </a:cxn>
                  <a:cxn ang="0">
                    <a:pos x="T4" y="T5"/>
                  </a:cxn>
                  <a:cxn ang="0">
                    <a:pos x="T6" y="T7"/>
                  </a:cxn>
                </a:cxnLst>
                <a:rect l="0" t="0" r="r" b="b"/>
                <a:pathLst>
                  <a:path w="4" h="2">
                    <a:moveTo>
                      <a:pt x="4" y="2"/>
                    </a:moveTo>
                    <a:cubicBezTo>
                      <a:pt x="3" y="1"/>
                      <a:pt x="2" y="0"/>
                      <a:pt x="0" y="0"/>
                    </a:cubicBezTo>
                    <a:cubicBezTo>
                      <a:pt x="0" y="0"/>
                      <a:pt x="0" y="0"/>
                      <a:pt x="0" y="0"/>
                    </a:cubicBezTo>
                    <a:cubicBezTo>
                      <a:pt x="2" y="0"/>
                      <a:pt x="3" y="1"/>
                      <a:pt x="4"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93" name="Freeform 219"/>
              <p:cNvSpPr>
                <a:spLocks/>
              </p:cNvSpPr>
              <p:nvPr/>
            </p:nvSpPr>
            <p:spPr bwMode="auto">
              <a:xfrm>
                <a:off x="413" y="1432"/>
                <a:ext cx="50" cy="33"/>
              </a:xfrm>
              <a:custGeom>
                <a:avLst/>
                <a:gdLst>
                  <a:gd name="T0" fmla="*/ 1 w 21"/>
                  <a:gd name="T1" fmla="*/ 14 h 14"/>
                  <a:gd name="T2" fmla="*/ 0 w 21"/>
                  <a:gd name="T3" fmla="*/ 10 h 14"/>
                  <a:gd name="T4" fmla="*/ 3 w 21"/>
                  <a:gd name="T5" fmla="*/ 6 h 14"/>
                  <a:gd name="T6" fmla="*/ 12 w 21"/>
                  <a:gd name="T7" fmla="*/ 5 h 14"/>
                  <a:gd name="T8" fmla="*/ 16 w 21"/>
                  <a:gd name="T9" fmla="*/ 5 h 14"/>
                  <a:gd name="T10" fmla="*/ 19 w 21"/>
                  <a:gd name="T11" fmla="*/ 4 h 14"/>
                  <a:gd name="T12" fmla="*/ 20 w 21"/>
                  <a:gd name="T13" fmla="*/ 1 h 14"/>
                  <a:gd name="T14" fmla="*/ 21 w 21"/>
                  <a:gd name="T15" fmla="*/ 0 h 14"/>
                  <a:gd name="T16" fmla="*/ 21 w 21"/>
                  <a:gd name="T17" fmla="*/ 2 h 14"/>
                  <a:gd name="T18" fmla="*/ 18 w 21"/>
                  <a:gd name="T19" fmla="*/ 5 h 14"/>
                  <a:gd name="T20" fmla="*/ 8 w 21"/>
                  <a:gd name="T21" fmla="*/ 5 h 14"/>
                  <a:gd name="T22" fmla="*/ 3 w 21"/>
                  <a:gd name="T23" fmla="*/ 6 h 14"/>
                  <a:gd name="T24" fmla="*/ 1 w 21"/>
                  <a:gd name="T25" fmla="*/ 9 h 14"/>
                  <a:gd name="T26" fmla="*/ 1 w 21"/>
                  <a:gd name="T27"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1" h="14">
                    <a:moveTo>
                      <a:pt x="1" y="14"/>
                    </a:moveTo>
                    <a:cubicBezTo>
                      <a:pt x="1" y="14"/>
                      <a:pt x="0" y="13"/>
                      <a:pt x="0" y="10"/>
                    </a:cubicBezTo>
                    <a:cubicBezTo>
                      <a:pt x="1" y="9"/>
                      <a:pt x="1" y="7"/>
                      <a:pt x="3" y="6"/>
                    </a:cubicBezTo>
                    <a:cubicBezTo>
                      <a:pt x="5" y="5"/>
                      <a:pt x="8" y="4"/>
                      <a:pt x="12" y="5"/>
                    </a:cubicBezTo>
                    <a:cubicBezTo>
                      <a:pt x="14" y="5"/>
                      <a:pt x="15" y="5"/>
                      <a:pt x="16" y="5"/>
                    </a:cubicBezTo>
                    <a:cubicBezTo>
                      <a:pt x="17" y="5"/>
                      <a:pt x="18" y="4"/>
                      <a:pt x="19" y="4"/>
                    </a:cubicBezTo>
                    <a:cubicBezTo>
                      <a:pt x="20" y="3"/>
                      <a:pt x="20" y="2"/>
                      <a:pt x="20" y="1"/>
                    </a:cubicBezTo>
                    <a:cubicBezTo>
                      <a:pt x="21" y="0"/>
                      <a:pt x="21" y="0"/>
                      <a:pt x="21" y="0"/>
                    </a:cubicBezTo>
                    <a:cubicBezTo>
                      <a:pt x="21" y="0"/>
                      <a:pt x="21" y="0"/>
                      <a:pt x="21" y="2"/>
                    </a:cubicBezTo>
                    <a:cubicBezTo>
                      <a:pt x="20" y="3"/>
                      <a:pt x="20" y="5"/>
                      <a:pt x="18" y="5"/>
                    </a:cubicBezTo>
                    <a:cubicBezTo>
                      <a:pt x="15" y="6"/>
                      <a:pt x="12" y="5"/>
                      <a:pt x="8" y="5"/>
                    </a:cubicBezTo>
                    <a:cubicBezTo>
                      <a:pt x="5" y="5"/>
                      <a:pt x="4" y="6"/>
                      <a:pt x="3" y="6"/>
                    </a:cubicBezTo>
                    <a:cubicBezTo>
                      <a:pt x="2" y="7"/>
                      <a:pt x="1" y="7"/>
                      <a:pt x="1" y="9"/>
                    </a:cubicBezTo>
                    <a:cubicBezTo>
                      <a:pt x="0" y="11"/>
                      <a:pt x="0" y="12"/>
                      <a:pt x="1" y="14"/>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94" name="Freeform 220"/>
              <p:cNvSpPr>
                <a:spLocks/>
              </p:cNvSpPr>
              <p:nvPr/>
            </p:nvSpPr>
            <p:spPr bwMode="auto">
              <a:xfrm>
                <a:off x="413" y="1432"/>
                <a:ext cx="50" cy="33"/>
              </a:xfrm>
              <a:custGeom>
                <a:avLst/>
                <a:gdLst>
                  <a:gd name="T0" fmla="*/ 1 w 21"/>
                  <a:gd name="T1" fmla="*/ 14 h 14"/>
                  <a:gd name="T2" fmla="*/ 1 w 21"/>
                  <a:gd name="T3" fmla="*/ 14 h 14"/>
                  <a:gd name="T4" fmla="*/ 0 w 21"/>
                  <a:gd name="T5" fmla="*/ 13 h 14"/>
                  <a:gd name="T6" fmla="*/ 3 w 21"/>
                  <a:gd name="T7" fmla="*/ 6 h 14"/>
                  <a:gd name="T8" fmla="*/ 13 w 21"/>
                  <a:gd name="T9" fmla="*/ 5 h 14"/>
                  <a:gd name="T10" fmla="*/ 19 w 21"/>
                  <a:gd name="T11" fmla="*/ 4 h 14"/>
                  <a:gd name="T12" fmla="*/ 20 w 21"/>
                  <a:gd name="T13" fmla="*/ 1 h 14"/>
                  <a:gd name="T14" fmla="*/ 21 w 21"/>
                  <a:gd name="T15" fmla="*/ 0 h 14"/>
                  <a:gd name="T16" fmla="*/ 21 w 21"/>
                  <a:gd name="T17" fmla="*/ 0 h 14"/>
                  <a:gd name="T18" fmla="*/ 21 w 21"/>
                  <a:gd name="T19" fmla="*/ 0 h 14"/>
                  <a:gd name="T20" fmla="*/ 21 w 21"/>
                  <a:gd name="T21" fmla="*/ 0 h 14"/>
                  <a:gd name="T22" fmla="*/ 21 w 21"/>
                  <a:gd name="T23" fmla="*/ 0 h 14"/>
                  <a:gd name="T24" fmla="*/ 21 w 21"/>
                  <a:gd name="T25" fmla="*/ 0 h 14"/>
                  <a:gd name="T26" fmla="*/ 21 w 21"/>
                  <a:gd name="T27" fmla="*/ 0 h 14"/>
                  <a:gd name="T28" fmla="*/ 21 w 21"/>
                  <a:gd name="T29" fmla="*/ 0 h 14"/>
                  <a:gd name="T30" fmla="*/ 21 w 21"/>
                  <a:gd name="T31" fmla="*/ 0 h 14"/>
                  <a:gd name="T32" fmla="*/ 21 w 21"/>
                  <a:gd name="T33" fmla="*/ 0 h 14"/>
                  <a:gd name="T34" fmla="*/ 21 w 21"/>
                  <a:gd name="T35" fmla="*/ 0 h 14"/>
                  <a:gd name="T36" fmla="*/ 21 w 21"/>
                  <a:gd name="T37" fmla="*/ 0 h 14"/>
                  <a:gd name="T38" fmla="*/ 21 w 21"/>
                  <a:gd name="T39" fmla="*/ 0 h 14"/>
                  <a:gd name="T40" fmla="*/ 21 w 21"/>
                  <a:gd name="T41" fmla="*/ 0 h 14"/>
                  <a:gd name="T42" fmla="*/ 21 w 21"/>
                  <a:gd name="T43" fmla="*/ 0 h 14"/>
                  <a:gd name="T44" fmla="*/ 21 w 21"/>
                  <a:gd name="T45" fmla="*/ 0 h 14"/>
                  <a:gd name="T46" fmla="*/ 21 w 21"/>
                  <a:gd name="T47" fmla="*/ 0 h 14"/>
                  <a:gd name="T48" fmla="*/ 21 w 21"/>
                  <a:gd name="T49" fmla="*/ 0 h 14"/>
                  <a:gd name="T50" fmla="*/ 21 w 21"/>
                  <a:gd name="T51" fmla="*/ 0 h 14"/>
                  <a:gd name="T52" fmla="*/ 21 w 21"/>
                  <a:gd name="T53" fmla="*/ 0 h 14"/>
                  <a:gd name="T54" fmla="*/ 21 w 21"/>
                  <a:gd name="T55" fmla="*/ 0 h 14"/>
                  <a:gd name="T56" fmla="*/ 21 w 21"/>
                  <a:gd name="T57" fmla="*/ 0 h 14"/>
                  <a:gd name="T58" fmla="*/ 19 w 21"/>
                  <a:gd name="T59" fmla="*/ 4 h 14"/>
                  <a:gd name="T60" fmla="*/ 8 w 21"/>
                  <a:gd name="T61" fmla="*/ 5 h 14"/>
                  <a:gd name="T62" fmla="*/ 3 w 21"/>
                  <a:gd name="T63" fmla="*/ 6 h 14"/>
                  <a:gd name="T64" fmla="*/ 3 w 21"/>
                  <a:gd name="T65" fmla="*/ 6 h 14"/>
                  <a:gd name="T66" fmla="*/ 0 w 21"/>
                  <a:gd name="T67" fmla="*/ 14 h 14"/>
                  <a:gd name="T68" fmla="*/ 1 w 21"/>
                  <a:gd name="T69" fmla="*/ 14 h 14"/>
                  <a:gd name="T70" fmla="*/ 1 w 21"/>
                  <a:gd name="T71" fmla="*/ 14 h 14"/>
                  <a:gd name="T72" fmla="*/ 3 w 21"/>
                  <a:gd name="T73" fmla="*/ 6 h 14"/>
                  <a:gd name="T74" fmla="*/ 3 w 21"/>
                  <a:gd name="T75" fmla="*/ 6 h 14"/>
                  <a:gd name="T76" fmla="*/ 8 w 21"/>
                  <a:gd name="T77" fmla="*/ 5 h 14"/>
                  <a:gd name="T78" fmla="*/ 19 w 21"/>
                  <a:gd name="T79" fmla="*/ 4 h 14"/>
                  <a:gd name="T80" fmla="*/ 21 w 21"/>
                  <a:gd name="T81" fmla="*/ 0 h 14"/>
                  <a:gd name="T82" fmla="*/ 21 w 21"/>
                  <a:gd name="T83" fmla="*/ 0 h 14"/>
                  <a:gd name="T84" fmla="*/ 21 w 21"/>
                  <a:gd name="T85" fmla="*/ 0 h 14"/>
                  <a:gd name="T86" fmla="*/ 21 w 21"/>
                  <a:gd name="T87" fmla="*/ 0 h 14"/>
                  <a:gd name="T88" fmla="*/ 21 w 21"/>
                  <a:gd name="T89" fmla="*/ 0 h 14"/>
                  <a:gd name="T90" fmla="*/ 21 w 21"/>
                  <a:gd name="T91" fmla="*/ 0 h 14"/>
                  <a:gd name="T92" fmla="*/ 20 w 21"/>
                  <a:gd name="T93" fmla="*/ 1 h 14"/>
                  <a:gd name="T94" fmla="*/ 19 w 21"/>
                  <a:gd name="T95" fmla="*/ 4 h 14"/>
                  <a:gd name="T96" fmla="*/ 12 w 21"/>
                  <a:gd name="T97" fmla="*/ 5 h 14"/>
                  <a:gd name="T98" fmla="*/ 3 w 21"/>
                  <a:gd name="T99" fmla="*/ 6 h 14"/>
                  <a:gd name="T100" fmla="*/ 0 w 21"/>
                  <a:gd name="T101" fmla="*/ 13 h 14"/>
                  <a:gd name="T102" fmla="*/ 0 w 21"/>
                  <a:gd name="T103" fmla="*/ 14 h 14"/>
                  <a:gd name="T104" fmla="*/ 0 w 21"/>
                  <a:gd name="T105" fmla="*/ 14 h 14"/>
                  <a:gd name="T106" fmla="*/ 0 w 21"/>
                  <a:gd name="T107" fmla="*/ 14 h 14"/>
                  <a:gd name="T108" fmla="*/ 1 w 21"/>
                  <a:gd name="T109" fmla="*/ 14 h 14"/>
                  <a:gd name="T110" fmla="*/ 1 w 21"/>
                  <a:gd name="T111" fmla="*/ 14 h 14"/>
                  <a:gd name="T112" fmla="*/ 0 w 21"/>
                  <a:gd name="T113" fmla="*/ 14 h 14"/>
                  <a:gd name="T114" fmla="*/ 1 w 21"/>
                  <a:gd name="T115" fmla="*/ 14 h 14"/>
                  <a:gd name="T116" fmla="*/ 1 w 21"/>
                  <a:gd name="T117" fmla="*/ 14 h 14"/>
                  <a:gd name="T118" fmla="*/ 1 w 21"/>
                  <a:gd name="T119" fmla="*/ 14 h 14"/>
                  <a:gd name="T120" fmla="*/ 1 w 21"/>
                  <a:gd name="T121"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 h="14">
                    <a:moveTo>
                      <a:pt x="1" y="14"/>
                    </a:moveTo>
                    <a:cubicBezTo>
                      <a:pt x="1" y="14"/>
                      <a:pt x="1" y="14"/>
                      <a:pt x="1" y="14"/>
                    </a:cubicBezTo>
                    <a:cubicBezTo>
                      <a:pt x="1" y="14"/>
                      <a:pt x="1" y="14"/>
                      <a:pt x="1" y="14"/>
                    </a:cubicBezTo>
                    <a:cubicBezTo>
                      <a:pt x="1" y="14"/>
                      <a:pt x="1" y="14"/>
                      <a:pt x="1" y="14"/>
                    </a:cubicBezTo>
                    <a:cubicBezTo>
                      <a:pt x="1" y="14"/>
                      <a:pt x="1" y="14"/>
                      <a:pt x="1" y="14"/>
                    </a:cubicBezTo>
                    <a:cubicBezTo>
                      <a:pt x="1" y="14"/>
                      <a:pt x="0" y="13"/>
                      <a:pt x="0" y="13"/>
                    </a:cubicBezTo>
                    <a:cubicBezTo>
                      <a:pt x="0" y="12"/>
                      <a:pt x="0" y="12"/>
                      <a:pt x="0" y="10"/>
                    </a:cubicBezTo>
                    <a:cubicBezTo>
                      <a:pt x="1" y="9"/>
                      <a:pt x="1" y="7"/>
                      <a:pt x="3" y="6"/>
                    </a:cubicBezTo>
                    <a:cubicBezTo>
                      <a:pt x="3" y="6"/>
                      <a:pt x="3" y="6"/>
                      <a:pt x="3" y="6"/>
                    </a:cubicBezTo>
                    <a:cubicBezTo>
                      <a:pt x="5" y="5"/>
                      <a:pt x="8" y="4"/>
                      <a:pt x="13" y="5"/>
                    </a:cubicBezTo>
                    <a:cubicBezTo>
                      <a:pt x="14" y="5"/>
                      <a:pt x="15" y="5"/>
                      <a:pt x="16" y="5"/>
                    </a:cubicBezTo>
                    <a:cubicBezTo>
                      <a:pt x="17" y="5"/>
                      <a:pt x="18" y="4"/>
                      <a:pt x="19" y="4"/>
                    </a:cubicBezTo>
                    <a:cubicBezTo>
                      <a:pt x="19" y="4"/>
                      <a:pt x="19" y="4"/>
                      <a:pt x="19" y="4"/>
                    </a:cubicBezTo>
                    <a:cubicBezTo>
                      <a:pt x="20" y="3"/>
                      <a:pt x="20" y="2"/>
                      <a:pt x="20" y="1"/>
                    </a:cubicBezTo>
                    <a:cubicBezTo>
                      <a:pt x="21" y="1"/>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2"/>
                    </a:cubicBezTo>
                    <a:cubicBezTo>
                      <a:pt x="21" y="2"/>
                      <a:pt x="20" y="4"/>
                      <a:pt x="19" y="4"/>
                    </a:cubicBezTo>
                    <a:cubicBezTo>
                      <a:pt x="19" y="5"/>
                      <a:pt x="18" y="5"/>
                      <a:pt x="18" y="5"/>
                    </a:cubicBezTo>
                    <a:cubicBezTo>
                      <a:pt x="15" y="6"/>
                      <a:pt x="12" y="5"/>
                      <a:pt x="8" y="5"/>
                    </a:cubicBezTo>
                    <a:cubicBezTo>
                      <a:pt x="5" y="5"/>
                      <a:pt x="4" y="6"/>
                      <a:pt x="3" y="6"/>
                    </a:cubicBezTo>
                    <a:cubicBezTo>
                      <a:pt x="3" y="6"/>
                      <a:pt x="3" y="6"/>
                      <a:pt x="3" y="6"/>
                    </a:cubicBezTo>
                    <a:cubicBezTo>
                      <a:pt x="3" y="6"/>
                      <a:pt x="3" y="6"/>
                      <a:pt x="3" y="6"/>
                    </a:cubicBezTo>
                    <a:cubicBezTo>
                      <a:pt x="3" y="6"/>
                      <a:pt x="3" y="6"/>
                      <a:pt x="3" y="6"/>
                    </a:cubicBezTo>
                    <a:cubicBezTo>
                      <a:pt x="2" y="7"/>
                      <a:pt x="1" y="7"/>
                      <a:pt x="1" y="9"/>
                    </a:cubicBezTo>
                    <a:cubicBezTo>
                      <a:pt x="0" y="11"/>
                      <a:pt x="0" y="12"/>
                      <a:pt x="0" y="14"/>
                    </a:cubicBezTo>
                    <a:cubicBezTo>
                      <a:pt x="0" y="14"/>
                      <a:pt x="0" y="14"/>
                      <a:pt x="0" y="14"/>
                    </a:cubicBezTo>
                    <a:cubicBezTo>
                      <a:pt x="1" y="14"/>
                      <a:pt x="1" y="14"/>
                      <a:pt x="1" y="14"/>
                    </a:cubicBezTo>
                    <a:cubicBezTo>
                      <a:pt x="1" y="14"/>
                      <a:pt x="1" y="14"/>
                      <a:pt x="1" y="14"/>
                    </a:cubicBezTo>
                    <a:cubicBezTo>
                      <a:pt x="1" y="14"/>
                      <a:pt x="1" y="14"/>
                      <a:pt x="1" y="14"/>
                    </a:cubicBezTo>
                    <a:cubicBezTo>
                      <a:pt x="0" y="12"/>
                      <a:pt x="0" y="11"/>
                      <a:pt x="1" y="9"/>
                    </a:cubicBezTo>
                    <a:cubicBezTo>
                      <a:pt x="1" y="7"/>
                      <a:pt x="2" y="7"/>
                      <a:pt x="3" y="6"/>
                    </a:cubicBezTo>
                    <a:cubicBezTo>
                      <a:pt x="3" y="6"/>
                      <a:pt x="3" y="6"/>
                      <a:pt x="3" y="6"/>
                    </a:cubicBezTo>
                    <a:cubicBezTo>
                      <a:pt x="3" y="6"/>
                      <a:pt x="3" y="6"/>
                      <a:pt x="3" y="6"/>
                    </a:cubicBezTo>
                    <a:cubicBezTo>
                      <a:pt x="3" y="6"/>
                      <a:pt x="3" y="6"/>
                      <a:pt x="3" y="6"/>
                    </a:cubicBezTo>
                    <a:cubicBezTo>
                      <a:pt x="4" y="6"/>
                      <a:pt x="5" y="5"/>
                      <a:pt x="8" y="5"/>
                    </a:cubicBezTo>
                    <a:cubicBezTo>
                      <a:pt x="12" y="5"/>
                      <a:pt x="15" y="6"/>
                      <a:pt x="18" y="5"/>
                    </a:cubicBezTo>
                    <a:cubicBezTo>
                      <a:pt x="18" y="5"/>
                      <a:pt x="19" y="5"/>
                      <a:pt x="19" y="4"/>
                    </a:cubicBezTo>
                    <a:cubicBezTo>
                      <a:pt x="20" y="4"/>
                      <a:pt x="21" y="2"/>
                      <a:pt x="21" y="2"/>
                    </a:cubicBezTo>
                    <a:cubicBezTo>
                      <a:pt x="21" y="1"/>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1" y="0"/>
                    </a:cubicBezTo>
                    <a:cubicBezTo>
                      <a:pt x="21" y="0"/>
                      <a:pt x="21" y="0"/>
                      <a:pt x="20" y="1"/>
                    </a:cubicBezTo>
                    <a:cubicBezTo>
                      <a:pt x="20" y="2"/>
                      <a:pt x="20" y="3"/>
                      <a:pt x="19" y="4"/>
                    </a:cubicBezTo>
                    <a:cubicBezTo>
                      <a:pt x="19" y="4"/>
                      <a:pt x="19" y="4"/>
                      <a:pt x="19" y="4"/>
                    </a:cubicBezTo>
                    <a:cubicBezTo>
                      <a:pt x="18" y="4"/>
                      <a:pt x="17" y="5"/>
                      <a:pt x="16" y="5"/>
                    </a:cubicBezTo>
                    <a:cubicBezTo>
                      <a:pt x="15" y="5"/>
                      <a:pt x="14" y="5"/>
                      <a:pt x="12" y="5"/>
                    </a:cubicBezTo>
                    <a:cubicBezTo>
                      <a:pt x="8" y="4"/>
                      <a:pt x="5" y="5"/>
                      <a:pt x="3" y="6"/>
                    </a:cubicBezTo>
                    <a:cubicBezTo>
                      <a:pt x="3" y="6"/>
                      <a:pt x="3" y="6"/>
                      <a:pt x="3" y="6"/>
                    </a:cubicBezTo>
                    <a:cubicBezTo>
                      <a:pt x="1" y="7"/>
                      <a:pt x="1" y="9"/>
                      <a:pt x="0" y="10"/>
                    </a:cubicBezTo>
                    <a:cubicBezTo>
                      <a:pt x="0" y="12"/>
                      <a:pt x="0" y="13"/>
                      <a:pt x="0" y="13"/>
                    </a:cubicBezTo>
                    <a:cubicBezTo>
                      <a:pt x="0" y="13"/>
                      <a:pt x="0" y="13"/>
                      <a:pt x="0" y="14"/>
                    </a:cubicBezTo>
                    <a:cubicBezTo>
                      <a:pt x="0" y="14"/>
                      <a:pt x="0" y="14"/>
                      <a:pt x="0" y="14"/>
                    </a:cubicBezTo>
                    <a:cubicBezTo>
                      <a:pt x="0" y="14"/>
                      <a:pt x="0" y="14"/>
                      <a:pt x="0" y="14"/>
                    </a:cubicBezTo>
                    <a:cubicBezTo>
                      <a:pt x="0" y="14"/>
                      <a:pt x="0" y="14"/>
                      <a:pt x="0" y="14"/>
                    </a:cubicBezTo>
                    <a:cubicBezTo>
                      <a:pt x="1" y="14"/>
                      <a:pt x="1" y="14"/>
                      <a:pt x="1" y="14"/>
                    </a:cubicBezTo>
                    <a:cubicBezTo>
                      <a:pt x="0" y="14"/>
                      <a:pt x="0" y="14"/>
                      <a:pt x="0" y="14"/>
                    </a:cubicBezTo>
                    <a:cubicBezTo>
                      <a:pt x="0" y="14"/>
                      <a:pt x="0" y="14"/>
                      <a:pt x="0" y="14"/>
                    </a:cubicBezTo>
                    <a:cubicBezTo>
                      <a:pt x="1" y="14"/>
                      <a:pt x="1" y="14"/>
                      <a:pt x="1" y="14"/>
                    </a:cubicBezTo>
                    <a:cubicBezTo>
                      <a:pt x="0" y="14"/>
                      <a:pt x="0" y="14"/>
                      <a:pt x="0" y="14"/>
                    </a:cubicBezTo>
                    <a:cubicBezTo>
                      <a:pt x="1" y="14"/>
                      <a:pt x="1" y="14"/>
                      <a:pt x="1" y="14"/>
                    </a:cubicBezTo>
                    <a:cubicBezTo>
                      <a:pt x="1" y="14"/>
                      <a:pt x="1" y="14"/>
                      <a:pt x="1" y="14"/>
                    </a:cubicBezTo>
                    <a:cubicBezTo>
                      <a:pt x="0" y="14"/>
                      <a:pt x="0" y="14"/>
                      <a:pt x="0" y="14"/>
                    </a:cubicBezTo>
                    <a:cubicBezTo>
                      <a:pt x="1" y="14"/>
                      <a:pt x="1" y="14"/>
                      <a:pt x="1" y="14"/>
                    </a:cubicBezTo>
                    <a:cubicBezTo>
                      <a:pt x="1" y="14"/>
                      <a:pt x="1" y="14"/>
                      <a:pt x="1" y="14"/>
                    </a:cubicBezTo>
                    <a:cubicBezTo>
                      <a:pt x="1" y="14"/>
                      <a:pt x="1" y="14"/>
                      <a:pt x="1" y="14"/>
                    </a:cubicBezTo>
                    <a:cubicBezTo>
                      <a:pt x="1" y="14"/>
                      <a:pt x="1" y="14"/>
                      <a:pt x="1" y="14"/>
                    </a:cubicBezTo>
                    <a:cubicBezTo>
                      <a:pt x="1" y="14"/>
                      <a:pt x="1" y="14"/>
                      <a:pt x="1" y="14"/>
                    </a:cubicBezTo>
                    <a:cubicBezTo>
                      <a:pt x="1" y="14"/>
                      <a:pt x="1" y="14"/>
                      <a:pt x="1" y="14"/>
                    </a:cubicBezTo>
                    <a:cubicBezTo>
                      <a:pt x="1" y="14"/>
                      <a:pt x="1" y="14"/>
                      <a:pt x="1" y="14"/>
                    </a:cubicBezTo>
                    <a:cubicBezTo>
                      <a:pt x="1" y="14"/>
                      <a:pt x="1" y="14"/>
                      <a:pt x="1" y="14"/>
                    </a:cubicBezTo>
                    <a:cubicBezTo>
                      <a:pt x="1" y="14"/>
                      <a:pt x="1" y="14"/>
                      <a:pt x="1" y="14"/>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95" name="Freeform 221"/>
              <p:cNvSpPr>
                <a:spLocks/>
              </p:cNvSpPr>
              <p:nvPr/>
            </p:nvSpPr>
            <p:spPr bwMode="auto">
              <a:xfrm>
                <a:off x="429" y="1444"/>
                <a:ext cx="5" cy="4"/>
              </a:xfrm>
              <a:custGeom>
                <a:avLst/>
                <a:gdLst>
                  <a:gd name="T0" fmla="*/ 0 w 2"/>
                  <a:gd name="T1" fmla="*/ 1 h 2"/>
                  <a:gd name="T2" fmla="*/ 1 w 2"/>
                  <a:gd name="T3" fmla="*/ 1 h 2"/>
                  <a:gd name="T4" fmla="*/ 2 w 2"/>
                  <a:gd name="T5" fmla="*/ 2 h 2"/>
                  <a:gd name="T6" fmla="*/ 1 w 2"/>
                  <a:gd name="T7" fmla="*/ 2 h 2"/>
                  <a:gd name="T8" fmla="*/ 0 w 2"/>
                  <a:gd name="T9" fmla="*/ 1 h 2"/>
                </a:gdLst>
                <a:ahLst/>
                <a:cxnLst>
                  <a:cxn ang="0">
                    <a:pos x="T0" y="T1"/>
                  </a:cxn>
                  <a:cxn ang="0">
                    <a:pos x="T2" y="T3"/>
                  </a:cxn>
                  <a:cxn ang="0">
                    <a:pos x="T4" y="T5"/>
                  </a:cxn>
                  <a:cxn ang="0">
                    <a:pos x="T6" y="T7"/>
                  </a:cxn>
                  <a:cxn ang="0">
                    <a:pos x="T8" y="T9"/>
                  </a:cxn>
                </a:cxnLst>
                <a:rect l="0" t="0" r="r" b="b"/>
                <a:pathLst>
                  <a:path w="2" h="2">
                    <a:moveTo>
                      <a:pt x="0" y="1"/>
                    </a:moveTo>
                    <a:cubicBezTo>
                      <a:pt x="1" y="0"/>
                      <a:pt x="1" y="0"/>
                      <a:pt x="1" y="1"/>
                    </a:cubicBezTo>
                    <a:cubicBezTo>
                      <a:pt x="2" y="1"/>
                      <a:pt x="2" y="2"/>
                      <a:pt x="2" y="2"/>
                    </a:cubicBezTo>
                    <a:cubicBezTo>
                      <a:pt x="2" y="2"/>
                      <a:pt x="1" y="2"/>
                      <a:pt x="1" y="2"/>
                    </a:cubicBezTo>
                    <a:cubicBezTo>
                      <a:pt x="0" y="1"/>
                      <a:pt x="0" y="1"/>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96" name="Freeform 222"/>
              <p:cNvSpPr>
                <a:spLocks/>
              </p:cNvSpPr>
              <p:nvPr/>
            </p:nvSpPr>
            <p:spPr bwMode="auto">
              <a:xfrm>
                <a:off x="429" y="1444"/>
                <a:ext cx="5" cy="4"/>
              </a:xfrm>
              <a:custGeom>
                <a:avLst/>
                <a:gdLst>
                  <a:gd name="T0" fmla="*/ 0 w 2"/>
                  <a:gd name="T1" fmla="*/ 1 h 2"/>
                  <a:gd name="T2" fmla="*/ 0 w 2"/>
                  <a:gd name="T3" fmla="*/ 1 h 2"/>
                  <a:gd name="T4" fmla="*/ 1 w 2"/>
                  <a:gd name="T5" fmla="*/ 0 h 2"/>
                  <a:gd name="T6" fmla="*/ 1 w 2"/>
                  <a:gd name="T7" fmla="*/ 1 h 2"/>
                  <a:gd name="T8" fmla="*/ 2 w 2"/>
                  <a:gd name="T9" fmla="*/ 1 h 2"/>
                  <a:gd name="T10" fmla="*/ 2 w 2"/>
                  <a:gd name="T11" fmla="*/ 2 h 2"/>
                  <a:gd name="T12" fmla="*/ 1 w 2"/>
                  <a:gd name="T13" fmla="*/ 2 h 2"/>
                  <a:gd name="T14" fmla="*/ 1 w 2"/>
                  <a:gd name="T15" fmla="*/ 2 h 2"/>
                  <a:gd name="T16" fmla="*/ 0 w 2"/>
                  <a:gd name="T17" fmla="*/ 1 h 2"/>
                  <a:gd name="T18" fmla="*/ 0 w 2"/>
                  <a:gd name="T19" fmla="*/ 1 h 2"/>
                  <a:gd name="T20" fmla="*/ 0 w 2"/>
                  <a:gd name="T21" fmla="*/ 1 h 2"/>
                  <a:gd name="T22" fmla="*/ 0 w 2"/>
                  <a:gd name="T23" fmla="*/ 1 h 2"/>
                  <a:gd name="T24" fmla="*/ 0 w 2"/>
                  <a:gd name="T25" fmla="*/ 1 h 2"/>
                  <a:gd name="T26" fmla="*/ 1 w 2"/>
                  <a:gd name="T27" fmla="*/ 2 h 2"/>
                  <a:gd name="T28" fmla="*/ 1 w 2"/>
                  <a:gd name="T29" fmla="*/ 2 h 2"/>
                  <a:gd name="T30" fmla="*/ 2 w 2"/>
                  <a:gd name="T31" fmla="*/ 2 h 2"/>
                  <a:gd name="T32" fmla="*/ 2 w 2"/>
                  <a:gd name="T33" fmla="*/ 1 h 2"/>
                  <a:gd name="T34" fmla="*/ 1 w 2"/>
                  <a:gd name="T35" fmla="*/ 1 h 2"/>
                  <a:gd name="T36" fmla="*/ 1 w 2"/>
                  <a:gd name="T37" fmla="*/ 0 h 2"/>
                  <a:gd name="T38" fmla="*/ 0 w 2"/>
                  <a:gd name="T3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2">
                    <a:moveTo>
                      <a:pt x="0" y="1"/>
                    </a:moveTo>
                    <a:cubicBezTo>
                      <a:pt x="0" y="1"/>
                      <a:pt x="0" y="1"/>
                      <a:pt x="0" y="1"/>
                    </a:cubicBezTo>
                    <a:cubicBezTo>
                      <a:pt x="0" y="0"/>
                      <a:pt x="1" y="0"/>
                      <a:pt x="1" y="0"/>
                    </a:cubicBezTo>
                    <a:cubicBezTo>
                      <a:pt x="1" y="0"/>
                      <a:pt x="1" y="0"/>
                      <a:pt x="1" y="1"/>
                    </a:cubicBezTo>
                    <a:cubicBezTo>
                      <a:pt x="2" y="1"/>
                      <a:pt x="2" y="1"/>
                      <a:pt x="2" y="1"/>
                    </a:cubicBezTo>
                    <a:cubicBezTo>
                      <a:pt x="2" y="1"/>
                      <a:pt x="2" y="2"/>
                      <a:pt x="2" y="2"/>
                    </a:cubicBezTo>
                    <a:cubicBezTo>
                      <a:pt x="2" y="2"/>
                      <a:pt x="2" y="2"/>
                      <a:pt x="1" y="2"/>
                    </a:cubicBezTo>
                    <a:cubicBezTo>
                      <a:pt x="1" y="2"/>
                      <a:pt x="1" y="2"/>
                      <a:pt x="1" y="2"/>
                    </a:cubicBezTo>
                    <a:cubicBezTo>
                      <a:pt x="0" y="2"/>
                      <a:pt x="0" y="1"/>
                      <a:pt x="0" y="1"/>
                    </a:cubicBezTo>
                    <a:cubicBezTo>
                      <a:pt x="0" y="1"/>
                      <a:pt x="0" y="1"/>
                      <a:pt x="0" y="1"/>
                    </a:cubicBezTo>
                    <a:cubicBezTo>
                      <a:pt x="0" y="1"/>
                      <a:pt x="0" y="1"/>
                      <a:pt x="0" y="1"/>
                    </a:cubicBezTo>
                    <a:cubicBezTo>
                      <a:pt x="0" y="1"/>
                      <a:pt x="0" y="1"/>
                      <a:pt x="0" y="1"/>
                    </a:cubicBezTo>
                    <a:cubicBezTo>
                      <a:pt x="0" y="1"/>
                      <a:pt x="0" y="1"/>
                      <a:pt x="0" y="1"/>
                    </a:cubicBezTo>
                    <a:cubicBezTo>
                      <a:pt x="0" y="1"/>
                      <a:pt x="0" y="2"/>
                      <a:pt x="1" y="2"/>
                    </a:cubicBezTo>
                    <a:cubicBezTo>
                      <a:pt x="1" y="2"/>
                      <a:pt x="1" y="2"/>
                      <a:pt x="1" y="2"/>
                    </a:cubicBezTo>
                    <a:cubicBezTo>
                      <a:pt x="2" y="2"/>
                      <a:pt x="2" y="2"/>
                      <a:pt x="2" y="2"/>
                    </a:cubicBezTo>
                    <a:cubicBezTo>
                      <a:pt x="2" y="2"/>
                      <a:pt x="2" y="1"/>
                      <a:pt x="2" y="1"/>
                    </a:cubicBezTo>
                    <a:cubicBezTo>
                      <a:pt x="2" y="1"/>
                      <a:pt x="2" y="1"/>
                      <a:pt x="1" y="1"/>
                    </a:cubicBezTo>
                    <a:cubicBezTo>
                      <a:pt x="1" y="0"/>
                      <a:pt x="1" y="0"/>
                      <a:pt x="1" y="0"/>
                    </a:cubicBezTo>
                    <a:cubicBezTo>
                      <a:pt x="1" y="0"/>
                      <a:pt x="0" y="0"/>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97" name="Freeform 223"/>
              <p:cNvSpPr>
                <a:spLocks/>
              </p:cNvSpPr>
              <p:nvPr/>
            </p:nvSpPr>
            <p:spPr bwMode="auto">
              <a:xfrm>
                <a:off x="425" y="1446"/>
                <a:ext cx="4" cy="5"/>
              </a:xfrm>
              <a:custGeom>
                <a:avLst/>
                <a:gdLst>
                  <a:gd name="T0" fmla="*/ 0 w 2"/>
                  <a:gd name="T1" fmla="*/ 0 h 2"/>
                  <a:gd name="T2" fmla="*/ 1 w 2"/>
                  <a:gd name="T3" fmla="*/ 0 h 2"/>
                  <a:gd name="T4" fmla="*/ 2 w 2"/>
                  <a:gd name="T5" fmla="*/ 1 h 2"/>
                  <a:gd name="T6" fmla="*/ 1 w 2"/>
                  <a:gd name="T7" fmla="*/ 1 h 2"/>
                  <a:gd name="T8" fmla="*/ 0 w 2"/>
                  <a:gd name="T9" fmla="*/ 0 h 2"/>
                </a:gdLst>
                <a:ahLst/>
                <a:cxnLst>
                  <a:cxn ang="0">
                    <a:pos x="T0" y="T1"/>
                  </a:cxn>
                  <a:cxn ang="0">
                    <a:pos x="T2" y="T3"/>
                  </a:cxn>
                  <a:cxn ang="0">
                    <a:pos x="T4" y="T5"/>
                  </a:cxn>
                  <a:cxn ang="0">
                    <a:pos x="T6" y="T7"/>
                  </a:cxn>
                  <a:cxn ang="0">
                    <a:pos x="T8" y="T9"/>
                  </a:cxn>
                </a:cxnLst>
                <a:rect l="0" t="0" r="r" b="b"/>
                <a:pathLst>
                  <a:path w="2" h="2">
                    <a:moveTo>
                      <a:pt x="0" y="0"/>
                    </a:moveTo>
                    <a:cubicBezTo>
                      <a:pt x="0" y="0"/>
                      <a:pt x="1" y="0"/>
                      <a:pt x="1" y="0"/>
                    </a:cubicBezTo>
                    <a:cubicBezTo>
                      <a:pt x="2" y="0"/>
                      <a:pt x="2" y="1"/>
                      <a:pt x="2" y="1"/>
                    </a:cubicBezTo>
                    <a:cubicBezTo>
                      <a:pt x="1" y="2"/>
                      <a:pt x="1" y="2"/>
                      <a:pt x="1" y="1"/>
                    </a:cubicBezTo>
                    <a:cubicBezTo>
                      <a:pt x="0" y="1"/>
                      <a:pt x="0" y="0"/>
                      <a:pt x="0"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98" name="Freeform 224"/>
              <p:cNvSpPr>
                <a:spLocks/>
              </p:cNvSpPr>
              <p:nvPr/>
            </p:nvSpPr>
            <p:spPr bwMode="auto">
              <a:xfrm>
                <a:off x="425" y="1446"/>
                <a:ext cx="4" cy="2"/>
              </a:xfrm>
              <a:custGeom>
                <a:avLst/>
                <a:gdLst>
                  <a:gd name="T0" fmla="*/ 0 w 2"/>
                  <a:gd name="T1" fmla="*/ 0 h 1"/>
                  <a:gd name="T2" fmla="*/ 0 w 2"/>
                  <a:gd name="T3" fmla="*/ 0 h 1"/>
                  <a:gd name="T4" fmla="*/ 1 w 2"/>
                  <a:gd name="T5" fmla="*/ 0 h 1"/>
                  <a:gd name="T6" fmla="*/ 1 w 2"/>
                  <a:gd name="T7" fmla="*/ 0 h 1"/>
                  <a:gd name="T8" fmla="*/ 2 w 2"/>
                  <a:gd name="T9" fmla="*/ 1 h 1"/>
                  <a:gd name="T10" fmla="*/ 2 w 2"/>
                  <a:gd name="T11" fmla="*/ 1 h 1"/>
                  <a:gd name="T12" fmla="*/ 1 w 2"/>
                  <a:gd name="T13" fmla="*/ 1 h 1"/>
                  <a:gd name="T14" fmla="*/ 1 w 2"/>
                  <a:gd name="T15" fmla="*/ 1 h 1"/>
                  <a:gd name="T16" fmla="*/ 0 w 2"/>
                  <a:gd name="T17" fmla="*/ 1 h 1"/>
                  <a:gd name="T18" fmla="*/ 0 w 2"/>
                  <a:gd name="T19" fmla="*/ 0 h 1"/>
                  <a:gd name="T20" fmla="*/ 0 w 2"/>
                  <a:gd name="T21" fmla="*/ 0 h 1"/>
                  <a:gd name="T22" fmla="*/ 0 w 2"/>
                  <a:gd name="T23" fmla="*/ 0 h 1"/>
                  <a:gd name="T24" fmla="*/ 0 w 2"/>
                  <a:gd name="T25" fmla="*/ 1 h 1"/>
                  <a:gd name="T26" fmla="*/ 1 w 2"/>
                  <a:gd name="T27" fmla="*/ 1 h 1"/>
                  <a:gd name="T28" fmla="*/ 1 w 2"/>
                  <a:gd name="T29" fmla="*/ 1 h 1"/>
                  <a:gd name="T30" fmla="*/ 2 w 2"/>
                  <a:gd name="T31" fmla="*/ 1 h 1"/>
                  <a:gd name="T32" fmla="*/ 2 w 2"/>
                  <a:gd name="T33" fmla="*/ 1 h 1"/>
                  <a:gd name="T34" fmla="*/ 1 w 2"/>
                  <a:gd name="T35" fmla="*/ 0 h 1"/>
                  <a:gd name="T36" fmla="*/ 1 w 2"/>
                  <a:gd name="T37" fmla="*/ 0 h 1"/>
                  <a:gd name="T38" fmla="*/ 0 w 2"/>
                  <a:gd name="T3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1">
                    <a:moveTo>
                      <a:pt x="0" y="0"/>
                    </a:moveTo>
                    <a:cubicBezTo>
                      <a:pt x="0" y="0"/>
                      <a:pt x="0" y="0"/>
                      <a:pt x="0" y="0"/>
                    </a:cubicBezTo>
                    <a:cubicBezTo>
                      <a:pt x="0" y="0"/>
                      <a:pt x="0" y="0"/>
                      <a:pt x="1" y="0"/>
                    </a:cubicBezTo>
                    <a:cubicBezTo>
                      <a:pt x="1" y="0"/>
                      <a:pt x="1" y="0"/>
                      <a:pt x="1" y="0"/>
                    </a:cubicBezTo>
                    <a:cubicBezTo>
                      <a:pt x="1" y="0"/>
                      <a:pt x="2" y="0"/>
                      <a:pt x="2" y="1"/>
                    </a:cubicBezTo>
                    <a:cubicBezTo>
                      <a:pt x="2" y="1"/>
                      <a:pt x="2" y="1"/>
                      <a:pt x="2" y="1"/>
                    </a:cubicBezTo>
                    <a:cubicBezTo>
                      <a:pt x="1" y="1"/>
                      <a:pt x="1" y="1"/>
                      <a:pt x="1" y="1"/>
                    </a:cubicBezTo>
                    <a:cubicBezTo>
                      <a:pt x="1" y="1"/>
                      <a:pt x="1" y="1"/>
                      <a:pt x="1" y="1"/>
                    </a:cubicBezTo>
                    <a:cubicBezTo>
                      <a:pt x="0" y="1"/>
                      <a:pt x="0" y="1"/>
                      <a:pt x="0" y="1"/>
                    </a:cubicBezTo>
                    <a:cubicBezTo>
                      <a:pt x="0" y="0"/>
                      <a:pt x="0" y="0"/>
                      <a:pt x="0" y="0"/>
                    </a:cubicBezTo>
                    <a:cubicBezTo>
                      <a:pt x="0" y="0"/>
                      <a:pt x="0" y="0"/>
                      <a:pt x="0" y="0"/>
                    </a:cubicBezTo>
                    <a:cubicBezTo>
                      <a:pt x="0" y="0"/>
                      <a:pt x="0" y="0"/>
                      <a:pt x="0" y="0"/>
                    </a:cubicBezTo>
                    <a:cubicBezTo>
                      <a:pt x="0" y="0"/>
                      <a:pt x="0" y="0"/>
                      <a:pt x="0" y="1"/>
                    </a:cubicBezTo>
                    <a:cubicBezTo>
                      <a:pt x="0" y="1"/>
                      <a:pt x="0" y="1"/>
                      <a:pt x="1" y="1"/>
                    </a:cubicBezTo>
                    <a:cubicBezTo>
                      <a:pt x="1" y="1"/>
                      <a:pt x="1" y="1"/>
                      <a:pt x="1" y="1"/>
                    </a:cubicBezTo>
                    <a:cubicBezTo>
                      <a:pt x="1" y="1"/>
                      <a:pt x="2" y="1"/>
                      <a:pt x="2" y="1"/>
                    </a:cubicBezTo>
                    <a:cubicBezTo>
                      <a:pt x="2" y="1"/>
                      <a:pt x="2" y="1"/>
                      <a:pt x="2" y="1"/>
                    </a:cubicBezTo>
                    <a:cubicBezTo>
                      <a:pt x="2" y="0"/>
                      <a:pt x="1" y="0"/>
                      <a:pt x="1" y="0"/>
                    </a:cubicBezTo>
                    <a:cubicBezTo>
                      <a:pt x="1" y="0"/>
                      <a:pt x="1" y="0"/>
                      <a:pt x="1" y="0"/>
                    </a:cubicBezTo>
                    <a:cubicBezTo>
                      <a:pt x="0" y="0"/>
                      <a:pt x="0" y="0"/>
                      <a:pt x="0"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899" name="Freeform 225"/>
              <p:cNvSpPr>
                <a:spLocks/>
              </p:cNvSpPr>
              <p:nvPr/>
            </p:nvSpPr>
            <p:spPr bwMode="auto">
              <a:xfrm>
                <a:off x="418" y="1451"/>
                <a:ext cx="4" cy="2"/>
              </a:xfrm>
              <a:custGeom>
                <a:avLst/>
                <a:gdLst>
                  <a:gd name="T0" fmla="*/ 0 w 2"/>
                  <a:gd name="T1" fmla="*/ 0 h 1"/>
                  <a:gd name="T2" fmla="*/ 1 w 2"/>
                  <a:gd name="T3" fmla="*/ 0 h 1"/>
                  <a:gd name="T4" fmla="*/ 1 w 2"/>
                  <a:gd name="T5" fmla="*/ 1 h 1"/>
                  <a:gd name="T6" fmla="*/ 1 w 2"/>
                  <a:gd name="T7" fmla="*/ 1 h 1"/>
                  <a:gd name="T8" fmla="*/ 0 w 2"/>
                  <a:gd name="T9" fmla="*/ 0 h 1"/>
                </a:gdLst>
                <a:ahLst/>
                <a:cxnLst>
                  <a:cxn ang="0">
                    <a:pos x="T0" y="T1"/>
                  </a:cxn>
                  <a:cxn ang="0">
                    <a:pos x="T2" y="T3"/>
                  </a:cxn>
                  <a:cxn ang="0">
                    <a:pos x="T4" y="T5"/>
                  </a:cxn>
                  <a:cxn ang="0">
                    <a:pos x="T6" y="T7"/>
                  </a:cxn>
                  <a:cxn ang="0">
                    <a:pos x="T8" y="T9"/>
                  </a:cxn>
                </a:cxnLst>
                <a:rect l="0" t="0" r="r" b="b"/>
                <a:pathLst>
                  <a:path w="2" h="1">
                    <a:moveTo>
                      <a:pt x="0" y="0"/>
                    </a:moveTo>
                    <a:cubicBezTo>
                      <a:pt x="0" y="0"/>
                      <a:pt x="1" y="0"/>
                      <a:pt x="1" y="0"/>
                    </a:cubicBezTo>
                    <a:cubicBezTo>
                      <a:pt x="1" y="0"/>
                      <a:pt x="2" y="1"/>
                      <a:pt x="1" y="1"/>
                    </a:cubicBezTo>
                    <a:cubicBezTo>
                      <a:pt x="1" y="1"/>
                      <a:pt x="1" y="1"/>
                      <a:pt x="1" y="1"/>
                    </a:cubicBezTo>
                    <a:cubicBezTo>
                      <a:pt x="0" y="1"/>
                      <a:pt x="0" y="0"/>
                      <a:pt x="0"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00" name="Freeform 226"/>
              <p:cNvSpPr>
                <a:spLocks/>
              </p:cNvSpPr>
              <p:nvPr/>
            </p:nvSpPr>
            <p:spPr bwMode="auto">
              <a:xfrm>
                <a:off x="418" y="1451"/>
                <a:ext cx="2" cy="2"/>
              </a:xfrm>
              <a:custGeom>
                <a:avLst/>
                <a:gdLst>
                  <a:gd name="T0" fmla="*/ 0 w 1"/>
                  <a:gd name="T1" fmla="*/ 0 h 1"/>
                  <a:gd name="T2" fmla="*/ 0 w 1"/>
                  <a:gd name="T3" fmla="*/ 0 h 1"/>
                  <a:gd name="T4" fmla="*/ 1 w 1"/>
                  <a:gd name="T5" fmla="*/ 0 h 1"/>
                  <a:gd name="T6" fmla="*/ 1 w 1"/>
                  <a:gd name="T7" fmla="*/ 0 h 1"/>
                  <a:gd name="T8" fmla="*/ 1 w 1"/>
                  <a:gd name="T9" fmla="*/ 0 h 1"/>
                  <a:gd name="T10" fmla="*/ 1 w 1"/>
                  <a:gd name="T11" fmla="*/ 1 h 1"/>
                  <a:gd name="T12" fmla="*/ 1 w 1"/>
                  <a:gd name="T13" fmla="*/ 1 h 1"/>
                  <a:gd name="T14" fmla="*/ 1 w 1"/>
                  <a:gd name="T15" fmla="*/ 1 h 1"/>
                  <a:gd name="T16" fmla="*/ 0 w 1"/>
                  <a:gd name="T17" fmla="*/ 0 h 1"/>
                  <a:gd name="T18" fmla="*/ 0 w 1"/>
                  <a:gd name="T19" fmla="*/ 0 h 1"/>
                  <a:gd name="T20" fmla="*/ 0 w 1"/>
                  <a:gd name="T21" fmla="*/ 0 h 1"/>
                  <a:gd name="T22" fmla="*/ 0 w 1"/>
                  <a:gd name="T23" fmla="*/ 0 h 1"/>
                  <a:gd name="T24" fmla="*/ 0 w 1"/>
                  <a:gd name="T25" fmla="*/ 0 h 1"/>
                  <a:gd name="T26" fmla="*/ 1 w 1"/>
                  <a:gd name="T27" fmla="*/ 1 h 1"/>
                  <a:gd name="T28" fmla="*/ 1 w 1"/>
                  <a:gd name="T29" fmla="*/ 1 h 1"/>
                  <a:gd name="T30" fmla="*/ 1 w 1"/>
                  <a:gd name="T31" fmla="*/ 1 h 1"/>
                  <a:gd name="T32" fmla="*/ 1 w 1"/>
                  <a:gd name="T33" fmla="*/ 0 h 1"/>
                  <a:gd name="T34" fmla="*/ 1 w 1"/>
                  <a:gd name="T35" fmla="*/ 0 h 1"/>
                  <a:gd name="T36" fmla="*/ 1 w 1"/>
                  <a:gd name="T37" fmla="*/ 0 h 1"/>
                  <a:gd name="T38" fmla="*/ 0 w 1"/>
                  <a:gd name="T3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0" y="0"/>
                    </a:moveTo>
                    <a:cubicBezTo>
                      <a:pt x="0" y="0"/>
                      <a:pt x="0" y="0"/>
                      <a:pt x="0" y="0"/>
                    </a:cubicBezTo>
                    <a:cubicBezTo>
                      <a:pt x="0" y="0"/>
                      <a:pt x="0" y="0"/>
                      <a:pt x="1" y="0"/>
                    </a:cubicBezTo>
                    <a:cubicBezTo>
                      <a:pt x="1" y="0"/>
                      <a:pt x="1" y="0"/>
                      <a:pt x="1" y="0"/>
                    </a:cubicBezTo>
                    <a:cubicBezTo>
                      <a:pt x="1" y="0"/>
                      <a:pt x="1" y="0"/>
                      <a:pt x="1" y="0"/>
                    </a:cubicBezTo>
                    <a:cubicBezTo>
                      <a:pt x="1" y="1"/>
                      <a:pt x="1" y="1"/>
                      <a:pt x="1" y="1"/>
                    </a:cubicBezTo>
                    <a:cubicBezTo>
                      <a:pt x="1" y="1"/>
                      <a:pt x="1" y="1"/>
                      <a:pt x="1" y="1"/>
                    </a:cubicBezTo>
                    <a:cubicBezTo>
                      <a:pt x="1" y="1"/>
                      <a:pt x="1" y="1"/>
                      <a:pt x="1" y="1"/>
                    </a:cubicBezTo>
                    <a:cubicBezTo>
                      <a:pt x="0" y="1"/>
                      <a:pt x="0" y="1"/>
                      <a:pt x="0" y="0"/>
                    </a:cubicBezTo>
                    <a:cubicBezTo>
                      <a:pt x="0" y="0"/>
                      <a:pt x="0" y="0"/>
                      <a:pt x="0" y="0"/>
                    </a:cubicBezTo>
                    <a:cubicBezTo>
                      <a:pt x="0" y="0"/>
                      <a:pt x="0" y="0"/>
                      <a:pt x="0" y="0"/>
                    </a:cubicBezTo>
                    <a:cubicBezTo>
                      <a:pt x="0" y="0"/>
                      <a:pt x="0" y="0"/>
                      <a:pt x="0" y="0"/>
                    </a:cubicBezTo>
                    <a:cubicBezTo>
                      <a:pt x="0" y="0"/>
                      <a:pt x="0" y="0"/>
                      <a:pt x="0" y="0"/>
                    </a:cubicBezTo>
                    <a:cubicBezTo>
                      <a:pt x="0" y="1"/>
                      <a:pt x="0" y="1"/>
                      <a:pt x="1" y="1"/>
                    </a:cubicBezTo>
                    <a:cubicBezTo>
                      <a:pt x="1" y="1"/>
                      <a:pt x="1" y="1"/>
                      <a:pt x="1" y="1"/>
                    </a:cubicBezTo>
                    <a:cubicBezTo>
                      <a:pt x="1" y="1"/>
                      <a:pt x="1" y="1"/>
                      <a:pt x="1" y="1"/>
                    </a:cubicBezTo>
                    <a:cubicBezTo>
                      <a:pt x="1" y="1"/>
                      <a:pt x="1" y="1"/>
                      <a:pt x="1" y="0"/>
                    </a:cubicBezTo>
                    <a:cubicBezTo>
                      <a:pt x="1" y="0"/>
                      <a:pt x="1" y="0"/>
                      <a:pt x="1" y="0"/>
                    </a:cubicBezTo>
                    <a:cubicBezTo>
                      <a:pt x="1" y="0"/>
                      <a:pt x="1" y="0"/>
                      <a:pt x="1" y="0"/>
                    </a:cubicBezTo>
                    <a:cubicBezTo>
                      <a:pt x="0" y="0"/>
                      <a:pt x="0" y="0"/>
                      <a:pt x="0"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01" name="Freeform 227"/>
              <p:cNvSpPr>
                <a:spLocks/>
              </p:cNvSpPr>
              <p:nvPr/>
            </p:nvSpPr>
            <p:spPr bwMode="auto">
              <a:xfrm>
                <a:off x="420" y="1446"/>
                <a:ext cx="5" cy="5"/>
              </a:xfrm>
              <a:custGeom>
                <a:avLst/>
                <a:gdLst>
                  <a:gd name="T0" fmla="*/ 1 w 2"/>
                  <a:gd name="T1" fmla="*/ 1 h 2"/>
                  <a:gd name="T2" fmla="*/ 1 w 2"/>
                  <a:gd name="T3" fmla="*/ 1 h 2"/>
                  <a:gd name="T4" fmla="*/ 2 w 2"/>
                  <a:gd name="T5" fmla="*/ 2 h 2"/>
                  <a:gd name="T6" fmla="*/ 1 w 2"/>
                  <a:gd name="T7" fmla="*/ 2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1" y="0"/>
                      <a:pt x="1" y="0"/>
                      <a:pt x="1" y="1"/>
                    </a:cubicBezTo>
                    <a:cubicBezTo>
                      <a:pt x="2" y="1"/>
                      <a:pt x="2" y="2"/>
                      <a:pt x="2" y="2"/>
                    </a:cubicBezTo>
                    <a:cubicBezTo>
                      <a:pt x="2" y="2"/>
                      <a:pt x="1" y="2"/>
                      <a:pt x="1" y="2"/>
                    </a:cubicBezTo>
                    <a:cubicBezTo>
                      <a:pt x="1" y="2"/>
                      <a:pt x="0" y="1"/>
                      <a:pt x="1"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02" name="Freeform 228"/>
              <p:cNvSpPr>
                <a:spLocks/>
              </p:cNvSpPr>
              <p:nvPr/>
            </p:nvSpPr>
            <p:spPr bwMode="auto">
              <a:xfrm>
                <a:off x="420" y="1448"/>
                <a:ext cx="5" cy="3"/>
              </a:xfrm>
              <a:custGeom>
                <a:avLst/>
                <a:gdLst>
                  <a:gd name="T0" fmla="*/ 1 w 2"/>
                  <a:gd name="T1" fmla="*/ 0 h 1"/>
                  <a:gd name="T2" fmla="*/ 1 w 2"/>
                  <a:gd name="T3" fmla="*/ 0 h 1"/>
                  <a:gd name="T4" fmla="*/ 1 w 2"/>
                  <a:gd name="T5" fmla="*/ 0 h 1"/>
                  <a:gd name="T6" fmla="*/ 1 w 2"/>
                  <a:gd name="T7" fmla="*/ 0 h 1"/>
                  <a:gd name="T8" fmla="*/ 2 w 2"/>
                  <a:gd name="T9" fmla="*/ 0 h 1"/>
                  <a:gd name="T10" fmla="*/ 2 w 2"/>
                  <a:gd name="T11" fmla="*/ 1 h 1"/>
                  <a:gd name="T12" fmla="*/ 1 w 2"/>
                  <a:gd name="T13" fmla="*/ 1 h 1"/>
                  <a:gd name="T14" fmla="*/ 1 w 2"/>
                  <a:gd name="T15" fmla="*/ 1 h 1"/>
                  <a:gd name="T16" fmla="*/ 1 w 2"/>
                  <a:gd name="T17" fmla="*/ 0 h 1"/>
                  <a:gd name="T18" fmla="*/ 1 w 2"/>
                  <a:gd name="T19" fmla="*/ 0 h 1"/>
                  <a:gd name="T20" fmla="*/ 1 w 2"/>
                  <a:gd name="T21" fmla="*/ 0 h 1"/>
                  <a:gd name="T22" fmla="*/ 1 w 2"/>
                  <a:gd name="T23" fmla="*/ 0 h 1"/>
                  <a:gd name="T24" fmla="*/ 1 w 2"/>
                  <a:gd name="T25" fmla="*/ 0 h 1"/>
                  <a:gd name="T26" fmla="*/ 1 w 2"/>
                  <a:gd name="T27" fmla="*/ 1 h 1"/>
                  <a:gd name="T28" fmla="*/ 1 w 2"/>
                  <a:gd name="T29" fmla="*/ 1 h 1"/>
                  <a:gd name="T30" fmla="*/ 2 w 2"/>
                  <a:gd name="T31" fmla="*/ 1 h 1"/>
                  <a:gd name="T32" fmla="*/ 2 w 2"/>
                  <a:gd name="T33" fmla="*/ 0 h 1"/>
                  <a:gd name="T34" fmla="*/ 1 w 2"/>
                  <a:gd name="T35" fmla="*/ 0 h 1"/>
                  <a:gd name="T36" fmla="*/ 1 w 2"/>
                  <a:gd name="T37" fmla="*/ 0 h 1"/>
                  <a:gd name="T38" fmla="*/ 1 w 2"/>
                  <a:gd name="T3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1">
                    <a:moveTo>
                      <a:pt x="1" y="0"/>
                    </a:moveTo>
                    <a:cubicBezTo>
                      <a:pt x="1" y="0"/>
                      <a:pt x="1" y="0"/>
                      <a:pt x="1" y="0"/>
                    </a:cubicBezTo>
                    <a:cubicBezTo>
                      <a:pt x="1" y="0"/>
                      <a:pt x="1" y="0"/>
                      <a:pt x="1" y="0"/>
                    </a:cubicBezTo>
                    <a:cubicBezTo>
                      <a:pt x="1" y="0"/>
                      <a:pt x="1" y="0"/>
                      <a:pt x="1" y="0"/>
                    </a:cubicBezTo>
                    <a:cubicBezTo>
                      <a:pt x="2" y="0"/>
                      <a:pt x="2" y="0"/>
                      <a:pt x="2" y="0"/>
                    </a:cubicBezTo>
                    <a:cubicBezTo>
                      <a:pt x="2" y="1"/>
                      <a:pt x="2" y="1"/>
                      <a:pt x="2" y="1"/>
                    </a:cubicBezTo>
                    <a:cubicBezTo>
                      <a:pt x="2" y="1"/>
                      <a:pt x="2" y="1"/>
                      <a:pt x="1" y="1"/>
                    </a:cubicBezTo>
                    <a:cubicBezTo>
                      <a:pt x="1" y="1"/>
                      <a:pt x="1" y="1"/>
                      <a:pt x="1" y="1"/>
                    </a:cubicBezTo>
                    <a:cubicBezTo>
                      <a:pt x="1" y="1"/>
                      <a:pt x="1" y="0"/>
                      <a:pt x="1" y="0"/>
                    </a:cubicBezTo>
                    <a:cubicBezTo>
                      <a:pt x="0" y="0"/>
                      <a:pt x="0" y="0"/>
                      <a:pt x="1" y="0"/>
                    </a:cubicBezTo>
                    <a:cubicBezTo>
                      <a:pt x="1" y="0"/>
                      <a:pt x="1" y="0"/>
                      <a:pt x="1" y="0"/>
                    </a:cubicBezTo>
                    <a:cubicBezTo>
                      <a:pt x="1" y="0"/>
                      <a:pt x="1" y="0"/>
                      <a:pt x="1" y="0"/>
                    </a:cubicBezTo>
                    <a:cubicBezTo>
                      <a:pt x="0" y="0"/>
                      <a:pt x="0" y="0"/>
                      <a:pt x="1" y="0"/>
                    </a:cubicBezTo>
                    <a:cubicBezTo>
                      <a:pt x="1" y="0"/>
                      <a:pt x="1" y="1"/>
                      <a:pt x="1" y="1"/>
                    </a:cubicBezTo>
                    <a:cubicBezTo>
                      <a:pt x="1" y="1"/>
                      <a:pt x="1" y="1"/>
                      <a:pt x="1" y="1"/>
                    </a:cubicBezTo>
                    <a:cubicBezTo>
                      <a:pt x="2" y="1"/>
                      <a:pt x="2" y="1"/>
                      <a:pt x="2" y="1"/>
                    </a:cubicBezTo>
                    <a:cubicBezTo>
                      <a:pt x="2" y="1"/>
                      <a:pt x="2" y="1"/>
                      <a:pt x="2" y="0"/>
                    </a:cubicBezTo>
                    <a:cubicBezTo>
                      <a:pt x="2" y="0"/>
                      <a:pt x="2" y="0"/>
                      <a:pt x="1" y="0"/>
                    </a:cubicBezTo>
                    <a:cubicBezTo>
                      <a:pt x="1" y="0"/>
                      <a:pt x="1" y="0"/>
                      <a:pt x="1" y="0"/>
                    </a:cubicBezTo>
                    <a:cubicBezTo>
                      <a:pt x="1" y="0"/>
                      <a:pt x="1" y="0"/>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03" name="Freeform 229"/>
              <p:cNvSpPr>
                <a:spLocks/>
              </p:cNvSpPr>
              <p:nvPr/>
            </p:nvSpPr>
            <p:spPr bwMode="auto">
              <a:xfrm>
                <a:off x="415" y="1453"/>
                <a:ext cx="5" cy="2"/>
              </a:xfrm>
              <a:custGeom>
                <a:avLst/>
                <a:gdLst>
                  <a:gd name="T0" fmla="*/ 1 w 2"/>
                  <a:gd name="T1" fmla="*/ 0 h 1"/>
                  <a:gd name="T2" fmla="*/ 1 w 2"/>
                  <a:gd name="T3" fmla="*/ 0 h 1"/>
                  <a:gd name="T4" fmla="*/ 1 w 2"/>
                  <a:gd name="T5" fmla="*/ 1 h 1"/>
                  <a:gd name="T6" fmla="*/ 1 w 2"/>
                  <a:gd name="T7" fmla="*/ 1 h 1"/>
                  <a:gd name="T8" fmla="*/ 1 w 2"/>
                  <a:gd name="T9" fmla="*/ 0 h 1"/>
                </a:gdLst>
                <a:ahLst/>
                <a:cxnLst>
                  <a:cxn ang="0">
                    <a:pos x="T0" y="T1"/>
                  </a:cxn>
                  <a:cxn ang="0">
                    <a:pos x="T2" y="T3"/>
                  </a:cxn>
                  <a:cxn ang="0">
                    <a:pos x="T4" y="T5"/>
                  </a:cxn>
                  <a:cxn ang="0">
                    <a:pos x="T6" y="T7"/>
                  </a:cxn>
                  <a:cxn ang="0">
                    <a:pos x="T8" y="T9"/>
                  </a:cxn>
                </a:cxnLst>
                <a:rect l="0" t="0" r="r" b="b"/>
                <a:pathLst>
                  <a:path w="2" h="1">
                    <a:moveTo>
                      <a:pt x="1" y="0"/>
                    </a:moveTo>
                    <a:cubicBezTo>
                      <a:pt x="1" y="0"/>
                      <a:pt x="1" y="0"/>
                      <a:pt x="1" y="0"/>
                    </a:cubicBezTo>
                    <a:cubicBezTo>
                      <a:pt x="1" y="1"/>
                      <a:pt x="2" y="1"/>
                      <a:pt x="1" y="1"/>
                    </a:cubicBezTo>
                    <a:cubicBezTo>
                      <a:pt x="1" y="1"/>
                      <a:pt x="1" y="1"/>
                      <a:pt x="1" y="1"/>
                    </a:cubicBezTo>
                    <a:cubicBezTo>
                      <a:pt x="1" y="1"/>
                      <a:pt x="0" y="1"/>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04" name="Freeform 230"/>
              <p:cNvSpPr>
                <a:spLocks/>
              </p:cNvSpPr>
              <p:nvPr/>
            </p:nvSpPr>
            <p:spPr bwMode="auto">
              <a:xfrm>
                <a:off x="418" y="1453"/>
                <a:ext cx="2" cy="2"/>
              </a:xfrm>
              <a:custGeom>
                <a:avLst/>
                <a:gdLst>
                  <a:gd name="T0" fmla="*/ 0 w 1"/>
                  <a:gd name="T1" fmla="*/ 0 h 1"/>
                  <a:gd name="T2" fmla="*/ 0 w 1"/>
                  <a:gd name="T3" fmla="*/ 0 h 1"/>
                  <a:gd name="T4" fmla="*/ 0 w 1"/>
                  <a:gd name="T5" fmla="*/ 0 h 1"/>
                  <a:gd name="T6" fmla="*/ 0 w 1"/>
                  <a:gd name="T7" fmla="*/ 0 h 1"/>
                  <a:gd name="T8" fmla="*/ 0 w 1"/>
                  <a:gd name="T9" fmla="*/ 1 h 1"/>
                  <a:gd name="T10" fmla="*/ 0 w 1"/>
                  <a:gd name="T11" fmla="*/ 1 h 1"/>
                  <a:gd name="T12" fmla="*/ 0 w 1"/>
                  <a:gd name="T13" fmla="*/ 1 h 1"/>
                  <a:gd name="T14" fmla="*/ 0 w 1"/>
                  <a:gd name="T15" fmla="*/ 1 h 1"/>
                  <a:gd name="T16" fmla="*/ 0 w 1"/>
                  <a:gd name="T17" fmla="*/ 1 h 1"/>
                  <a:gd name="T18" fmla="*/ 0 w 1"/>
                  <a:gd name="T19" fmla="*/ 0 h 1"/>
                  <a:gd name="T20" fmla="*/ 0 w 1"/>
                  <a:gd name="T21" fmla="*/ 0 h 1"/>
                  <a:gd name="T22" fmla="*/ 0 w 1"/>
                  <a:gd name="T23" fmla="*/ 0 h 1"/>
                  <a:gd name="T24" fmla="*/ 0 w 1"/>
                  <a:gd name="T25" fmla="*/ 1 h 1"/>
                  <a:gd name="T26" fmla="*/ 0 w 1"/>
                  <a:gd name="T27" fmla="*/ 1 h 1"/>
                  <a:gd name="T28" fmla="*/ 0 w 1"/>
                  <a:gd name="T29" fmla="*/ 1 h 1"/>
                  <a:gd name="T30" fmla="*/ 0 w 1"/>
                  <a:gd name="T31" fmla="*/ 1 h 1"/>
                  <a:gd name="T32" fmla="*/ 0 w 1"/>
                  <a:gd name="T33" fmla="*/ 1 h 1"/>
                  <a:gd name="T34" fmla="*/ 0 w 1"/>
                  <a:gd name="T35" fmla="*/ 0 h 1"/>
                  <a:gd name="T36" fmla="*/ 0 w 1"/>
                  <a:gd name="T37" fmla="*/ 0 h 1"/>
                  <a:gd name="T38" fmla="*/ 0 w 1"/>
                  <a:gd name="T3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0" y="0"/>
                    </a:moveTo>
                    <a:cubicBezTo>
                      <a:pt x="0" y="0"/>
                      <a:pt x="0" y="0"/>
                      <a:pt x="0" y="0"/>
                    </a:cubicBezTo>
                    <a:cubicBezTo>
                      <a:pt x="0" y="0"/>
                      <a:pt x="0" y="0"/>
                      <a:pt x="0" y="0"/>
                    </a:cubicBezTo>
                    <a:cubicBezTo>
                      <a:pt x="0" y="0"/>
                      <a:pt x="0" y="0"/>
                      <a:pt x="0" y="0"/>
                    </a:cubicBezTo>
                    <a:cubicBezTo>
                      <a:pt x="0" y="0"/>
                      <a:pt x="0" y="1"/>
                      <a:pt x="0" y="1"/>
                    </a:cubicBezTo>
                    <a:cubicBezTo>
                      <a:pt x="0" y="1"/>
                      <a:pt x="0" y="1"/>
                      <a:pt x="0" y="1"/>
                    </a:cubicBezTo>
                    <a:cubicBezTo>
                      <a:pt x="0" y="1"/>
                      <a:pt x="0" y="1"/>
                      <a:pt x="0" y="1"/>
                    </a:cubicBezTo>
                    <a:cubicBezTo>
                      <a:pt x="0" y="1"/>
                      <a:pt x="0" y="1"/>
                      <a:pt x="0" y="1"/>
                    </a:cubicBezTo>
                    <a:cubicBezTo>
                      <a:pt x="0" y="1"/>
                      <a:pt x="0" y="1"/>
                      <a:pt x="0" y="1"/>
                    </a:cubicBezTo>
                    <a:cubicBezTo>
                      <a:pt x="0" y="1"/>
                      <a:pt x="0" y="0"/>
                      <a:pt x="0" y="0"/>
                    </a:cubicBezTo>
                    <a:cubicBezTo>
                      <a:pt x="0" y="0"/>
                      <a:pt x="0" y="0"/>
                      <a:pt x="0" y="0"/>
                    </a:cubicBezTo>
                    <a:cubicBezTo>
                      <a:pt x="0" y="0"/>
                      <a:pt x="0" y="0"/>
                      <a:pt x="0" y="0"/>
                    </a:cubicBezTo>
                    <a:cubicBezTo>
                      <a:pt x="0" y="0"/>
                      <a:pt x="0" y="1"/>
                      <a:pt x="0" y="1"/>
                    </a:cubicBezTo>
                    <a:cubicBezTo>
                      <a:pt x="0" y="1"/>
                      <a:pt x="0" y="1"/>
                      <a:pt x="0" y="1"/>
                    </a:cubicBezTo>
                    <a:cubicBezTo>
                      <a:pt x="0" y="1"/>
                      <a:pt x="0" y="1"/>
                      <a:pt x="0" y="1"/>
                    </a:cubicBezTo>
                    <a:cubicBezTo>
                      <a:pt x="0" y="1"/>
                      <a:pt x="0" y="1"/>
                      <a:pt x="0" y="1"/>
                    </a:cubicBezTo>
                    <a:cubicBezTo>
                      <a:pt x="0" y="1"/>
                      <a:pt x="1" y="1"/>
                      <a:pt x="0" y="1"/>
                    </a:cubicBezTo>
                    <a:cubicBezTo>
                      <a:pt x="0" y="1"/>
                      <a:pt x="0" y="0"/>
                      <a:pt x="0" y="0"/>
                    </a:cubicBezTo>
                    <a:cubicBezTo>
                      <a:pt x="0" y="0"/>
                      <a:pt x="0" y="0"/>
                      <a:pt x="0" y="0"/>
                    </a:cubicBezTo>
                    <a:cubicBezTo>
                      <a:pt x="0" y="0"/>
                      <a:pt x="0" y="0"/>
                      <a:pt x="0"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05" name="Freeform 231"/>
              <p:cNvSpPr>
                <a:spLocks/>
              </p:cNvSpPr>
              <p:nvPr/>
            </p:nvSpPr>
            <p:spPr bwMode="auto">
              <a:xfrm>
                <a:off x="415" y="1458"/>
                <a:ext cx="3" cy="0"/>
              </a:xfrm>
              <a:custGeom>
                <a:avLst/>
                <a:gdLst>
                  <a:gd name="T0" fmla="*/ 0 w 1"/>
                  <a:gd name="T1" fmla="*/ 1 w 1"/>
                  <a:gd name="T2" fmla="*/ 1 w 1"/>
                  <a:gd name="T3" fmla="*/ 1 w 1"/>
                  <a:gd name="T4" fmla="*/ 0 w 1"/>
                </a:gdLst>
                <a:ahLst/>
                <a:cxnLst>
                  <a:cxn ang="0">
                    <a:pos x="T0" y="0"/>
                  </a:cxn>
                  <a:cxn ang="0">
                    <a:pos x="T1" y="0"/>
                  </a:cxn>
                  <a:cxn ang="0">
                    <a:pos x="T2" y="0"/>
                  </a:cxn>
                  <a:cxn ang="0">
                    <a:pos x="T3" y="0"/>
                  </a:cxn>
                  <a:cxn ang="0">
                    <a:pos x="T4" y="0"/>
                  </a:cxn>
                </a:cxnLst>
                <a:rect l="0" t="0" r="r" b="b"/>
                <a:pathLst>
                  <a:path w="1">
                    <a:moveTo>
                      <a:pt x="0" y="0"/>
                    </a:moveTo>
                    <a:cubicBezTo>
                      <a:pt x="1" y="0"/>
                      <a:pt x="1" y="0"/>
                      <a:pt x="1" y="0"/>
                    </a:cubicBezTo>
                    <a:cubicBezTo>
                      <a:pt x="1" y="0"/>
                      <a:pt x="1" y="0"/>
                      <a:pt x="1" y="0"/>
                    </a:cubicBezTo>
                    <a:cubicBezTo>
                      <a:pt x="1" y="0"/>
                      <a:pt x="1" y="0"/>
                      <a:pt x="1" y="0"/>
                    </a:cubicBezTo>
                    <a:cubicBezTo>
                      <a:pt x="0" y="0"/>
                      <a:pt x="0" y="0"/>
                      <a:pt x="0"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06" name="Freeform 232"/>
              <p:cNvSpPr>
                <a:spLocks/>
              </p:cNvSpPr>
              <p:nvPr/>
            </p:nvSpPr>
            <p:spPr bwMode="auto">
              <a:xfrm>
                <a:off x="415" y="1458"/>
                <a:ext cx="3" cy="0"/>
              </a:xfrm>
              <a:custGeom>
                <a:avLst/>
                <a:gdLst>
                  <a:gd name="T0" fmla="*/ 0 w 1"/>
                  <a:gd name="T1" fmla="*/ 0 w 1"/>
                  <a:gd name="T2" fmla="*/ 1 w 1"/>
                  <a:gd name="T3" fmla="*/ 1 w 1"/>
                  <a:gd name="T4" fmla="*/ 1 w 1"/>
                  <a:gd name="T5" fmla="*/ 1 w 1"/>
                  <a:gd name="T6" fmla="*/ 1 w 1"/>
                  <a:gd name="T7" fmla="*/ 1 w 1"/>
                  <a:gd name="T8" fmla="*/ 0 w 1"/>
                  <a:gd name="T9" fmla="*/ 0 w 1"/>
                  <a:gd name="T10" fmla="*/ 0 w 1"/>
                  <a:gd name="T11" fmla="*/ 0 w 1"/>
                  <a:gd name="T12" fmla="*/ 0 w 1"/>
                  <a:gd name="T13" fmla="*/ 1 w 1"/>
                  <a:gd name="T14" fmla="*/ 1 w 1"/>
                  <a:gd name="T15" fmla="*/ 1 w 1"/>
                  <a:gd name="T16" fmla="*/ 1 w 1"/>
                  <a:gd name="T17" fmla="*/ 1 w 1"/>
                  <a:gd name="T18" fmla="*/ 1 w 1"/>
                  <a:gd name="T19" fmla="*/ 0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Lst>
                <a:rect l="0" t="0" r="r" b="b"/>
                <a:pathLst>
                  <a:path w="1">
                    <a:moveTo>
                      <a:pt x="0" y="0"/>
                    </a:moveTo>
                    <a:cubicBezTo>
                      <a:pt x="0" y="0"/>
                      <a:pt x="0" y="0"/>
                      <a:pt x="0" y="0"/>
                    </a:cubicBezTo>
                    <a:cubicBezTo>
                      <a:pt x="0"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0" y="0"/>
                      <a:pt x="0" y="0"/>
                    </a:cubicBezTo>
                    <a:cubicBezTo>
                      <a:pt x="0" y="0"/>
                      <a:pt x="0" y="0"/>
                      <a:pt x="0" y="0"/>
                    </a:cubicBezTo>
                    <a:cubicBezTo>
                      <a:pt x="0" y="0"/>
                      <a:pt x="0" y="0"/>
                      <a:pt x="0" y="0"/>
                    </a:cubicBezTo>
                    <a:cubicBezTo>
                      <a:pt x="0" y="0"/>
                      <a:pt x="0" y="0"/>
                      <a:pt x="0" y="0"/>
                    </a:cubicBezTo>
                    <a:cubicBezTo>
                      <a:pt x="0" y="0"/>
                      <a:pt x="0" y="0"/>
                      <a:pt x="0" y="0"/>
                    </a:cubicBezTo>
                    <a:cubicBezTo>
                      <a:pt x="0"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0" y="0"/>
                      <a:pt x="0"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07" name="Freeform 233"/>
              <p:cNvSpPr>
                <a:spLocks/>
              </p:cNvSpPr>
              <p:nvPr/>
            </p:nvSpPr>
            <p:spPr bwMode="auto">
              <a:xfrm>
                <a:off x="415" y="1460"/>
                <a:ext cx="3" cy="3"/>
              </a:xfrm>
              <a:custGeom>
                <a:avLst/>
                <a:gdLst>
                  <a:gd name="T0" fmla="*/ 0 w 1"/>
                  <a:gd name="T1" fmla="*/ 0 h 1"/>
                  <a:gd name="T2" fmla="*/ 1 w 1"/>
                  <a:gd name="T3" fmla="*/ 0 h 1"/>
                  <a:gd name="T4" fmla="*/ 1 w 1"/>
                  <a:gd name="T5" fmla="*/ 0 h 1"/>
                  <a:gd name="T6" fmla="*/ 0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1" y="0"/>
                      <a:pt x="1" y="0"/>
                    </a:cubicBezTo>
                    <a:cubicBezTo>
                      <a:pt x="1" y="0"/>
                      <a:pt x="1" y="0"/>
                      <a:pt x="1" y="0"/>
                    </a:cubicBezTo>
                    <a:cubicBezTo>
                      <a:pt x="1" y="1"/>
                      <a:pt x="1" y="1"/>
                      <a:pt x="0" y="0"/>
                    </a:cubicBezTo>
                    <a:cubicBezTo>
                      <a:pt x="0" y="0"/>
                      <a:pt x="0" y="0"/>
                      <a:pt x="0"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08" name="Freeform 234"/>
              <p:cNvSpPr>
                <a:spLocks/>
              </p:cNvSpPr>
              <p:nvPr/>
            </p:nvSpPr>
            <p:spPr bwMode="auto">
              <a:xfrm>
                <a:off x="415" y="1460"/>
                <a:ext cx="3" cy="0"/>
              </a:xfrm>
              <a:custGeom>
                <a:avLst/>
                <a:gdLst>
                  <a:gd name="T0" fmla="*/ 0 w 1"/>
                  <a:gd name="T1" fmla="*/ 0 w 1"/>
                  <a:gd name="T2" fmla="*/ 1 w 1"/>
                  <a:gd name="T3" fmla="*/ 1 w 1"/>
                  <a:gd name="T4" fmla="*/ 1 w 1"/>
                  <a:gd name="T5" fmla="*/ 1 w 1"/>
                  <a:gd name="T6" fmla="*/ 1 w 1"/>
                  <a:gd name="T7" fmla="*/ 1 w 1"/>
                  <a:gd name="T8" fmla="*/ 0 w 1"/>
                  <a:gd name="T9" fmla="*/ 0 w 1"/>
                  <a:gd name="T10" fmla="*/ 0 w 1"/>
                  <a:gd name="T11" fmla="*/ 0 w 1"/>
                  <a:gd name="T12" fmla="*/ 0 w 1"/>
                  <a:gd name="T13" fmla="*/ 0 w 1"/>
                  <a:gd name="T14" fmla="*/ 1 w 1"/>
                  <a:gd name="T15" fmla="*/ 1 w 1"/>
                  <a:gd name="T16" fmla="*/ 1 w 1"/>
                  <a:gd name="T17" fmla="*/ 1 w 1"/>
                  <a:gd name="T18" fmla="*/ 1 w 1"/>
                  <a:gd name="T19" fmla="*/ 0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Lst>
                <a:rect l="0" t="0" r="r" b="b"/>
                <a:pathLst>
                  <a:path w="1">
                    <a:moveTo>
                      <a:pt x="0" y="0"/>
                    </a:moveTo>
                    <a:cubicBezTo>
                      <a:pt x="0" y="0"/>
                      <a:pt x="0" y="0"/>
                      <a:pt x="0" y="0"/>
                    </a:cubicBezTo>
                    <a:cubicBezTo>
                      <a:pt x="0" y="0"/>
                      <a:pt x="0"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0" y="0"/>
                      <a:pt x="0" y="0"/>
                      <a:pt x="0"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09" name="Freeform 235"/>
              <p:cNvSpPr>
                <a:spLocks/>
              </p:cNvSpPr>
              <p:nvPr/>
            </p:nvSpPr>
            <p:spPr bwMode="auto">
              <a:xfrm>
                <a:off x="434" y="1444"/>
                <a:ext cx="5" cy="4"/>
              </a:xfrm>
              <a:custGeom>
                <a:avLst/>
                <a:gdLst>
                  <a:gd name="T0" fmla="*/ 1 w 2"/>
                  <a:gd name="T1" fmla="*/ 0 h 2"/>
                  <a:gd name="T2" fmla="*/ 2 w 2"/>
                  <a:gd name="T3" fmla="*/ 1 h 2"/>
                  <a:gd name="T4" fmla="*/ 2 w 2"/>
                  <a:gd name="T5" fmla="*/ 2 h 2"/>
                  <a:gd name="T6" fmla="*/ 1 w 2"/>
                  <a:gd name="T7" fmla="*/ 2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1" y="0"/>
                      <a:pt x="1" y="0"/>
                      <a:pt x="2" y="1"/>
                    </a:cubicBezTo>
                    <a:cubicBezTo>
                      <a:pt x="2" y="1"/>
                      <a:pt x="2" y="2"/>
                      <a:pt x="2" y="2"/>
                    </a:cubicBezTo>
                    <a:cubicBezTo>
                      <a:pt x="2" y="2"/>
                      <a:pt x="1" y="2"/>
                      <a:pt x="1" y="2"/>
                    </a:cubicBezTo>
                    <a:cubicBezTo>
                      <a:pt x="1" y="1"/>
                      <a:pt x="0" y="1"/>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10" name="Freeform 236"/>
              <p:cNvSpPr>
                <a:spLocks/>
              </p:cNvSpPr>
              <p:nvPr/>
            </p:nvSpPr>
            <p:spPr bwMode="auto">
              <a:xfrm>
                <a:off x="437" y="1444"/>
                <a:ext cx="2" cy="4"/>
              </a:xfrm>
              <a:custGeom>
                <a:avLst/>
                <a:gdLst>
                  <a:gd name="T0" fmla="*/ 0 w 1"/>
                  <a:gd name="T1" fmla="*/ 0 h 2"/>
                  <a:gd name="T2" fmla="*/ 0 w 1"/>
                  <a:gd name="T3" fmla="*/ 0 h 2"/>
                  <a:gd name="T4" fmla="*/ 0 w 1"/>
                  <a:gd name="T5" fmla="*/ 0 h 2"/>
                  <a:gd name="T6" fmla="*/ 1 w 1"/>
                  <a:gd name="T7" fmla="*/ 1 h 2"/>
                  <a:gd name="T8" fmla="*/ 1 w 1"/>
                  <a:gd name="T9" fmla="*/ 1 h 2"/>
                  <a:gd name="T10" fmla="*/ 1 w 1"/>
                  <a:gd name="T11" fmla="*/ 2 h 2"/>
                  <a:gd name="T12" fmla="*/ 0 w 1"/>
                  <a:gd name="T13" fmla="*/ 2 h 2"/>
                  <a:gd name="T14" fmla="*/ 0 w 1"/>
                  <a:gd name="T15" fmla="*/ 2 h 2"/>
                  <a:gd name="T16" fmla="*/ 0 w 1"/>
                  <a:gd name="T17" fmla="*/ 1 h 2"/>
                  <a:gd name="T18" fmla="*/ 0 w 1"/>
                  <a:gd name="T19" fmla="*/ 0 h 2"/>
                  <a:gd name="T20" fmla="*/ 0 w 1"/>
                  <a:gd name="T21" fmla="*/ 0 h 2"/>
                  <a:gd name="T22" fmla="*/ 0 w 1"/>
                  <a:gd name="T23" fmla="*/ 0 h 2"/>
                  <a:gd name="T24" fmla="*/ 0 w 1"/>
                  <a:gd name="T25" fmla="*/ 1 h 2"/>
                  <a:gd name="T26" fmla="*/ 0 w 1"/>
                  <a:gd name="T27" fmla="*/ 2 h 2"/>
                  <a:gd name="T28" fmla="*/ 0 w 1"/>
                  <a:gd name="T29" fmla="*/ 2 h 2"/>
                  <a:gd name="T30" fmla="*/ 1 w 1"/>
                  <a:gd name="T31" fmla="*/ 2 h 2"/>
                  <a:gd name="T32" fmla="*/ 1 w 1"/>
                  <a:gd name="T33" fmla="*/ 1 h 2"/>
                  <a:gd name="T34" fmla="*/ 1 w 1"/>
                  <a:gd name="T35" fmla="*/ 1 h 2"/>
                  <a:gd name="T36" fmla="*/ 0 w 1"/>
                  <a:gd name="T37" fmla="*/ 0 h 2"/>
                  <a:gd name="T38" fmla="*/ 0 w 1"/>
                  <a:gd name="T3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2">
                    <a:moveTo>
                      <a:pt x="0" y="0"/>
                    </a:moveTo>
                    <a:cubicBezTo>
                      <a:pt x="0" y="0"/>
                      <a:pt x="0" y="0"/>
                      <a:pt x="0" y="0"/>
                    </a:cubicBezTo>
                    <a:cubicBezTo>
                      <a:pt x="0" y="0"/>
                      <a:pt x="0" y="0"/>
                      <a:pt x="0" y="0"/>
                    </a:cubicBezTo>
                    <a:cubicBezTo>
                      <a:pt x="0" y="0"/>
                      <a:pt x="1" y="1"/>
                      <a:pt x="1" y="1"/>
                    </a:cubicBezTo>
                    <a:cubicBezTo>
                      <a:pt x="1" y="1"/>
                      <a:pt x="1" y="1"/>
                      <a:pt x="1" y="1"/>
                    </a:cubicBezTo>
                    <a:cubicBezTo>
                      <a:pt x="1" y="2"/>
                      <a:pt x="1" y="2"/>
                      <a:pt x="1" y="2"/>
                    </a:cubicBezTo>
                    <a:cubicBezTo>
                      <a:pt x="1" y="2"/>
                      <a:pt x="1" y="2"/>
                      <a:pt x="0" y="2"/>
                    </a:cubicBezTo>
                    <a:cubicBezTo>
                      <a:pt x="0" y="2"/>
                      <a:pt x="0" y="2"/>
                      <a:pt x="0" y="2"/>
                    </a:cubicBezTo>
                    <a:cubicBezTo>
                      <a:pt x="0" y="1"/>
                      <a:pt x="0" y="1"/>
                      <a:pt x="0" y="1"/>
                    </a:cubicBezTo>
                    <a:cubicBezTo>
                      <a:pt x="0" y="1"/>
                      <a:pt x="0" y="1"/>
                      <a:pt x="0" y="0"/>
                    </a:cubicBezTo>
                    <a:cubicBezTo>
                      <a:pt x="0" y="0"/>
                      <a:pt x="0" y="0"/>
                      <a:pt x="0" y="0"/>
                    </a:cubicBezTo>
                    <a:cubicBezTo>
                      <a:pt x="0" y="0"/>
                      <a:pt x="0" y="0"/>
                      <a:pt x="0" y="0"/>
                    </a:cubicBezTo>
                    <a:cubicBezTo>
                      <a:pt x="0" y="1"/>
                      <a:pt x="0" y="1"/>
                      <a:pt x="0" y="1"/>
                    </a:cubicBezTo>
                    <a:cubicBezTo>
                      <a:pt x="0" y="1"/>
                      <a:pt x="0" y="1"/>
                      <a:pt x="0" y="2"/>
                    </a:cubicBezTo>
                    <a:cubicBezTo>
                      <a:pt x="0" y="2"/>
                      <a:pt x="0" y="2"/>
                      <a:pt x="0" y="2"/>
                    </a:cubicBezTo>
                    <a:cubicBezTo>
                      <a:pt x="1" y="2"/>
                      <a:pt x="1" y="2"/>
                      <a:pt x="1" y="2"/>
                    </a:cubicBezTo>
                    <a:cubicBezTo>
                      <a:pt x="1" y="2"/>
                      <a:pt x="1" y="2"/>
                      <a:pt x="1" y="1"/>
                    </a:cubicBezTo>
                    <a:cubicBezTo>
                      <a:pt x="1" y="1"/>
                      <a:pt x="1" y="1"/>
                      <a:pt x="1" y="1"/>
                    </a:cubicBezTo>
                    <a:cubicBezTo>
                      <a:pt x="1" y="1"/>
                      <a:pt x="0" y="0"/>
                      <a:pt x="0" y="0"/>
                    </a:cubicBezTo>
                    <a:cubicBezTo>
                      <a:pt x="0" y="0"/>
                      <a:pt x="0" y="0"/>
                      <a:pt x="0"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11" name="Freeform 237"/>
              <p:cNvSpPr>
                <a:spLocks/>
              </p:cNvSpPr>
              <p:nvPr/>
            </p:nvSpPr>
            <p:spPr bwMode="auto">
              <a:xfrm>
                <a:off x="415" y="1463"/>
                <a:ext cx="3" cy="2"/>
              </a:xfrm>
              <a:custGeom>
                <a:avLst/>
                <a:gdLst>
                  <a:gd name="T0" fmla="*/ 0 w 1"/>
                  <a:gd name="T1" fmla="*/ 0 h 1"/>
                  <a:gd name="T2" fmla="*/ 1 w 1"/>
                  <a:gd name="T3" fmla="*/ 0 h 1"/>
                  <a:gd name="T4" fmla="*/ 1 w 1"/>
                  <a:gd name="T5" fmla="*/ 0 h 1"/>
                  <a:gd name="T6" fmla="*/ 1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1" y="0"/>
                      <a:pt x="1" y="0"/>
                    </a:cubicBezTo>
                    <a:cubicBezTo>
                      <a:pt x="1" y="0"/>
                      <a:pt x="1" y="0"/>
                      <a:pt x="1" y="0"/>
                    </a:cubicBezTo>
                    <a:cubicBezTo>
                      <a:pt x="1" y="1"/>
                      <a:pt x="1" y="1"/>
                      <a:pt x="1" y="0"/>
                    </a:cubicBezTo>
                    <a:cubicBezTo>
                      <a:pt x="0" y="0"/>
                      <a:pt x="0" y="0"/>
                      <a:pt x="0"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12" name="Freeform 238"/>
              <p:cNvSpPr>
                <a:spLocks/>
              </p:cNvSpPr>
              <p:nvPr/>
            </p:nvSpPr>
            <p:spPr bwMode="auto">
              <a:xfrm>
                <a:off x="415" y="1463"/>
                <a:ext cx="3" cy="2"/>
              </a:xfrm>
              <a:custGeom>
                <a:avLst/>
                <a:gdLst>
                  <a:gd name="T0" fmla="*/ 0 w 1"/>
                  <a:gd name="T1" fmla="*/ 0 h 1"/>
                  <a:gd name="T2" fmla="*/ 0 w 1"/>
                  <a:gd name="T3" fmla="*/ 0 h 1"/>
                  <a:gd name="T4" fmla="*/ 1 w 1"/>
                  <a:gd name="T5" fmla="*/ 0 h 1"/>
                  <a:gd name="T6" fmla="*/ 1 w 1"/>
                  <a:gd name="T7" fmla="*/ 0 h 1"/>
                  <a:gd name="T8" fmla="*/ 1 w 1"/>
                  <a:gd name="T9" fmla="*/ 0 h 1"/>
                  <a:gd name="T10" fmla="*/ 1 w 1"/>
                  <a:gd name="T11" fmla="*/ 0 h 1"/>
                  <a:gd name="T12" fmla="*/ 1 w 1"/>
                  <a:gd name="T13" fmla="*/ 1 h 1"/>
                  <a:gd name="T14" fmla="*/ 1 w 1"/>
                  <a:gd name="T15" fmla="*/ 0 h 1"/>
                  <a:gd name="T16" fmla="*/ 0 w 1"/>
                  <a:gd name="T17" fmla="*/ 0 h 1"/>
                  <a:gd name="T18" fmla="*/ 0 w 1"/>
                  <a:gd name="T19" fmla="*/ 0 h 1"/>
                  <a:gd name="T20" fmla="*/ 0 w 1"/>
                  <a:gd name="T21" fmla="*/ 0 h 1"/>
                  <a:gd name="T22" fmla="*/ 0 w 1"/>
                  <a:gd name="T23" fmla="*/ 0 h 1"/>
                  <a:gd name="T24" fmla="*/ 0 w 1"/>
                  <a:gd name="T25" fmla="*/ 0 h 1"/>
                  <a:gd name="T26" fmla="*/ 1 w 1"/>
                  <a:gd name="T27" fmla="*/ 0 h 1"/>
                  <a:gd name="T28" fmla="*/ 1 w 1"/>
                  <a:gd name="T29" fmla="*/ 1 h 1"/>
                  <a:gd name="T30" fmla="*/ 1 w 1"/>
                  <a:gd name="T31" fmla="*/ 0 h 1"/>
                  <a:gd name="T32" fmla="*/ 1 w 1"/>
                  <a:gd name="T33" fmla="*/ 0 h 1"/>
                  <a:gd name="T34" fmla="*/ 1 w 1"/>
                  <a:gd name="T35" fmla="*/ 0 h 1"/>
                  <a:gd name="T36" fmla="*/ 1 w 1"/>
                  <a:gd name="T37" fmla="*/ 0 h 1"/>
                  <a:gd name="T38" fmla="*/ 0 w 1"/>
                  <a:gd name="T3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0" y="0"/>
                    </a:moveTo>
                    <a:cubicBezTo>
                      <a:pt x="0" y="0"/>
                      <a:pt x="0" y="0"/>
                      <a:pt x="0" y="0"/>
                    </a:cubicBezTo>
                    <a:cubicBezTo>
                      <a:pt x="0" y="0"/>
                      <a:pt x="0" y="0"/>
                      <a:pt x="1" y="0"/>
                    </a:cubicBezTo>
                    <a:cubicBezTo>
                      <a:pt x="1" y="0"/>
                      <a:pt x="1" y="0"/>
                      <a:pt x="1" y="0"/>
                    </a:cubicBezTo>
                    <a:cubicBezTo>
                      <a:pt x="1" y="0"/>
                      <a:pt x="1" y="0"/>
                      <a:pt x="1" y="0"/>
                    </a:cubicBezTo>
                    <a:cubicBezTo>
                      <a:pt x="1" y="0"/>
                      <a:pt x="1" y="0"/>
                      <a:pt x="1" y="0"/>
                    </a:cubicBezTo>
                    <a:cubicBezTo>
                      <a:pt x="1" y="1"/>
                      <a:pt x="1" y="1"/>
                      <a:pt x="1" y="1"/>
                    </a:cubicBezTo>
                    <a:cubicBezTo>
                      <a:pt x="1" y="1"/>
                      <a:pt x="1" y="1"/>
                      <a:pt x="1"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1" y="0"/>
                    </a:cubicBezTo>
                    <a:cubicBezTo>
                      <a:pt x="1" y="1"/>
                      <a:pt x="1" y="1"/>
                      <a:pt x="1" y="1"/>
                    </a:cubicBezTo>
                    <a:cubicBezTo>
                      <a:pt x="1" y="1"/>
                      <a:pt x="1" y="1"/>
                      <a:pt x="1" y="0"/>
                    </a:cubicBezTo>
                    <a:cubicBezTo>
                      <a:pt x="1" y="0"/>
                      <a:pt x="1" y="0"/>
                      <a:pt x="1" y="0"/>
                    </a:cubicBezTo>
                    <a:cubicBezTo>
                      <a:pt x="1" y="0"/>
                      <a:pt x="1" y="0"/>
                      <a:pt x="1" y="0"/>
                    </a:cubicBezTo>
                    <a:cubicBezTo>
                      <a:pt x="1" y="0"/>
                      <a:pt x="1" y="0"/>
                      <a:pt x="1" y="0"/>
                    </a:cubicBezTo>
                    <a:cubicBezTo>
                      <a:pt x="0" y="0"/>
                      <a:pt x="0" y="0"/>
                      <a:pt x="0"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13" name="Freeform 239"/>
              <p:cNvSpPr>
                <a:spLocks/>
              </p:cNvSpPr>
              <p:nvPr/>
            </p:nvSpPr>
            <p:spPr bwMode="auto">
              <a:xfrm>
                <a:off x="446" y="1446"/>
                <a:ext cx="2" cy="5"/>
              </a:xfrm>
              <a:custGeom>
                <a:avLst/>
                <a:gdLst>
                  <a:gd name="T0" fmla="*/ 1 w 1"/>
                  <a:gd name="T1" fmla="*/ 1 h 2"/>
                  <a:gd name="T2" fmla="*/ 0 w 1"/>
                  <a:gd name="T3" fmla="*/ 1 h 2"/>
                  <a:gd name="T4" fmla="*/ 0 w 1"/>
                  <a:gd name="T5" fmla="*/ 0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1" y="2"/>
                      <a:pt x="0" y="1"/>
                      <a:pt x="0" y="1"/>
                    </a:cubicBezTo>
                    <a:cubicBezTo>
                      <a:pt x="0" y="1"/>
                      <a:pt x="0" y="0"/>
                      <a:pt x="0" y="0"/>
                    </a:cubicBezTo>
                    <a:cubicBezTo>
                      <a:pt x="0" y="0"/>
                      <a:pt x="1" y="0"/>
                      <a:pt x="1" y="0"/>
                    </a:cubicBezTo>
                    <a:cubicBezTo>
                      <a:pt x="1" y="0"/>
                      <a:pt x="1" y="1"/>
                      <a:pt x="1"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14" name="Freeform 240"/>
              <p:cNvSpPr>
                <a:spLocks/>
              </p:cNvSpPr>
              <p:nvPr/>
            </p:nvSpPr>
            <p:spPr bwMode="auto">
              <a:xfrm>
                <a:off x="446" y="1446"/>
                <a:ext cx="2" cy="2"/>
              </a:xfrm>
              <a:custGeom>
                <a:avLst/>
                <a:gdLst>
                  <a:gd name="T0" fmla="*/ 1 w 1"/>
                  <a:gd name="T1" fmla="*/ 1 h 1"/>
                  <a:gd name="T2" fmla="*/ 1 w 1"/>
                  <a:gd name="T3" fmla="*/ 1 h 1"/>
                  <a:gd name="T4" fmla="*/ 1 w 1"/>
                  <a:gd name="T5" fmla="*/ 1 h 1"/>
                  <a:gd name="T6" fmla="*/ 0 w 1"/>
                  <a:gd name="T7" fmla="*/ 1 h 1"/>
                  <a:gd name="T8" fmla="*/ 0 w 1"/>
                  <a:gd name="T9" fmla="*/ 0 h 1"/>
                  <a:gd name="T10" fmla="*/ 0 w 1"/>
                  <a:gd name="T11" fmla="*/ 0 h 1"/>
                  <a:gd name="T12" fmla="*/ 0 w 1"/>
                  <a:gd name="T13" fmla="*/ 0 h 1"/>
                  <a:gd name="T14" fmla="*/ 1 w 1"/>
                  <a:gd name="T15" fmla="*/ 0 h 1"/>
                  <a:gd name="T16" fmla="*/ 1 w 1"/>
                  <a:gd name="T17" fmla="*/ 1 h 1"/>
                  <a:gd name="T18" fmla="*/ 1 w 1"/>
                  <a:gd name="T19" fmla="*/ 1 h 1"/>
                  <a:gd name="T20" fmla="*/ 1 w 1"/>
                  <a:gd name="T21" fmla="*/ 1 h 1"/>
                  <a:gd name="T22" fmla="*/ 1 w 1"/>
                  <a:gd name="T23" fmla="*/ 1 h 1"/>
                  <a:gd name="T24" fmla="*/ 1 w 1"/>
                  <a:gd name="T25" fmla="*/ 1 h 1"/>
                  <a:gd name="T26" fmla="*/ 1 w 1"/>
                  <a:gd name="T27" fmla="*/ 0 h 1"/>
                  <a:gd name="T28" fmla="*/ 0 w 1"/>
                  <a:gd name="T29" fmla="*/ 0 h 1"/>
                  <a:gd name="T30" fmla="*/ 0 w 1"/>
                  <a:gd name="T31" fmla="*/ 0 h 1"/>
                  <a:gd name="T32" fmla="*/ 0 w 1"/>
                  <a:gd name="T33" fmla="*/ 0 h 1"/>
                  <a:gd name="T34" fmla="*/ 0 w 1"/>
                  <a:gd name="T35" fmla="*/ 1 h 1"/>
                  <a:gd name="T36" fmla="*/ 1 w 1"/>
                  <a:gd name="T37" fmla="*/ 1 h 1"/>
                  <a:gd name="T38" fmla="*/ 1 w 1"/>
                  <a:gd name="T3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1" y="1"/>
                    </a:moveTo>
                    <a:cubicBezTo>
                      <a:pt x="1" y="1"/>
                      <a:pt x="1" y="1"/>
                      <a:pt x="1" y="1"/>
                    </a:cubicBezTo>
                    <a:cubicBezTo>
                      <a:pt x="1" y="1"/>
                      <a:pt x="1" y="1"/>
                      <a:pt x="1" y="1"/>
                    </a:cubicBezTo>
                    <a:cubicBezTo>
                      <a:pt x="1" y="1"/>
                      <a:pt x="0" y="1"/>
                      <a:pt x="0" y="1"/>
                    </a:cubicBezTo>
                    <a:cubicBezTo>
                      <a:pt x="0" y="1"/>
                      <a:pt x="0" y="1"/>
                      <a:pt x="0" y="0"/>
                    </a:cubicBezTo>
                    <a:cubicBezTo>
                      <a:pt x="0" y="0"/>
                      <a:pt x="0" y="0"/>
                      <a:pt x="0" y="0"/>
                    </a:cubicBezTo>
                    <a:cubicBezTo>
                      <a:pt x="0" y="0"/>
                      <a:pt x="0" y="0"/>
                      <a:pt x="0" y="0"/>
                    </a:cubicBezTo>
                    <a:cubicBezTo>
                      <a:pt x="1" y="0"/>
                      <a:pt x="1" y="0"/>
                      <a:pt x="1" y="0"/>
                    </a:cubicBezTo>
                    <a:cubicBezTo>
                      <a:pt x="1" y="0"/>
                      <a:pt x="1" y="0"/>
                      <a:pt x="1" y="1"/>
                    </a:cubicBezTo>
                    <a:cubicBezTo>
                      <a:pt x="1" y="1"/>
                      <a:pt x="1" y="1"/>
                      <a:pt x="1" y="1"/>
                    </a:cubicBezTo>
                    <a:cubicBezTo>
                      <a:pt x="1" y="1"/>
                      <a:pt x="1" y="1"/>
                      <a:pt x="1" y="1"/>
                    </a:cubicBezTo>
                    <a:cubicBezTo>
                      <a:pt x="1" y="1"/>
                      <a:pt x="1" y="1"/>
                      <a:pt x="1" y="1"/>
                    </a:cubicBezTo>
                    <a:cubicBezTo>
                      <a:pt x="1" y="1"/>
                      <a:pt x="1" y="1"/>
                      <a:pt x="1" y="1"/>
                    </a:cubicBezTo>
                    <a:cubicBezTo>
                      <a:pt x="1" y="0"/>
                      <a:pt x="1" y="0"/>
                      <a:pt x="1" y="0"/>
                    </a:cubicBezTo>
                    <a:cubicBezTo>
                      <a:pt x="1" y="0"/>
                      <a:pt x="1" y="0"/>
                      <a:pt x="0" y="0"/>
                    </a:cubicBezTo>
                    <a:cubicBezTo>
                      <a:pt x="0" y="0"/>
                      <a:pt x="0" y="0"/>
                      <a:pt x="0" y="0"/>
                    </a:cubicBezTo>
                    <a:cubicBezTo>
                      <a:pt x="0" y="0"/>
                      <a:pt x="0" y="0"/>
                      <a:pt x="0" y="0"/>
                    </a:cubicBezTo>
                    <a:cubicBezTo>
                      <a:pt x="0" y="1"/>
                      <a:pt x="0" y="1"/>
                      <a:pt x="0" y="1"/>
                    </a:cubicBezTo>
                    <a:cubicBezTo>
                      <a:pt x="0" y="1"/>
                      <a:pt x="1" y="1"/>
                      <a:pt x="1" y="1"/>
                    </a:cubicBezTo>
                    <a:cubicBezTo>
                      <a:pt x="1" y="1"/>
                      <a:pt x="1" y="1"/>
                      <a:pt x="1"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15" name="Freeform 241"/>
              <p:cNvSpPr>
                <a:spLocks/>
              </p:cNvSpPr>
              <p:nvPr/>
            </p:nvSpPr>
            <p:spPr bwMode="auto">
              <a:xfrm>
                <a:off x="451" y="1446"/>
                <a:ext cx="2" cy="2"/>
              </a:xfrm>
              <a:custGeom>
                <a:avLst/>
                <a:gdLst>
                  <a:gd name="T0" fmla="*/ 1 w 1"/>
                  <a:gd name="T1" fmla="*/ 1 h 1"/>
                  <a:gd name="T2" fmla="*/ 0 w 1"/>
                  <a:gd name="T3" fmla="*/ 1 h 1"/>
                  <a:gd name="T4" fmla="*/ 0 w 1"/>
                  <a:gd name="T5" fmla="*/ 0 h 1"/>
                  <a:gd name="T6" fmla="*/ 1 w 1"/>
                  <a:gd name="T7" fmla="*/ 0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1"/>
                      <a:pt x="1" y="1"/>
                      <a:pt x="0" y="1"/>
                    </a:cubicBezTo>
                    <a:cubicBezTo>
                      <a:pt x="0" y="1"/>
                      <a:pt x="0" y="0"/>
                      <a:pt x="0" y="0"/>
                    </a:cubicBezTo>
                    <a:cubicBezTo>
                      <a:pt x="0" y="0"/>
                      <a:pt x="1" y="0"/>
                      <a:pt x="1" y="0"/>
                    </a:cubicBezTo>
                    <a:cubicBezTo>
                      <a:pt x="1" y="0"/>
                      <a:pt x="1" y="1"/>
                      <a:pt x="1"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16" name="Freeform 242"/>
              <p:cNvSpPr>
                <a:spLocks/>
              </p:cNvSpPr>
              <p:nvPr/>
            </p:nvSpPr>
            <p:spPr bwMode="auto">
              <a:xfrm>
                <a:off x="451" y="1446"/>
                <a:ext cx="2" cy="2"/>
              </a:xfrm>
              <a:custGeom>
                <a:avLst/>
                <a:gdLst>
                  <a:gd name="T0" fmla="*/ 1 w 1"/>
                  <a:gd name="T1" fmla="*/ 1 h 1"/>
                  <a:gd name="T2" fmla="*/ 1 w 1"/>
                  <a:gd name="T3" fmla="*/ 1 h 1"/>
                  <a:gd name="T4" fmla="*/ 1 w 1"/>
                  <a:gd name="T5" fmla="*/ 1 h 1"/>
                  <a:gd name="T6" fmla="*/ 0 w 1"/>
                  <a:gd name="T7" fmla="*/ 1 h 1"/>
                  <a:gd name="T8" fmla="*/ 0 w 1"/>
                  <a:gd name="T9" fmla="*/ 0 h 1"/>
                  <a:gd name="T10" fmla="*/ 0 w 1"/>
                  <a:gd name="T11" fmla="*/ 0 h 1"/>
                  <a:gd name="T12" fmla="*/ 1 w 1"/>
                  <a:gd name="T13" fmla="*/ 0 h 1"/>
                  <a:gd name="T14" fmla="*/ 1 w 1"/>
                  <a:gd name="T15" fmla="*/ 0 h 1"/>
                  <a:gd name="T16" fmla="*/ 1 w 1"/>
                  <a:gd name="T17" fmla="*/ 1 h 1"/>
                  <a:gd name="T18" fmla="*/ 1 w 1"/>
                  <a:gd name="T19" fmla="*/ 1 h 1"/>
                  <a:gd name="T20" fmla="*/ 1 w 1"/>
                  <a:gd name="T21" fmla="*/ 1 h 1"/>
                  <a:gd name="T22" fmla="*/ 1 w 1"/>
                  <a:gd name="T23" fmla="*/ 1 h 1"/>
                  <a:gd name="T24" fmla="*/ 1 w 1"/>
                  <a:gd name="T25" fmla="*/ 1 h 1"/>
                  <a:gd name="T26" fmla="*/ 1 w 1"/>
                  <a:gd name="T27" fmla="*/ 0 h 1"/>
                  <a:gd name="T28" fmla="*/ 1 w 1"/>
                  <a:gd name="T29" fmla="*/ 0 h 1"/>
                  <a:gd name="T30" fmla="*/ 0 w 1"/>
                  <a:gd name="T31" fmla="*/ 0 h 1"/>
                  <a:gd name="T32" fmla="*/ 0 w 1"/>
                  <a:gd name="T33" fmla="*/ 0 h 1"/>
                  <a:gd name="T34" fmla="*/ 0 w 1"/>
                  <a:gd name="T35" fmla="*/ 1 h 1"/>
                  <a:gd name="T36" fmla="*/ 1 w 1"/>
                  <a:gd name="T37" fmla="*/ 1 h 1"/>
                  <a:gd name="T38" fmla="*/ 1 w 1"/>
                  <a:gd name="T3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1" y="1"/>
                    </a:moveTo>
                    <a:cubicBezTo>
                      <a:pt x="1" y="1"/>
                      <a:pt x="1" y="1"/>
                      <a:pt x="1" y="1"/>
                    </a:cubicBezTo>
                    <a:cubicBezTo>
                      <a:pt x="1" y="1"/>
                      <a:pt x="1" y="1"/>
                      <a:pt x="1" y="1"/>
                    </a:cubicBezTo>
                    <a:cubicBezTo>
                      <a:pt x="1" y="1"/>
                      <a:pt x="0" y="1"/>
                      <a:pt x="0" y="1"/>
                    </a:cubicBezTo>
                    <a:cubicBezTo>
                      <a:pt x="0" y="1"/>
                      <a:pt x="0" y="1"/>
                      <a:pt x="0" y="0"/>
                    </a:cubicBezTo>
                    <a:cubicBezTo>
                      <a:pt x="0" y="0"/>
                      <a:pt x="0" y="0"/>
                      <a:pt x="0" y="0"/>
                    </a:cubicBezTo>
                    <a:cubicBezTo>
                      <a:pt x="0" y="0"/>
                      <a:pt x="0" y="0"/>
                      <a:pt x="1" y="0"/>
                    </a:cubicBezTo>
                    <a:cubicBezTo>
                      <a:pt x="1" y="0"/>
                      <a:pt x="1" y="0"/>
                      <a:pt x="1" y="0"/>
                    </a:cubicBezTo>
                    <a:cubicBezTo>
                      <a:pt x="1" y="0"/>
                      <a:pt x="1" y="0"/>
                      <a:pt x="1" y="1"/>
                    </a:cubicBezTo>
                    <a:cubicBezTo>
                      <a:pt x="1" y="1"/>
                      <a:pt x="1" y="1"/>
                      <a:pt x="1" y="1"/>
                    </a:cubicBezTo>
                    <a:cubicBezTo>
                      <a:pt x="1" y="1"/>
                      <a:pt x="1" y="1"/>
                      <a:pt x="1" y="1"/>
                    </a:cubicBezTo>
                    <a:cubicBezTo>
                      <a:pt x="1" y="1"/>
                      <a:pt x="1" y="1"/>
                      <a:pt x="1" y="1"/>
                    </a:cubicBezTo>
                    <a:cubicBezTo>
                      <a:pt x="1" y="1"/>
                      <a:pt x="1" y="1"/>
                      <a:pt x="1" y="1"/>
                    </a:cubicBezTo>
                    <a:cubicBezTo>
                      <a:pt x="1" y="0"/>
                      <a:pt x="1" y="0"/>
                      <a:pt x="1" y="0"/>
                    </a:cubicBezTo>
                    <a:cubicBezTo>
                      <a:pt x="1" y="0"/>
                      <a:pt x="1" y="0"/>
                      <a:pt x="1" y="0"/>
                    </a:cubicBezTo>
                    <a:cubicBezTo>
                      <a:pt x="0" y="0"/>
                      <a:pt x="0" y="0"/>
                      <a:pt x="0" y="0"/>
                    </a:cubicBezTo>
                    <a:cubicBezTo>
                      <a:pt x="0" y="0"/>
                      <a:pt x="0" y="0"/>
                      <a:pt x="0" y="0"/>
                    </a:cubicBezTo>
                    <a:cubicBezTo>
                      <a:pt x="0" y="1"/>
                      <a:pt x="0" y="1"/>
                      <a:pt x="0" y="1"/>
                    </a:cubicBezTo>
                    <a:cubicBezTo>
                      <a:pt x="0" y="1"/>
                      <a:pt x="1" y="1"/>
                      <a:pt x="1" y="1"/>
                    </a:cubicBezTo>
                    <a:cubicBezTo>
                      <a:pt x="1" y="1"/>
                      <a:pt x="1" y="1"/>
                      <a:pt x="1"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17" name="Freeform 243"/>
              <p:cNvSpPr>
                <a:spLocks/>
              </p:cNvSpPr>
              <p:nvPr/>
            </p:nvSpPr>
            <p:spPr bwMode="auto">
              <a:xfrm>
                <a:off x="458" y="1441"/>
                <a:ext cx="2" cy="5"/>
              </a:xfrm>
              <a:custGeom>
                <a:avLst/>
                <a:gdLst>
                  <a:gd name="T0" fmla="*/ 1 w 1"/>
                  <a:gd name="T1" fmla="*/ 2 h 2"/>
                  <a:gd name="T2" fmla="*/ 1 w 1"/>
                  <a:gd name="T3" fmla="*/ 2 h 2"/>
                  <a:gd name="T4" fmla="*/ 0 w 1"/>
                  <a:gd name="T5" fmla="*/ 1 h 2"/>
                  <a:gd name="T6" fmla="*/ 1 w 1"/>
                  <a:gd name="T7" fmla="*/ 1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1" y="2"/>
                      <a:pt x="1" y="2"/>
                      <a:pt x="1" y="2"/>
                    </a:cubicBezTo>
                    <a:cubicBezTo>
                      <a:pt x="0" y="1"/>
                      <a:pt x="0" y="1"/>
                      <a:pt x="0" y="1"/>
                    </a:cubicBezTo>
                    <a:cubicBezTo>
                      <a:pt x="1" y="0"/>
                      <a:pt x="1" y="1"/>
                      <a:pt x="1" y="1"/>
                    </a:cubicBezTo>
                    <a:cubicBezTo>
                      <a:pt x="1" y="1"/>
                      <a:pt x="1" y="2"/>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18" name="Freeform 244"/>
              <p:cNvSpPr>
                <a:spLocks/>
              </p:cNvSpPr>
              <p:nvPr/>
            </p:nvSpPr>
            <p:spPr bwMode="auto">
              <a:xfrm>
                <a:off x="458" y="1444"/>
                <a:ext cx="2" cy="2"/>
              </a:xfrm>
              <a:custGeom>
                <a:avLst/>
                <a:gdLst>
                  <a:gd name="T0" fmla="*/ 1 w 1"/>
                  <a:gd name="T1" fmla="*/ 1 h 1"/>
                  <a:gd name="T2" fmla="*/ 1 w 1"/>
                  <a:gd name="T3" fmla="*/ 1 h 1"/>
                  <a:gd name="T4" fmla="*/ 1 w 1"/>
                  <a:gd name="T5" fmla="*/ 1 h 1"/>
                  <a:gd name="T6" fmla="*/ 1 w 1"/>
                  <a:gd name="T7" fmla="*/ 1 h 1"/>
                  <a:gd name="T8" fmla="*/ 0 w 1"/>
                  <a:gd name="T9" fmla="*/ 0 h 1"/>
                  <a:gd name="T10" fmla="*/ 0 w 1"/>
                  <a:gd name="T11" fmla="*/ 0 h 1"/>
                  <a:gd name="T12" fmla="*/ 1 w 1"/>
                  <a:gd name="T13" fmla="*/ 0 h 1"/>
                  <a:gd name="T14" fmla="*/ 1 w 1"/>
                  <a:gd name="T15" fmla="*/ 0 h 1"/>
                  <a:gd name="T16" fmla="*/ 1 w 1"/>
                  <a:gd name="T17" fmla="*/ 0 h 1"/>
                  <a:gd name="T18" fmla="*/ 1 w 1"/>
                  <a:gd name="T19" fmla="*/ 1 h 1"/>
                  <a:gd name="T20" fmla="*/ 1 w 1"/>
                  <a:gd name="T21" fmla="*/ 1 h 1"/>
                  <a:gd name="T22" fmla="*/ 1 w 1"/>
                  <a:gd name="T23" fmla="*/ 1 h 1"/>
                  <a:gd name="T24" fmla="*/ 1 w 1"/>
                  <a:gd name="T25" fmla="*/ 0 h 1"/>
                  <a:gd name="T26" fmla="*/ 1 w 1"/>
                  <a:gd name="T27" fmla="*/ 0 h 1"/>
                  <a:gd name="T28" fmla="*/ 1 w 1"/>
                  <a:gd name="T29" fmla="*/ 0 h 1"/>
                  <a:gd name="T30" fmla="*/ 0 w 1"/>
                  <a:gd name="T31" fmla="*/ 0 h 1"/>
                  <a:gd name="T32" fmla="*/ 0 w 1"/>
                  <a:gd name="T33" fmla="*/ 0 h 1"/>
                  <a:gd name="T34" fmla="*/ 1 w 1"/>
                  <a:gd name="T35" fmla="*/ 1 h 1"/>
                  <a:gd name="T36" fmla="*/ 1 w 1"/>
                  <a:gd name="T37" fmla="*/ 1 h 1"/>
                  <a:gd name="T38" fmla="*/ 1 w 1"/>
                  <a:gd name="T3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1" y="1"/>
                    </a:moveTo>
                    <a:cubicBezTo>
                      <a:pt x="1" y="1"/>
                      <a:pt x="1" y="1"/>
                      <a:pt x="1" y="1"/>
                    </a:cubicBezTo>
                    <a:cubicBezTo>
                      <a:pt x="1" y="1"/>
                      <a:pt x="1" y="1"/>
                      <a:pt x="1" y="1"/>
                    </a:cubicBezTo>
                    <a:cubicBezTo>
                      <a:pt x="1" y="1"/>
                      <a:pt x="1" y="1"/>
                      <a:pt x="1" y="1"/>
                    </a:cubicBezTo>
                    <a:cubicBezTo>
                      <a:pt x="0" y="0"/>
                      <a:pt x="0" y="0"/>
                      <a:pt x="0" y="0"/>
                    </a:cubicBezTo>
                    <a:cubicBezTo>
                      <a:pt x="0" y="0"/>
                      <a:pt x="0" y="0"/>
                      <a:pt x="0" y="0"/>
                    </a:cubicBezTo>
                    <a:cubicBezTo>
                      <a:pt x="0" y="0"/>
                      <a:pt x="1" y="0"/>
                      <a:pt x="1" y="0"/>
                    </a:cubicBezTo>
                    <a:cubicBezTo>
                      <a:pt x="1" y="0"/>
                      <a:pt x="1" y="0"/>
                      <a:pt x="1" y="0"/>
                    </a:cubicBezTo>
                    <a:cubicBezTo>
                      <a:pt x="1" y="0"/>
                      <a:pt x="1" y="0"/>
                      <a:pt x="1" y="0"/>
                    </a:cubicBezTo>
                    <a:cubicBezTo>
                      <a:pt x="1" y="1"/>
                      <a:pt x="1" y="1"/>
                      <a:pt x="1" y="1"/>
                    </a:cubicBezTo>
                    <a:cubicBezTo>
                      <a:pt x="1" y="1"/>
                      <a:pt x="1" y="1"/>
                      <a:pt x="1" y="1"/>
                    </a:cubicBezTo>
                    <a:cubicBezTo>
                      <a:pt x="1" y="1"/>
                      <a:pt x="1" y="1"/>
                      <a:pt x="1" y="1"/>
                    </a:cubicBezTo>
                    <a:cubicBezTo>
                      <a:pt x="1" y="1"/>
                      <a:pt x="1" y="1"/>
                      <a:pt x="1" y="0"/>
                    </a:cubicBezTo>
                    <a:cubicBezTo>
                      <a:pt x="1" y="0"/>
                      <a:pt x="1" y="0"/>
                      <a:pt x="1" y="0"/>
                    </a:cubicBezTo>
                    <a:cubicBezTo>
                      <a:pt x="1" y="0"/>
                      <a:pt x="1" y="0"/>
                      <a:pt x="1" y="0"/>
                    </a:cubicBezTo>
                    <a:cubicBezTo>
                      <a:pt x="1" y="0"/>
                      <a:pt x="0" y="0"/>
                      <a:pt x="0" y="0"/>
                    </a:cubicBezTo>
                    <a:cubicBezTo>
                      <a:pt x="0" y="0"/>
                      <a:pt x="0" y="0"/>
                      <a:pt x="0" y="0"/>
                    </a:cubicBezTo>
                    <a:cubicBezTo>
                      <a:pt x="0" y="0"/>
                      <a:pt x="0" y="0"/>
                      <a:pt x="1" y="1"/>
                    </a:cubicBezTo>
                    <a:cubicBezTo>
                      <a:pt x="1" y="1"/>
                      <a:pt x="1" y="1"/>
                      <a:pt x="1" y="1"/>
                    </a:cubicBezTo>
                    <a:cubicBezTo>
                      <a:pt x="1" y="1"/>
                      <a:pt x="1" y="1"/>
                      <a:pt x="1"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19" name="Freeform 245"/>
              <p:cNvSpPr>
                <a:spLocks/>
              </p:cNvSpPr>
              <p:nvPr/>
            </p:nvSpPr>
            <p:spPr bwMode="auto">
              <a:xfrm>
                <a:off x="455" y="1444"/>
                <a:ext cx="3" cy="4"/>
              </a:xfrm>
              <a:custGeom>
                <a:avLst/>
                <a:gdLst>
                  <a:gd name="T0" fmla="*/ 1 w 1"/>
                  <a:gd name="T1" fmla="*/ 2 h 2"/>
                  <a:gd name="T2" fmla="*/ 0 w 1"/>
                  <a:gd name="T3" fmla="*/ 2 h 2"/>
                  <a:gd name="T4" fmla="*/ 0 w 1"/>
                  <a:gd name="T5" fmla="*/ 0 h 2"/>
                  <a:gd name="T6" fmla="*/ 1 w 1"/>
                  <a:gd name="T7" fmla="*/ 1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1" y="2"/>
                      <a:pt x="0" y="2"/>
                      <a:pt x="0" y="2"/>
                    </a:cubicBezTo>
                    <a:cubicBezTo>
                      <a:pt x="0" y="1"/>
                      <a:pt x="0" y="1"/>
                      <a:pt x="0" y="0"/>
                    </a:cubicBezTo>
                    <a:cubicBezTo>
                      <a:pt x="0" y="0"/>
                      <a:pt x="1" y="0"/>
                      <a:pt x="1" y="1"/>
                    </a:cubicBezTo>
                    <a:cubicBezTo>
                      <a:pt x="1" y="1"/>
                      <a:pt x="1" y="1"/>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20" name="Freeform 246"/>
              <p:cNvSpPr>
                <a:spLocks/>
              </p:cNvSpPr>
              <p:nvPr/>
            </p:nvSpPr>
            <p:spPr bwMode="auto">
              <a:xfrm>
                <a:off x="455" y="1444"/>
                <a:ext cx="3" cy="4"/>
              </a:xfrm>
              <a:custGeom>
                <a:avLst/>
                <a:gdLst>
                  <a:gd name="T0" fmla="*/ 1 w 1"/>
                  <a:gd name="T1" fmla="*/ 2 h 2"/>
                  <a:gd name="T2" fmla="*/ 1 w 1"/>
                  <a:gd name="T3" fmla="*/ 2 h 2"/>
                  <a:gd name="T4" fmla="*/ 1 w 1"/>
                  <a:gd name="T5" fmla="*/ 2 h 2"/>
                  <a:gd name="T6" fmla="*/ 0 w 1"/>
                  <a:gd name="T7" fmla="*/ 2 h 2"/>
                  <a:gd name="T8" fmla="*/ 0 w 1"/>
                  <a:gd name="T9" fmla="*/ 1 h 2"/>
                  <a:gd name="T10" fmla="*/ 0 w 1"/>
                  <a:gd name="T11" fmla="*/ 0 h 2"/>
                  <a:gd name="T12" fmla="*/ 0 w 1"/>
                  <a:gd name="T13" fmla="*/ 0 h 2"/>
                  <a:gd name="T14" fmla="*/ 1 w 1"/>
                  <a:gd name="T15" fmla="*/ 1 h 2"/>
                  <a:gd name="T16" fmla="*/ 1 w 1"/>
                  <a:gd name="T17" fmla="*/ 1 h 2"/>
                  <a:gd name="T18" fmla="*/ 1 w 1"/>
                  <a:gd name="T19" fmla="*/ 2 h 2"/>
                  <a:gd name="T20" fmla="*/ 1 w 1"/>
                  <a:gd name="T21" fmla="*/ 2 h 2"/>
                  <a:gd name="T22" fmla="*/ 1 w 1"/>
                  <a:gd name="T23" fmla="*/ 2 h 2"/>
                  <a:gd name="T24" fmla="*/ 1 w 1"/>
                  <a:gd name="T25" fmla="*/ 1 h 2"/>
                  <a:gd name="T26" fmla="*/ 1 w 1"/>
                  <a:gd name="T27" fmla="*/ 1 h 2"/>
                  <a:gd name="T28" fmla="*/ 0 w 1"/>
                  <a:gd name="T29" fmla="*/ 0 h 2"/>
                  <a:gd name="T30" fmla="*/ 0 w 1"/>
                  <a:gd name="T31" fmla="*/ 0 h 2"/>
                  <a:gd name="T32" fmla="*/ 0 w 1"/>
                  <a:gd name="T33" fmla="*/ 1 h 2"/>
                  <a:gd name="T34" fmla="*/ 0 w 1"/>
                  <a:gd name="T35" fmla="*/ 2 h 2"/>
                  <a:gd name="T36" fmla="*/ 1 w 1"/>
                  <a:gd name="T37" fmla="*/ 2 h 2"/>
                  <a:gd name="T38" fmla="*/ 1 w 1"/>
                  <a:gd name="T3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2">
                    <a:moveTo>
                      <a:pt x="1" y="2"/>
                    </a:moveTo>
                    <a:cubicBezTo>
                      <a:pt x="1" y="2"/>
                      <a:pt x="1" y="2"/>
                      <a:pt x="1" y="2"/>
                    </a:cubicBezTo>
                    <a:cubicBezTo>
                      <a:pt x="1" y="2"/>
                      <a:pt x="1" y="2"/>
                      <a:pt x="1" y="2"/>
                    </a:cubicBezTo>
                    <a:cubicBezTo>
                      <a:pt x="0" y="2"/>
                      <a:pt x="0" y="2"/>
                      <a:pt x="0" y="2"/>
                    </a:cubicBezTo>
                    <a:cubicBezTo>
                      <a:pt x="0" y="1"/>
                      <a:pt x="0" y="1"/>
                      <a:pt x="0" y="1"/>
                    </a:cubicBezTo>
                    <a:cubicBezTo>
                      <a:pt x="0" y="1"/>
                      <a:pt x="0" y="1"/>
                      <a:pt x="0" y="0"/>
                    </a:cubicBezTo>
                    <a:cubicBezTo>
                      <a:pt x="0" y="0"/>
                      <a:pt x="0" y="0"/>
                      <a:pt x="0" y="0"/>
                    </a:cubicBezTo>
                    <a:cubicBezTo>
                      <a:pt x="0" y="0"/>
                      <a:pt x="1" y="0"/>
                      <a:pt x="1" y="1"/>
                    </a:cubicBezTo>
                    <a:cubicBezTo>
                      <a:pt x="1" y="1"/>
                      <a:pt x="1" y="1"/>
                      <a:pt x="1" y="1"/>
                    </a:cubicBezTo>
                    <a:cubicBezTo>
                      <a:pt x="1" y="1"/>
                      <a:pt x="1" y="2"/>
                      <a:pt x="1" y="2"/>
                    </a:cubicBezTo>
                    <a:cubicBezTo>
                      <a:pt x="1" y="2"/>
                      <a:pt x="1" y="2"/>
                      <a:pt x="1" y="2"/>
                    </a:cubicBezTo>
                    <a:cubicBezTo>
                      <a:pt x="1" y="2"/>
                      <a:pt x="1" y="2"/>
                      <a:pt x="1" y="2"/>
                    </a:cubicBezTo>
                    <a:cubicBezTo>
                      <a:pt x="1" y="2"/>
                      <a:pt x="1" y="1"/>
                      <a:pt x="1" y="1"/>
                    </a:cubicBezTo>
                    <a:cubicBezTo>
                      <a:pt x="1" y="1"/>
                      <a:pt x="1" y="1"/>
                      <a:pt x="1" y="1"/>
                    </a:cubicBezTo>
                    <a:cubicBezTo>
                      <a:pt x="1" y="0"/>
                      <a:pt x="0" y="0"/>
                      <a:pt x="0" y="0"/>
                    </a:cubicBezTo>
                    <a:cubicBezTo>
                      <a:pt x="0" y="0"/>
                      <a:pt x="0" y="0"/>
                      <a:pt x="0" y="0"/>
                    </a:cubicBezTo>
                    <a:cubicBezTo>
                      <a:pt x="0" y="1"/>
                      <a:pt x="0" y="1"/>
                      <a:pt x="0" y="1"/>
                    </a:cubicBezTo>
                    <a:cubicBezTo>
                      <a:pt x="0" y="1"/>
                      <a:pt x="0" y="1"/>
                      <a:pt x="0" y="2"/>
                    </a:cubicBezTo>
                    <a:cubicBezTo>
                      <a:pt x="0" y="2"/>
                      <a:pt x="0" y="2"/>
                      <a:pt x="1" y="2"/>
                    </a:cubicBezTo>
                    <a:cubicBezTo>
                      <a:pt x="1" y="2"/>
                      <a:pt x="1" y="2"/>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21" name="Freeform 247"/>
              <p:cNvSpPr>
                <a:spLocks/>
              </p:cNvSpPr>
              <p:nvPr/>
            </p:nvSpPr>
            <p:spPr bwMode="auto">
              <a:xfrm>
                <a:off x="460" y="1441"/>
                <a:ext cx="3" cy="3"/>
              </a:xfrm>
              <a:custGeom>
                <a:avLst/>
                <a:gdLst>
                  <a:gd name="T0" fmla="*/ 1 w 1"/>
                  <a:gd name="T1" fmla="*/ 1 h 1"/>
                  <a:gd name="T2" fmla="*/ 1 w 1"/>
                  <a:gd name="T3" fmla="*/ 0 h 1"/>
                  <a:gd name="T4" fmla="*/ 0 w 1"/>
                  <a:gd name="T5" fmla="*/ 0 h 1"/>
                  <a:gd name="T6" fmla="*/ 1 w 1"/>
                  <a:gd name="T7" fmla="*/ 0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1"/>
                      <a:pt x="1" y="1"/>
                      <a:pt x="1" y="0"/>
                    </a:cubicBezTo>
                    <a:cubicBezTo>
                      <a:pt x="0" y="0"/>
                      <a:pt x="0" y="0"/>
                      <a:pt x="0" y="0"/>
                    </a:cubicBezTo>
                    <a:cubicBezTo>
                      <a:pt x="1" y="0"/>
                      <a:pt x="1" y="0"/>
                      <a:pt x="1" y="0"/>
                    </a:cubicBezTo>
                    <a:cubicBezTo>
                      <a:pt x="1" y="0"/>
                      <a:pt x="1" y="0"/>
                      <a:pt x="1"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22" name="Freeform 248"/>
              <p:cNvSpPr>
                <a:spLocks/>
              </p:cNvSpPr>
              <p:nvPr/>
            </p:nvSpPr>
            <p:spPr bwMode="auto">
              <a:xfrm>
                <a:off x="460" y="1441"/>
                <a:ext cx="3" cy="3"/>
              </a:xfrm>
              <a:custGeom>
                <a:avLst/>
                <a:gdLst>
                  <a:gd name="T0" fmla="*/ 1 w 1"/>
                  <a:gd name="T1" fmla="*/ 1 h 1"/>
                  <a:gd name="T2" fmla="*/ 1 w 1"/>
                  <a:gd name="T3" fmla="*/ 1 h 1"/>
                  <a:gd name="T4" fmla="*/ 1 w 1"/>
                  <a:gd name="T5" fmla="*/ 1 h 1"/>
                  <a:gd name="T6" fmla="*/ 1 w 1"/>
                  <a:gd name="T7" fmla="*/ 0 h 1"/>
                  <a:gd name="T8" fmla="*/ 0 w 1"/>
                  <a:gd name="T9" fmla="*/ 0 h 1"/>
                  <a:gd name="T10" fmla="*/ 0 w 1"/>
                  <a:gd name="T11" fmla="*/ 0 h 1"/>
                  <a:gd name="T12" fmla="*/ 1 w 1"/>
                  <a:gd name="T13" fmla="*/ 0 h 1"/>
                  <a:gd name="T14" fmla="*/ 1 w 1"/>
                  <a:gd name="T15" fmla="*/ 0 h 1"/>
                  <a:gd name="T16" fmla="*/ 1 w 1"/>
                  <a:gd name="T17" fmla="*/ 0 h 1"/>
                  <a:gd name="T18" fmla="*/ 1 w 1"/>
                  <a:gd name="T19" fmla="*/ 1 h 1"/>
                  <a:gd name="T20" fmla="*/ 1 w 1"/>
                  <a:gd name="T21" fmla="*/ 1 h 1"/>
                  <a:gd name="T22" fmla="*/ 1 w 1"/>
                  <a:gd name="T23" fmla="*/ 1 h 1"/>
                  <a:gd name="T24" fmla="*/ 1 w 1"/>
                  <a:gd name="T25" fmla="*/ 0 h 1"/>
                  <a:gd name="T26" fmla="*/ 1 w 1"/>
                  <a:gd name="T27" fmla="*/ 0 h 1"/>
                  <a:gd name="T28" fmla="*/ 1 w 1"/>
                  <a:gd name="T29" fmla="*/ 0 h 1"/>
                  <a:gd name="T30" fmla="*/ 0 w 1"/>
                  <a:gd name="T31" fmla="*/ 0 h 1"/>
                  <a:gd name="T32" fmla="*/ 0 w 1"/>
                  <a:gd name="T33" fmla="*/ 0 h 1"/>
                  <a:gd name="T34" fmla="*/ 1 w 1"/>
                  <a:gd name="T35" fmla="*/ 0 h 1"/>
                  <a:gd name="T36" fmla="*/ 1 w 1"/>
                  <a:gd name="T37" fmla="*/ 1 h 1"/>
                  <a:gd name="T38" fmla="*/ 1 w 1"/>
                  <a:gd name="T3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1" y="1"/>
                    </a:moveTo>
                    <a:cubicBezTo>
                      <a:pt x="1" y="1"/>
                      <a:pt x="1" y="1"/>
                      <a:pt x="1" y="1"/>
                    </a:cubicBezTo>
                    <a:cubicBezTo>
                      <a:pt x="1" y="1"/>
                      <a:pt x="1" y="1"/>
                      <a:pt x="1" y="1"/>
                    </a:cubicBezTo>
                    <a:cubicBezTo>
                      <a:pt x="1" y="1"/>
                      <a:pt x="1" y="1"/>
                      <a:pt x="1" y="0"/>
                    </a:cubicBezTo>
                    <a:cubicBezTo>
                      <a:pt x="0" y="0"/>
                      <a:pt x="0" y="0"/>
                      <a:pt x="0" y="0"/>
                    </a:cubicBezTo>
                    <a:cubicBezTo>
                      <a:pt x="0" y="0"/>
                      <a:pt x="0" y="0"/>
                      <a:pt x="0" y="0"/>
                    </a:cubicBezTo>
                    <a:cubicBezTo>
                      <a:pt x="1" y="0"/>
                      <a:pt x="1" y="0"/>
                      <a:pt x="1" y="0"/>
                    </a:cubicBezTo>
                    <a:cubicBezTo>
                      <a:pt x="1" y="0"/>
                      <a:pt x="1" y="0"/>
                      <a:pt x="1" y="0"/>
                    </a:cubicBezTo>
                    <a:cubicBezTo>
                      <a:pt x="1" y="0"/>
                      <a:pt x="1" y="0"/>
                      <a:pt x="1" y="0"/>
                    </a:cubicBezTo>
                    <a:cubicBezTo>
                      <a:pt x="1" y="0"/>
                      <a:pt x="1" y="1"/>
                      <a:pt x="1" y="1"/>
                    </a:cubicBezTo>
                    <a:cubicBezTo>
                      <a:pt x="1" y="1"/>
                      <a:pt x="1" y="1"/>
                      <a:pt x="1" y="1"/>
                    </a:cubicBezTo>
                    <a:cubicBezTo>
                      <a:pt x="1" y="1"/>
                      <a:pt x="1" y="1"/>
                      <a:pt x="1" y="1"/>
                    </a:cubicBezTo>
                    <a:cubicBezTo>
                      <a:pt x="1" y="1"/>
                      <a:pt x="1" y="0"/>
                      <a:pt x="1" y="0"/>
                    </a:cubicBezTo>
                    <a:cubicBezTo>
                      <a:pt x="1" y="0"/>
                      <a:pt x="1" y="0"/>
                      <a:pt x="1" y="0"/>
                    </a:cubicBezTo>
                    <a:cubicBezTo>
                      <a:pt x="1" y="0"/>
                      <a:pt x="1" y="0"/>
                      <a:pt x="1" y="0"/>
                    </a:cubicBezTo>
                    <a:cubicBezTo>
                      <a:pt x="1" y="0"/>
                      <a:pt x="1" y="0"/>
                      <a:pt x="0" y="0"/>
                    </a:cubicBezTo>
                    <a:cubicBezTo>
                      <a:pt x="0" y="0"/>
                      <a:pt x="0" y="0"/>
                      <a:pt x="0" y="0"/>
                    </a:cubicBezTo>
                    <a:cubicBezTo>
                      <a:pt x="0" y="0"/>
                      <a:pt x="0" y="0"/>
                      <a:pt x="1" y="0"/>
                    </a:cubicBezTo>
                    <a:cubicBezTo>
                      <a:pt x="1" y="1"/>
                      <a:pt x="1" y="1"/>
                      <a:pt x="1" y="1"/>
                    </a:cubicBezTo>
                    <a:cubicBezTo>
                      <a:pt x="1" y="1"/>
                      <a:pt x="1" y="1"/>
                      <a:pt x="1"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23" name="Freeform 249"/>
              <p:cNvSpPr>
                <a:spLocks/>
              </p:cNvSpPr>
              <p:nvPr/>
            </p:nvSpPr>
            <p:spPr bwMode="auto">
              <a:xfrm>
                <a:off x="463" y="1439"/>
                <a:ext cx="2" cy="0"/>
              </a:xfrm>
              <a:custGeom>
                <a:avLst/>
                <a:gdLst>
                  <a:gd name="T0" fmla="*/ 1 w 1"/>
                  <a:gd name="T1" fmla="*/ 0 w 1"/>
                  <a:gd name="T2" fmla="*/ 0 w 1"/>
                  <a:gd name="T3" fmla="*/ 0 w 1"/>
                  <a:gd name="T4" fmla="*/ 1 w 1"/>
                </a:gdLst>
                <a:ahLst/>
                <a:cxnLst>
                  <a:cxn ang="0">
                    <a:pos x="T0" y="0"/>
                  </a:cxn>
                  <a:cxn ang="0">
                    <a:pos x="T1" y="0"/>
                  </a:cxn>
                  <a:cxn ang="0">
                    <a:pos x="T2" y="0"/>
                  </a:cxn>
                  <a:cxn ang="0">
                    <a:pos x="T3" y="0"/>
                  </a:cxn>
                  <a:cxn ang="0">
                    <a:pos x="T4" y="0"/>
                  </a:cxn>
                </a:cxnLst>
                <a:rect l="0" t="0" r="r" b="b"/>
                <a:pathLst>
                  <a:path w="1">
                    <a:moveTo>
                      <a:pt x="1" y="0"/>
                    </a:moveTo>
                    <a:cubicBezTo>
                      <a:pt x="0" y="0"/>
                      <a:pt x="0" y="0"/>
                      <a:pt x="0" y="0"/>
                    </a:cubicBezTo>
                    <a:cubicBezTo>
                      <a:pt x="0" y="0"/>
                      <a:pt x="0" y="0"/>
                      <a:pt x="0" y="0"/>
                    </a:cubicBezTo>
                    <a:cubicBezTo>
                      <a:pt x="0" y="0"/>
                      <a:pt x="0" y="0"/>
                      <a:pt x="0" y="0"/>
                    </a:cubicBezTo>
                    <a:cubicBezTo>
                      <a:pt x="1" y="0"/>
                      <a:pt x="1" y="0"/>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24" name="Freeform 250"/>
              <p:cNvSpPr>
                <a:spLocks/>
              </p:cNvSpPr>
              <p:nvPr/>
            </p:nvSpPr>
            <p:spPr bwMode="auto">
              <a:xfrm>
                <a:off x="463" y="1439"/>
                <a:ext cx="2" cy="0"/>
              </a:xfrm>
              <a:custGeom>
                <a:avLst/>
                <a:gdLst>
                  <a:gd name="T0" fmla="*/ 1 w 1"/>
                  <a:gd name="T1" fmla="*/ 1 w 1"/>
                  <a:gd name="T2" fmla="*/ 0 w 1"/>
                  <a:gd name="T3" fmla="*/ 0 w 1"/>
                  <a:gd name="T4" fmla="*/ 0 w 1"/>
                  <a:gd name="T5" fmla="*/ 0 w 1"/>
                  <a:gd name="T6" fmla="*/ 0 w 1"/>
                  <a:gd name="T7" fmla="*/ 0 w 1"/>
                  <a:gd name="T8" fmla="*/ 1 w 1"/>
                  <a:gd name="T9" fmla="*/ 1 w 1"/>
                  <a:gd name="T10" fmla="*/ 1 w 1"/>
                  <a:gd name="T11" fmla="*/ 1 w 1"/>
                  <a:gd name="T12" fmla="*/ 1 w 1"/>
                  <a:gd name="T13" fmla="*/ 0 w 1"/>
                  <a:gd name="T14" fmla="*/ 0 w 1"/>
                  <a:gd name="T15" fmla="*/ 0 w 1"/>
                  <a:gd name="T16" fmla="*/ 0 w 1"/>
                  <a:gd name="T17" fmla="*/ 0 w 1"/>
                  <a:gd name="T18" fmla="*/ 0 w 1"/>
                  <a:gd name="T19"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Lst>
                <a:rect l="0" t="0" r="r" b="b"/>
                <a:pathLst>
                  <a:path w="1">
                    <a:moveTo>
                      <a:pt x="1" y="0"/>
                    </a:moveTo>
                    <a:cubicBezTo>
                      <a:pt x="1" y="0"/>
                      <a:pt x="1" y="0"/>
                      <a:pt x="1"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25" name="Freeform 251"/>
              <p:cNvSpPr>
                <a:spLocks/>
              </p:cNvSpPr>
              <p:nvPr/>
            </p:nvSpPr>
            <p:spPr bwMode="auto">
              <a:xfrm>
                <a:off x="463" y="1437"/>
                <a:ext cx="2" cy="0"/>
              </a:xfrm>
              <a:custGeom>
                <a:avLst/>
                <a:gdLst>
                  <a:gd name="T0" fmla="*/ 1 w 1"/>
                  <a:gd name="T1" fmla="*/ 0 w 1"/>
                  <a:gd name="T2" fmla="*/ 0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0" y="0"/>
                    </a:cubicBezTo>
                    <a:cubicBezTo>
                      <a:pt x="0" y="0"/>
                      <a:pt x="0" y="0"/>
                      <a:pt x="0" y="0"/>
                    </a:cubicBezTo>
                    <a:cubicBezTo>
                      <a:pt x="0" y="0"/>
                      <a:pt x="1" y="0"/>
                      <a:pt x="1" y="0"/>
                    </a:cubicBezTo>
                    <a:cubicBezTo>
                      <a:pt x="1" y="0"/>
                      <a:pt x="1" y="0"/>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26" name="Freeform 252"/>
              <p:cNvSpPr>
                <a:spLocks/>
              </p:cNvSpPr>
              <p:nvPr/>
            </p:nvSpPr>
            <p:spPr bwMode="auto">
              <a:xfrm>
                <a:off x="463" y="1437"/>
                <a:ext cx="2" cy="0"/>
              </a:xfrm>
              <a:custGeom>
                <a:avLst/>
                <a:gdLst>
                  <a:gd name="T0" fmla="*/ 1 w 1"/>
                  <a:gd name="T1" fmla="*/ 1 w 1"/>
                  <a:gd name="T2" fmla="*/ 1 w 1"/>
                  <a:gd name="T3" fmla="*/ 0 w 1"/>
                  <a:gd name="T4" fmla="*/ 0 w 1"/>
                  <a:gd name="T5" fmla="*/ 0 w 1"/>
                  <a:gd name="T6" fmla="*/ 1 w 1"/>
                  <a:gd name="T7" fmla="*/ 1 w 1"/>
                  <a:gd name="T8" fmla="*/ 1 w 1"/>
                  <a:gd name="T9" fmla="*/ 1 w 1"/>
                  <a:gd name="T10" fmla="*/ 1 w 1"/>
                  <a:gd name="T11" fmla="*/ 1 w 1"/>
                  <a:gd name="T12" fmla="*/ 1 w 1"/>
                  <a:gd name="T13" fmla="*/ 1 w 1"/>
                  <a:gd name="T14" fmla="*/ 1 w 1"/>
                  <a:gd name="T15" fmla="*/ 0 w 1"/>
                  <a:gd name="T16" fmla="*/ 0 w 1"/>
                  <a:gd name="T17" fmla="*/ 0 w 1"/>
                  <a:gd name="T18" fmla="*/ 1 w 1"/>
                  <a:gd name="T19"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Lst>
                <a:rect l="0" t="0" r="r" b="b"/>
                <a:pathLst>
                  <a:path w="1">
                    <a:moveTo>
                      <a:pt x="1" y="0"/>
                    </a:moveTo>
                    <a:cubicBezTo>
                      <a:pt x="1" y="0"/>
                      <a:pt x="1" y="0"/>
                      <a:pt x="1" y="0"/>
                    </a:cubicBezTo>
                    <a:cubicBezTo>
                      <a:pt x="1" y="0"/>
                      <a:pt x="1" y="0"/>
                      <a:pt x="1" y="0"/>
                    </a:cubicBezTo>
                    <a:cubicBezTo>
                      <a:pt x="1" y="0"/>
                      <a:pt x="0" y="0"/>
                      <a:pt x="0" y="0"/>
                    </a:cubicBezTo>
                    <a:cubicBezTo>
                      <a:pt x="0" y="0"/>
                      <a:pt x="0" y="0"/>
                      <a:pt x="0" y="0"/>
                    </a:cubicBezTo>
                    <a:cubicBezTo>
                      <a:pt x="0" y="0"/>
                      <a:pt x="0" y="0"/>
                      <a:pt x="0" y="0"/>
                    </a:cubicBezTo>
                    <a:cubicBezTo>
                      <a:pt x="0" y="0"/>
                      <a:pt x="0"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0" y="0"/>
                      <a:pt x="0" y="0"/>
                      <a:pt x="0" y="0"/>
                    </a:cubicBezTo>
                    <a:cubicBezTo>
                      <a:pt x="0" y="0"/>
                      <a:pt x="0" y="0"/>
                      <a:pt x="0" y="0"/>
                    </a:cubicBezTo>
                    <a:cubicBezTo>
                      <a:pt x="0" y="0"/>
                      <a:pt x="0" y="0"/>
                      <a:pt x="0" y="0"/>
                    </a:cubicBezTo>
                    <a:cubicBezTo>
                      <a:pt x="0" y="0"/>
                      <a:pt x="1" y="0"/>
                      <a:pt x="1" y="0"/>
                    </a:cubicBezTo>
                    <a:cubicBezTo>
                      <a:pt x="1" y="0"/>
                      <a:pt x="1" y="0"/>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27" name="Freeform 253"/>
              <p:cNvSpPr>
                <a:spLocks/>
              </p:cNvSpPr>
              <p:nvPr/>
            </p:nvSpPr>
            <p:spPr bwMode="auto">
              <a:xfrm>
                <a:off x="441" y="1444"/>
                <a:ext cx="3" cy="4"/>
              </a:xfrm>
              <a:custGeom>
                <a:avLst/>
                <a:gdLst>
                  <a:gd name="T0" fmla="*/ 1 w 1"/>
                  <a:gd name="T1" fmla="*/ 2 h 2"/>
                  <a:gd name="T2" fmla="*/ 0 w 1"/>
                  <a:gd name="T3" fmla="*/ 2 h 2"/>
                  <a:gd name="T4" fmla="*/ 0 w 1"/>
                  <a:gd name="T5" fmla="*/ 1 h 2"/>
                  <a:gd name="T6" fmla="*/ 1 w 1"/>
                  <a:gd name="T7" fmla="*/ 1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1" y="2"/>
                      <a:pt x="0" y="2"/>
                      <a:pt x="0" y="2"/>
                    </a:cubicBezTo>
                    <a:cubicBezTo>
                      <a:pt x="0" y="1"/>
                      <a:pt x="0" y="1"/>
                      <a:pt x="0" y="1"/>
                    </a:cubicBezTo>
                    <a:cubicBezTo>
                      <a:pt x="0" y="0"/>
                      <a:pt x="1" y="0"/>
                      <a:pt x="1" y="1"/>
                    </a:cubicBezTo>
                    <a:cubicBezTo>
                      <a:pt x="1" y="1"/>
                      <a:pt x="1" y="2"/>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28" name="Freeform 254"/>
              <p:cNvSpPr>
                <a:spLocks/>
              </p:cNvSpPr>
              <p:nvPr/>
            </p:nvSpPr>
            <p:spPr bwMode="auto">
              <a:xfrm>
                <a:off x="441" y="1444"/>
                <a:ext cx="3" cy="4"/>
              </a:xfrm>
              <a:custGeom>
                <a:avLst/>
                <a:gdLst>
                  <a:gd name="T0" fmla="*/ 1 w 1"/>
                  <a:gd name="T1" fmla="*/ 2 h 2"/>
                  <a:gd name="T2" fmla="*/ 1 w 1"/>
                  <a:gd name="T3" fmla="*/ 2 h 2"/>
                  <a:gd name="T4" fmla="*/ 0 w 1"/>
                  <a:gd name="T5" fmla="*/ 2 h 2"/>
                  <a:gd name="T6" fmla="*/ 0 w 1"/>
                  <a:gd name="T7" fmla="*/ 2 h 2"/>
                  <a:gd name="T8" fmla="*/ 0 w 1"/>
                  <a:gd name="T9" fmla="*/ 1 h 2"/>
                  <a:gd name="T10" fmla="*/ 0 w 1"/>
                  <a:gd name="T11" fmla="*/ 1 h 2"/>
                  <a:gd name="T12" fmla="*/ 0 w 1"/>
                  <a:gd name="T13" fmla="*/ 0 h 2"/>
                  <a:gd name="T14" fmla="*/ 1 w 1"/>
                  <a:gd name="T15" fmla="*/ 1 h 2"/>
                  <a:gd name="T16" fmla="*/ 1 w 1"/>
                  <a:gd name="T17" fmla="*/ 2 h 2"/>
                  <a:gd name="T18" fmla="*/ 1 w 1"/>
                  <a:gd name="T19" fmla="*/ 2 h 2"/>
                  <a:gd name="T20" fmla="*/ 1 w 1"/>
                  <a:gd name="T21" fmla="*/ 2 h 2"/>
                  <a:gd name="T22" fmla="*/ 1 w 1"/>
                  <a:gd name="T23" fmla="*/ 2 h 2"/>
                  <a:gd name="T24" fmla="*/ 1 w 1"/>
                  <a:gd name="T25" fmla="*/ 2 h 2"/>
                  <a:gd name="T26" fmla="*/ 1 w 1"/>
                  <a:gd name="T27" fmla="*/ 1 h 2"/>
                  <a:gd name="T28" fmla="*/ 0 w 1"/>
                  <a:gd name="T29" fmla="*/ 0 h 2"/>
                  <a:gd name="T30" fmla="*/ 0 w 1"/>
                  <a:gd name="T31" fmla="*/ 1 h 2"/>
                  <a:gd name="T32" fmla="*/ 0 w 1"/>
                  <a:gd name="T33" fmla="*/ 1 h 2"/>
                  <a:gd name="T34" fmla="*/ 0 w 1"/>
                  <a:gd name="T35" fmla="*/ 2 h 2"/>
                  <a:gd name="T36" fmla="*/ 0 w 1"/>
                  <a:gd name="T37" fmla="*/ 2 h 2"/>
                  <a:gd name="T38" fmla="*/ 1 w 1"/>
                  <a:gd name="T3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2">
                    <a:moveTo>
                      <a:pt x="1" y="2"/>
                    </a:moveTo>
                    <a:cubicBezTo>
                      <a:pt x="1" y="2"/>
                      <a:pt x="1" y="2"/>
                      <a:pt x="1" y="2"/>
                    </a:cubicBezTo>
                    <a:cubicBezTo>
                      <a:pt x="1" y="2"/>
                      <a:pt x="1" y="2"/>
                      <a:pt x="0" y="2"/>
                    </a:cubicBezTo>
                    <a:cubicBezTo>
                      <a:pt x="0" y="2"/>
                      <a:pt x="0" y="2"/>
                      <a:pt x="0" y="2"/>
                    </a:cubicBezTo>
                    <a:cubicBezTo>
                      <a:pt x="0" y="1"/>
                      <a:pt x="0" y="1"/>
                      <a:pt x="0" y="1"/>
                    </a:cubicBezTo>
                    <a:cubicBezTo>
                      <a:pt x="0" y="1"/>
                      <a:pt x="0" y="1"/>
                      <a:pt x="0" y="1"/>
                    </a:cubicBezTo>
                    <a:cubicBezTo>
                      <a:pt x="0" y="0"/>
                      <a:pt x="0" y="0"/>
                      <a:pt x="0" y="0"/>
                    </a:cubicBezTo>
                    <a:cubicBezTo>
                      <a:pt x="1" y="1"/>
                      <a:pt x="1" y="1"/>
                      <a:pt x="1" y="1"/>
                    </a:cubicBezTo>
                    <a:cubicBezTo>
                      <a:pt x="1" y="1"/>
                      <a:pt x="1" y="1"/>
                      <a:pt x="1" y="2"/>
                    </a:cubicBezTo>
                    <a:cubicBezTo>
                      <a:pt x="1" y="2"/>
                      <a:pt x="1" y="2"/>
                      <a:pt x="1" y="2"/>
                    </a:cubicBezTo>
                    <a:cubicBezTo>
                      <a:pt x="1" y="2"/>
                      <a:pt x="1" y="2"/>
                      <a:pt x="1" y="2"/>
                    </a:cubicBezTo>
                    <a:cubicBezTo>
                      <a:pt x="1" y="2"/>
                      <a:pt x="1" y="2"/>
                      <a:pt x="1" y="2"/>
                    </a:cubicBezTo>
                    <a:cubicBezTo>
                      <a:pt x="1" y="2"/>
                      <a:pt x="1" y="2"/>
                      <a:pt x="1" y="2"/>
                    </a:cubicBezTo>
                    <a:cubicBezTo>
                      <a:pt x="1" y="1"/>
                      <a:pt x="1" y="1"/>
                      <a:pt x="1" y="1"/>
                    </a:cubicBezTo>
                    <a:cubicBezTo>
                      <a:pt x="1" y="1"/>
                      <a:pt x="1" y="1"/>
                      <a:pt x="0" y="0"/>
                    </a:cubicBezTo>
                    <a:cubicBezTo>
                      <a:pt x="0" y="0"/>
                      <a:pt x="0" y="0"/>
                      <a:pt x="0" y="1"/>
                    </a:cubicBezTo>
                    <a:cubicBezTo>
                      <a:pt x="0" y="1"/>
                      <a:pt x="0" y="1"/>
                      <a:pt x="0" y="1"/>
                    </a:cubicBezTo>
                    <a:cubicBezTo>
                      <a:pt x="0" y="1"/>
                      <a:pt x="0" y="1"/>
                      <a:pt x="0" y="2"/>
                    </a:cubicBezTo>
                    <a:cubicBezTo>
                      <a:pt x="0" y="2"/>
                      <a:pt x="0" y="2"/>
                      <a:pt x="0" y="2"/>
                    </a:cubicBezTo>
                    <a:cubicBezTo>
                      <a:pt x="1" y="2"/>
                      <a:pt x="1" y="2"/>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29" name="Freeform 255"/>
              <p:cNvSpPr>
                <a:spLocks/>
              </p:cNvSpPr>
              <p:nvPr/>
            </p:nvSpPr>
            <p:spPr bwMode="auto">
              <a:xfrm>
                <a:off x="463" y="1434"/>
                <a:ext cx="2" cy="0"/>
              </a:xfrm>
              <a:custGeom>
                <a:avLst/>
                <a:gdLst>
                  <a:gd name="T0" fmla="*/ 1 w 1"/>
                  <a:gd name="T1" fmla="*/ 1 w 1"/>
                  <a:gd name="T2" fmla="*/ 1 w 1"/>
                  <a:gd name="T3" fmla="*/ 1 w 1"/>
                  <a:gd name="T4" fmla="*/ 1 w 1"/>
                </a:gdLst>
                <a:ahLst/>
                <a:cxnLst>
                  <a:cxn ang="0">
                    <a:pos x="T0" y="0"/>
                  </a:cxn>
                  <a:cxn ang="0">
                    <a:pos x="T1" y="0"/>
                  </a:cxn>
                  <a:cxn ang="0">
                    <a:pos x="T2" y="0"/>
                  </a:cxn>
                  <a:cxn ang="0">
                    <a:pos x="T3" y="0"/>
                  </a:cxn>
                  <a:cxn ang="0">
                    <a:pos x="T4" y="0"/>
                  </a:cxn>
                </a:cxnLst>
                <a:rect l="0" t="0" r="r" b="b"/>
                <a:pathLst>
                  <a:path w="1">
                    <a:moveTo>
                      <a:pt x="1" y="0"/>
                    </a:moveTo>
                    <a:cubicBezTo>
                      <a:pt x="1" y="0"/>
                      <a:pt x="1" y="0"/>
                      <a:pt x="1" y="0"/>
                    </a:cubicBezTo>
                    <a:cubicBezTo>
                      <a:pt x="0" y="0"/>
                      <a:pt x="0" y="0"/>
                      <a:pt x="1" y="0"/>
                    </a:cubicBezTo>
                    <a:cubicBezTo>
                      <a:pt x="1" y="0"/>
                      <a:pt x="1" y="0"/>
                      <a:pt x="1" y="0"/>
                    </a:cubicBezTo>
                    <a:cubicBezTo>
                      <a:pt x="1" y="0"/>
                      <a:pt x="1" y="0"/>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30" name="Freeform 256"/>
              <p:cNvSpPr>
                <a:spLocks/>
              </p:cNvSpPr>
              <p:nvPr/>
            </p:nvSpPr>
            <p:spPr bwMode="auto">
              <a:xfrm>
                <a:off x="463" y="1434"/>
                <a:ext cx="2" cy="0"/>
              </a:xfrm>
              <a:custGeom>
                <a:avLst/>
                <a:gdLst>
                  <a:gd name="T0" fmla="*/ 1 w 1"/>
                  <a:gd name="T1" fmla="*/ 1 w 1"/>
                  <a:gd name="T2" fmla="*/ 1 w 1"/>
                  <a:gd name="T3" fmla="*/ 1 w 1"/>
                  <a:gd name="T4" fmla="*/ 0 w 1"/>
                  <a:gd name="T5" fmla="*/ 1 w 1"/>
                  <a:gd name="T6" fmla="*/ 1 w 1"/>
                  <a:gd name="T7" fmla="*/ 1 w 1"/>
                  <a:gd name="T8" fmla="*/ 1 w 1"/>
                  <a:gd name="T9" fmla="*/ 1 w 1"/>
                  <a:gd name="T10" fmla="*/ 1 w 1"/>
                  <a:gd name="T11" fmla="*/ 1 w 1"/>
                  <a:gd name="T12" fmla="*/ 1 w 1"/>
                  <a:gd name="T13" fmla="*/ 1 w 1"/>
                  <a:gd name="T14" fmla="*/ 1 w 1"/>
                  <a:gd name="T15" fmla="*/ 1 w 1"/>
                  <a:gd name="T16" fmla="*/ 0 w 1"/>
                  <a:gd name="T17" fmla="*/ 1 w 1"/>
                  <a:gd name="T18" fmla="*/ 1 w 1"/>
                  <a:gd name="T19" fmla="*/ 1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Lst>
                <a:rect l="0" t="0" r="r" b="b"/>
                <a:pathLst>
                  <a:path w="1">
                    <a:moveTo>
                      <a:pt x="1" y="0"/>
                    </a:moveTo>
                    <a:cubicBezTo>
                      <a:pt x="1" y="0"/>
                      <a:pt x="1" y="0"/>
                      <a:pt x="1" y="0"/>
                    </a:cubicBezTo>
                    <a:cubicBezTo>
                      <a:pt x="1" y="0"/>
                      <a:pt x="1" y="0"/>
                      <a:pt x="1" y="0"/>
                    </a:cubicBezTo>
                    <a:cubicBezTo>
                      <a:pt x="1" y="0"/>
                      <a:pt x="1" y="0"/>
                      <a:pt x="1" y="0"/>
                    </a:cubicBezTo>
                    <a:cubicBezTo>
                      <a:pt x="1" y="0"/>
                      <a:pt x="0" y="0"/>
                      <a:pt x="0" y="0"/>
                    </a:cubicBezTo>
                    <a:cubicBezTo>
                      <a:pt x="0" y="0"/>
                      <a:pt x="0"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0" y="0"/>
                      <a:pt x="0" y="0"/>
                      <a:pt x="0" y="0"/>
                    </a:cubicBezTo>
                    <a:cubicBezTo>
                      <a:pt x="0" y="0"/>
                      <a:pt x="1" y="0"/>
                      <a:pt x="1" y="0"/>
                    </a:cubicBezTo>
                    <a:cubicBezTo>
                      <a:pt x="1" y="0"/>
                      <a:pt x="1" y="0"/>
                      <a:pt x="1" y="0"/>
                    </a:cubicBezTo>
                    <a:cubicBezTo>
                      <a:pt x="1" y="0"/>
                      <a:pt x="1" y="0"/>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31" name="Freeform 257"/>
              <p:cNvSpPr>
                <a:spLocks/>
              </p:cNvSpPr>
              <p:nvPr/>
            </p:nvSpPr>
            <p:spPr bwMode="auto">
              <a:xfrm>
                <a:off x="458" y="1352"/>
                <a:ext cx="78" cy="85"/>
              </a:xfrm>
              <a:custGeom>
                <a:avLst/>
                <a:gdLst>
                  <a:gd name="T0" fmla="*/ 32 w 33"/>
                  <a:gd name="T1" fmla="*/ 3 h 36"/>
                  <a:gd name="T2" fmla="*/ 11 w 33"/>
                  <a:gd name="T3" fmla="*/ 15 h 36"/>
                  <a:gd name="T4" fmla="*/ 33 w 33"/>
                  <a:gd name="T5" fmla="*/ 4 h 36"/>
                  <a:gd name="T6" fmla="*/ 2 w 33"/>
                  <a:gd name="T7" fmla="*/ 36 h 36"/>
                  <a:gd name="T8" fmla="*/ 27 w 33"/>
                  <a:gd name="T9" fmla="*/ 2 h 36"/>
                  <a:gd name="T10" fmla="*/ 32 w 33"/>
                  <a:gd name="T11" fmla="*/ 3 h 36"/>
                </a:gdLst>
                <a:ahLst/>
                <a:cxnLst>
                  <a:cxn ang="0">
                    <a:pos x="T0" y="T1"/>
                  </a:cxn>
                  <a:cxn ang="0">
                    <a:pos x="T2" y="T3"/>
                  </a:cxn>
                  <a:cxn ang="0">
                    <a:pos x="T4" y="T5"/>
                  </a:cxn>
                  <a:cxn ang="0">
                    <a:pos x="T6" y="T7"/>
                  </a:cxn>
                  <a:cxn ang="0">
                    <a:pos x="T8" y="T9"/>
                  </a:cxn>
                  <a:cxn ang="0">
                    <a:pos x="T10" y="T11"/>
                  </a:cxn>
                </a:cxnLst>
                <a:rect l="0" t="0" r="r" b="b"/>
                <a:pathLst>
                  <a:path w="33" h="36">
                    <a:moveTo>
                      <a:pt x="32" y="3"/>
                    </a:moveTo>
                    <a:cubicBezTo>
                      <a:pt x="23" y="5"/>
                      <a:pt x="15" y="6"/>
                      <a:pt x="11" y="15"/>
                    </a:cubicBezTo>
                    <a:cubicBezTo>
                      <a:pt x="17" y="8"/>
                      <a:pt x="24" y="8"/>
                      <a:pt x="33" y="4"/>
                    </a:cubicBezTo>
                    <a:cubicBezTo>
                      <a:pt x="22" y="17"/>
                      <a:pt x="8" y="17"/>
                      <a:pt x="2" y="36"/>
                    </a:cubicBezTo>
                    <a:cubicBezTo>
                      <a:pt x="0" y="26"/>
                      <a:pt x="5" y="0"/>
                      <a:pt x="27" y="2"/>
                    </a:cubicBezTo>
                    <a:cubicBezTo>
                      <a:pt x="30" y="2"/>
                      <a:pt x="31" y="3"/>
                      <a:pt x="32"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32" name="Freeform 258"/>
              <p:cNvSpPr>
                <a:spLocks/>
              </p:cNvSpPr>
              <p:nvPr/>
            </p:nvSpPr>
            <p:spPr bwMode="auto">
              <a:xfrm>
                <a:off x="479" y="1363"/>
                <a:ext cx="71" cy="64"/>
              </a:xfrm>
              <a:custGeom>
                <a:avLst/>
                <a:gdLst>
                  <a:gd name="T0" fmla="*/ 25 w 30"/>
                  <a:gd name="T1" fmla="*/ 0 h 27"/>
                  <a:gd name="T2" fmla="*/ 16 w 30"/>
                  <a:gd name="T3" fmla="*/ 20 h 27"/>
                  <a:gd name="T4" fmla="*/ 24 w 30"/>
                  <a:gd name="T5" fmla="*/ 0 h 27"/>
                  <a:gd name="T6" fmla="*/ 0 w 30"/>
                  <a:gd name="T7" fmla="*/ 27 h 27"/>
                  <a:gd name="T8" fmla="*/ 27 w 30"/>
                  <a:gd name="T9" fmla="*/ 6 h 27"/>
                  <a:gd name="T10" fmla="*/ 25 w 30"/>
                  <a:gd name="T11" fmla="*/ 0 h 27"/>
                </a:gdLst>
                <a:ahLst/>
                <a:cxnLst>
                  <a:cxn ang="0">
                    <a:pos x="T0" y="T1"/>
                  </a:cxn>
                  <a:cxn ang="0">
                    <a:pos x="T2" y="T3"/>
                  </a:cxn>
                  <a:cxn ang="0">
                    <a:pos x="T4" y="T5"/>
                  </a:cxn>
                  <a:cxn ang="0">
                    <a:pos x="T6" y="T7"/>
                  </a:cxn>
                  <a:cxn ang="0">
                    <a:pos x="T8" y="T9"/>
                  </a:cxn>
                  <a:cxn ang="0">
                    <a:pos x="T10" y="T11"/>
                  </a:cxn>
                </a:cxnLst>
                <a:rect l="0" t="0" r="r" b="b"/>
                <a:pathLst>
                  <a:path w="30" h="27">
                    <a:moveTo>
                      <a:pt x="25" y="0"/>
                    </a:moveTo>
                    <a:cubicBezTo>
                      <a:pt x="24" y="9"/>
                      <a:pt x="24" y="16"/>
                      <a:pt x="16" y="20"/>
                    </a:cubicBezTo>
                    <a:cubicBezTo>
                      <a:pt x="22" y="14"/>
                      <a:pt x="21" y="8"/>
                      <a:pt x="24" y="0"/>
                    </a:cubicBezTo>
                    <a:cubicBezTo>
                      <a:pt x="11" y="12"/>
                      <a:pt x="12" y="24"/>
                      <a:pt x="0" y="27"/>
                    </a:cubicBezTo>
                    <a:cubicBezTo>
                      <a:pt x="12" y="27"/>
                      <a:pt x="30" y="23"/>
                      <a:pt x="27" y="6"/>
                    </a:cubicBezTo>
                    <a:cubicBezTo>
                      <a:pt x="27" y="3"/>
                      <a:pt x="25" y="1"/>
                      <a:pt x="25"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33" name="Freeform 259"/>
              <p:cNvSpPr>
                <a:spLocks/>
              </p:cNvSpPr>
              <p:nvPr/>
            </p:nvSpPr>
            <p:spPr bwMode="auto">
              <a:xfrm>
                <a:off x="463" y="1399"/>
                <a:ext cx="47" cy="97"/>
              </a:xfrm>
              <a:custGeom>
                <a:avLst/>
                <a:gdLst>
                  <a:gd name="T0" fmla="*/ 18 w 20"/>
                  <a:gd name="T1" fmla="*/ 39 h 41"/>
                  <a:gd name="T2" fmla="*/ 12 w 20"/>
                  <a:gd name="T3" fmla="*/ 40 h 41"/>
                  <a:gd name="T4" fmla="*/ 8 w 20"/>
                  <a:gd name="T5" fmla="*/ 36 h 41"/>
                  <a:gd name="T6" fmla="*/ 9 w 20"/>
                  <a:gd name="T7" fmla="*/ 5 h 41"/>
                  <a:gd name="T8" fmla="*/ 14 w 20"/>
                  <a:gd name="T9" fmla="*/ 1 h 41"/>
                  <a:gd name="T10" fmla="*/ 15 w 20"/>
                  <a:gd name="T11" fmla="*/ 0 h 41"/>
                  <a:gd name="T12" fmla="*/ 4 w 20"/>
                  <a:gd name="T13" fmla="*/ 14 h 41"/>
                  <a:gd name="T14" fmla="*/ 4 w 20"/>
                  <a:gd name="T15" fmla="*/ 30 h 41"/>
                  <a:gd name="T16" fmla="*/ 9 w 20"/>
                  <a:gd name="T17" fmla="*/ 37 h 41"/>
                  <a:gd name="T18" fmla="*/ 15 w 20"/>
                  <a:gd name="T19" fmla="*/ 40 h 41"/>
                  <a:gd name="T20" fmla="*/ 18 w 20"/>
                  <a:gd name="T21" fmla="*/ 39 h 41"/>
                  <a:gd name="T22" fmla="*/ 19 w 20"/>
                  <a:gd name="T23" fmla="*/ 36 h 41"/>
                  <a:gd name="T24" fmla="*/ 17 w 20"/>
                  <a:gd name="T25" fmla="*/ 33 h 41"/>
                  <a:gd name="T26" fmla="*/ 16 w 20"/>
                  <a:gd name="T27" fmla="*/ 33 h 41"/>
                  <a:gd name="T28" fmla="*/ 16 w 20"/>
                  <a:gd name="T29" fmla="*/ 33 h 41"/>
                  <a:gd name="T30" fmla="*/ 17 w 20"/>
                  <a:gd name="T31" fmla="*/ 34 h 41"/>
                  <a:gd name="T32" fmla="*/ 19 w 20"/>
                  <a:gd name="T33" fmla="*/ 36 h 41"/>
                  <a:gd name="T34" fmla="*/ 18 w 20"/>
                  <a:gd name="T35" fmla="*/ 39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0" h="41">
                    <a:moveTo>
                      <a:pt x="18" y="39"/>
                    </a:moveTo>
                    <a:cubicBezTo>
                      <a:pt x="17" y="41"/>
                      <a:pt x="14" y="40"/>
                      <a:pt x="12" y="40"/>
                    </a:cubicBezTo>
                    <a:cubicBezTo>
                      <a:pt x="11" y="39"/>
                      <a:pt x="9" y="37"/>
                      <a:pt x="8" y="36"/>
                    </a:cubicBezTo>
                    <a:cubicBezTo>
                      <a:pt x="0" y="28"/>
                      <a:pt x="1" y="14"/>
                      <a:pt x="9" y="5"/>
                    </a:cubicBezTo>
                    <a:cubicBezTo>
                      <a:pt x="11" y="3"/>
                      <a:pt x="12" y="2"/>
                      <a:pt x="14" y="1"/>
                    </a:cubicBezTo>
                    <a:cubicBezTo>
                      <a:pt x="15" y="1"/>
                      <a:pt x="15" y="1"/>
                      <a:pt x="15" y="0"/>
                    </a:cubicBezTo>
                    <a:cubicBezTo>
                      <a:pt x="10" y="3"/>
                      <a:pt x="6" y="8"/>
                      <a:pt x="4" y="14"/>
                    </a:cubicBezTo>
                    <a:cubicBezTo>
                      <a:pt x="2" y="19"/>
                      <a:pt x="2" y="25"/>
                      <a:pt x="4" y="30"/>
                    </a:cubicBezTo>
                    <a:cubicBezTo>
                      <a:pt x="5" y="33"/>
                      <a:pt x="7" y="35"/>
                      <a:pt x="9" y="37"/>
                    </a:cubicBezTo>
                    <a:cubicBezTo>
                      <a:pt x="11" y="39"/>
                      <a:pt x="13" y="40"/>
                      <a:pt x="15" y="40"/>
                    </a:cubicBezTo>
                    <a:cubicBezTo>
                      <a:pt x="17" y="40"/>
                      <a:pt x="18" y="40"/>
                      <a:pt x="18" y="39"/>
                    </a:cubicBezTo>
                    <a:cubicBezTo>
                      <a:pt x="19" y="38"/>
                      <a:pt x="19" y="37"/>
                      <a:pt x="19" y="36"/>
                    </a:cubicBezTo>
                    <a:cubicBezTo>
                      <a:pt x="19" y="35"/>
                      <a:pt x="18" y="34"/>
                      <a:pt x="17" y="33"/>
                    </a:cubicBezTo>
                    <a:cubicBezTo>
                      <a:pt x="17" y="33"/>
                      <a:pt x="17" y="33"/>
                      <a:pt x="16" y="33"/>
                    </a:cubicBezTo>
                    <a:cubicBezTo>
                      <a:pt x="16" y="33"/>
                      <a:pt x="16" y="33"/>
                      <a:pt x="16" y="33"/>
                    </a:cubicBezTo>
                    <a:cubicBezTo>
                      <a:pt x="17" y="33"/>
                      <a:pt x="17" y="33"/>
                      <a:pt x="17" y="34"/>
                    </a:cubicBezTo>
                    <a:cubicBezTo>
                      <a:pt x="18" y="34"/>
                      <a:pt x="19" y="35"/>
                      <a:pt x="19" y="36"/>
                    </a:cubicBezTo>
                    <a:cubicBezTo>
                      <a:pt x="20" y="37"/>
                      <a:pt x="19" y="38"/>
                      <a:pt x="18" y="3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934" name="Freeform 260"/>
              <p:cNvSpPr>
                <a:spLocks/>
              </p:cNvSpPr>
              <p:nvPr/>
            </p:nvSpPr>
            <p:spPr bwMode="auto">
              <a:xfrm>
                <a:off x="465" y="1437"/>
                <a:ext cx="9" cy="7"/>
              </a:xfrm>
              <a:custGeom>
                <a:avLst/>
                <a:gdLst>
                  <a:gd name="T0" fmla="*/ 0 w 4"/>
                  <a:gd name="T1" fmla="*/ 2 h 3"/>
                  <a:gd name="T2" fmla="*/ 1 w 4"/>
                  <a:gd name="T3" fmla="*/ 0 h 3"/>
                  <a:gd name="T4" fmla="*/ 3 w 4"/>
                  <a:gd name="T5" fmla="*/ 1 h 3"/>
                  <a:gd name="T6" fmla="*/ 3 w 4"/>
                  <a:gd name="T7" fmla="*/ 3 h 3"/>
                  <a:gd name="T8" fmla="*/ 0 w 4"/>
                  <a:gd name="T9" fmla="*/ 2 h 3"/>
                </a:gdLst>
                <a:ahLst/>
                <a:cxnLst>
                  <a:cxn ang="0">
                    <a:pos x="T0" y="T1"/>
                  </a:cxn>
                  <a:cxn ang="0">
                    <a:pos x="T2" y="T3"/>
                  </a:cxn>
                  <a:cxn ang="0">
                    <a:pos x="T4" y="T5"/>
                  </a:cxn>
                  <a:cxn ang="0">
                    <a:pos x="T6" y="T7"/>
                  </a:cxn>
                  <a:cxn ang="0">
                    <a:pos x="T8" y="T9"/>
                  </a:cxn>
                </a:cxnLst>
                <a:rect l="0" t="0" r="r" b="b"/>
                <a:pathLst>
                  <a:path w="4" h="3">
                    <a:moveTo>
                      <a:pt x="0" y="2"/>
                    </a:moveTo>
                    <a:cubicBezTo>
                      <a:pt x="0" y="1"/>
                      <a:pt x="0" y="0"/>
                      <a:pt x="1" y="0"/>
                    </a:cubicBezTo>
                    <a:cubicBezTo>
                      <a:pt x="2" y="0"/>
                      <a:pt x="3" y="0"/>
                      <a:pt x="3" y="1"/>
                    </a:cubicBezTo>
                    <a:cubicBezTo>
                      <a:pt x="4" y="2"/>
                      <a:pt x="3" y="3"/>
                      <a:pt x="3" y="3"/>
                    </a:cubicBezTo>
                    <a:cubicBezTo>
                      <a:pt x="2" y="3"/>
                      <a:pt x="1" y="3"/>
                      <a:pt x="0"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grpSp>
          <p:nvGrpSpPr>
            <p:cNvPr id="476" name="Group 462"/>
            <p:cNvGrpSpPr>
              <a:grpSpLocks/>
            </p:cNvGrpSpPr>
            <p:nvPr/>
          </p:nvGrpSpPr>
          <p:grpSpPr bwMode="auto">
            <a:xfrm>
              <a:off x="465" y="341"/>
              <a:ext cx="1783" cy="1769"/>
              <a:chOff x="465" y="341"/>
              <a:chExt cx="1783" cy="1769"/>
            </a:xfrm>
            <a:grpFill/>
          </p:grpSpPr>
          <p:sp>
            <p:nvSpPr>
              <p:cNvPr id="535" name="Freeform 262"/>
              <p:cNvSpPr>
                <a:spLocks/>
              </p:cNvSpPr>
              <p:nvPr/>
            </p:nvSpPr>
            <p:spPr bwMode="auto">
              <a:xfrm>
                <a:off x="465" y="1437"/>
                <a:ext cx="7" cy="7"/>
              </a:xfrm>
              <a:custGeom>
                <a:avLst/>
                <a:gdLst>
                  <a:gd name="T0" fmla="*/ 0 w 3"/>
                  <a:gd name="T1" fmla="*/ 2 h 3"/>
                  <a:gd name="T2" fmla="*/ 0 w 3"/>
                  <a:gd name="T3" fmla="*/ 2 h 3"/>
                  <a:gd name="T4" fmla="*/ 0 w 3"/>
                  <a:gd name="T5" fmla="*/ 1 h 3"/>
                  <a:gd name="T6" fmla="*/ 1 w 3"/>
                  <a:gd name="T7" fmla="*/ 0 h 3"/>
                  <a:gd name="T8" fmla="*/ 2 w 3"/>
                  <a:gd name="T9" fmla="*/ 0 h 3"/>
                  <a:gd name="T10" fmla="*/ 3 w 3"/>
                  <a:gd name="T11" fmla="*/ 1 h 3"/>
                  <a:gd name="T12" fmla="*/ 3 w 3"/>
                  <a:gd name="T13" fmla="*/ 2 h 3"/>
                  <a:gd name="T14" fmla="*/ 3 w 3"/>
                  <a:gd name="T15" fmla="*/ 3 h 3"/>
                  <a:gd name="T16" fmla="*/ 1 w 3"/>
                  <a:gd name="T17" fmla="*/ 3 h 3"/>
                  <a:gd name="T18" fmla="*/ 0 w 3"/>
                  <a:gd name="T19" fmla="*/ 2 h 3"/>
                  <a:gd name="T20" fmla="*/ 0 w 3"/>
                  <a:gd name="T21" fmla="*/ 2 h 3"/>
                  <a:gd name="T22" fmla="*/ 0 w 3"/>
                  <a:gd name="T23" fmla="*/ 2 h 3"/>
                  <a:gd name="T24" fmla="*/ 1 w 3"/>
                  <a:gd name="T25" fmla="*/ 3 h 3"/>
                  <a:gd name="T26" fmla="*/ 3 w 3"/>
                  <a:gd name="T27" fmla="*/ 3 h 3"/>
                  <a:gd name="T28" fmla="*/ 3 w 3"/>
                  <a:gd name="T29" fmla="*/ 2 h 3"/>
                  <a:gd name="T30" fmla="*/ 3 w 3"/>
                  <a:gd name="T31" fmla="*/ 1 h 3"/>
                  <a:gd name="T32" fmla="*/ 2 w 3"/>
                  <a:gd name="T33" fmla="*/ 0 h 3"/>
                  <a:gd name="T34" fmla="*/ 1 w 3"/>
                  <a:gd name="T35" fmla="*/ 0 h 3"/>
                  <a:gd name="T36" fmla="*/ 0 w 3"/>
                  <a:gd name="T37" fmla="*/ 1 h 3"/>
                  <a:gd name="T38" fmla="*/ 0 w 3"/>
                  <a:gd name="T3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 h="3">
                    <a:moveTo>
                      <a:pt x="0" y="2"/>
                    </a:moveTo>
                    <a:cubicBezTo>
                      <a:pt x="0" y="2"/>
                      <a:pt x="0" y="2"/>
                      <a:pt x="0" y="2"/>
                    </a:cubicBezTo>
                    <a:cubicBezTo>
                      <a:pt x="0" y="1"/>
                      <a:pt x="0" y="1"/>
                      <a:pt x="0" y="1"/>
                    </a:cubicBezTo>
                    <a:cubicBezTo>
                      <a:pt x="0" y="0"/>
                      <a:pt x="1" y="0"/>
                      <a:pt x="1" y="0"/>
                    </a:cubicBezTo>
                    <a:cubicBezTo>
                      <a:pt x="1" y="0"/>
                      <a:pt x="2" y="0"/>
                      <a:pt x="2" y="0"/>
                    </a:cubicBezTo>
                    <a:cubicBezTo>
                      <a:pt x="3" y="1"/>
                      <a:pt x="3" y="1"/>
                      <a:pt x="3" y="1"/>
                    </a:cubicBezTo>
                    <a:cubicBezTo>
                      <a:pt x="3" y="2"/>
                      <a:pt x="3" y="2"/>
                      <a:pt x="3" y="2"/>
                    </a:cubicBezTo>
                    <a:cubicBezTo>
                      <a:pt x="3" y="3"/>
                      <a:pt x="3" y="3"/>
                      <a:pt x="3" y="3"/>
                    </a:cubicBezTo>
                    <a:cubicBezTo>
                      <a:pt x="2" y="3"/>
                      <a:pt x="2" y="3"/>
                      <a:pt x="1" y="3"/>
                    </a:cubicBezTo>
                    <a:cubicBezTo>
                      <a:pt x="1" y="3"/>
                      <a:pt x="1" y="2"/>
                      <a:pt x="0" y="2"/>
                    </a:cubicBezTo>
                    <a:cubicBezTo>
                      <a:pt x="0" y="2"/>
                      <a:pt x="0" y="2"/>
                      <a:pt x="0" y="2"/>
                    </a:cubicBezTo>
                    <a:cubicBezTo>
                      <a:pt x="0" y="2"/>
                      <a:pt x="0" y="2"/>
                      <a:pt x="0" y="2"/>
                    </a:cubicBezTo>
                    <a:cubicBezTo>
                      <a:pt x="1" y="2"/>
                      <a:pt x="1" y="3"/>
                      <a:pt x="1" y="3"/>
                    </a:cubicBezTo>
                    <a:cubicBezTo>
                      <a:pt x="2" y="3"/>
                      <a:pt x="2" y="3"/>
                      <a:pt x="3" y="3"/>
                    </a:cubicBezTo>
                    <a:cubicBezTo>
                      <a:pt x="3" y="3"/>
                      <a:pt x="3" y="3"/>
                      <a:pt x="3" y="2"/>
                    </a:cubicBezTo>
                    <a:cubicBezTo>
                      <a:pt x="3" y="2"/>
                      <a:pt x="3" y="2"/>
                      <a:pt x="3" y="1"/>
                    </a:cubicBezTo>
                    <a:cubicBezTo>
                      <a:pt x="3" y="1"/>
                      <a:pt x="3" y="0"/>
                      <a:pt x="2" y="0"/>
                    </a:cubicBezTo>
                    <a:cubicBezTo>
                      <a:pt x="2" y="0"/>
                      <a:pt x="1" y="0"/>
                      <a:pt x="1" y="0"/>
                    </a:cubicBezTo>
                    <a:cubicBezTo>
                      <a:pt x="1" y="0"/>
                      <a:pt x="0" y="0"/>
                      <a:pt x="0" y="1"/>
                    </a:cubicBezTo>
                    <a:cubicBezTo>
                      <a:pt x="0" y="1"/>
                      <a:pt x="0" y="1"/>
                      <a:pt x="0"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36" name="Freeform 263"/>
              <p:cNvSpPr>
                <a:spLocks/>
              </p:cNvSpPr>
              <p:nvPr/>
            </p:nvSpPr>
            <p:spPr bwMode="auto">
              <a:xfrm>
                <a:off x="465" y="1446"/>
                <a:ext cx="7" cy="7"/>
              </a:xfrm>
              <a:custGeom>
                <a:avLst/>
                <a:gdLst>
                  <a:gd name="T0" fmla="*/ 0 w 3"/>
                  <a:gd name="T1" fmla="*/ 2 h 3"/>
                  <a:gd name="T2" fmla="*/ 1 w 3"/>
                  <a:gd name="T3" fmla="*/ 0 h 3"/>
                  <a:gd name="T4" fmla="*/ 3 w 3"/>
                  <a:gd name="T5" fmla="*/ 2 h 3"/>
                  <a:gd name="T6" fmla="*/ 2 w 3"/>
                  <a:gd name="T7" fmla="*/ 3 h 3"/>
                  <a:gd name="T8" fmla="*/ 0 w 3"/>
                  <a:gd name="T9" fmla="*/ 2 h 3"/>
                </a:gdLst>
                <a:ahLst/>
                <a:cxnLst>
                  <a:cxn ang="0">
                    <a:pos x="T0" y="T1"/>
                  </a:cxn>
                  <a:cxn ang="0">
                    <a:pos x="T2" y="T3"/>
                  </a:cxn>
                  <a:cxn ang="0">
                    <a:pos x="T4" y="T5"/>
                  </a:cxn>
                  <a:cxn ang="0">
                    <a:pos x="T6" y="T7"/>
                  </a:cxn>
                  <a:cxn ang="0">
                    <a:pos x="T8" y="T9"/>
                  </a:cxn>
                </a:cxnLst>
                <a:rect l="0" t="0" r="r" b="b"/>
                <a:pathLst>
                  <a:path w="3" h="3">
                    <a:moveTo>
                      <a:pt x="0" y="2"/>
                    </a:moveTo>
                    <a:cubicBezTo>
                      <a:pt x="0" y="1"/>
                      <a:pt x="0" y="1"/>
                      <a:pt x="1" y="0"/>
                    </a:cubicBezTo>
                    <a:cubicBezTo>
                      <a:pt x="1" y="0"/>
                      <a:pt x="2" y="1"/>
                      <a:pt x="3" y="2"/>
                    </a:cubicBezTo>
                    <a:cubicBezTo>
                      <a:pt x="3" y="2"/>
                      <a:pt x="3" y="3"/>
                      <a:pt x="2" y="3"/>
                    </a:cubicBezTo>
                    <a:cubicBezTo>
                      <a:pt x="1" y="3"/>
                      <a:pt x="1" y="3"/>
                      <a:pt x="0"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37" name="Freeform 264"/>
              <p:cNvSpPr>
                <a:spLocks/>
              </p:cNvSpPr>
              <p:nvPr/>
            </p:nvSpPr>
            <p:spPr bwMode="auto">
              <a:xfrm>
                <a:off x="465" y="1446"/>
                <a:ext cx="7" cy="7"/>
              </a:xfrm>
              <a:custGeom>
                <a:avLst/>
                <a:gdLst>
                  <a:gd name="T0" fmla="*/ 0 w 3"/>
                  <a:gd name="T1" fmla="*/ 2 h 3"/>
                  <a:gd name="T2" fmla="*/ 0 w 3"/>
                  <a:gd name="T3" fmla="*/ 2 h 3"/>
                  <a:gd name="T4" fmla="*/ 0 w 3"/>
                  <a:gd name="T5" fmla="*/ 1 h 3"/>
                  <a:gd name="T6" fmla="*/ 1 w 3"/>
                  <a:gd name="T7" fmla="*/ 0 h 3"/>
                  <a:gd name="T8" fmla="*/ 2 w 3"/>
                  <a:gd name="T9" fmla="*/ 1 h 3"/>
                  <a:gd name="T10" fmla="*/ 3 w 3"/>
                  <a:gd name="T11" fmla="*/ 2 h 3"/>
                  <a:gd name="T12" fmla="*/ 3 w 3"/>
                  <a:gd name="T13" fmla="*/ 3 h 3"/>
                  <a:gd name="T14" fmla="*/ 2 w 3"/>
                  <a:gd name="T15" fmla="*/ 3 h 3"/>
                  <a:gd name="T16" fmla="*/ 1 w 3"/>
                  <a:gd name="T17" fmla="*/ 3 h 3"/>
                  <a:gd name="T18" fmla="*/ 0 w 3"/>
                  <a:gd name="T19" fmla="*/ 2 h 3"/>
                  <a:gd name="T20" fmla="*/ 0 w 3"/>
                  <a:gd name="T21" fmla="*/ 2 h 3"/>
                  <a:gd name="T22" fmla="*/ 0 w 3"/>
                  <a:gd name="T23" fmla="*/ 2 h 3"/>
                  <a:gd name="T24" fmla="*/ 1 w 3"/>
                  <a:gd name="T25" fmla="*/ 3 h 3"/>
                  <a:gd name="T26" fmla="*/ 2 w 3"/>
                  <a:gd name="T27" fmla="*/ 3 h 3"/>
                  <a:gd name="T28" fmla="*/ 3 w 3"/>
                  <a:gd name="T29" fmla="*/ 3 h 3"/>
                  <a:gd name="T30" fmla="*/ 3 w 3"/>
                  <a:gd name="T31" fmla="*/ 2 h 3"/>
                  <a:gd name="T32" fmla="*/ 2 w 3"/>
                  <a:gd name="T33" fmla="*/ 1 h 3"/>
                  <a:gd name="T34" fmla="*/ 1 w 3"/>
                  <a:gd name="T35" fmla="*/ 0 h 3"/>
                  <a:gd name="T36" fmla="*/ 0 w 3"/>
                  <a:gd name="T37" fmla="*/ 1 h 3"/>
                  <a:gd name="T38" fmla="*/ 0 w 3"/>
                  <a:gd name="T3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 h="3">
                    <a:moveTo>
                      <a:pt x="0" y="2"/>
                    </a:moveTo>
                    <a:cubicBezTo>
                      <a:pt x="0" y="2"/>
                      <a:pt x="0" y="2"/>
                      <a:pt x="0" y="2"/>
                    </a:cubicBezTo>
                    <a:cubicBezTo>
                      <a:pt x="0" y="2"/>
                      <a:pt x="0" y="1"/>
                      <a:pt x="0" y="1"/>
                    </a:cubicBezTo>
                    <a:cubicBezTo>
                      <a:pt x="0" y="1"/>
                      <a:pt x="0" y="1"/>
                      <a:pt x="1" y="0"/>
                    </a:cubicBezTo>
                    <a:cubicBezTo>
                      <a:pt x="1" y="0"/>
                      <a:pt x="2" y="0"/>
                      <a:pt x="2" y="1"/>
                    </a:cubicBezTo>
                    <a:cubicBezTo>
                      <a:pt x="2" y="1"/>
                      <a:pt x="3" y="1"/>
                      <a:pt x="3" y="2"/>
                    </a:cubicBezTo>
                    <a:cubicBezTo>
                      <a:pt x="3" y="2"/>
                      <a:pt x="3" y="2"/>
                      <a:pt x="3" y="3"/>
                    </a:cubicBezTo>
                    <a:cubicBezTo>
                      <a:pt x="3" y="3"/>
                      <a:pt x="3" y="3"/>
                      <a:pt x="2" y="3"/>
                    </a:cubicBezTo>
                    <a:cubicBezTo>
                      <a:pt x="2" y="3"/>
                      <a:pt x="1" y="3"/>
                      <a:pt x="1" y="3"/>
                    </a:cubicBezTo>
                    <a:cubicBezTo>
                      <a:pt x="1" y="3"/>
                      <a:pt x="0" y="2"/>
                      <a:pt x="0" y="2"/>
                    </a:cubicBezTo>
                    <a:cubicBezTo>
                      <a:pt x="0" y="2"/>
                      <a:pt x="0" y="2"/>
                      <a:pt x="0" y="2"/>
                    </a:cubicBezTo>
                    <a:cubicBezTo>
                      <a:pt x="0" y="2"/>
                      <a:pt x="0" y="2"/>
                      <a:pt x="0" y="2"/>
                    </a:cubicBezTo>
                    <a:cubicBezTo>
                      <a:pt x="0" y="2"/>
                      <a:pt x="1" y="3"/>
                      <a:pt x="1" y="3"/>
                    </a:cubicBezTo>
                    <a:cubicBezTo>
                      <a:pt x="1" y="3"/>
                      <a:pt x="2" y="3"/>
                      <a:pt x="2" y="3"/>
                    </a:cubicBezTo>
                    <a:cubicBezTo>
                      <a:pt x="3" y="3"/>
                      <a:pt x="3" y="3"/>
                      <a:pt x="3" y="3"/>
                    </a:cubicBezTo>
                    <a:cubicBezTo>
                      <a:pt x="3" y="2"/>
                      <a:pt x="3" y="2"/>
                      <a:pt x="3" y="2"/>
                    </a:cubicBezTo>
                    <a:cubicBezTo>
                      <a:pt x="3" y="1"/>
                      <a:pt x="2" y="1"/>
                      <a:pt x="2" y="1"/>
                    </a:cubicBezTo>
                    <a:cubicBezTo>
                      <a:pt x="2" y="0"/>
                      <a:pt x="1" y="0"/>
                      <a:pt x="1" y="0"/>
                    </a:cubicBezTo>
                    <a:cubicBezTo>
                      <a:pt x="0" y="0"/>
                      <a:pt x="0" y="1"/>
                      <a:pt x="0" y="1"/>
                    </a:cubicBezTo>
                    <a:cubicBezTo>
                      <a:pt x="0" y="1"/>
                      <a:pt x="0" y="2"/>
                      <a:pt x="0"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38" name="Freeform 265"/>
              <p:cNvSpPr>
                <a:spLocks/>
              </p:cNvSpPr>
              <p:nvPr/>
            </p:nvSpPr>
            <p:spPr bwMode="auto">
              <a:xfrm>
                <a:off x="467" y="1465"/>
                <a:ext cx="7" cy="7"/>
              </a:xfrm>
              <a:custGeom>
                <a:avLst/>
                <a:gdLst>
                  <a:gd name="T0" fmla="*/ 1 w 3"/>
                  <a:gd name="T1" fmla="*/ 2 h 3"/>
                  <a:gd name="T2" fmla="*/ 1 w 3"/>
                  <a:gd name="T3" fmla="*/ 0 h 3"/>
                  <a:gd name="T4" fmla="*/ 3 w 3"/>
                  <a:gd name="T5" fmla="*/ 1 h 3"/>
                  <a:gd name="T6" fmla="*/ 2 w 3"/>
                  <a:gd name="T7" fmla="*/ 2 h 3"/>
                  <a:gd name="T8" fmla="*/ 1 w 3"/>
                  <a:gd name="T9" fmla="*/ 2 h 3"/>
                </a:gdLst>
                <a:ahLst/>
                <a:cxnLst>
                  <a:cxn ang="0">
                    <a:pos x="T0" y="T1"/>
                  </a:cxn>
                  <a:cxn ang="0">
                    <a:pos x="T2" y="T3"/>
                  </a:cxn>
                  <a:cxn ang="0">
                    <a:pos x="T4" y="T5"/>
                  </a:cxn>
                  <a:cxn ang="0">
                    <a:pos x="T6" y="T7"/>
                  </a:cxn>
                  <a:cxn ang="0">
                    <a:pos x="T8" y="T9"/>
                  </a:cxn>
                </a:cxnLst>
                <a:rect l="0" t="0" r="r" b="b"/>
                <a:pathLst>
                  <a:path w="3" h="3">
                    <a:moveTo>
                      <a:pt x="1" y="2"/>
                    </a:moveTo>
                    <a:cubicBezTo>
                      <a:pt x="0" y="1"/>
                      <a:pt x="1" y="0"/>
                      <a:pt x="1" y="0"/>
                    </a:cubicBezTo>
                    <a:cubicBezTo>
                      <a:pt x="2" y="0"/>
                      <a:pt x="2" y="1"/>
                      <a:pt x="3" y="1"/>
                    </a:cubicBezTo>
                    <a:cubicBezTo>
                      <a:pt x="3" y="2"/>
                      <a:pt x="3" y="2"/>
                      <a:pt x="2" y="2"/>
                    </a:cubicBezTo>
                    <a:cubicBezTo>
                      <a:pt x="2" y="3"/>
                      <a:pt x="1" y="2"/>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39" name="Freeform 266"/>
              <p:cNvSpPr>
                <a:spLocks/>
              </p:cNvSpPr>
              <p:nvPr/>
            </p:nvSpPr>
            <p:spPr bwMode="auto">
              <a:xfrm>
                <a:off x="467" y="1465"/>
                <a:ext cx="7" cy="5"/>
              </a:xfrm>
              <a:custGeom>
                <a:avLst/>
                <a:gdLst>
                  <a:gd name="T0" fmla="*/ 1 w 3"/>
                  <a:gd name="T1" fmla="*/ 2 h 2"/>
                  <a:gd name="T2" fmla="*/ 1 w 3"/>
                  <a:gd name="T3" fmla="*/ 2 h 2"/>
                  <a:gd name="T4" fmla="*/ 1 w 3"/>
                  <a:gd name="T5" fmla="*/ 1 h 2"/>
                  <a:gd name="T6" fmla="*/ 1 w 3"/>
                  <a:gd name="T7" fmla="*/ 0 h 2"/>
                  <a:gd name="T8" fmla="*/ 2 w 3"/>
                  <a:gd name="T9" fmla="*/ 0 h 2"/>
                  <a:gd name="T10" fmla="*/ 3 w 3"/>
                  <a:gd name="T11" fmla="*/ 1 h 2"/>
                  <a:gd name="T12" fmla="*/ 3 w 3"/>
                  <a:gd name="T13" fmla="*/ 2 h 2"/>
                  <a:gd name="T14" fmla="*/ 2 w 3"/>
                  <a:gd name="T15" fmla="*/ 2 h 2"/>
                  <a:gd name="T16" fmla="*/ 1 w 3"/>
                  <a:gd name="T17" fmla="*/ 2 h 2"/>
                  <a:gd name="T18" fmla="*/ 1 w 3"/>
                  <a:gd name="T19" fmla="*/ 2 h 2"/>
                  <a:gd name="T20" fmla="*/ 1 w 3"/>
                  <a:gd name="T21" fmla="*/ 2 h 2"/>
                  <a:gd name="T22" fmla="*/ 1 w 3"/>
                  <a:gd name="T23" fmla="*/ 2 h 2"/>
                  <a:gd name="T24" fmla="*/ 1 w 3"/>
                  <a:gd name="T25" fmla="*/ 2 h 2"/>
                  <a:gd name="T26" fmla="*/ 2 w 3"/>
                  <a:gd name="T27" fmla="*/ 2 h 2"/>
                  <a:gd name="T28" fmla="*/ 3 w 3"/>
                  <a:gd name="T29" fmla="*/ 2 h 2"/>
                  <a:gd name="T30" fmla="*/ 3 w 3"/>
                  <a:gd name="T31" fmla="*/ 1 h 2"/>
                  <a:gd name="T32" fmla="*/ 2 w 3"/>
                  <a:gd name="T33" fmla="*/ 0 h 2"/>
                  <a:gd name="T34" fmla="*/ 1 w 3"/>
                  <a:gd name="T35" fmla="*/ 0 h 2"/>
                  <a:gd name="T36" fmla="*/ 1 w 3"/>
                  <a:gd name="T37" fmla="*/ 1 h 2"/>
                  <a:gd name="T38" fmla="*/ 1 w 3"/>
                  <a:gd name="T3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 h="2">
                    <a:moveTo>
                      <a:pt x="1" y="2"/>
                    </a:moveTo>
                    <a:cubicBezTo>
                      <a:pt x="1" y="2"/>
                      <a:pt x="1" y="2"/>
                      <a:pt x="1" y="2"/>
                    </a:cubicBezTo>
                    <a:cubicBezTo>
                      <a:pt x="1" y="1"/>
                      <a:pt x="1" y="1"/>
                      <a:pt x="1" y="1"/>
                    </a:cubicBezTo>
                    <a:cubicBezTo>
                      <a:pt x="1" y="1"/>
                      <a:pt x="1" y="0"/>
                      <a:pt x="1" y="0"/>
                    </a:cubicBezTo>
                    <a:cubicBezTo>
                      <a:pt x="1" y="0"/>
                      <a:pt x="2" y="0"/>
                      <a:pt x="2" y="0"/>
                    </a:cubicBezTo>
                    <a:cubicBezTo>
                      <a:pt x="2" y="1"/>
                      <a:pt x="3" y="1"/>
                      <a:pt x="3" y="1"/>
                    </a:cubicBezTo>
                    <a:cubicBezTo>
                      <a:pt x="3" y="1"/>
                      <a:pt x="3" y="2"/>
                      <a:pt x="3" y="2"/>
                    </a:cubicBezTo>
                    <a:cubicBezTo>
                      <a:pt x="3" y="2"/>
                      <a:pt x="3" y="2"/>
                      <a:pt x="2" y="2"/>
                    </a:cubicBezTo>
                    <a:cubicBezTo>
                      <a:pt x="2" y="2"/>
                      <a:pt x="2" y="2"/>
                      <a:pt x="1" y="2"/>
                    </a:cubicBezTo>
                    <a:cubicBezTo>
                      <a:pt x="1" y="2"/>
                      <a:pt x="1" y="2"/>
                      <a:pt x="1" y="2"/>
                    </a:cubicBezTo>
                    <a:cubicBezTo>
                      <a:pt x="1" y="2"/>
                      <a:pt x="1" y="2"/>
                      <a:pt x="1" y="2"/>
                    </a:cubicBezTo>
                    <a:cubicBezTo>
                      <a:pt x="1" y="2"/>
                      <a:pt x="1" y="2"/>
                      <a:pt x="1" y="2"/>
                    </a:cubicBezTo>
                    <a:cubicBezTo>
                      <a:pt x="1" y="2"/>
                      <a:pt x="1" y="2"/>
                      <a:pt x="1" y="2"/>
                    </a:cubicBezTo>
                    <a:cubicBezTo>
                      <a:pt x="2" y="2"/>
                      <a:pt x="2" y="2"/>
                      <a:pt x="2" y="2"/>
                    </a:cubicBezTo>
                    <a:cubicBezTo>
                      <a:pt x="3" y="2"/>
                      <a:pt x="3" y="2"/>
                      <a:pt x="3" y="2"/>
                    </a:cubicBezTo>
                    <a:cubicBezTo>
                      <a:pt x="3" y="2"/>
                      <a:pt x="3" y="1"/>
                      <a:pt x="3" y="1"/>
                    </a:cubicBezTo>
                    <a:cubicBezTo>
                      <a:pt x="3" y="1"/>
                      <a:pt x="2" y="1"/>
                      <a:pt x="2" y="0"/>
                    </a:cubicBezTo>
                    <a:cubicBezTo>
                      <a:pt x="2" y="0"/>
                      <a:pt x="1" y="0"/>
                      <a:pt x="1" y="0"/>
                    </a:cubicBezTo>
                    <a:cubicBezTo>
                      <a:pt x="1" y="0"/>
                      <a:pt x="1" y="0"/>
                      <a:pt x="1" y="1"/>
                    </a:cubicBezTo>
                    <a:cubicBezTo>
                      <a:pt x="0" y="1"/>
                      <a:pt x="0" y="1"/>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40" name="Freeform 267"/>
              <p:cNvSpPr>
                <a:spLocks/>
              </p:cNvSpPr>
              <p:nvPr/>
            </p:nvSpPr>
            <p:spPr bwMode="auto">
              <a:xfrm>
                <a:off x="465" y="1455"/>
                <a:ext cx="7" cy="8"/>
              </a:xfrm>
              <a:custGeom>
                <a:avLst/>
                <a:gdLst>
                  <a:gd name="T0" fmla="*/ 1 w 3"/>
                  <a:gd name="T1" fmla="*/ 2 h 3"/>
                  <a:gd name="T2" fmla="*/ 1 w 3"/>
                  <a:gd name="T3" fmla="*/ 0 h 3"/>
                  <a:gd name="T4" fmla="*/ 3 w 3"/>
                  <a:gd name="T5" fmla="*/ 1 h 3"/>
                  <a:gd name="T6" fmla="*/ 2 w 3"/>
                  <a:gd name="T7" fmla="*/ 3 h 3"/>
                  <a:gd name="T8" fmla="*/ 1 w 3"/>
                  <a:gd name="T9" fmla="*/ 2 h 3"/>
                </a:gdLst>
                <a:ahLst/>
                <a:cxnLst>
                  <a:cxn ang="0">
                    <a:pos x="T0" y="T1"/>
                  </a:cxn>
                  <a:cxn ang="0">
                    <a:pos x="T2" y="T3"/>
                  </a:cxn>
                  <a:cxn ang="0">
                    <a:pos x="T4" y="T5"/>
                  </a:cxn>
                  <a:cxn ang="0">
                    <a:pos x="T6" y="T7"/>
                  </a:cxn>
                  <a:cxn ang="0">
                    <a:pos x="T8" y="T9"/>
                  </a:cxn>
                </a:cxnLst>
                <a:rect l="0" t="0" r="r" b="b"/>
                <a:pathLst>
                  <a:path w="3" h="3">
                    <a:moveTo>
                      <a:pt x="1" y="2"/>
                    </a:moveTo>
                    <a:cubicBezTo>
                      <a:pt x="0" y="1"/>
                      <a:pt x="0" y="1"/>
                      <a:pt x="1" y="0"/>
                    </a:cubicBezTo>
                    <a:cubicBezTo>
                      <a:pt x="2" y="0"/>
                      <a:pt x="3" y="1"/>
                      <a:pt x="3" y="1"/>
                    </a:cubicBezTo>
                    <a:cubicBezTo>
                      <a:pt x="3" y="2"/>
                      <a:pt x="3" y="3"/>
                      <a:pt x="2" y="3"/>
                    </a:cubicBezTo>
                    <a:cubicBezTo>
                      <a:pt x="2" y="3"/>
                      <a:pt x="1" y="3"/>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41" name="Freeform 268"/>
              <p:cNvSpPr>
                <a:spLocks/>
              </p:cNvSpPr>
              <p:nvPr/>
            </p:nvSpPr>
            <p:spPr bwMode="auto">
              <a:xfrm>
                <a:off x="465" y="1455"/>
                <a:ext cx="7" cy="8"/>
              </a:xfrm>
              <a:custGeom>
                <a:avLst/>
                <a:gdLst>
                  <a:gd name="T0" fmla="*/ 1 w 3"/>
                  <a:gd name="T1" fmla="*/ 2 h 3"/>
                  <a:gd name="T2" fmla="*/ 1 w 3"/>
                  <a:gd name="T3" fmla="*/ 2 h 3"/>
                  <a:gd name="T4" fmla="*/ 0 w 3"/>
                  <a:gd name="T5" fmla="*/ 1 h 3"/>
                  <a:gd name="T6" fmla="*/ 1 w 3"/>
                  <a:gd name="T7" fmla="*/ 0 h 3"/>
                  <a:gd name="T8" fmla="*/ 2 w 3"/>
                  <a:gd name="T9" fmla="*/ 1 h 3"/>
                  <a:gd name="T10" fmla="*/ 3 w 3"/>
                  <a:gd name="T11" fmla="*/ 1 h 3"/>
                  <a:gd name="T12" fmla="*/ 3 w 3"/>
                  <a:gd name="T13" fmla="*/ 2 h 3"/>
                  <a:gd name="T14" fmla="*/ 2 w 3"/>
                  <a:gd name="T15" fmla="*/ 3 h 3"/>
                  <a:gd name="T16" fmla="*/ 1 w 3"/>
                  <a:gd name="T17" fmla="*/ 3 h 3"/>
                  <a:gd name="T18" fmla="*/ 1 w 3"/>
                  <a:gd name="T19" fmla="*/ 2 h 3"/>
                  <a:gd name="T20" fmla="*/ 1 w 3"/>
                  <a:gd name="T21" fmla="*/ 2 h 3"/>
                  <a:gd name="T22" fmla="*/ 1 w 3"/>
                  <a:gd name="T23" fmla="*/ 2 h 3"/>
                  <a:gd name="T24" fmla="*/ 1 w 3"/>
                  <a:gd name="T25" fmla="*/ 3 h 3"/>
                  <a:gd name="T26" fmla="*/ 2 w 3"/>
                  <a:gd name="T27" fmla="*/ 3 h 3"/>
                  <a:gd name="T28" fmla="*/ 3 w 3"/>
                  <a:gd name="T29" fmla="*/ 2 h 3"/>
                  <a:gd name="T30" fmla="*/ 3 w 3"/>
                  <a:gd name="T31" fmla="*/ 1 h 3"/>
                  <a:gd name="T32" fmla="*/ 2 w 3"/>
                  <a:gd name="T33" fmla="*/ 1 h 3"/>
                  <a:gd name="T34" fmla="*/ 1 w 3"/>
                  <a:gd name="T35" fmla="*/ 0 h 3"/>
                  <a:gd name="T36" fmla="*/ 0 w 3"/>
                  <a:gd name="T37" fmla="*/ 1 h 3"/>
                  <a:gd name="T38" fmla="*/ 1 w 3"/>
                  <a:gd name="T3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 h="3">
                    <a:moveTo>
                      <a:pt x="1" y="2"/>
                    </a:moveTo>
                    <a:cubicBezTo>
                      <a:pt x="1" y="2"/>
                      <a:pt x="1" y="2"/>
                      <a:pt x="1" y="2"/>
                    </a:cubicBezTo>
                    <a:cubicBezTo>
                      <a:pt x="0" y="2"/>
                      <a:pt x="0" y="1"/>
                      <a:pt x="0" y="1"/>
                    </a:cubicBezTo>
                    <a:cubicBezTo>
                      <a:pt x="1" y="1"/>
                      <a:pt x="1" y="0"/>
                      <a:pt x="1" y="0"/>
                    </a:cubicBezTo>
                    <a:cubicBezTo>
                      <a:pt x="1" y="0"/>
                      <a:pt x="2" y="0"/>
                      <a:pt x="2" y="1"/>
                    </a:cubicBezTo>
                    <a:cubicBezTo>
                      <a:pt x="2" y="1"/>
                      <a:pt x="3" y="1"/>
                      <a:pt x="3" y="1"/>
                    </a:cubicBezTo>
                    <a:cubicBezTo>
                      <a:pt x="3" y="2"/>
                      <a:pt x="3" y="2"/>
                      <a:pt x="3" y="2"/>
                    </a:cubicBezTo>
                    <a:cubicBezTo>
                      <a:pt x="3" y="3"/>
                      <a:pt x="3" y="3"/>
                      <a:pt x="2" y="3"/>
                    </a:cubicBezTo>
                    <a:cubicBezTo>
                      <a:pt x="2" y="3"/>
                      <a:pt x="2" y="3"/>
                      <a:pt x="1" y="3"/>
                    </a:cubicBezTo>
                    <a:cubicBezTo>
                      <a:pt x="1" y="2"/>
                      <a:pt x="1" y="2"/>
                      <a:pt x="1" y="2"/>
                    </a:cubicBezTo>
                    <a:cubicBezTo>
                      <a:pt x="1" y="2"/>
                      <a:pt x="1" y="2"/>
                      <a:pt x="1" y="2"/>
                    </a:cubicBezTo>
                    <a:cubicBezTo>
                      <a:pt x="1" y="2"/>
                      <a:pt x="1" y="2"/>
                      <a:pt x="1" y="2"/>
                    </a:cubicBezTo>
                    <a:cubicBezTo>
                      <a:pt x="1" y="2"/>
                      <a:pt x="1" y="2"/>
                      <a:pt x="1" y="3"/>
                    </a:cubicBezTo>
                    <a:cubicBezTo>
                      <a:pt x="2" y="3"/>
                      <a:pt x="2" y="3"/>
                      <a:pt x="2" y="3"/>
                    </a:cubicBezTo>
                    <a:cubicBezTo>
                      <a:pt x="3" y="3"/>
                      <a:pt x="3" y="3"/>
                      <a:pt x="3" y="2"/>
                    </a:cubicBezTo>
                    <a:cubicBezTo>
                      <a:pt x="3" y="2"/>
                      <a:pt x="3" y="2"/>
                      <a:pt x="3" y="1"/>
                    </a:cubicBezTo>
                    <a:cubicBezTo>
                      <a:pt x="3" y="1"/>
                      <a:pt x="2" y="1"/>
                      <a:pt x="2" y="1"/>
                    </a:cubicBezTo>
                    <a:cubicBezTo>
                      <a:pt x="2" y="0"/>
                      <a:pt x="1" y="0"/>
                      <a:pt x="1" y="0"/>
                    </a:cubicBezTo>
                    <a:cubicBezTo>
                      <a:pt x="1" y="0"/>
                      <a:pt x="1" y="1"/>
                      <a:pt x="0" y="1"/>
                    </a:cubicBezTo>
                    <a:cubicBezTo>
                      <a:pt x="0" y="1"/>
                      <a:pt x="0" y="2"/>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42" name="Freeform 269"/>
              <p:cNvSpPr>
                <a:spLocks/>
              </p:cNvSpPr>
              <p:nvPr/>
            </p:nvSpPr>
            <p:spPr bwMode="auto">
              <a:xfrm>
                <a:off x="472" y="1474"/>
                <a:ext cx="5" cy="3"/>
              </a:xfrm>
              <a:custGeom>
                <a:avLst/>
                <a:gdLst>
                  <a:gd name="T0" fmla="*/ 0 w 2"/>
                  <a:gd name="T1" fmla="*/ 1 h 1"/>
                  <a:gd name="T2" fmla="*/ 1 w 2"/>
                  <a:gd name="T3" fmla="*/ 0 h 1"/>
                  <a:gd name="T4" fmla="*/ 2 w 2"/>
                  <a:gd name="T5" fmla="*/ 0 h 1"/>
                  <a:gd name="T6" fmla="*/ 2 w 2"/>
                  <a:gd name="T7" fmla="*/ 1 h 1"/>
                  <a:gd name="T8" fmla="*/ 0 w 2"/>
                  <a:gd name="T9" fmla="*/ 1 h 1"/>
                </a:gdLst>
                <a:ahLst/>
                <a:cxnLst>
                  <a:cxn ang="0">
                    <a:pos x="T0" y="T1"/>
                  </a:cxn>
                  <a:cxn ang="0">
                    <a:pos x="T2" y="T3"/>
                  </a:cxn>
                  <a:cxn ang="0">
                    <a:pos x="T4" y="T5"/>
                  </a:cxn>
                  <a:cxn ang="0">
                    <a:pos x="T6" y="T7"/>
                  </a:cxn>
                  <a:cxn ang="0">
                    <a:pos x="T8" y="T9"/>
                  </a:cxn>
                </a:cxnLst>
                <a:rect l="0" t="0" r="r" b="b"/>
                <a:pathLst>
                  <a:path w="2" h="1">
                    <a:moveTo>
                      <a:pt x="0" y="1"/>
                    </a:moveTo>
                    <a:cubicBezTo>
                      <a:pt x="0" y="0"/>
                      <a:pt x="0" y="0"/>
                      <a:pt x="1" y="0"/>
                    </a:cubicBezTo>
                    <a:cubicBezTo>
                      <a:pt x="1" y="0"/>
                      <a:pt x="2" y="0"/>
                      <a:pt x="2" y="0"/>
                    </a:cubicBezTo>
                    <a:cubicBezTo>
                      <a:pt x="2" y="1"/>
                      <a:pt x="2" y="1"/>
                      <a:pt x="2" y="1"/>
                    </a:cubicBezTo>
                    <a:cubicBezTo>
                      <a:pt x="1" y="1"/>
                      <a:pt x="1" y="1"/>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43" name="Freeform 270"/>
              <p:cNvSpPr>
                <a:spLocks/>
              </p:cNvSpPr>
              <p:nvPr/>
            </p:nvSpPr>
            <p:spPr bwMode="auto">
              <a:xfrm>
                <a:off x="472" y="1474"/>
                <a:ext cx="5" cy="3"/>
              </a:xfrm>
              <a:custGeom>
                <a:avLst/>
                <a:gdLst>
                  <a:gd name="T0" fmla="*/ 0 w 2"/>
                  <a:gd name="T1" fmla="*/ 1 h 1"/>
                  <a:gd name="T2" fmla="*/ 0 w 2"/>
                  <a:gd name="T3" fmla="*/ 1 h 1"/>
                  <a:gd name="T4" fmla="*/ 0 w 2"/>
                  <a:gd name="T5" fmla="*/ 0 h 1"/>
                  <a:gd name="T6" fmla="*/ 1 w 2"/>
                  <a:gd name="T7" fmla="*/ 0 h 1"/>
                  <a:gd name="T8" fmla="*/ 1 w 2"/>
                  <a:gd name="T9" fmla="*/ 0 h 1"/>
                  <a:gd name="T10" fmla="*/ 2 w 2"/>
                  <a:gd name="T11" fmla="*/ 0 h 1"/>
                  <a:gd name="T12" fmla="*/ 2 w 2"/>
                  <a:gd name="T13" fmla="*/ 1 h 1"/>
                  <a:gd name="T14" fmla="*/ 2 w 2"/>
                  <a:gd name="T15" fmla="*/ 1 h 1"/>
                  <a:gd name="T16" fmla="*/ 1 w 2"/>
                  <a:gd name="T17" fmla="*/ 1 h 1"/>
                  <a:gd name="T18" fmla="*/ 0 w 2"/>
                  <a:gd name="T19" fmla="*/ 1 h 1"/>
                  <a:gd name="T20" fmla="*/ 0 w 2"/>
                  <a:gd name="T21" fmla="*/ 1 h 1"/>
                  <a:gd name="T22" fmla="*/ 0 w 2"/>
                  <a:gd name="T23" fmla="*/ 1 h 1"/>
                  <a:gd name="T24" fmla="*/ 1 w 2"/>
                  <a:gd name="T25" fmla="*/ 1 h 1"/>
                  <a:gd name="T26" fmla="*/ 2 w 2"/>
                  <a:gd name="T27" fmla="*/ 1 h 1"/>
                  <a:gd name="T28" fmla="*/ 2 w 2"/>
                  <a:gd name="T29" fmla="*/ 1 h 1"/>
                  <a:gd name="T30" fmla="*/ 2 w 2"/>
                  <a:gd name="T31" fmla="*/ 0 h 1"/>
                  <a:gd name="T32" fmla="*/ 1 w 2"/>
                  <a:gd name="T33" fmla="*/ 0 h 1"/>
                  <a:gd name="T34" fmla="*/ 1 w 2"/>
                  <a:gd name="T35" fmla="*/ 0 h 1"/>
                  <a:gd name="T36" fmla="*/ 0 w 2"/>
                  <a:gd name="T37" fmla="*/ 0 h 1"/>
                  <a:gd name="T38" fmla="*/ 0 w 2"/>
                  <a:gd name="T3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1">
                    <a:moveTo>
                      <a:pt x="0" y="1"/>
                    </a:moveTo>
                    <a:cubicBezTo>
                      <a:pt x="0" y="1"/>
                      <a:pt x="0" y="1"/>
                      <a:pt x="0" y="1"/>
                    </a:cubicBezTo>
                    <a:cubicBezTo>
                      <a:pt x="0" y="0"/>
                      <a:pt x="0" y="0"/>
                      <a:pt x="0" y="0"/>
                    </a:cubicBezTo>
                    <a:cubicBezTo>
                      <a:pt x="0" y="0"/>
                      <a:pt x="1" y="0"/>
                      <a:pt x="1" y="0"/>
                    </a:cubicBezTo>
                    <a:cubicBezTo>
                      <a:pt x="1" y="0"/>
                      <a:pt x="1" y="0"/>
                      <a:pt x="1" y="0"/>
                    </a:cubicBezTo>
                    <a:cubicBezTo>
                      <a:pt x="2" y="0"/>
                      <a:pt x="2" y="0"/>
                      <a:pt x="2" y="0"/>
                    </a:cubicBezTo>
                    <a:cubicBezTo>
                      <a:pt x="2" y="1"/>
                      <a:pt x="2" y="1"/>
                      <a:pt x="2" y="1"/>
                    </a:cubicBezTo>
                    <a:cubicBezTo>
                      <a:pt x="2" y="1"/>
                      <a:pt x="2" y="1"/>
                      <a:pt x="2" y="1"/>
                    </a:cubicBezTo>
                    <a:cubicBezTo>
                      <a:pt x="1" y="1"/>
                      <a:pt x="1" y="1"/>
                      <a:pt x="1" y="1"/>
                    </a:cubicBezTo>
                    <a:cubicBezTo>
                      <a:pt x="1" y="1"/>
                      <a:pt x="1" y="1"/>
                      <a:pt x="0" y="1"/>
                    </a:cubicBezTo>
                    <a:cubicBezTo>
                      <a:pt x="0" y="1"/>
                      <a:pt x="0" y="1"/>
                      <a:pt x="0" y="1"/>
                    </a:cubicBezTo>
                    <a:cubicBezTo>
                      <a:pt x="0" y="1"/>
                      <a:pt x="0" y="1"/>
                      <a:pt x="0" y="1"/>
                    </a:cubicBezTo>
                    <a:cubicBezTo>
                      <a:pt x="0" y="1"/>
                      <a:pt x="1" y="1"/>
                      <a:pt x="1" y="1"/>
                    </a:cubicBezTo>
                    <a:cubicBezTo>
                      <a:pt x="1" y="1"/>
                      <a:pt x="1" y="1"/>
                      <a:pt x="2" y="1"/>
                    </a:cubicBezTo>
                    <a:cubicBezTo>
                      <a:pt x="2" y="1"/>
                      <a:pt x="2" y="1"/>
                      <a:pt x="2" y="1"/>
                    </a:cubicBezTo>
                    <a:cubicBezTo>
                      <a:pt x="2" y="1"/>
                      <a:pt x="2" y="1"/>
                      <a:pt x="2" y="0"/>
                    </a:cubicBezTo>
                    <a:cubicBezTo>
                      <a:pt x="2" y="0"/>
                      <a:pt x="2" y="0"/>
                      <a:pt x="1" y="0"/>
                    </a:cubicBezTo>
                    <a:cubicBezTo>
                      <a:pt x="1" y="0"/>
                      <a:pt x="1" y="0"/>
                      <a:pt x="1" y="0"/>
                    </a:cubicBezTo>
                    <a:cubicBezTo>
                      <a:pt x="1" y="0"/>
                      <a:pt x="0" y="0"/>
                      <a:pt x="0" y="0"/>
                    </a:cubicBezTo>
                    <a:cubicBezTo>
                      <a:pt x="0" y="0"/>
                      <a:pt x="0" y="0"/>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44" name="Freeform 271"/>
              <p:cNvSpPr>
                <a:spLocks/>
              </p:cNvSpPr>
              <p:nvPr/>
            </p:nvSpPr>
            <p:spPr bwMode="auto">
              <a:xfrm>
                <a:off x="477" y="1479"/>
                <a:ext cx="4" cy="2"/>
              </a:xfrm>
              <a:custGeom>
                <a:avLst/>
                <a:gdLst>
                  <a:gd name="T0" fmla="*/ 0 w 2"/>
                  <a:gd name="T1" fmla="*/ 1 h 1"/>
                  <a:gd name="T2" fmla="*/ 0 w 2"/>
                  <a:gd name="T3" fmla="*/ 0 h 1"/>
                  <a:gd name="T4" fmla="*/ 1 w 2"/>
                  <a:gd name="T5" fmla="*/ 1 h 1"/>
                  <a:gd name="T6" fmla="*/ 1 w 2"/>
                  <a:gd name="T7" fmla="*/ 1 h 1"/>
                  <a:gd name="T8" fmla="*/ 0 w 2"/>
                  <a:gd name="T9" fmla="*/ 1 h 1"/>
                </a:gdLst>
                <a:ahLst/>
                <a:cxnLst>
                  <a:cxn ang="0">
                    <a:pos x="T0" y="T1"/>
                  </a:cxn>
                  <a:cxn ang="0">
                    <a:pos x="T2" y="T3"/>
                  </a:cxn>
                  <a:cxn ang="0">
                    <a:pos x="T4" y="T5"/>
                  </a:cxn>
                  <a:cxn ang="0">
                    <a:pos x="T6" y="T7"/>
                  </a:cxn>
                  <a:cxn ang="0">
                    <a:pos x="T8" y="T9"/>
                  </a:cxn>
                </a:cxnLst>
                <a:rect l="0" t="0" r="r" b="b"/>
                <a:pathLst>
                  <a:path w="2" h="1">
                    <a:moveTo>
                      <a:pt x="0" y="1"/>
                    </a:moveTo>
                    <a:cubicBezTo>
                      <a:pt x="0" y="1"/>
                      <a:pt x="0" y="0"/>
                      <a:pt x="0" y="0"/>
                    </a:cubicBezTo>
                    <a:cubicBezTo>
                      <a:pt x="1" y="0"/>
                      <a:pt x="1" y="0"/>
                      <a:pt x="1" y="1"/>
                    </a:cubicBezTo>
                    <a:cubicBezTo>
                      <a:pt x="2" y="1"/>
                      <a:pt x="1" y="1"/>
                      <a:pt x="1" y="1"/>
                    </a:cubicBezTo>
                    <a:cubicBezTo>
                      <a:pt x="1" y="1"/>
                      <a:pt x="0" y="1"/>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45" name="Freeform 272"/>
              <p:cNvSpPr>
                <a:spLocks/>
              </p:cNvSpPr>
              <p:nvPr/>
            </p:nvSpPr>
            <p:spPr bwMode="auto">
              <a:xfrm>
                <a:off x="477" y="1479"/>
                <a:ext cx="2" cy="2"/>
              </a:xfrm>
              <a:custGeom>
                <a:avLst/>
                <a:gdLst>
                  <a:gd name="T0" fmla="*/ 0 w 1"/>
                  <a:gd name="T1" fmla="*/ 1 h 1"/>
                  <a:gd name="T2" fmla="*/ 0 w 1"/>
                  <a:gd name="T3" fmla="*/ 1 h 1"/>
                  <a:gd name="T4" fmla="*/ 0 w 1"/>
                  <a:gd name="T5" fmla="*/ 0 h 1"/>
                  <a:gd name="T6" fmla="*/ 0 w 1"/>
                  <a:gd name="T7" fmla="*/ 0 h 1"/>
                  <a:gd name="T8" fmla="*/ 1 w 1"/>
                  <a:gd name="T9" fmla="*/ 0 h 1"/>
                  <a:gd name="T10" fmla="*/ 1 w 1"/>
                  <a:gd name="T11" fmla="*/ 1 h 1"/>
                  <a:gd name="T12" fmla="*/ 1 w 1"/>
                  <a:gd name="T13" fmla="*/ 1 h 1"/>
                  <a:gd name="T14" fmla="*/ 1 w 1"/>
                  <a:gd name="T15" fmla="*/ 1 h 1"/>
                  <a:gd name="T16" fmla="*/ 1 w 1"/>
                  <a:gd name="T17" fmla="*/ 1 h 1"/>
                  <a:gd name="T18" fmla="*/ 0 w 1"/>
                  <a:gd name="T19" fmla="*/ 1 h 1"/>
                  <a:gd name="T20" fmla="*/ 0 w 1"/>
                  <a:gd name="T21" fmla="*/ 1 h 1"/>
                  <a:gd name="T22" fmla="*/ 0 w 1"/>
                  <a:gd name="T23" fmla="*/ 1 h 1"/>
                  <a:gd name="T24" fmla="*/ 1 w 1"/>
                  <a:gd name="T25" fmla="*/ 1 h 1"/>
                  <a:gd name="T26" fmla="*/ 1 w 1"/>
                  <a:gd name="T27" fmla="*/ 1 h 1"/>
                  <a:gd name="T28" fmla="*/ 1 w 1"/>
                  <a:gd name="T29" fmla="*/ 1 h 1"/>
                  <a:gd name="T30" fmla="*/ 1 w 1"/>
                  <a:gd name="T31" fmla="*/ 1 h 1"/>
                  <a:gd name="T32" fmla="*/ 1 w 1"/>
                  <a:gd name="T33" fmla="*/ 0 h 1"/>
                  <a:gd name="T34" fmla="*/ 0 w 1"/>
                  <a:gd name="T35" fmla="*/ 0 h 1"/>
                  <a:gd name="T36" fmla="*/ 0 w 1"/>
                  <a:gd name="T37" fmla="*/ 0 h 1"/>
                  <a:gd name="T38" fmla="*/ 0 w 1"/>
                  <a:gd name="T3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0" y="1"/>
                    </a:moveTo>
                    <a:cubicBezTo>
                      <a:pt x="0" y="1"/>
                      <a:pt x="0" y="1"/>
                      <a:pt x="0" y="1"/>
                    </a:cubicBezTo>
                    <a:cubicBezTo>
                      <a:pt x="0" y="1"/>
                      <a:pt x="0" y="1"/>
                      <a:pt x="0" y="0"/>
                    </a:cubicBezTo>
                    <a:cubicBezTo>
                      <a:pt x="0" y="0"/>
                      <a:pt x="0" y="0"/>
                      <a:pt x="0" y="0"/>
                    </a:cubicBezTo>
                    <a:cubicBezTo>
                      <a:pt x="1" y="0"/>
                      <a:pt x="1" y="0"/>
                      <a:pt x="1" y="0"/>
                    </a:cubicBezTo>
                    <a:cubicBezTo>
                      <a:pt x="1" y="0"/>
                      <a:pt x="1" y="1"/>
                      <a:pt x="1" y="1"/>
                    </a:cubicBezTo>
                    <a:cubicBezTo>
                      <a:pt x="1" y="1"/>
                      <a:pt x="1" y="1"/>
                      <a:pt x="1" y="1"/>
                    </a:cubicBezTo>
                    <a:cubicBezTo>
                      <a:pt x="1" y="1"/>
                      <a:pt x="1" y="1"/>
                      <a:pt x="1" y="1"/>
                    </a:cubicBezTo>
                    <a:cubicBezTo>
                      <a:pt x="1" y="1"/>
                      <a:pt x="1" y="1"/>
                      <a:pt x="1" y="1"/>
                    </a:cubicBezTo>
                    <a:cubicBezTo>
                      <a:pt x="0" y="1"/>
                      <a:pt x="0" y="1"/>
                      <a:pt x="0" y="1"/>
                    </a:cubicBezTo>
                    <a:cubicBezTo>
                      <a:pt x="0" y="1"/>
                      <a:pt x="0" y="1"/>
                      <a:pt x="0" y="1"/>
                    </a:cubicBezTo>
                    <a:cubicBezTo>
                      <a:pt x="0" y="1"/>
                      <a:pt x="0" y="1"/>
                      <a:pt x="0" y="1"/>
                    </a:cubicBezTo>
                    <a:cubicBezTo>
                      <a:pt x="0" y="1"/>
                      <a:pt x="0" y="1"/>
                      <a:pt x="1" y="1"/>
                    </a:cubicBezTo>
                    <a:cubicBezTo>
                      <a:pt x="1" y="1"/>
                      <a:pt x="1" y="1"/>
                      <a:pt x="1" y="1"/>
                    </a:cubicBezTo>
                    <a:cubicBezTo>
                      <a:pt x="1" y="1"/>
                      <a:pt x="1" y="1"/>
                      <a:pt x="1" y="1"/>
                    </a:cubicBezTo>
                    <a:cubicBezTo>
                      <a:pt x="1" y="1"/>
                      <a:pt x="1" y="1"/>
                      <a:pt x="1" y="1"/>
                    </a:cubicBezTo>
                    <a:cubicBezTo>
                      <a:pt x="1" y="0"/>
                      <a:pt x="1" y="0"/>
                      <a:pt x="1" y="0"/>
                    </a:cubicBezTo>
                    <a:cubicBezTo>
                      <a:pt x="1" y="0"/>
                      <a:pt x="1" y="0"/>
                      <a:pt x="0" y="0"/>
                    </a:cubicBezTo>
                    <a:cubicBezTo>
                      <a:pt x="0" y="0"/>
                      <a:pt x="0" y="0"/>
                      <a:pt x="0" y="0"/>
                    </a:cubicBezTo>
                    <a:cubicBezTo>
                      <a:pt x="0" y="1"/>
                      <a:pt x="0" y="1"/>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46" name="Freeform 273"/>
              <p:cNvSpPr>
                <a:spLocks/>
              </p:cNvSpPr>
              <p:nvPr/>
            </p:nvSpPr>
            <p:spPr bwMode="auto">
              <a:xfrm>
                <a:off x="481" y="1484"/>
                <a:ext cx="3" cy="2"/>
              </a:xfrm>
              <a:custGeom>
                <a:avLst/>
                <a:gdLst>
                  <a:gd name="T0" fmla="*/ 0 w 1"/>
                  <a:gd name="T1" fmla="*/ 1 h 1"/>
                  <a:gd name="T2" fmla="*/ 0 w 1"/>
                  <a:gd name="T3" fmla="*/ 0 h 1"/>
                  <a:gd name="T4" fmla="*/ 1 w 1"/>
                  <a:gd name="T5" fmla="*/ 1 h 1"/>
                  <a:gd name="T6" fmla="*/ 1 w 1"/>
                  <a:gd name="T7" fmla="*/ 1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0" y="1"/>
                      <a:pt x="0" y="0"/>
                      <a:pt x="0" y="0"/>
                    </a:cubicBezTo>
                    <a:cubicBezTo>
                      <a:pt x="0" y="0"/>
                      <a:pt x="1" y="0"/>
                      <a:pt x="1" y="1"/>
                    </a:cubicBezTo>
                    <a:cubicBezTo>
                      <a:pt x="1" y="1"/>
                      <a:pt x="1" y="1"/>
                      <a:pt x="1" y="1"/>
                    </a:cubicBezTo>
                    <a:cubicBezTo>
                      <a:pt x="0" y="1"/>
                      <a:pt x="0" y="1"/>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47" name="Freeform 274"/>
              <p:cNvSpPr>
                <a:spLocks/>
              </p:cNvSpPr>
              <p:nvPr/>
            </p:nvSpPr>
            <p:spPr bwMode="auto">
              <a:xfrm>
                <a:off x="481" y="1484"/>
                <a:ext cx="3" cy="2"/>
              </a:xfrm>
              <a:custGeom>
                <a:avLst/>
                <a:gdLst>
                  <a:gd name="T0" fmla="*/ 0 w 1"/>
                  <a:gd name="T1" fmla="*/ 1 h 1"/>
                  <a:gd name="T2" fmla="*/ 0 w 1"/>
                  <a:gd name="T3" fmla="*/ 1 h 1"/>
                  <a:gd name="T4" fmla="*/ 0 w 1"/>
                  <a:gd name="T5" fmla="*/ 0 h 1"/>
                  <a:gd name="T6" fmla="*/ 0 w 1"/>
                  <a:gd name="T7" fmla="*/ 0 h 1"/>
                  <a:gd name="T8" fmla="*/ 1 w 1"/>
                  <a:gd name="T9" fmla="*/ 0 h 1"/>
                  <a:gd name="T10" fmla="*/ 1 w 1"/>
                  <a:gd name="T11" fmla="*/ 1 h 1"/>
                  <a:gd name="T12" fmla="*/ 1 w 1"/>
                  <a:gd name="T13" fmla="*/ 1 h 1"/>
                  <a:gd name="T14" fmla="*/ 1 w 1"/>
                  <a:gd name="T15" fmla="*/ 1 h 1"/>
                  <a:gd name="T16" fmla="*/ 0 w 1"/>
                  <a:gd name="T17" fmla="*/ 1 h 1"/>
                  <a:gd name="T18" fmla="*/ 0 w 1"/>
                  <a:gd name="T19" fmla="*/ 1 h 1"/>
                  <a:gd name="T20" fmla="*/ 0 w 1"/>
                  <a:gd name="T21" fmla="*/ 1 h 1"/>
                  <a:gd name="T22" fmla="*/ 0 w 1"/>
                  <a:gd name="T23" fmla="*/ 1 h 1"/>
                  <a:gd name="T24" fmla="*/ 0 w 1"/>
                  <a:gd name="T25" fmla="*/ 1 h 1"/>
                  <a:gd name="T26" fmla="*/ 1 w 1"/>
                  <a:gd name="T27" fmla="*/ 1 h 1"/>
                  <a:gd name="T28" fmla="*/ 1 w 1"/>
                  <a:gd name="T29" fmla="*/ 1 h 1"/>
                  <a:gd name="T30" fmla="*/ 1 w 1"/>
                  <a:gd name="T31" fmla="*/ 1 h 1"/>
                  <a:gd name="T32" fmla="*/ 1 w 1"/>
                  <a:gd name="T33" fmla="*/ 0 h 1"/>
                  <a:gd name="T34" fmla="*/ 0 w 1"/>
                  <a:gd name="T35" fmla="*/ 0 h 1"/>
                  <a:gd name="T36" fmla="*/ 0 w 1"/>
                  <a:gd name="T37" fmla="*/ 0 h 1"/>
                  <a:gd name="T38" fmla="*/ 0 w 1"/>
                  <a:gd name="T3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0" y="1"/>
                    </a:moveTo>
                    <a:cubicBezTo>
                      <a:pt x="0" y="1"/>
                      <a:pt x="0" y="1"/>
                      <a:pt x="0" y="1"/>
                    </a:cubicBezTo>
                    <a:cubicBezTo>
                      <a:pt x="0" y="1"/>
                      <a:pt x="0" y="1"/>
                      <a:pt x="0" y="0"/>
                    </a:cubicBezTo>
                    <a:cubicBezTo>
                      <a:pt x="0" y="0"/>
                      <a:pt x="0" y="0"/>
                      <a:pt x="0" y="0"/>
                    </a:cubicBezTo>
                    <a:cubicBezTo>
                      <a:pt x="0" y="0"/>
                      <a:pt x="0" y="0"/>
                      <a:pt x="1" y="0"/>
                    </a:cubicBezTo>
                    <a:cubicBezTo>
                      <a:pt x="1" y="0"/>
                      <a:pt x="1" y="0"/>
                      <a:pt x="1" y="1"/>
                    </a:cubicBezTo>
                    <a:cubicBezTo>
                      <a:pt x="1" y="1"/>
                      <a:pt x="1" y="1"/>
                      <a:pt x="1" y="1"/>
                    </a:cubicBezTo>
                    <a:cubicBezTo>
                      <a:pt x="1" y="1"/>
                      <a:pt x="1" y="1"/>
                      <a:pt x="1" y="1"/>
                    </a:cubicBezTo>
                    <a:cubicBezTo>
                      <a:pt x="1" y="1"/>
                      <a:pt x="0" y="1"/>
                      <a:pt x="0" y="1"/>
                    </a:cubicBezTo>
                    <a:cubicBezTo>
                      <a:pt x="0" y="1"/>
                      <a:pt x="0" y="1"/>
                      <a:pt x="0" y="1"/>
                    </a:cubicBezTo>
                    <a:cubicBezTo>
                      <a:pt x="0" y="1"/>
                      <a:pt x="0" y="1"/>
                      <a:pt x="0" y="1"/>
                    </a:cubicBezTo>
                    <a:cubicBezTo>
                      <a:pt x="0" y="1"/>
                      <a:pt x="0" y="1"/>
                      <a:pt x="0" y="1"/>
                    </a:cubicBezTo>
                    <a:cubicBezTo>
                      <a:pt x="0" y="1"/>
                      <a:pt x="0" y="1"/>
                      <a:pt x="0" y="1"/>
                    </a:cubicBezTo>
                    <a:cubicBezTo>
                      <a:pt x="0" y="1"/>
                      <a:pt x="1" y="1"/>
                      <a:pt x="1" y="1"/>
                    </a:cubicBezTo>
                    <a:cubicBezTo>
                      <a:pt x="1" y="1"/>
                      <a:pt x="1" y="1"/>
                      <a:pt x="1" y="1"/>
                    </a:cubicBezTo>
                    <a:cubicBezTo>
                      <a:pt x="1" y="1"/>
                      <a:pt x="1" y="1"/>
                      <a:pt x="1" y="1"/>
                    </a:cubicBezTo>
                    <a:cubicBezTo>
                      <a:pt x="1" y="0"/>
                      <a:pt x="1" y="0"/>
                      <a:pt x="1" y="0"/>
                    </a:cubicBezTo>
                    <a:cubicBezTo>
                      <a:pt x="0" y="0"/>
                      <a:pt x="0" y="0"/>
                      <a:pt x="0" y="0"/>
                    </a:cubicBezTo>
                    <a:cubicBezTo>
                      <a:pt x="0" y="0"/>
                      <a:pt x="0" y="0"/>
                      <a:pt x="0" y="0"/>
                    </a:cubicBezTo>
                    <a:cubicBezTo>
                      <a:pt x="0" y="1"/>
                      <a:pt x="0" y="1"/>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48" name="Freeform 275"/>
              <p:cNvSpPr>
                <a:spLocks/>
              </p:cNvSpPr>
              <p:nvPr/>
            </p:nvSpPr>
            <p:spPr bwMode="auto">
              <a:xfrm>
                <a:off x="467" y="1427"/>
                <a:ext cx="10" cy="7"/>
              </a:xfrm>
              <a:custGeom>
                <a:avLst/>
                <a:gdLst>
                  <a:gd name="T0" fmla="*/ 1 w 4"/>
                  <a:gd name="T1" fmla="*/ 2 h 3"/>
                  <a:gd name="T2" fmla="*/ 1 w 4"/>
                  <a:gd name="T3" fmla="*/ 1 h 3"/>
                  <a:gd name="T4" fmla="*/ 3 w 4"/>
                  <a:gd name="T5" fmla="*/ 2 h 3"/>
                  <a:gd name="T6" fmla="*/ 2 w 4"/>
                  <a:gd name="T7" fmla="*/ 3 h 3"/>
                  <a:gd name="T8" fmla="*/ 1 w 4"/>
                  <a:gd name="T9" fmla="*/ 2 h 3"/>
                </a:gdLst>
                <a:ahLst/>
                <a:cxnLst>
                  <a:cxn ang="0">
                    <a:pos x="T0" y="T1"/>
                  </a:cxn>
                  <a:cxn ang="0">
                    <a:pos x="T2" y="T3"/>
                  </a:cxn>
                  <a:cxn ang="0">
                    <a:pos x="T4" y="T5"/>
                  </a:cxn>
                  <a:cxn ang="0">
                    <a:pos x="T6" y="T7"/>
                  </a:cxn>
                  <a:cxn ang="0">
                    <a:pos x="T8" y="T9"/>
                  </a:cxn>
                </a:cxnLst>
                <a:rect l="0" t="0" r="r" b="b"/>
                <a:pathLst>
                  <a:path w="4" h="3">
                    <a:moveTo>
                      <a:pt x="1" y="2"/>
                    </a:moveTo>
                    <a:cubicBezTo>
                      <a:pt x="0" y="1"/>
                      <a:pt x="1" y="1"/>
                      <a:pt x="1" y="1"/>
                    </a:cubicBezTo>
                    <a:cubicBezTo>
                      <a:pt x="2" y="0"/>
                      <a:pt x="3" y="1"/>
                      <a:pt x="3" y="2"/>
                    </a:cubicBezTo>
                    <a:cubicBezTo>
                      <a:pt x="4" y="3"/>
                      <a:pt x="3" y="3"/>
                      <a:pt x="2" y="3"/>
                    </a:cubicBezTo>
                    <a:cubicBezTo>
                      <a:pt x="2" y="3"/>
                      <a:pt x="1" y="3"/>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49" name="Freeform 276"/>
              <p:cNvSpPr>
                <a:spLocks/>
              </p:cNvSpPr>
              <p:nvPr/>
            </p:nvSpPr>
            <p:spPr bwMode="auto">
              <a:xfrm>
                <a:off x="467" y="1427"/>
                <a:ext cx="7" cy="7"/>
              </a:xfrm>
              <a:custGeom>
                <a:avLst/>
                <a:gdLst>
                  <a:gd name="T0" fmla="*/ 1 w 3"/>
                  <a:gd name="T1" fmla="*/ 2 h 3"/>
                  <a:gd name="T2" fmla="*/ 1 w 3"/>
                  <a:gd name="T3" fmla="*/ 2 h 3"/>
                  <a:gd name="T4" fmla="*/ 1 w 3"/>
                  <a:gd name="T5" fmla="*/ 1 h 3"/>
                  <a:gd name="T6" fmla="*/ 1 w 3"/>
                  <a:gd name="T7" fmla="*/ 1 h 3"/>
                  <a:gd name="T8" fmla="*/ 3 w 3"/>
                  <a:gd name="T9" fmla="*/ 1 h 3"/>
                  <a:gd name="T10" fmla="*/ 3 w 3"/>
                  <a:gd name="T11" fmla="*/ 2 h 3"/>
                  <a:gd name="T12" fmla="*/ 3 w 3"/>
                  <a:gd name="T13" fmla="*/ 3 h 3"/>
                  <a:gd name="T14" fmla="*/ 2 w 3"/>
                  <a:gd name="T15" fmla="*/ 3 h 3"/>
                  <a:gd name="T16" fmla="*/ 1 w 3"/>
                  <a:gd name="T17" fmla="*/ 3 h 3"/>
                  <a:gd name="T18" fmla="*/ 1 w 3"/>
                  <a:gd name="T19" fmla="*/ 2 h 3"/>
                  <a:gd name="T20" fmla="*/ 1 w 3"/>
                  <a:gd name="T21" fmla="*/ 2 h 3"/>
                  <a:gd name="T22" fmla="*/ 1 w 3"/>
                  <a:gd name="T23" fmla="*/ 2 h 3"/>
                  <a:gd name="T24" fmla="*/ 1 w 3"/>
                  <a:gd name="T25" fmla="*/ 3 h 3"/>
                  <a:gd name="T26" fmla="*/ 2 w 3"/>
                  <a:gd name="T27" fmla="*/ 3 h 3"/>
                  <a:gd name="T28" fmla="*/ 3 w 3"/>
                  <a:gd name="T29" fmla="*/ 3 h 3"/>
                  <a:gd name="T30" fmla="*/ 3 w 3"/>
                  <a:gd name="T31" fmla="*/ 2 h 3"/>
                  <a:gd name="T32" fmla="*/ 3 w 3"/>
                  <a:gd name="T33" fmla="*/ 1 h 3"/>
                  <a:gd name="T34" fmla="*/ 1 w 3"/>
                  <a:gd name="T35" fmla="*/ 1 h 3"/>
                  <a:gd name="T36" fmla="*/ 1 w 3"/>
                  <a:gd name="T37" fmla="*/ 1 h 3"/>
                  <a:gd name="T38" fmla="*/ 1 w 3"/>
                  <a:gd name="T3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 h="3">
                    <a:moveTo>
                      <a:pt x="1" y="2"/>
                    </a:moveTo>
                    <a:cubicBezTo>
                      <a:pt x="1" y="2"/>
                      <a:pt x="1" y="2"/>
                      <a:pt x="1" y="2"/>
                    </a:cubicBezTo>
                    <a:cubicBezTo>
                      <a:pt x="0" y="2"/>
                      <a:pt x="0" y="1"/>
                      <a:pt x="1" y="1"/>
                    </a:cubicBezTo>
                    <a:cubicBezTo>
                      <a:pt x="1" y="1"/>
                      <a:pt x="1" y="1"/>
                      <a:pt x="1" y="1"/>
                    </a:cubicBezTo>
                    <a:cubicBezTo>
                      <a:pt x="2" y="1"/>
                      <a:pt x="2" y="1"/>
                      <a:pt x="3" y="1"/>
                    </a:cubicBezTo>
                    <a:cubicBezTo>
                      <a:pt x="3" y="1"/>
                      <a:pt x="3" y="2"/>
                      <a:pt x="3" y="2"/>
                    </a:cubicBezTo>
                    <a:cubicBezTo>
                      <a:pt x="3" y="2"/>
                      <a:pt x="3" y="3"/>
                      <a:pt x="3" y="3"/>
                    </a:cubicBezTo>
                    <a:cubicBezTo>
                      <a:pt x="3" y="3"/>
                      <a:pt x="3" y="3"/>
                      <a:pt x="2" y="3"/>
                    </a:cubicBezTo>
                    <a:cubicBezTo>
                      <a:pt x="2" y="3"/>
                      <a:pt x="2" y="3"/>
                      <a:pt x="1" y="3"/>
                    </a:cubicBezTo>
                    <a:cubicBezTo>
                      <a:pt x="1" y="3"/>
                      <a:pt x="1" y="2"/>
                      <a:pt x="1" y="2"/>
                    </a:cubicBezTo>
                    <a:cubicBezTo>
                      <a:pt x="1" y="2"/>
                      <a:pt x="1" y="2"/>
                      <a:pt x="1" y="2"/>
                    </a:cubicBezTo>
                    <a:cubicBezTo>
                      <a:pt x="1" y="2"/>
                      <a:pt x="1" y="2"/>
                      <a:pt x="1" y="2"/>
                    </a:cubicBezTo>
                    <a:cubicBezTo>
                      <a:pt x="1" y="2"/>
                      <a:pt x="1" y="3"/>
                      <a:pt x="1" y="3"/>
                    </a:cubicBezTo>
                    <a:cubicBezTo>
                      <a:pt x="2" y="3"/>
                      <a:pt x="2" y="3"/>
                      <a:pt x="2" y="3"/>
                    </a:cubicBezTo>
                    <a:cubicBezTo>
                      <a:pt x="3" y="3"/>
                      <a:pt x="3" y="3"/>
                      <a:pt x="3" y="3"/>
                    </a:cubicBezTo>
                    <a:cubicBezTo>
                      <a:pt x="3" y="3"/>
                      <a:pt x="3" y="2"/>
                      <a:pt x="3" y="2"/>
                    </a:cubicBezTo>
                    <a:cubicBezTo>
                      <a:pt x="3" y="2"/>
                      <a:pt x="3" y="1"/>
                      <a:pt x="3" y="1"/>
                    </a:cubicBezTo>
                    <a:cubicBezTo>
                      <a:pt x="2" y="1"/>
                      <a:pt x="2" y="0"/>
                      <a:pt x="1" y="1"/>
                    </a:cubicBezTo>
                    <a:cubicBezTo>
                      <a:pt x="1" y="1"/>
                      <a:pt x="1" y="1"/>
                      <a:pt x="1" y="1"/>
                    </a:cubicBezTo>
                    <a:cubicBezTo>
                      <a:pt x="0" y="1"/>
                      <a:pt x="0" y="2"/>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50" name="Freeform 277"/>
              <p:cNvSpPr>
                <a:spLocks/>
              </p:cNvSpPr>
              <p:nvPr/>
            </p:nvSpPr>
            <p:spPr bwMode="auto">
              <a:xfrm>
                <a:off x="486" y="1489"/>
                <a:ext cx="2" cy="2"/>
              </a:xfrm>
              <a:custGeom>
                <a:avLst/>
                <a:gdLst>
                  <a:gd name="T0" fmla="*/ 0 w 1"/>
                  <a:gd name="T1" fmla="*/ 0 h 1"/>
                  <a:gd name="T2" fmla="*/ 0 w 1"/>
                  <a:gd name="T3" fmla="*/ 0 h 1"/>
                  <a:gd name="T4" fmla="*/ 1 w 1"/>
                  <a:gd name="T5" fmla="*/ 0 h 1"/>
                  <a:gd name="T6" fmla="*/ 1 w 1"/>
                  <a:gd name="T7" fmla="*/ 1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0" y="0"/>
                      <a:pt x="0" y="0"/>
                      <a:pt x="0" y="0"/>
                    </a:cubicBezTo>
                    <a:cubicBezTo>
                      <a:pt x="0" y="0"/>
                      <a:pt x="1" y="0"/>
                      <a:pt x="1" y="0"/>
                    </a:cubicBezTo>
                    <a:cubicBezTo>
                      <a:pt x="1" y="1"/>
                      <a:pt x="1" y="1"/>
                      <a:pt x="1" y="1"/>
                    </a:cubicBezTo>
                    <a:cubicBezTo>
                      <a:pt x="0" y="1"/>
                      <a:pt x="0" y="1"/>
                      <a:pt x="0"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51" name="Freeform 278"/>
              <p:cNvSpPr>
                <a:spLocks/>
              </p:cNvSpPr>
              <p:nvPr/>
            </p:nvSpPr>
            <p:spPr bwMode="auto">
              <a:xfrm>
                <a:off x="486" y="1489"/>
                <a:ext cx="2" cy="2"/>
              </a:xfrm>
              <a:custGeom>
                <a:avLst/>
                <a:gdLst>
                  <a:gd name="T0" fmla="*/ 0 w 1"/>
                  <a:gd name="T1" fmla="*/ 0 h 1"/>
                  <a:gd name="T2" fmla="*/ 0 w 1"/>
                  <a:gd name="T3" fmla="*/ 0 h 1"/>
                  <a:gd name="T4" fmla="*/ 0 w 1"/>
                  <a:gd name="T5" fmla="*/ 0 h 1"/>
                  <a:gd name="T6" fmla="*/ 0 w 1"/>
                  <a:gd name="T7" fmla="*/ 0 h 1"/>
                  <a:gd name="T8" fmla="*/ 1 w 1"/>
                  <a:gd name="T9" fmla="*/ 0 h 1"/>
                  <a:gd name="T10" fmla="*/ 1 w 1"/>
                  <a:gd name="T11" fmla="*/ 0 h 1"/>
                  <a:gd name="T12" fmla="*/ 1 w 1"/>
                  <a:gd name="T13" fmla="*/ 1 h 1"/>
                  <a:gd name="T14" fmla="*/ 1 w 1"/>
                  <a:gd name="T15" fmla="*/ 1 h 1"/>
                  <a:gd name="T16" fmla="*/ 0 w 1"/>
                  <a:gd name="T17" fmla="*/ 1 h 1"/>
                  <a:gd name="T18" fmla="*/ 0 w 1"/>
                  <a:gd name="T19" fmla="*/ 0 h 1"/>
                  <a:gd name="T20" fmla="*/ 0 w 1"/>
                  <a:gd name="T21" fmla="*/ 0 h 1"/>
                  <a:gd name="T22" fmla="*/ 0 w 1"/>
                  <a:gd name="T23" fmla="*/ 0 h 1"/>
                  <a:gd name="T24" fmla="*/ 0 w 1"/>
                  <a:gd name="T25" fmla="*/ 1 h 1"/>
                  <a:gd name="T26" fmla="*/ 1 w 1"/>
                  <a:gd name="T27" fmla="*/ 1 h 1"/>
                  <a:gd name="T28" fmla="*/ 1 w 1"/>
                  <a:gd name="T29" fmla="*/ 1 h 1"/>
                  <a:gd name="T30" fmla="*/ 1 w 1"/>
                  <a:gd name="T31" fmla="*/ 0 h 1"/>
                  <a:gd name="T32" fmla="*/ 1 w 1"/>
                  <a:gd name="T33" fmla="*/ 0 h 1"/>
                  <a:gd name="T34" fmla="*/ 0 w 1"/>
                  <a:gd name="T35" fmla="*/ 0 h 1"/>
                  <a:gd name="T36" fmla="*/ 0 w 1"/>
                  <a:gd name="T37" fmla="*/ 0 h 1"/>
                  <a:gd name="T38" fmla="*/ 0 w 1"/>
                  <a:gd name="T3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0" y="0"/>
                    </a:moveTo>
                    <a:cubicBezTo>
                      <a:pt x="0" y="0"/>
                      <a:pt x="0" y="0"/>
                      <a:pt x="0" y="0"/>
                    </a:cubicBezTo>
                    <a:cubicBezTo>
                      <a:pt x="0" y="0"/>
                      <a:pt x="0" y="0"/>
                      <a:pt x="0" y="0"/>
                    </a:cubicBezTo>
                    <a:cubicBezTo>
                      <a:pt x="0" y="0"/>
                      <a:pt x="0" y="0"/>
                      <a:pt x="0" y="0"/>
                    </a:cubicBezTo>
                    <a:cubicBezTo>
                      <a:pt x="0" y="0"/>
                      <a:pt x="0" y="0"/>
                      <a:pt x="1" y="0"/>
                    </a:cubicBezTo>
                    <a:cubicBezTo>
                      <a:pt x="1" y="0"/>
                      <a:pt x="1" y="0"/>
                      <a:pt x="1" y="0"/>
                    </a:cubicBezTo>
                    <a:cubicBezTo>
                      <a:pt x="1" y="0"/>
                      <a:pt x="1" y="1"/>
                      <a:pt x="1" y="1"/>
                    </a:cubicBezTo>
                    <a:cubicBezTo>
                      <a:pt x="1" y="1"/>
                      <a:pt x="1" y="1"/>
                      <a:pt x="1" y="1"/>
                    </a:cubicBezTo>
                    <a:cubicBezTo>
                      <a:pt x="0" y="1"/>
                      <a:pt x="0" y="1"/>
                      <a:pt x="0" y="1"/>
                    </a:cubicBezTo>
                    <a:cubicBezTo>
                      <a:pt x="0" y="1"/>
                      <a:pt x="0" y="1"/>
                      <a:pt x="0" y="0"/>
                    </a:cubicBezTo>
                    <a:cubicBezTo>
                      <a:pt x="0" y="0"/>
                      <a:pt x="0" y="0"/>
                      <a:pt x="0" y="0"/>
                    </a:cubicBezTo>
                    <a:cubicBezTo>
                      <a:pt x="0" y="0"/>
                      <a:pt x="0" y="0"/>
                      <a:pt x="0" y="0"/>
                    </a:cubicBezTo>
                    <a:cubicBezTo>
                      <a:pt x="0" y="1"/>
                      <a:pt x="0" y="1"/>
                      <a:pt x="0" y="1"/>
                    </a:cubicBezTo>
                    <a:cubicBezTo>
                      <a:pt x="0" y="1"/>
                      <a:pt x="0" y="1"/>
                      <a:pt x="1" y="1"/>
                    </a:cubicBezTo>
                    <a:cubicBezTo>
                      <a:pt x="1" y="1"/>
                      <a:pt x="1" y="1"/>
                      <a:pt x="1" y="1"/>
                    </a:cubicBezTo>
                    <a:cubicBezTo>
                      <a:pt x="1" y="1"/>
                      <a:pt x="1" y="0"/>
                      <a:pt x="1" y="0"/>
                    </a:cubicBezTo>
                    <a:cubicBezTo>
                      <a:pt x="1" y="0"/>
                      <a:pt x="1" y="0"/>
                      <a:pt x="1" y="0"/>
                    </a:cubicBezTo>
                    <a:cubicBezTo>
                      <a:pt x="0" y="0"/>
                      <a:pt x="0" y="0"/>
                      <a:pt x="0" y="0"/>
                    </a:cubicBezTo>
                    <a:cubicBezTo>
                      <a:pt x="0" y="0"/>
                      <a:pt x="0" y="0"/>
                      <a:pt x="0" y="0"/>
                    </a:cubicBezTo>
                    <a:cubicBezTo>
                      <a:pt x="0" y="0"/>
                      <a:pt x="0" y="0"/>
                      <a:pt x="0"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52" name="Freeform 279"/>
              <p:cNvSpPr>
                <a:spLocks/>
              </p:cNvSpPr>
              <p:nvPr/>
            </p:nvSpPr>
            <p:spPr bwMode="auto">
              <a:xfrm>
                <a:off x="472" y="1420"/>
                <a:ext cx="7" cy="7"/>
              </a:xfrm>
              <a:custGeom>
                <a:avLst/>
                <a:gdLst>
                  <a:gd name="T0" fmla="*/ 0 w 3"/>
                  <a:gd name="T1" fmla="*/ 1 h 3"/>
                  <a:gd name="T2" fmla="*/ 1 w 3"/>
                  <a:gd name="T3" fmla="*/ 0 h 3"/>
                  <a:gd name="T4" fmla="*/ 3 w 3"/>
                  <a:gd name="T5" fmla="*/ 1 h 3"/>
                  <a:gd name="T6" fmla="*/ 2 w 3"/>
                  <a:gd name="T7" fmla="*/ 2 h 3"/>
                  <a:gd name="T8" fmla="*/ 0 w 3"/>
                  <a:gd name="T9" fmla="*/ 1 h 3"/>
                </a:gdLst>
                <a:ahLst/>
                <a:cxnLst>
                  <a:cxn ang="0">
                    <a:pos x="T0" y="T1"/>
                  </a:cxn>
                  <a:cxn ang="0">
                    <a:pos x="T2" y="T3"/>
                  </a:cxn>
                  <a:cxn ang="0">
                    <a:pos x="T4" y="T5"/>
                  </a:cxn>
                  <a:cxn ang="0">
                    <a:pos x="T6" y="T7"/>
                  </a:cxn>
                  <a:cxn ang="0">
                    <a:pos x="T8" y="T9"/>
                  </a:cxn>
                </a:cxnLst>
                <a:rect l="0" t="0" r="r" b="b"/>
                <a:pathLst>
                  <a:path w="3" h="3">
                    <a:moveTo>
                      <a:pt x="0" y="1"/>
                    </a:moveTo>
                    <a:cubicBezTo>
                      <a:pt x="0" y="0"/>
                      <a:pt x="0" y="0"/>
                      <a:pt x="1" y="0"/>
                    </a:cubicBezTo>
                    <a:cubicBezTo>
                      <a:pt x="2" y="0"/>
                      <a:pt x="2" y="0"/>
                      <a:pt x="3" y="1"/>
                    </a:cubicBezTo>
                    <a:cubicBezTo>
                      <a:pt x="3" y="2"/>
                      <a:pt x="2" y="3"/>
                      <a:pt x="2" y="2"/>
                    </a:cubicBezTo>
                    <a:cubicBezTo>
                      <a:pt x="1" y="2"/>
                      <a:pt x="0" y="2"/>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53" name="Freeform 280"/>
              <p:cNvSpPr>
                <a:spLocks/>
              </p:cNvSpPr>
              <p:nvPr/>
            </p:nvSpPr>
            <p:spPr bwMode="auto">
              <a:xfrm>
                <a:off x="472" y="1420"/>
                <a:ext cx="7" cy="7"/>
              </a:xfrm>
              <a:custGeom>
                <a:avLst/>
                <a:gdLst>
                  <a:gd name="T0" fmla="*/ 0 w 3"/>
                  <a:gd name="T1" fmla="*/ 1 h 3"/>
                  <a:gd name="T2" fmla="*/ 0 w 3"/>
                  <a:gd name="T3" fmla="*/ 1 h 3"/>
                  <a:gd name="T4" fmla="*/ 0 w 3"/>
                  <a:gd name="T5" fmla="*/ 0 h 3"/>
                  <a:gd name="T6" fmla="*/ 1 w 3"/>
                  <a:gd name="T7" fmla="*/ 0 h 3"/>
                  <a:gd name="T8" fmla="*/ 2 w 3"/>
                  <a:gd name="T9" fmla="*/ 0 h 3"/>
                  <a:gd name="T10" fmla="*/ 3 w 3"/>
                  <a:gd name="T11" fmla="*/ 1 h 3"/>
                  <a:gd name="T12" fmla="*/ 3 w 3"/>
                  <a:gd name="T13" fmla="*/ 2 h 3"/>
                  <a:gd name="T14" fmla="*/ 2 w 3"/>
                  <a:gd name="T15" fmla="*/ 2 h 3"/>
                  <a:gd name="T16" fmla="*/ 1 w 3"/>
                  <a:gd name="T17" fmla="*/ 2 h 3"/>
                  <a:gd name="T18" fmla="*/ 0 w 3"/>
                  <a:gd name="T19" fmla="*/ 1 h 3"/>
                  <a:gd name="T20" fmla="*/ 0 w 3"/>
                  <a:gd name="T21" fmla="*/ 1 h 3"/>
                  <a:gd name="T22" fmla="*/ 0 w 3"/>
                  <a:gd name="T23" fmla="*/ 1 h 3"/>
                  <a:gd name="T24" fmla="*/ 1 w 3"/>
                  <a:gd name="T25" fmla="*/ 2 h 3"/>
                  <a:gd name="T26" fmla="*/ 2 w 3"/>
                  <a:gd name="T27" fmla="*/ 3 h 3"/>
                  <a:gd name="T28" fmla="*/ 3 w 3"/>
                  <a:gd name="T29" fmla="*/ 2 h 3"/>
                  <a:gd name="T30" fmla="*/ 3 w 3"/>
                  <a:gd name="T31" fmla="*/ 1 h 3"/>
                  <a:gd name="T32" fmla="*/ 2 w 3"/>
                  <a:gd name="T33" fmla="*/ 0 h 3"/>
                  <a:gd name="T34" fmla="*/ 1 w 3"/>
                  <a:gd name="T35" fmla="*/ 0 h 3"/>
                  <a:gd name="T36" fmla="*/ 0 w 3"/>
                  <a:gd name="T37" fmla="*/ 0 h 3"/>
                  <a:gd name="T38" fmla="*/ 0 w 3"/>
                  <a:gd name="T3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 h="3">
                    <a:moveTo>
                      <a:pt x="0" y="1"/>
                    </a:moveTo>
                    <a:cubicBezTo>
                      <a:pt x="0" y="1"/>
                      <a:pt x="0" y="1"/>
                      <a:pt x="0" y="1"/>
                    </a:cubicBezTo>
                    <a:cubicBezTo>
                      <a:pt x="0" y="1"/>
                      <a:pt x="0" y="1"/>
                      <a:pt x="0" y="0"/>
                    </a:cubicBezTo>
                    <a:cubicBezTo>
                      <a:pt x="0" y="0"/>
                      <a:pt x="1" y="0"/>
                      <a:pt x="1" y="0"/>
                    </a:cubicBezTo>
                    <a:cubicBezTo>
                      <a:pt x="1" y="0"/>
                      <a:pt x="2" y="0"/>
                      <a:pt x="2" y="0"/>
                    </a:cubicBezTo>
                    <a:cubicBezTo>
                      <a:pt x="2" y="1"/>
                      <a:pt x="2" y="1"/>
                      <a:pt x="3" y="1"/>
                    </a:cubicBezTo>
                    <a:cubicBezTo>
                      <a:pt x="3" y="2"/>
                      <a:pt x="3" y="2"/>
                      <a:pt x="3" y="2"/>
                    </a:cubicBezTo>
                    <a:cubicBezTo>
                      <a:pt x="2" y="2"/>
                      <a:pt x="2" y="2"/>
                      <a:pt x="2" y="2"/>
                    </a:cubicBezTo>
                    <a:cubicBezTo>
                      <a:pt x="1" y="2"/>
                      <a:pt x="1" y="2"/>
                      <a:pt x="1" y="2"/>
                    </a:cubicBezTo>
                    <a:cubicBezTo>
                      <a:pt x="0" y="2"/>
                      <a:pt x="0" y="2"/>
                      <a:pt x="0" y="1"/>
                    </a:cubicBezTo>
                    <a:cubicBezTo>
                      <a:pt x="0" y="1"/>
                      <a:pt x="0" y="1"/>
                      <a:pt x="0" y="1"/>
                    </a:cubicBezTo>
                    <a:cubicBezTo>
                      <a:pt x="0" y="1"/>
                      <a:pt x="0" y="1"/>
                      <a:pt x="0" y="1"/>
                    </a:cubicBezTo>
                    <a:cubicBezTo>
                      <a:pt x="0" y="2"/>
                      <a:pt x="0" y="2"/>
                      <a:pt x="1" y="2"/>
                    </a:cubicBezTo>
                    <a:cubicBezTo>
                      <a:pt x="1" y="2"/>
                      <a:pt x="1" y="3"/>
                      <a:pt x="2" y="3"/>
                    </a:cubicBezTo>
                    <a:cubicBezTo>
                      <a:pt x="2" y="3"/>
                      <a:pt x="2" y="2"/>
                      <a:pt x="3" y="2"/>
                    </a:cubicBezTo>
                    <a:cubicBezTo>
                      <a:pt x="3" y="2"/>
                      <a:pt x="3" y="2"/>
                      <a:pt x="3" y="1"/>
                    </a:cubicBezTo>
                    <a:cubicBezTo>
                      <a:pt x="2" y="1"/>
                      <a:pt x="2" y="1"/>
                      <a:pt x="2" y="0"/>
                    </a:cubicBezTo>
                    <a:cubicBezTo>
                      <a:pt x="2" y="0"/>
                      <a:pt x="1" y="0"/>
                      <a:pt x="1" y="0"/>
                    </a:cubicBezTo>
                    <a:cubicBezTo>
                      <a:pt x="1" y="0"/>
                      <a:pt x="0" y="0"/>
                      <a:pt x="0" y="0"/>
                    </a:cubicBezTo>
                    <a:cubicBezTo>
                      <a:pt x="0" y="0"/>
                      <a:pt x="0" y="1"/>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54" name="Freeform 281"/>
              <p:cNvSpPr>
                <a:spLocks/>
              </p:cNvSpPr>
              <p:nvPr/>
            </p:nvSpPr>
            <p:spPr bwMode="auto">
              <a:xfrm>
                <a:off x="477" y="1413"/>
                <a:ext cx="7" cy="5"/>
              </a:xfrm>
              <a:custGeom>
                <a:avLst/>
                <a:gdLst>
                  <a:gd name="T0" fmla="*/ 0 w 3"/>
                  <a:gd name="T1" fmla="*/ 1 h 2"/>
                  <a:gd name="T2" fmla="*/ 1 w 3"/>
                  <a:gd name="T3" fmla="*/ 0 h 2"/>
                  <a:gd name="T4" fmla="*/ 2 w 3"/>
                  <a:gd name="T5" fmla="*/ 1 h 2"/>
                  <a:gd name="T6" fmla="*/ 2 w 3"/>
                  <a:gd name="T7" fmla="*/ 2 h 2"/>
                  <a:gd name="T8" fmla="*/ 0 w 3"/>
                  <a:gd name="T9" fmla="*/ 1 h 2"/>
                </a:gdLst>
                <a:ahLst/>
                <a:cxnLst>
                  <a:cxn ang="0">
                    <a:pos x="T0" y="T1"/>
                  </a:cxn>
                  <a:cxn ang="0">
                    <a:pos x="T2" y="T3"/>
                  </a:cxn>
                  <a:cxn ang="0">
                    <a:pos x="T4" y="T5"/>
                  </a:cxn>
                  <a:cxn ang="0">
                    <a:pos x="T6" y="T7"/>
                  </a:cxn>
                  <a:cxn ang="0">
                    <a:pos x="T8" y="T9"/>
                  </a:cxn>
                </a:cxnLst>
                <a:rect l="0" t="0" r="r" b="b"/>
                <a:pathLst>
                  <a:path w="3" h="2">
                    <a:moveTo>
                      <a:pt x="0" y="1"/>
                    </a:moveTo>
                    <a:cubicBezTo>
                      <a:pt x="0" y="0"/>
                      <a:pt x="0" y="0"/>
                      <a:pt x="1" y="0"/>
                    </a:cubicBezTo>
                    <a:cubicBezTo>
                      <a:pt x="2" y="0"/>
                      <a:pt x="2" y="1"/>
                      <a:pt x="2" y="1"/>
                    </a:cubicBezTo>
                    <a:cubicBezTo>
                      <a:pt x="3" y="2"/>
                      <a:pt x="2" y="2"/>
                      <a:pt x="2" y="2"/>
                    </a:cubicBezTo>
                    <a:cubicBezTo>
                      <a:pt x="1" y="2"/>
                      <a:pt x="0" y="2"/>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55" name="Freeform 282"/>
              <p:cNvSpPr>
                <a:spLocks/>
              </p:cNvSpPr>
              <p:nvPr/>
            </p:nvSpPr>
            <p:spPr bwMode="auto">
              <a:xfrm>
                <a:off x="477" y="1413"/>
                <a:ext cx="7" cy="5"/>
              </a:xfrm>
              <a:custGeom>
                <a:avLst/>
                <a:gdLst>
                  <a:gd name="T0" fmla="*/ 0 w 3"/>
                  <a:gd name="T1" fmla="*/ 1 h 2"/>
                  <a:gd name="T2" fmla="*/ 0 w 3"/>
                  <a:gd name="T3" fmla="*/ 1 h 2"/>
                  <a:gd name="T4" fmla="*/ 0 w 3"/>
                  <a:gd name="T5" fmla="*/ 0 h 2"/>
                  <a:gd name="T6" fmla="*/ 1 w 3"/>
                  <a:gd name="T7" fmla="*/ 0 h 2"/>
                  <a:gd name="T8" fmla="*/ 2 w 3"/>
                  <a:gd name="T9" fmla="*/ 0 h 2"/>
                  <a:gd name="T10" fmla="*/ 2 w 3"/>
                  <a:gd name="T11" fmla="*/ 1 h 2"/>
                  <a:gd name="T12" fmla="*/ 2 w 3"/>
                  <a:gd name="T13" fmla="*/ 2 h 2"/>
                  <a:gd name="T14" fmla="*/ 2 w 3"/>
                  <a:gd name="T15" fmla="*/ 2 h 2"/>
                  <a:gd name="T16" fmla="*/ 1 w 3"/>
                  <a:gd name="T17" fmla="*/ 2 h 2"/>
                  <a:gd name="T18" fmla="*/ 0 w 3"/>
                  <a:gd name="T19" fmla="*/ 1 h 2"/>
                  <a:gd name="T20" fmla="*/ 0 w 3"/>
                  <a:gd name="T21" fmla="*/ 1 h 2"/>
                  <a:gd name="T22" fmla="*/ 0 w 3"/>
                  <a:gd name="T23" fmla="*/ 1 h 2"/>
                  <a:gd name="T24" fmla="*/ 1 w 3"/>
                  <a:gd name="T25" fmla="*/ 2 h 2"/>
                  <a:gd name="T26" fmla="*/ 2 w 3"/>
                  <a:gd name="T27" fmla="*/ 2 h 2"/>
                  <a:gd name="T28" fmla="*/ 2 w 3"/>
                  <a:gd name="T29" fmla="*/ 2 h 2"/>
                  <a:gd name="T30" fmla="*/ 2 w 3"/>
                  <a:gd name="T31" fmla="*/ 1 h 2"/>
                  <a:gd name="T32" fmla="*/ 2 w 3"/>
                  <a:gd name="T33" fmla="*/ 0 h 2"/>
                  <a:gd name="T34" fmla="*/ 1 w 3"/>
                  <a:gd name="T35" fmla="*/ 0 h 2"/>
                  <a:gd name="T36" fmla="*/ 0 w 3"/>
                  <a:gd name="T37" fmla="*/ 0 h 2"/>
                  <a:gd name="T38" fmla="*/ 0 w 3"/>
                  <a:gd name="T3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 h="2">
                    <a:moveTo>
                      <a:pt x="0" y="1"/>
                    </a:moveTo>
                    <a:cubicBezTo>
                      <a:pt x="0" y="1"/>
                      <a:pt x="0" y="1"/>
                      <a:pt x="0" y="1"/>
                    </a:cubicBezTo>
                    <a:cubicBezTo>
                      <a:pt x="0" y="1"/>
                      <a:pt x="0" y="0"/>
                      <a:pt x="0" y="0"/>
                    </a:cubicBezTo>
                    <a:cubicBezTo>
                      <a:pt x="0" y="0"/>
                      <a:pt x="1" y="0"/>
                      <a:pt x="1" y="0"/>
                    </a:cubicBezTo>
                    <a:cubicBezTo>
                      <a:pt x="1" y="0"/>
                      <a:pt x="2" y="0"/>
                      <a:pt x="2" y="0"/>
                    </a:cubicBezTo>
                    <a:cubicBezTo>
                      <a:pt x="2" y="1"/>
                      <a:pt x="2" y="1"/>
                      <a:pt x="2" y="1"/>
                    </a:cubicBezTo>
                    <a:cubicBezTo>
                      <a:pt x="2" y="1"/>
                      <a:pt x="2" y="2"/>
                      <a:pt x="2" y="2"/>
                    </a:cubicBezTo>
                    <a:cubicBezTo>
                      <a:pt x="2" y="2"/>
                      <a:pt x="2" y="2"/>
                      <a:pt x="2" y="2"/>
                    </a:cubicBezTo>
                    <a:cubicBezTo>
                      <a:pt x="1" y="2"/>
                      <a:pt x="1" y="2"/>
                      <a:pt x="1" y="2"/>
                    </a:cubicBezTo>
                    <a:cubicBezTo>
                      <a:pt x="0" y="2"/>
                      <a:pt x="0" y="1"/>
                      <a:pt x="0" y="1"/>
                    </a:cubicBezTo>
                    <a:cubicBezTo>
                      <a:pt x="0" y="1"/>
                      <a:pt x="0" y="1"/>
                      <a:pt x="0" y="1"/>
                    </a:cubicBezTo>
                    <a:cubicBezTo>
                      <a:pt x="0" y="1"/>
                      <a:pt x="0" y="1"/>
                      <a:pt x="0" y="1"/>
                    </a:cubicBezTo>
                    <a:cubicBezTo>
                      <a:pt x="0" y="1"/>
                      <a:pt x="0" y="2"/>
                      <a:pt x="1" y="2"/>
                    </a:cubicBezTo>
                    <a:cubicBezTo>
                      <a:pt x="1" y="2"/>
                      <a:pt x="1" y="2"/>
                      <a:pt x="2" y="2"/>
                    </a:cubicBezTo>
                    <a:cubicBezTo>
                      <a:pt x="2" y="2"/>
                      <a:pt x="2" y="2"/>
                      <a:pt x="2" y="2"/>
                    </a:cubicBezTo>
                    <a:cubicBezTo>
                      <a:pt x="2" y="2"/>
                      <a:pt x="3" y="1"/>
                      <a:pt x="2" y="1"/>
                    </a:cubicBezTo>
                    <a:cubicBezTo>
                      <a:pt x="2" y="1"/>
                      <a:pt x="2" y="1"/>
                      <a:pt x="2" y="0"/>
                    </a:cubicBezTo>
                    <a:cubicBezTo>
                      <a:pt x="2" y="0"/>
                      <a:pt x="1" y="0"/>
                      <a:pt x="1" y="0"/>
                    </a:cubicBezTo>
                    <a:cubicBezTo>
                      <a:pt x="1" y="0"/>
                      <a:pt x="0" y="0"/>
                      <a:pt x="0" y="0"/>
                    </a:cubicBezTo>
                    <a:cubicBezTo>
                      <a:pt x="0" y="0"/>
                      <a:pt x="0" y="1"/>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56" name="Freeform 283"/>
              <p:cNvSpPr>
                <a:spLocks/>
              </p:cNvSpPr>
              <p:nvPr/>
            </p:nvSpPr>
            <p:spPr bwMode="auto">
              <a:xfrm>
                <a:off x="481" y="1408"/>
                <a:ext cx="5" cy="5"/>
              </a:xfrm>
              <a:custGeom>
                <a:avLst/>
                <a:gdLst>
                  <a:gd name="T0" fmla="*/ 1 w 2"/>
                  <a:gd name="T1" fmla="*/ 1 h 2"/>
                  <a:gd name="T2" fmla="*/ 1 w 2"/>
                  <a:gd name="T3" fmla="*/ 0 h 2"/>
                  <a:gd name="T4" fmla="*/ 2 w 2"/>
                  <a:gd name="T5" fmla="*/ 1 h 2"/>
                  <a:gd name="T6" fmla="*/ 2 w 2"/>
                  <a:gd name="T7" fmla="*/ 2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0" y="0"/>
                      <a:pt x="1" y="0"/>
                      <a:pt x="1" y="0"/>
                    </a:cubicBezTo>
                    <a:cubicBezTo>
                      <a:pt x="2" y="0"/>
                      <a:pt x="2" y="0"/>
                      <a:pt x="2" y="1"/>
                    </a:cubicBezTo>
                    <a:cubicBezTo>
                      <a:pt x="2" y="1"/>
                      <a:pt x="2" y="2"/>
                      <a:pt x="2" y="2"/>
                    </a:cubicBezTo>
                    <a:cubicBezTo>
                      <a:pt x="1" y="2"/>
                      <a:pt x="1" y="1"/>
                      <a:pt x="1"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57" name="Freeform 284"/>
              <p:cNvSpPr>
                <a:spLocks/>
              </p:cNvSpPr>
              <p:nvPr/>
            </p:nvSpPr>
            <p:spPr bwMode="auto">
              <a:xfrm>
                <a:off x="481" y="1408"/>
                <a:ext cx="5" cy="5"/>
              </a:xfrm>
              <a:custGeom>
                <a:avLst/>
                <a:gdLst>
                  <a:gd name="T0" fmla="*/ 1 w 2"/>
                  <a:gd name="T1" fmla="*/ 1 h 2"/>
                  <a:gd name="T2" fmla="*/ 1 w 2"/>
                  <a:gd name="T3" fmla="*/ 1 h 2"/>
                  <a:gd name="T4" fmla="*/ 1 w 2"/>
                  <a:gd name="T5" fmla="*/ 0 h 2"/>
                  <a:gd name="T6" fmla="*/ 1 w 2"/>
                  <a:gd name="T7" fmla="*/ 0 h 2"/>
                  <a:gd name="T8" fmla="*/ 2 w 2"/>
                  <a:gd name="T9" fmla="*/ 0 h 2"/>
                  <a:gd name="T10" fmla="*/ 2 w 2"/>
                  <a:gd name="T11" fmla="*/ 1 h 2"/>
                  <a:gd name="T12" fmla="*/ 2 w 2"/>
                  <a:gd name="T13" fmla="*/ 1 h 2"/>
                  <a:gd name="T14" fmla="*/ 2 w 2"/>
                  <a:gd name="T15" fmla="*/ 2 h 2"/>
                  <a:gd name="T16" fmla="*/ 1 w 2"/>
                  <a:gd name="T17" fmla="*/ 1 h 2"/>
                  <a:gd name="T18" fmla="*/ 1 w 2"/>
                  <a:gd name="T19" fmla="*/ 1 h 2"/>
                  <a:gd name="T20" fmla="*/ 1 w 2"/>
                  <a:gd name="T21" fmla="*/ 1 h 2"/>
                  <a:gd name="T22" fmla="*/ 1 w 2"/>
                  <a:gd name="T23" fmla="*/ 1 h 2"/>
                  <a:gd name="T24" fmla="*/ 1 w 2"/>
                  <a:gd name="T25" fmla="*/ 1 h 2"/>
                  <a:gd name="T26" fmla="*/ 2 w 2"/>
                  <a:gd name="T27" fmla="*/ 2 h 2"/>
                  <a:gd name="T28" fmla="*/ 2 w 2"/>
                  <a:gd name="T29" fmla="*/ 1 h 2"/>
                  <a:gd name="T30" fmla="*/ 2 w 2"/>
                  <a:gd name="T31" fmla="*/ 1 h 2"/>
                  <a:gd name="T32" fmla="*/ 2 w 2"/>
                  <a:gd name="T33" fmla="*/ 0 h 2"/>
                  <a:gd name="T34" fmla="*/ 1 w 2"/>
                  <a:gd name="T35" fmla="*/ 0 h 2"/>
                  <a:gd name="T36" fmla="*/ 1 w 2"/>
                  <a:gd name="T37" fmla="*/ 0 h 2"/>
                  <a:gd name="T38" fmla="*/ 1 w 2"/>
                  <a:gd name="T3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2">
                    <a:moveTo>
                      <a:pt x="1" y="1"/>
                    </a:moveTo>
                    <a:cubicBezTo>
                      <a:pt x="1" y="1"/>
                      <a:pt x="1" y="1"/>
                      <a:pt x="1" y="1"/>
                    </a:cubicBezTo>
                    <a:cubicBezTo>
                      <a:pt x="1" y="0"/>
                      <a:pt x="1" y="0"/>
                      <a:pt x="1" y="0"/>
                    </a:cubicBezTo>
                    <a:cubicBezTo>
                      <a:pt x="1" y="0"/>
                      <a:pt x="1" y="0"/>
                      <a:pt x="1" y="0"/>
                    </a:cubicBezTo>
                    <a:cubicBezTo>
                      <a:pt x="1" y="0"/>
                      <a:pt x="2" y="0"/>
                      <a:pt x="2" y="0"/>
                    </a:cubicBezTo>
                    <a:cubicBezTo>
                      <a:pt x="2" y="0"/>
                      <a:pt x="2" y="1"/>
                      <a:pt x="2" y="1"/>
                    </a:cubicBezTo>
                    <a:cubicBezTo>
                      <a:pt x="2" y="1"/>
                      <a:pt x="2" y="1"/>
                      <a:pt x="2" y="1"/>
                    </a:cubicBezTo>
                    <a:cubicBezTo>
                      <a:pt x="2" y="2"/>
                      <a:pt x="2" y="2"/>
                      <a:pt x="2" y="2"/>
                    </a:cubicBezTo>
                    <a:cubicBezTo>
                      <a:pt x="1" y="2"/>
                      <a:pt x="1" y="1"/>
                      <a:pt x="1" y="1"/>
                    </a:cubicBezTo>
                    <a:cubicBezTo>
                      <a:pt x="1" y="1"/>
                      <a:pt x="1" y="1"/>
                      <a:pt x="1" y="1"/>
                    </a:cubicBezTo>
                    <a:cubicBezTo>
                      <a:pt x="1" y="1"/>
                      <a:pt x="1" y="1"/>
                      <a:pt x="1" y="1"/>
                    </a:cubicBezTo>
                    <a:cubicBezTo>
                      <a:pt x="1" y="1"/>
                      <a:pt x="1" y="1"/>
                      <a:pt x="1" y="1"/>
                    </a:cubicBezTo>
                    <a:cubicBezTo>
                      <a:pt x="1" y="1"/>
                      <a:pt x="1" y="1"/>
                      <a:pt x="1" y="1"/>
                    </a:cubicBezTo>
                    <a:cubicBezTo>
                      <a:pt x="1" y="1"/>
                      <a:pt x="1" y="2"/>
                      <a:pt x="2" y="2"/>
                    </a:cubicBezTo>
                    <a:cubicBezTo>
                      <a:pt x="2" y="2"/>
                      <a:pt x="2" y="2"/>
                      <a:pt x="2" y="1"/>
                    </a:cubicBezTo>
                    <a:cubicBezTo>
                      <a:pt x="2" y="1"/>
                      <a:pt x="2" y="1"/>
                      <a:pt x="2" y="1"/>
                    </a:cubicBezTo>
                    <a:cubicBezTo>
                      <a:pt x="2" y="1"/>
                      <a:pt x="2" y="0"/>
                      <a:pt x="2" y="0"/>
                    </a:cubicBezTo>
                    <a:cubicBezTo>
                      <a:pt x="2" y="0"/>
                      <a:pt x="1" y="0"/>
                      <a:pt x="1" y="0"/>
                    </a:cubicBezTo>
                    <a:cubicBezTo>
                      <a:pt x="1" y="0"/>
                      <a:pt x="1" y="0"/>
                      <a:pt x="1" y="0"/>
                    </a:cubicBezTo>
                    <a:cubicBezTo>
                      <a:pt x="1" y="0"/>
                      <a:pt x="0" y="0"/>
                      <a:pt x="1"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58" name="Freeform 285"/>
              <p:cNvSpPr>
                <a:spLocks/>
              </p:cNvSpPr>
              <p:nvPr/>
            </p:nvSpPr>
            <p:spPr bwMode="auto">
              <a:xfrm>
                <a:off x="1341" y="645"/>
                <a:ext cx="623" cy="501"/>
              </a:xfrm>
              <a:custGeom>
                <a:avLst/>
                <a:gdLst>
                  <a:gd name="T0" fmla="*/ 250 w 264"/>
                  <a:gd name="T1" fmla="*/ 0 h 212"/>
                  <a:gd name="T2" fmla="*/ 226 w 264"/>
                  <a:gd name="T3" fmla="*/ 86 h 212"/>
                  <a:gd name="T4" fmla="*/ 144 w 264"/>
                  <a:gd name="T5" fmla="*/ 120 h 212"/>
                  <a:gd name="T6" fmla="*/ 1 w 264"/>
                  <a:gd name="T7" fmla="*/ 205 h 212"/>
                  <a:gd name="T8" fmla="*/ 4 w 264"/>
                  <a:gd name="T9" fmla="*/ 212 h 212"/>
                  <a:gd name="T10" fmla="*/ 142 w 264"/>
                  <a:gd name="T11" fmla="*/ 127 h 212"/>
                  <a:gd name="T12" fmla="*/ 227 w 264"/>
                  <a:gd name="T13" fmla="*/ 96 h 212"/>
                  <a:gd name="T14" fmla="*/ 254 w 264"/>
                  <a:gd name="T15" fmla="*/ 7 h 212"/>
                  <a:gd name="T16" fmla="*/ 250 w 264"/>
                  <a:gd name="T17" fmla="*/ 0 h 2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4" h="212">
                    <a:moveTo>
                      <a:pt x="250" y="0"/>
                    </a:moveTo>
                    <a:cubicBezTo>
                      <a:pt x="260" y="35"/>
                      <a:pt x="245" y="65"/>
                      <a:pt x="226" y="86"/>
                    </a:cubicBezTo>
                    <a:cubicBezTo>
                      <a:pt x="203" y="112"/>
                      <a:pt x="174" y="118"/>
                      <a:pt x="144" y="120"/>
                    </a:cubicBezTo>
                    <a:cubicBezTo>
                      <a:pt x="95" y="124"/>
                      <a:pt x="18" y="126"/>
                      <a:pt x="1" y="205"/>
                    </a:cubicBezTo>
                    <a:cubicBezTo>
                      <a:pt x="0" y="207"/>
                      <a:pt x="5" y="210"/>
                      <a:pt x="4" y="212"/>
                    </a:cubicBezTo>
                    <a:cubicBezTo>
                      <a:pt x="21" y="137"/>
                      <a:pt x="94" y="130"/>
                      <a:pt x="142" y="127"/>
                    </a:cubicBezTo>
                    <a:cubicBezTo>
                      <a:pt x="173" y="126"/>
                      <a:pt x="202" y="121"/>
                      <a:pt x="227" y="96"/>
                    </a:cubicBezTo>
                    <a:cubicBezTo>
                      <a:pt x="247" y="76"/>
                      <a:pt x="264" y="43"/>
                      <a:pt x="254" y="7"/>
                    </a:cubicBezTo>
                    <a:cubicBezTo>
                      <a:pt x="253" y="4"/>
                      <a:pt x="251" y="3"/>
                      <a:pt x="250"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59" name="Freeform 286"/>
              <p:cNvSpPr>
                <a:spLocks/>
              </p:cNvSpPr>
              <p:nvPr/>
            </p:nvSpPr>
            <p:spPr bwMode="auto">
              <a:xfrm>
                <a:off x="1450" y="362"/>
                <a:ext cx="498" cy="354"/>
              </a:xfrm>
              <a:custGeom>
                <a:avLst/>
                <a:gdLst>
                  <a:gd name="T0" fmla="*/ 6 w 211"/>
                  <a:gd name="T1" fmla="*/ 62 h 150"/>
                  <a:gd name="T2" fmla="*/ 19 w 211"/>
                  <a:gd name="T3" fmla="*/ 30 h 150"/>
                  <a:gd name="T4" fmla="*/ 49 w 211"/>
                  <a:gd name="T5" fmla="*/ 16 h 150"/>
                  <a:gd name="T6" fmla="*/ 202 w 211"/>
                  <a:gd name="T7" fmla="*/ 108 h 150"/>
                  <a:gd name="T8" fmla="*/ 211 w 211"/>
                  <a:gd name="T9" fmla="*/ 146 h 150"/>
                  <a:gd name="T10" fmla="*/ 209 w 211"/>
                  <a:gd name="T11" fmla="*/ 150 h 150"/>
                  <a:gd name="T12" fmla="*/ 170 w 211"/>
                  <a:gd name="T13" fmla="*/ 59 h 150"/>
                  <a:gd name="T14" fmla="*/ 87 w 211"/>
                  <a:gd name="T15" fmla="*/ 14 h 150"/>
                  <a:gd name="T16" fmla="*/ 41 w 211"/>
                  <a:gd name="T17" fmla="*/ 19 h 150"/>
                  <a:gd name="T18" fmla="*/ 9 w 211"/>
                  <a:gd name="T19" fmla="*/ 44 h 150"/>
                  <a:gd name="T20" fmla="*/ 8 w 211"/>
                  <a:gd name="T21" fmla="*/ 62 h 150"/>
                  <a:gd name="T22" fmla="*/ 22 w 211"/>
                  <a:gd name="T23" fmla="*/ 74 h 150"/>
                  <a:gd name="T24" fmla="*/ 40 w 211"/>
                  <a:gd name="T25" fmla="*/ 71 h 150"/>
                  <a:gd name="T26" fmla="*/ 43 w 211"/>
                  <a:gd name="T27" fmla="*/ 68 h 150"/>
                  <a:gd name="T28" fmla="*/ 43 w 211"/>
                  <a:gd name="T29" fmla="*/ 68 h 150"/>
                  <a:gd name="T30" fmla="*/ 37 w 211"/>
                  <a:gd name="T31" fmla="*/ 72 h 150"/>
                  <a:gd name="T32" fmla="*/ 20 w 211"/>
                  <a:gd name="T33" fmla="*/ 75 h 150"/>
                  <a:gd name="T34" fmla="*/ 6 w 211"/>
                  <a:gd name="T35" fmla="*/ 62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211" h="150">
                    <a:moveTo>
                      <a:pt x="6" y="62"/>
                    </a:moveTo>
                    <a:cubicBezTo>
                      <a:pt x="0" y="49"/>
                      <a:pt x="11" y="37"/>
                      <a:pt x="19" y="30"/>
                    </a:cubicBezTo>
                    <a:cubicBezTo>
                      <a:pt x="28" y="23"/>
                      <a:pt x="38" y="19"/>
                      <a:pt x="49" y="16"/>
                    </a:cubicBezTo>
                    <a:cubicBezTo>
                      <a:pt x="109" y="0"/>
                      <a:pt x="177" y="42"/>
                      <a:pt x="202" y="108"/>
                    </a:cubicBezTo>
                    <a:cubicBezTo>
                      <a:pt x="206" y="120"/>
                      <a:pt x="209" y="133"/>
                      <a:pt x="211" y="146"/>
                    </a:cubicBezTo>
                    <a:cubicBezTo>
                      <a:pt x="210" y="147"/>
                      <a:pt x="209" y="148"/>
                      <a:pt x="209" y="150"/>
                    </a:cubicBezTo>
                    <a:cubicBezTo>
                      <a:pt x="206" y="117"/>
                      <a:pt x="192" y="84"/>
                      <a:pt x="170" y="59"/>
                    </a:cubicBezTo>
                    <a:cubicBezTo>
                      <a:pt x="147" y="34"/>
                      <a:pt x="117" y="18"/>
                      <a:pt x="87" y="14"/>
                    </a:cubicBezTo>
                    <a:cubicBezTo>
                      <a:pt x="71" y="12"/>
                      <a:pt x="56" y="14"/>
                      <a:pt x="41" y="19"/>
                    </a:cubicBezTo>
                    <a:cubicBezTo>
                      <a:pt x="28" y="23"/>
                      <a:pt x="15" y="31"/>
                      <a:pt x="9" y="44"/>
                    </a:cubicBezTo>
                    <a:cubicBezTo>
                      <a:pt x="6" y="49"/>
                      <a:pt x="6" y="56"/>
                      <a:pt x="8" y="62"/>
                    </a:cubicBezTo>
                    <a:cubicBezTo>
                      <a:pt x="11" y="68"/>
                      <a:pt x="16" y="73"/>
                      <a:pt x="22" y="74"/>
                    </a:cubicBezTo>
                    <a:cubicBezTo>
                      <a:pt x="28" y="75"/>
                      <a:pt x="34" y="73"/>
                      <a:pt x="40" y="71"/>
                    </a:cubicBezTo>
                    <a:cubicBezTo>
                      <a:pt x="40" y="70"/>
                      <a:pt x="42" y="69"/>
                      <a:pt x="43" y="68"/>
                    </a:cubicBezTo>
                    <a:cubicBezTo>
                      <a:pt x="43" y="68"/>
                      <a:pt x="43" y="68"/>
                      <a:pt x="43" y="68"/>
                    </a:cubicBezTo>
                    <a:cubicBezTo>
                      <a:pt x="41" y="70"/>
                      <a:pt x="38" y="71"/>
                      <a:pt x="37" y="72"/>
                    </a:cubicBezTo>
                    <a:cubicBezTo>
                      <a:pt x="32" y="74"/>
                      <a:pt x="26" y="76"/>
                      <a:pt x="20" y="75"/>
                    </a:cubicBezTo>
                    <a:cubicBezTo>
                      <a:pt x="14" y="74"/>
                      <a:pt x="9" y="68"/>
                      <a:pt x="6" y="6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60" name="Freeform 287"/>
              <p:cNvSpPr>
                <a:spLocks/>
              </p:cNvSpPr>
              <p:nvPr/>
            </p:nvSpPr>
            <p:spPr bwMode="auto">
              <a:xfrm>
                <a:off x="1572" y="440"/>
                <a:ext cx="185" cy="132"/>
              </a:xfrm>
              <a:custGeom>
                <a:avLst/>
                <a:gdLst>
                  <a:gd name="T0" fmla="*/ 0 w 78"/>
                  <a:gd name="T1" fmla="*/ 32 h 56"/>
                  <a:gd name="T2" fmla="*/ 45 w 78"/>
                  <a:gd name="T3" fmla="*/ 30 h 56"/>
                  <a:gd name="T4" fmla="*/ 0 w 78"/>
                  <a:gd name="T5" fmla="*/ 35 h 56"/>
                  <a:gd name="T6" fmla="*/ 78 w 78"/>
                  <a:gd name="T7" fmla="*/ 56 h 56"/>
                  <a:gd name="T8" fmla="*/ 8 w 78"/>
                  <a:gd name="T9" fmla="*/ 25 h 56"/>
                  <a:gd name="T10" fmla="*/ 0 w 78"/>
                  <a:gd name="T11" fmla="*/ 32 h 56"/>
                </a:gdLst>
                <a:ahLst/>
                <a:cxnLst>
                  <a:cxn ang="0">
                    <a:pos x="T0" y="T1"/>
                  </a:cxn>
                  <a:cxn ang="0">
                    <a:pos x="T2" y="T3"/>
                  </a:cxn>
                  <a:cxn ang="0">
                    <a:pos x="T4" y="T5"/>
                  </a:cxn>
                  <a:cxn ang="0">
                    <a:pos x="T6" y="T7"/>
                  </a:cxn>
                  <a:cxn ang="0">
                    <a:pos x="T8" y="T9"/>
                  </a:cxn>
                  <a:cxn ang="0">
                    <a:pos x="T10" y="T11"/>
                  </a:cxn>
                </a:cxnLst>
                <a:rect l="0" t="0" r="r" b="b"/>
                <a:pathLst>
                  <a:path w="78" h="56">
                    <a:moveTo>
                      <a:pt x="0" y="32"/>
                    </a:moveTo>
                    <a:cubicBezTo>
                      <a:pt x="17" y="25"/>
                      <a:pt x="30" y="19"/>
                      <a:pt x="45" y="30"/>
                    </a:cubicBezTo>
                    <a:cubicBezTo>
                      <a:pt x="27" y="25"/>
                      <a:pt x="18" y="31"/>
                      <a:pt x="0" y="35"/>
                    </a:cubicBezTo>
                    <a:cubicBezTo>
                      <a:pt x="29" y="44"/>
                      <a:pt x="51" y="31"/>
                      <a:pt x="78" y="56"/>
                    </a:cubicBezTo>
                    <a:cubicBezTo>
                      <a:pt x="72" y="37"/>
                      <a:pt x="40" y="0"/>
                      <a:pt x="8" y="25"/>
                    </a:cubicBezTo>
                    <a:cubicBezTo>
                      <a:pt x="3" y="28"/>
                      <a:pt x="1" y="31"/>
                      <a:pt x="0" y="3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61" name="Freeform 288"/>
              <p:cNvSpPr>
                <a:spLocks/>
              </p:cNvSpPr>
              <p:nvPr/>
            </p:nvSpPr>
            <p:spPr bwMode="auto">
              <a:xfrm>
                <a:off x="1629" y="341"/>
                <a:ext cx="97" cy="137"/>
              </a:xfrm>
              <a:custGeom>
                <a:avLst/>
                <a:gdLst>
                  <a:gd name="T0" fmla="*/ 8 w 41"/>
                  <a:gd name="T1" fmla="*/ 53 h 58"/>
                  <a:gd name="T2" fmla="*/ 34 w 41"/>
                  <a:gd name="T3" fmla="*/ 27 h 58"/>
                  <a:gd name="T4" fmla="*/ 0 w 41"/>
                  <a:gd name="T5" fmla="*/ 55 h 58"/>
                  <a:gd name="T6" fmla="*/ 32 w 41"/>
                  <a:gd name="T7" fmla="*/ 21 h 58"/>
                  <a:gd name="T8" fmla="*/ 40 w 41"/>
                  <a:gd name="T9" fmla="*/ 0 h 58"/>
                  <a:gd name="T10" fmla="*/ 12 w 41"/>
                  <a:gd name="T11" fmla="*/ 55 h 58"/>
                  <a:gd name="T12" fmla="*/ 8 w 41"/>
                  <a:gd name="T13" fmla="*/ 53 h 58"/>
                </a:gdLst>
                <a:ahLst/>
                <a:cxnLst>
                  <a:cxn ang="0">
                    <a:pos x="T0" y="T1"/>
                  </a:cxn>
                  <a:cxn ang="0">
                    <a:pos x="T2" y="T3"/>
                  </a:cxn>
                  <a:cxn ang="0">
                    <a:pos x="T4" y="T5"/>
                  </a:cxn>
                  <a:cxn ang="0">
                    <a:pos x="T6" y="T7"/>
                  </a:cxn>
                  <a:cxn ang="0">
                    <a:pos x="T8" y="T9"/>
                  </a:cxn>
                  <a:cxn ang="0">
                    <a:pos x="T10" y="T11"/>
                  </a:cxn>
                  <a:cxn ang="0">
                    <a:pos x="T12" y="T13"/>
                  </a:cxn>
                </a:cxnLst>
                <a:rect l="0" t="0" r="r" b="b"/>
                <a:pathLst>
                  <a:path w="41" h="58">
                    <a:moveTo>
                      <a:pt x="8" y="53"/>
                    </a:moveTo>
                    <a:cubicBezTo>
                      <a:pt x="20" y="42"/>
                      <a:pt x="25" y="44"/>
                      <a:pt x="34" y="27"/>
                    </a:cubicBezTo>
                    <a:cubicBezTo>
                      <a:pt x="23" y="32"/>
                      <a:pt x="9" y="47"/>
                      <a:pt x="0" y="55"/>
                    </a:cubicBezTo>
                    <a:cubicBezTo>
                      <a:pt x="3" y="45"/>
                      <a:pt x="9" y="27"/>
                      <a:pt x="32" y="21"/>
                    </a:cubicBezTo>
                    <a:cubicBezTo>
                      <a:pt x="37" y="17"/>
                      <a:pt x="38" y="8"/>
                      <a:pt x="40" y="0"/>
                    </a:cubicBezTo>
                    <a:cubicBezTo>
                      <a:pt x="41" y="18"/>
                      <a:pt x="38" y="56"/>
                      <a:pt x="12" y="55"/>
                    </a:cubicBezTo>
                    <a:cubicBezTo>
                      <a:pt x="7" y="54"/>
                      <a:pt x="2" y="58"/>
                      <a:pt x="8" y="5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62" name="Freeform 289"/>
              <p:cNvSpPr>
                <a:spLocks/>
              </p:cNvSpPr>
              <p:nvPr/>
            </p:nvSpPr>
            <p:spPr bwMode="auto">
              <a:xfrm>
                <a:off x="1683" y="390"/>
                <a:ext cx="137" cy="132"/>
              </a:xfrm>
              <a:custGeom>
                <a:avLst/>
                <a:gdLst>
                  <a:gd name="T0" fmla="*/ 0 w 58"/>
                  <a:gd name="T1" fmla="*/ 38 h 56"/>
                  <a:gd name="T2" fmla="*/ 33 w 58"/>
                  <a:gd name="T3" fmla="*/ 30 h 56"/>
                  <a:gd name="T4" fmla="*/ 0 w 58"/>
                  <a:gd name="T5" fmla="*/ 36 h 56"/>
                  <a:gd name="T6" fmla="*/ 58 w 58"/>
                  <a:gd name="T7" fmla="*/ 0 h 56"/>
                  <a:gd name="T8" fmla="*/ 7 w 58"/>
                  <a:gd name="T9" fmla="*/ 41 h 56"/>
                  <a:gd name="T10" fmla="*/ 0 w 58"/>
                  <a:gd name="T11" fmla="*/ 38 h 56"/>
                </a:gdLst>
                <a:ahLst/>
                <a:cxnLst>
                  <a:cxn ang="0">
                    <a:pos x="T0" y="T1"/>
                  </a:cxn>
                  <a:cxn ang="0">
                    <a:pos x="T2" y="T3"/>
                  </a:cxn>
                  <a:cxn ang="0">
                    <a:pos x="T4" y="T5"/>
                  </a:cxn>
                  <a:cxn ang="0">
                    <a:pos x="T6" y="T7"/>
                  </a:cxn>
                  <a:cxn ang="0">
                    <a:pos x="T8" y="T9"/>
                  </a:cxn>
                  <a:cxn ang="0">
                    <a:pos x="T10" y="T11"/>
                  </a:cxn>
                </a:cxnLst>
                <a:rect l="0" t="0" r="r" b="b"/>
                <a:pathLst>
                  <a:path w="58" h="56">
                    <a:moveTo>
                      <a:pt x="0" y="38"/>
                    </a:moveTo>
                    <a:cubicBezTo>
                      <a:pt x="13" y="39"/>
                      <a:pt x="25" y="40"/>
                      <a:pt x="33" y="30"/>
                    </a:cubicBezTo>
                    <a:cubicBezTo>
                      <a:pt x="22" y="37"/>
                      <a:pt x="13" y="35"/>
                      <a:pt x="0" y="36"/>
                    </a:cubicBezTo>
                    <a:cubicBezTo>
                      <a:pt x="21" y="18"/>
                      <a:pt x="41" y="28"/>
                      <a:pt x="58" y="0"/>
                    </a:cubicBezTo>
                    <a:cubicBezTo>
                      <a:pt x="43" y="28"/>
                      <a:pt x="37" y="56"/>
                      <a:pt x="7" y="41"/>
                    </a:cubicBezTo>
                    <a:cubicBezTo>
                      <a:pt x="3" y="40"/>
                      <a:pt x="1" y="38"/>
                      <a:pt x="0" y="38"/>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63" name="Freeform 290"/>
              <p:cNvSpPr>
                <a:spLocks/>
              </p:cNvSpPr>
              <p:nvPr/>
            </p:nvSpPr>
            <p:spPr bwMode="auto">
              <a:xfrm>
                <a:off x="1565" y="530"/>
                <a:ext cx="137" cy="87"/>
              </a:xfrm>
              <a:custGeom>
                <a:avLst/>
                <a:gdLst>
                  <a:gd name="T0" fmla="*/ 0 w 58"/>
                  <a:gd name="T1" fmla="*/ 2 h 37"/>
                  <a:gd name="T2" fmla="*/ 29 w 58"/>
                  <a:gd name="T3" fmla="*/ 20 h 37"/>
                  <a:gd name="T4" fmla="*/ 2 w 58"/>
                  <a:gd name="T5" fmla="*/ 0 h 37"/>
                  <a:gd name="T6" fmla="*/ 58 w 58"/>
                  <a:gd name="T7" fmla="*/ 14 h 37"/>
                  <a:gd name="T8" fmla="*/ 2 w 58"/>
                  <a:gd name="T9" fmla="*/ 10 h 37"/>
                  <a:gd name="T10" fmla="*/ 0 w 58"/>
                  <a:gd name="T11" fmla="*/ 2 h 37"/>
                </a:gdLst>
                <a:ahLst/>
                <a:cxnLst>
                  <a:cxn ang="0">
                    <a:pos x="T0" y="T1"/>
                  </a:cxn>
                  <a:cxn ang="0">
                    <a:pos x="T2" y="T3"/>
                  </a:cxn>
                  <a:cxn ang="0">
                    <a:pos x="T4" y="T5"/>
                  </a:cxn>
                  <a:cxn ang="0">
                    <a:pos x="T6" y="T7"/>
                  </a:cxn>
                  <a:cxn ang="0">
                    <a:pos x="T8" y="T9"/>
                  </a:cxn>
                  <a:cxn ang="0">
                    <a:pos x="T10" y="T11"/>
                  </a:cxn>
                </a:cxnLst>
                <a:rect l="0" t="0" r="r" b="b"/>
                <a:pathLst>
                  <a:path w="58" h="37">
                    <a:moveTo>
                      <a:pt x="0" y="2"/>
                    </a:moveTo>
                    <a:cubicBezTo>
                      <a:pt x="9" y="12"/>
                      <a:pt x="17" y="22"/>
                      <a:pt x="29" y="20"/>
                    </a:cubicBezTo>
                    <a:cubicBezTo>
                      <a:pt x="16" y="18"/>
                      <a:pt x="12" y="8"/>
                      <a:pt x="2" y="0"/>
                    </a:cubicBezTo>
                    <a:cubicBezTo>
                      <a:pt x="30" y="5"/>
                      <a:pt x="38" y="23"/>
                      <a:pt x="58" y="14"/>
                    </a:cubicBezTo>
                    <a:cubicBezTo>
                      <a:pt x="42" y="25"/>
                      <a:pt x="16" y="37"/>
                      <a:pt x="2" y="10"/>
                    </a:cubicBezTo>
                    <a:cubicBezTo>
                      <a:pt x="0" y="6"/>
                      <a:pt x="0" y="3"/>
                      <a:pt x="0"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64" name="Freeform 291"/>
              <p:cNvSpPr>
                <a:spLocks/>
              </p:cNvSpPr>
              <p:nvPr/>
            </p:nvSpPr>
            <p:spPr bwMode="auto">
              <a:xfrm>
                <a:off x="1537" y="343"/>
                <a:ext cx="104" cy="170"/>
              </a:xfrm>
              <a:custGeom>
                <a:avLst/>
                <a:gdLst>
                  <a:gd name="T0" fmla="*/ 12 w 44"/>
                  <a:gd name="T1" fmla="*/ 72 h 72"/>
                  <a:gd name="T2" fmla="*/ 31 w 44"/>
                  <a:gd name="T3" fmla="*/ 32 h 72"/>
                  <a:gd name="T4" fmla="*/ 10 w 44"/>
                  <a:gd name="T5" fmla="*/ 66 h 72"/>
                  <a:gd name="T6" fmla="*/ 27 w 44"/>
                  <a:gd name="T7" fmla="*/ 0 h 72"/>
                  <a:gd name="T8" fmla="*/ 20 w 44"/>
                  <a:gd name="T9" fmla="*/ 63 h 72"/>
                  <a:gd name="T10" fmla="*/ 12 w 44"/>
                  <a:gd name="T11" fmla="*/ 72 h 72"/>
                </a:gdLst>
                <a:ahLst/>
                <a:cxnLst>
                  <a:cxn ang="0">
                    <a:pos x="T0" y="T1"/>
                  </a:cxn>
                  <a:cxn ang="0">
                    <a:pos x="T2" y="T3"/>
                  </a:cxn>
                  <a:cxn ang="0">
                    <a:pos x="T4" y="T5"/>
                  </a:cxn>
                  <a:cxn ang="0">
                    <a:pos x="T6" y="T7"/>
                  </a:cxn>
                  <a:cxn ang="0">
                    <a:pos x="T8" y="T9"/>
                  </a:cxn>
                  <a:cxn ang="0">
                    <a:pos x="T10" y="T11"/>
                  </a:cxn>
                </a:cxnLst>
                <a:rect l="0" t="0" r="r" b="b"/>
                <a:pathLst>
                  <a:path w="44" h="72">
                    <a:moveTo>
                      <a:pt x="12" y="72"/>
                    </a:moveTo>
                    <a:cubicBezTo>
                      <a:pt x="12" y="64"/>
                      <a:pt x="32" y="45"/>
                      <a:pt x="31" y="32"/>
                    </a:cubicBezTo>
                    <a:cubicBezTo>
                      <a:pt x="27" y="46"/>
                      <a:pt x="12" y="56"/>
                      <a:pt x="10" y="66"/>
                    </a:cubicBezTo>
                    <a:cubicBezTo>
                      <a:pt x="0" y="40"/>
                      <a:pt x="41" y="25"/>
                      <a:pt x="27" y="0"/>
                    </a:cubicBezTo>
                    <a:cubicBezTo>
                      <a:pt x="42" y="21"/>
                      <a:pt x="44" y="45"/>
                      <a:pt x="20" y="63"/>
                    </a:cubicBezTo>
                    <a:cubicBezTo>
                      <a:pt x="17" y="66"/>
                      <a:pt x="12" y="72"/>
                      <a:pt x="12" y="7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65" name="Freeform 292"/>
              <p:cNvSpPr>
                <a:spLocks/>
              </p:cNvSpPr>
              <p:nvPr/>
            </p:nvSpPr>
            <p:spPr bwMode="auto">
              <a:xfrm>
                <a:off x="1809" y="390"/>
                <a:ext cx="63" cy="128"/>
              </a:xfrm>
              <a:custGeom>
                <a:avLst/>
                <a:gdLst>
                  <a:gd name="T0" fmla="*/ 26 w 27"/>
                  <a:gd name="T1" fmla="*/ 54 h 54"/>
                  <a:gd name="T2" fmla="*/ 15 w 27"/>
                  <a:gd name="T3" fmla="*/ 27 h 54"/>
                  <a:gd name="T4" fmla="*/ 27 w 27"/>
                  <a:gd name="T5" fmla="*/ 53 h 54"/>
                  <a:gd name="T6" fmla="*/ 21 w 27"/>
                  <a:gd name="T7" fmla="*/ 0 h 54"/>
                  <a:gd name="T8" fmla="*/ 20 w 27"/>
                  <a:gd name="T9" fmla="*/ 51 h 54"/>
                  <a:gd name="T10" fmla="*/ 26 w 27"/>
                  <a:gd name="T11" fmla="*/ 54 h 54"/>
                </a:gdLst>
                <a:ahLst/>
                <a:cxnLst>
                  <a:cxn ang="0">
                    <a:pos x="T0" y="T1"/>
                  </a:cxn>
                  <a:cxn ang="0">
                    <a:pos x="T2" y="T3"/>
                  </a:cxn>
                  <a:cxn ang="0">
                    <a:pos x="T4" y="T5"/>
                  </a:cxn>
                  <a:cxn ang="0">
                    <a:pos x="T6" y="T7"/>
                  </a:cxn>
                  <a:cxn ang="0">
                    <a:pos x="T8" y="T9"/>
                  </a:cxn>
                  <a:cxn ang="0">
                    <a:pos x="T10" y="T11"/>
                  </a:cxn>
                </a:cxnLst>
                <a:rect l="0" t="0" r="r" b="b"/>
                <a:pathLst>
                  <a:path w="27" h="54">
                    <a:moveTo>
                      <a:pt x="26" y="54"/>
                    </a:moveTo>
                    <a:cubicBezTo>
                      <a:pt x="19" y="45"/>
                      <a:pt x="13" y="38"/>
                      <a:pt x="15" y="27"/>
                    </a:cubicBezTo>
                    <a:cubicBezTo>
                      <a:pt x="16" y="39"/>
                      <a:pt x="21" y="43"/>
                      <a:pt x="27" y="53"/>
                    </a:cubicBezTo>
                    <a:cubicBezTo>
                      <a:pt x="26" y="33"/>
                      <a:pt x="14" y="23"/>
                      <a:pt x="21" y="0"/>
                    </a:cubicBezTo>
                    <a:cubicBezTo>
                      <a:pt x="12" y="9"/>
                      <a:pt x="0" y="37"/>
                      <a:pt x="20" y="51"/>
                    </a:cubicBezTo>
                    <a:cubicBezTo>
                      <a:pt x="23" y="53"/>
                      <a:pt x="25" y="53"/>
                      <a:pt x="26" y="54"/>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66" name="Freeform 293"/>
              <p:cNvSpPr>
                <a:spLocks/>
              </p:cNvSpPr>
              <p:nvPr/>
            </p:nvSpPr>
            <p:spPr bwMode="auto">
              <a:xfrm>
                <a:off x="1766" y="478"/>
                <a:ext cx="113" cy="68"/>
              </a:xfrm>
              <a:custGeom>
                <a:avLst/>
                <a:gdLst>
                  <a:gd name="T0" fmla="*/ 48 w 48"/>
                  <a:gd name="T1" fmla="*/ 24 h 29"/>
                  <a:gd name="T2" fmla="*/ 24 w 48"/>
                  <a:gd name="T3" fmla="*/ 17 h 29"/>
                  <a:gd name="T4" fmla="*/ 47 w 48"/>
                  <a:gd name="T5" fmla="*/ 26 h 29"/>
                  <a:gd name="T6" fmla="*/ 0 w 48"/>
                  <a:gd name="T7" fmla="*/ 27 h 29"/>
                  <a:gd name="T8" fmla="*/ 45 w 48"/>
                  <a:gd name="T9" fmla="*/ 20 h 29"/>
                  <a:gd name="T10" fmla="*/ 48 w 48"/>
                  <a:gd name="T11" fmla="*/ 24 h 29"/>
                </a:gdLst>
                <a:ahLst/>
                <a:cxnLst>
                  <a:cxn ang="0">
                    <a:pos x="T0" y="T1"/>
                  </a:cxn>
                  <a:cxn ang="0">
                    <a:pos x="T2" y="T3"/>
                  </a:cxn>
                  <a:cxn ang="0">
                    <a:pos x="T4" y="T5"/>
                  </a:cxn>
                  <a:cxn ang="0">
                    <a:pos x="T6" y="T7"/>
                  </a:cxn>
                  <a:cxn ang="0">
                    <a:pos x="T8" y="T9"/>
                  </a:cxn>
                  <a:cxn ang="0">
                    <a:pos x="T10" y="T11"/>
                  </a:cxn>
                </a:cxnLst>
                <a:rect l="0" t="0" r="r" b="b"/>
                <a:pathLst>
                  <a:path w="48" h="29">
                    <a:moveTo>
                      <a:pt x="48" y="24"/>
                    </a:moveTo>
                    <a:cubicBezTo>
                      <a:pt x="40" y="19"/>
                      <a:pt x="33" y="14"/>
                      <a:pt x="24" y="17"/>
                    </a:cubicBezTo>
                    <a:cubicBezTo>
                      <a:pt x="34" y="17"/>
                      <a:pt x="39" y="22"/>
                      <a:pt x="47" y="26"/>
                    </a:cubicBezTo>
                    <a:cubicBezTo>
                      <a:pt x="29" y="29"/>
                      <a:pt x="19" y="15"/>
                      <a:pt x="0" y="27"/>
                    </a:cubicBezTo>
                    <a:cubicBezTo>
                      <a:pt x="18" y="15"/>
                      <a:pt x="30" y="0"/>
                      <a:pt x="45" y="20"/>
                    </a:cubicBezTo>
                    <a:cubicBezTo>
                      <a:pt x="46" y="22"/>
                      <a:pt x="47" y="24"/>
                      <a:pt x="48" y="24"/>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67" name="Freeform 294"/>
              <p:cNvSpPr>
                <a:spLocks/>
              </p:cNvSpPr>
              <p:nvPr/>
            </p:nvSpPr>
            <p:spPr bwMode="auto">
              <a:xfrm>
                <a:off x="1549" y="513"/>
                <a:ext cx="12" cy="12"/>
              </a:xfrm>
              <a:custGeom>
                <a:avLst/>
                <a:gdLst>
                  <a:gd name="T0" fmla="*/ 5 w 5"/>
                  <a:gd name="T1" fmla="*/ 0 h 5"/>
                  <a:gd name="T2" fmla="*/ 5 w 5"/>
                  <a:gd name="T3" fmla="*/ 0 h 5"/>
                  <a:gd name="T4" fmla="*/ 5 w 5"/>
                  <a:gd name="T5" fmla="*/ 0 h 5"/>
                  <a:gd name="T6" fmla="*/ 4 w 5"/>
                  <a:gd name="T7" fmla="*/ 1 h 5"/>
                  <a:gd name="T8" fmla="*/ 3 w 5"/>
                  <a:gd name="T9" fmla="*/ 2 h 5"/>
                  <a:gd name="T10" fmla="*/ 1 w 5"/>
                  <a:gd name="T11" fmla="*/ 4 h 5"/>
                  <a:gd name="T12" fmla="*/ 1 w 5"/>
                  <a:gd name="T13" fmla="*/ 5 h 5"/>
                  <a:gd name="T14" fmla="*/ 1 w 5"/>
                  <a:gd name="T15" fmla="*/ 5 h 5"/>
                  <a:gd name="T16" fmla="*/ 1 w 5"/>
                  <a:gd name="T17" fmla="*/ 5 h 5"/>
                  <a:gd name="T18" fmla="*/ 1 w 5"/>
                  <a:gd name="T19" fmla="*/ 5 h 5"/>
                  <a:gd name="T20" fmla="*/ 1 w 5"/>
                  <a:gd name="T21" fmla="*/ 5 h 5"/>
                  <a:gd name="T22" fmla="*/ 1 w 5"/>
                  <a:gd name="T23" fmla="*/ 5 h 5"/>
                  <a:gd name="T24" fmla="*/ 1 w 5"/>
                  <a:gd name="T25" fmla="*/ 5 h 5"/>
                  <a:gd name="T26" fmla="*/ 1 w 5"/>
                  <a:gd name="T27" fmla="*/ 5 h 5"/>
                  <a:gd name="T28" fmla="*/ 1 w 5"/>
                  <a:gd name="T29" fmla="*/ 5 h 5"/>
                  <a:gd name="T30" fmla="*/ 1 w 5"/>
                  <a:gd name="T31" fmla="*/ 5 h 5"/>
                  <a:gd name="T32" fmla="*/ 1 w 5"/>
                  <a:gd name="T33" fmla="*/ 5 h 5"/>
                  <a:gd name="T34" fmla="*/ 1 w 5"/>
                  <a:gd name="T35" fmla="*/ 5 h 5"/>
                  <a:gd name="T36" fmla="*/ 1 w 5"/>
                  <a:gd name="T37" fmla="*/ 5 h 5"/>
                  <a:gd name="T38" fmla="*/ 1 w 5"/>
                  <a:gd name="T39" fmla="*/ 5 h 5"/>
                  <a:gd name="T40" fmla="*/ 1 w 5"/>
                  <a:gd name="T41" fmla="*/ 5 h 5"/>
                  <a:gd name="T42" fmla="*/ 1 w 5"/>
                  <a:gd name="T43" fmla="*/ 5 h 5"/>
                  <a:gd name="T44" fmla="*/ 1 w 5"/>
                  <a:gd name="T45" fmla="*/ 4 h 5"/>
                  <a:gd name="T46" fmla="*/ 1 w 5"/>
                  <a:gd name="T47" fmla="*/ 4 h 5"/>
                  <a:gd name="T48" fmla="*/ 1 w 5"/>
                  <a:gd name="T49" fmla="*/ 4 h 5"/>
                  <a:gd name="T50" fmla="*/ 2 w 5"/>
                  <a:gd name="T51" fmla="*/ 4 h 5"/>
                  <a:gd name="T52" fmla="*/ 2 w 5"/>
                  <a:gd name="T53" fmla="*/ 4 h 5"/>
                  <a:gd name="T54" fmla="*/ 2 w 5"/>
                  <a:gd name="T55" fmla="*/ 4 h 5"/>
                  <a:gd name="T56" fmla="*/ 2 w 5"/>
                  <a:gd name="T57" fmla="*/ 4 h 5"/>
                  <a:gd name="T58" fmla="*/ 3 w 5"/>
                  <a:gd name="T59" fmla="*/ 3 h 5"/>
                  <a:gd name="T60" fmla="*/ 4 w 5"/>
                  <a:gd name="T61" fmla="*/ 1 h 5"/>
                  <a:gd name="T62" fmla="*/ 5 w 5"/>
                  <a:gd name="T63" fmla="*/ 0 h 5"/>
                  <a:gd name="T64" fmla="*/ 5 w 5"/>
                  <a:gd name="T65" fmla="*/ 0 h 5"/>
                  <a:gd name="T66" fmla="*/ 5 w 5"/>
                  <a:gd name="T67" fmla="*/ 0 h 5"/>
                  <a:gd name="T68" fmla="*/ 5 w 5"/>
                  <a:gd name="T69" fmla="*/ 0 h 5"/>
                  <a:gd name="T70" fmla="*/ 5 w 5"/>
                  <a:gd name="T71" fmla="*/ 0 h 5"/>
                  <a:gd name="T72" fmla="*/ 5 w 5"/>
                  <a:gd name="T73" fmla="*/ 0 h 5"/>
                  <a:gd name="T74" fmla="*/ 5 w 5"/>
                  <a:gd name="T75" fmla="*/ 0 h 5"/>
                  <a:gd name="T76" fmla="*/ 5 w 5"/>
                  <a:gd name="T77" fmla="*/ 0 h 5"/>
                  <a:gd name="T78" fmla="*/ 5 w 5"/>
                  <a:gd name="T79" fmla="*/ 0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 h="5">
                    <a:moveTo>
                      <a:pt x="5" y="0"/>
                    </a:moveTo>
                    <a:cubicBezTo>
                      <a:pt x="5" y="0"/>
                      <a:pt x="5" y="0"/>
                      <a:pt x="5" y="0"/>
                    </a:cubicBezTo>
                    <a:cubicBezTo>
                      <a:pt x="5" y="0"/>
                      <a:pt x="5" y="0"/>
                      <a:pt x="5" y="0"/>
                    </a:cubicBezTo>
                    <a:cubicBezTo>
                      <a:pt x="4" y="0"/>
                      <a:pt x="4" y="1"/>
                      <a:pt x="4" y="1"/>
                    </a:cubicBezTo>
                    <a:cubicBezTo>
                      <a:pt x="4" y="1"/>
                      <a:pt x="4" y="2"/>
                      <a:pt x="3" y="2"/>
                    </a:cubicBezTo>
                    <a:cubicBezTo>
                      <a:pt x="3" y="3"/>
                      <a:pt x="2" y="4"/>
                      <a:pt x="1" y="4"/>
                    </a:cubicBezTo>
                    <a:cubicBezTo>
                      <a:pt x="1" y="4"/>
                      <a:pt x="1" y="4"/>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0"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5"/>
                    </a:cubicBezTo>
                    <a:cubicBezTo>
                      <a:pt x="1" y="5"/>
                      <a:pt x="1" y="5"/>
                      <a:pt x="1" y="4"/>
                    </a:cubicBezTo>
                    <a:cubicBezTo>
                      <a:pt x="1" y="4"/>
                      <a:pt x="1" y="4"/>
                      <a:pt x="1" y="4"/>
                    </a:cubicBezTo>
                    <a:cubicBezTo>
                      <a:pt x="1" y="4"/>
                      <a:pt x="1" y="4"/>
                      <a:pt x="1" y="4"/>
                    </a:cubicBezTo>
                    <a:cubicBezTo>
                      <a:pt x="2" y="4"/>
                      <a:pt x="2" y="4"/>
                      <a:pt x="2" y="4"/>
                    </a:cubicBezTo>
                    <a:cubicBezTo>
                      <a:pt x="2" y="4"/>
                      <a:pt x="2" y="4"/>
                      <a:pt x="2" y="4"/>
                    </a:cubicBezTo>
                    <a:cubicBezTo>
                      <a:pt x="2" y="4"/>
                      <a:pt x="2" y="4"/>
                      <a:pt x="2" y="4"/>
                    </a:cubicBezTo>
                    <a:cubicBezTo>
                      <a:pt x="2" y="4"/>
                      <a:pt x="2" y="4"/>
                      <a:pt x="2" y="4"/>
                    </a:cubicBezTo>
                    <a:cubicBezTo>
                      <a:pt x="2" y="4"/>
                      <a:pt x="2" y="4"/>
                      <a:pt x="3" y="3"/>
                    </a:cubicBezTo>
                    <a:cubicBezTo>
                      <a:pt x="4" y="2"/>
                      <a:pt x="4" y="2"/>
                      <a:pt x="4" y="1"/>
                    </a:cubicBezTo>
                    <a:cubicBezTo>
                      <a:pt x="5" y="1"/>
                      <a:pt x="5" y="1"/>
                      <a:pt x="5" y="0"/>
                    </a:cubicBezTo>
                    <a:cubicBezTo>
                      <a:pt x="5" y="0"/>
                      <a:pt x="5" y="0"/>
                      <a:pt x="5" y="0"/>
                    </a:cubicBezTo>
                    <a:cubicBezTo>
                      <a:pt x="5" y="0"/>
                      <a:pt x="5" y="0"/>
                      <a:pt x="5" y="0"/>
                    </a:cubicBezTo>
                    <a:cubicBezTo>
                      <a:pt x="5" y="0"/>
                      <a:pt x="5" y="0"/>
                      <a:pt x="5" y="0"/>
                    </a:cubicBezTo>
                    <a:cubicBezTo>
                      <a:pt x="5" y="0"/>
                      <a:pt x="5" y="0"/>
                      <a:pt x="5" y="0"/>
                    </a:cubicBezTo>
                    <a:cubicBezTo>
                      <a:pt x="5" y="0"/>
                      <a:pt x="5" y="0"/>
                      <a:pt x="5" y="0"/>
                    </a:cubicBezTo>
                    <a:cubicBezTo>
                      <a:pt x="5" y="0"/>
                      <a:pt x="5" y="0"/>
                      <a:pt x="5" y="0"/>
                    </a:cubicBezTo>
                    <a:cubicBezTo>
                      <a:pt x="5" y="0"/>
                      <a:pt x="5" y="0"/>
                      <a:pt x="5" y="0"/>
                    </a:cubicBezTo>
                    <a:cubicBezTo>
                      <a:pt x="5" y="0"/>
                      <a:pt x="5" y="0"/>
                      <a:pt x="5"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68" name="Freeform 295"/>
              <p:cNvSpPr>
                <a:spLocks/>
              </p:cNvSpPr>
              <p:nvPr/>
            </p:nvSpPr>
            <p:spPr bwMode="auto">
              <a:xfrm>
                <a:off x="1551" y="522"/>
                <a:ext cx="14" cy="3"/>
              </a:xfrm>
              <a:custGeom>
                <a:avLst/>
                <a:gdLst>
                  <a:gd name="T0" fmla="*/ 6 w 6"/>
                  <a:gd name="T1" fmla="*/ 1 h 1"/>
                  <a:gd name="T2" fmla="*/ 5 w 6"/>
                  <a:gd name="T3" fmla="*/ 1 h 1"/>
                  <a:gd name="T4" fmla="*/ 5 w 6"/>
                  <a:gd name="T5" fmla="*/ 1 h 1"/>
                  <a:gd name="T6" fmla="*/ 5 w 6"/>
                  <a:gd name="T7" fmla="*/ 0 h 1"/>
                  <a:gd name="T8" fmla="*/ 3 w 6"/>
                  <a:gd name="T9" fmla="*/ 0 h 1"/>
                  <a:gd name="T10" fmla="*/ 1 w 6"/>
                  <a:gd name="T11" fmla="*/ 1 h 1"/>
                  <a:gd name="T12" fmla="*/ 0 w 6"/>
                  <a:gd name="T13" fmla="*/ 1 h 1"/>
                  <a:gd name="T14" fmla="*/ 0 w 6"/>
                  <a:gd name="T15" fmla="*/ 1 h 1"/>
                  <a:gd name="T16" fmla="*/ 0 w 6"/>
                  <a:gd name="T17" fmla="*/ 1 h 1"/>
                  <a:gd name="T18" fmla="*/ 0 w 6"/>
                  <a:gd name="T19" fmla="*/ 1 h 1"/>
                  <a:gd name="T20" fmla="*/ 0 w 6"/>
                  <a:gd name="T21" fmla="*/ 1 h 1"/>
                  <a:gd name="T22" fmla="*/ 0 w 6"/>
                  <a:gd name="T23" fmla="*/ 1 h 1"/>
                  <a:gd name="T24" fmla="*/ 0 w 6"/>
                  <a:gd name="T25" fmla="*/ 1 h 1"/>
                  <a:gd name="T26" fmla="*/ 0 w 6"/>
                  <a:gd name="T27" fmla="*/ 1 h 1"/>
                  <a:gd name="T28" fmla="*/ 0 w 6"/>
                  <a:gd name="T29" fmla="*/ 1 h 1"/>
                  <a:gd name="T30" fmla="*/ 0 w 6"/>
                  <a:gd name="T31" fmla="*/ 1 h 1"/>
                  <a:gd name="T32" fmla="*/ 0 w 6"/>
                  <a:gd name="T33" fmla="*/ 1 h 1"/>
                  <a:gd name="T34" fmla="*/ 0 w 6"/>
                  <a:gd name="T35" fmla="*/ 1 h 1"/>
                  <a:gd name="T36" fmla="*/ 0 w 6"/>
                  <a:gd name="T37" fmla="*/ 1 h 1"/>
                  <a:gd name="T38" fmla="*/ 0 w 6"/>
                  <a:gd name="T39" fmla="*/ 1 h 1"/>
                  <a:gd name="T40" fmla="*/ 0 w 6"/>
                  <a:gd name="T41" fmla="*/ 1 h 1"/>
                  <a:gd name="T42" fmla="*/ 0 w 6"/>
                  <a:gd name="T43" fmla="*/ 1 h 1"/>
                  <a:gd name="T44" fmla="*/ 0 w 6"/>
                  <a:gd name="T45" fmla="*/ 1 h 1"/>
                  <a:gd name="T46" fmla="*/ 0 w 6"/>
                  <a:gd name="T47" fmla="*/ 1 h 1"/>
                  <a:gd name="T48" fmla="*/ 0 w 6"/>
                  <a:gd name="T49" fmla="*/ 1 h 1"/>
                  <a:gd name="T50" fmla="*/ 1 w 6"/>
                  <a:gd name="T51" fmla="*/ 0 h 1"/>
                  <a:gd name="T52" fmla="*/ 1 w 6"/>
                  <a:gd name="T53" fmla="*/ 0 h 1"/>
                  <a:gd name="T54" fmla="*/ 1 w 6"/>
                  <a:gd name="T55" fmla="*/ 0 h 1"/>
                  <a:gd name="T56" fmla="*/ 1 w 6"/>
                  <a:gd name="T57" fmla="*/ 0 h 1"/>
                  <a:gd name="T58" fmla="*/ 2 w 6"/>
                  <a:gd name="T59" fmla="*/ 0 h 1"/>
                  <a:gd name="T60" fmla="*/ 5 w 6"/>
                  <a:gd name="T61" fmla="*/ 0 h 1"/>
                  <a:gd name="T62" fmla="*/ 6 w 6"/>
                  <a:gd name="T63" fmla="*/ 0 h 1"/>
                  <a:gd name="T64" fmla="*/ 6 w 6"/>
                  <a:gd name="T65" fmla="*/ 0 h 1"/>
                  <a:gd name="T66" fmla="*/ 6 w 6"/>
                  <a:gd name="T67" fmla="*/ 0 h 1"/>
                  <a:gd name="T68" fmla="*/ 6 w 6"/>
                  <a:gd name="T69" fmla="*/ 0 h 1"/>
                  <a:gd name="T70" fmla="*/ 6 w 6"/>
                  <a:gd name="T71" fmla="*/ 0 h 1"/>
                  <a:gd name="T72" fmla="*/ 6 w 6"/>
                  <a:gd name="T73" fmla="*/ 1 h 1"/>
                  <a:gd name="T74" fmla="*/ 6 w 6"/>
                  <a:gd name="T75" fmla="*/ 1 h 1"/>
                  <a:gd name="T76" fmla="*/ 6 w 6"/>
                  <a:gd name="T77" fmla="*/ 1 h 1"/>
                  <a:gd name="T78" fmla="*/ 6 w 6"/>
                  <a:gd name="T7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 h="1">
                    <a:moveTo>
                      <a:pt x="6" y="1"/>
                    </a:moveTo>
                    <a:cubicBezTo>
                      <a:pt x="6" y="1"/>
                      <a:pt x="6" y="1"/>
                      <a:pt x="5" y="1"/>
                    </a:cubicBezTo>
                    <a:cubicBezTo>
                      <a:pt x="5" y="1"/>
                      <a:pt x="5" y="1"/>
                      <a:pt x="5" y="1"/>
                    </a:cubicBezTo>
                    <a:cubicBezTo>
                      <a:pt x="5" y="1"/>
                      <a:pt x="5" y="1"/>
                      <a:pt x="5" y="0"/>
                    </a:cubicBezTo>
                    <a:cubicBezTo>
                      <a:pt x="4" y="0"/>
                      <a:pt x="4" y="0"/>
                      <a:pt x="3" y="0"/>
                    </a:cubicBezTo>
                    <a:cubicBezTo>
                      <a:pt x="2" y="0"/>
                      <a:pt x="1" y="0"/>
                      <a:pt x="1"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1" y="1"/>
                      <a:pt x="1" y="0"/>
                      <a:pt x="1" y="0"/>
                    </a:cubicBezTo>
                    <a:cubicBezTo>
                      <a:pt x="1" y="0"/>
                      <a:pt x="1" y="0"/>
                      <a:pt x="1" y="0"/>
                    </a:cubicBezTo>
                    <a:cubicBezTo>
                      <a:pt x="1" y="0"/>
                      <a:pt x="1" y="0"/>
                      <a:pt x="1" y="0"/>
                    </a:cubicBezTo>
                    <a:cubicBezTo>
                      <a:pt x="1" y="0"/>
                      <a:pt x="1" y="0"/>
                      <a:pt x="1" y="0"/>
                    </a:cubicBezTo>
                    <a:cubicBezTo>
                      <a:pt x="1" y="0"/>
                      <a:pt x="2" y="0"/>
                      <a:pt x="2" y="0"/>
                    </a:cubicBezTo>
                    <a:cubicBezTo>
                      <a:pt x="3" y="0"/>
                      <a:pt x="4" y="0"/>
                      <a:pt x="5" y="0"/>
                    </a:cubicBezTo>
                    <a:cubicBezTo>
                      <a:pt x="5" y="0"/>
                      <a:pt x="5" y="0"/>
                      <a:pt x="6" y="0"/>
                    </a:cubicBezTo>
                    <a:cubicBezTo>
                      <a:pt x="6" y="0"/>
                      <a:pt x="6" y="0"/>
                      <a:pt x="6" y="0"/>
                    </a:cubicBezTo>
                    <a:cubicBezTo>
                      <a:pt x="6" y="0"/>
                      <a:pt x="6" y="0"/>
                      <a:pt x="6" y="0"/>
                    </a:cubicBezTo>
                    <a:cubicBezTo>
                      <a:pt x="6" y="0"/>
                      <a:pt x="6" y="0"/>
                      <a:pt x="6" y="0"/>
                    </a:cubicBezTo>
                    <a:cubicBezTo>
                      <a:pt x="6" y="0"/>
                      <a:pt x="6" y="0"/>
                      <a:pt x="6" y="0"/>
                    </a:cubicBezTo>
                    <a:cubicBezTo>
                      <a:pt x="6" y="1"/>
                      <a:pt x="6" y="1"/>
                      <a:pt x="6" y="1"/>
                    </a:cubicBezTo>
                    <a:cubicBezTo>
                      <a:pt x="6" y="1"/>
                      <a:pt x="6" y="1"/>
                      <a:pt x="6" y="1"/>
                    </a:cubicBezTo>
                    <a:cubicBezTo>
                      <a:pt x="6" y="1"/>
                      <a:pt x="6" y="1"/>
                      <a:pt x="6" y="1"/>
                    </a:cubicBezTo>
                    <a:cubicBezTo>
                      <a:pt x="6" y="1"/>
                      <a:pt x="6" y="1"/>
                      <a:pt x="6"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69" name="Freeform 296"/>
              <p:cNvSpPr>
                <a:spLocks/>
              </p:cNvSpPr>
              <p:nvPr/>
            </p:nvSpPr>
            <p:spPr bwMode="auto">
              <a:xfrm>
                <a:off x="1549" y="525"/>
                <a:ext cx="16" cy="5"/>
              </a:xfrm>
              <a:custGeom>
                <a:avLst/>
                <a:gdLst>
                  <a:gd name="T0" fmla="*/ 7 w 7"/>
                  <a:gd name="T1" fmla="*/ 2 h 2"/>
                  <a:gd name="T2" fmla="*/ 7 w 7"/>
                  <a:gd name="T3" fmla="*/ 2 h 2"/>
                  <a:gd name="T4" fmla="*/ 7 w 7"/>
                  <a:gd name="T5" fmla="*/ 2 h 2"/>
                  <a:gd name="T6" fmla="*/ 6 w 7"/>
                  <a:gd name="T7" fmla="*/ 1 h 2"/>
                  <a:gd name="T8" fmla="*/ 5 w 7"/>
                  <a:gd name="T9" fmla="*/ 1 h 2"/>
                  <a:gd name="T10" fmla="*/ 2 w 7"/>
                  <a:gd name="T11" fmla="*/ 0 h 2"/>
                  <a:gd name="T12" fmla="*/ 1 w 7"/>
                  <a:gd name="T13" fmla="*/ 0 h 2"/>
                  <a:gd name="T14" fmla="*/ 1 w 7"/>
                  <a:gd name="T15" fmla="*/ 0 h 2"/>
                  <a:gd name="T16" fmla="*/ 1 w 7"/>
                  <a:gd name="T17" fmla="*/ 0 h 2"/>
                  <a:gd name="T18" fmla="*/ 1 w 7"/>
                  <a:gd name="T19" fmla="*/ 0 h 2"/>
                  <a:gd name="T20" fmla="*/ 1 w 7"/>
                  <a:gd name="T21" fmla="*/ 0 h 2"/>
                  <a:gd name="T22" fmla="*/ 1 w 7"/>
                  <a:gd name="T23" fmla="*/ 0 h 2"/>
                  <a:gd name="T24" fmla="*/ 1 w 7"/>
                  <a:gd name="T25" fmla="*/ 0 h 2"/>
                  <a:gd name="T26" fmla="*/ 1 w 7"/>
                  <a:gd name="T27" fmla="*/ 0 h 2"/>
                  <a:gd name="T28" fmla="*/ 1 w 7"/>
                  <a:gd name="T29" fmla="*/ 0 h 2"/>
                  <a:gd name="T30" fmla="*/ 1 w 7"/>
                  <a:gd name="T31" fmla="*/ 0 h 2"/>
                  <a:gd name="T32" fmla="*/ 1 w 7"/>
                  <a:gd name="T33" fmla="*/ 0 h 2"/>
                  <a:gd name="T34" fmla="*/ 1 w 7"/>
                  <a:gd name="T35" fmla="*/ 0 h 2"/>
                  <a:gd name="T36" fmla="*/ 1 w 7"/>
                  <a:gd name="T37" fmla="*/ 0 h 2"/>
                  <a:gd name="T38" fmla="*/ 1 w 7"/>
                  <a:gd name="T39" fmla="*/ 0 h 2"/>
                  <a:gd name="T40" fmla="*/ 1 w 7"/>
                  <a:gd name="T41" fmla="*/ 0 h 2"/>
                  <a:gd name="T42" fmla="*/ 1 w 7"/>
                  <a:gd name="T43" fmla="*/ 0 h 2"/>
                  <a:gd name="T44" fmla="*/ 1 w 7"/>
                  <a:gd name="T45" fmla="*/ 0 h 2"/>
                  <a:gd name="T46" fmla="*/ 1 w 7"/>
                  <a:gd name="T47" fmla="*/ 0 h 2"/>
                  <a:gd name="T48" fmla="*/ 1 w 7"/>
                  <a:gd name="T49" fmla="*/ 0 h 2"/>
                  <a:gd name="T50" fmla="*/ 2 w 7"/>
                  <a:gd name="T51" fmla="*/ 0 h 2"/>
                  <a:gd name="T52" fmla="*/ 2 w 7"/>
                  <a:gd name="T53" fmla="*/ 0 h 2"/>
                  <a:gd name="T54" fmla="*/ 2 w 7"/>
                  <a:gd name="T55" fmla="*/ 0 h 2"/>
                  <a:gd name="T56" fmla="*/ 2 w 7"/>
                  <a:gd name="T57" fmla="*/ 0 h 2"/>
                  <a:gd name="T58" fmla="*/ 4 w 7"/>
                  <a:gd name="T59" fmla="*/ 0 h 2"/>
                  <a:gd name="T60" fmla="*/ 6 w 7"/>
                  <a:gd name="T61" fmla="*/ 1 h 2"/>
                  <a:gd name="T62" fmla="*/ 7 w 7"/>
                  <a:gd name="T63" fmla="*/ 1 h 2"/>
                  <a:gd name="T64" fmla="*/ 7 w 7"/>
                  <a:gd name="T65" fmla="*/ 2 h 2"/>
                  <a:gd name="T66" fmla="*/ 7 w 7"/>
                  <a:gd name="T67" fmla="*/ 2 h 2"/>
                  <a:gd name="T68" fmla="*/ 7 w 7"/>
                  <a:gd name="T69" fmla="*/ 2 h 2"/>
                  <a:gd name="T70" fmla="*/ 7 w 7"/>
                  <a:gd name="T71" fmla="*/ 2 h 2"/>
                  <a:gd name="T72" fmla="*/ 7 w 7"/>
                  <a:gd name="T73" fmla="*/ 2 h 2"/>
                  <a:gd name="T74" fmla="*/ 7 w 7"/>
                  <a:gd name="T75" fmla="*/ 2 h 2"/>
                  <a:gd name="T76" fmla="*/ 7 w 7"/>
                  <a:gd name="T77" fmla="*/ 2 h 2"/>
                  <a:gd name="T78" fmla="*/ 7 w 7"/>
                  <a:gd name="T7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7" h="2">
                    <a:moveTo>
                      <a:pt x="7" y="2"/>
                    </a:moveTo>
                    <a:cubicBezTo>
                      <a:pt x="7" y="2"/>
                      <a:pt x="7" y="2"/>
                      <a:pt x="7" y="2"/>
                    </a:cubicBezTo>
                    <a:cubicBezTo>
                      <a:pt x="7" y="2"/>
                      <a:pt x="7" y="2"/>
                      <a:pt x="7" y="2"/>
                    </a:cubicBezTo>
                    <a:cubicBezTo>
                      <a:pt x="7" y="2"/>
                      <a:pt x="6" y="1"/>
                      <a:pt x="6" y="1"/>
                    </a:cubicBezTo>
                    <a:cubicBezTo>
                      <a:pt x="6" y="1"/>
                      <a:pt x="5" y="1"/>
                      <a:pt x="5" y="1"/>
                    </a:cubicBezTo>
                    <a:cubicBezTo>
                      <a:pt x="3" y="0"/>
                      <a:pt x="2" y="0"/>
                      <a:pt x="2" y="0"/>
                    </a:cubicBezTo>
                    <a:cubicBezTo>
                      <a:pt x="2"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0"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1" y="0"/>
                      <a:pt x="1" y="0"/>
                      <a:pt x="1" y="0"/>
                    </a:cubicBezTo>
                    <a:cubicBezTo>
                      <a:pt x="2" y="0"/>
                      <a:pt x="2" y="0"/>
                      <a:pt x="2" y="0"/>
                    </a:cubicBezTo>
                    <a:cubicBezTo>
                      <a:pt x="2" y="0"/>
                      <a:pt x="2" y="0"/>
                      <a:pt x="2" y="0"/>
                    </a:cubicBezTo>
                    <a:cubicBezTo>
                      <a:pt x="2" y="0"/>
                      <a:pt x="2" y="0"/>
                      <a:pt x="2" y="0"/>
                    </a:cubicBezTo>
                    <a:cubicBezTo>
                      <a:pt x="2" y="0"/>
                      <a:pt x="2" y="0"/>
                      <a:pt x="2" y="0"/>
                    </a:cubicBezTo>
                    <a:cubicBezTo>
                      <a:pt x="3" y="0"/>
                      <a:pt x="3" y="0"/>
                      <a:pt x="4" y="0"/>
                    </a:cubicBezTo>
                    <a:cubicBezTo>
                      <a:pt x="5" y="0"/>
                      <a:pt x="5" y="1"/>
                      <a:pt x="6" y="1"/>
                    </a:cubicBezTo>
                    <a:cubicBezTo>
                      <a:pt x="6" y="1"/>
                      <a:pt x="7" y="1"/>
                      <a:pt x="7" y="1"/>
                    </a:cubicBezTo>
                    <a:cubicBezTo>
                      <a:pt x="7" y="1"/>
                      <a:pt x="7" y="1"/>
                      <a:pt x="7" y="2"/>
                    </a:cubicBezTo>
                    <a:cubicBezTo>
                      <a:pt x="7" y="2"/>
                      <a:pt x="7" y="2"/>
                      <a:pt x="7" y="2"/>
                    </a:cubicBezTo>
                    <a:cubicBezTo>
                      <a:pt x="7" y="2"/>
                      <a:pt x="7" y="2"/>
                      <a:pt x="7" y="2"/>
                    </a:cubicBezTo>
                    <a:cubicBezTo>
                      <a:pt x="7" y="2"/>
                      <a:pt x="7" y="2"/>
                      <a:pt x="7" y="2"/>
                    </a:cubicBezTo>
                    <a:cubicBezTo>
                      <a:pt x="7" y="2"/>
                      <a:pt x="7" y="2"/>
                      <a:pt x="7" y="2"/>
                    </a:cubicBezTo>
                    <a:cubicBezTo>
                      <a:pt x="7" y="2"/>
                      <a:pt x="7" y="2"/>
                      <a:pt x="7" y="2"/>
                    </a:cubicBezTo>
                    <a:cubicBezTo>
                      <a:pt x="7" y="2"/>
                      <a:pt x="7" y="2"/>
                      <a:pt x="7" y="2"/>
                    </a:cubicBezTo>
                    <a:cubicBezTo>
                      <a:pt x="7" y="2"/>
                      <a:pt x="7" y="2"/>
                      <a:pt x="7"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70" name="Freeform 297"/>
              <p:cNvSpPr>
                <a:spLocks/>
              </p:cNvSpPr>
              <p:nvPr/>
            </p:nvSpPr>
            <p:spPr bwMode="auto">
              <a:xfrm>
                <a:off x="1551" y="508"/>
                <a:ext cx="5" cy="17"/>
              </a:xfrm>
              <a:custGeom>
                <a:avLst/>
                <a:gdLst>
                  <a:gd name="T0" fmla="*/ 2 w 2"/>
                  <a:gd name="T1" fmla="*/ 0 h 7"/>
                  <a:gd name="T2" fmla="*/ 2 w 2"/>
                  <a:gd name="T3" fmla="*/ 1 h 7"/>
                  <a:gd name="T4" fmla="*/ 2 w 2"/>
                  <a:gd name="T5" fmla="*/ 1 h 7"/>
                  <a:gd name="T6" fmla="*/ 2 w 2"/>
                  <a:gd name="T7" fmla="*/ 2 h 7"/>
                  <a:gd name="T8" fmla="*/ 2 w 2"/>
                  <a:gd name="T9" fmla="*/ 3 h 7"/>
                  <a:gd name="T10" fmla="*/ 0 w 2"/>
                  <a:gd name="T11" fmla="*/ 6 h 7"/>
                  <a:gd name="T12" fmla="*/ 0 w 2"/>
                  <a:gd name="T13" fmla="*/ 6 h 7"/>
                  <a:gd name="T14" fmla="*/ 0 w 2"/>
                  <a:gd name="T15" fmla="*/ 6 h 7"/>
                  <a:gd name="T16" fmla="*/ 0 w 2"/>
                  <a:gd name="T17" fmla="*/ 7 h 7"/>
                  <a:gd name="T18" fmla="*/ 0 w 2"/>
                  <a:gd name="T19" fmla="*/ 7 h 7"/>
                  <a:gd name="T20" fmla="*/ 0 w 2"/>
                  <a:gd name="T21" fmla="*/ 7 h 7"/>
                  <a:gd name="T22" fmla="*/ 0 w 2"/>
                  <a:gd name="T23" fmla="*/ 7 h 7"/>
                  <a:gd name="T24" fmla="*/ 0 w 2"/>
                  <a:gd name="T25" fmla="*/ 7 h 7"/>
                  <a:gd name="T26" fmla="*/ 0 w 2"/>
                  <a:gd name="T27" fmla="*/ 7 h 7"/>
                  <a:gd name="T28" fmla="*/ 0 w 2"/>
                  <a:gd name="T29" fmla="*/ 7 h 7"/>
                  <a:gd name="T30" fmla="*/ 0 w 2"/>
                  <a:gd name="T31" fmla="*/ 7 h 7"/>
                  <a:gd name="T32" fmla="*/ 0 w 2"/>
                  <a:gd name="T33" fmla="*/ 7 h 7"/>
                  <a:gd name="T34" fmla="*/ 0 w 2"/>
                  <a:gd name="T35" fmla="*/ 7 h 7"/>
                  <a:gd name="T36" fmla="*/ 0 w 2"/>
                  <a:gd name="T37" fmla="*/ 7 h 7"/>
                  <a:gd name="T38" fmla="*/ 0 w 2"/>
                  <a:gd name="T39" fmla="*/ 7 h 7"/>
                  <a:gd name="T40" fmla="*/ 0 w 2"/>
                  <a:gd name="T41" fmla="*/ 7 h 7"/>
                  <a:gd name="T42" fmla="*/ 0 w 2"/>
                  <a:gd name="T43" fmla="*/ 7 h 7"/>
                  <a:gd name="T44" fmla="*/ 0 w 2"/>
                  <a:gd name="T45" fmla="*/ 6 h 7"/>
                  <a:gd name="T46" fmla="*/ 0 w 2"/>
                  <a:gd name="T47" fmla="*/ 6 h 7"/>
                  <a:gd name="T48" fmla="*/ 0 w 2"/>
                  <a:gd name="T49" fmla="*/ 6 h 7"/>
                  <a:gd name="T50" fmla="*/ 1 w 2"/>
                  <a:gd name="T51" fmla="*/ 6 h 7"/>
                  <a:gd name="T52" fmla="*/ 1 w 2"/>
                  <a:gd name="T53" fmla="*/ 5 h 7"/>
                  <a:gd name="T54" fmla="*/ 1 w 2"/>
                  <a:gd name="T55" fmla="*/ 5 h 7"/>
                  <a:gd name="T56" fmla="*/ 1 w 2"/>
                  <a:gd name="T57" fmla="*/ 5 h 7"/>
                  <a:gd name="T58" fmla="*/ 1 w 2"/>
                  <a:gd name="T59" fmla="*/ 4 h 7"/>
                  <a:gd name="T60" fmla="*/ 2 w 2"/>
                  <a:gd name="T61" fmla="*/ 2 h 7"/>
                  <a:gd name="T62" fmla="*/ 2 w 2"/>
                  <a:gd name="T63" fmla="*/ 1 h 7"/>
                  <a:gd name="T64" fmla="*/ 2 w 2"/>
                  <a:gd name="T65" fmla="*/ 0 h 7"/>
                  <a:gd name="T66" fmla="*/ 2 w 2"/>
                  <a:gd name="T67" fmla="*/ 0 h 7"/>
                  <a:gd name="T68" fmla="*/ 2 w 2"/>
                  <a:gd name="T69" fmla="*/ 0 h 7"/>
                  <a:gd name="T70" fmla="*/ 2 w 2"/>
                  <a:gd name="T71" fmla="*/ 0 h 7"/>
                  <a:gd name="T72" fmla="*/ 2 w 2"/>
                  <a:gd name="T73" fmla="*/ 0 h 7"/>
                  <a:gd name="T74" fmla="*/ 2 w 2"/>
                  <a:gd name="T75" fmla="*/ 0 h 7"/>
                  <a:gd name="T76" fmla="*/ 2 w 2"/>
                  <a:gd name="T77" fmla="*/ 0 h 7"/>
                  <a:gd name="T78" fmla="*/ 2 w 2"/>
                  <a:gd name="T79" fmla="*/ 0 h 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 h="7">
                    <a:moveTo>
                      <a:pt x="2" y="0"/>
                    </a:moveTo>
                    <a:cubicBezTo>
                      <a:pt x="2" y="0"/>
                      <a:pt x="2" y="1"/>
                      <a:pt x="2" y="1"/>
                    </a:cubicBezTo>
                    <a:cubicBezTo>
                      <a:pt x="2" y="1"/>
                      <a:pt x="2" y="1"/>
                      <a:pt x="2" y="1"/>
                    </a:cubicBezTo>
                    <a:cubicBezTo>
                      <a:pt x="2" y="1"/>
                      <a:pt x="2" y="1"/>
                      <a:pt x="2" y="2"/>
                    </a:cubicBezTo>
                    <a:cubicBezTo>
                      <a:pt x="2" y="2"/>
                      <a:pt x="2" y="2"/>
                      <a:pt x="2" y="3"/>
                    </a:cubicBezTo>
                    <a:cubicBezTo>
                      <a:pt x="1" y="5"/>
                      <a:pt x="1" y="5"/>
                      <a:pt x="0" y="6"/>
                    </a:cubicBezTo>
                    <a:cubicBezTo>
                      <a:pt x="0" y="6"/>
                      <a:pt x="0" y="6"/>
                      <a:pt x="0" y="6"/>
                    </a:cubicBezTo>
                    <a:cubicBezTo>
                      <a:pt x="0" y="6"/>
                      <a:pt x="0" y="6"/>
                      <a:pt x="0" y="6"/>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7"/>
                      <a:pt x="0" y="7"/>
                    </a:cubicBezTo>
                    <a:cubicBezTo>
                      <a:pt x="0" y="7"/>
                      <a:pt x="0" y="6"/>
                      <a:pt x="0" y="6"/>
                    </a:cubicBezTo>
                    <a:cubicBezTo>
                      <a:pt x="0" y="6"/>
                      <a:pt x="0" y="6"/>
                      <a:pt x="0" y="6"/>
                    </a:cubicBezTo>
                    <a:cubicBezTo>
                      <a:pt x="0" y="6"/>
                      <a:pt x="0" y="6"/>
                      <a:pt x="0" y="6"/>
                    </a:cubicBezTo>
                    <a:cubicBezTo>
                      <a:pt x="0" y="6"/>
                      <a:pt x="0" y="6"/>
                      <a:pt x="1" y="6"/>
                    </a:cubicBezTo>
                    <a:cubicBezTo>
                      <a:pt x="1" y="6"/>
                      <a:pt x="1" y="6"/>
                      <a:pt x="1" y="5"/>
                    </a:cubicBezTo>
                    <a:cubicBezTo>
                      <a:pt x="1" y="5"/>
                      <a:pt x="1" y="5"/>
                      <a:pt x="1" y="5"/>
                    </a:cubicBezTo>
                    <a:cubicBezTo>
                      <a:pt x="1" y="5"/>
                      <a:pt x="1" y="5"/>
                      <a:pt x="1" y="5"/>
                    </a:cubicBezTo>
                    <a:cubicBezTo>
                      <a:pt x="1" y="5"/>
                      <a:pt x="1" y="5"/>
                      <a:pt x="1" y="4"/>
                    </a:cubicBezTo>
                    <a:cubicBezTo>
                      <a:pt x="2" y="3"/>
                      <a:pt x="2" y="2"/>
                      <a:pt x="2" y="2"/>
                    </a:cubicBezTo>
                    <a:cubicBezTo>
                      <a:pt x="2" y="1"/>
                      <a:pt x="2" y="1"/>
                      <a:pt x="2" y="1"/>
                    </a:cubicBezTo>
                    <a:cubicBezTo>
                      <a:pt x="2" y="1"/>
                      <a:pt x="2" y="1"/>
                      <a:pt x="2" y="0"/>
                    </a:cubicBezTo>
                    <a:cubicBezTo>
                      <a:pt x="2" y="0"/>
                      <a:pt x="2" y="0"/>
                      <a:pt x="2" y="0"/>
                    </a:cubicBezTo>
                    <a:cubicBezTo>
                      <a:pt x="2" y="0"/>
                      <a:pt x="2" y="0"/>
                      <a:pt x="2" y="0"/>
                    </a:cubicBezTo>
                    <a:cubicBezTo>
                      <a:pt x="2" y="0"/>
                      <a:pt x="2" y="0"/>
                      <a:pt x="2" y="0"/>
                    </a:cubicBezTo>
                    <a:cubicBezTo>
                      <a:pt x="2" y="0"/>
                      <a:pt x="2" y="0"/>
                      <a:pt x="2" y="0"/>
                    </a:cubicBezTo>
                    <a:cubicBezTo>
                      <a:pt x="2" y="0"/>
                      <a:pt x="2" y="0"/>
                      <a:pt x="2" y="0"/>
                    </a:cubicBezTo>
                    <a:cubicBezTo>
                      <a:pt x="2" y="0"/>
                      <a:pt x="2" y="0"/>
                      <a:pt x="2" y="0"/>
                    </a:cubicBezTo>
                    <a:cubicBezTo>
                      <a:pt x="2" y="0"/>
                      <a:pt x="2" y="0"/>
                      <a:pt x="2"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71" name="Freeform 298"/>
              <p:cNvSpPr>
                <a:spLocks/>
              </p:cNvSpPr>
              <p:nvPr/>
            </p:nvSpPr>
            <p:spPr bwMode="auto">
              <a:xfrm>
                <a:off x="1299" y="1377"/>
                <a:ext cx="212" cy="515"/>
              </a:xfrm>
              <a:custGeom>
                <a:avLst/>
                <a:gdLst>
                  <a:gd name="T0" fmla="*/ 56 w 90"/>
                  <a:gd name="T1" fmla="*/ 218 h 218"/>
                  <a:gd name="T2" fmla="*/ 84 w 90"/>
                  <a:gd name="T3" fmla="*/ 174 h 218"/>
                  <a:gd name="T4" fmla="*/ 57 w 90"/>
                  <a:gd name="T5" fmla="*/ 114 h 218"/>
                  <a:gd name="T6" fmla="*/ 28 w 90"/>
                  <a:gd name="T7" fmla="*/ 0 h 218"/>
                  <a:gd name="T8" fmla="*/ 28 w 90"/>
                  <a:gd name="T9" fmla="*/ 0 h 218"/>
                  <a:gd name="T10" fmla="*/ 60 w 90"/>
                  <a:gd name="T11" fmla="*/ 111 h 218"/>
                  <a:gd name="T12" fmla="*/ 89 w 90"/>
                  <a:gd name="T13" fmla="*/ 171 h 218"/>
                  <a:gd name="T14" fmla="*/ 61 w 90"/>
                  <a:gd name="T15" fmla="*/ 218 h 218"/>
                  <a:gd name="T16" fmla="*/ 56 w 90"/>
                  <a:gd name="T17" fmla="*/ 218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0" h="218">
                    <a:moveTo>
                      <a:pt x="56" y="218"/>
                    </a:moveTo>
                    <a:cubicBezTo>
                      <a:pt x="78" y="212"/>
                      <a:pt x="83" y="192"/>
                      <a:pt x="84" y="174"/>
                    </a:cubicBezTo>
                    <a:cubicBezTo>
                      <a:pt x="84" y="152"/>
                      <a:pt x="71" y="132"/>
                      <a:pt x="57" y="114"/>
                    </a:cubicBezTo>
                    <a:cubicBezTo>
                      <a:pt x="34" y="84"/>
                      <a:pt x="0" y="38"/>
                      <a:pt x="28" y="0"/>
                    </a:cubicBezTo>
                    <a:cubicBezTo>
                      <a:pt x="28" y="0"/>
                      <a:pt x="27" y="1"/>
                      <a:pt x="28" y="0"/>
                    </a:cubicBezTo>
                    <a:cubicBezTo>
                      <a:pt x="2" y="36"/>
                      <a:pt x="36" y="82"/>
                      <a:pt x="60" y="111"/>
                    </a:cubicBezTo>
                    <a:cubicBezTo>
                      <a:pt x="75" y="129"/>
                      <a:pt x="87" y="148"/>
                      <a:pt x="89" y="171"/>
                    </a:cubicBezTo>
                    <a:cubicBezTo>
                      <a:pt x="90" y="190"/>
                      <a:pt x="84" y="211"/>
                      <a:pt x="61" y="218"/>
                    </a:cubicBezTo>
                    <a:cubicBezTo>
                      <a:pt x="60" y="218"/>
                      <a:pt x="58" y="217"/>
                      <a:pt x="56" y="218"/>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72" name="Freeform 299"/>
              <p:cNvSpPr>
                <a:spLocks/>
              </p:cNvSpPr>
              <p:nvPr/>
            </p:nvSpPr>
            <p:spPr bwMode="auto">
              <a:xfrm>
                <a:off x="1291" y="1843"/>
                <a:ext cx="121" cy="97"/>
              </a:xfrm>
              <a:custGeom>
                <a:avLst/>
                <a:gdLst>
                  <a:gd name="T0" fmla="*/ 51 w 51"/>
                  <a:gd name="T1" fmla="*/ 22 h 41"/>
                  <a:gd name="T2" fmla="*/ 21 w 51"/>
                  <a:gd name="T3" fmla="*/ 20 h 41"/>
                  <a:gd name="T4" fmla="*/ 51 w 51"/>
                  <a:gd name="T5" fmla="*/ 21 h 41"/>
                  <a:gd name="T6" fmla="*/ 0 w 51"/>
                  <a:gd name="T7" fmla="*/ 0 h 41"/>
                  <a:gd name="T8" fmla="*/ 45 w 51"/>
                  <a:gd name="T9" fmla="*/ 27 h 41"/>
                  <a:gd name="T10" fmla="*/ 51 w 51"/>
                  <a:gd name="T11" fmla="*/ 22 h 41"/>
                </a:gdLst>
                <a:ahLst/>
                <a:cxnLst>
                  <a:cxn ang="0">
                    <a:pos x="T0" y="T1"/>
                  </a:cxn>
                  <a:cxn ang="0">
                    <a:pos x="T2" y="T3"/>
                  </a:cxn>
                  <a:cxn ang="0">
                    <a:pos x="T4" y="T5"/>
                  </a:cxn>
                  <a:cxn ang="0">
                    <a:pos x="T6" y="T7"/>
                  </a:cxn>
                  <a:cxn ang="0">
                    <a:pos x="T8" y="T9"/>
                  </a:cxn>
                  <a:cxn ang="0">
                    <a:pos x="T10" y="T11"/>
                  </a:cxn>
                </a:cxnLst>
                <a:rect l="0" t="0" r="r" b="b"/>
                <a:pathLst>
                  <a:path w="51" h="41">
                    <a:moveTo>
                      <a:pt x="51" y="22"/>
                    </a:moveTo>
                    <a:cubicBezTo>
                      <a:pt x="39" y="26"/>
                      <a:pt x="29" y="28"/>
                      <a:pt x="21" y="20"/>
                    </a:cubicBezTo>
                    <a:cubicBezTo>
                      <a:pt x="32" y="25"/>
                      <a:pt x="39" y="22"/>
                      <a:pt x="51" y="21"/>
                    </a:cubicBezTo>
                    <a:cubicBezTo>
                      <a:pt x="33" y="12"/>
                      <a:pt x="16" y="19"/>
                      <a:pt x="0" y="0"/>
                    </a:cubicBezTo>
                    <a:cubicBezTo>
                      <a:pt x="3" y="13"/>
                      <a:pt x="21" y="41"/>
                      <a:pt x="45" y="27"/>
                    </a:cubicBezTo>
                    <a:cubicBezTo>
                      <a:pt x="48" y="25"/>
                      <a:pt x="50" y="23"/>
                      <a:pt x="51" y="2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73" name="Freeform 300"/>
              <p:cNvSpPr>
                <a:spLocks/>
              </p:cNvSpPr>
              <p:nvPr/>
            </p:nvSpPr>
            <p:spPr bwMode="auto">
              <a:xfrm>
                <a:off x="1294" y="1911"/>
                <a:ext cx="75" cy="90"/>
              </a:xfrm>
              <a:custGeom>
                <a:avLst/>
                <a:gdLst>
                  <a:gd name="T0" fmla="*/ 27 w 32"/>
                  <a:gd name="T1" fmla="*/ 5 h 38"/>
                  <a:gd name="T2" fmla="*/ 7 w 32"/>
                  <a:gd name="T3" fmla="*/ 20 h 38"/>
                  <a:gd name="T4" fmla="*/ 32 w 32"/>
                  <a:gd name="T5" fmla="*/ 4 h 38"/>
                  <a:gd name="T6" fmla="*/ 8 w 32"/>
                  <a:gd name="T7" fmla="*/ 25 h 38"/>
                  <a:gd name="T8" fmla="*/ 0 w 32"/>
                  <a:gd name="T9" fmla="*/ 38 h 38"/>
                  <a:gd name="T10" fmla="*/ 24 w 32"/>
                  <a:gd name="T11" fmla="*/ 3 h 38"/>
                  <a:gd name="T12" fmla="*/ 27 w 32"/>
                  <a:gd name="T13" fmla="*/ 5 h 38"/>
                </a:gdLst>
                <a:ahLst/>
                <a:cxnLst>
                  <a:cxn ang="0">
                    <a:pos x="T0" y="T1"/>
                  </a:cxn>
                  <a:cxn ang="0">
                    <a:pos x="T2" y="T3"/>
                  </a:cxn>
                  <a:cxn ang="0">
                    <a:pos x="T4" y="T5"/>
                  </a:cxn>
                  <a:cxn ang="0">
                    <a:pos x="T6" y="T7"/>
                  </a:cxn>
                  <a:cxn ang="0">
                    <a:pos x="T8" y="T9"/>
                  </a:cxn>
                  <a:cxn ang="0">
                    <a:pos x="T10" y="T11"/>
                  </a:cxn>
                  <a:cxn ang="0">
                    <a:pos x="T12" y="T13"/>
                  </a:cxn>
                </a:cxnLst>
                <a:rect l="0" t="0" r="r" b="b"/>
                <a:pathLst>
                  <a:path w="32" h="38">
                    <a:moveTo>
                      <a:pt x="27" y="5"/>
                    </a:moveTo>
                    <a:cubicBezTo>
                      <a:pt x="17" y="11"/>
                      <a:pt x="14" y="9"/>
                      <a:pt x="7" y="20"/>
                    </a:cubicBezTo>
                    <a:cubicBezTo>
                      <a:pt x="14" y="18"/>
                      <a:pt x="25" y="9"/>
                      <a:pt x="32" y="4"/>
                    </a:cubicBezTo>
                    <a:cubicBezTo>
                      <a:pt x="29" y="11"/>
                      <a:pt x="24" y="23"/>
                      <a:pt x="8" y="25"/>
                    </a:cubicBezTo>
                    <a:cubicBezTo>
                      <a:pt x="4" y="27"/>
                      <a:pt x="2" y="33"/>
                      <a:pt x="0" y="38"/>
                    </a:cubicBezTo>
                    <a:cubicBezTo>
                      <a:pt x="1" y="26"/>
                      <a:pt x="7" y="0"/>
                      <a:pt x="24" y="3"/>
                    </a:cubicBezTo>
                    <a:cubicBezTo>
                      <a:pt x="27" y="4"/>
                      <a:pt x="31" y="2"/>
                      <a:pt x="27" y="5"/>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74" name="Freeform 301"/>
              <p:cNvSpPr>
                <a:spLocks/>
              </p:cNvSpPr>
              <p:nvPr/>
            </p:nvSpPr>
            <p:spPr bwMode="auto">
              <a:xfrm>
                <a:off x="1232" y="1874"/>
                <a:ext cx="102" cy="85"/>
              </a:xfrm>
              <a:custGeom>
                <a:avLst/>
                <a:gdLst>
                  <a:gd name="T0" fmla="*/ 43 w 43"/>
                  <a:gd name="T1" fmla="*/ 16 h 36"/>
                  <a:gd name="T2" fmla="*/ 19 w 43"/>
                  <a:gd name="T3" fmla="*/ 18 h 36"/>
                  <a:gd name="T4" fmla="*/ 43 w 43"/>
                  <a:gd name="T5" fmla="*/ 17 h 36"/>
                  <a:gd name="T6" fmla="*/ 0 w 43"/>
                  <a:gd name="T7" fmla="*/ 36 h 36"/>
                  <a:gd name="T8" fmla="*/ 38 w 43"/>
                  <a:gd name="T9" fmla="*/ 13 h 36"/>
                  <a:gd name="T10" fmla="*/ 43 w 43"/>
                  <a:gd name="T11" fmla="*/ 16 h 36"/>
                </a:gdLst>
                <a:ahLst/>
                <a:cxnLst>
                  <a:cxn ang="0">
                    <a:pos x="T0" y="T1"/>
                  </a:cxn>
                  <a:cxn ang="0">
                    <a:pos x="T2" y="T3"/>
                  </a:cxn>
                  <a:cxn ang="0">
                    <a:pos x="T4" y="T5"/>
                  </a:cxn>
                  <a:cxn ang="0">
                    <a:pos x="T6" y="T7"/>
                  </a:cxn>
                  <a:cxn ang="0">
                    <a:pos x="T8" y="T9"/>
                  </a:cxn>
                  <a:cxn ang="0">
                    <a:pos x="T10" y="T11"/>
                  </a:cxn>
                </a:cxnLst>
                <a:rect l="0" t="0" r="r" b="b"/>
                <a:pathLst>
                  <a:path w="43" h="36">
                    <a:moveTo>
                      <a:pt x="43" y="16"/>
                    </a:moveTo>
                    <a:cubicBezTo>
                      <a:pt x="34" y="14"/>
                      <a:pt x="26" y="12"/>
                      <a:pt x="19" y="18"/>
                    </a:cubicBezTo>
                    <a:cubicBezTo>
                      <a:pt x="28" y="14"/>
                      <a:pt x="34" y="16"/>
                      <a:pt x="43" y="17"/>
                    </a:cubicBezTo>
                    <a:cubicBezTo>
                      <a:pt x="27" y="27"/>
                      <a:pt x="14" y="19"/>
                      <a:pt x="0" y="36"/>
                    </a:cubicBezTo>
                    <a:cubicBezTo>
                      <a:pt x="13" y="19"/>
                      <a:pt x="19" y="0"/>
                      <a:pt x="38" y="13"/>
                    </a:cubicBezTo>
                    <a:cubicBezTo>
                      <a:pt x="41" y="14"/>
                      <a:pt x="42" y="15"/>
                      <a:pt x="43" y="16"/>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75" name="Freeform 302"/>
              <p:cNvSpPr>
                <a:spLocks/>
              </p:cNvSpPr>
              <p:nvPr/>
            </p:nvSpPr>
            <p:spPr bwMode="auto">
              <a:xfrm>
                <a:off x="1329" y="1824"/>
                <a:ext cx="90" cy="64"/>
              </a:xfrm>
              <a:custGeom>
                <a:avLst/>
                <a:gdLst>
                  <a:gd name="T0" fmla="*/ 38 w 38"/>
                  <a:gd name="T1" fmla="*/ 25 h 27"/>
                  <a:gd name="T2" fmla="*/ 19 w 38"/>
                  <a:gd name="T3" fmla="*/ 10 h 27"/>
                  <a:gd name="T4" fmla="*/ 36 w 38"/>
                  <a:gd name="T5" fmla="*/ 27 h 27"/>
                  <a:gd name="T6" fmla="*/ 0 w 38"/>
                  <a:gd name="T7" fmla="*/ 12 h 27"/>
                  <a:gd name="T8" fmla="*/ 37 w 38"/>
                  <a:gd name="T9" fmla="*/ 20 h 27"/>
                  <a:gd name="T10" fmla="*/ 38 w 38"/>
                  <a:gd name="T11" fmla="*/ 25 h 27"/>
                </a:gdLst>
                <a:ahLst/>
                <a:cxnLst>
                  <a:cxn ang="0">
                    <a:pos x="T0" y="T1"/>
                  </a:cxn>
                  <a:cxn ang="0">
                    <a:pos x="T2" y="T3"/>
                  </a:cxn>
                  <a:cxn ang="0">
                    <a:pos x="T4" y="T5"/>
                  </a:cxn>
                  <a:cxn ang="0">
                    <a:pos x="T6" y="T7"/>
                  </a:cxn>
                  <a:cxn ang="0">
                    <a:pos x="T8" y="T9"/>
                  </a:cxn>
                  <a:cxn ang="0">
                    <a:pos x="T10" y="T11"/>
                  </a:cxn>
                </a:cxnLst>
                <a:rect l="0" t="0" r="r" b="b"/>
                <a:pathLst>
                  <a:path w="38" h="27">
                    <a:moveTo>
                      <a:pt x="38" y="25"/>
                    </a:moveTo>
                    <a:cubicBezTo>
                      <a:pt x="33" y="18"/>
                      <a:pt x="28" y="10"/>
                      <a:pt x="19" y="10"/>
                    </a:cubicBezTo>
                    <a:cubicBezTo>
                      <a:pt x="28" y="13"/>
                      <a:pt x="30" y="20"/>
                      <a:pt x="36" y="27"/>
                    </a:cubicBezTo>
                    <a:cubicBezTo>
                      <a:pt x="18" y="21"/>
                      <a:pt x="13" y="8"/>
                      <a:pt x="0" y="12"/>
                    </a:cubicBezTo>
                    <a:cubicBezTo>
                      <a:pt x="11" y="6"/>
                      <a:pt x="30" y="0"/>
                      <a:pt x="37" y="20"/>
                    </a:cubicBezTo>
                    <a:cubicBezTo>
                      <a:pt x="38" y="23"/>
                      <a:pt x="38" y="25"/>
                      <a:pt x="38" y="25"/>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76" name="Freeform 303"/>
              <p:cNvSpPr>
                <a:spLocks/>
              </p:cNvSpPr>
              <p:nvPr/>
            </p:nvSpPr>
            <p:spPr bwMode="auto">
              <a:xfrm>
                <a:off x="1358" y="1897"/>
                <a:ext cx="70" cy="114"/>
              </a:xfrm>
              <a:custGeom>
                <a:avLst/>
                <a:gdLst>
                  <a:gd name="T0" fmla="*/ 25 w 30"/>
                  <a:gd name="T1" fmla="*/ 0 h 48"/>
                  <a:gd name="T2" fmla="*/ 9 w 30"/>
                  <a:gd name="T3" fmla="*/ 26 h 48"/>
                  <a:gd name="T4" fmla="*/ 26 w 30"/>
                  <a:gd name="T5" fmla="*/ 5 h 48"/>
                  <a:gd name="T6" fmla="*/ 8 w 30"/>
                  <a:gd name="T7" fmla="*/ 48 h 48"/>
                  <a:gd name="T8" fmla="*/ 19 w 30"/>
                  <a:gd name="T9" fmla="*/ 6 h 48"/>
                  <a:gd name="T10" fmla="*/ 25 w 30"/>
                  <a:gd name="T11" fmla="*/ 0 h 48"/>
                </a:gdLst>
                <a:ahLst/>
                <a:cxnLst>
                  <a:cxn ang="0">
                    <a:pos x="T0" y="T1"/>
                  </a:cxn>
                  <a:cxn ang="0">
                    <a:pos x="T2" y="T3"/>
                  </a:cxn>
                  <a:cxn ang="0">
                    <a:pos x="T4" y="T5"/>
                  </a:cxn>
                  <a:cxn ang="0">
                    <a:pos x="T6" y="T7"/>
                  </a:cxn>
                  <a:cxn ang="0">
                    <a:pos x="T8" y="T9"/>
                  </a:cxn>
                  <a:cxn ang="0">
                    <a:pos x="T10" y="T11"/>
                  </a:cxn>
                </a:cxnLst>
                <a:rect l="0" t="0" r="r" b="b"/>
                <a:pathLst>
                  <a:path w="30" h="48">
                    <a:moveTo>
                      <a:pt x="25" y="0"/>
                    </a:moveTo>
                    <a:cubicBezTo>
                      <a:pt x="24" y="6"/>
                      <a:pt x="9" y="17"/>
                      <a:pt x="9" y="26"/>
                    </a:cubicBezTo>
                    <a:cubicBezTo>
                      <a:pt x="12" y="17"/>
                      <a:pt x="24" y="11"/>
                      <a:pt x="26" y="5"/>
                    </a:cubicBezTo>
                    <a:cubicBezTo>
                      <a:pt x="30" y="23"/>
                      <a:pt x="1" y="30"/>
                      <a:pt x="8" y="48"/>
                    </a:cubicBezTo>
                    <a:cubicBezTo>
                      <a:pt x="0" y="33"/>
                      <a:pt x="1" y="16"/>
                      <a:pt x="19" y="6"/>
                    </a:cubicBezTo>
                    <a:cubicBezTo>
                      <a:pt x="21" y="4"/>
                      <a:pt x="25" y="0"/>
                      <a:pt x="25"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77" name="Freeform 304"/>
              <p:cNvSpPr>
                <a:spLocks/>
              </p:cNvSpPr>
              <p:nvPr/>
            </p:nvSpPr>
            <p:spPr bwMode="auto">
              <a:xfrm>
                <a:off x="1419" y="1892"/>
                <a:ext cx="9" cy="7"/>
              </a:xfrm>
              <a:custGeom>
                <a:avLst/>
                <a:gdLst>
                  <a:gd name="T0" fmla="*/ 0 w 4"/>
                  <a:gd name="T1" fmla="*/ 3 h 3"/>
                  <a:gd name="T2" fmla="*/ 1 w 4"/>
                  <a:gd name="T3" fmla="*/ 2 h 3"/>
                  <a:gd name="T4" fmla="*/ 1 w 4"/>
                  <a:gd name="T5" fmla="*/ 2 h 3"/>
                  <a:gd name="T6" fmla="*/ 1 w 4"/>
                  <a:gd name="T7" fmla="*/ 2 h 3"/>
                  <a:gd name="T8" fmla="*/ 2 w 4"/>
                  <a:gd name="T9" fmla="*/ 1 h 3"/>
                  <a:gd name="T10" fmla="*/ 3 w 4"/>
                  <a:gd name="T11" fmla="*/ 0 h 3"/>
                  <a:gd name="T12" fmla="*/ 3 w 4"/>
                  <a:gd name="T13" fmla="*/ 0 h 3"/>
                  <a:gd name="T14" fmla="*/ 3 w 4"/>
                  <a:gd name="T15" fmla="*/ 0 h 3"/>
                  <a:gd name="T16" fmla="*/ 4 w 4"/>
                  <a:gd name="T17" fmla="*/ 0 h 3"/>
                  <a:gd name="T18" fmla="*/ 4 w 4"/>
                  <a:gd name="T19" fmla="*/ 0 h 3"/>
                  <a:gd name="T20" fmla="*/ 4 w 4"/>
                  <a:gd name="T21" fmla="*/ 0 h 3"/>
                  <a:gd name="T22" fmla="*/ 4 w 4"/>
                  <a:gd name="T23" fmla="*/ 0 h 3"/>
                  <a:gd name="T24" fmla="*/ 4 w 4"/>
                  <a:gd name="T25" fmla="*/ 0 h 3"/>
                  <a:gd name="T26" fmla="*/ 4 w 4"/>
                  <a:gd name="T27" fmla="*/ 0 h 3"/>
                  <a:gd name="T28" fmla="*/ 4 w 4"/>
                  <a:gd name="T29" fmla="*/ 0 h 3"/>
                  <a:gd name="T30" fmla="*/ 4 w 4"/>
                  <a:gd name="T31" fmla="*/ 0 h 3"/>
                  <a:gd name="T32" fmla="*/ 4 w 4"/>
                  <a:gd name="T33" fmla="*/ 0 h 3"/>
                  <a:gd name="T34" fmla="*/ 4 w 4"/>
                  <a:gd name="T35" fmla="*/ 0 h 3"/>
                  <a:gd name="T36" fmla="*/ 4 w 4"/>
                  <a:gd name="T37" fmla="*/ 0 h 3"/>
                  <a:gd name="T38" fmla="*/ 4 w 4"/>
                  <a:gd name="T39" fmla="*/ 0 h 3"/>
                  <a:gd name="T40" fmla="*/ 4 w 4"/>
                  <a:gd name="T41" fmla="*/ 0 h 3"/>
                  <a:gd name="T42" fmla="*/ 4 w 4"/>
                  <a:gd name="T43" fmla="*/ 0 h 3"/>
                  <a:gd name="T44" fmla="*/ 3 w 4"/>
                  <a:gd name="T45" fmla="*/ 0 h 3"/>
                  <a:gd name="T46" fmla="*/ 3 w 4"/>
                  <a:gd name="T47" fmla="*/ 0 h 3"/>
                  <a:gd name="T48" fmla="*/ 3 w 4"/>
                  <a:gd name="T49" fmla="*/ 0 h 3"/>
                  <a:gd name="T50" fmla="*/ 3 w 4"/>
                  <a:gd name="T51" fmla="*/ 0 h 3"/>
                  <a:gd name="T52" fmla="*/ 3 w 4"/>
                  <a:gd name="T53" fmla="*/ 0 h 3"/>
                  <a:gd name="T54" fmla="*/ 3 w 4"/>
                  <a:gd name="T55" fmla="*/ 0 h 3"/>
                  <a:gd name="T56" fmla="*/ 3 w 4"/>
                  <a:gd name="T57" fmla="*/ 0 h 3"/>
                  <a:gd name="T58" fmla="*/ 2 w 4"/>
                  <a:gd name="T59" fmla="*/ 1 h 3"/>
                  <a:gd name="T60" fmla="*/ 1 w 4"/>
                  <a:gd name="T61" fmla="*/ 2 h 3"/>
                  <a:gd name="T62" fmla="*/ 0 w 4"/>
                  <a:gd name="T63" fmla="*/ 2 h 3"/>
                  <a:gd name="T64" fmla="*/ 0 w 4"/>
                  <a:gd name="T65" fmla="*/ 3 h 3"/>
                  <a:gd name="T66" fmla="*/ 0 w 4"/>
                  <a:gd name="T67" fmla="*/ 3 h 3"/>
                  <a:gd name="T68" fmla="*/ 0 w 4"/>
                  <a:gd name="T69" fmla="*/ 3 h 3"/>
                  <a:gd name="T70" fmla="*/ 0 w 4"/>
                  <a:gd name="T71" fmla="*/ 3 h 3"/>
                  <a:gd name="T72" fmla="*/ 0 w 4"/>
                  <a:gd name="T73" fmla="*/ 3 h 3"/>
                  <a:gd name="T74" fmla="*/ 0 w 4"/>
                  <a:gd name="T75" fmla="*/ 3 h 3"/>
                  <a:gd name="T76" fmla="*/ 0 w 4"/>
                  <a:gd name="T77" fmla="*/ 3 h 3"/>
                  <a:gd name="T78" fmla="*/ 0 w 4"/>
                  <a:gd name="T7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4" h="3">
                    <a:moveTo>
                      <a:pt x="0" y="3"/>
                    </a:moveTo>
                    <a:cubicBezTo>
                      <a:pt x="0" y="3"/>
                      <a:pt x="1" y="3"/>
                      <a:pt x="1" y="2"/>
                    </a:cubicBezTo>
                    <a:cubicBezTo>
                      <a:pt x="1" y="2"/>
                      <a:pt x="1" y="2"/>
                      <a:pt x="1" y="2"/>
                    </a:cubicBezTo>
                    <a:cubicBezTo>
                      <a:pt x="1" y="2"/>
                      <a:pt x="1" y="2"/>
                      <a:pt x="1" y="2"/>
                    </a:cubicBezTo>
                    <a:cubicBezTo>
                      <a:pt x="1" y="2"/>
                      <a:pt x="1" y="2"/>
                      <a:pt x="2" y="1"/>
                    </a:cubicBezTo>
                    <a:cubicBezTo>
                      <a:pt x="2" y="1"/>
                      <a:pt x="3" y="0"/>
                      <a:pt x="3" y="0"/>
                    </a:cubicBezTo>
                    <a:cubicBezTo>
                      <a:pt x="3" y="0"/>
                      <a:pt x="3" y="0"/>
                      <a:pt x="3" y="0"/>
                    </a:cubicBezTo>
                    <a:cubicBezTo>
                      <a:pt x="3" y="0"/>
                      <a:pt x="3" y="0"/>
                      <a:pt x="3" y="0"/>
                    </a:cubicBezTo>
                    <a:cubicBezTo>
                      <a:pt x="3" y="0"/>
                      <a:pt x="4" y="0"/>
                      <a:pt x="4" y="0"/>
                    </a:cubicBezTo>
                    <a:cubicBezTo>
                      <a:pt x="4" y="0"/>
                      <a:pt x="4" y="0"/>
                      <a:pt x="4" y="0"/>
                    </a:cubicBezTo>
                    <a:cubicBezTo>
                      <a:pt x="4" y="0"/>
                      <a:pt x="4" y="0"/>
                      <a:pt x="4" y="0"/>
                    </a:cubicBezTo>
                    <a:cubicBezTo>
                      <a:pt x="4" y="0"/>
                      <a:pt x="4" y="0"/>
                      <a:pt x="4" y="0"/>
                    </a:cubicBezTo>
                    <a:cubicBezTo>
                      <a:pt x="4" y="0"/>
                      <a:pt x="4" y="0"/>
                      <a:pt x="4" y="0"/>
                    </a:cubicBezTo>
                    <a:cubicBezTo>
                      <a:pt x="4" y="0"/>
                      <a:pt x="4" y="0"/>
                      <a:pt x="4" y="0"/>
                    </a:cubicBezTo>
                    <a:cubicBezTo>
                      <a:pt x="4" y="0"/>
                      <a:pt x="4" y="0"/>
                      <a:pt x="4" y="0"/>
                    </a:cubicBezTo>
                    <a:cubicBezTo>
                      <a:pt x="4" y="0"/>
                      <a:pt x="4" y="0"/>
                      <a:pt x="4" y="0"/>
                    </a:cubicBezTo>
                    <a:cubicBezTo>
                      <a:pt x="4" y="0"/>
                      <a:pt x="4" y="0"/>
                      <a:pt x="4" y="0"/>
                    </a:cubicBezTo>
                    <a:cubicBezTo>
                      <a:pt x="4" y="0"/>
                      <a:pt x="4" y="0"/>
                      <a:pt x="4" y="0"/>
                    </a:cubicBezTo>
                    <a:cubicBezTo>
                      <a:pt x="4" y="0"/>
                      <a:pt x="4" y="0"/>
                      <a:pt x="4" y="0"/>
                    </a:cubicBezTo>
                    <a:cubicBezTo>
                      <a:pt x="4" y="0"/>
                      <a:pt x="4" y="0"/>
                      <a:pt x="4" y="0"/>
                    </a:cubicBezTo>
                    <a:cubicBezTo>
                      <a:pt x="4" y="0"/>
                      <a:pt x="4" y="0"/>
                      <a:pt x="4" y="0"/>
                    </a:cubicBezTo>
                    <a:cubicBezTo>
                      <a:pt x="4" y="0"/>
                      <a:pt x="4" y="0"/>
                      <a:pt x="4" y="0"/>
                    </a:cubicBezTo>
                    <a:cubicBezTo>
                      <a:pt x="3" y="0"/>
                      <a:pt x="3" y="0"/>
                      <a:pt x="3" y="0"/>
                    </a:cubicBezTo>
                    <a:cubicBezTo>
                      <a:pt x="3" y="0"/>
                      <a:pt x="3" y="0"/>
                      <a:pt x="3" y="0"/>
                    </a:cubicBezTo>
                    <a:cubicBezTo>
                      <a:pt x="3" y="0"/>
                      <a:pt x="3" y="0"/>
                      <a:pt x="3" y="0"/>
                    </a:cubicBezTo>
                    <a:cubicBezTo>
                      <a:pt x="3" y="0"/>
                      <a:pt x="3" y="0"/>
                      <a:pt x="3" y="0"/>
                    </a:cubicBezTo>
                    <a:cubicBezTo>
                      <a:pt x="3" y="0"/>
                      <a:pt x="3" y="0"/>
                      <a:pt x="3" y="0"/>
                    </a:cubicBezTo>
                    <a:cubicBezTo>
                      <a:pt x="3" y="0"/>
                      <a:pt x="3" y="0"/>
                      <a:pt x="3" y="0"/>
                    </a:cubicBezTo>
                    <a:cubicBezTo>
                      <a:pt x="3" y="0"/>
                      <a:pt x="3" y="0"/>
                      <a:pt x="3" y="0"/>
                    </a:cubicBezTo>
                    <a:cubicBezTo>
                      <a:pt x="3" y="0"/>
                      <a:pt x="2" y="0"/>
                      <a:pt x="2" y="1"/>
                    </a:cubicBezTo>
                    <a:cubicBezTo>
                      <a:pt x="1" y="1"/>
                      <a:pt x="1" y="2"/>
                      <a:pt x="1" y="2"/>
                    </a:cubicBezTo>
                    <a:cubicBezTo>
                      <a:pt x="1" y="2"/>
                      <a:pt x="1" y="2"/>
                      <a:pt x="0" y="2"/>
                    </a:cubicBezTo>
                    <a:cubicBezTo>
                      <a:pt x="0" y="2"/>
                      <a:pt x="0" y="3"/>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ubicBezTo>
                      <a:pt x="0" y="3"/>
                      <a:pt x="0" y="3"/>
                      <a:pt x="0"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78" name="Freeform 305"/>
              <p:cNvSpPr>
                <a:spLocks/>
              </p:cNvSpPr>
              <p:nvPr/>
            </p:nvSpPr>
            <p:spPr bwMode="auto">
              <a:xfrm>
                <a:off x="1417" y="1890"/>
                <a:ext cx="11" cy="2"/>
              </a:xfrm>
              <a:custGeom>
                <a:avLst/>
                <a:gdLst>
                  <a:gd name="T0" fmla="*/ 1 w 5"/>
                  <a:gd name="T1" fmla="*/ 0 h 1"/>
                  <a:gd name="T2" fmla="*/ 1 w 5"/>
                  <a:gd name="T3" fmla="*/ 0 h 1"/>
                  <a:gd name="T4" fmla="*/ 1 w 5"/>
                  <a:gd name="T5" fmla="*/ 0 h 1"/>
                  <a:gd name="T6" fmla="*/ 1 w 5"/>
                  <a:gd name="T7" fmla="*/ 1 h 1"/>
                  <a:gd name="T8" fmla="*/ 2 w 5"/>
                  <a:gd name="T9" fmla="*/ 1 h 1"/>
                  <a:gd name="T10" fmla="*/ 4 w 5"/>
                  <a:gd name="T11" fmla="*/ 1 h 1"/>
                  <a:gd name="T12" fmla="*/ 4 w 5"/>
                  <a:gd name="T13" fmla="*/ 1 h 1"/>
                  <a:gd name="T14" fmla="*/ 4 w 5"/>
                  <a:gd name="T15" fmla="*/ 1 h 1"/>
                  <a:gd name="T16" fmla="*/ 5 w 5"/>
                  <a:gd name="T17" fmla="*/ 1 h 1"/>
                  <a:gd name="T18" fmla="*/ 5 w 5"/>
                  <a:gd name="T19" fmla="*/ 1 h 1"/>
                  <a:gd name="T20" fmla="*/ 5 w 5"/>
                  <a:gd name="T21" fmla="*/ 1 h 1"/>
                  <a:gd name="T22" fmla="*/ 5 w 5"/>
                  <a:gd name="T23" fmla="*/ 1 h 1"/>
                  <a:gd name="T24" fmla="*/ 5 w 5"/>
                  <a:gd name="T25" fmla="*/ 1 h 1"/>
                  <a:gd name="T26" fmla="*/ 5 w 5"/>
                  <a:gd name="T27" fmla="*/ 1 h 1"/>
                  <a:gd name="T28" fmla="*/ 5 w 5"/>
                  <a:gd name="T29" fmla="*/ 1 h 1"/>
                  <a:gd name="T30" fmla="*/ 5 w 5"/>
                  <a:gd name="T31" fmla="*/ 1 h 1"/>
                  <a:gd name="T32" fmla="*/ 5 w 5"/>
                  <a:gd name="T33" fmla="*/ 1 h 1"/>
                  <a:gd name="T34" fmla="*/ 5 w 5"/>
                  <a:gd name="T35" fmla="*/ 1 h 1"/>
                  <a:gd name="T36" fmla="*/ 5 w 5"/>
                  <a:gd name="T37" fmla="*/ 1 h 1"/>
                  <a:gd name="T38" fmla="*/ 5 w 5"/>
                  <a:gd name="T39" fmla="*/ 1 h 1"/>
                  <a:gd name="T40" fmla="*/ 5 w 5"/>
                  <a:gd name="T41" fmla="*/ 1 h 1"/>
                  <a:gd name="T42" fmla="*/ 5 w 5"/>
                  <a:gd name="T43" fmla="*/ 1 h 1"/>
                  <a:gd name="T44" fmla="*/ 4 w 5"/>
                  <a:gd name="T45" fmla="*/ 1 h 1"/>
                  <a:gd name="T46" fmla="*/ 4 w 5"/>
                  <a:gd name="T47" fmla="*/ 1 h 1"/>
                  <a:gd name="T48" fmla="*/ 4 w 5"/>
                  <a:gd name="T49" fmla="*/ 1 h 1"/>
                  <a:gd name="T50" fmla="*/ 4 w 5"/>
                  <a:gd name="T51" fmla="*/ 1 h 1"/>
                  <a:gd name="T52" fmla="*/ 4 w 5"/>
                  <a:gd name="T53" fmla="*/ 1 h 1"/>
                  <a:gd name="T54" fmla="*/ 4 w 5"/>
                  <a:gd name="T55" fmla="*/ 1 h 1"/>
                  <a:gd name="T56" fmla="*/ 4 w 5"/>
                  <a:gd name="T57" fmla="*/ 1 h 1"/>
                  <a:gd name="T58" fmla="*/ 3 w 5"/>
                  <a:gd name="T59" fmla="*/ 1 h 1"/>
                  <a:gd name="T60" fmla="*/ 1 w 5"/>
                  <a:gd name="T61" fmla="*/ 1 h 1"/>
                  <a:gd name="T62" fmla="*/ 1 w 5"/>
                  <a:gd name="T63" fmla="*/ 1 h 1"/>
                  <a:gd name="T64" fmla="*/ 1 w 5"/>
                  <a:gd name="T65" fmla="*/ 1 h 1"/>
                  <a:gd name="T66" fmla="*/ 0 w 5"/>
                  <a:gd name="T67" fmla="*/ 0 h 1"/>
                  <a:gd name="T68" fmla="*/ 0 w 5"/>
                  <a:gd name="T69" fmla="*/ 0 h 1"/>
                  <a:gd name="T70" fmla="*/ 0 w 5"/>
                  <a:gd name="T71" fmla="*/ 0 h 1"/>
                  <a:gd name="T72" fmla="*/ 0 w 5"/>
                  <a:gd name="T73" fmla="*/ 0 h 1"/>
                  <a:gd name="T74" fmla="*/ 0 w 5"/>
                  <a:gd name="T75" fmla="*/ 0 h 1"/>
                  <a:gd name="T76" fmla="*/ 0 w 5"/>
                  <a:gd name="T77" fmla="*/ 0 h 1"/>
                  <a:gd name="T78" fmla="*/ 1 w 5"/>
                  <a:gd name="T7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 h="1">
                    <a:moveTo>
                      <a:pt x="1" y="0"/>
                    </a:moveTo>
                    <a:cubicBezTo>
                      <a:pt x="1" y="0"/>
                      <a:pt x="1" y="0"/>
                      <a:pt x="1" y="0"/>
                    </a:cubicBezTo>
                    <a:cubicBezTo>
                      <a:pt x="1" y="0"/>
                      <a:pt x="1" y="0"/>
                      <a:pt x="1" y="0"/>
                    </a:cubicBezTo>
                    <a:cubicBezTo>
                      <a:pt x="1" y="0"/>
                      <a:pt x="1" y="0"/>
                      <a:pt x="1" y="1"/>
                    </a:cubicBezTo>
                    <a:cubicBezTo>
                      <a:pt x="1" y="1"/>
                      <a:pt x="2" y="1"/>
                      <a:pt x="2" y="1"/>
                    </a:cubicBezTo>
                    <a:cubicBezTo>
                      <a:pt x="3" y="1"/>
                      <a:pt x="4" y="1"/>
                      <a:pt x="4" y="1"/>
                    </a:cubicBezTo>
                    <a:cubicBezTo>
                      <a:pt x="4" y="1"/>
                      <a:pt x="4" y="1"/>
                      <a:pt x="4" y="1"/>
                    </a:cubicBezTo>
                    <a:cubicBezTo>
                      <a:pt x="4" y="1"/>
                      <a:pt x="4" y="1"/>
                      <a:pt x="4" y="1"/>
                    </a:cubicBezTo>
                    <a:cubicBezTo>
                      <a:pt x="4" y="1"/>
                      <a:pt x="5" y="1"/>
                      <a:pt x="5" y="1"/>
                    </a:cubicBezTo>
                    <a:cubicBezTo>
                      <a:pt x="5" y="1"/>
                      <a:pt x="5" y="1"/>
                      <a:pt x="5" y="1"/>
                    </a:cubicBezTo>
                    <a:cubicBezTo>
                      <a:pt x="5" y="1"/>
                      <a:pt x="5" y="1"/>
                      <a:pt x="5" y="1"/>
                    </a:cubicBezTo>
                    <a:cubicBezTo>
                      <a:pt x="5" y="1"/>
                      <a:pt x="5" y="1"/>
                      <a:pt x="5" y="1"/>
                    </a:cubicBezTo>
                    <a:cubicBezTo>
                      <a:pt x="5" y="1"/>
                      <a:pt x="5" y="1"/>
                      <a:pt x="5" y="1"/>
                    </a:cubicBezTo>
                    <a:cubicBezTo>
                      <a:pt x="5" y="1"/>
                      <a:pt x="5" y="1"/>
                      <a:pt x="5" y="1"/>
                    </a:cubicBezTo>
                    <a:cubicBezTo>
                      <a:pt x="5" y="1"/>
                      <a:pt x="5" y="1"/>
                      <a:pt x="5" y="1"/>
                    </a:cubicBezTo>
                    <a:cubicBezTo>
                      <a:pt x="5" y="1"/>
                      <a:pt x="5" y="1"/>
                      <a:pt x="5" y="1"/>
                    </a:cubicBezTo>
                    <a:cubicBezTo>
                      <a:pt x="5" y="1"/>
                      <a:pt x="5" y="1"/>
                      <a:pt x="5" y="1"/>
                    </a:cubicBezTo>
                    <a:cubicBezTo>
                      <a:pt x="5" y="1"/>
                      <a:pt x="5" y="1"/>
                      <a:pt x="5" y="1"/>
                    </a:cubicBezTo>
                    <a:cubicBezTo>
                      <a:pt x="5" y="1"/>
                      <a:pt x="5" y="1"/>
                      <a:pt x="5" y="1"/>
                    </a:cubicBezTo>
                    <a:cubicBezTo>
                      <a:pt x="5" y="1"/>
                      <a:pt x="5" y="1"/>
                      <a:pt x="5" y="1"/>
                    </a:cubicBezTo>
                    <a:cubicBezTo>
                      <a:pt x="5" y="1"/>
                      <a:pt x="5" y="1"/>
                      <a:pt x="5" y="1"/>
                    </a:cubicBezTo>
                    <a:cubicBezTo>
                      <a:pt x="5" y="1"/>
                      <a:pt x="5" y="1"/>
                      <a:pt x="5" y="1"/>
                    </a:cubicBez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4" y="1"/>
                      <a:pt x="4" y="1"/>
                      <a:pt x="4" y="1"/>
                    </a:cubicBezTo>
                    <a:cubicBezTo>
                      <a:pt x="3" y="1"/>
                      <a:pt x="3" y="1"/>
                      <a:pt x="3" y="1"/>
                    </a:cubicBezTo>
                    <a:cubicBezTo>
                      <a:pt x="2" y="1"/>
                      <a:pt x="2" y="1"/>
                      <a:pt x="1" y="1"/>
                    </a:cubicBezTo>
                    <a:cubicBezTo>
                      <a:pt x="1" y="1"/>
                      <a:pt x="1" y="1"/>
                      <a:pt x="1" y="1"/>
                    </a:cubicBezTo>
                    <a:cubicBezTo>
                      <a:pt x="1" y="1"/>
                      <a:pt x="1" y="1"/>
                      <a:pt x="1" y="1"/>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79" name="Freeform 306"/>
              <p:cNvSpPr>
                <a:spLocks/>
              </p:cNvSpPr>
              <p:nvPr/>
            </p:nvSpPr>
            <p:spPr bwMode="auto">
              <a:xfrm>
                <a:off x="1417" y="1888"/>
                <a:ext cx="11" cy="4"/>
              </a:xfrm>
              <a:custGeom>
                <a:avLst/>
                <a:gdLst>
                  <a:gd name="T0" fmla="*/ 0 w 5"/>
                  <a:gd name="T1" fmla="*/ 0 h 2"/>
                  <a:gd name="T2" fmla="*/ 1 w 5"/>
                  <a:gd name="T3" fmla="*/ 0 h 2"/>
                  <a:gd name="T4" fmla="*/ 1 w 5"/>
                  <a:gd name="T5" fmla="*/ 0 h 2"/>
                  <a:gd name="T6" fmla="*/ 1 w 5"/>
                  <a:gd name="T7" fmla="*/ 0 h 2"/>
                  <a:gd name="T8" fmla="*/ 2 w 5"/>
                  <a:gd name="T9" fmla="*/ 1 h 2"/>
                  <a:gd name="T10" fmla="*/ 4 w 5"/>
                  <a:gd name="T11" fmla="*/ 2 h 2"/>
                  <a:gd name="T12" fmla="*/ 4 w 5"/>
                  <a:gd name="T13" fmla="*/ 2 h 2"/>
                  <a:gd name="T14" fmla="*/ 4 w 5"/>
                  <a:gd name="T15" fmla="*/ 2 h 2"/>
                  <a:gd name="T16" fmla="*/ 5 w 5"/>
                  <a:gd name="T17" fmla="*/ 2 h 2"/>
                  <a:gd name="T18" fmla="*/ 5 w 5"/>
                  <a:gd name="T19" fmla="*/ 2 h 2"/>
                  <a:gd name="T20" fmla="*/ 5 w 5"/>
                  <a:gd name="T21" fmla="*/ 2 h 2"/>
                  <a:gd name="T22" fmla="*/ 5 w 5"/>
                  <a:gd name="T23" fmla="*/ 2 h 2"/>
                  <a:gd name="T24" fmla="*/ 5 w 5"/>
                  <a:gd name="T25" fmla="*/ 2 h 2"/>
                  <a:gd name="T26" fmla="*/ 5 w 5"/>
                  <a:gd name="T27" fmla="*/ 2 h 2"/>
                  <a:gd name="T28" fmla="*/ 5 w 5"/>
                  <a:gd name="T29" fmla="*/ 2 h 2"/>
                  <a:gd name="T30" fmla="*/ 5 w 5"/>
                  <a:gd name="T31" fmla="*/ 2 h 2"/>
                  <a:gd name="T32" fmla="*/ 5 w 5"/>
                  <a:gd name="T33" fmla="*/ 2 h 2"/>
                  <a:gd name="T34" fmla="*/ 5 w 5"/>
                  <a:gd name="T35" fmla="*/ 2 h 2"/>
                  <a:gd name="T36" fmla="*/ 5 w 5"/>
                  <a:gd name="T37" fmla="*/ 2 h 2"/>
                  <a:gd name="T38" fmla="*/ 5 w 5"/>
                  <a:gd name="T39" fmla="*/ 2 h 2"/>
                  <a:gd name="T40" fmla="*/ 5 w 5"/>
                  <a:gd name="T41" fmla="*/ 2 h 2"/>
                  <a:gd name="T42" fmla="*/ 5 w 5"/>
                  <a:gd name="T43" fmla="*/ 2 h 2"/>
                  <a:gd name="T44" fmla="*/ 4 w 5"/>
                  <a:gd name="T45" fmla="*/ 2 h 2"/>
                  <a:gd name="T46" fmla="*/ 4 w 5"/>
                  <a:gd name="T47" fmla="*/ 2 h 2"/>
                  <a:gd name="T48" fmla="*/ 4 w 5"/>
                  <a:gd name="T49" fmla="*/ 2 h 2"/>
                  <a:gd name="T50" fmla="*/ 4 w 5"/>
                  <a:gd name="T51" fmla="*/ 2 h 2"/>
                  <a:gd name="T52" fmla="*/ 3 w 5"/>
                  <a:gd name="T53" fmla="*/ 2 h 2"/>
                  <a:gd name="T54" fmla="*/ 3 w 5"/>
                  <a:gd name="T55" fmla="*/ 2 h 2"/>
                  <a:gd name="T56" fmla="*/ 3 w 5"/>
                  <a:gd name="T57" fmla="*/ 2 h 2"/>
                  <a:gd name="T58" fmla="*/ 3 w 5"/>
                  <a:gd name="T59" fmla="*/ 1 h 2"/>
                  <a:gd name="T60" fmla="*/ 1 w 5"/>
                  <a:gd name="T61" fmla="*/ 1 h 2"/>
                  <a:gd name="T62" fmla="*/ 1 w 5"/>
                  <a:gd name="T63" fmla="*/ 0 h 2"/>
                  <a:gd name="T64" fmla="*/ 0 w 5"/>
                  <a:gd name="T65" fmla="*/ 0 h 2"/>
                  <a:gd name="T66" fmla="*/ 0 w 5"/>
                  <a:gd name="T67" fmla="*/ 0 h 2"/>
                  <a:gd name="T68" fmla="*/ 0 w 5"/>
                  <a:gd name="T69" fmla="*/ 0 h 2"/>
                  <a:gd name="T70" fmla="*/ 0 w 5"/>
                  <a:gd name="T71" fmla="*/ 0 h 2"/>
                  <a:gd name="T72" fmla="*/ 0 w 5"/>
                  <a:gd name="T73" fmla="*/ 0 h 2"/>
                  <a:gd name="T74" fmla="*/ 0 w 5"/>
                  <a:gd name="T75" fmla="*/ 0 h 2"/>
                  <a:gd name="T76" fmla="*/ 0 w 5"/>
                  <a:gd name="T77" fmla="*/ 0 h 2"/>
                  <a:gd name="T78" fmla="*/ 0 w 5"/>
                  <a:gd name="T7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5" h="2">
                    <a:moveTo>
                      <a:pt x="0" y="0"/>
                    </a:moveTo>
                    <a:cubicBezTo>
                      <a:pt x="0" y="0"/>
                      <a:pt x="1" y="0"/>
                      <a:pt x="1" y="0"/>
                    </a:cubicBezTo>
                    <a:cubicBezTo>
                      <a:pt x="1" y="0"/>
                      <a:pt x="1" y="0"/>
                      <a:pt x="1" y="0"/>
                    </a:cubicBezTo>
                    <a:cubicBezTo>
                      <a:pt x="1" y="0"/>
                      <a:pt x="1" y="0"/>
                      <a:pt x="1" y="0"/>
                    </a:cubicBezTo>
                    <a:cubicBezTo>
                      <a:pt x="1" y="0"/>
                      <a:pt x="2" y="1"/>
                      <a:pt x="2" y="1"/>
                    </a:cubicBezTo>
                    <a:cubicBezTo>
                      <a:pt x="3" y="1"/>
                      <a:pt x="4" y="2"/>
                      <a:pt x="4" y="2"/>
                    </a:cubicBezTo>
                    <a:cubicBezTo>
                      <a:pt x="4" y="2"/>
                      <a:pt x="4" y="2"/>
                      <a:pt x="4" y="2"/>
                    </a:cubicBezTo>
                    <a:cubicBezTo>
                      <a:pt x="4" y="2"/>
                      <a:pt x="4" y="2"/>
                      <a:pt x="4" y="2"/>
                    </a:cubicBezTo>
                    <a:cubicBezTo>
                      <a:pt x="4" y="2"/>
                      <a:pt x="5" y="2"/>
                      <a:pt x="5" y="2"/>
                    </a:cubicBezTo>
                    <a:cubicBezTo>
                      <a:pt x="5" y="2"/>
                      <a:pt x="5" y="2"/>
                      <a:pt x="5" y="2"/>
                    </a:cubicBezTo>
                    <a:cubicBezTo>
                      <a:pt x="5" y="2"/>
                      <a:pt x="5" y="2"/>
                      <a:pt x="5" y="2"/>
                    </a:cubicBezTo>
                    <a:cubicBezTo>
                      <a:pt x="5" y="2"/>
                      <a:pt x="5" y="2"/>
                      <a:pt x="5" y="2"/>
                    </a:cubicBezTo>
                    <a:cubicBezTo>
                      <a:pt x="5" y="2"/>
                      <a:pt x="5" y="2"/>
                      <a:pt x="5" y="2"/>
                    </a:cubicBezTo>
                    <a:cubicBezTo>
                      <a:pt x="5" y="2"/>
                      <a:pt x="5" y="2"/>
                      <a:pt x="5" y="2"/>
                    </a:cubicBezTo>
                    <a:cubicBezTo>
                      <a:pt x="5" y="2"/>
                      <a:pt x="5" y="2"/>
                      <a:pt x="5" y="2"/>
                    </a:cubicBezTo>
                    <a:cubicBezTo>
                      <a:pt x="5" y="2"/>
                      <a:pt x="5" y="2"/>
                      <a:pt x="5" y="2"/>
                    </a:cubicBezTo>
                    <a:cubicBezTo>
                      <a:pt x="5" y="2"/>
                      <a:pt x="5" y="2"/>
                      <a:pt x="5" y="2"/>
                    </a:cubicBezTo>
                    <a:cubicBezTo>
                      <a:pt x="5" y="2"/>
                      <a:pt x="5" y="2"/>
                      <a:pt x="5" y="2"/>
                    </a:cubicBezTo>
                    <a:cubicBezTo>
                      <a:pt x="5" y="2"/>
                      <a:pt x="5" y="2"/>
                      <a:pt x="5" y="2"/>
                    </a:cubicBezTo>
                    <a:cubicBezTo>
                      <a:pt x="5" y="2"/>
                      <a:pt x="5" y="2"/>
                      <a:pt x="5" y="2"/>
                    </a:cubicBezTo>
                    <a:cubicBezTo>
                      <a:pt x="5" y="2"/>
                      <a:pt x="5" y="2"/>
                      <a:pt x="5" y="2"/>
                    </a:cubicBezTo>
                    <a:cubicBezTo>
                      <a:pt x="5" y="2"/>
                      <a:pt x="5" y="2"/>
                      <a:pt x="5" y="2"/>
                    </a:cubicBezTo>
                    <a:cubicBezTo>
                      <a:pt x="4" y="2"/>
                      <a:pt x="4" y="2"/>
                      <a:pt x="4" y="2"/>
                    </a:cubicBezTo>
                    <a:cubicBezTo>
                      <a:pt x="4" y="2"/>
                      <a:pt x="4" y="2"/>
                      <a:pt x="4" y="2"/>
                    </a:cubicBezTo>
                    <a:cubicBezTo>
                      <a:pt x="4" y="2"/>
                      <a:pt x="4" y="2"/>
                      <a:pt x="4" y="2"/>
                    </a:cubicBezTo>
                    <a:cubicBezTo>
                      <a:pt x="4" y="2"/>
                      <a:pt x="4" y="2"/>
                      <a:pt x="4" y="2"/>
                    </a:cubicBezTo>
                    <a:cubicBezTo>
                      <a:pt x="4" y="2"/>
                      <a:pt x="4" y="2"/>
                      <a:pt x="3" y="2"/>
                    </a:cubicBezTo>
                    <a:cubicBezTo>
                      <a:pt x="3" y="2"/>
                      <a:pt x="3" y="2"/>
                      <a:pt x="3" y="2"/>
                    </a:cubicBezTo>
                    <a:cubicBezTo>
                      <a:pt x="3" y="2"/>
                      <a:pt x="3" y="2"/>
                      <a:pt x="3" y="2"/>
                    </a:cubicBezTo>
                    <a:cubicBezTo>
                      <a:pt x="3" y="2"/>
                      <a:pt x="3" y="1"/>
                      <a:pt x="3" y="1"/>
                    </a:cubicBezTo>
                    <a:cubicBezTo>
                      <a:pt x="2" y="1"/>
                      <a:pt x="1" y="1"/>
                      <a:pt x="1" y="1"/>
                    </a:cubicBezTo>
                    <a:cubicBezTo>
                      <a:pt x="1" y="0"/>
                      <a:pt x="1" y="0"/>
                      <a:pt x="1"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80" name="Freeform 307"/>
              <p:cNvSpPr>
                <a:spLocks/>
              </p:cNvSpPr>
              <p:nvPr/>
            </p:nvSpPr>
            <p:spPr bwMode="auto">
              <a:xfrm>
                <a:off x="1421" y="1892"/>
                <a:ext cx="7" cy="10"/>
              </a:xfrm>
              <a:custGeom>
                <a:avLst/>
                <a:gdLst>
                  <a:gd name="T0" fmla="*/ 0 w 3"/>
                  <a:gd name="T1" fmla="*/ 4 h 4"/>
                  <a:gd name="T2" fmla="*/ 0 w 3"/>
                  <a:gd name="T3" fmla="*/ 4 h 4"/>
                  <a:gd name="T4" fmla="*/ 0 w 3"/>
                  <a:gd name="T5" fmla="*/ 4 h 4"/>
                  <a:gd name="T6" fmla="*/ 1 w 3"/>
                  <a:gd name="T7" fmla="*/ 3 h 4"/>
                  <a:gd name="T8" fmla="*/ 1 w 3"/>
                  <a:gd name="T9" fmla="*/ 2 h 4"/>
                  <a:gd name="T10" fmla="*/ 2 w 3"/>
                  <a:gd name="T11" fmla="*/ 0 h 4"/>
                  <a:gd name="T12" fmla="*/ 2 w 3"/>
                  <a:gd name="T13" fmla="*/ 0 h 4"/>
                  <a:gd name="T14" fmla="*/ 2 w 3"/>
                  <a:gd name="T15" fmla="*/ 0 h 4"/>
                  <a:gd name="T16" fmla="*/ 3 w 3"/>
                  <a:gd name="T17" fmla="*/ 0 h 4"/>
                  <a:gd name="T18" fmla="*/ 3 w 3"/>
                  <a:gd name="T19" fmla="*/ 0 h 4"/>
                  <a:gd name="T20" fmla="*/ 3 w 3"/>
                  <a:gd name="T21" fmla="*/ 0 h 4"/>
                  <a:gd name="T22" fmla="*/ 3 w 3"/>
                  <a:gd name="T23" fmla="*/ 0 h 4"/>
                  <a:gd name="T24" fmla="*/ 3 w 3"/>
                  <a:gd name="T25" fmla="*/ 0 h 4"/>
                  <a:gd name="T26" fmla="*/ 3 w 3"/>
                  <a:gd name="T27" fmla="*/ 0 h 4"/>
                  <a:gd name="T28" fmla="*/ 3 w 3"/>
                  <a:gd name="T29" fmla="*/ 0 h 4"/>
                  <a:gd name="T30" fmla="*/ 3 w 3"/>
                  <a:gd name="T31" fmla="*/ 0 h 4"/>
                  <a:gd name="T32" fmla="*/ 3 w 3"/>
                  <a:gd name="T33" fmla="*/ 0 h 4"/>
                  <a:gd name="T34" fmla="*/ 3 w 3"/>
                  <a:gd name="T35" fmla="*/ 0 h 4"/>
                  <a:gd name="T36" fmla="*/ 3 w 3"/>
                  <a:gd name="T37" fmla="*/ 0 h 4"/>
                  <a:gd name="T38" fmla="*/ 3 w 3"/>
                  <a:gd name="T39" fmla="*/ 0 h 4"/>
                  <a:gd name="T40" fmla="*/ 3 w 3"/>
                  <a:gd name="T41" fmla="*/ 0 h 4"/>
                  <a:gd name="T42" fmla="*/ 3 w 3"/>
                  <a:gd name="T43" fmla="*/ 0 h 4"/>
                  <a:gd name="T44" fmla="*/ 2 w 3"/>
                  <a:gd name="T45" fmla="*/ 0 h 4"/>
                  <a:gd name="T46" fmla="*/ 2 w 3"/>
                  <a:gd name="T47" fmla="*/ 0 h 4"/>
                  <a:gd name="T48" fmla="*/ 2 w 3"/>
                  <a:gd name="T49" fmla="*/ 0 h 4"/>
                  <a:gd name="T50" fmla="*/ 2 w 3"/>
                  <a:gd name="T51" fmla="*/ 0 h 4"/>
                  <a:gd name="T52" fmla="*/ 2 w 3"/>
                  <a:gd name="T53" fmla="*/ 1 h 4"/>
                  <a:gd name="T54" fmla="*/ 2 w 3"/>
                  <a:gd name="T55" fmla="*/ 1 h 4"/>
                  <a:gd name="T56" fmla="*/ 2 w 3"/>
                  <a:gd name="T57" fmla="*/ 1 h 4"/>
                  <a:gd name="T58" fmla="*/ 1 w 3"/>
                  <a:gd name="T59" fmla="*/ 1 h 4"/>
                  <a:gd name="T60" fmla="*/ 0 w 3"/>
                  <a:gd name="T61" fmla="*/ 3 h 4"/>
                  <a:gd name="T62" fmla="*/ 0 w 3"/>
                  <a:gd name="T63" fmla="*/ 4 h 4"/>
                  <a:gd name="T64" fmla="*/ 0 w 3"/>
                  <a:gd name="T65" fmla="*/ 4 h 4"/>
                  <a:gd name="T66" fmla="*/ 0 w 3"/>
                  <a:gd name="T67" fmla="*/ 4 h 4"/>
                  <a:gd name="T68" fmla="*/ 0 w 3"/>
                  <a:gd name="T69" fmla="*/ 4 h 4"/>
                  <a:gd name="T70" fmla="*/ 0 w 3"/>
                  <a:gd name="T71" fmla="*/ 4 h 4"/>
                  <a:gd name="T72" fmla="*/ 0 w 3"/>
                  <a:gd name="T73" fmla="*/ 4 h 4"/>
                  <a:gd name="T74" fmla="*/ 0 w 3"/>
                  <a:gd name="T75" fmla="*/ 4 h 4"/>
                  <a:gd name="T76" fmla="*/ 0 w 3"/>
                  <a:gd name="T77" fmla="*/ 4 h 4"/>
                  <a:gd name="T78" fmla="*/ 0 w 3"/>
                  <a:gd name="T7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 h="4">
                    <a:moveTo>
                      <a:pt x="0" y="4"/>
                    </a:moveTo>
                    <a:cubicBezTo>
                      <a:pt x="0" y="4"/>
                      <a:pt x="0" y="4"/>
                      <a:pt x="0" y="4"/>
                    </a:cubicBezTo>
                    <a:cubicBezTo>
                      <a:pt x="0" y="4"/>
                      <a:pt x="0" y="4"/>
                      <a:pt x="0" y="4"/>
                    </a:cubicBezTo>
                    <a:cubicBezTo>
                      <a:pt x="0" y="4"/>
                      <a:pt x="1" y="3"/>
                      <a:pt x="1" y="3"/>
                    </a:cubicBezTo>
                    <a:cubicBezTo>
                      <a:pt x="1" y="3"/>
                      <a:pt x="1" y="3"/>
                      <a:pt x="1" y="2"/>
                    </a:cubicBezTo>
                    <a:cubicBezTo>
                      <a:pt x="1" y="1"/>
                      <a:pt x="2" y="1"/>
                      <a:pt x="2" y="0"/>
                    </a:cubicBezTo>
                    <a:cubicBezTo>
                      <a:pt x="2" y="0"/>
                      <a:pt x="2" y="0"/>
                      <a:pt x="2" y="0"/>
                    </a:cubicBezTo>
                    <a:cubicBezTo>
                      <a:pt x="2" y="0"/>
                      <a:pt x="2" y="0"/>
                      <a:pt x="2" y="0"/>
                    </a:cubicBezTo>
                    <a:cubicBezTo>
                      <a:pt x="3" y="0"/>
                      <a:pt x="3" y="0"/>
                      <a:pt x="3" y="0"/>
                    </a:cubicBezTo>
                    <a:cubicBezTo>
                      <a:pt x="3" y="0"/>
                      <a:pt x="3" y="0"/>
                      <a:pt x="3" y="0"/>
                    </a:cubicBezTo>
                    <a:cubicBezTo>
                      <a:pt x="3" y="0"/>
                      <a:pt x="3" y="0"/>
                      <a:pt x="3" y="0"/>
                    </a:cubicBezTo>
                    <a:cubicBezTo>
                      <a:pt x="3" y="0"/>
                      <a:pt x="3" y="0"/>
                      <a:pt x="3" y="0"/>
                    </a:cubicBezTo>
                    <a:cubicBezTo>
                      <a:pt x="3" y="0"/>
                      <a:pt x="3" y="0"/>
                      <a:pt x="3" y="0"/>
                    </a:cubicBezTo>
                    <a:cubicBezTo>
                      <a:pt x="3" y="0"/>
                      <a:pt x="3" y="0"/>
                      <a:pt x="3" y="0"/>
                    </a:cubicBezTo>
                    <a:cubicBezTo>
                      <a:pt x="3" y="0"/>
                      <a:pt x="3" y="0"/>
                      <a:pt x="3" y="0"/>
                    </a:cubicBezTo>
                    <a:cubicBezTo>
                      <a:pt x="3" y="0"/>
                      <a:pt x="3" y="0"/>
                      <a:pt x="3" y="0"/>
                    </a:cubicBezTo>
                    <a:cubicBezTo>
                      <a:pt x="3" y="0"/>
                      <a:pt x="3" y="0"/>
                      <a:pt x="3" y="0"/>
                    </a:cubicBezTo>
                    <a:cubicBezTo>
                      <a:pt x="3" y="0"/>
                      <a:pt x="3" y="0"/>
                      <a:pt x="3" y="0"/>
                    </a:cubicBezTo>
                    <a:cubicBezTo>
                      <a:pt x="3" y="0"/>
                      <a:pt x="3" y="0"/>
                      <a:pt x="3" y="0"/>
                    </a:cubicBezTo>
                    <a:cubicBezTo>
                      <a:pt x="3" y="0"/>
                      <a:pt x="3" y="0"/>
                      <a:pt x="3" y="0"/>
                    </a:cubicBezTo>
                    <a:cubicBezTo>
                      <a:pt x="3" y="0"/>
                      <a:pt x="3" y="0"/>
                      <a:pt x="3" y="0"/>
                    </a:cubicBezTo>
                    <a:cubicBezTo>
                      <a:pt x="3" y="0"/>
                      <a:pt x="3" y="0"/>
                      <a:pt x="3" y="0"/>
                    </a:cubicBezTo>
                    <a:cubicBezTo>
                      <a:pt x="2" y="0"/>
                      <a:pt x="2" y="0"/>
                      <a:pt x="2" y="0"/>
                    </a:cubicBezTo>
                    <a:cubicBezTo>
                      <a:pt x="2" y="0"/>
                      <a:pt x="2" y="0"/>
                      <a:pt x="2" y="0"/>
                    </a:cubicBezTo>
                    <a:cubicBezTo>
                      <a:pt x="2" y="0"/>
                      <a:pt x="2" y="0"/>
                      <a:pt x="2" y="0"/>
                    </a:cubicBezTo>
                    <a:cubicBezTo>
                      <a:pt x="2" y="0"/>
                      <a:pt x="2" y="0"/>
                      <a:pt x="2" y="0"/>
                    </a:cubicBezTo>
                    <a:cubicBezTo>
                      <a:pt x="2" y="0"/>
                      <a:pt x="2" y="1"/>
                      <a:pt x="2" y="1"/>
                    </a:cubicBezTo>
                    <a:cubicBezTo>
                      <a:pt x="2" y="1"/>
                      <a:pt x="2" y="1"/>
                      <a:pt x="2" y="1"/>
                    </a:cubicBezTo>
                    <a:cubicBezTo>
                      <a:pt x="2" y="1"/>
                      <a:pt x="2" y="1"/>
                      <a:pt x="2" y="1"/>
                    </a:cubicBezTo>
                    <a:cubicBezTo>
                      <a:pt x="2" y="1"/>
                      <a:pt x="2" y="1"/>
                      <a:pt x="1" y="1"/>
                    </a:cubicBezTo>
                    <a:cubicBezTo>
                      <a:pt x="1" y="2"/>
                      <a:pt x="1" y="3"/>
                      <a:pt x="0" y="3"/>
                    </a:cubicBezTo>
                    <a:cubicBezTo>
                      <a:pt x="0" y="3"/>
                      <a:pt x="0" y="3"/>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ubicBezTo>
                      <a:pt x="0" y="4"/>
                      <a:pt x="0" y="4"/>
                      <a:pt x="0" y="4"/>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81" name="Freeform 308"/>
              <p:cNvSpPr>
                <a:spLocks/>
              </p:cNvSpPr>
              <p:nvPr/>
            </p:nvSpPr>
            <p:spPr bwMode="auto">
              <a:xfrm>
                <a:off x="1336" y="1122"/>
                <a:ext cx="116" cy="248"/>
              </a:xfrm>
              <a:custGeom>
                <a:avLst/>
                <a:gdLst>
                  <a:gd name="T0" fmla="*/ 49 w 49"/>
                  <a:gd name="T1" fmla="*/ 105 h 105"/>
                  <a:gd name="T2" fmla="*/ 16 w 49"/>
                  <a:gd name="T3" fmla="*/ 75 h 105"/>
                  <a:gd name="T4" fmla="*/ 6 w 49"/>
                  <a:gd name="T5" fmla="*/ 0 h 105"/>
                  <a:gd name="T6" fmla="*/ 10 w 49"/>
                  <a:gd name="T7" fmla="*/ 1 h 105"/>
                  <a:gd name="T8" fmla="*/ 12 w 49"/>
                  <a:gd name="T9" fmla="*/ 61 h 105"/>
                  <a:gd name="T10" fmla="*/ 48 w 49"/>
                  <a:gd name="T11" fmla="*/ 105 h 105"/>
                  <a:gd name="T12" fmla="*/ 45 w 49"/>
                  <a:gd name="T13" fmla="*/ 104 h 105"/>
                  <a:gd name="T14" fmla="*/ 46 w 49"/>
                  <a:gd name="T15" fmla="*/ 104 h 105"/>
                  <a:gd name="T16" fmla="*/ 49 w 49"/>
                  <a:gd name="T17"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9" h="105">
                    <a:moveTo>
                      <a:pt x="49" y="105"/>
                    </a:moveTo>
                    <a:cubicBezTo>
                      <a:pt x="34" y="101"/>
                      <a:pt x="23" y="88"/>
                      <a:pt x="16" y="75"/>
                    </a:cubicBezTo>
                    <a:cubicBezTo>
                      <a:pt x="3" y="52"/>
                      <a:pt x="0" y="24"/>
                      <a:pt x="6" y="0"/>
                    </a:cubicBezTo>
                    <a:cubicBezTo>
                      <a:pt x="10" y="1"/>
                      <a:pt x="10" y="1"/>
                      <a:pt x="10" y="1"/>
                    </a:cubicBezTo>
                    <a:cubicBezTo>
                      <a:pt x="4" y="20"/>
                      <a:pt x="6" y="41"/>
                      <a:pt x="12" y="61"/>
                    </a:cubicBezTo>
                    <a:cubicBezTo>
                      <a:pt x="18" y="78"/>
                      <a:pt x="30" y="97"/>
                      <a:pt x="48" y="105"/>
                    </a:cubicBezTo>
                    <a:cubicBezTo>
                      <a:pt x="47" y="104"/>
                      <a:pt x="46" y="104"/>
                      <a:pt x="45" y="104"/>
                    </a:cubicBezTo>
                    <a:cubicBezTo>
                      <a:pt x="46" y="104"/>
                      <a:pt x="46" y="104"/>
                      <a:pt x="46" y="104"/>
                    </a:cubicBezTo>
                    <a:cubicBezTo>
                      <a:pt x="47" y="104"/>
                      <a:pt x="48" y="105"/>
                      <a:pt x="49" y="105"/>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82" name="Freeform 309"/>
              <p:cNvSpPr>
                <a:spLocks/>
              </p:cNvSpPr>
              <p:nvPr/>
            </p:nvSpPr>
            <p:spPr bwMode="auto">
              <a:xfrm>
                <a:off x="1582" y="1380"/>
                <a:ext cx="75" cy="35"/>
              </a:xfrm>
              <a:custGeom>
                <a:avLst/>
                <a:gdLst>
                  <a:gd name="T0" fmla="*/ 32 w 32"/>
                  <a:gd name="T1" fmla="*/ 11 h 15"/>
                  <a:gd name="T2" fmla="*/ 29 w 32"/>
                  <a:gd name="T3" fmla="*/ 13 h 15"/>
                  <a:gd name="T4" fmla="*/ 22 w 32"/>
                  <a:gd name="T5" fmla="*/ 14 h 15"/>
                  <a:gd name="T6" fmla="*/ 13 w 32"/>
                  <a:gd name="T7" fmla="*/ 7 h 15"/>
                  <a:gd name="T8" fmla="*/ 9 w 32"/>
                  <a:gd name="T9" fmla="*/ 3 h 15"/>
                  <a:gd name="T10" fmla="*/ 6 w 32"/>
                  <a:gd name="T11" fmla="*/ 2 h 15"/>
                  <a:gd name="T12" fmla="*/ 2 w 32"/>
                  <a:gd name="T13" fmla="*/ 2 h 15"/>
                  <a:gd name="T14" fmla="*/ 1 w 32"/>
                  <a:gd name="T15" fmla="*/ 3 h 15"/>
                  <a:gd name="T16" fmla="*/ 3 w 32"/>
                  <a:gd name="T17" fmla="*/ 2 h 15"/>
                  <a:gd name="T18" fmla="*/ 8 w 32"/>
                  <a:gd name="T19" fmla="*/ 2 h 15"/>
                  <a:gd name="T20" fmla="*/ 17 w 32"/>
                  <a:gd name="T21" fmla="*/ 11 h 15"/>
                  <a:gd name="T22" fmla="*/ 23 w 32"/>
                  <a:gd name="T23" fmla="*/ 14 h 15"/>
                  <a:gd name="T24" fmla="*/ 28 w 32"/>
                  <a:gd name="T25" fmla="*/ 14 h 15"/>
                  <a:gd name="T26" fmla="*/ 32 w 32"/>
                  <a:gd name="T27" fmla="*/ 11 h 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 h="15">
                    <a:moveTo>
                      <a:pt x="32" y="11"/>
                    </a:moveTo>
                    <a:cubicBezTo>
                      <a:pt x="32" y="11"/>
                      <a:pt x="32" y="12"/>
                      <a:pt x="29" y="13"/>
                    </a:cubicBezTo>
                    <a:cubicBezTo>
                      <a:pt x="28" y="14"/>
                      <a:pt x="25" y="15"/>
                      <a:pt x="22" y="14"/>
                    </a:cubicBezTo>
                    <a:cubicBezTo>
                      <a:pt x="19" y="13"/>
                      <a:pt x="16" y="11"/>
                      <a:pt x="13" y="7"/>
                    </a:cubicBezTo>
                    <a:cubicBezTo>
                      <a:pt x="12" y="5"/>
                      <a:pt x="10" y="4"/>
                      <a:pt x="9" y="3"/>
                    </a:cubicBezTo>
                    <a:cubicBezTo>
                      <a:pt x="8" y="3"/>
                      <a:pt x="7" y="2"/>
                      <a:pt x="6" y="2"/>
                    </a:cubicBezTo>
                    <a:cubicBezTo>
                      <a:pt x="5" y="1"/>
                      <a:pt x="3" y="2"/>
                      <a:pt x="2" y="2"/>
                    </a:cubicBezTo>
                    <a:cubicBezTo>
                      <a:pt x="1" y="3"/>
                      <a:pt x="1" y="3"/>
                      <a:pt x="1" y="3"/>
                    </a:cubicBezTo>
                    <a:cubicBezTo>
                      <a:pt x="1" y="3"/>
                      <a:pt x="0" y="3"/>
                      <a:pt x="3" y="2"/>
                    </a:cubicBezTo>
                    <a:cubicBezTo>
                      <a:pt x="4" y="1"/>
                      <a:pt x="6" y="0"/>
                      <a:pt x="8" y="2"/>
                    </a:cubicBezTo>
                    <a:cubicBezTo>
                      <a:pt x="11" y="3"/>
                      <a:pt x="13" y="7"/>
                      <a:pt x="17" y="11"/>
                    </a:cubicBezTo>
                    <a:cubicBezTo>
                      <a:pt x="20" y="13"/>
                      <a:pt x="22" y="14"/>
                      <a:pt x="23" y="14"/>
                    </a:cubicBezTo>
                    <a:cubicBezTo>
                      <a:pt x="24" y="14"/>
                      <a:pt x="25" y="15"/>
                      <a:pt x="28" y="14"/>
                    </a:cubicBezTo>
                    <a:cubicBezTo>
                      <a:pt x="29" y="13"/>
                      <a:pt x="31" y="12"/>
                      <a:pt x="32" y="1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83" name="Freeform 310"/>
              <p:cNvSpPr>
                <a:spLocks/>
              </p:cNvSpPr>
              <p:nvPr/>
            </p:nvSpPr>
            <p:spPr bwMode="auto">
              <a:xfrm>
                <a:off x="1584" y="1382"/>
                <a:ext cx="73" cy="33"/>
              </a:xfrm>
              <a:custGeom>
                <a:avLst/>
                <a:gdLst>
                  <a:gd name="T0" fmla="*/ 31 w 31"/>
                  <a:gd name="T1" fmla="*/ 10 h 14"/>
                  <a:gd name="T2" fmla="*/ 31 w 31"/>
                  <a:gd name="T3" fmla="*/ 10 h 14"/>
                  <a:gd name="T4" fmla="*/ 30 w 31"/>
                  <a:gd name="T5" fmla="*/ 11 h 14"/>
                  <a:gd name="T6" fmla="*/ 22 w 31"/>
                  <a:gd name="T7" fmla="*/ 13 h 14"/>
                  <a:gd name="T8" fmla="*/ 12 w 31"/>
                  <a:gd name="T9" fmla="*/ 6 h 14"/>
                  <a:gd name="T10" fmla="*/ 5 w 31"/>
                  <a:gd name="T11" fmla="*/ 1 h 14"/>
                  <a:gd name="T12" fmla="*/ 1 w 31"/>
                  <a:gd name="T13" fmla="*/ 1 h 14"/>
                  <a:gd name="T14" fmla="*/ 0 w 31"/>
                  <a:gd name="T15" fmla="*/ 2 h 14"/>
                  <a:gd name="T16" fmla="*/ 0 w 31"/>
                  <a:gd name="T17" fmla="*/ 2 h 14"/>
                  <a:gd name="T18" fmla="*/ 0 w 31"/>
                  <a:gd name="T19" fmla="*/ 2 h 14"/>
                  <a:gd name="T20" fmla="*/ 0 w 31"/>
                  <a:gd name="T21" fmla="*/ 2 h 14"/>
                  <a:gd name="T22" fmla="*/ 0 w 31"/>
                  <a:gd name="T23" fmla="*/ 2 h 14"/>
                  <a:gd name="T24" fmla="*/ 0 w 31"/>
                  <a:gd name="T25" fmla="*/ 2 h 14"/>
                  <a:gd name="T26" fmla="*/ 0 w 31"/>
                  <a:gd name="T27" fmla="*/ 2 h 14"/>
                  <a:gd name="T28" fmla="*/ 0 w 31"/>
                  <a:gd name="T29" fmla="*/ 2 h 14"/>
                  <a:gd name="T30" fmla="*/ 0 w 31"/>
                  <a:gd name="T31" fmla="*/ 2 h 14"/>
                  <a:gd name="T32" fmla="*/ 0 w 31"/>
                  <a:gd name="T33" fmla="*/ 2 h 14"/>
                  <a:gd name="T34" fmla="*/ 0 w 31"/>
                  <a:gd name="T35" fmla="*/ 2 h 14"/>
                  <a:gd name="T36" fmla="*/ 0 w 31"/>
                  <a:gd name="T37" fmla="*/ 2 h 14"/>
                  <a:gd name="T38" fmla="*/ 0 w 31"/>
                  <a:gd name="T39" fmla="*/ 2 h 14"/>
                  <a:gd name="T40" fmla="*/ 0 w 31"/>
                  <a:gd name="T41" fmla="*/ 2 h 14"/>
                  <a:gd name="T42" fmla="*/ 0 w 31"/>
                  <a:gd name="T43" fmla="*/ 2 h 14"/>
                  <a:gd name="T44" fmla="*/ 0 w 31"/>
                  <a:gd name="T45" fmla="*/ 2 h 14"/>
                  <a:gd name="T46" fmla="*/ 0 w 31"/>
                  <a:gd name="T47" fmla="*/ 2 h 14"/>
                  <a:gd name="T48" fmla="*/ 0 w 31"/>
                  <a:gd name="T49" fmla="*/ 2 h 14"/>
                  <a:gd name="T50" fmla="*/ 0 w 31"/>
                  <a:gd name="T51" fmla="*/ 2 h 14"/>
                  <a:gd name="T52" fmla="*/ 0 w 31"/>
                  <a:gd name="T53" fmla="*/ 2 h 14"/>
                  <a:gd name="T54" fmla="*/ 0 w 31"/>
                  <a:gd name="T55" fmla="*/ 2 h 14"/>
                  <a:gd name="T56" fmla="*/ 0 w 31"/>
                  <a:gd name="T57" fmla="*/ 2 h 14"/>
                  <a:gd name="T58" fmla="*/ 6 w 31"/>
                  <a:gd name="T59" fmla="*/ 0 h 14"/>
                  <a:gd name="T60" fmla="*/ 16 w 31"/>
                  <a:gd name="T61" fmla="*/ 10 h 14"/>
                  <a:gd name="T62" fmla="*/ 22 w 31"/>
                  <a:gd name="T63" fmla="*/ 13 h 14"/>
                  <a:gd name="T64" fmla="*/ 22 w 31"/>
                  <a:gd name="T65" fmla="*/ 13 h 14"/>
                  <a:gd name="T66" fmla="*/ 31 w 31"/>
                  <a:gd name="T67" fmla="*/ 10 h 14"/>
                  <a:gd name="T68" fmla="*/ 31 w 31"/>
                  <a:gd name="T69" fmla="*/ 10 h 14"/>
                  <a:gd name="T70" fmla="*/ 31 w 31"/>
                  <a:gd name="T71" fmla="*/ 10 h 14"/>
                  <a:gd name="T72" fmla="*/ 22 w 31"/>
                  <a:gd name="T73" fmla="*/ 13 h 14"/>
                  <a:gd name="T74" fmla="*/ 22 w 31"/>
                  <a:gd name="T75" fmla="*/ 13 h 14"/>
                  <a:gd name="T76" fmla="*/ 16 w 31"/>
                  <a:gd name="T77" fmla="*/ 10 h 14"/>
                  <a:gd name="T78" fmla="*/ 6 w 31"/>
                  <a:gd name="T79" fmla="*/ 0 h 14"/>
                  <a:gd name="T80" fmla="*/ 0 w 31"/>
                  <a:gd name="T81" fmla="*/ 2 h 14"/>
                  <a:gd name="T82" fmla="*/ 0 w 31"/>
                  <a:gd name="T83" fmla="*/ 2 h 14"/>
                  <a:gd name="T84" fmla="*/ 0 w 31"/>
                  <a:gd name="T85" fmla="*/ 2 h 14"/>
                  <a:gd name="T86" fmla="*/ 0 w 31"/>
                  <a:gd name="T87" fmla="*/ 2 h 14"/>
                  <a:gd name="T88" fmla="*/ 0 w 31"/>
                  <a:gd name="T89" fmla="*/ 2 h 14"/>
                  <a:gd name="T90" fmla="*/ 0 w 31"/>
                  <a:gd name="T91" fmla="*/ 2 h 14"/>
                  <a:gd name="T92" fmla="*/ 1 w 31"/>
                  <a:gd name="T93" fmla="*/ 1 h 14"/>
                  <a:gd name="T94" fmla="*/ 5 w 31"/>
                  <a:gd name="T95" fmla="*/ 1 h 14"/>
                  <a:gd name="T96" fmla="*/ 12 w 31"/>
                  <a:gd name="T97" fmla="*/ 6 h 14"/>
                  <a:gd name="T98" fmla="*/ 22 w 31"/>
                  <a:gd name="T99" fmla="*/ 13 h 14"/>
                  <a:gd name="T100" fmla="*/ 30 w 31"/>
                  <a:gd name="T101" fmla="*/ 10 h 14"/>
                  <a:gd name="T102" fmla="*/ 31 w 31"/>
                  <a:gd name="T103" fmla="*/ 10 h 14"/>
                  <a:gd name="T104" fmla="*/ 31 w 31"/>
                  <a:gd name="T105" fmla="*/ 10 h 14"/>
                  <a:gd name="T106" fmla="*/ 31 w 31"/>
                  <a:gd name="T107" fmla="*/ 10 h 14"/>
                  <a:gd name="T108" fmla="*/ 31 w 31"/>
                  <a:gd name="T109" fmla="*/ 10 h 14"/>
                  <a:gd name="T110" fmla="*/ 31 w 31"/>
                  <a:gd name="T111" fmla="*/ 10 h 14"/>
                  <a:gd name="T112" fmla="*/ 31 w 31"/>
                  <a:gd name="T113" fmla="*/ 10 h 14"/>
                  <a:gd name="T114" fmla="*/ 31 w 31"/>
                  <a:gd name="T115" fmla="*/ 10 h 14"/>
                  <a:gd name="T116" fmla="*/ 31 w 31"/>
                  <a:gd name="T117" fmla="*/ 10 h 14"/>
                  <a:gd name="T118" fmla="*/ 31 w 31"/>
                  <a:gd name="T119" fmla="*/ 10 h 14"/>
                  <a:gd name="T120" fmla="*/ 31 w 31"/>
                  <a:gd name="T121" fmla="*/ 10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1" h="14">
                    <a:moveTo>
                      <a:pt x="31" y="10"/>
                    </a:moveTo>
                    <a:cubicBezTo>
                      <a:pt x="31" y="10"/>
                      <a:pt x="31" y="10"/>
                      <a:pt x="31" y="10"/>
                    </a:cubicBezTo>
                    <a:cubicBezTo>
                      <a:pt x="31" y="10"/>
                      <a:pt x="31" y="10"/>
                      <a:pt x="31" y="10"/>
                    </a:cubicBezTo>
                    <a:cubicBezTo>
                      <a:pt x="31" y="10"/>
                      <a:pt x="31" y="10"/>
                      <a:pt x="31" y="10"/>
                    </a:cubicBezTo>
                    <a:cubicBezTo>
                      <a:pt x="31" y="10"/>
                      <a:pt x="31" y="10"/>
                      <a:pt x="31" y="10"/>
                    </a:cubicBezTo>
                    <a:cubicBezTo>
                      <a:pt x="31" y="10"/>
                      <a:pt x="31" y="10"/>
                      <a:pt x="30" y="11"/>
                    </a:cubicBezTo>
                    <a:cubicBezTo>
                      <a:pt x="30" y="11"/>
                      <a:pt x="29" y="12"/>
                      <a:pt x="28" y="12"/>
                    </a:cubicBezTo>
                    <a:cubicBezTo>
                      <a:pt x="27" y="13"/>
                      <a:pt x="24" y="14"/>
                      <a:pt x="22" y="13"/>
                    </a:cubicBezTo>
                    <a:cubicBezTo>
                      <a:pt x="22" y="13"/>
                      <a:pt x="21" y="13"/>
                      <a:pt x="21" y="13"/>
                    </a:cubicBezTo>
                    <a:cubicBezTo>
                      <a:pt x="18" y="12"/>
                      <a:pt x="15" y="10"/>
                      <a:pt x="12" y="6"/>
                    </a:cubicBezTo>
                    <a:cubicBezTo>
                      <a:pt x="11" y="4"/>
                      <a:pt x="9" y="3"/>
                      <a:pt x="8" y="2"/>
                    </a:cubicBezTo>
                    <a:cubicBezTo>
                      <a:pt x="7" y="2"/>
                      <a:pt x="6" y="1"/>
                      <a:pt x="5" y="1"/>
                    </a:cubicBezTo>
                    <a:cubicBezTo>
                      <a:pt x="5" y="1"/>
                      <a:pt x="5" y="1"/>
                      <a:pt x="5" y="1"/>
                    </a:cubicBezTo>
                    <a:cubicBezTo>
                      <a:pt x="4" y="0"/>
                      <a:pt x="2" y="1"/>
                      <a:pt x="1" y="1"/>
                    </a:cubicBezTo>
                    <a:cubicBezTo>
                      <a:pt x="1" y="1"/>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1"/>
                      <a:pt x="2" y="1"/>
                    </a:cubicBezTo>
                    <a:cubicBezTo>
                      <a:pt x="2" y="0"/>
                      <a:pt x="4" y="0"/>
                      <a:pt x="6" y="0"/>
                    </a:cubicBezTo>
                    <a:cubicBezTo>
                      <a:pt x="6" y="0"/>
                      <a:pt x="7" y="1"/>
                      <a:pt x="7" y="1"/>
                    </a:cubicBezTo>
                    <a:cubicBezTo>
                      <a:pt x="10" y="2"/>
                      <a:pt x="12" y="6"/>
                      <a:pt x="16" y="10"/>
                    </a:cubicBezTo>
                    <a:cubicBezTo>
                      <a:pt x="19" y="12"/>
                      <a:pt x="21" y="13"/>
                      <a:pt x="22" y="13"/>
                    </a:cubicBezTo>
                    <a:cubicBezTo>
                      <a:pt x="22" y="13"/>
                      <a:pt x="22" y="13"/>
                      <a:pt x="22" y="13"/>
                    </a:cubicBezTo>
                    <a:cubicBezTo>
                      <a:pt x="22" y="13"/>
                      <a:pt x="22" y="13"/>
                      <a:pt x="22" y="13"/>
                    </a:cubicBezTo>
                    <a:cubicBezTo>
                      <a:pt x="22" y="13"/>
                      <a:pt x="22" y="13"/>
                      <a:pt x="22" y="13"/>
                    </a:cubicBezTo>
                    <a:cubicBezTo>
                      <a:pt x="23" y="13"/>
                      <a:pt x="24" y="14"/>
                      <a:pt x="27" y="13"/>
                    </a:cubicBezTo>
                    <a:cubicBezTo>
                      <a:pt x="28" y="12"/>
                      <a:pt x="30" y="11"/>
                      <a:pt x="31" y="10"/>
                    </a:cubicBezTo>
                    <a:cubicBezTo>
                      <a:pt x="31" y="10"/>
                      <a:pt x="31" y="10"/>
                      <a:pt x="31" y="10"/>
                    </a:cubicBezTo>
                    <a:cubicBezTo>
                      <a:pt x="31" y="10"/>
                      <a:pt x="31" y="10"/>
                      <a:pt x="31" y="10"/>
                    </a:cubicBezTo>
                    <a:cubicBezTo>
                      <a:pt x="31" y="10"/>
                      <a:pt x="31" y="10"/>
                      <a:pt x="31" y="10"/>
                    </a:cubicBezTo>
                    <a:cubicBezTo>
                      <a:pt x="31" y="10"/>
                      <a:pt x="31" y="10"/>
                      <a:pt x="31" y="10"/>
                    </a:cubicBezTo>
                    <a:cubicBezTo>
                      <a:pt x="30" y="11"/>
                      <a:pt x="28" y="12"/>
                      <a:pt x="27" y="13"/>
                    </a:cubicBezTo>
                    <a:cubicBezTo>
                      <a:pt x="24" y="14"/>
                      <a:pt x="23" y="13"/>
                      <a:pt x="22" y="13"/>
                    </a:cubicBezTo>
                    <a:cubicBezTo>
                      <a:pt x="22" y="13"/>
                      <a:pt x="22" y="13"/>
                      <a:pt x="22" y="13"/>
                    </a:cubicBezTo>
                    <a:cubicBezTo>
                      <a:pt x="22" y="13"/>
                      <a:pt x="22" y="13"/>
                      <a:pt x="22" y="13"/>
                    </a:cubicBezTo>
                    <a:cubicBezTo>
                      <a:pt x="22" y="13"/>
                      <a:pt x="22" y="13"/>
                      <a:pt x="22" y="13"/>
                    </a:cubicBezTo>
                    <a:cubicBezTo>
                      <a:pt x="21" y="13"/>
                      <a:pt x="19" y="12"/>
                      <a:pt x="16" y="10"/>
                    </a:cubicBezTo>
                    <a:cubicBezTo>
                      <a:pt x="12" y="6"/>
                      <a:pt x="10" y="2"/>
                      <a:pt x="7" y="1"/>
                    </a:cubicBezTo>
                    <a:cubicBezTo>
                      <a:pt x="7" y="1"/>
                      <a:pt x="6" y="0"/>
                      <a:pt x="6" y="0"/>
                    </a:cubicBezTo>
                    <a:cubicBezTo>
                      <a:pt x="4" y="0"/>
                      <a:pt x="2" y="0"/>
                      <a:pt x="2" y="1"/>
                    </a:cubicBezTo>
                    <a:cubicBezTo>
                      <a:pt x="1" y="1"/>
                      <a:pt x="0" y="1"/>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0" y="2"/>
                    </a:cubicBezTo>
                    <a:cubicBezTo>
                      <a:pt x="0" y="2"/>
                      <a:pt x="0" y="2"/>
                      <a:pt x="1" y="1"/>
                    </a:cubicBezTo>
                    <a:cubicBezTo>
                      <a:pt x="2" y="1"/>
                      <a:pt x="4" y="0"/>
                      <a:pt x="5" y="1"/>
                    </a:cubicBezTo>
                    <a:cubicBezTo>
                      <a:pt x="5" y="1"/>
                      <a:pt x="5" y="1"/>
                      <a:pt x="5" y="1"/>
                    </a:cubicBezTo>
                    <a:cubicBezTo>
                      <a:pt x="6" y="1"/>
                      <a:pt x="7" y="2"/>
                      <a:pt x="8" y="2"/>
                    </a:cubicBezTo>
                    <a:cubicBezTo>
                      <a:pt x="9" y="3"/>
                      <a:pt x="10" y="4"/>
                      <a:pt x="12" y="6"/>
                    </a:cubicBezTo>
                    <a:cubicBezTo>
                      <a:pt x="15" y="10"/>
                      <a:pt x="18" y="12"/>
                      <a:pt x="21" y="13"/>
                    </a:cubicBezTo>
                    <a:cubicBezTo>
                      <a:pt x="21" y="13"/>
                      <a:pt x="21" y="13"/>
                      <a:pt x="22" y="13"/>
                    </a:cubicBezTo>
                    <a:cubicBezTo>
                      <a:pt x="24" y="14"/>
                      <a:pt x="27" y="13"/>
                      <a:pt x="28" y="12"/>
                    </a:cubicBezTo>
                    <a:cubicBezTo>
                      <a:pt x="29" y="11"/>
                      <a:pt x="30" y="11"/>
                      <a:pt x="30" y="10"/>
                    </a:cubicBezTo>
                    <a:cubicBezTo>
                      <a:pt x="31" y="10"/>
                      <a:pt x="31" y="10"/>
                      <a:pt x="31" y="10"/>
                    </a:cubicBezTo>
                    <a:cubicBezTo>
                      <a:pt x="31" y="10"/>
                      <a:pt x="31" y="10"/>
                      <a:pt x="31" y="10"/>
                    </a:cubicBezTo>
                    <a:cubicBezTo>
                      <a:pt x="31" y="10"/>
                      <a:pt x="31" y="10"/>
                      <a:pt x="31" y="10"/>
                    </a:cubicBezTo>
                    <a:cubicBezTo>
                      <a:pt x="31" y="10"/>
                      <a:pt x="31" y="10"/>
                      <a:pt x="31" y="10"/>
                    </a:cubicBezTo>
                    <a:cubicBezTo>
                      <a:pt x="31" y="10"/>
                      <a:pt x="31" y="10"/>
                      <a:pt x="31" y="10"/>
                    </a:cubicBezTo>
                    <a:cubicBezTo>
                      <a:pt x="31" y="10"/>
                      <a:pt x="31" y="10"/>
                      <a:pt x="31" y="10"/>
                    </a:cubicBezTo>
                    <a:cubicBezTo>
                      <a:pt x="31" y="10"/>
                      <a:pt x="31" y="10"/>
                      <a:pt x="31" y="10"/>
                    </a:cubicBezTo>
                    <a:cubicBezTo>
                      <a:pt x="31" y="10"/>
                      <a:pt x="31" y="10"/>
                      <a:pt x="31" y="10"/>
                    </a:cubicBezTo>
                    <a:cubicBezTo>
                      <a:pt x="31" y="10"/>
                      <a:pt x="31" y="10"/>
                      <a:pt x="31" y="10"/>
                    </a:cubicBezTo>
                    <a:cubicBezTo>
                      <a:pt x="31" y="10"/>
                      <a:pt x="31" y="10"/>
                      <a:pt x="31" y="10"/>
                    </a:cubicBezTo>
                    <a:cubicBezTo>
                      <a:pt x="31" y="10"/>
                      <a:pt x="31" y="10"/>
                      <a:pt x="31" y="10"/>
                    </a:cubicBezTo>
                    <a:cubicBezTo>
                      <a:pt x="31" y="10"/>
                      <a:pt x="31" y="10"/>
                      <a:pt x="31" y="10"/>
                    </a:cubicBezTo>
                    <a:cubicBezTo>
                      <a:pt x="31" y="10"/>
                      <a:pt x="31" y="10"/>
                      <a:pt x="31" y="10"/>
                    </a:cubicBezTo>
                    <a:cubicBezTo>
                      <a:pt x="31" y="10"/>
                      <a:pt x="31" y="10"/>
                      <a:pt x="31" y="10"/>
                    </a:cubicBezTo>
                    <a:cubicBezTo>
                      <a:pt x="31" y="10"/>
                      <a:pt x="31" y="10"/>
                      <a:pt x="31" y="10"/>
                    </a:cubicBezTo>
                    <a:cubicBezTo>
                      <a:pt x="31" y="10"/>
                      <a:pt x="31" y="10"/>
                      <a:pt x="31" y="10"/>
                    </a:cubicBezTo>
                    <a:cubicBezTo>
                      <a:pt x="31" y="10"/>
                      <a:pt x="31" y="10"/>
                      <a:pt x="31" y="10"/>
                    </a:cubicBezTo>
                    <a:cubicBezTo>
                      <a:pt x="31" y="10"/>
                      <a:pt x="31" y="10"/>
                      <a:pt x="31" y="10"/>
                    </a:cubicBezTo>
                    <a:cubicBezTo>
                      <a:pt x="31" y="10"/>
                      <a:pt x="31" y="10"/>
                      <a:pt x="31" y="10"/>
                    </a:cubicBezTo>
                    <a:cubicBezTo>
                      <a:pt x="31" y="10"/>
                      <a:pt x="31" y="10"/>
                      <a:pt x="31" y="10"/>
                    </a:cubicBezTo>
                    <a:cubicBezTo>
                      <a:pt x="31" y="10"/>
                      <a:pt x="31" y="10"/>
                      <a:pt x="31" y="1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84" name="Freeform 311"/>
              <p:cNvSpPr>
                <a:spLocks/>
              </p:cNvSpPr>
              <p:nvPr/>
            </p:nvSpPr>
            <p:spPr bwMode="auto">
              <a:xfrm>
                <a:off x="1622" y="1399"/>
                <a:ext cx="5" cy="7"/>
              </a:xfrm>
              <a:custGeom>
                <a:avLst/>
                <a:gdLst>
                  <a:gd name="T0" fmla="*/ 1 w 2"/>
                  <a:gd name="T1" fmla="*/ 3 h 3"/>
                  <a:gd name="T2" fmla="*/ 0 w 2"/>
                  <a:gd name="T3" fmla="*/ 2 h 3"/>
                  <a:gd name="T4" fmla="*/ 1 w 2"/>
                  <a:gd name="T5" fmla="*/ 0 h 3"/>
                  <a:gd name="T6" fmla="*/ 2 w 2"/>
                  <a:gd name="T7" fmla="*/ 1 h 3"/>
                  <a:gd name="T8" fmla="*/ 1 w 2"/>
                  <a:gd name="T9" fmla="*/ 3 h 3"/>
                </a:gdLst>
                <a:ahLst/>
                <a:cxnLst>
                  <a:cxn ang="0">
                    <a:pos x="T0" y="T1"/>
                  </a:cxn>
                  <a:cxn ang="0">
                    <a:pos x="T2" y="T3"/>
                  </a:cxn>
                  <a:cxn ang="0">
                    <a:pos x="T4" y="T5"/>
                  </a:cxn>
                  <a:cxn ang="0">
                    <a:pos x="T6" y="T7"/>
                  </a:cxn>
                  <a:cxn ang="0">
                    <a:pos x="T8" y="T9"/>
                  </a:cxn>
                </a:cxnLst>
                <a:rect l="0" t="0" r="r" b="b"/>
                <a:pathLst>
                  <a:path w="2" h="3">
                    <a:moveTo>
                      <a:pt x="1" y="3"/>
                    </a:moveTo>
                    <a:cubicBezTo>
                      <a:pt x="1" y="3"/>
                      <a:pt x="0" y="2"/>
                      <a:pt x="0" y="2"/>
                    </a:cubicBezTo>
                    <a:cubicBezTo>
                      <a:pt x="0" y="1"/>
                      <a:pt x="1" y="0"/>
                      <a:pt x="1" y="0"/>
                    </a:cubicBezTo>
                    <a:cubicBezTo>
                      <a:pt x="2" y="0"/>
                      <a:pt x="2" y="1"/>
                      <a:pt x="2" y="1"/>
                    </a:cubicBezTo>
                    <a:cubicBezTo>
                      <a:pt x="2" y="2"/>
                      <a:pt x="2" y="3"/>
                      <a:pt x="1"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85" name="Freeform 312"/>
              <p:cNvSpPr>
                <a:spLocks/>
              </p:cNvSpPr>
              <p:nvPr/>
            </p:nvSpPr>
            <p:spPr bwMode="auto">
              <a:xfrm>
                <a:off x="1622" y="1399"/>
                <a:ext cx="5" cy="7"/>
              </a:xfrm>
              <a:custGeom>
                <a:avLst/>
                <a:gdLst>
                  <a:gd name="T0" fmla="*/ 1 w 2"/>
                  <a:gd name="T1" fmla="*/ 3 h 3"/>
                  <a:gd name="T2" fmla="*/ 1 w 2"/>
                  <a:gd name="T3" fmla="*/ 3 h 3"/>
                  <a:gd name="T4" fmla="*/ 1 w 2"/>
                  <a:gd name="T5" fmla="*/ 2 h 3"/>
                  <a:gd name="T6" fmla="*/ 0 w 2"/>
                  <a:gd name="T7" fmla="*/ 2 h 3"/>
                  <a:gd name="T8" fmla="*/ 0 w 2"/>
                  <a:gd name="T9" fmla="*/ 1 h 3"/>
                  <a:gd name="T10" fmla="*/ 1 w 2"/>
                  <a:gd name="T11" fmla="*/ 0 h 3"/>
                  <a:gd name="T12" fmla="*/ 2 w 2"/>
                  <a:gd name="T13" fmla="*/ 1 h 3"/>
                  <a:gd name="T14" fmla="*/ 2 w 2"/>
                  <a:gd name="T15" fmla="*/ 1 h 3"/>
                  <a:gd name="T16" fmla="*/ 2 w 2"/>
                  <a:gd name="T17" fmla="*/ 2 h 3"/>
                  <a:gd name="T18" fmla="*/ 1 w 2"/>
                  <a:gd name="T19" fmla="*/ 3 h 3"/>
                  <a:gd name="T20" fmla="*/ 1 w 2"/>
                  <a:gd name="T21" fmla="*/ 3 h 3"/>
                  <a:gd name="T22" fmla="*/ 1 w 2"/>
                  <a:gd name="T23" fmla="*/ 3 h 3"/>
                  <a:gd name="T24" fmla="*/ 2 w 2"/>
                  <a:gd name="T25" fmla="*/ 2 h 3"/>
                  <a:gd name="T26" fmla="*/ 2 w 2"/>
                  <a:gd name="T27" fmla="*/ 1 h 3"/>
                  <a:gd name="T28" fmla="*/ 2 w 2"/>
                  <a:gd name="T29" fmla="*/ 1 h 3"/>
                  <a:gd name="T30" fmla="*/ 1 w 2"/>
                  <a:gd name="T31" fmla="*/ 0 h 3"/>
                  <a:gd name="T32" fmla="*/ 0 w 2"/>
                  <a:gd name="T33" fmla="*/ 1 h 3"/>
                  <a:gd name="T34" fmla="*/ 0 w 2"/>
                  <a:gd name="T35" fmla="*/ 2 h 3"/>
                  <a:gd name="T36" fmla="*/ 1 w 2"/>
                  <a:gd name="T37" fmla="*/ 2 h 3"/>
                  <a:gd name="T38" fmla="*/ 1 w 2"/>
                  <a:gd name="T3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3">
                    <a:moveTo>
                      <a:pt x="1" y="3"/>
                    </a:moveTo>
                    <a:cubicBezTo>
                      <a:pt x="1" y="3"/>
                      <a:pt x="1" y="3"/>
                      <a:pt x="1" y="3"/>
                    </a:cubicBezTo>
                    <a:cubicBezTo>
                      <a:pt x="1" y="3"/>
                      <a:pt x="1" y="3"/>
                      <a:pt x="1" y="2"/>
                    </a:cubicBezTo>
                    <a:cubicBezTo>
                      <a:pt x="0" y="2"/>
                      <a:pt x="0" y="2"/>
                      <a:pt x="0" y="2"/>
                    </a:cubicBezTo>
                    <a:cubicBezTo>
                      <a:pt x="0" y="1"/>
                      <a:pt x="0" y="1"/>
                      <a:pt x="0" y="1"/>
                    </a:cubicBezTo>
                    <a:cubicBezTo>
                      <a:pt x="1" y="1"/>
                      <a:pt x="1" y="0"/>
                      <a:pt x="1" y="0"/>
                    </a:cubicBezTo>
                    <a:cubicBezTo>
                      <a:pt x="1" y="0"/>
                      <a:pt x="2" y="1"/>
                      <a:pt x="2" y="1"/>
                    </a:cubicBezTo>
                    <a:cubicBezTo>
                      <a:pt x="2" y="1"/>
                      <a:pt x="2" y="1"/>
                      <a:pt x="2" y="1"/>
                    </a:cubicBezTo>
                    <a:cubicBezTo>
                      <a:pt x="2" y="2"/>
                      <a:pt x="2" y="2"/>
                      <a:pt x="2" y="2"/>
                    </a:cubicBezTo>
                    <a:cubicBezTo>
                      <a:pt x="2" y="2"/>
                      <a:pt x="2" y="3"/>
                      <a:pt x="1" y="3"/>
                    </a:cubicBezTo>
                    <a:cubicBezTo>
                      <a:pt x="1" y="3"/>
                      <a:pt x="1" y="3"/>
                      <a:pt x="1" y="3"/>
                    </a:cubicBezTo>
                    <a:cubicBezTo>
                      <a:pt x="1" y="3"/>
                      <a:pt x="1" y="3"/>
                      <a:pt x="1" y="3"/>
                    </a:cubicBezTo>
                    <a:cubicBezTo>
                      <a:pt x="2" y="3"/>
                      <a:pt x="2" y="2"/>
                      <a:pt x="2" y="2"/>
                    </a:cubicBezTo>
                    <a:cubicBezTo>
                      <a:pt x="2" y="2"/>
                      <a:pt x="2" y="2"/>
                      <a:pt x="2" y="1"/>
                    </a:cubicBezTo>
                    <a:cubicBezTo>
                      <a:pt x="2" y="1"/>
                      <a:pt x="2" y="1"/>
                      <a:pt x="2" y="1"/>
                    </a:cubicBezTo>
                    <a:cubicBezTo>
                      <a:pt x="2" y="1"/>
                      <a:pt x="1" y="0"/>
                      <a:pt x="1" y="0"/>
                    </a:cubicBezTo>
                    <a:cubicBezTo>
                      <a:pt x="1" y="0"/>
                      <a:pt x="1" y="1"/>
                      <a:pt x="0" y="1"/>
                    </a:cubicBezTo>
                    <a:cubicBezTo>
                      <a:pt x="0" y="1"/>
                      <a:pt x="0" y="1"/>
                      <a:pt x="0" y="2"/>
                    </a:cubicBezTo>
                    <a:cubicBezTo>
                      <a:pt x="0" y="2"/>
                      <a:pt x="0" y="2"/>
                      <a:pt x="1" y="2"/>
                    </a:cubicBezTo>
                    <a:cubicBezTo>
                      <a:pt x="1" y="3"/>
                      <a:pt x="1" y="3"/>
                      <a:pt x="1"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86" name="Freeform 313"/>
              <p:cNvSpPr>
                <a:spLocks/>
              </p:cNvSpPr>
              <p:nvPr/>
            </p:nvSpPr>
            <p:spPr bwMode="auto">
              <a:xfrm>
                <a:off x="1629" y="1403"/>
                <a:ext cx="2" cy="5"/>
              </a:xfrm>
              <a:custGeom>
                <a:avLst/>
                <a:gdLst>
                  <a:gd name="T0" fmla="*/ 1 w 1"/>
                  <a:gd name="T1" fmla="*/ 2 h 2"/>
                  <a:gd name="T2" fmla="*/ 0 w 1"/>
                  <a:gd name="T3" fmla="*/ 1 h 2"/>
                  <a:gd name="T4" fmla="*/ 0 w 1"/>
                  <a:gd name="T5" fmla="*/ 0 h 2"/>
                  <a:gd name="T6" fmla="*/ 1 w 1"/>
                  <a:gd name="T7" fmla="*/ 1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0" y="2"/>
                      <a:pt x="0" y="2"/>
                      <a:pt x="0" y="1"/>
                    </a:cubicBezTo>
                    <a:cubicBezTo>
                      <a:pt x="0" y="1"/>
                      <a:pt x="0" y="0"/>
                      <a:pt x="0" y="0"/>
                    </a:cubicBezTo>
                    <a:cubicBezTo>
                      <a:pt x="1" y="0"/>
                      <a:pt x="1" y="0"/>
                      <a:pt x="1" y="1"/>
                    </a:cubicBezTo>
                    <a:cubicBezTo>
                      <a:pt x="1" y="2"/>
                      <a:pt x="1" y="2"/>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87" name="Freeform 314"/>
              <p:cNvSpPr>
                <a:spLocks/>
              </p:cNvSpPr>
              <p:nvPr/>
            </p:nvSpPr>
            <p:spPr bwMode="auto">
              <a:xfrm>
                <a:off x="1629" y="1403"/>
                <a:ext cx="2" cy="5"/>
              </a:xfrm>
              <a:custGeom>
                <a:avLst/>
                <a:gdLst>
                  <a:gd name="T0" fmla="*/ 1 w 1"/>
                  <a:gd name="T1" fmla="*/ 2 h 2"/>
                  <a:gd name="T2" fmla="*/ 1 w 1"/>
                  <a:gd name="T3" fmla="*/ 2 h 2"/>
                  <a:gd name="T4" fmla="*/ 0 w 1"/>
                  <a:gd name="T5" fmla="*/ 2 h 2"/>
                  <a:gd name="T6" fmla="*/ 0 w 1"/>
                  <a:gd name="T7" fmla="*/ 1 h 2"/>
                  <a:gd name="T8" fmla="*/ 0 w 1"/>
                  <a:gd name="T9" fmla="*/ 0 h 2"/>
                  <a:gd name="T10" fmla="*/ 0 w 1"/>
                  <a:gd name="T11" fmla="*/ 0 h 2"/>
                  <a:gd name="T12" fmla="*/ 1 w 1"/>
                  <a:gd name="T13" fmla="*/ 0 h 2"/>
                  <a:gd name="T14" fmla="*/ 1 w 1"/>
                  <a:gd name="T15" fmla="*/ 1 h 2"/>
                  <a:gd name="T16" fmla="*/ 1 w 1"/>
                  <a:gd name="T17" fmla="*/ 2 h 2"/>
                  <a:gd name="T18" fmla="*/ 1 w 1"/>
                  <a:gd name="T19" fmla="*/ 2 h 2"/>
                  <a:gd name="T20" fmla="*/ 1 w 1"/>
                  <a:gd name="T21" fmla="*/ 2 h 2"/>
                  <a:gd name="T22" fmla="*/ 1 w 1"/>
                  <a:gd name="T23" fmla="*/ 2 h 2"/>
                  <a:gd name="T24" fmla="*/ 1 w 1"/>
                  <a:gd name="T25" fmla="*/ 2 h 2"/>
                  <a:gd name="T26" fmla="*/ 1 w 1"/>
                  <a:gd name="T27" fmla="*/ 1 h 2"/>
                  <a:gd name="T28" fmla="*/ 1 w 1"/>
                  <a:gd name="T29" fmla="*/ 0 h 2"/>
                  <a:gd name="T30" fmla="*/ 0 w 1"/>
                  <a:gd name="T31" fmla="*/ 0 h 2"/>
                  <a:gd name="T32" fmla="*/ 0 w 1"/>
                  <a:gd name="T33" fmla="*/ 0 h 2"/>
                  <a:gd name="T34" fmla="*/ 0 w 1"/>
                  <a:gd name="T35" fmla="*/ 1 h 2"/>
                  <a:gd name="T36" fmla="*/ 0 w 1"/>
                  <a:gd name="T37" fmla="*/ 2 h 2"/>
                  <a:gd name="T38" fmla="*/ 1 w 1"/>
                  <a:gd name="T3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2">
                    <a:moveTo>
                      <a:pt x="1" y="2"/>
                    </a:moveTo>
                    <a:cubicBezTo>
                      <a:pt x="1" y="2"/>
                      <a:pt x="1" y="2"/>
                      <a:pt x="1" y="2"/>
                    </a:cubicBezTo>
                    <a:cubicBezTo>
                      <a:pt x="0" y="2"/>
                      <a:pt x="0" y="2"/>
                      <a:pt x="0" y="2"/>
                    </a:cubicBezTo>
                    <a:cubicBezTo>
                      <a:pt x="0" y="2"/>
                      <a:pt x="0" y="2"/>
                      <a:pt x="0" y="1"/>
                    </a:cubicBezTo>
                    <a:cubicBezTo>
                      <a:pt x="0" y="1"/>
                      <a:pt x="0" y="1"/>
                      <a:pt x="0" y="0"/>
                    </a:cubicBezTo>
                    <a:cubicBezTo>
                      <a:pt x="0" y="0"/>
                      <a:pt x="0" y="0"/>
                      <a:pt x="0" y="0"/>
                    </a:cubicBezTo>
                    <a:cubicBezTo>
                      <a:pt x="1" y="0"/>
                      <a:pt x="1" y="0"/>
                      <a:pt x="1" y="0"/>
                    </a:cubicBezTo>
                    <a:cubicBezTo>
                      <a:pt x="1" y="1"/>
                      <a:pt x="1" y="1"/>
                      <a:pt x="1" y="1"/>
                    </a:cubicBezTo>
                    <a:cubicBezTo>
                      <a:pt x="1" y="1"/>
                      <a:pt x="1" y="2"/>
                      <a:pt x="1" y="2"/>
                    </a:cubicBezTo>
                    <a:cubicBezTo>
                      <a:pt x="1" y="2"/>
                      <a:pt x="1" y="2"/>
                      <a:pt x="1" y="2"/>
                    </a:cubicBezTo>
                    <a:cubicBezTo>
                      <a:pt x="1" y="2"/>
                      <a:pt x="1" y="2"/>
                      <a:pt x="1" y="2"/>
                    </a:cubicBezTo>
                    <a:cubicBezTo>
                      <a:pt x="1" y="2"/>
                      <a:pt x="1" y="2"/>
                      <a:pt x="1" y="2"/>
                    </a:cubicBezTo>
                    <a:cubicBezTo>
                      <a:pt x="1" y="2"/>
                      <a:pt x="1" y="2"/>
                      <a:pt x="1" y="2"/>
                    </a:cubicBezTo>
                    <a:cubicBezTo>
                      <a:pt x="1" y="2"/>
                      <a:pt x="1" y="1"/>
                      <a:pt x="1" y="1"/>
                    </a:cubicBezTo>
                    <a:cubicBezTo>
                      <a:pt x="1" y="1"/>
                      <a:pt x="1" y="1"/>
                      <a:pt x="1" y="0"/>
                    </a:cubicBezTo>
                    <a:cubicBezTo>
                      <a:pt x="1" y="0"/>
                      <a:pt x="1" y="0"/>
                      <a:pt x="0" y="0"/>
                    </a:cubicBezTo>
                    <a:cubicBezTo>
                      <a:pt x="0" y="0"/>
                      <a:pt x="0" y="0"/>
                      <a:pt x="0" y="0"/>
                    </a:cubicBezTo>
                    <a:cubicBezTo>
                      <a:pt x="0" y="1"/>
                      <a:pt x="0" y="1"/>
                      <a:pt x="0" y="1"/>
                    </a:cubicBezTo>
                    <a:cubicBezTo>
                      <a:pt x="0" y="2"/>
                      <a:pt x="0" y="2"/>
                      <a:pt x="0" y="2"/>
                    </a:cubicBezTo>
                    <a:cubicBezTo>
                      <a:pt x="0" y="2"/>
                      <a:pt x="0" y="2"/>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88" name="Freeform 315"/>
              <p:cNvSpPr>
                <a:spLocks/>
              </p:cNvSpPr>
              <p:nvPr/>
            </p:nvSpPr>
            <p:spPr bwMode="auto">
              <a:xfrm>
                <a:off x="1639" y="1408"/>
                <a:ext cx="4" cy="3"/>
              </a:xfrm>
              <a:custGeom>
                <a:avLst/>
                <a:gdLst>
                  <a:gd name="T0" fmla="*/ 1 w 2"/>
                  <a:gd name="T1" fmla="*/ 1 h 1"/>
                  <a:gd name="T2" fmla="*/ 0 w 2"/>
                  <a:gd name="T3" fmla="*/ 1 h 1"/>
                  <a:gd name="T4" fmla="*/ 1 w 2"/>
                  <a:gd name="T5" fmla="*/ 0 h 1"/>
                  <a:gd name="T6" fmla="*/ 2 w 2"/>
                  <a:gd name="T7" fmla="*/ 0 h 1"/>
                  <a:gd name="T8" fmla="*/ 1 w 2"/>
                  <a:gd name="T9" fmla="*/ 1 h 1"/>
                </a:gdLst>
                <a:ahLst/>
                <a:cxnLst>
                  <a:cxn ang="0">
                    <a:pos x="T0" y="T1"/>
                  </a:cxn>
                  <a:cxn ang="0">
                    <a:pos x="T2" y="T3"/>
                  </a:cxn>
                  <a:cxn ang="0">
                    <a:pos x="T4" y="T5"/>
                  </a:cxn>
                  <a:cxn ang="0">
                    <a:pos x="T6" y="T7"/>
                  </a:cxn>
                  <a:cxn ang="0">
                    <a:pos x="T8" y="T9"/>
                  </a:cxn>
                </a:cxnLst>
                <a:rect l="0" t="0" r="r" b="b"/>
                <a:pathLst>
                  <a:path w="2" h="1">
                    <a:moveTo>
                      <a:pt x="1" y="1"/>
                    </a:moveTo>
                    <a:cubicBezTo>
                      <a:pt x="1" y="1"/>
                      <a:pt x="0" y="1"/>
                      <a:pt x="0" y="1"/>
                    </a:cubicBezTo>
                    <a:cubicBezTo>
                      <a:pt x="0" y="0"/>
                      <a:pt x="1" y="0"/>
                      <a:pt x="1" y="0"/>
                    </a:cubicBezTo>
                    <a:cubicBezTo>
                      <a:pt x="1" y="0"/>
                      <a:pt x="2" y="0"/>
                      <a:pt x="2" y="0"/>
                    </a:cubicBezTo>
                    <a:cubicBezTo>
                      <a:pt x="2" y="1"/>
                      <a:pt x="1" y="1"/>
                      <a:pt x="1"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89" name="Freeform 316"/>
              <p:cNvSpPr>
                <a:spLocks/>
              </p:cNvSpPr>
              <p:nvPr/>
            </p:nvSpPr>
            <p:spPr bwMode="auto">
              <a:xfrm>
                <a:off x="1639" y="1408"/>
                <a:ext cx="4" cy="3"/>
              </a:xfrm>
              <a:custGeom>
                <a:avLst/>
                <a:gdLst>
                  <a:gd name="T0" fmla="*/ 1 w 2"/>
                  <a:gd name="T1" fmla="*/ 1 h 1"/>
                  <a:gd name="T2" fmla="*/ 1 w 2"/>
                  <a:gd name="T3" fmla="*/ 1 h 1"/>
                  <a:gd name="T4" fmla="*/ 0 w 2"/>
                  <a:gd name="T5" fmla="*/ 1 h 1"/>
                  <a:gd name="T6" fmla="*/ 0 w 2"/>
                  <a:gd name="T7" fmla="*/ 1 h 1"/>
                  <a:gd name="T8" fmla="*/ 0 w 2"/>
                  <a:gd name="T9" fmla="*/ 0 h 1"/>
                  <a:gd name="T10" fmla="*/ 1 w 2"/>
                  <a:gd name="T11" fmla="*/ 0 h 1"/>
                  <a:gd name="T12" fmla="*/ 1 w 2"/>
                  <a:gd name="T13" fmla="*/ 0 h 1"/>
                  <a:gd name="T14" fmla="*/ 2 w 2"/>
                  <a:gd name="T15" fmla="*/ 0 h 1"/>
                  <a:gd name="T16" fmla="*/ 1 w 2"/>
                  <a:gd name="T17" fmla="*/ 1 h 1"/>
                  <a:gd name="T18" fmla="*/ 1 w 2"/>
                  <a:gd name="T19" fmla="*/ 1 h 1"/>
                  <a:gd name="T20" fmla="*/ 1 w 2"/>
                  <a:gd name="T21" fmla="*/ 1 h 1"/>
                  <a:gd name="T22" fmla="*/ 1 w 2"/>
                  <a:gd name="T23" fmla="*/ 1 h 1"/>
                  <a:gd name="T24" fmla="*/ 1 w 2"/>
                  <a:gd name="T25" fmla="*/ 1 h 1"/>
                  <a:gd name="T26" fmla="*/ 2 w 2"/>
                  <a:gd name="T27" fmla="*/ 0 h 1"/>
                  <a:gd name="T28" fmla="*/ 1 w 2"/>
                  <a:gd name="T29" fmla="*/ 0 h 1"/>
                  <a:gd name="T30" fmla="*/ 1 w 2"/>
                  <a:gd name="T31" fmla="*/ 0 h 1"/>
                  <a:gd name="T32" fmla="*/ 0 w 2"/>
                  <a:gd name="T33" fmla="*/ 0 h 1"/>
                  <a:gd name="T34" fmla="*/ 0 w 2"/>
                  <a:gd name="T35" fmla="*/ 1 h 1"/>
                  <a:gd name="T36" fmla="*/ 0 w 2"/>
                  <a:gd name="T37" fmla="*/ 1 h 1"/>
                  <a:gd name="T38" fmla="*/ 1 w 2"/>
                  <a:gd name="T3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1">
                    <a:moveTo>
                      <a:pt x="1" y="1"/>
                    </a:moveTo>
                    <a:cubicBezTo>
                      <a:pt x="1" y="1"/>
                      <a:pt x="1" y="1"/>
                      <a:pt x="1" y="1"/>
                    </a:cubicBezTo>
                    <a:cubicBezTo>
                      <a:pt x="1" y="1"/>
                      <a:pt x="1" y="1"/>
                      <a:pt x="0" y="1"/>
                    </a:cubicBezTo>
                    <a:cubicBezTo>
                      <a:pt x="0" y="1"/>
                      <a:pt x="0" y="1"/>
                      <a:pt x="0" y="1"/>
                    </a:cubicBezTo>
                    <a:cubicBezTo>
                      <a:pt x="0" y="0"/>
                      <a:pt x="0" y="0"/>
                      <a:pt x="0" y="0"/>
                    </a:cubicBezTo>
                    <a:cubicBezTo>
                      <a:pt x="1" y="0"/>
                      <a:pt x="1" y="0"/>
                      <a:pt x="1" y="0"/>
                    </a:cubicBezTo>
                    <a:cubicBezTo>
                      <a:pt x="1" y="0"/>
                      <a:pt x="1" y="0"/>
                      <a:pt x="1" y="0"/>
                    </a:cubicBezTo>
                    <a:cubicBezTo>
                      <a:pt x="1" y="0"/>
                      <a:pt x="2" y="0"/>
                      <a:pt x="2" y="0"/>
                    </a:cubicBezTo>
                    <a:cubicBezTo>
                      <a:pt x="2" y="1"/>
                      <a:pt x="2" y="1"/>
                      <a:pt x="1" y="1"/>
                    </a:cubicBezTo>
                    <a:cubicBezTo>
                      <a:pt x="1" y="1"/>
                      <a:pt x="1" y="1"/>
                      <a:pt x="1" y="1"/>
                    </a:cubicBezTo>
                    <a:cubicBezTo>
                      <a:pt x="1" y="1"/>
                      <a:pt x="1" y="1"/>
                      <a:pt x="1" y="1"/>
                    </a:cubicBezTo>
                    <a:cubicBezTo>
                      <a:pt x="1" y="1"/>
                      <a:pt x="1" y="1"/>
                      <a:pt x="1" y="1"/>
                    </a:cubicBezTo>
                    <a:cubicBezTo>
                      <a:pt x="1" y="1"/>
                      <a:pt x="1" y="1"/>
                      <a:pt x="1" y="1"/>
                    </a:cubicBezTo>
                    <a:cubicBezTo>
                      <a:pt x="2" y="1"/>
                      <a:pt x="2" y="1"/>
                      <a:pt x="2" y="0"/>
                    </a:cubicBezTo>
                    <a:cubicBezTo>
                      <a:pt x="2" y="0"/>
                      <a:pt x="2" y="0"/>
                      <a:pt x="1" y="0"/>
                    </a:cubicBezTo>
                    <a:cubicBezTo>
                      <a:pt x="1" y="0"/>
                      <a:pt x="1" y="0"/>
                      <a:pt x="1" y="0"/>
                    </a:cubicBezTo>
                    <a:cubicBezTo>
                      <a:pt x="1" y="0"/>
                      <a:pt x="1" y="0"/>
                      <a:pt x="0" y="0"/>
                    </a:cubicBezTo>
                    <a:cubicBezTo>
                      <a:pt x="0" y="0"/>
                      <a:pt x="0" y="0"/>
                      <a:pt x="0" y="1"/>
                    </a:cubicBezTo>
                    <a:cubicBezTo>
                      <a:pt x="0" y="1"/>
                      <a:pt x="0" y="1"/>
                      <a:pt x="0" y="1"/>
                    </a:cubicBezTo>
                    <a:cubicBezTo>
                      <a:pt x="1" y="1"/>
                      <a:pt x="1" y="1"/>
                      <a:pt x="1"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90" name="Oval 317"/>
              <p:cNvSpPr>
                <a:spLocks noChangeArrowheads="1"/>
              </p:cNvSpPr>
              <p:nvPr/>
            </p:nvSpPr>
            <p:spPr bwMode="auto">
              <a:xfrm>
                <a:off x="1634" y="1406"/>
                <a:ext cx="2" cy="5"/>
              </a:xfrm>
              <a:prstGeom prst="ellipse">
                <a:avLst/>
              </a:pr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91" name="Freeform 318"/>
              <p:cNvSpPr>
                <a:spLocks/>
              </p:cNvSpPr>
              <p:nvPr/>
            </p:nvSpPr>
            <p:spPr bwMode="auto">
              <a:xfrm>
                <a:off x="1634" y="1406"/>
                <a:ext cx="2" cy="5"/>
              </a:xfrm>
              <a:custGeom>
                <a:avLst/>
                <a:gdLst>
                  <a:gd name="T0" fmla="*/ 1 w 1"/>
                  <a:gd name="T1" fmla="*/ 2 h 2"/>
                  <a:gd name="T2" fmla="*/ 1 w 1"/>
                  <a:gd name="T3" fmla="*/ 2 h 2"/>
                  <a:gd name="T4" fmla="*/ 0 w 1"/>
                  <a:gd name="T5" fmla="*/ 2 h 2"/>
                  <a:gd name="T6" fmla="*/ 0 w 1"/>
                  <a:gd name="T7" fmla="*/ 1 h 2"/>
                  <a:gd name="T8" fmla="*/ 0 w 1"/>
                  <a:gd name="T9" fmla="*/ 1 h 2"/>
                  <a:gd name="T10" fmla="*/ 1 w 1"/>
                  <a:gd name="T11" fmla="*/ 0 h 2"/>
                  <a:gd name="T12" fmla="*/ 1 w 1"/>
                  <a:gd name="T13" fmla="*/ 0 h 2"/>
                  <a:gd name="T14" fmla="*/ 1 w 1"/>
                  <a:gd name="T15" fmla="*/ 1 h 2"/>
                  <a:gd name="T16" fmla="*/ 1 w 1"/>
                  <a:gd name="T17" fmla="*/ 2 h 2"/>
                  <a:gd name="T18" fmla="*/ 1 w 1"/>
                  <a:gd name="T19" fmla="*/ 2 h 2"/>
                  <a:gd name="T20" fmla="*/ 1 w 1"/>
                  <a:gd name="T21" fmla="*/ 2 h 2"/>
                  <a:gd name="T22" fmla="*/ 1 w 1"/>
                  <a:gd name="T23" fmla="*/ 2 h 2"/>
                  <a:gd name="T24" fmla="*/ 1 w 1"/>
                  <a:gd name="T25" fmla="*/ 2 h 2"/>
                  <a:gd name="T26" fmla="*/ 1 w 1"/>
                  <a:gd name="T27" fmla="*/ 1 h 2"/>
                  <a:gd name="T28" fmla="*/ 1 w 1"/>
                  <a:gd name="T29" fmla="*/ 0 h 2"/>
                  <a:gd name="T30" fmla="*/ 1 w 1"/>
                  <a:gd name="T31" fmla="*/ 0 h 2"/>
                  <a:gd name="T32" fmla="*/ 0 w 1"/>
                  <a:gd name="T33" fmla="*/ 1 h 2"/>
                  <a:gd name="T34" fmla="*/ 0 w 1"/>
                  <a:gd name="T35" fmla="*/ 1 h 2"/>
                  <a:gd name="T36" fmla="*/ 0 w 1"/>
                  <a:gd name="T37" fmla="*/ 2 h 2"/>
                  <a:gd name="T38" fmla="*/ 1 w 1"/>
                  <a:gd name="T3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2">
                    <a:moveTo>
                      <a:pt x="1" y="2"/>
                    </a:moveTo>
                    <a:cubicBezTo>
                      <a:pt x="1" y="2"/>
                      <a:pt x="1" y="2"/>
                      <a:pt x="1" y="2"/>
                    </a:cubicBezTo>
                    <a:cubicBezTo>
                      <a:pt x="1" y="2"/>
                      <a:pt x="0" y="2"/>
                      <a:pt x="0" y="2"/>
                    </a:cubicBezTo>
                    <a:cubicBezTo>
                      <a:pt x="0" y="2"/>
                      <a:pt x="0" y="2"/>
                      <a:pt x="0" y="1"/>
                    </a:cubicBezTo>
                    <a:cubicBezTo>
                      <a:pt x="0" y="1"/>
                      <a:pt x="0" y="1"/>
                      <a:pt x="0" y="1"/>
                    </a:cubicBezTo>
                    <a:cubicBezTo>
                      <a:pt x="0" y="0"/>
                      <a:pt x="0" y="0"/>
                      <a:pt x="1" y="0"/>
                    </a:cubicBezTo>
                    <a:cubicBezTo>
                      <a:pt x="1" y="0"/>
                      <a:pt x="1" y="0"/>
                      <a:pt x="1" y="0"/>
                    </a:cubicBezTo>
                    <a:cubicBezTo>
                      <a:pt x="1" y="1"/>
                      <a:pt x="1" y="1"/>
                      <a:pt x="1" y="1"/>
                    </a:cubicBezTo>
                    <a:cubicBezTo>
                      <a:pt x="1" y="1"/>
                      <a:pt x="1" y="2"/>
                      <a:pt x="1" y="2"/>
                    </a:cubicBezTo>
                    <a:cubicBezTo>
                      <a:pt x="1" y="2"/>
                      <a:pt x="1" y="2"/>
                      <a:pt x="1" y="2"/>
                    </a:cubicBezTo>
                    <a:cubicBezTo>
                      <a:pt x="1" y="2"/>
                      <a:pt x="1" y="2"/>
                      <a:pt x="1" y="2"/>
                    </a:cubicBezTo>
                    <a:cubicBezTo>
                      <a:pt x="1" y="2"/>
                      <a:pt x="1" y="2"/>
                      <a:pt x="1" y="2"/>
                    </a:cubicBezTo>
                    <a:cubicBezTo>
                      <a:pt x="1" y="2"/>
                      <a:pt x="1" y="2"/>
                      <a:pt x="1" y="2"/>
                    </a:cubicBezTo>
                    <a:cubicBezTo>
                      <a:pt x="1" y="2"/>
                      <a:pt x="1" y="1"/>
                      <a:pt x="1" y="1"/>
                    </a:cubicBezTo>
                    <a:cubicBezTo>
                      <a:pt x="1" y="1"/>
                      <a:pt x="1" y="1"/>
                      <a:pt x="1" y="0"/>
                    </a:cubicBezTo>
                    <a:cubicBezTo>
                      <a:pt x="1" y="0"/>
                      <a:pt x="1" y="0"/>
                      <a:pt x="1" y="0"/>
                    </a:cubicBezTo>
                    <a:cubicBezTo>
                      <a:pt x="0" y="0"/>
                      <a:pt x="0" y="0"/>
                      <a:pt x="0" y="1"/>
                    </a:cubicBezTo>
                    <a:cubicBezTo>
                      <a:pt x="0" y="1"/>
                      <a:pt x="0" y="1"/>
                      <a:pt x="0" y="1"/>
                    </a:cubicBezTo>
                    <a:cubicBezTo>
                      <a:pt x="0" y="2"/>
                      <a:pt x="0" y="2"/>
                      <a:pt x="0" y="2"/>
                    </a:cubicBezTo>
                    <a:cubicBezTo>
                      <a:pt x="0" y="2"/>
                      <a:pt x="0" y="2"/>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92" name="Oval 319"/>
              <p:cNvSpPr>
                <a:spLocks noChangeArrowheads="1"/>
              </p:cNvSpPr>
              <p:nvPr/>
            </p:nvSpPr>
            <p:spPr bwMode="auto">
              <a:xfrm>
                <a:off x="1643" y="1408"/>
                <a:ext cx="3" cy="3"/>
              </a:xfrm>
              <a:prstGeom prst="ellipse">
                <a:avLst/>
              </a:pr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93" name="Freeform 320"/>
              <p:cNvSpPr>
                <a:spLocks/>
              </p:cNvSpPr>
              <p:nvPr/>
            </p:nvSpPr>
            <p:spPr bwMode="auto">
              <a:xfrm>
                <a:off x="1643" y="1408"/>
                <a:ext cx="3" cy="3"/>
              </a:xfrm>
              <a:custGeom>
                <a:avLst/>
                <a:gdLst>
                  <a:gd name="T0" fmla="*/ 1 w 1"/>
                  <a:gd name="T1" fmla="*/ 1 h 1"/>
                  <a:gd name="T2" fmla="*/ 1 w 1"/>
                  <a:gd name="T3" fmla="*/ 1 h 1"/>
                  <a:gd name="T4" fmla="*/ 0 w 1"/>
                  <a:gd name="T5" fmla="*/ 1 h 1"/>
                  <a:gd name="T6" fmla="*/ 0 w 1"/>
                  <a:gd name="T7" fmla="*/ 0 h 1"/>
                  <a:gd name="T8" fmla="*/ 0 w 1"/>
                  <a:gd name="T9" fmla="*/ 0 h 1"/>
                  <a:gd name="T10" fmla="*/ 1 w 1"/>
                  <a:gd name="T11" fmla="*/ 0 h 1"/>
                  <a:gd name="T12" fmla="*/ 1 w 1"/>
                  <a:gd name="T13" fmla="*/ 0 h 1"/>
                  <a:gd name="T14" fmla="*/ 1 w 1"/>
                  <a:gd name="T15" fmla="*/ 0 h 1"/>
                  <a:gd name="T16" fmla="*/ 1 w 1"/>
                  <a:gd name="T17" fmla="*/ 1 h 1"/>
                  <a:gd name="T18" fmla="*/ 1 w 1"/>
                  <a:gd name="T19" fmla="*/ 1 h 1"/>
                  <a:gd name="T20" fmla="*/ 1 w 1"/>
                  <a:gd name="T21" fmla="*/ 1 h 1"/>
                  <a:gd name="T22" fmla="*/ 1 w 1"/>
                  <a:gd name="T23" fmla="*/ 1 h 1"/>
                  <a:gd name="T24" fmla="*/ 1 w 1"/>
                  <a:gd name="T25" fmla="*/ 1 h 1"/>
                  <a:gd name="T26" fmla="*/ 1 w 1"/>
                  <a:gd name="T27" fmla="*/ 0 h 1"/>
                  <a:gd name="T28" fmla="*/ 1 w 1"/>
                  <a:gd name="T29" fmla="*/ 0 h 1"/>
                  <a:gd name="T30" fmla="*/ 1 w 1"/>
                  <a:gd name="T31" fmla="*/ 0 h 1"/>
                  <a:gd name="T32" fmla="*/ 0 w 1"/>
                  <a:gd name="T33" fmla="*/ 0 h 1"/>
                  <a:gd name="T34" fmla="*/ 0 w 1"/>
                  <a:gd name="T35" fmla="*/ 0 h 1"/>
                  <a:gd name="T36" fmla="*/ 0 w 1"/>
                  <a:gd name="T37" fmla="*/ 1 h 1"/>
                  <a:gd name="T38" fmla="*/ 1 w 1"/>
                  <a:gd name="T3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1" y="1"/>
                    </a:moveTo>
                    <a:cubicBezTo>
                      <a:pt x="1" y="1"/>
                      <a:pt x="1" y="1"/>
                      <a:pt x="1" y="1"/>
                    </a:cubicBezTo>
                    <a:cubicBezTo>
                      <a:pt x="1" y="1"/>
                      <a:pt x="1" y="1"/>
                      <a:pt x="0" y="1"/>
                    </a:cubicBezTo>
                    <a:cubicBezTo>
                      <a:pt x="0" y="1"/>
                      <a:pt x="0" y="1"/>
                      <a:pt x="0" y="0"/>
                    </a:cubicBezTo>
                    <a:cubicBezTo>
                      <a:pt x="0" y="0"/>
                      <a:pt x="0" y="0"/>
                      <a:pt x="0" y="0"/>
                    </a:cubicBezTo>
                    <a:cubicBezTo>
                      <a:pt x="1" y="0"/>
                      <a:pt x="1" y="0"/>
                      <a:pt x="1" y="0"/>
                    </a:cubicBezTo>
                    <a:cubicBezTo>
                      <a:pt x="1" y="0"/>
                      <a:pt x="1" y="0"/>
                      <a:pt x="1" y="0"/>
                    </a:cubicBezTo>
                    <a:cubicBezTo>
                      <a:pt x="1" y="0"/>
                      <a:pt x="1" y="0"/>
                      <a:pt x="1" y="0"/>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0"/>
                    </a:cubicBezTo>
                    <a:cubicBezTo>
                      <a:pt x="1" y="0"/>
                      <a:pt x="1" y="0"/>
                      <a:pt x="1" y="0"/>
                    </a:cubicBezTo>
                    <a:cubicBezTo>
                      <a:pt x="1" y="0"/>
                      <a:pt x="1" y="0"/>
                      <a:pt x="1" y="0"/>
                    </a:cubicBezTo>
                    <a:cubicBezTo>
                      <a:pt x="1" y="0"/>
                      <a:pt x="1" y="0"/>
                      <a:pt x="0" y="0"/>
                    </a:cubicBezTo>
                    <a:cubicBezTo>
                      <a:pt x="0" y="0"/>
                      <a:pt x="0" y="0"/>
                      <a:pt x="0" y="0"/>
                    </a:cubicBezTo>
                    <a:cubicBezTo>
                      <a:pt x="0" y="1"/>
                      <a:pt x="0" y="1"/>
                      <a:pt x="0" y="1"/>
                    </a:cubicBezTo>
                    <a:cubicBezTo>
                      <a:pt x="1" y="1"/>
                      <a:pt x="1" y="1"/>
                      <a:pt x="1"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94" name="Freeform 321"/>
              <p:cNvSpPr>
                <a:spLocks/>
              </p:cNvSpPr>
              <p:nvPr/>
            </p:nvSpPr>
            <p:spPr bwMode="auto">
              <a:xfrm>
                <a:off x="1648" y="1406"/>
                <a:ext cx="2" cy="2"/>
              </a:xfrm>
              <a:custGeom>
                <a:avLst/>
                <a:gdLst>
                  <a:gd name="T0" fmla="*/ 0 w 1"/>
                  <a:gd name="T1" fmla="*/ 1 h 1"/>
                  <a:gd name="T2" fmla="*/ 0 w 1"/>
                  <a:gd name="T3" fmla="*/ 1 h 1"/>
                  <a:gd name="T4" fmla="*/ 0 w 1"/>
                  <a:gd name="T5" fmla="*/ 0 h 1"/>
                  <a:gd name="T6" fmla="*/ 1 w 1"/>
                  <a:gd name="T7" fmla="*/ 1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0" y="1"/>
                      <a:pt x="0" y="1"/>
                      <a:pt x="0" y="1"/>
                    </a:cubicBezTo>
                    <a:cubicBezTo>
                      <a:pt x="0" y="1"/>
                      <a:pt x="0" y="0"/>
                      <a:pt x="0" y="0"/>
                    </a:cubicBezTo>
                    <a:cubicBezTo>
                      <a:pt x="0" y="0"/>
                      <a:pt x="1" y="0"/>
                      <a:pt x="1" y="1"/>
                    </a:cubicBezTo>
                    <a:cubicBezTo>
                      <a:pt x="1" y="1"/>
                      <a:pt x="1" y="1"/>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95" name="Freeform 322"/>
              <p:cNvSpPr>
                <a:spLocks/>
              </p:cNvSpPr>
              <p:nvPr/>
            </p:nvSpPr>
            <p:spPr bwMode="auto">
              <a:xfrm>
                <a:off x="1648" y="1406"/>
                <a:ext cx="2" cy="2"/>
              </a:xfrm>
              <a:custGeom>
                <a:avLst/>
                <a:gdLst>
                  <a:gd name="T0" fmla="*/ 0 w 1"/>
                  <a:gd name="T1" fmla="*/ 1 h 1"/>
                  <a:gd name="T2" fmla="*/ 0 w 1"/>
                  <a:gd name="T3" fmla="*/ 1 h 1"/>
                  <a:gd name="T4" fmla="*/ 0 w 1"/>
                  <a:gd name="T5" fmla="*/ 1 h 1"/>
                  <a:gd name="T6" fmla="*/ 0 w 1"/>
                  <a:gd name="T7" fmla="*/ 1 h 1"/>
                  <a:gd name="T8" fmla="*/ 0 w 1"/>
                  <a:gd name="T9" fmla="*/ 0 h 1"/>
                  <a:gd name="T10" fmla="*/ 0 w 1"/>
                  <a:gd name="T11" fmla="*/ 0 h 1"/>
                  <a:gd name="T12" fmla="*/ 1 w 1"/>
                  <a:gd name="T13" fmla="*/ 0 h 1"/>
                  <a:gd name="T14" fmla="*/ 1 w 1"/>
                  <a:gd name="T15" fmla="*/ 1 h 1"/>
                  <a:gd name="T16" fmla="*/ 1 w 1"/>
                  <a:gd name="T17" fmla="*/ 1 h 1"/>
                  <a:gd name="T18" fmla="*/ 0 w 1"/>
                  <a:gd name="T19" fmla="*/ 1 h 1"/>
                  <a:gd name="T20" fmla="*/ 0 w 1"/>
                  <a:gd name="T21" fmla="*/ 1 h 1"/>
                  <a:gd name="T22" fmla="*/ 0 w 1"/>
                  <a:gd name="T23" fmla="*/ 1 h 1"/>
                  <a:gd name="T24" fmla="*/ 1 w 1"/>
                  <a:gd name="T25" fmla="*/ 1 h 1"/>
                  <a:gd name="T26" fmla="*/ 1 w 1"/>
                  <a:gd name="T27" fmla="*/ 1 h 1"/>
                  <a:gd name="T28" fmla="*/ 1 w 1"/>
                  <a:gd name="T29" fmla="*/ 0 h 1"/>
                  <a:gd name="T30" fmla="*/ 0 w 1"/>
                  <a:gd name="T31" fmla="*/ 0 h 1"/>
                  <a:gd name="T32" fmla="*/ 0 w 1"/>
                  <a:gd name="T33" fmla="*/ 0 h 1"/>
                  <a:gd name="T34" fmla="*/ 0 w 1"/>
                  <a:gd name="T35" fmla="*/ 1 h 1"/>
                  <a:gd name="T36" fmla="*/ 0 w 1"/>
                  <a:gd name="T37" fmla="*/ 1 h 1"/>
                  <a:gd name="T38" fmla="*/ 0 w 1"/>
                  <a:gd name="T3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0" y="1"/>
                    </a:moveTo>
                    <a:cubicBezTo>
                      <a:pt x="0" y="1"/>
                      <a:pt x="0" y="1"/>
                      <a:pt x="0" y="1"/>
                    </a:cubicBezTo>
                    <a:cubicBezTo>
                      <a:pt x="0" y="1"/>
                      <a:pt x="0" y="1"/>
                      <a:pt x="0" y="1"/>
                    </a:cubicBezTo>
                    <a:cubicBezTo>
                      <a:pt x="0" y="1"/>
                      <a:pt x="0" y="1"/>
                      <a:pt x="0" y="1"/>
                    </a:cubicBezTo>
                    <a:cubicBezTo>
                      <a:pt x="0" y="1"/>
                      <a:pt x="0" y="1"/>
                      <a:pt x="0" y="0"/>
                    </a:cubicBezTo>
                    <a:cubicBezTo>
                      <a:pt x="0" y="0"/>
                      <a:pt x="0" y="0"/>
                      <a:pt x="0" y="0"/>
                    </a:cubicBezTo>
                    <a:cubicBezTo>
                      <a:pt x="0" y="0"/>
                      <a:pt x="0" y="0"/>
                      <a:pt x="1" y="0"/>
                    </a:cubicBezTo>
                    <a:cubicBezTo>
                      <a:pt x="1" y="0"/>
                      <a:pt x="1" y="1"/>
                      <a:pt x="1" y="1"/>
                    </a:cubicBezTo>
                    <a:cubicBezTo>
                      <a:pt x="1" y="1"/>
                      <a:pt x="1" y="1"/>
                      <a:pt x="1" y="1"/>
                    </a:cubicBezTo>
                    <a:cubicBezTo>
                      <a:pt x="0" y="1"/>
                      <a:pt x="0" y="1"/>
                      <a:pt x="0" y="1"/>
                    </a:cubicBezTo>
                    <a:cubicBezTo>
                      <a:pt x="0" y="1"/>
                      <a:pt x="0" y="1"/>
                      <a:pt x="0" y="1"/>
                    </a:cubicBezTo>
                    <a:cubicBezTo>
                      <a:pt x="0" y="1"/>
                      <a:pt x="0" y="1"/>
                      <a:pt x="0" y="1"/>
                    </a:cubicBezTo>
                    <a:cubicBezTo>
                      <a:pt x="0" y="1"/>
                      <a:pt x="0" y="1"/>
                      <a:pt x="1" y="1"/>
                    </a:cubicBezTo>
                    <a:cubicBezTo>
                      <a:pt x="1" y="1"/>
                      <a:pt x="1" y="1"/>
                      <a:pt x="1" y="1"/>
                    </a:cubicBezTo>
                    <a:cubicBezTo>
                      <a:pt x="1" y="1"/>
                      <a:pt x="1" y="0"/>
                      <a:pt x="1" y="0"/>
                    </a:cubicBezTo>
                    <a:cubicBezTo>
                      <a:pt x="0" y="0"/>
                      <a:pt x="0" y="0"/>
                      <a:pt x="0" y="0"/>
                    </a:cubicBezTo>
                    <a:cubicBezTo>
                      <a:pt x="0" y="0"/>
                      <a:pt x="0" y="0"/>
                      <a:pt x="0" y="0"/>
                    </a:cubicBezTo>
                    <a:cubicBezTo>
                      <a:pt x="0" y="1"/>
                      <a:pt x="0" y="1"/>
                      <a:pt x="0" y="1"/>
                    </a:cubicBezTo>
                    <a:cubicBezTo>
                      <a:pt x="0" y="1"/>
                      <a:pt x="0" y="1"/>
                      <a:pt x="0" y="1"/>
                    </a:cubicBezTo>
                    <a:cubicBezTo>
                      <a:pt x="0" y="1"/>
                      <a:pt x="0" y="1"/>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96" name="Oval 323"/>
              <p:cNvSpPr>
                <a:spLocks noChangeArrowheads="1"/>
              </p:cNvSpPr>
              <p:nvPr/>
            </p:nvSpPr>
            <p:spPr bwMode="auto">
              <a:xfrm>
                <a:off x="1650" y="1406"/>
                <a:ext cx="3" cy="1"/>
              </a:xfrm>
              <a:prstGeom prst="ellipse">
                <a:avLst/>
              </a:pr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97" name="Freeform 324"/>
              <p:cNvSpPr>
                <a:spLocks/>
              </p:cNvSpPr>
              <p:nvPr/>
            </p:nvSpPr>
            <p:spPr bwMode="auto">
              <a:xfrm>
                <a:off x="1650" y="1406"/>
                <a:ext cx="3" cy="0"/>
              </a:xfrm>
              <a:custGeom>
                <a:avLst/>
                <a:gdLst>
                  <a:gd name="T0" fmla="*/ 0 w 1"/>
                  <a:gd name="T1" fmla="*/ 0 w 1"/>
                  <a:gd name="T2" fmla="*/ 0 w 1"/>
                  <a:gd name="T3" fmla="*/ 0 w 1"/>
                  <a:gd name="T4" fmla="*/ 0 w 1"/>
                  <a:gd name="T5" fmla="*/ 0 w 1"/>
                  <a:gd name="T6" fmla="*/ 1 w 1"/>
                  <a:gd name="T7" fmla="*/ 1 w 1"/>
                  <a:gd name="T8" fmla="*/ 1 w 1"/>
                  <a:gd name="T9" fmla="*/ 0 w 1"/>
                  <a:gd name="T10" fmla="*/ 0 w 1"/>
                  <a:gd name="T11" fmla="*/ 0 w 1"/>
                  <a:gd name="T12" fmla="*/ 1 w 1"/>
                  <a:gd name="T13" fmla="*/ 1 w 1"/>
                  <a:gd name="T14" fmla="*/ 1 w 1"/>
                  <a:gd name="T15" fmla="*/ 0 w 1"/>
                  <a:gd name="T16" fmla="*/ 0 w 1"/>
                  <a:gd name="T17" fmla="*/ 0 w 1"/>
                  <a:gd name="T18" fmla="*/ 0 w 1"/>
                  <a:gd name="T19" fmla="*/ 0 w 1"/>
                </a:gdLst>
                <a:ahLst/>
                <a:cxnLst>
                  <a:cxn ang="0">
                    <a:pos x="T0" y="0"/>
                  </a:cxn>
                  <a:cxn ang="0">
                    <a:pos x="T1" y="0"/>
                  </a:cxn>
                  <a:cxn ang="0">
                    <a:pos x="T2" y="0"/>
                  </a:cxn>
                  <a:cxn ang="0">
                    <a:pos x="T3" y="0"/>
                  </a:cxn>
                  <a:cxn ang="0">
                    <a:pos x="T4" y="0"/>
                  </a:cxn>
                  <a:cxn ang="0">
                    <a:pos x="T5" y="0"/>
                  </a:cxn>
                  <a:cxn ang="0">
                    <a:pos x="T6" y="0"/>
                  </a:cxn>
                  <a:cxn ang="0">
                    <a:pos x="T7" y="0"/>
                  </a:cxn>
                  <a:cxn ang="0">
                    <a:pos x="T8" y="0"/>
                  </a:cxn>
                  <a:cxn ang="0">
                    <a:pos x="T9" y="0"/>
                  </a:cxn>
                  <a:cxn ang="0">
                    <a:pos x="T10" y="0"/>
                  </a:cxn>
                  <a:cxn ang="0">
                    <a:pos x="T11" y="0"/>
                  </a:cxn>
                  <a:cxn ang="0">
                    <a:pos x="T12" y="0"/>
                  </a:cxn>
                  <a:cxn ang="0">
                    <a:pos x="T13" y="0"/>
                  </a:cxn>
                  <a:cxn ang="0">
                    <a:pos x="T14" y="0"/>
                  </a:cxn>
                  <a:cxn ang="0">
                    <a:pos x="T15" y="0"/>
                  </a:cxn>
                  <a:cxn ang="0">
                    <a:pos x="T16" y="0"/>
                  </a:cxn>
                  <a:cxn ang="0">
                    <a:pos x="T17" y="0"/>
                  </a:cxn>
                  <a:cxn ang="0">
                    <a:pos x="T18" y="0"/>
                  </a:cxn>
                  <a:cxn ang="0">
                    <a:pos x="T19" y="0"/>
                  </a:cxn>
                </a:cxnLst>
                <a:rect l="0" t="0" r="r" b="b"/>
                <a:pathLst>
                  <a:path w="1">
                    <a:moveTo>
                      <a:pt x="0" y="0"/>
                    </a:move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1" y="0"/>
                      <a:pt x="1" y="0"/>
                      <a:pt x="1" y="0"/>
                    </a:cubicBezTo>
                    <a:cubicBezTo>
                      <a:pt x="1" y="0"/>
                      <a:pt x="1" y="0"/>
                      <a:pt x="1" y="0"/>
                    </a:cubicBezTo>
                    <a:cubicBezTo>
                      <a:pt x="1" y="0"/>
                      <a:pt x="1" y="0"/>
                      <a:pt x="1" y="0"/>
                    </a:cubicBezTo>
                    <a:cubicBezTo>
                      <a:pt x="1" y="0"/>
                      <a:pt x="1" y="0"/>
                      <a:pt x="0" y="0"/>
                    </a:cubicBezTo>
                    <a:cubicBezTo>
                      <a:pt x="0" y="0"/>
                      <a:pt x="0" y="0"/>
                      <a:pt x="0" y="0"/>
                    </a:cubicBezTo>
                    <a:cubicBezTo>
                      <a:pt x="0" y="0"/>
                      <a:pt x="0" y="0"/>
                      <a:pt x="0" y="0"/>
                    </a:cubicBezTo>
                    <a:cubicBezTo>
                      <a:pt x="1" y="0"/>
                      <a:pt x="1" y="0"/>
                      <a:pt x="1" y="0"/>
                    </a:cubicBezTo>
                    <a:cubicBezTo>
                      <a:pt x="1" y="0"/>
                      <a:pt x="1" y="0"/>
                      <a:pt x="1" y="0"/>
                    </a:cubicBezTo>
                    <a:cubicBezTo>
                      <a:pt x="1" y="0"/>
                      <a:pt x="1" y="0"/>
                      <a:pt x="1" y="0"/>
                    </a:cubicBezTo>
                    <a:cubicBezTo>
                      <a:pt x="1" y="0"/>
                      <a:pt x="1" y="0"/>
                      <a:pt x="0" y="0"/>
                    </a:cubicBezTo>
                    <a:cubicBezTo>
                      <a:pt x="0" y="0"/>
                      <a:pt x="0" y="0"/>
                      <a:pt x="0" y="0"/>
                    </a:cubicBezTo>
                    <a:cubicBezTo>
                      <a:pt x="0" y="0"/>
                      <a:pt x="0" y="0"/>
                      <a:pt x="0" y="0"/>
                    </a:cubicBezTo>
                    <a:cubicBezTo>
                      <a:pt x="0" y="0"/>
                      <a:pt x="0" y="0"/>
                      <a:pt x="0" y="0"/>
                    </a:cubicBezTo>
                    <a:cubicBezTo>
                      <a:pt x="0" y="0"/>
                      <a:pt x="0" y="0"/>
                      <a:pt x="0"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98" name="Freeform 325"/>
              <p:cNvSpPr>
                <a:spLocks/>
              </p:cNvSpPr>
              <p:nvPr/>
            </p:nvSpPr>
            <p:spPr bwMode="auto">
              <a:xfrm>
                <a:off x="1617" y="1394"/>
                <a:ext cx="5" cy="7"/>
              </a:xfrm>
              <a:custGeom>
                <a:avLst/>
                <a:gdLst>
                  <a:gd name="T0" fmla="*/ 1 w 2"/>
                  <a:gd name="T1" fmla="*/ 3 h 3"/>
                  <a:gd name="T2" fmla="*/ 0 w 2"/>
                  <a:gd name="T3" fmla="*/ 1 h 3"/>
                  <a:gd name="T4" fmla="*/ 1 w 2"/>
                  <a:gd name="T5" fmla="*/ 0 h 3"/>
                  <a:gd name="T6" fmla="*/ 2 w 2"/>
                  <a:gd name="T7" fmla="*/ 2 h 3"/>
                  <a:gd name="T8" fmla="*/ 1 w 2"/>
                  <a:gd name="T9" fmla="*/ 3 h 3"/>
                </a:gdLst>
                <a:ahLst/>
                <a:cxnLst>
                  <a:cxn ang="0">
                    <a:pos x="T0" y="T1"/>
                  </a:cxn>
                  <a:cxn ang="0">
                    <a:pos x="T2" y="T3"/>
                  </a:cxn>
                  <a:cxn ang="0">
                    <a:pos x="T4" y="T5"/>
                  </a:cxn>
                  <a:cxn ang="0">
                    <a:pos x="T6" y="T7"/>
                  </a:cxn>
                  <a:cxn ang="0">
                    <a:pos x="T8" y="T9"/>
                  </a:cxn>
                </a:cxnLst>
                <a:rect l="0" t="0" r="r" b="b"/>
                <a:pathLst>
                  <a:path w="2" h="3">
                    <a:moveTo>
                      <a:pt x="1" y="3"/>
                    </a:moveTo>
                    <a:cubicBezTo>
                      <a:pt x="0" y="3"/>
                      <a:pt x="0" y="2"/>
                      <a:pt x="0" y="1"/>
                    </a:cubicBezTo>
                    <a:cubicBezTo>
                      <a:pt x="0" y="1"/>
                      <a:pt x="1" y="0"/>
                      <a:pt x="1" y="0"/>
                    </a:cubicBezTo>
                    <a:cubicBezTo>
                      <a:pt x="2" y="1"/>
                      <a:pt x="2" y="1"/>
                      <a:pt x="2" y="2"/>
                    </a:cubicBezTo>
                    <a:cubicBezTo>
                      <a:pt x="2" y="2"/>
                      <a:pt x="1" y="3"/>
                      <a:pt x="1"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99" name="Freeform 326"/>
              <p:cNvSpPr>
                <a:spLocks/>
              </p:cNvSpPr>
              <p:nvPr/>
            </p:nvSpPr>
            <p:spPr bwMode="auto">
              <a:xfrm>
                <a:off x="1617" y="1394"/>
                <a:ext cx="5" cy="7"/>
              </a:xfrm>
              <a:custGeom>
                <a:avLst/>
                <a:gdLst>
                  <a:gd name="T0" fmla="*/ 1 w 2"/>
                  <a:gd name="T1" fmla="*/ 3 h 3"/>
                  <a:gd name="T2" fmla="*/ 1 w 2"/>
                  <a:gd name="T3" fmla="*/ 3 h 3"/>
                  <a:gd name="T4" fmla="*/ 0 w 2"/>
                  <a:gd name="T5" fmla="*/ 2 h 3"/>
                  <a:gd name="T6" fmla="*/ 0 w 2"/>
                  <a:gd name="T7" fmla="*/ 1 h 3"/>
                  <a:gd name="T8" fmla="*/ 1 w 2"/>
                  <a:gd name="T9" fmla="*/ 1 h 3"/>
                  <a:gd name="T10" fmla="*/ 1 w 2"/>
                  <a:gd name="T11" fmla="*/ 1 h 3"/>
                  <a:gd name="T12" fmla="*/ 2 w 2"/>
                  <a:gd name="T13" fmla="*/ 1 h 3"/>
                  <a:gd name="T14" fmla="*/ 2 w 2"/>
                  <a:gd name="T15" fmla="*/ 2 h 3"/>
                  <a:gd name="T16" fmla="*/ 2 w 2"/>
                  <a:gd name="T17" fmla="*/ 2 h 3"/>
                  <a:gd name="T18" fmla="*/ 1 w 2"/>
                  <a:gd name="T19" fmla="*/ 3 h 3"/>
                  <a:gd name="T20" fmla="*/ 1 w 2"/>
                  <a:gd name="T21" fmla="*/ 3 h 3"/>
                  <a:gd name="T22" fmla="*/ 1 w 2"/>
                  <a:gd name="T23" fmla="*/ 3 h 3"/>
                  <a:gd name="T24" fmla="*/ 2 w 2"/>
                  <a:gd name="T25" fmla="*/ 2 h 3"/>
                  <a:gd name="T26" fmla="*/ 2 w 2"/>
                  <a:gd name="T27" fmla="*/ 2 h 3"/>
                  <a:gd name="T28" fmla="*/ 2 w 2"/>
                  <a:gd name="T29" fmla="*/ 1 h 3"/>
                  <a:gd name="T30" fmla="*/ 1 w 2"/>
                  <a:gd name="T31" fmla="*/ 0 h 3"/>
                  <a:gd name="T32" fmla="*/ 0 w 2"/>
                  <a:gd name="T33" fmla="*/ 1 h 3"/>
                  <a:gd name="T34" fmla="*/ 0 w 2"/>
                  <a:gd name="T35" fmla="*/ 1 h 3"/>
                  <a:gd name="T36" fmla="*/ 0 w 2"/>
                  <a:gd name="T37" fmla="*/ 2 h 3"/>
                  <a:gd name="T38" fmla="*/ 1 w 2"/>
                  <a:gd name="T3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3">
                    <a:moveTo>
                      <a:pt x="1" y="3"/>
                    </a:moveTo>
                    <a:cubicBezTo>
                      <a:pt x="1" y="3"/>
                      <a:pt x="1" y="3"/>
                      <a:pt x="1" y="3"/>
                    </a:cubicBezTo>
                    <a:cubicBezTo>
                      <a:pt x="1" y="3"/>
                      <a:pt x="1" y="2"/>
                      <a:pt x="0" y="2"/>
                    </a:cubicBezTo>
                    <a:cubicBezTo>
                      <a:pt x="0" y="2"/>
                      <a:pt x="0" y="2"/>
                      <a:pt x="0" y="1"/>
                    </a:cubicBezTo>
                    <a:cubicBezTo>
                      <a:pt x="0" y="1"/>
                      <a:pt x="0" y="1"/>
                      <a:pt x="1" y="1"/>
                    </a:cubicBezTo>
                    <a:cubicBezTo>
                      <a:pt x="1" y="1"/>
                      <a:pt x="1" y="0"/>
                      <a:pt x="1" y="1"/>
                    </a:cubicBezTo>
                    <a:cubicBezTo>
                      <a:pt x="1" y="1"/>
                      <a:pt x="2" y="1"/>
                      <a:pt x="2" y="1"/>
                    </a:cubicBezTo>
                    <a:cubicBezTo>
                      <a:pt x="2" y="1"/>
                      <a:pt x="2" y="1"/>
                      <a:pt x="2" y="2"/>
                    </a:cubicBezTo>
                    <a:cubicBezTo>
                      <a:pt x="2" y="2"/>
                      <a:pt x="2" y="2"/>
                      <a:pt x="2" y="2"/>
                    </a:cubicBezTo>
                    <a:cubicBezTo>
                      <a:pt x="1" y="3"/>
                      <a:pt x="1" y="3"/>
                      <a:pt x="1" y="3"/>
                    </a:cubicBezTo>
                    <a:cubicBezTo>
                      <a:pt x="1" y="3"/>
                      <a:pt x="1" y="3"/>
                      <a:pt x="1" y="3"/>
                    </a:cubicBezTo>
                    <a:cubicBezTo>
                      <a:pt x="1" y="3"/>
                      <a:pt x="1" y="3"/>
                      <a:pt x="1" y="3"/>
                    </a:cubicBezTo>
                    <a:cubicBezTo>
                      <a:pt x="1" y="3"/>
                      <a:pt x="1" y="3"/>
                      <a:pt x="2" y="2"/>
                    </a:cubicBezTo>
                    <a:cubicBezTo>
                      <a:pt x="2" y="2"/>
                      <a:pt x="2" y="2"/>
                      <a:pt x="2" y="2"/>
                    </a:cubicBezTo>
                    <a:cubicBezTo>
                      <a:pt x="2" y="1"/>
                      <a:pt x="2" y="1"/>
                      <a:pt x="2" y="1"/>
                    </a:cubicBezTo>
                    <a:cubicBezTo>
                      <a:pt x="2" y="1"/>
                      <a:pt x="1" y="1"/>
                      <a:pt x="1" y="0"/>
                    </a:cubicBezTo>
                    <a:cubicBezTo>
                      <a:pt x="1" y="0"/>
                      <a:pt x="1" y="1"/>
                      <a:pt x="0" y="1"/>
                    </a:cubicBezTo>
                    <a:cubicBezTo>
                      <a:pt x="0" y="1"/>
                      <a:pt x="0" y="1"/>
                      <a:pt x="0" y="1"/>
                    </a:cubicBezTo>
                    <a:cubicBezTo>
                      <a:pt x="0" y="2"/>
                      <a:pt x="0" y="2"/>
                      <a:pt x="0" y="2"/>
                    </a:cubicBezTo>
                    <a:cubicBezTo>
                      <a:pt x="1" y="2"/>
                      <a:pt x="1" y="3"/>
                      <a:pt x="1"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00" name="Freeform 327"/>
              <p:cNvSpPr>
                <a:spLocks/>
              </p:cNvSpPr>
              <p:nvPr/>
            </p:nvSpPr>
            <p:spPr bwMode="auto">
              <a:xfrm>
                <a:off x="1653" y="1403"/>
                <a:ext cx="2" cy="3"/>
              </a:xfrm>
              <a:custGeom>
                <a:avLst/>
                <a:gdLst>
                  <a:gd name="T0" fmla="*/ 0 w 1"/>
                  <a:gd name="T1" fmla="*/ 1 h 1"/>
                  <a:gd name="T2" fmla="*/ 0 w 1"/>
                  <a:gd name="T3" fmla="*/ 0 h 1"/>
                  <a:gd name="T4" fmla="*/ 0 w 1"/>
                  <a:gd name="T5" fmla="*/ 0 h 1"/>
                  <a:gd name="T6" fmla="*/ 1 w 1"/>
                  <a:gd name="T7" fmla="*/ 0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0" y="1"/>
                      <a:pt x="0" y="1"/>
                      <a:pt x="0" y="0"/>
                    </a:cubicBezTo>
                    <a:cubicBezTo>
                      <a:pt x="0" y="0"/>
                      <a:pt x="0" y="0"/>
                      <a:pt x="0" y="0"/>
                    </a:cubicBezTo>
                    <a:cubicBezTo>
                      <a:pt x="1" y="0"/>
                      <a:pt x="1" y="0"/>
                      <a:pt x="1" y="0"/>
                    </a:cubicBezTo>
                    <a:cubicBezTo>
                      <a:pt x="1" y="0"/>
                      <a:pt x="1" y="1"/>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01" name="Freeform 328"/>
              <p:cNvSpPr>
                <a:spLocks/>
              </p:cNvSpPr>
              <p:nvPr/>
            </p:nvSpPr>
            <p:spPr bwMode="auto">
              <a:xfrm>
                <a:off x="1653" y="1403"/>
                <a:ext cx="2" cy="3"/>
              </a:xfrm>
              <a:custGeom>
                <a:avLst/>
                <a:gdLst>
                  <a:gd name="T0" fmla="*/ 0 w 1"/>
                  <a:gd name="T1" fmla="*/ 1 h 1"/>
                  <a:gd name="T2" fmla="*/ 0 w 1"/>
                  <a:gd name="T3" fmla="*/ 1 h 1"/>
                  <a:gd name="T4" fmla="*/ 0 w 1"/>
                  <a:gd name="T5" fmla="*/ 1 h 1"/>
                  <a:gd name="T6" fmla="*/ 0 w 1"/>
                  <a:gd name="T7" fmla="*/ 0 h 1"/>
                  <a:gd name="T8" fmla="*/ 0 w 1"/>
                  <a:gd name="T9" fmla="*/ 0 h 1"/>
                  <a:gd name="T10" fmla="*/ 0 w 1"/>
                  <a:gd name="T11" fmla="*/ 0 h 1"/>
                  <a:gd name="T12" fmla="*/ 1 w 1"/>
                  <a:gd name="T13" fmla="*/ 0 h 1"/>
                  <a:gd name="T14" fmla="*/ 1 w 1"/>
                  <a:gd name="T15" fmla="*/ 0 h 1"/>
                  <a:gd name="T16" fmla="*/ 1 w 1"/>
                  <a:gd name="T17" fmla="*/ 1 h 1"/>
                  <a:gd name="T18" fmla="*/ 0 w 1"/>
                  <a:gd name="T19" fmla="*/ 1 h 1"/>
                  <a:gd name="T20" fmla="*/ 0 w 1"/>
                  <a:gd name="T21" fmla="*/ 1 h 1"/>
                  <a:gd name="T22" fmla="*/ 0 w 1"/>
                  <a:gd name="T23" fmla="*/ 1 h 1"/>
                  <a:gd name="T24" fmla="*/ 1 w 1"/>
                  <a:gd name="T25" fmla="*/ 1 h 1"/>
                  <a:gd name="T26" fmla="*/ 1 w 1"/>
                  <a:gd name="T27" fmla="*/ 0 h 1"/>
                  <a:gd name="T28" fmla="*/ 1 w 1"/>
                  <a:gd name="T29" fmla="*/ 0 h 1"/>
                  <a:gd name="T30" fmla="*/ 0 w 1"/>
                  <a:gd name="T31" fmla="*/ 0 h 1"/>
                  <a:gd name="T32" fmla="*/ 0 w 1"/>
                  <a:gd name="T33" fmla="*/ 0 h 1"/>
                  <a:gd name="T34" fmla="*/ 0 w 1"/>
                  <a:gd name="T35" fmla="*/ 0 h 1"/>
                  <a:gd name="T36" fmla="*/ 0 w 1"/>
                  <a:gd name="T37" fmla="*/ 1 h 1"/>
                  <a:gd name="T38" fmla="*/ 0 w 1"/>
                  <a:gd name="T3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0" y="1"/>
                    </a:moveTo>
                    <a:cubicBezTo>
                      <a:pt x="0" y="1"/>
                      <a:pt x="0" y="1"/>
                      <a:pt x="0" y="1"/>
                    </a:cubicBezTo>
                    <a:cubicBezTo>
                      <a:pt x="0" y="1"/>
                      <a:pt x="0" y="1"/>
                      <a:pt x="0" y="1"/>
                    </a:cubicBezTo>
                    <a:cubicBezTo>
                      <a:pt x="0" y="1"/>
                      <a:pt x="0" y="0"/>
                      <a:pt x="0" y="0"/>
                    </a:cubicBezTo>
                    <a:cubicBezTo>
                      <a:pt x="0" y="0"/>
                      <a:pt x="0" y="0"/>
                      <a:pt x="0" y="0"/>
                    </a:cubicBezTo>
                    <a:cubicBezTo>
                      <a:pt x="0" y="0"/>
                      <a:pt x="0" y="0"/>
                      <a:pt x="0" y="0"/>
                    </a:cubicBezTo>
                    <a:cubicBezTo>
                      <a:pt x="1" y="0"/>
                      <a:pt x="1" y="0"/>
                      <a:pt x="1" y="0"/>
                    </a:cubicBezTo>
                    <a:cubicBezTo>
                      <a:pt x="1" y="0"/>
                      <a:pt x="1" y="0"/>
                      <a:pt x="1" y="0"/>
                    </a:cubicBezTo>
                    <a:cubicBezTo>
                      <a:pt x="1" y="0"/>
                      <a:pt x="1" y="0"/>
                      <a:pt x="1" y="1"/>
                    </a:cubicBezTo>
                    <a:cubicBezTo>
                      <a:pt x="1" y="1"/>
                      <a:pt x="1" y="1"/>
                      <a:pt x="0" y="1"/>
                    </a:cubicBezTo>
                    <a:cubicBezTo>
                      <a:pt x="0" y="1"/>
                      <a:pt x="0" y="1"/>
                      <a:pt x="0" y="1"/>
                    </a:cubicBezTo>
                    <a:cubicBezTo>
                      <a:pt x="0" y="1"/>
                      <a:pt x="0" y="1"/>
                      <a:pt x="0" y="1"/>
                    </a:cubicBezTo>
                    <a:cubicBezTo>
                      <a:pt x="1" y="1"/>
                      <a:pt x="1" y="1"/>
                      <a:pt x="1" y="1"/>
                    </a:cubicBezTo>
                    <a:cubicBezTo>
                      <a:pt x="1" y="0"/>
                      <a:pt x="1" y="0"/>
                      <a:pt x="1" y="0"/>
                    </a:cubicBezTo>
                    <a:cubicBezTo>
                      <a:pt x="1" y="0"/>
                      <a:pt x="1" y="0"/>
                      <a:pt x="1" y="0"/>
                    </a:cubicBezTo>
                    <a:cubicBezTo>
                      <a:pt x="1" y="0"/>
                      <a:pt x="1" y="0"/>
                      <a:pt x="0" y="0"/>
                    </a:cubicBezTo>
                    <a:cubicBezTo>
                      <a:pt x="0" y="0"/>
                      <a:pt x="0" y="0"/>
                      <a:pt x="0" y="0"/>
                    </a:cubicBezTo>
                    <a:cubicBezTo>
                      <a:pt x="0" y="0"/>
                      <a:pt x="0" y="0"/>
                      <a:pt x="0" y="0"/>
                    </a:cubicBezTo>
                    <a:cubicBezTo>
                      <a:pt x="0" y="0"/>
                      <a:pt x="0" y="1"/>
                      <a:pt x="0" y="1"/>
                    </a:cubicBezTo>
                    <a:cubicBezTo>
                      <a:pt x="0" y="1"/>
                      <a:pt x="0" y="1"/>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02" name="Freeform 329"/>
              <p:cNvSpPr>
                <a:spLocks/>
              </p:cNvSpPr>
              <p:nvPr/>
            </p:nvSpPr>
            <p:spPr bwMode="auto">
              <a:xfrm>
                <a:off x="1610" y="1385"/>
                <a:ext cx="3" cy="7"/>
              </a:xfrm>
              <a:custGeom>
                <a:avLst/>
                <a:gdLst>
                  <a:gd name="T0" fmla="*/ 1 w 1"/>
                  <a:gd name="T1" fmla="*/ 1 h 3"/>
                  <a:gd name="T2" fmla="*/ 1 w 1"/>
                  <a:gd name="T3" fmla="*/ 2 h 3"/>
                  <a:gd name="T4" fmla="*/ 0 w 1"/>
                  <a:gd name="T5" fmla="*/ 3 h 3"/>
                  <a:gd name="T6" fmla="*/ 0 w 1"/>
                  <a:gd name="T7" fmla="*/ 1 h 3"/>
                  <a:gd name="T8" fmla="*/ 1 w 1"/>
                  <a:gd name="T9" fmla="*/ 1 h 3"/>
                </a:gdLst>
                <a:ahLst/>
                <a:cxnLst>
                  <a:cxn ang="0">
                    <a:pos x="T0" y="T1"/>
                  </a:cxn>
                  <a:cxn ang="0">
                    <a:pos x="T2" y="T3"/>
                  </a:cxn>
                  <a:cxn ang="0">
                    <a:pos x="T4" y="T5"/>
                  </a:cxn>
                  <a:cxn ang="0">
                    <a:pos x="T6" y="T7"/>
                  </a:cxn>
                  <a:cxn ang="0">
                    <a:pos x="T8" y="T9"/>
                  </a:cxn>
                </a:cxnLst>
                <a:rect l="0" t="0" r="r" b="b"/>
                <a:pathLst>
                  <a:path w="1" h="3">
                    <a:moveTo>
                      <a:pt x="1" y="1"/>
                    </a:moveTo>
                    <a:cubicBezTo>
                      <a:pt x="1" y="1"/>
                      <a:pt x="1" y="1"/>
                      <a:pt x="1" y="2"/>
                    </a:cubicBezTo>
                    <a:cubicBezTo>
                      <a:pt x="1" y="2"/>
                      <a:pt x="1" y="3"/>
                      <a:pt x="0" y="3"/>
                    </a:cubicBezTo>
                    <a:cubicBezTo>
                      <a:pt x="0" y="3"/>
                      <a:pt x="0" y="2"/>
                      <a:pt x="0" y="1"/>
                    </a:cubicBezTo>
                    <a:cubicBezTo>
                      <a:pt x="0" y="1"/>
                      <a:pt x="0" y="0"/>
                      <a:pt x="1"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03" name="Freeform 330"/>
              <p:cNvSpPr>
                <a:spLocks/>
              </p:cNvSpPr>
              <p:nvPr/>
            </p:nvSpPr>
            <p:spPr bwMode="auto">
              <a:xfrm>
                <a:off x="1610" y="1385"/>
                <a:ext cx="3" cy="7"/>
              </a:xfrm>
              <a:custGeom>
                <a:avLst/>
                <a:gdLst>
                  <a:gd name="T0" fmla="*/ 1 w 1"/>
                  <a:gd name="T1" fmla="*/ 1 h 3"/>
                  <a:gd name="T2" fmla="*/ 1 w 1"/>
                  <a:gd name="T3" fmla="*/ 1 h 3"/>
                  <a:gd name="T4" fmla="*/ 1 w 1"/>
                  <a:gd name="T5" fmla="*/ 1 h 3"/>
                  <a:gd name="T6" fmla="*/ 1 w 1"/>
                  <a:gd name="T7" fmla="*/ 2 h 3"/>
                  <a:gd name="T8" fmla="*/ 1 w 1"/>
                  <a:gd name="T9" fmla="*/ 2 h 3"/>
                  <a:gd name="T10" fmla="*/ 0 w 1"/>
                  <a:gd name="T11" fmla="*/ 3 h 3"/>
                  <a:gd name="T12" fmla="*/ 0 w 1"/>
                  <a:gd name="T13" fmla="*/ 2 h 3"/>
                  <a:gd name="T14" fmla="*/ 0 w 1"/>
                  <a:gd name="T15" fmla="*/ 1 h 3"/>
                  <a:gd name="T16" fmla="*/ 0 w 1"/>
                  <a:gd name="T17" fmla="*/ 1 h 3"/>
                  <a:gd name="T18" fmla="*/ 1 w 1"/>
                  <a:gd name="T19" fmla="*/ 1 h 3"/>
                  <a:gd name="T20" fmla="*/ 1 w 1"/>
                  <a:gd name="T21" fmla="*/ 1 h 3"/>
                  <a:gd name="T22" fmla="*/ 1 w 1"/>
                  <a:gd name="T23" fmla="*/ 1 h 3"/>
                  <a:gd name="T24" fmla="*/ 0 w 1"/>
                  <a:gd name="T25" fmla="*/ 1 h 3"/>
                  <a:gd name="T26" fmla="*/ 0 w 1"/>
                  <a:gd name="T27" fmla="*/ 1 h 3"/>
                  <a:gd name="T28" fmla="*/ 0 w 1"/>
                  <a:gd name="T29" fmla="*/ 2 h 3"/>
                  <a:gd name="T30" fmla="*/ 0 w 1"/>
                  <a:gd name="T31" fmla="*/ 3 h 3"/>
                  <a:gd name="T32" fmla="*/ 1 w 1"/>
                  <a:gd name="T33" fmla="*/ 2 h 3"/>
                  <a:gd name="T34" fmla="*/ 1 w 1"/>
                  <a:gd name="T35" fmla="*/ 2 h 3"/>
                  <a:gd name="T36" fmla="*/ 1 w 1"/>
                  <a:gd name="T37" fmla="*/ 1 h 3"/>
                  <a:gd name="T38" fmla="*/ 1 w 1"/>
                  <a:gd name="T3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3">
                    <a:moveTo>
                      <a:pt x="1" y="1"/>
                    </a:moveTo>
                    <a:cubicBezTo>
                      <a:pt x="1" y="1"/>
                      <a:pt x="1" y="1"/>
                      <a:pt x="1" y="1"/>
                    </a:cubicBezTo>
                    <a:cubicBezTo>
                      <a:pt x="1" y="1"/>
                      <a:pt x="1" y="1"/>
                      <a:pt x="1" y="1"/>
                    </a:cubicBezTo>
                    <a:cubicBezTo>
                      <a:pt x="1" y="1"/>
                      <a:pt x="1" y="1"/>
                      <a:pt x="1" y="2"/>
                    </a:cubicBezTo>
                    <a:cubicBezTo>
                      <a:pt x="1" y="2"/>
                      <a:pt x="1" y="2"/>
                      <a:pt x="1" y="2"/>
                    </a:cubicBezTo>
                    <a:cubicBezTo>
                      <a:pt x="1" y="2"/>
                      <a:pt x="1" y="3"/>
                      <a:pt x="0" y="3"/>
                    </a:cubicBezTo>
                    <a:cubicBezTo>
                      <a:pt x="0" y="3"/>
                      <a:pt x="0" y="2"/>
                      <a:pt x="0" y="2"/>
                    </a:cubicBezTo>
                    <a:cubicBezTo>
                      <a:pt x="0" y="2"/>
                      <a:pt x="0" y="2"/>
                      <a:pt x="0" y="1"/>
                    </a:cubicBezTo>
                    <a:cubicBezTo>
                      <a:pt x="0" y="1"/>
                      <a:pt x="0" y="1"/>
                      <a:pt x="0" y="1"/>
                    </a:cubicBezTo>
                    <a:cubicBezTo>
                      <a:pt x="0" y="1"/>
                      <a:pt x="0" y="1"/>
                      <a:pt x="1" y="1"/>
                    </a:cubicBezTo>
                    <a:cubicBezTo>
                      <a:pt x="1" y="1"/>
                      <a:pt x="1" y="1"/>
                      <a:pt x="1" y="1"/>
                    </a:cubicBezTo>
                    <a:cubicBezTo>
                      <a:pt x="1" y="1"/>
                      <a:pt x="1" y="1"/>
                      <a:pt x="1" y="1"/>
                    </a:cubicBezTo>
                    <a:cubicBezTo>
                      <a:pt x="0" y="0"/>
                      <a:pt x="0" y="1"/>
                      <a:pt x="0" y="1"/>
                    </a:cubicBezTo>
                    <a:cubicBezTo>
                      <a:pt x="0" y="1"/>
                      <a:pt x="0" y="1"/>
                      <a:pt x="0" y="1"/>
                    </a:cubicBezTo>
                    <a:cubicBezTo>
                      <a:pt x="0" y="2"/>
                      <a:pt x="0" y="2"/>
                      <a:pt x="0" y="2"/>
                    </a:cubicBezTo>
                    <a:cubicBezTo>
                      <a:pt x="0" y="2"/>
                      <a:pt x="0" y="3"/>
                      <a:pt x="0" y="3"/>
                    </a:cubicBezTo>
                    <a:cubicBezTo>
                      <a:pt x="1" y="3"/>
                      <a:pt x="1" y="2"/>
                      <a:pt x="1" y="2"/>
                    </a:cubicBezTo>
                    <a:cubicBezTo>
                      <a:pt x="1" y="2"/>
                      <a:pt x="1" y="2"/>
                      <a:pt x="1" y="2"/>
                    </a:cubicBezTo>
                    <a:cubicBezTo>
                      <a:pt x="1" y="1"/>
                      <a:pt x="1" y="1"/>
                      <a:pt x="1" y="1"/>
                    </a:cubicBezTo>
                    <a:cubicBezTo>
                      <a:pt x="1" y="1"/>
                      <a:pt x="1" y="1"/>
                      <a:pt x="1"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04" name="Freeform 331"/>
              <p:cNvSpPr>
                <a:spLocks/>
              </p:cNvSpPr>
              <p:nvPr/>
            </p:nvSpPr>
            <p:spPr bwMode="auto">
              <a:xfrm>
                <a:off x="1606" y="1382"/>
                <a:ext cx="2" cy="5"/>
              </a:xfrm>
              <a:custGeom>
                <a:avLst/>
                <a:gdLst>
                  <a:gd name="T0" fmla="*/ 1 w 1"/>
                  <a:gd name="T1" fmla="*/ 0 h 2"/>
                  <a:gd name="T2" fmla="*/ 1 w 1"/>
                  <a:gd name="T3" fmla="*/ 1 h 2"/>
                  <a:gd name="T4" fmla="*/ 0 w 1"/>
                  <a:gd name="T5" fmla="*/ 2 h 2"/>
                  <a:gd name="T6" fmla="*/ 0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1" y="0"/>
                      <a:pt x="1" y="1"/>
                    </a:cubicBezTo>
                    <a:cubicBezTo>
                      <a:pt x="1" y="1"/>
                      <a:pt x="1" y="2"/>
                      <a:pt x="0" y="2"/>
                    </a:cubicBezTo>
                    <a:cubicBezTo>
                      <a:pt x="0" y="2"/>
                      <a:pt x="0" y="1"/>
                      <a:pt x="0" y="1"/>
                    </a:cubicBezTo>
                    <a:cubicBezTo>
                      <a:pt x="0" y="0"/>
                      <a:pt x="0" y="0"/>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05" name="Freeform 332"/>
              <p:cNvSpPr>
                <a:spLocks/>
              </p:cNvSpPr>
              <p:nvPr/>
            </p:nvSpPr>
            <p:spPr bwMode="auto">
              <a:xfrm>
                <a:off x="1606" y="1382"/>
                <a:ext cx="2" cy="5"/>
              </a:xfrm>
              <a:custGeom>
                <a:avLst/>
                <a:gdLst>
                  <a:gd name="T0" fmla="*/ 1 w 1"/>
                  <a:gd name="T1" fmla="*/ 0 h 2"/>
                  <a:gd name="T2" fmla="*/ 1 w 1"/>
                  <a:gd name="T3" fmla="*/ 0 h 2"/>
                  <a:gd name="T4" fmla="*/ 1 w 1"/>
                  <a:gd name="T5" fmla="*/ 0 h 2"/>
                  <a:gd name="T6" fmla="*/ 1 w 1"/>
                  <a:gd name="T7" fmla="*/ 1 h 2"/>
                  <a:gd name="T8" fmla="*/ 1 w 1"/>
                  <a:gd name="T9" fmla="*/ 1 h 2"/>
                  <a:gd name="T10" fmla="*/ 0 w 1"/>
                  <a:gd name="T11" fmla="*/ 2 h 2"/>
                  <a:gd name="T12" fmla="*/ 0 w 1"/>
                  <a:gd name="T13" fmla="*/ 1 h 2"/>
                  <a:gd name="T14" fmla="*/ 0 w 1"/>
                  <a:gd name="T15" fmla="*/ 1 h 2"/>
                  <a:gd name="T16" fmla="*/ 0 w 1"/>
                  <a:gd name="T17" fmla="*/ 0 h 2"/>
                  <a:gd name="T18" fmla="*/ 1 w 1"/>
                  <a:gd name="T19" fmla="*/ 0 h 2"/>
                  <a:gd name="T20" fmla="*/ 1 w 1"/>
                  <a:gd name="T21" fmla="*/ 0 h 2"/>
                  <a:gd name="T22" fmla="*/ 1 w 1"/>
                  <a:gd name="T23" fmla="*/ 0 h 2"/>
                  <a:gd name="T24" fmla="*/ 0 w 1"/>
                  <a:gd name="T25" fmla="*/ 0 h 2"/>
                  <a:gd name="T26" fmla="*/ 0 w 1"/>
                  <a:gd name="T27" fmla="*/ 1 h 2"/>
                  <a:gd name="T28" fmla="*/ 0 w 1"/>
                  <a:gd name="T29" fmla="*/ 1 h 2"/>
                  <a:gd name="T30" fmla="*/ 0 w 1"/>
                  <a:gd name="T31" fmla="*/ 2 h 2"/>
                  <a:gd name="T32" fmla="*/ 1 w 1"/>
                  <a:gd name="T33" fmla="*/ 1 h 2"/>
                  <a:gd name="T34" fmla="*/ 1 w 1"/>
                  <a:gd name="T35" fmla="*/ 1 h 2"/>
                  <a:gd name="T36" fmla="*/ 1 w 1"/>
                  <a:gd name="T37" fmla="*/ 0 h 2"/>
                  <a:gd name="T38" fmla="*/ 1 w 1"/>
                  <a:gd name="T3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2">
                    <a:moveTo>
                      <a:pt x="1" y="0"/>
                    </a:moveTo>
                    <a:cubicBezTo>
                      <a:pt x="1" y="0"/>
                      <a:pt x="1" y="0"/>
                      <a:pt x="1" y="0"/>
                    </a:cubicBezTo>
                    <a:cubicBezTo>
                      <a:pt x="1" y="0"/>
                      <a:pt x="1" y="0"/>
                      <a:pt x="1" y="0"/>
                    </a:cubicBezTo>
                    <a:cubicBezTo>
                      <a:pt x="1" y="0"/>
                      <a:pt x="1" y="1"/>
                      <a:pt x="1" y="1"/>
                    </a:cubicBezTo>
                    <a:cubicBezTo>
                      <a:pt x="1" y="1"/>
                      <a:pt x="1" y="1"/>
                      <a:pt x="1" y="1"/>
                    </a:cubicBezTo>
                    <a:cubicBezTo>
                      <a:pt x="1" y="2"/>
                      <a:pt x="1" y="2"/>
                      <a:pt x="0" y="2"/>
                    </a:cubicBezTo>
                    <a:cubicBezTo>
                      <a:pt x="0" y="2"/>
                      <a:pt x="0" y="2"/>
                      <a:pt x="0" y="1"/>
                    </a:cubicBezTo>
                    <a:cubicBezTo>
                      <a:pt x="0" y="1"/>
                      <a:pt x="0" y="1"/>
                      <a:pt x="0" y="1"/>
                    </a:cubicBezTo>
                    <a:cubicBezTo>
                      <a:pt x="0" y="0"/>
                      <a:pt x="0" y="0"/>
                      <a:pt x="0" y="0"/>
                    </a:cubicBezTo>
                    <a:cubicBezTo>
                      <a:pt x="0" y="0"/>
                      <a:pt x="0" y="0"/>
                      <a:pt x="1" y="0"/>
                    </a:cubicBezTo>
                    <a:cubicBezTo>
                      <a:pt x="1" y="0"/>
                      <a:pt x="1" y="0"/>
                      <a:pt x="1" y="0"/>
                    </a:cubicBezTo>
                    <a:cubicBezTo>
                      <a:pt x="1" y="0"/>
                      <a:pt x="1" y="0"/>
                      <a:pt x="1" y="0"/>
                    </a:cubicBezTo>
                    <a:cubicBezTo>
                      <a:pt x="0" y="0"/>
                      <a:pt x="0" y="0"/>
                      <a:pt x="0" y="0"/>
                    </a:cubicBezTo>
                    <a:cubicBezTo>
                      <a:pt x="0" y="0"/>
                      <a:pt x="0" y="0"/>
                      <a:pt x="0" y="1"/>
                    </a:cubicBezTo>
                    <a:cubicBezTo>
                      <a:pt x="0" y="1"/>
                      <a:pt x="0" y="1"/>
                      <a:pt x="0" y="1"/>
                    </a:cubicBezTo>
                    <a:cubicBezTo>
                      <a:pt x="0" y="2"/>
                      <a:pt x="0" y="2"/>
                      <a:pt x="0" y="2"/>
                    </a:cubicBezTo>
                    <a:cubicBezTo>
                      <a:pt x="1" y="2"/>
                      <a:pt x="1" y="2"/>
                      <a:pt x="1" y="1"/>
                    </a:cubicBezTo>
                    <a:cubicBezTo>
                      <a:pt x="1" y="1"/>
                      <a:pt x="1" y="1"/>
                      <a:pt x="1" y="1"/>
                    </a:cubicBezTo>
                    <a:cubicBezTo>
                      <a:pt x="1" y="1"/>
                      <a:pt x="1" y="0"/>
                      <a:pt x="1" y="0"/>
                    </a:cubicBezTo>
                    <a:cubicBezTo>
                      <a:pt x="1" y="0"/>
                      <a:pt x="1" y="0"/>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06" name="Freeform 333"/>
              <p:cNvSpPr>
                <a:spLocks/>
              </p:cNvSpPr>
              <p:nvPr/>
            </p:nvSpPr>
            <p:spPr bwMode="auto">
              <a:xfrm>
                <a:off x="1596" y="1377"/>
                <a:ext cx="2" cy="5"/>
              </a:xfrm>
              <a:custGeom>
                <a:avLst/>
                <a:gdLst>
                  <a:gd name="T0" fmla="*/ 1 w 1"/>
                  <a:gd name="T1" fmla="*/ 0 h 2"/>
                  <a:gd name="T2" fmla="*/ 1 w 1"/>
                  <a:gd name="T3" fmla="*/ 1 h 2"/>
                  <a:gd name="T4" fmla="*/ 0 w 1"/>
                  <a:gd name="T5" fmla="*/ 2 h 2"/>
                  <a:gd name="T6" fmla="*/ 0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cubicBezTo>
                      <a:pt x="1" y="0"/>
                      <a:pt x="1" y="0"/>
                      <a:pt x="1" y="1"/>
                    </a:cubicBezTo>
                    <a:cubicBezTo>
                      <a:pt x="1" y="1"/>
                      <a:pt x="1" y="2"/>
                      <a:pt x="0" y="2"/>
                    </a:cubicBezTo>
                    <a:cubicBezTo>
                      <a:pt x="0" y="2"/>
                      <a:pt x="0" y="1"/>
                      <a:pt x="0" y="1"/>
                    </a:cubicBezTo>
                    <a:cubicBezTo>
                      <a:pt x="0" y="0"/>
                      <a:pt x="0" y="0"/>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07" name="Freeform 334"/>
              <p:cNvSpPr>
                <a:spLocks/>
              </p:cNvSpPr>
              <p:nvPr/>
            </p:nvSpPr>
            <p:spPr bwMode="auto">
              <a:xfrm>
                <a:off x="1596" y="1377"/>
                <a:ext cx="2" cy="5"/>
              </a:xfrm>
              <a:custGeom>
                <a:avLst/>
                <a:gdLst>
                  <a:gd name="T0" fmla="*/ 1 w 1"/>
                  <a:gd name="T1" fmla="*/ 0 h 2"/>
                  <a:gd name="T2" fmla="*/ 1 w 1"/>
                  <a:gd name="T3" fmla="*/ 0 h 2"/>
                  <a:gd name="T4" fmla="*/ 1 w 1"/>
                  <a:gd name="T5" fmla="*/ 0 h 2"/>
                  <a:gd name="T6" fmla="*/ 1 w 1"/>
                  <a:gd name="T7" fmla="*/ 1 h 2"/>
                  <a:gd name="T8" fmla="*/ 1 w 1"/>
                  <a:gd name="T9" fmla="*/ 1 h 2"/>
                  <a:gd name="T10" fmla="*/ 0 w 1"/>
                  <a:gd name="T11" fmla="*/ 2 h 2"/>
                  <a:gd name="T12" fmla="*/ 0 w 1"/>
                  <a:gd name="T13" fmla="*/ 1 h 2"/>
                  <a:gd name="T14" fmla="*/ 0 w 1"/>
                  <a:gd name="T15" fmla="*/ 1 h 2"/>
                  <a:gd name="T16" fmla="*/ 0 w 1"/>
                  <a:gd name="T17" fmla="*/ 0 h 2"/>
                  <a:gd name="T18" fmla="*/ 1 w 1"/>
                  <a:gd name="T19" fmla="*/ 0 h 2"/>
                  <a:gd name="T20" fmla="*/ 1 w 1"/>
                  <a:gd name="T21" fmla="*/ 0 h 2"/>
                  <a:gd name="T22" fmla="*/ 1 w 1"/>
                  <a:gd name="T23" fmla="*/ 0 h 2"/>
                  <a:gd name="T24" fmla="*/ 0 w 1"/>
                  <a:gd name="T25" fmla="*/ 0 h 2"/>
                  <a:gd name="T26" fmla="*/ 0 w 1"/>
                  <a:gd name="T27" fmla="*/ 1 h 2"/>
                  <a:gd name="T28" fmla="*/ 0 w 1"/>
                  <a:gd name="T29" fmla="*/ 1 h 2"/>
                  <a:gd name="T30" fmla="*/ 0 w 1"/>
                  <a:gd name="T31" fmla="*/ 2 h 2"/>
                  <a:gd name="T32" fmla="*/ 1 w 1"/>
                  <a:gd name="T33" fmla="*/ 1 h 2"/>
                  <a:gd name="T34" fmla="*/ 1 w 1"/>
                  <a:gd name="T35" fmla="*/ 1 h 2"/>
                  <a:gd name="T36" fmla="*/ 1 w 1"/>
                  <a:gd name="T37" fmla="*/ 0 h 2"/>
                  <a:gd name="T38" fmla="*/ 1 w 1"/>
                  <a:gd name="T3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2">
                    <a:moveTo>
                      <a:pt x="1" y="0"/>
                    </a:moveTo>
                    <a:cubicBezTo>
                      <a:pt x="1" y="0"/>
                      <a:pt x="1" y="0"/>
                      <a:pt x="1" y="0"/>
                    </a:cubicBezTo>
                    <a:cubicBezTo>
                      <a:pt x="1" y="0"/>
                      <a:pt x="1" y="0"/>
                      <a:pt x="1" y="0"/>
                    </a:cubicBezTo>
                    <a:cubicBezTo>
                      <a:pt x="1" y="0"/>
                      <a:pt x="1" y="1"/>
                      <a:pt x="1" y="1"/>
                    </a:cubicBezTo>
                    <a:cubicBezTo>
                      <a:pt x="1" y="1"/>
                      <a:pt x="1" y="1"/>
                      <a:pt x="1" y="1"/>
                    </a:cubicBezTo>
                    <a:cubicBezTo>
                      <a:pt x="1" y="2"/>
                      <a:pt x="1" y="2"/>
                      <a:pt x="0" y="2"/>
                    </a:cubicBezTo>
                    <a:cubicBezTo>
                      <a:pt x="0" y="2"/>
                      <a:pt x="0" y="2"/>
                      <a:pt x="0" y="1"/>
                    </a:cubicBezTo>
                    <a:cubicBezTo>
                      <a:pt x="0" y="1"/>
                      <a:pt x="0" y="1"/>
                      <a:pt x="0" y="1"/>
                    </a:cubicBezTo>
                    <a:cubicBezTo>
                      <a:pt x="0" y="1"/>
                      <a:pt x="0" y="0"/>
                      <a:pt x="0" y="0"/>
                    </a:cubicBezTo>
                    <a:cubicBezTo>
                      <a:pt x="0" y="0"/>
                      <a:pt x="0" y="0"/>
                      <a:pt x="1" y="0"/>
                    </a:cubicBezTo>
                    <a:cubicBezTo>
                      <a:pt x="1" y="0"/>
                      <a:pt x="1" y="0"/>
                      <a:pt x="1" y="0"/>
                    </a:cubicBezTo>
                    <a:cubicBezTo>
                      <a:pt x="1" y="0"/>
                      <a:pt x="1" y="0"/>
                      <a:pt x="1" y="0"/>
                    </a:cubicBezTo>
                    <a:cubicBezTo>
                      <a:pt x="0" y="0"/>
                      <a:pt x="0" y="0"/>
                      <a:pt x="0" y="0"/>
                    </a:cubicBezTo>
                    <a:cubicBezTo>
                      <a:pt x="0" y="0"/>
                      <a:pt x="0" y="1"/>
                      <a:pt x="0" y="1"/>
                    </a:cubicBezTo>
                    <a:cubicBezTo>
                      <a:pt x="0" y="1"/>
                      <a:pt x="0" y="1"/>
                      <a:pt x="0" y="1"/>
                    </a:cubicBezTo>
                    <a:cubicBezTo>
                      <a:pt x="0" y="2"/>
                      <a:pt x="0" y="2"/>
                      <a:pt x="0" y="2"/>
                    </a:cubicBezTo>
                    <a:cubicBezTo>
                      <a:pt x="1" y="2"/>
                      <a:pt x="1" y="2"/>
                      <a:pt x="1" y="1"/>
                    </a:cubicBezTo>
                    <a:cubicBezTo>
                      <a:pt x="1" y="1"/>
                      <a:pt x="1" y="1"/>
                      <a:pt x="1" y="1"/>
                    </a:cubicBezTo>
                    <a:cubicBezTo>
                      <a:pt x="1" y="1"/>
                      <a:pt x="1" y="0"/>
                      <a:pt x="1" y="0"/>
                    </a:cubicBezTo>
                    <a:cubicBezTo>
                      <a:pt x="1" y="0"/>
                      <a:pt x="1" y="0"/>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08" name="Oval 335"/>
              <p:cNvSpPr>
                <a:spLocks noChangeArrowheads="1"/>
              </p:cNvSpPr>
              <p:nvPr/>
            </p:nvSpPr>
            <p:spPr bwMode="auto">
              <a:xfrm>
                <a:off x="1601" y="1380"/>
                <a:ext cx="2" cy="2"/>
              </a:xfrm>
              <a:prstGeom prst="ellipse">
                <a:avLst/>
              </a:pr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09" name="Freeform 336"/>
              <p:cNvSpPr>
                <a:spLocks/>
              </p:cNvSpPr>
              <p:nvPr/>
            </p:nvSpPr>
            <p:spPr bwMode="auto">
              <a:xfrm>
                <a:off x="1601" y="1380"/>
                <a:ext cx="2" cy="2"/>
              </a:xfrm>
              <a:custGeom>
                <a:avLst/>
                <a:gdLst>
                  <a:gd name="T0" fmla="*/ 1 w 1"/>
                  <a:gd name="T1" fmla="*/ 0 h 1"/>
                  <a:gd name="T2" fmla="*/ 1 w 1"/>
                  <a:gd name="T3" fmla="*/ 0 h 1"/>
                  <a:gd name="T4" fmla="*/ 1 w 1"/>
                  <a:gd name="T5" fmla="*/ 0 h 1"/>
                  <a:gd name="T6" fmla="*/ 1 w 1"/>
                  <a:gd name="T7" fmla="*/ 0 h 1"/>
                  <a:gd name="T8" fmla="*/ 1 w 1"/>
                  <a:gd name="T9" fmla="*/ 1 h 1"/>
                  <a:gd name="T10" fmla="*/ 1 w 1"/>
                  <a:gd name="T11" fmla="*/ 1 h 1"/>
                  <a:gd name="T12" fmla="*/ 0 w 1"/>
                  <a:gd name="T13" fmla="*/ 1 h 1"/>
                  <a:gd name="T14" fmla="*/ 0 w 1"/>
                  <a:gd name="T15" fmla="*/ 0 h 1"/>
                  <a:gd name="T16" fmla="*/ 0 w 1"/>
                  <a:gd name="T17" fmla="*/ 0 h 1"/>
                  <a:gd name="T18" fmla="*/ 1 w 1"/>
                  <a:gd name="T19" fmla="*/ 0 h 1"/>
                  <a:gd name="T20" fmla="*/ 1 w 1"/>
                  <a:gd name="T21" fmla="*/ 0 h 1"/>
                  <a:gd name="T22" fmla="*/ 1 w 1"/>
                  <a:gd name="T23" fmla="*/ 0 h 1"/>
                  <a:gd name="T24" fmla="*/ 0 w 1"/>
                  <a:gd name="T25" fmla="*/ 0 h 1"/>
                  <a:gd name="T26" fmla="*/ 0 w 1"/>
                  <a:gd name="T27" fmla="*/ 0 h 1"/>
                  <a:gd name="T28" fmla="*/ 0 w 1"/>
                  <a:gd name="T29" fmla="*/ 1 h 1"/>
                  <a:gd name="T30" fmla="*/ 1 w 1"/>
                  <a:gd name="T31" fmla="*/ 1 h 1"/>
                  <a:gd name="T32" fmla="*/ 1 w 1"/>
                  <a:gd name="T33" fmla="*/ 1 h 1"/>
                  <a:gd name="T34" fmla="*/ 1 w 1"/>
                  <a:gd name="T35" fmla="*/ 0 h 1"/>
                  <a:gd name="T36" fmla="*/ 1 w 1"/>
                  <a:gd name="T37" fmla="*/ 0 h 1"/>
                  <a:gd name="T38" fmla="*/ 1 w 1"/>
                  <a:gd name="T3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1" y="0"/>
                    </a:moveTo>
                    <a:cubicBezTo>
                      <a:pt x="1" y="0"/>
                      <a:pt x="1" y="0"/>
                      <a:pt x="1" y="0"/>
                    </a:cubicBezTo>
                    <a:cubicBezTo>
                      <a:pt x="1" y="0"/>
                      <a:pt x="1" y="0"/>
                      <a:pt x="1" y="0"/>
                    </a:cubicBezTo>
                    <a:cubicBezTo>
                      <a:pt x="1" y="0"/>
                      <a:pt x="1" y="0"/>
                      <a:pt x="1" y="0"/>
                    </a:cubicBezTo>
                    <a:cubicBezTo>
                      <a:pt x="1" y="1"/>
                      <a:pt x="1" y="1"/>
                      <a:pt x="1" y="1"/>
                    </a:cubicBezTo>
                    <a:cubicBezTo>
                      <a:pt x="1" y="1"/>
                      <a:pt x="1" y="1"/>
                      <a:pt x="1" y="1"/>
                    </a:cubicBezTo>
                    <a:cubicBezTo>
                      <a:pt x="0" y="1"/>
                      <a:pt x="0" y="1"/>
                      <a:pt x="0" y="1"/>
                    </a:cubicBezTo>
                    <a:cubicBezTo>
                      <a:pt x="0" y="1"/>
                      <a:pt x="0" y="1"/>
                      <a:pt x="0" y="0"/>
                    </a:cubicBezTo>
                    <a:cubicBezTo>
                      <a:pt x="0" y="0"/>
                      <a:pt x="0" y="0"/>
                      <a:pt x="0" y="0"/>
                    </a:cubicBezTo>
                    <a:cubicBezTo>
                      <a:pt x="0" y="0"/>
                      <a:pt x="1" y="0"/>
                      <a:pt x="1" y="0"/>
                    </a:cubicBezTo>
                    <a:cubicBezTo>
                      <a:pt x="1" y="0"/>
                      <a:pt x="1" y="0"/>
                      <a:pt x="1" y="0"/>
                    </a:cubicBezTo>
                    <a:cubicBezTo>
                      <a:pt x="1" y="0"/>
                      <a:pt x="1" y="0"/>
                      <a:pt x="1" y="0"/>
                    </a:cubicBezTo>
                    <a:cubicBezTo>
                      <a:pt x="1" y="0"/>
                      <a:pt x="0" y="0"/>
                      <a:pt x="0" y="0"/>
                    </a:cubicBezTo>
                    <a:cubicBezTo>
                      <a:pt x="0" y="0"/>
                      <a:pt x="0" y="0"/>
                      <a:pt x="0" y="0"/>
                    </a:cubicBezTo>
                    <a:cubicBezTo>
                      <a:pt x="0" y="1"/>
                      <a:pt x="0" y="1"/>
                      <a:pt x="0" y="1"/>
                    </a:cubicBezTo>
                    <a:cubicBezTo>
                      <a:pt x="0" y="1"/>
                      <a:pt x="0" y="1"/>
                      <a:pt x="1" y="1"/>
                    </a:cubicBezTo>
                    <a:cubicBezTo>
                      <a:pt x="1" y="1"/>
                      <a:pt x="1" y="1"/>
                      <a:pt x="1" y="1"/>
                    </a:cubicBezTo>
                    <a:cubicBezTo>
                      <a:pt x="1" y="1"/>
                      <a:pt x="1" y="1"/>
                      <a:pt x="1" y="0"/>
                    </a:cubicBezTo>
                    <a:cubicBezTo>
                      <a:pt x="1" y="0"/>
                      <a:pt x="1" y="0"/>
                      <a:pt x="1" y="0"/>
                    </a:cubicBezTo>
                    <a:cubicBezTo>
                      <a:pt x="1" y="0"/>
                      <a:pt x="1" y="0"/>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10" name="Freeform 337"/>
              <p:cNvSpPr>
                <a:spLocks/>
              </p:cNvSpPr>
              <p:nvPr/>
            </p:nvSpPr>
            <p:spPr bwMode="auto">
              <a:xfrm>
                <a:off x="1591" y="1377"/>
                <a:ext cx="3" cy="3"/>
              </a:xfrm>
              <a:custGeom>
                <a:avLst/>
                <a:gdLst>
                  <a:gd name="T0" fmla="*/ 1 w 1"/>
                  <a:gd name="T1" fmla="*/ 0 h 1"/>
                  <a:gd name="T2" fmla="*/ 1 w 1"/>
                  <a:gd name="T3" fmla="*/ 1 h 1"/>
                  <a:gd name="T4" fmla="*/ 1 w 1"/>
                  <a:gd name="T5" fmla="*/ 1 h 1"/>
                  <a:gd name="T6" fmla="*/ 0 w 1"/>
                  <a:gd name="T7" fmla="*/ 1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0"/>
                      <a:pt x="1" y="1"/>
                    </a:cubicBezTo>
                    <a:cubicBezTo>
                      <a:pt x="1" y="1"/>
                      <a:pt x="1" y="1"/>
                      <a:pt x="1" y="1"/>
                    </a:cubicBezTo>
                    <a:cubicBezTo>
                      <a:pt x="0" y="1"/>
                      <a:pt x="0" y="1"/>
                      <a:pt x="0" y="1"/>
                    </a:cubicBezTo>
                    <a:cubicBezTo>
                      <a:pt x="0" y="0"/>
                      <a:pt x="1" y="0"/>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11" name="Freeform 338"/>
              <p:cNvSpPr>
                <a:spLocks/>
              </p:cNvSpPr>
              <p:nvPr/>
            </p:nvSpPr>
            <p:spPr bwMode="auto">
              <a:xfrm>
                <a:off x="1591" y="1377"/>
                <a:ext cx="3" cy="3"/>
              </a:xfrm>
              <a:custGeom>
                <a:avLst/>
                <a:gdLst>
                  <a:gd name="T0" fmla="*/ 1 w 1"/>
                  <a:gd name="T1" fmla="*/ 0 h 1"/>
                  <a:gd name="T2" fmla="*/ 1 w 1"/>
                  <a:gd name="T3" fmla="*/ 0 h 1"/>
                  <a:gd name="T4" fmla="*/ 1 w 1"/>
                  <a:gd name="T5" fmla="*/ 0 h 1"/>
                  <a:gd name="T6" fmla="*/ 1 w 1"/>
                  <a:gd name="T7" fmla="*/ 1 h 1"/>
                  <a:gd name="T8" fmla="*/ 1 w 1"/>
                  <a:gd name="T9" fmla="*/ 1 h 1"/>
                  <a:gd name="T10" fmla="*/ 1 w 1"/>
                  <a:gd name="T11" fmla="*/ 1 h 1"/>
                  <a:gd name="T12" fmla="*/ 0 w 1"/>
                  <a:gd name="T13" fmla="*/ 1 h 1"/>
                  <a:gd name="T14" fmla="*/ 0 w 1"/>
                  <a:gd name="T15" fmla="*/ 1 h 1"/>
                  <a:gd name="T16" fmla="*/ 0 w 1"/>
                  <a:gd name="T17" fmla="*/ 0 h 1"/>
                  <a:gd name="T18" fmla="*/ 1 w 1"/>
                  <a:gd name="T19" fmla="*/ 0 h 1"/>
                  <a:gd name="T20" fmla="*/ 1 w 1"/>
                  <a:gd name="T21" fmla="*/ 0 h 1"/>
                  <a:gd name="T22" fmla="*/ 1 w 1"/>
                  <a:gd name="T23" fmla="*/ 0 h 1"/>
                  <a:gd name="T24" fmla="*/ 0 w 1"/>
                  <a:gd name="T25" fmla="*/ 0 h 1"/>
                  <a:gd name="T26" fmla="*/ 0 w 1"/>
                  <a:gd name="T27" fmla="*/ 1 h 1"/>
                  <a:gd name="T28" fmla="*/ 0 w 1"/>
                  <a:gd name="T29" fmla="*/ 1 h 1"/>
                  <a:gd name="T30" fmla="*/ 1 w 1"/>
                  <a:gd name="T31" fmla="*/ 1 h 1"/>
                  <a:gd name="T32" fmla="*/ 1 w 1"/>
                  <a:gd name="T33" fmla="*/ 1 h 1"/>
                  <a:gd name="T34" fmla="*/ 1 w 1"/>
                  <a:gd name="T35" fmla="*/ 1 h 1"/>
                  <a:gd name="T36" fmla="*/ 1 w 1"/>
                  <a:gd name="T37" fmla="*/ 0 h 1"/>
                  <a:gd name="T38" fmla="*/ 1 w 1"/>
                  <a:gd name="T3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1" y="0"/>
                    </a:moveTo>
                    <a:cubicBezTo>
                      <a:pt x="1" y="0"/>
                      <a:pt x="1" y="0"/>
                      <a:pt x="1" y="0"/>
                    </a:cubicBezTo>
                    <a:cubicBezTo>
                      <a:pt x="1" y="0"/>
                      <a:pt x="1" y="0"/>
                      <a:pt x="1" y="0"/>
                    </a:cubicBezTo>
                    <a:cubicBezTo>
                      <a:pt x="1" y="0"/>
                      <a:pt x="1" y="1"/>
                      <a:pt x="1" y="1"/>
                    </a:cubicBezTo>
                    <a:cubicBezTo>
                      <a:pt x="1" y="1"/>
                      <a:pt x="1" y="1"/>
                      <a:pt x="1" y="1"/>
                    </a:cubicBezTo>
                    <a:cubicBezTo>
                      <a:pt x="1" y="1"/>
                      <a:pt x="1" y="1"/>
                      <a:pt x="1" y="1"/>
                    </a:cubicBezTo>
                    <a:cubicBezTo>
                      <a:pt x="1" y="1"/>
                      <a:pt x="0" y="1"/>
                      <a:pt x="0" y="1"/>
                    </a:cubicBezTo>
                    <a:cubicBezTo>
                      <a:pt x="0" y="1"/>
                      <a:pt x="0" y="1"/>
                      <a:pt x="0" y="1"/>
                    </a:cubicBezTo>
                    <a:cubicBezTo>
                      <a:pt x="0" y="1"/>
                      <a:pt x="0" y="0"/>
                      <a:pt x="0" y="0"/>
                    </a:cubicBezTo>
                    <a:cubicBezTo>
                      <a:pt x="1" y="0"/>
                      <a:pt x="1" y="0"/>
                      <a:pt x="1" y="0"/>
                    </a:cubicBezTo>
                    <a:cubicBezTo>
                      <a:pt x="1" y="0"/>
                      <a:pt x="1" y="0"/>
                      <a:pt x="1" y="0"/>
                    </a:cubicBezTo>
                    <a:cubicBezTo>
                      <a:pt x="1" y="0"/>
                      <a:pt x="1" y="0"/>
                      <a:pt x="1" y="0"/>
                    </a:cubicBezTo>
                    <a:cubicBezTo>
                      <a:pt x="1" y="0"/>
                      <a:pt x="1" y="0"/>
                      <a:pt x="0" y="0"/>
                    </a:cubicBezTo>
                    <a:cubicBezTo>
                      <a:pt x="0" y="0"/>
                      <a:pt x="0" y="1"/>
                      <a:pt x="0" y="1"/>
                    </a:cubicBezTo>
                    <a:cubicBezTo>
                      <a:pt x="0" y="1"/>
                      <a:pt x="0" y="1"/>
                      <a:pt x="0" y="1"/>
                    </a:cubicBezTo>
                    <a:cubicBezTo>
                      <a:pt x="0" y="1"/>
                      <a:pt x="1" y="1"/>
                      <a:pt x="1" y="1"/>
                    </a:cubicBezTo>
                    <a:cubicBezTo>
                      <a:pt x="1" y="1"/>
                      <a:pt x="1" y="1"/>
                      <a:pt x="1" y="1"/>
                    </a:cubicBezTo>
                    <a:cubicBezTo>
                      <a:pt x="1" y="1"/>
                      <a:pt x="1" y="1"/>
                      <a:pt x="1" y="1"/>
                    </a:cubicBezTo>
                    <a:cubicBezTo>
                      <a:pt x="1" y="1"/>
                      <a:pt x="1" y="0"/>
                      <a:pt x="1" y="0"/>
                    </a:cubicBezTo>
                    <a:cubicBezTo>
                      <a:pt x="1" y="0"/>
                      <a:pt x="1" y="0"/>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12" name="Freeform 339"/>
              <p:cNvSpPr>
                <a:spLocks/>
              </p:cNvSpPr>
              <p:nvPr/>
            </p:nvSpPr>
            <p:spPr bwMode="auto">
              <a:xfrm>
                <a:off x="1589" y="1380"/>
                <a:ext cx="2" cy="2"/>
              </a:xfrm>
              <a:custGeom>
                <a:avLst/>
                <a:gdLst>
                  <a:gd name="T0" fmla="*/ 0 w 1"/>
                  <a:gd name="T1" fmla="*/ 0 h 1"/>
                  <a:gd name="T2" fmla="*/ 1 w 1"/>
                  <a:gd name="T3" fmla="*/ 0 h 1"/>
                  <a:gd name="T4" fmla="*/ 0 w 1"/>
                  <a:gd name="T5" fmla="*/ 1 h 1"/>
                  <a:gd name="T6" fmla="*/ 0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1" y="0"/>
                      <a:pt x="1" y="0"/>
                      <a:pt x="1" y="0"/>
                    </a:cubicBezTo>
                    <a:cubicBezTo>
                      <a:pt x="1" y="0"/>
                      <a:pt x="0" y="1"/>
                      <a:pt x="0" y="1"/>
                    </a:cubicBezTo>
                    <a:cubicBezTo>
                      <a:pt x="0" y="1"/>
                      <a:pt x="0" y="0"/>
                      <a:pt x="0" y="0"/>
                    </a:cubicBezTo>
                    <a:cubicBezTo>
                      <a:pt x="0" y="0"/>
                      <a:pt x="0" y="0"/>
                      <a:pt x="0"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13" name="Freeform 340"/>
              <p:cNvSpPr>
                <a:spLocks/>
              </p:cNvSpPr>
              <p:nvPr/>
            </p:nvSpPr>
            <p:spPr bwMode="auto">
              <a:xfrm>
                <a:off x="1589" y="1380"/>
                <a:ext cx="2" cy="2"/>
              </a:xfrm>
              <a:custGeom>
                <a:avLst/>
                <a:gdLst>
                  <a:gd name="T0" fmla="*/ 0 w 1"/>
                  <a:gd name="T1" fmla="*/ 0 h 1"/>
                  <a:gd name="T2" fmla="*/ 0 w 1"/>
                  <a:gd name="T3" fmla="*/ 0 h 1"/>
                  <a:gd name="T4" fmla="*/ 1 w 1"/>
                  <a:gd name="T5" fmla="*/ 0 h 1"/>
                  <a:gd name="T6" fmla="*/ 1 w 1"/>
                  <a:gd name="T7" fmla="*/ 0 h 1"/>
                  <a:gd name="T8" fmla="*/ 0 w 1"/>
                  <a:gd name="T9" fmla="*/ 0 h 1"/>
                  <a:gd name="T10" fmla="*/ 0 w 1"/>
                  <a:gd name="T11" fmla="*/ 1 h 1"/>
                  <a:gd name="T12" fmla="*/ 0 w 1"/>
                  <a:gd name="T13" fmla="*/ 0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0 h 1"/>
                  <a:gd name="T30" fmla="*/ 0 w 1"/>
                  <a:gd name="T31" fmla="*/ 1 h 1"/>
                  <a:gd name="T32" fmla="*/ 0 w 1"/>
                  <a:gd name="T33" fmla="*/ 0 h 1"/>
                  <a:gd name="T34" fmla="*/ 1 w 1"/>
                  <a:gd name="T35" fmla="*/ 0 h 1"/>
                  <a:gd name="T36" fmla="*/ 1 w 1"/>
                  <a:gd name="T37" fmla="*/ 0 h 1"/>
                  <a:gd name="T38" fmla="*/ 0 w 1"/>
                  <a:gd name="T3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0" y="0"/>
                    </a:moveTo>
                    <a:cubicBezTo>
                      <a:pt x="0" y="0"/>
                      <a:pt x="0" y="0"/>
                      <a:pt x="0" y="0"/>
                    </a:cubicBezTo>
                    <a:cubicBezTo>
                      <a:pt x="0" y="0"/>
                      <a:pt x="1" y="0"/>
                      <a:pt x="1" y="0"/>
                    </a:cubicBezTo>
                    <a:cubicBezTo>
                      <a:pt x="1" y="0"/>
                      <a:pt x="1" y="0"/>
                      <a:pt x="1" y="0"/>
                    </a:cubicBezTo>
                    <a:cubicBezTo>
                      <a:pt x="1" y="0"/>
                      <a:pt x="1" y="0"/>
                      <a:pt x="0" y="0"/>
                    </a:cubicBezTo>
                    <a:cubicBezTo>
                      <a:pt x="0" y="1"/>
                      <a:pt x="0" y="1"/>
                      <a:pt x="0" y="1"/>
                    </a:cubicBezTo>
                    <a:cubicBezTo>
                      <a:pt x="0" y="1"/>
                      <a:pt x="0" y="1"/>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1"/>
                      <a:pt x="0" y="1"/>
                      <a:pt x="0" y="1"/>
                    </a:cubicBezTo>
                    <a:cubicBezTo>
                      <a:pt x="0" y="1"/>
                      <a:pt x="0" y="1"/>
                      <a:pt x="0" y="0"/>
                    </a:cubicBezTo>
                    <a:cubicBezTo>
                      <a:pt x="1" y="0"/>
                      <a:pt x="1" y="0"/>
                      <a:pt x="1" y="0"/>
                    </a:cubicBezTo>
                    <a:cubicBezTo>
                      <a:pt x="1" y="0"/>
                      <a:pt x="1" y="0"/>
                      <a:pt x="1" y="0"/>
                    </a:cubicBezTo>
                    <a:cubicBezTo>
                      <a:pt x="1" y="0"/>
                      <a:pt x="0" y="0"/>
                      <a:pt x="0"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14" name="Oval 341"/>
              <p:cNvSpPr>
                <a:spLocks noChangeArrowheads="1"/>
              </p:cNvSpPr>
              <p:nvPr/>
            </p:nvSpPr>
            <p:spPr bwMode="auto">
              <a:xfrm>
                <a:off x="1587" y="1380"/>
                <a:ext cx="1" cy="2"/>
              </a:xfrm>
              <a:prstGeom prst="ellipse">
                <a:avLst/>
              </a:pr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15" name="Freeform 342"/>
              <p:cNvSpPr>
                <a:spLocks/>
              </p:cNvSpPr>
              <p:nvPr/>
            </p:nvSpPr>
            <p:spPr bwMode="auto">
              <a:xfrm>
                <a:off x="1587" y="1380"/>
                <a:ext cx="0" cy="2"/>
              </a:xfrm>
              <a:custGeom>
                <a:avLst/>
                <a:gdLst>
                  <a:gd name="T0" fmla="*/ 0 h 1"/>
                  <a:gd name="T1" fmla="*/ 0 h 1"/>
                  <a:gd name="T2" fmla="*/ 0 h 1"/>
                  <a:gd name="T3" fmla="*/ 1 h 1"/>
                  <a:gd name="T4" fmla="*/ 1 h 1"/>
                  <a:gd name="T5" fmla="*/ 1 h 1"/>
                  <a:gd name="T6" fmla="*/ 1 h 1"/>
                  <a:gd name="T7" fmla="*/ 1 h 1"/>
                  <a:gd name="T8" fmla="*/ 0 h 1"/>
                  <a:gd name="T9" fmla="*/ 0 h 1"/>
                  <a:gd name="T10" fmla="*/ 0 h 1"/>
                  <a:gd name="T11" fmla="*/ 0 h 1"/>
                  <a:gd name="T12" fmla="*/ 0 h 1"/>
                  <a:gd name="T13" fmla="*/ 1 h 1"/>
                  <a:gd name="T14" fmla="*/ 1 h 1"/>
                  <a:gd name="T15" fmla="*/ 1 h 1"/>
                  <a:gd name="T16" fmla="*/ 1 h 1"/>
                  <a:gd name="T17" fmla="*/ 1 h 1"/>
                  <a:gd name="T18" fmla="*/ 0 h 1"/>
                  <a:gd name="T19" fmla="*/ 0 h 1"/>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Lst>
                <a:rect l="0" t="0" r="r" b="b"/>
                <a:pathLst>
                  <a:path h="1">
                    <a:moveTo>
                      <a:pt x="0" y="0"/>
                    </a:moveTo>
                    <a:cubicBezTo>
                      <a:pt x="0" y="0"/>
                      <a:pt x="0" y="0"/>
                      <a:pt x="0" y="0"/>
                    </a:cubicBezTo>
                    <a:cubicBezTo>
                      <a:pt x="0" y="0"/>
                      <a:pt x="0" y="0"/>
                      <a:pt x="0" y="0"/>
                    </a:cubicBezTo>
                    <a:cubicBezTo>
                      <a:pt x="0" y="0"/>
                      <a:pt x="0" y="1"/>
                      <a:pt x="0" y="1"/>
                    </a:cubicBezTo>
                    <a:cubicBezTo>
                      <a:pt x="0" y="1"/>
                      <a:pt x="0" y="1"/>
                      <a:pt x="0" y="1"/>
                    </a:cubicBezTo>
                    <a:cubicBezTo>
                      <a:pt x="0" y="1"/>
                      <a:pt x="0" y="1"/>
                      <a:pt x="0" y="1"/>
                    </a:cubicBezTo>
                    <a:cubicBezTo>
                      <a:pt x="0" y="1"/>
                      <a:pt x="0" y="1"/>
                      <a:pt x="0" y="1"/>
                    </a:cubicBezTo>
                    <a:cubicBezTo>
                      <a:pt x="0" y="1"/>
                      <a:pt x="0" y="1"/>
                      <a:pt x="0" y="1"/>
                    </a:cubicBezTo>
                    <a:cubicBezTo>
                      <a:pt x="0" y="1"/>
                      <a:pt x="0" y="0"/>
                      <a:pt x="0" y="0"/>
                    </a:cubicBezTo>
                    <a:cubicBezTo>
                      <a:pt x="0" y="0"/>
                      <a:pt x="0" y="0"/>
                      <a:pt x="0" y="0"/>
                    </a:cubicBezTo>
                    <a:cubicBezTo>
                      <a:pt x="0" y="0"/>
                      <a:pt x="0" y="0"/>
                      <a:pt x="0" y="0"/>
                    </a:cubicBezTo>
                    <a:cubicBezTo>
                      <a:pt x="0" y="0"/>
                      <a:pt x="0" y="0"/>
                      <a:pt x="0" y="0"/>
                    </a:cubicBezTo>
                    <a:cubicBezTo>
                      <a:pt x="0" y="0"/>
                      <a:pt x="0" y="0"/>
                      <a:pt x="0" y="0"/>
                    </a:cubicBezTo>
                    <a:cubicBezTo>
                      <a:pt x="0" y="0"/>
                      <a:pt x="0" y="1"/>
                      <a:pt x="0" y="1"/>
                    </a:cubicBezTo>
                    <a:cubicBezTo>
                      <a:pt x="0" y="1"/>
                      <a:pt x="0" y="1"/>
                      <a:pt x="0" y="1"/>
                    </a:cubicBezTo>
                    <a:cubicBezTo>
                      <a:pt x="0" y="1"/>
                      <a:pt x="0" y="1"/>
                      <a:pt x="0" y="1"/>
                    </a:cubicBezTo>
                    <a:cubicBezTo>
                      <a:pt x="0" y="1"/>
                      <a:pt x="0" y="1"/>
                      <a:pt x="0" y="1"/>
                    </a:cubicBezTo>
                    <a:cubicBezTo>
                      <a:pt x="0" y="1"/>
                      <a:pt x="0" y="1"/>
                      <a:pt x="0" y="1"/>
                    </a:cubicBezTo>
                    <a:cubicBezTo>
                      <a:pt x="0" y="1"/>
                      <a:pt x="0" y="0"/>
                      <a:pt x="0" y="0"/>
                    </a:cubicBezTo>
                    <a:cubicBezTo>
                      <a:pt x="0" y="0"/>
                      <a:pt x="0" y="0"/>
                      <a:pt x="0"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16" name="Freeform 343"/>
              <p:cNvSpPr>
                <a:spLocks/>
              </p:cNvSpPr>
              <p:nvPr/>
            </p:nvSpPr>
            <p:spPr bwMode="auto">
              <a:xfrm>
                <a:off x="1613" y="1392"/>
                <a:ext cx="4" cy="4"/>
              </a:xfrm>
              <a:custGeom>
                <a:avLst/>
                <a:gdLst>
                  <a:gd name="T0" fmla="*/ 1 w 2"/>
                  <a:gd name="T1" fmla="*/ 0 h 2"/>
                  <a:gd name="T2" fmla="*/ 2 w 2"/>
                  <a:gd name="T3" fmla="*/ 1 h 2"/>
                  <a:gd name="T4" fmla="*/ 1 w 2"/>
                  <a:gd name="T5" fmla="*/ 2 h 2"/>
                  <a:gd name="T6" fmla="*/ 0 w 2"/>
                  <a:gd name="T7" fmla="*/ 0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2" y="0"/>
                      <a:pt x="2" y="0"/>
                      <a:pt x="2" y="1"/>
                    </a:cubicBezTo>
                    <a:cubicBezTo>
                      <a:pt x="2" y="1"/>
                      <a:pt x="1" y="2"/>
                      <a:pt x="1" y="2"/>
                    </a:cubicBezTo>
                    <a:cubicBezTo>
                      <a:pt x="1" y="1"/>
                      <a:pt x="0" y="1"/>
                      <a:pt x="0" y="0"/>
                    </a:cubicBezTo>
                    <a:cubicBezTo>
                      <a:pt x="1" y="0"/>
                      <a:pt x="1" y="0"/>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17" name="Freeform 344"/>
              <p:cNvSpPr>
                <a:spLocks/>
              </p:cNvSpPr>
              <p:nvPr/>
            </p:nvSpPr>
            <p:spPr bwMode="auto">
              <a:xfrm>
                <a:off x="1613" y="1392"/>
                <a:ext cx="4" cy="4"/>
              </a:xfrm>
              <a:custGeom>
                <a:avLst/>
                <a:gdLst>
                  <a:gd name="T0" fmla="*/ 1 w 2"/>
                  <a:gd name="T1" fmla="*/ 0 h 2"/>
                  <a:gd name="T2" fmla="*/ 1 w 2"/>
                  <a:gd name="T3" fmla="*/ 0 h 2"/>
                  <a:gd name="T4" fmla="*/ 2 w 2"/>
                  <a:gd name="T5" fmla="*/ 0 h 2"/>
                  <a:gd name="T6" fmla="*/ 2 w 2"/>
                  <a:gd name="T7" fmla="*/ 1 h 2"/>
                  <a:gd name="T8" fmla="*/ 2 w 2"/>
                  <a:gd name="T9" fmla="*/ 1 h 2"/>
                  <a:gd name="T10" fmla="*/ 1 w 2"/>
                  <a:gd name="T11" fmla="*/ 2 h 2"/>
                  <a:gd name="T12" fmla="*/ 0 w 2"/>
                  <a:gd name="T13" fmla="*/ 1 h 2"/>
                  <a:gd name="T14" fmla="*/ 0 w 2"/>
                  <a:gd name="T15" fmla="*/ 0 h 2"/>
                  <a:gd name="T16" fmla="*/ 1 w 2"/>
                  <a:gd name="T17" fmla="*/ 0 h 2"/>
                  <a:gd name="T18" fmla="*/ 1 w 2"/>
                  <a:gd name="T19" fmla="*/ 0 h 2"/>
                  <a:gd name="T20" fmla="*/ 1 w 2"/>
                  <a:gd name="T21" fmla="*/ 0 h 2"/>
                  <a:gd name="T22" fmla="*/ 1 w 2"/>
                  <a:gd name="T23" fmla="*/ 0 h 2"/>
                  <a:gd name="T24" fmla="*/ 1 w 2"/>
                  <a:gd name="T25" fmla="*/ 0 h 2"/>
                  <a:gd name="T26" fmla="*/ 0 w 2"/>
                  <a:gd name="T27" fmla="*/ 0 h 2"/>
                  <a:gd name="T28" fmla="*/ 0 w 2"/>
                  <a:gd name="T29" fmla="*/ 1 h 2"/>
                  <a:gd name="T30" fmla="*/ 1 w 2"/>
                  <a:gd name="T31" fmla="*/ 2 h 2"/>
                  <a:gd name="T32" fmla="*/ 2 w 2"/>
                  <a:gd name="T33" fmla="*/ 1 h 2"/>
                  <a:gd name="T34" fmla="*/ 2 w 2"/>
                  <a:gd name="T35" fmla="*/ 1 h 2"/>
                  <a:gd name="T36" fmla="*/ 2 w 2"/>
                  <a:gd name="T37" fmla="*/ 0 h 2"/>
                  <a:gd name="T38" fmla="*/ 1 w 2"/>
                  <a:gd name="T3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2">
                    <a:moveTo>
                      <a:pt x="1" y="0"/>
                    </a:moveTo>
                    <a:cubicBezTo>
                      <a:pt x="1" y="0"/>
                      <a:pt x="1" y="0"/>
                      <a:pt x="1" y="0"/>
                    </a:cubicBezTo>
                    <a:cubicBezTo>
                      <a:pt x="2" y="0"/>
                      <a:pt x="2" y="0"/>
                      <a:pt x="2" y="0"/>
                    </a:cubicBezTo>
                    <a:cubicBezTo>
                      <a:pt x="2" y="0"/>
                      <a:pt x="2" y="1"/>
                      <a:pt x="2" y="1"/>
                    </a:cubicBezTo>
                    <a:cubicBezTo>
                      <a:pt x="2" y="1"/>
                      <a:pt x="2" y="1"/>
                      <a:pt x="2" y="1"/>
                    </a:cubicBezTo>
                    <a:cubicBezTo>
                      <a:pt x="1" y="2"/>
                      <a:pt x="1" y="2"/>
                      <a:pt x="1" y="2"/>
                    </a:cubicBezTo>
                    <a:cubicBezTo>
                      <a:pt x="1" y="2"/>
                      <a:pt x="1" y="1"/>
                      <a:pt x="0" y="1"/>
                    </a:cubicBezTo>
                    <a:cubicBezTo>
                      <a:pt x="0" y="1"/>
                      <a:pt x="0" y="1"/>
                      <a:pt x="0" y="0"/>
                    </a:cubicBezTo>
                    <a:cubicBezTo>
                      <a:pt x="0" y="0"/>
                      <a:pt x="1" y="0"/>
                      <a:pt x="1" y="0"/>
                    </a:cubicBezTo>
                    <a:cubicBezTo>
                      <a:pt x="1" y="0"/>
                      <a:pt x="1" y="0"/>
                      <a:pt x="1" y="0"/>
                    </a:cubicBezTo>
                    <a:cubicBezTo>
                      <a:pt x="1" y="0"/>
                      <a:pt x="1" y="0"/>
                      <a:pt x="1" y="0"/>
                    </a:cubicBezTo>
                    <a:cubicBezTo>
                      <a:pt x="1" y="0"/>
                      <a:pt x="1" y="0"/>
                      <a:pt x="1" y="0"/>
                    </a:cubicBezTo>
                    <a:cubicBezTo>
                      <a:pt x="1" y="0"/>
                      <a:pt x="1" y="0"/>
                      <a:pt x="1" y="0"/>
                    </a:cubicBezTo>
                    <a:cubicBezTo>
                      <a:pt x="1" y="0"/>
                      <a:pt x="0" y="0"/>
                      <a:pt x="0" y="0"/>
                    </a:cubicBezTo>
                    <a:cubicBezTo>
                      <a:pt x="0" y="1"/>
                      <a:pt x="0" y="1"/>
                      <a:pt x="0" y="1"/>
                    </a:cubicBezTo>
                    <a:cubicBezTo>
                      <a:pt x="1" y="1"/>
                      <a:pt x="1" y="2"/>
                      <a:pt x="1" y="2"/>
                    </a:cubicBezTo>
                    <a:cubicBezTo>
                      <a:pt x="1" y="2"/>
                      <a:pt x="1" y="2"/>
                      <a:pt x="2" y="1"/>
                    </a:cubicBezTo>
                    <a:cubicBezTo>
                      <a:pt x="2" y="1"/>
                      <a:pt x="2" y="1"/>
                      <a:pt x="2" y="1"/>
                    </a:cubicBezTo>
                    <a:cubicBezTo>
                      <a:pt x="2" y="1"/>
                      <a:pt x="2" y="0"/>
                      <a:pt x="2" y="0"/>
                    </a:cubicBezTo>
                    <a:cubicBezTo>
                      <a:pt x="2" y="0"/>
                      <a:pt x="2" y="0"/>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18" name="Oval 345"/>
              <p:cNvSpPr>
                <a:spLocks noChangeArrowheads="1"/>
              </p:cNvSpPr>
              <p:nvPr/>
            </p:nvSpPr>
            <p:spPr bwMode="auto">
              <a:xfrm>
                <a:off x="1584" y="1382"/>
                <a:ext cx="1" cy="3"/>
              </a:xfrm>
              <a:prstGeom prst="ellipse">
                <a:avLst/>
              </a:pr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19" name="Freeform 346"/>
              <p:cNvSpPr>
                <a:spLocks/>
              </p:cNvSpPr>
              <p:nvPr/>
            </p:nvSpPr>
            <p:spPr bwMode="auto">
              <a:xfrm>
                <a:off x="1584" y="1382"/>
                <a:ext cx="0" cy="3"/>
              </a:xfrm>
              <a:custGeom>
                <a:avLst/>
                <a:gdLst>
                  <a:gd name="T0" fmla="*/ 0 h 1"/>
                  <a:gd name="T1" fmla="*/ 0 h 1"/>
                  <a:gd name="T2" fmla="*/ 0 h 1"/>
                  <a:gd name="T3" fmla="*/ 0 h 1"/>
                  <a:gd name="T4" fmla="*/ 0 h 1"/>
                  <a:gd name="T5" fmla="*/ 1 h 1"/>
                  <a:gd name="T6" fmla="*/ 0 h 1"/>
                  <a:gd name="T7" fmla="*/ 0 h 1"/>
                  <a:gd name="T8" fmla="*/ 0 h 1"/>
                  <a:gd name="T9" fmla="*/ 0 h 1"/>
                  <a:gd name="T10" fmla="*/ 0 h 1"/>
                  <a:gd name="T11" fmla="*/ 0 h 1"/>
                  <a:gd name="T12" fmla="*/ 0 h 1"/>
                  <a:gd name="T13" fmla="*/ 0 h 1"/>
                  <a:gd name="T14" fmla="*/ 0 h 1"/>
                  <a:gd name="T15" fmla="*/ 1 h 1"/>
                  <a:gd name="T16" fmla="*/ 0 h 1"/>
                  <a:gd name="T17" fmla="*/ 0 h 1"/>
                  <a:gd name="T18" fmla="*/ 0 h 1"/>
                  <a:gd name="T19" fmla="*/ 0 h 1"/>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Lst>
                <a:rect l="0" t="0" r="r" b="b"/>
                <a:pathLst>
                  <a:path h="1">
                    <a:moveTo>
                      <a:pt x="0" y="0"/>
                    </a:moveTo>
                    <a:cubicBezTo>
                      <a:pt x="0" y="0"/>
                      <a:pt x="0" y="0"/>
                      <a:pt x="0" y="0"/>
                    </a:cubicBezTo>
                    <a:cubicBezTo>
                      <a:pt x="0" y="0"/>
                      <a:pt x="0" y="0"/>
                      <a:pt x="0" y="0"/>
                    </a:cubicBezTo>
                    <a:cubicBezTo>
                      <a:pt x="0" y="0"/>
                      <a:pt x="0" y="0"/>
                      <a:pt x="0" y="0"/>
                    </a:cubicBezTo>
                    <a:cubicBezTo>
                      <a:pt x="0" y="0"/>
                      <a:pt x="0" y="0"/>
                      <a:pt x="0" y="0"/>
                    </a:cubicBezTo>
                    <a:cubicBezTo>
                      <a:pt x="0" y="1"/>
                      <a:pt x="0" y="1"/>
                      <a:pt x="0" y="1"/>
                    </a:cubicBezTo>
                    <a:cubicBezTo>
                      <a:pt x="0" y="1"/>
                      <a:pt x="0" y="1"/>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1"/>
                      <a:pt x="0" y="1"/>
                      <a:pt x="0" y="1"/>
                    </a:cubicBezTo>
                    <a:cubicBezTo>
                      <a:pt x="0" y="1"/>
                      <a:pt x="0" y="1"/>
                      <a:pt x="0" y="0"/>
                    </a:cubicBezTo>
                    <a:cubicBezTo>
                      <a:pt x="0" y="0"/>
                      <a:pt x="0" y="0"/>
                      <a:pt x="0" y="0"/>
                    </a:cubicBezTo>
                    <a:cubicBezTo>
                      <a:pt x="0" y="0"/>
                      <a:pt x="0" y="0"/>
                      <a:pt x="0" y="0"/>
                    </a:cubicBezTo>
                    <a:cubicBezTo>
                      <a:pt x="0" y="0"/>
                      <a:pt x="0" y="0"/>
                      <a:pt x="0"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20" name="Freeform 347"/>
              <p:cNvSpPr>
                <a:spLocks/>
              </p:cNvSpPr>
              <p:nvPr/>
            </p:nvSpPr>
            <p:spPr bwMode="auto">
              <a:xfrm>
                <a:off x="1452" y="1370"/>
                <a:ext cx="137" cy="64"/>
              </a:xfrm>
              <a:custGeom>
                <a:avLst/>
                <a:gdLst>
                  <a:gd name="T0" fmla="*/ 0 w 58"/>
                  <a:gd name="T1" fmla="*/ 2 h 27"/>
                  <a:gd name="T2" fmla="*/ 30 w 58"/>
                  <a:gd name="T3" fmla="*/ 12 h 27"/>
                  <a:gd name="T4" fmla="*/ 1 w 58"/>
                  <a:gd name="T5" fmla="*/ 0 h 27"/>
                  <a:gd name="T6" fmla="*/ 58 w 58"/>
                  <a:gd name="T7" fmla="*/ 5 h 27"/>
                  <a:gd name="T8" fmla="*/ 4 w 58"/>
                  <a:gd name="T9" fmla="*/ 7 h 27"/>
                  <a:gd name="T10" fmla="*/ 0 w 58"/>
                  <a:gd name="T11" fmla="*/ 2 h 27"/>
                </a:gdLst>
                <a:ahLst/>
                <a:cxnLst>
                  <a:cxn ang="0">
                    <a:pos x="T0" y="T1"/>
                  </a:cxn>
                  <a:cxn ang="0">
                    <a:pos x="T2" y="T3"/>
                  </a:cxn>
                  <a:cxn ang="0">
                    <a:pos x="T4" y="T5"/>
                  </a:cxn>
                  <a:cxn ang="0">
                    <a:pos x="T6" y="T7"/>
                  </a:cxn>
                  <a:cxn ang="0">
                    <a:pos x="T8" y="T9"/>
                  </a:cxn>
                  <a:cxn ang="0">
                    <a:pos x="T10" y="T11"/>
                  </a:cxn>
                </a:cxnLst>
                <a:rect l="0" t="0" r="r" b="b"/>
                <a:pathLst>
                  <a:path w="58" h="27">
                    <a:moveTo>
                      <a:pt x="0" y="2"/>
                    </a:moveTo>
                    <a:cubicBezTo>
                      <a:pt x="10" y="9"/>
                      <a:pt x="19" y="15"/>
                      <a:pt x="30" y="12"/>
                    </a:cubicBezTo>
                    <a:cubicBezTo>
                      <a:pt x="17" y="11"/>
                      <a:pt x="12" y="6"/>
                      <a:pt x="1" y="0"/>
                    </a:cubicBezTo>
                    <a:cubicBezTo>
                      <a:pt x="22" y="1"/>
                      <a:pt x="35" y="13"/>
                      <a:pt x="58" y="5"/>
                    </a:cubicBezTo>
                    <a:cubicBezTo>
                      <a:pt x="50" y="14"/>
                      <a:pt x="22" y="27"/>
                      <a:pt x="4" y="7"/>
                    </a:cubicBezTo>
                    <a:cubicBezTo>
                      <a:pt x="2" y="4"/>
                      <a:pt x="1" y="2"/>
                      <a:pt x="0"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21" name="Freeform 348"/>
              <p:cNvSpPr>
                <a:spLocks/>
              </p:cNvSpPr>
              <p:nvPr/>
            </p:nvSpPr>
            <p:spPr bwMode="auto">
              <a:xfrm>
                <a:off x="1452" y="1318"/>
                <a:ext cx="111" cy="57"/>
              </a:xfrm>
              <a:custGeom>
                <a:avLst/>
                <a:gdLst>
                  <a:gd name="T0" fmla="*/ 0 w 47"/>
                  <a:gd name="T1" fmla="*/ 21 h 24"/>
                  <a:gd name="T2" fmla="*/ 26 w 47"/>
                  <a:gd name="T3" fmla="*/ 15 h 24"/>
                  <a:gd name="T4" fmla="*/ 1 w 47"/>
                  <a:gd name="T5" fmla="*/ 22 h 24"/>
                  <a:gd name="T6" fmla="*/ 47 w 47"/>
                  <a:gd name="T7" fmla="*/ 24 h 24"/>
                  <a:gd name="T8" fmla="*/ 3 w 47"/>
                  <a:gd name="T9" fmla="*/ 15 h 24"/>
                  <a:gd name="T10" fmla="*/ 0 w 47"/>
                  <a:gd name="T11" fmla="*/ 21 h 24"/>
                </a:gdLst>
                <a:ahLst/>
                <a:cxnLst>
                  <a:cxn ang="0">
                    <a:pos x="T0" y="T1"/>
                  </a:cxn>
                  <a:cxn ang="0">
                    <a:pos x="T2" y="T3"/>
                  </a:cxn>
                  <a:cxn ang="0">
                    <a:pos x="T4" y="T5"/>
                  </a:cxn>
                  <a:cxn ang="0">
                    <a:pos x="T6" y="T7"/>
                  </a:cxn>
                  <a:cxn ang="0">
                    <a:pos x="T8" y="T9"/>
                  </a:cxn>
                  <a:cxn ang="0">
                    <a:pos x="T10" y="T11"/>
                  </a:cxn>
                </a:cxnLst>
                <a:rect l="0" t="0" r="r" b="b"/>
                <a:pathLst>
                  <a:path w="47" h="24">
                    <a:moveTo>
                      <a:pt x="0" y="21"/>
                    </a:moveTo>
                    <a:cubicBezTo>
                      <a:pt x="9" y="16"/>
                      <a:pt x="16" y="11"/>
                      <a:pt x="26" y="15"/>
                    </a:cubicBezTo>
                    <a:cubicBezTo>
                      <a:pt x="15" y="14"/>
                      <a:pt x="10" y="18"/>
                      <a:pt x="1" y="22"/>
                    </a:cubicBezTo>
                    <a:cubicBezTo>
                      <a:pt x="24" y="24"/>
                      <a:pt x="33" y="15"/>
                      <a:pt x="47" y="24"/>
                    </a:cubicBezTo>
                    <a:cubicBezTo>
                      <a:pt x="37" y="14"/>
                      <a:pt x="17" y="0"/>
                      <a:pt x="3" y="15"/>
                    </a:cubicBezTo>
                    <a:cubicBezTo>
                      <a:pt x="1" y="17"/>
                      <a:pt x="1" y="20"/>
                      <a:pt x="0" y="2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22" name="Freeform 349"/>
              <p:cNvSpPr>
                <a:spLocks/>
              </p:cNvSpPr>
              <p:nvPr/>
            </p:nvSpPr>
            <p:spPr bwMode="auto">
              <a:xfrm>
                <a:off x="1523" y="1307"/>
                <a:ext cx="92" cy="78"/>
              </a:xfrm>
              <a:custGeom>
                <a:avLst/>
                <a:gdLst>
                  <a:gd name="T0" fmla="*/ 32 w 39"/>
                  <a:gd name="T1" fmla="*/ 0 h 33"/>
                  <a:gd name="T2" fmla="*/ 38 w 39"/>
                  <a:gd name="T3" fmla="*/ 5 h 33"/>
                  <a:gd name="T4" fmla="*/ 39 w 39"/>
                  <a:gd name="T5" fmla="*/ 11 h 33"/>
                  <a:gd name="T6" fmla="*/ 9 w 39"/>
                  <a:gd name="T7" fmla="*/ 32 h 33"/>
                  <a:gd name="T8" fmla="*/ 0 w 39"/>
                  <a:gd name="T9" fmla="*/ 30 h 33"/>
                  <a:gd name="T10" fmla="*/ 0 w 39"/>
                  <a:gd name="T11" fmla="*/ 30 h 33"/>
                  <a:gd name="T12" fmla="*/ 21 w 39"/>
                  <a:gd name="T13" fmla="*/ 30 h 33"/>
                  <a:gd name="T14" fmla="*/ 37 w 39"/>
                  <a:gd name="T15" fmla="*/ 18 h 33"/>
                  <a:gd name="T16" fmla="*/ 39 w 39"/>
                  <a:gd name="T17" fmla="*/ 10 h 33"/>
                  <a:gd name="T18" fmla="*/ 36 w 39"/>
                  <a:gd name="T19" fmla="*/ 2 h 33"/>
                  <a:gd name="T20" fmla="*/ 32 w 39"/>
                  <a:gd name="T21" fmla="*/ 0 h 33"/>
                  <a:gd name="T22" fmla="*/ 29 w 39"/>
                  <a:gd name="T23" fmla="*/ 2 h 33"/>
                  <a:gd name="T24" fmla="*/ 28 w 39"/>
                  <a:gd name="T25" fmla="*/ 5 h 33"/>
                  <a:gd name="T26" fmla="*/ 28 w 39"/>
                  <a:gd name="T27" fmla="*/ 6 h 33"/>
                  <a:gd name="T28" fmla="*/ 28 w 39"/>
                  <a:gd name="T29" fmla="*/ 6 h 33"/>
                  <a:gd name="T30" fmla="*/ 28 w 39"/>
                  <a:gd name="T31" fmla="*/ 4 h 33"/>
                  <a:gd name="T32" fmla="*/ 29 w 39"/>
                  <a:gd name="T33" fmla="*/ 1 h 33"/>
                  <a:gd name="T34" fmla="*/ 32 w 39"/>
                  <a:gd name="T35"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9" h="33">
                    <a:moveTo>
                      <a:pt x="32" y="0"/>
                    </a:moveTo>
                    <a:cubicBezTo>
                      <a:pt x="35" y="0"/>
                      <a:pt x="37" y="3"/>
                      <a:pt x="38" y="5"/>
                    </a:cubicBezTo>
                    <a:cubicBezTo>
                      <a:pt x="39" y="7"/>
                      <a:pt x="39" y="9"/>
                      <a:pt x="39" y="11"/>
                    </a:cubicBezTo>
                    <a:cubicBezTo>
                      <a:pt x="38" y="24"/>
                      <a:pt x="25" y="33"/>
                      <a:pt x="9" y="32"/>
                    </a:cubicBezTo>
                    <a:cubicBezTo>
                      <a:pt x="6" y="32"/>
                      <a:pt x="3" y="31"/>
                      <a:pt x="0" y="30"/>
                    </a:cubicBezTo>
                    <a:cubicBezTo>
                      <a:pt x="0" y="30"/>
                      <a:pt x="0" y="30"/>
                      <a:pt x="0" y="30"/>
                    </a:cubicBezTo>
                    <a:cubicBezTo>
                      <a:pt x="7" y="32"/>
                      <a:pt x="15" y="32"/>
                      <a:pt x="21" y="30"/>
                    </a:cubicBezTo>
                    <a:cubicBezTo>
                      <a:pt x="28" y="28"/>
                      <a:pt x="34" y="24"/>
                      <a:pt x="37" y="18"/>
                    </a:cubicBezTo>
                    <a:cubicBezTo>
                      <a:pt x="38" y="16"/>
                      <a:pt x="39" y="13"/>
                      <a:pt x="39" y="10"/>
                    </a:cubicBezTo>
                    <a:cubicBezTo>
                      <a:pt x="39" y="7"/>
                      <a:pt x="38" y="4"/>
                      <a:pt x="36" y="2"/>
                    </a:cubicBezTo>
                    <a:cubicBezTo>
                      <a:pt x="35" y="1"/>
                      <a:pt x="34" y="0"/>
                      <a:pt x="32" y="0"/>
                    </a:cubicBezTo>
                    <a:cubicBezTo>
                      <a:pt x="31" y="0"/>
                      <a:pt x="29" y="1"/>
                      <a:pt x="29" y="2"/>
                    </a:cubicBezTo>
                    <a:cubicBezTo>
                      <a:pt x="28" y="3"/>
                      <a:pt x="28" y="4"/>
                      <a:pt x="28" y="5"/>
                    </a:cubicBezTo>
                    <a:cubicBezTo>
                      <a:pt x="28" y="5"/>
                      <a:pt x="28" y="6"/>
                      <a:pt x="28" y="6"/>
                    </a:cubicBezTo>
                    <a:cubicBezTo>
                      <a:pt x="28" y="6"/>
                      <a:pt x="28" y="6"/>
                      <a:pt x="28" y="6"/>
                    </a:cubicBezTo>
                    <a:cubicBezTo>
                      <a:pt x="28" y="5"/>
                      <a:pt x="28" y="5"/>
                      <a:pt x="28" y="4"/>
                    </a:cubicBezTo>
                    <a:cubicBezTo>
                      <a:pt x="28" y="3"/>
                      <a:pt x="28" y="2"/>
                      <a:pt x="29" y="1"/>
                    </a:cubicBezTo>
                    <a:cubicBezTo>
                      <a:pt x="29" y="0"/>
                      <a:pt x="31" y="0"/>
                      <a:pt x="32"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23" name="Freeform 350"/>
              <p:cNvSpPr>
                <a:spLocks/>
              </p:cNvSpPr>
              <p:nvPr/>
            </p:nvSpPr>
            <p:spPr bwMode="auto">
              <a:xfrm>
                <a:off x="1580" y="1368"/>
                <a:ext cx="9" cy="12"/>
              </a:xfrm>
              <a:custGeom>
                <a:avLst/>
                <a:gdLst>
                  <a:gd name="T0" fmla="*/ 4 w 4"/>
                  <a:gd name="T1" fmla="*/ 4 h 5"/>
                  <a:gd name="T2" fmla="*/ 2 w 4"/>
                  <a:gd name="T3" fmla="*/ 4 h 5"/>
                  <a:gd name="T4" fmla="*/ 1 w 4"/>
                  <a:gd name="T5" fmla="*/ 2 h 5"/>
                  <a:gd name="T6" fmla="*/ 3 w 4"/>
                  <a:gd name="T7" fmla="*/ 1 h 5"/>
                  <a:gd name="T8" fmla="*/ 4 w 4"/>
                  <a:gd name="T9" fmla="*/ 4 h 5"/>
                </a:gdLst>
                <a:ahLst/>
                <a:cxnLst>
                  <a:cxn ang="0">
                    <a:pos x="T0" y="T1"/>
                  </a:cxn>
                  <a:cxn ang="0">
                    <a:pos x="T2" y="T3"/>
                  </a:cxn>
                  <a:cxn ang="0">
                    <a:pos x="T4" y="T5"/>
                  </a:cxn>
                  <a:cxn ang="0">
                    <a:pos x="T6" y="T7"/>
                  </a:cxn>
                  <a:cxn ang="0">
                    <a:pos x="T8" y="T9"/>
                  </a:cxn>
                </a:cxnLst>
                <a:rect l="0" t="0" r="r" b="b"/>
                <a:pathLst>
                  <a:path w="4" h="5">
                    <a:moveTo>
                      <a:pt x="4" y="4"/>
                    </a:moveTo>
                    <a:cubicBezTo>
                      <a:pt x="4" y="4"/>
                      <a:pt x="3" y="5"/>
                      <a:pt x="2" y="4"/>
                    </a:cubicBezTo>
                    <a:cubicBezTo>
                      <a:pt x="1" y="4"/>
                      <a:pt x="0" y="2"/>
                      <a:pt x="1" y="2"/>
                    </a:cubicBezTo>
                    <a:cubicBezTo>
                      <a:pt x="1" y="1"/>
                      <a:pt x="2" y="0"/>
                      <a:pt x="3" y="1"/>
                    </a:cubicBezTo>
                    <a:cubicBezTo>
                      <a:pt x="4" y="1"/>
                      <a:pt x="4" y="3"/>
                      <a:pt x="4" y="4"/>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24" name="Freeform 351"/>
              <p:cNvSpPr>
                <a:spLocks/>
              </p:cNvSpPr>
              <p:nvPr/>
            </p:nvSpPr>
            <p:spPr bwMode="auto">
              <a:xfrm>
                <a:off x="1582" y="1370"/>
                <a:ext cx="7" cy="10"/>
              </a:xfrm>
              <a:custGeom>
                <a:avLst/>
                <a:gdLst>
                  <a:gd name="T0" fmla="*/ 3 w 3"/>
                  <a:gd name="T1" fmla="*/ 3 h 4"/>
                  <a:gd name="T2" fmla="*/ 3 w 3"/>
                  <a:gd name="T3" fmla="*/ 3 h 4"/>
                  <a:gd name="T4" fmla="*/ 2 w 3"/>
                  <a:gd name="T5" fmla="*/ 3 h 4"/>
                  <a:gd name="T6" fmla="*/ 1 w 3"/>
                  <a:gd name="T7" fmla="*/ 3 h 4"/>
                  <a:gd name="T8" fmla="*/ 0 w 3"/>
                  <a:gd name="T9" fmla="*/ 2 h 4"/>
                  <a:gd name="T10" fmla="*/ 0 w 3"/>
                  <a:gd name="T11" fmla="*/ 1 h 4"/>
                  <a:gd name="T12" fmla="*/ 1 w 3"/>
                  <a:gd name="T13" fmla="*/ 0 h 4"/>
                  <a:gd name="T14" fmla="*/ 2 w 3"/>
                  <a:gd name="T15" fmla="*/ 0 h 4"/>
                  <a:gd name="T16" fmla="*/ 3 w 3"/>
                  <a:gd name="T17" fmla="*/ 1 h 4"/>
                  <a:gd name="T18" fmla="*/ 3 w 3"/>
                  <a:gd name="T19" fmla="*/ 3 h 4"/>
                  <a:gd name="T20" fmla="*/ 3 w 3"/>
                  <a:gd name="T21" fmla="*/ 3 h 4"/>
                  <a:gd name="T22" fmla="*/ 3 w 3"/>
                  <a:gd name="T23" fmla="*/ 3 h 4"/>
                  <a:gd name="T24" fmla="*/ 3 w 3"/>
                  <a:gd name="T25" fmla="*/ 1 h 4"/>
                  <a:gd name="T26" fmla="*/ 2 w 3"/>
                  <a:gd name="T27" fmla="*/ 0 h 4"/>
                  <a:gd name="T28" fmla="*/ 1 w 3"/>
                  <a:gd name="T29" fmla="*/ 0 h 4"/>
                  <a:gd name="T30" fmla="*/ 0 w 3"/>
                  <a:gd name="T31" fmla="*/ 1 h 4"/>
                  <a:gd name="T32" fmla="*/ 0 w 3"/>
                  <a:gd name="T33" fmla="*/ 2 h 4"/>
                  <a:gd name="T34" fmla="*/ 1 w 3"/>
                  <a:gd name="T35" fmla="*/ 3 h 4"/>
                  <a:gd name="T36" fmla="*/ 2 w 3"/>
                  <a:gd name="T37" fmla="*/ 3 h 4"/>
                  <a:gd name="T38" fmla="*/ 3 w 3"/>
                  <a:gd name="T3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 h="4">
                    <a:moveTo>
                      <a:pt x="3" y="3"/>
                    </a:moveTo>
                    <a:cubicBezTo>
                      <a:pt x="3" y="3"/>
                      <a:pt x="3" y="3"/>
                      <a:pt x="3" y="3"/>
                    </a:cubicBezTo>
                    <a:cubicBezTo>
                      <a:pt x="3" y="3"/>
                      <a:pt x="2" y="3"/>
                      <a:pt x="2" y="3"/>
                    </a:cubicBezTo>
                    <a:cubicBezTo>
                      <a:pt x="2" y="4"/>
                      <a:pt x="1" y="3"/>
                      <a:pt x="1" y="3"/>
                    </a:cubicBezTo>
                    <a:cubicBezTo>
                      <a:pt x="0" y="3"/>
                      <a:pt x="0" y="2"/>
                      <a:pt x="0" y="2"/>
                    </a:cubicBezTo>
                    <a:cubicBezTo>
                      <a:pt x="0" y="2"/>
                      <a:pt x="0" y="1"/>
                      <a:pt x="0" y="1"/>
                    </a:cubicBezTo>
                    <a:cubicBezTo>
                      <a:pt x="0" y="0"/>
                      <a:pt x="0" y="0"/>
                      <a:pt x="1" y="0"/>
                    </a:cubicBezTo>
                    <a:cubicBezTo>
                      <a:pt x="1" y="0"/>
                      <a:pt x="2" y="0"/>
                      <a:pt x="2" y="0"/>
                    </a:cubicBezTo>
                    <a:cubicBezTo>
                      <a:pt x="2" y="0"/>
                      <a:pt x="3" y="1"/>
                      <a:pt x="3" y="1"/>
                    </a:cubicBezTo>
                    <a:cubicBezTo>
                      <a:pt x="3" y="2"/>
                      <a:pt x="3" y="2"/>
                      <a:pt x="3" y="3"/>
                    </a:cubicBezTo>
                    <a:cubicBezTo>
                      <a:pt x="3" y="3"/>
                      <a:pt x="3" y="3"/>
                      <a:pt x="3" y="3"/>
                    </a:cubicBezTo>
                    <a:cubicBezTo>
                      <a:pt x="3" y="3"/>
                      <a:pt x="3" y="3"/>
                      <a:pt x="3" y="3"/>
                    </a:cubicBezTo>
                    <a:cubicBezTo>
                      <a:pt x="3" y="2"/>
                      <a:pt x="3" y="2"/>
                      <a:pt x="3" y="1"/>
                    </a:cubicBezTo>
                    <a:cubicBezTo>
                      <a:pt x="3" y="1"/>
                      <a:pt x="2" y="0"/>
                      <a:pt x="2" y="0"/>
                    </a:cubicBezTo>
                    <a:cubicBezTo>
                      <a:pt x="2" y="0"/>
                      <a:pt x="1" y="0"/>
                      <a:pt x="1" y="0"/>
                    </a:cubicBezTo>
                    <a:cubicBezTo>
                      <a:pt x="0" y="0"/>
                      <a:pt x="0" y="0"/>
                      <a:pt x="0" y="1"/>
                    </a:cubicBezTo>
                    <a:cubicBezTo>
                      <a:pt x="0" y="1"/>
                      <a:pt x="0" y="2"/>
                      <a:pt x="0" y="2"/>
                    </a:cubicBezTo>
                    <a:cubicBezTo>
                      <a:pt x="0" y="3"/>
                      <a:pt x="0" y="3"/>
                      <a:pt x="1" y="3"/>
                    </a:cubicBezTo>
                    <a:cubicBezTo>
                      <a:pt x="1" y="4"/>
                      <a:pt x="2" y="4"/>
                      <a:pt x="2" y="3"/>
                    </a:cubicBezTo>
                    <a:cubicBezTo>
                      <a:pt x="2" y="3"/>
                      <a:pt x="3" y="3"/>
                      <a:pt x="3"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25" name="Freeform 352"/>
              <p:cNvSpPr>
                <a:spLocks/>
              </p:cNvSpPr>
              <p:nvPr/>
            </p:nvSpPr>
            <p:spPr bwMode="auto">
              <a:xfrm>
                <a:off x="1591" y="1363"/>
                <a:ext cx="7" cy="10"/>
              </a:xfrm>
              <a:custGeom>
                <a:avLst/>
                <a:gdLst>
                  <a:gd name="T0" fmla="*/ 3 w 3"/>
                  <a:gd name="T1" fmla="*/ 3 h 4"/>
                  <a:gd name="T2" fmla="*/ 1 w 3"/>
                  <a:gd name="T3" fmla="*/ 3 h 4"/>
                  <a:gd name="T4" fmla="*/ 0 w 3"/>
                  <a:gd name="T5" fmla="*/ 1 h 4"/>
                  <a:gd name="T6" fmla="*/ 2 w 3"/>
                  <a:gd name="T7" fmla="*/ 0 h 4"/>
                  <a:gd name="T8" fmla="*/ 3 w 3"/>
                  <a:gd name="T9" fmla="*/ 3 h 4"/>
                </a:gdLst>
                <a:ahLst/>
                <a:cxnLst>
                  <a:cxn ang="0">
                    <a:pos x="T0" y="T1"/>
                  </a:cxn>
                  <a:cxn ang="0">
                    <a:pos x="T2" y="T3"/>
                  </a:cxn>
                  <a:cxn ang="0">
                    <a:pos x="T4" y="T5"/>
                  </a:cxn>
                  <a:cxn ang="0">
                    <a:pos x="T6" y="T7"/>
                  </a:cxn>
                  <a:cxn ang="0">
                    <a:pos x="T8" y="T9"/>
                  </a:cxn>
                </a:cxnLst>
                <a:rect l="0" t="0" r="r" b="b"/>
                <a:pathLst>
                  <a:path w="3" h="4">
                    <a:moveTo>
                      <a:pt x="3" y="3"/>
                    </a:moveTo>
                    <a:cubicBezTo>
                      <a:pt x="3" y="4"/>
                      <a:pt x="2" y="4"/>
                      <a:pt x="1" y="3"/>
                    </a:cubicBezTo>
                    <a:cubicBezTo>
                      <a:pt x="0" y="3"/>
                      <a:pt x="0" y="2"/>
                      <a:pt x="0" y="1"/>
                    </a:cubicBezTo>
                    <a:cubicBezTo>
                      <a:pt x="1" y="0"/>
                      <a:pt x="1" y="0"/>
                      <a:pt x="2" y="0"/>
                    </a:cubicBezTo>
                    <a:cubicBezTo>
                      <a:pt x="3" y="1"/>
                      <a:pt x="3" y="2"/>
                      <a:pt x="3"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26" name="Freeform 353"/>
              <p:cNvSpPr>
                <a:spLocks/>
              </p:cNvSpPr>
              <p:nvPr/>
            </p:nvSpPr>
            <p:spPr bwMode="auto">
              <a:xfrm>
                <a:off x="1591" y="1363"/>
                <a:ext cx="7" cy="10"/>
              </a:xfrm>
              <a:custGeom>
                <a:avLst/>
                <a:gdLst>
                  <a:gd name="T0" fmla="*/ 3 w 3"/>
                  <a:gd name="T1" fmla="*/ 3 h 4"/>
                  <a:gd name="T2" fmla="*/ 3 w 3"/>
                  <a:gd name="T3" fmla="*/ 3 h 4"/>
                  <a:gd name="T4" fmla="*/ 2 w 3"/>
                  <a:gd name="T5" fmla="*/ 4 h 4"/>
                  <a:gd name="T6" fmla="*/ 1 w 3"/>
                  <a:gd name="T7" fmla="*/ 3 h 4"/>
                  <a:gd name="T8" fmla="*/ 0 w 3"/>
                  <a:gd name="T9" fmla="*/ 2 h 4"/>
                  <a:gd name="T10" fmla="*/ 0 w 3"/>
                  <a:gd name="T11" fmla="*/ 1 h 4"/>
                  <a:gd name="T12" fmla="*/ 1 w 3"/>
                  <a:gd name="T13" fmla="*/ 0 h 4"/>
                  <a:gd name="T14" fmla="*/ 2 w 3"/>
                  <a:gd name="T15" fmla="*/ 0 h 4"/>
                  <a:gd name="T16" fmla="*/ 3 w 3"/>
                  <a:gd name="T17" fmla="*/ 2 h 4"/>
                  <a:gd name="T18" fmla="*/ 3 w 3"/>
                  <a:gd name="T19" fmla="*/ 3 h 4"/>
                  <a:gd name="T20" fmla="*/ 3 w 3"/>
                  <a:gd name="T21" fmla="*/ 3 h 4"/>
                  <a:gd name="T22" fmla="*/ 3 w 3"/>
                  <a:gd name="T23" fmla="*/ 3 h 4"/>
                  <a:gd name="T24" fmla="*/ 3 w 3"/>
                  <a:gd name="T25" fmla="*/ 2 h 4"/>
                  <a:gd name="T26" fmla="*/ 2 w 3"/>
                  <a:gd name="T27" fmla="*/ 0 h 4"/>
                  <a:gd name="T28" fmla="*/ 1 w 3"/>
                  <a:gd name="T29" fmla="*/ 0 h 4"/>
                  <a:gd name="T30" fmla="*/ 0 w 3"/>
                  <a:gd name="T31" fmla="*/ 1 h 4"/>
                  <a:gd name="T32" fmla="*/ 0 w 3"/>
                  <a:gd name="T33" fmla="*/ 2 h 4"/>
                  <a:gd name="T34" fmla="*/ 1 w 3"/>
                  <a:gd name="T35" fmla="*/ 3 h 4"/>
                  <a:gd name="T36" fmla="*/ 2 w 3"/>
                  <a:gd name="T37" fmla="*/ 4 h 4"/>
                  <a:gd name="T38" fmla="*/ 3 w 3"/>
                  <a:gd name="T3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 h="4">
                    <a:moveTo>
                      <a:pt x="3" y="3"/>
                    </a:moveTo>
                    <a:cubicBezTo>
                      <a:pt x="3" y="3"/>
                      <a:pt x="3" y="3"/>
                      <a:pt x="3" y="3"/>
                    </a:cubicBezTo>
                    <a:cubicBezTo>
                      <a:pt x="3" y="3"/>
                      <a:pt x="3" y="4"/>
                      <a:pt x="2" y="4"/>
                    </a:cubicBezTo>
                    <a:cubicBezTo>
                      <a:pt x="2" y="4"/>
                      <a:pt x="1" y="4"/>
                      <a:pt x="1" y="3"/>
                    </a:cubicBezTo>
                    <a:cubicBezTo>
                      <a:pt x="1" y="3"/>
                      <a:pt x="0" y="3"/>
                      <a:pt x="0" y="2"/>
                    </a:cubicBezTo>
                    <a:cubicBezTo>
                      <a:pt x="0" y="2"/>
                      <a:pt x="0" y="1"/>
                      <a:pt x="0" y="1"/>
                    </a:cubicBezTo>
                    <a:cubicBezTo>
                      <a:pt x="0" y="0"/>
                      <a:pt x="1" y="0"/>
                      <a:pt x="1" y="0"/>
                    </a:cubicBezTo>
                    <a:cubicBezTo>
                      <a:pt x="1" y="0"/>
                      <a:pt x="2" y="0"/>
                      <a:pt x="2" y="0"/>
                    </a:cubicBezTo>
                    <a:cubicBezTo>
                      <a:pt x="3" y="1"/>
                      <a:pt x="3" y="1"/>
                      <a:pt x="3" y="2"/>
                    </a:cubicBezTo>
                    <a:cubicBezTo>
                      <a:pt x="3" y="2"/>
                      <a:pt x="3" y="2"/>
                      <a:pt x="3" y="3"/>
                    </a:cubicBezTo>
                    <a:cubicBezTo>
                      <a:pt x="3" y="3"/>
                      <a:pt x="3" y="3"/>
                      <a:pt x="3" y="3"/>
                    </a:cubicBezTo>
                    <a:cubicBezTo>
                      <a:pt x="3" y="3"/>
                      <a:pt x="3" y="3"/>
                      <a:pt x="3" y="3"/>
                    </a:cubicBezTo>
                    <a:cubicBezTo>
                      <a:pt x="3" y="2"/>
                      <a:pt x="3" y="2"/>
                      <a:pt x="3" y="2"/>
                    </a:cubicBezTo>
                    <a:cubicBezTo>
                      <a:pt x="3" y="1"/>
                      <a:pt x="3" y="1"/>
                      <a:pt x="2" y="0"/>
                    </a:cubicBezTo>
                    <a:cubicBezTo>
                      <a:pt x="2" y="0"/>
                      <a:pt x="1" y="0"/>
                      <a:pt x="1" y="0"/>
                    </a:cubicBezTo>
                    <a:cubicBezTo>
                      <a:pt x="1" y="0"/>
                      <a:pt x="0" y="0"/>
                      <a:pt x="0" y="1"/>
                    </a:cubicBezTo>
                    <a:cubicBezTo>
                      <a:pt x="0" y="1"/>
                      <a:pt x="0" y="2"/>
                      <a:pt x="0" y="2"/>
                    </a:cubicBezTo>
                    <a:cubicBezTo>
                      <a:pt x="0" y="3"/>
                      <a:pt x="1" y="3"/>
                      <a:pt x="1" y="3"/>
                    </a:cubicBezTo>
                    <a:cubicBezTo>
                      <a:pt x="1" y="4"/>
                      <a:pt x="2" y="4"/>
                      <a:pt x="2" y="4"/>
                    </a:cubicBezTo>
                    <a:cubicBezTo>
                      <a:pt x="3" y="4"/>
                      <a:pt x="3" y="3"/>
                      <a:pt x="3"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27" name="Freeform 354"/>
              <p:cNvSpPr>
                <a:spLocks/>
              </p:cNvSpPr>
              <p:nvPr/>
            </p:nvSpPr>
            <p:spPr bwMode="auto">
              <a:xfrm>
                <a:off x="1606" y="1349"/>
                <a:ext cx="7" cy="7"/>
              </a:xfrm>
              <a:custGeom>
                <a:avLst/>
                <a:gdLst>
                  <a:gd name="T0" fmla="*/ 3 w 3"/>
                  <a:gd name="T1" fmla="*/ 2 h 3"/>
                  <a:gd name="T2" fmla="*/ 1 w 3"/>
                  <a:gd name="T3" fmla="*/ 3 h 3"/>
                  <a:gd name="T4" fmla="*/ 0 w 3"/>
                  <a:gd name="T5" fmla="*/ 1 h 3"/>
                  <a:gd name="T6" fmla="*/ 2 w 3"/>
                  <a:gd name="T7" fmla="*/ 0 h 3"/>
                  <a:gd name="T8" fmla="*/ 3 w 3"/>
                  <a:gd name="T9" fmla="*/ 2 h 3"/>
                </a:gdLst>
                <a:ahLst/>
                <a:cxnLst>
                  <a:cxn ang="0">
                    <a:pos x="T0" y="T1"/>
                  </a:cxn>
                  <a:cxn ang="0">
                    <a:pos x="T2" y="T3"/>
                  </a:cxn>
                  <a:cxn ang="0">
                    <a:pos x="T4" y="T5"/>
                  </a:cxn>
                  <a:cxn ang="0">
                    <a:pos x="T6" y="T7"/>
                  </a:cxn>
                  <a:cxn ang="0">
                    <a:pos x="T8" y="T9"/>
                  </a:cxn>
                </a:cxnLst>
                <a:rect l="0" t="0" r="r" b="b"/>
                <a:pathLst>
                  <a:path w="3" h="3">
                    <a:moveTo>
                      <a:pt x="3" y="2"/>
                    </a:moveTo>
                    <a:cubicBezTo>
                      <a:pt x="2" y="3"/>
                      <a:pt x="2" y="3"/>
                      <a:pt x="1" y="3"/>
                    </a:cubicBezTo>
                    <a:cubicBezTo>
                      <a:pt x="0" y="2"/>
                      <a:pt x="0" y="1"/>
                      <a:pt x="0" y="1"/>
                    </a:cubicBezTo>
                    <a:cubicBezTo>
                      <a:pt x="1" y="0"/>
                      <a:pt x="1" y="0"/>
                      <a:pt x="2" y="0"/>
                    </a:cubicBezTo>
                    <a:cubicBezTo>
                      <a:pt x="3" y="1"/>
                      <a:pt x="3" y="2"/>
                      <a:pt x="3"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28" name="Freeform 355"/>
              <p:cNvSpPr>
                <a:spLocks/>
              </p:cNvSpPr>
              <p:nvPr/>
            </p:nvSpPr>
            <p:spPr bwMode="auto">
              <a:xfrm>
                <a:off x="1606" y="1349"/>
                <a:ext cx="7" cy="7"/>
              </a:xfrm>
              <a:custGeom>
                <a:avLst/>
                <a:gdLst>
                  <a:gd name="T0" fmla="*/ 3 w 3"/>
                  <a:gd name="T1" fmla="*/ 2 h 3"/>
                  <a:gd name="T2" fmla="*/ 3 w 3"/>
                  <a:gd name="T3" fmla="*/ 2 h 3"/>
                  <a:gd name="T4" fmla="*/ 2 w 3"/>
                  <a:gd name="T5" fmla="*/ 3 h 3"/>
                  <a:gd name="T6" fmla="*/ 1 w 3"/>
                  <a:gd name="T7" fmla="*/ 3 h 3"/>
                  <a:gd name="T8" fmla="*/ 0 w 3"/>
                  <a:gd name="T9" fmla="*/ 2 h 3"/>
                  <a:gd name="T10" fmla="*/ 0 w 3"/>
                  <a:gd name="T11" fmla="*/ 1 h 3"/>
                  <a:gd name="T12" fmla="*/ 1 w 3"/>
                  <a:gd name="T13" fmla="*/ 0 h 3"/>
                  <a:gd name="T14" fmla="*/ 2 w 3"/>
                  <a:gd name="T15" fmla="*/ 0 h 3"/>
                  <a:gd name="T16" fmla="*/ 3 w 3"/>
                  <a:gd name="T17" fmla="*/ 1 h 3"/>
                  <a:gd name="T18" fmla="*/ 3 w 3"/>
                  <a:gd name="T19" fmla="*/ 2 h 3"/>
                  <a:gd name="T20" fmla="*/ 3 w 3"/>
                  <a:gd name="T21" fmla="*/ 2 h 3"/>
                  <a:gd name="T22" fmla="*/ 3 w 3"/>
                  <a:gd name="T23" fmla="*/ 2 h 3"/>
                  <a:gd name="T24" fmla="*/ 3 w 3"/>
                  <a:gd name="T25" fmla="*/ 1 h 3"/>
                  <a:gd name="T26" fmla="*/ 2 w 3"/>
                  <a:gd name="T27" fmla="*/ 0 h 3"/>
                  <a:gd name="T28" fmla="*/ 1 w 3"/>
                  <a:gd name="T29" fmla="*/ 0 h 3"/>
                  <a:gd name="T30" fmla="*/ 0 w 3"/>
                  <a:gd name="T31" fmla="*/ 1 h 3"/>
                  <a:gd name="T32" fmla="*/ 0 w 3"/>
                  <a:gd name="T33" fmla="*/ 2 h 3"/>
                  <a:gd name="T34" fmla="*/ 1 w 3"/>
                  <a:gd name="T35" fmla="*/ 3 h 3"/>
                  <a:gd name="T36" fmla="*/ 2 w 3"/>
                  <a:gd name="T37" fmla="*/ 3 h 3"/>
                  <a:gd name="T38" fmla="*/ 3 w 3"/>
                  <a:gd name="T39" fmla="*/ 2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 h="3">
                    <a:moveTo>
                      <a:pt x="3" y="2"/>
                    </a:moveTo>
                    <a:cubicBezTo>
                      <a:pt x="3" y="2"/>
                      <a:pt x="3" y="2"/>
                      <a:pt x="3" y="2"/>
                    </a:cubicBezTo>
                    <a:cubicBezTo>
                      <a:pt x="2" y="3"/>
                      <a:pt x="2" y="3"/>
                      <a:pt x="2" y="3"/>
                    </a:cubicBezTo>
                    <a:cubicBezTo>
                      <a:pt x="2" y="3"/>
                      <a:pt x="1" y="3"/>
                      <a:pt x="1" y="3"/>
                    </a:cubicBezTo>
                    <a:cubicBezTo>
                      <a:pt x="1" y="2"/>
                      <a:pt x="0" y="2"/>
                      <a:pt x="0" y="2"/>
                    </a:cubicBezTo>
                    <a:cubicBezTo>
                      <a:pt x="0" y="1"/>
                      <a:pt x="0" y="1"/>
                      <a:pt x="0" y="1"/>
                    </a:cubicBezTo>
                    <a:cubicBezTo>
                      <a:pt x="0" y="0"/>
                      <a:pt x="1" y="0"/>
                      <a:pt x="1" y="0"/>
                    </a:cubicBezTo>
                    <a:cubicBezTo>
                      <a:pt x="1" y="0"/>
                      <a:pt x="2" y="0"/>
                      <a:pt x="2" y="0"/>
                    </a:cubicBezTo>
                    <a:cubicBezTo>
                      <a:pt x="2" y="0"/>
                      <a:pt x="3" y="1"/>
                      <a:pt x="3" y="1"/>
                    </a:cubicBezTo>
                    <a:cubicBezTo>
                      <a:pt x="3" y="2"/>
                      <a:pt x="3" y="2"/>
                      <a:pt x="3" y="2"/>
                    </a:cubicBezTo>
                    <a:cubicBezTo>
                      <a:pt x="3" y="2"/>
                      <a:pt x="3" y="2"/>
                      <a:pt x="3" y="2"/>
                    </a:cubicBezTo>
                    <a:cubicBezTo>
                      <a:pt x="3" y="2"/>
                      <a:pt x="3" y="2"/>
                      <a:pt x="3" y="2"/>
                    </a:cubicBezTo>
                    <a:cubicBezTo>
                      <a:pt x="3" y="2"/>
                      <a:pt x="3" y="2"/>
                      <a:pt x="3" y="1"/>
                    </a:cubicBezTo>
                    <a:cubicBezTo>
                      <a:pt x="3" y="1"/>
                      <a:pt x="2" y="0"/>
                      <a:pt x="2" y="0"/>
                    </a:cubicBezTo>
                    <a:cubicBezTo>
                      <a:pt x="2" y="0"/>
                      <a:pt x="1" y="0"/>
                      <a:pt x="1" y="0"/>
                    </a:cubicBezTo>
                    <a:cubicBezTo>
                      <a:pt x="1" y="0"/>
                      <a:pt x="0" y="0"/>
                      <a:pt x="0" y="1"/>
                    </a:cubicBezTo>
                    <a:cubicBezTo>
                      <a:pt x="0" y="1"/>
                      <a:pt x="0" y="1"/>
                      <a:pt x="0" y="2"/>
                    </a:cubicBezTo>
                    <a:cubicBezTo>
                      <a:pt x="0" y="2"/>
                      <a:pt x="1" y="3"/>
                      <a:pt x="1" y="3"/>
                    </a:cubicBezTo>
                    <a:cubicBezTo>
                      <a:pt x="1" y="3"/>
                      <a:pt x="2" y="3"/>
                      <a:pt x="2" y="3"/>
                    </a:cubicBezTo>
                    <a:cubicBezTo>
                      <a:pt x="2" y="3"/>
                      <a:pt x="3" y="3"/>
                      <a:pt x="3"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29" name="Freeform 356"/>
              <p:cNvSpPr>
                <a:spLocks/>
              </p:cNvSpPr>
              <p:nvPr/>
            </p:nvSpPr>
            <p:spPr bwMode="auto">
              <a:xfrm>
                <a:off x="1598" y="1356"/>
                <a:ext cx="10" cy="10"/>
              </a:xfrm>
              <a:custGeom>
                <a:avLst/>
                <a:gdLst>
                  <a:gd name="T0" fmla="*/ 3 w 4"/>
                  <a:gd name="T1" fmla="*/ 3 h 4"/>
                  <a:gd name="T2" fmla="*/ 1 w 4"/>
                  <a:gd name="T3" fmla="*/ 3 h 4"/>
                  <a:gd name="T4" fmla="*/ 1 w 4"/>
                  <a:gd name="T5" fmla="*/ 1 h 4"/>
                  <a:gd name="T6" fmla="*/ 3 w 4"/>
                  <a:gd name="T7" fmla="*/ 1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3" y="4"/>
                      <a:pt x="2" y="4"/>
                      <a:pt x="1" y="3"/>
                    </a:cubicBezTo>
                    <a:cubicBezTo>
                      <a:pt x="1" y="3"/>
                      <a:pt x="0" y="2"/>
                      <a:pt x="1" y="1"/>
                    </a:cubicBezTo>
                    <a:cubicBezTo>
                      <a:pt x="1" y="0"/>
                      <a:pt x="2" y="0"/>
                      <a:pt x="3" y="1"/>
                    </a:cubicBezTo>
                    <a:cubicBezTo>
                      <a:pt x="3" y="1"/>
                      <a:pt x="4" y="2"/>
                      <a:pt x="3"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30" name="Freeform 357"/>
              <p:cNvSpPr>
                <a:spLocks/>
              </p:cNvSpPr>
              <p:nvPr/>
            </p:nvSpPr>
            <p:spPr bwMode="auto">
              <a:xfrm>
                <a:off x="1601" y="1356"/>
                <a:ext cx="5" cy="10"/>
              </a:xfrm>
              <a:custGeom>
                <a:avLst/>
                <a:gdLst>
                  <a:gd name="T0" fmla="*/ 2 w 2"/>
                  <a:gd name="T1" fmla="*/ 3 h 4"/>
                  <a:gd name="T2" fmla="*/ 2 w 2"/>
                  <a:gd name="T3" fmla="*/ 3 h 4"/>
                  <a:gd name="T4" fmla="*/ 2 w 2"/>
                  <a:gd name="T5" fmla="*/ 4 h 4"/>
                  <a:gd name="T6" fmla="*/ 0 w 2"/>
                  <a:gd name="T7" fmla="*/ 3 h 4"/>
                  <a:gd name="T8" fmla="*/ 0 w 2"/>
                  <a:gd name="T9" fmla="*/ 2 h 4"/>
                  <a:gd name="T10" fmla="*/ 0 w 2"/>
                  <a:gd name="T11" fmla="*/ 1 h 4"/>
                  <a:gd name="T12" fmla="*/ 0 w 2"/>
                  <a:gd name="T13" fmla="*/ 0 h 4"/>
                  <a:gd name="T14" fmla="*/ 2 w 2"/>
                  <a:gd name="T15" fmla="*/ 1 h 4"/>
                  <a:gd name="T16" fmla="*/ 2 w 2"/>
                  <a:gd name="T17" fmla="*/ 2 h 4"/>
                  <a:gd name="T18" fmla="*/ 2 w 2"/>
                  <a:gd name="T19" fmla="*/ 3 h 4"/>
                  <a:gd name="T20" fmla="*/ 2 w 2"/>
                  <a:gd name="T21" fmla="*/ 3 h 4"/>
                  <a:gd name="T22" fmla="*/ 2 w 2"/>
                  <a:gd name="T23" fmla="*/ 3 h 4"/>
                  <a:gd name="T24" fmla="*/ 2 w 2"/>
                  <a:gd name="T25" fmla="*/ 2 h 4"/>
                  <a:gd name="T26" fmla="*/ 2 w 2"/>
                  <a:gd name="T27" fmla="*/ 1 h 4"/>
                  <a:gd name="T28" fmla="*/ 0 w 2"/>
                  <a:gd name="T29" fmla="*/ 0 h 4"/>
                  <a:gd name="T30" fmla="*/ 0 w 2"/>
                  <a:gd name="T31" fmla="*/ 1 h 4"/>
                  <a:gd name="T32" fmla="*/ 0 w 2"/>
                  <a:gd name="T33" fmla="*/ 2 h 4"/>
                  <a:gd name="T34" fmla="*/ 0 w 2"/>
                  <a:gd name="T35" fmla="*/ 3 h 4"/>
                  <a:gd name="T36" fmla="*/ 2 w 2"/>
                  <a:gd name="T37" fmla="*/ 4 h 4"/>
                  <a:gd name="T38" fmla="*/ 2 w 2"/>
                  <a:gd name="T3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4">
                    <a:moveTo>
                      <a:pt x="2" y="3"/>
                    </a:moveTo>
                    <a:cubicBezTo>
                      <a:pt x="2" y="3"/>
                      <a:pt x="2" y="3"/>
                      <a:pt x="2" y="3"/>
                    </a:cubicBezTo>
                    <a:cubicBezTo>
                      <a:pt x="2" y="3"/>
                      <a:pt x="2" y="3"/>
                      <a:pt x="2" y="4"/>
                    </a:cubicBezTo>
                    <a:cubicBezTo>
                      <a:pt x="1" y="4"/>
                      <a:pt x="1" y="4"/>
                      <a:pt x="0" y="3"/>
                    </a:cubicBezTo>
                    <a:cubicBezTo>
                      <a:pt x="0" y="3"/>
                      <a:pt x="0" y="3"/>
                      <a:pt x="0" y="2"/>
                    </a:cubicBezTo>
                    <a:cubicBezTo>
                      <a:pt x="0" y="2"/>
                      <a:pt x="0" y="1"/>
                      <a:pt x="0" y="1"/>
                    </a:cubicBezTo>
                    <a:cubicBezTo>
                      <a:pt x="0" y="1"/>
                      <a:pt x="0" y="0"/>
                      <a:pt x="0" y="0"/>
                    </a:cubicBezTo>
                    <a:cubicBezTo>
                      <a:pt x="1" y="0"/>
                      <a:pt x="1" y="0"/>
                      <a:pt x="2" y="1"/>
                    </a:cubicBezTo>
                    <a:cubicBezTo>
                      <a:pt x="2" y="1"/>
                      <a:pt x="2" y="1"/>
                      <a:pt x="2" y="2"/>
                    </a:cubicBezTo>
                    <a:cubicBezTo>
                      <a:pt x="2" y="2"/>
                      <a:pt x="2" y="2"/>
                      <a:pt x="2" y="3"/>
                    </a:cubicBezTo>
                    <a:cubicBezTo>
                      <a:pt x="2" y="3"/>
                      <a:pt x="2" y="3"/>
                      <a:pt x="2" y="3"/>
                    </a:cubicBezTo>
                    <a:cubicBezTo>
                      <a:pt x="2" y="3"/>
                      <a:pt x="2" y="3"/>
                      <a:pt x="2" y="3"/>
                    </a:cubicBezTo>
                    <a:cubicBezTo>
                      <a:pt x="2" y="2"/>
                      <a:pt x="2" y="2"/>
                      <a:pt x="2" y="2"/>
                    </a:cubicBezTo>
                    <a:cubicBezTo>
                      <a:pt x="2" y="1"/>
                      <a:pt x="2" y="1"/>
                      <a:pt x="2" y="1"/>
                    </a:cubicBezTo>
                    <a:cubicBezTo>
                      <a:pt x="1" y="0"/>
                      <a:pt x="1" y="0"/>
                      <a:pt x="0" y="0"/>
                    </a:cubicBezTo>
                    <a:cubicBezTo>
                      <a:pt x="0" y="0"/>
                      <a:pt x="0" y="1"/>
                      <a:pt x="0" y="1"/>
                    </a:cubicBezTo>
                    <a:cubicBezTo>
                      <a:pt x="0" y="1"/>
                      <a:pt x="0" y="2"/>
                      <a:pt x="0" y="2"/>
                    </a:cubicBezTo>
                    <a:cubicBezTo>
                      <a:pt x="0" y="3"/>
                      <a:pt x="0" y="3"/>
                      <a:pt x="0" y="3"/>
                    </a:cubicBezTo>
                    <a:cubicBezTo>
                      <a:pt x="1" y="4"/>
                      <a:pt x="1" y="4"/>
                      <a:pt x="2" y="4"/>
                    </a:cubicBezTo>
                    <a:cubicBezTo>
                      <a:pt x="2" y="4"/>
                      <a:pt x="2" y="3"/>
                      <a:pt x="2"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31" name="Freeform 358"/>
              <p:cNvSpPr>
                <a:spLocks/>
              </p:cNvSpPr>
              <p:nvPr/>
            </p:nvSpPr>
            <p:spPr bwMode="auto">
              <a:xfrm>
                <a:off x="1610" y="1342"/>
                <a:ext cx="5" cy="5"/>
              </a:xfrm>
              <a:custGeom>
                <a:avLst/>
                <a:gdLst>
                  <a:gd name="T0" fmla="*/ 2 w 2"/>
                  <a:gd name="T1" fmla="*/ 2 h 2"/>
                  <a:gd name="T2" fmla="*/ 1 w 2"/>
                  <a:gd name="T3" fmla="*/ 2 h 2"/>
                  <a:gd name="T4" fmla="*/ 0 w 2"/>
                  <a:gd name="T5" fmla="*/ 0 h 2"/>
                  <a:gd name="T6" fmla="*/ 1 w 2"/>
                  <a:gd name="T7" fmla="*/ 0 h 2"/>
                  <a:gd name="T8" fmla="*/ 2 w 2"/>
                  <a:gd name="T9" fmla="*/ 2 h 2"/>
                </a:gdLst>
                <a:ahLst/>
                <a:cxnLst>
                  <a:cxn ang="0">
                    <a:pos x="T0" y="T1"/>
                  </a:cxn>
                  <a:cxn ang="0">
                    <a:pos x="T2" y="T3"/>
                  </a:cxn>
                  <a:cxn ang="0">
                    <a:pos x="T4" y="T5"/>
                  </a:cxn>
                  <a:cxn ang="0">
                    <a:pos x="T6" y="T7"/>
                  </a:cxn>
                  <a:cxn ang="0">
                    <a:pos x="T8" y="T9"/>
                  </a:cxn>
                </a:cxnLst>
                <a:rect l="0" t="0" r="r" b="b"/>
                <a:pathLst>
                  <a:path w="2" h="2">
                    <a:moveTo>
                      <a:pt x="2" y="2"/>
                    </a:moveTo>
                    <a:cubicBezTo>
                      <a:pt x="2" y="2"/>
                      <a:pt x="1" y="2"/>
                      <a:pt x="1" y="2"/>
                    </a:cubicBezTo>
                    <a:cubicBezTo>
                      <a:pt x="0" y="2"/>
                      <a:pt x="0" y="1"/>
                      <a:pt x="0" y="0"/>
                    </a:cubicBezTo>
                    <a:cubicBezTo>
                      <a:pt x="0" y="0"/>
                      <a:pt x="1" y="0"/>
                      <a:pt x="1" y="0"/>
                    </a:cubicBezTo>
                    <a:cubicBezTo>
                      <a:pt x="2" y="0"/>
                      <a:pt x="2" y="1"/>
                      <a:pt x="2"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32" name="Freeform 359"/>
              <p:cNvSpPr>
                <a:spLocks/>
              </p:cNvSpPr>
              <p:nvPr/>
            </p:nvSpPr>
            <p:spPr bwMode="auto">
              <a:xfrm>
                <a:off x="1610" y="1342"/>
                <a:ext cx="5" cy="5"/>
              </a:xfrm>
              <a:custGeom>
                <a:avLst/>
                <a:gdLst>
                  <a:gd name="T0" fmla="*/ 2 w 2"/>
                  <a:gd name="T1" fmla="*/ 2 h 2"/>
                  <a:gd name="T2" fmla="*/ 2 w 2"/>
                  <a:gd name="T3" fmla="*/ 2 h 2"/>
                  <a:gd name="T4" fmla="*/ 1 w 2"/>
                  <a:gd name="T5" fmla="*/ 2 h 2"/>
                  <a:gd name="T6" fmla="*/ 1 w 2"/>
                  <a:gd name="T7" fmla="*/ 2 h 2"/>
                  <a:gd name="T8" fmla="*/ 0 w 2"/>
                  <a:gd name="T9" fmla="*/ 1 h 2"/>
                  <a:gd name="T10" fmla="*/ 0 w 2"/>
                  <a:gd name="T11" fmla="*/ 0 h 2"/>
                  <a:gd name="T12" fmla="*/ 1 w 2"/>
                  <a:gd name="T13" fmla="*/ 0 h 2"/>
                  <a:gd name="T14" fmla="*/ 1 w 2"/>
                  <a:gd name="T15" fmla="*/ 0 h 2"/>
                  <a:gd name="T16" fmla="*/ 2 w 2"/>
                  <a:gd name="T17" fmla="*/ 1 h 2"/>
                  <a:gd name="T18" fmla="*/ 2 w 2"/>
                  <a:gd name="T19" fmla="*/ 2 h 2"/>
                  <a:gd name="T20" fmla="*/ 2 w 2"/>
                  <a:gd name="T21" fmla="*/ 2 h 2"/>
                  <a:gd name="T22" fmla="*/ 2 w 2"/>
                  <a:gd name="T23" fmla="*/ 2 h 2"/>
                  <a:gd name="T24" fmla="*/ 2 w 2"/>
                  <a:gd name="T25" fmla="*/ 1 h 2"/>
                  <a:gd name="T26" fmla="*/ 1 w 2"/>
                  <a:gd name="T27" fmla="*/ 0 h 2"/>
                  <a:gd name="T28" fmla="*/ 1 w 2"/>
                  <a:gd name="T29" fmla="*/ 0 h 2"/>
                  <a:gd name="T30" fmla="*/ 0 w 2"/>
                  <a:gd name="T31" fmla="*/ 0 h 2"/>
                  <a:gd name="T32" fmla="*/ 0 w 2"/>
                  <a:gd name="T33" fmla="*/ 1 h 2"/>
                  <a:gd name="T34" fmla="*/ 1 w 2"/>
                  <a:gd name="T35" fmla="*/ 2 h 2"/>
                  <a:gd name="T36" fmla="*/ 1 w 2"/>
                  <a:gd name="T37" fmla="*/ 2 h 2"/>
                  <a:gd name="T38" fmla="*/ 2 w 2"/>
                  <a:gd name="T3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2">
                    <a:moveTo>
                      <a:pt x="2" y="2"/>
                    </a:moveTo>
                    <a:cubicBezTo>
                      <a:pt x="2" y="2"/>
                      <a:pt x="2" y="2"/>
                      <a:pt x="2" y="2"/>
                    </a:cubicBezTo>
                    <a:cubicBezTo>
                      <a:pt x="2" y="2"/>
                      <a:pt x="2" y="2"/>
                      <a:pt x="1" y="2"/>
                    </a:cubicBezTo>
                    <a:cubicBezTo>
                      <a:pt x="1" y="2"/>
                      <a:pt x="1" y="2"/>
                      <a:pt x="1" y="2"/>
                    </a:cubicBezTo>
                    <a:cubicBezTo>
                      <a:pt x="0" y="2"/>
                      <a:pt x="0" y="2"/>
                      <a:pt x="0" y="1"/>
                    </a:cubicBezTo>
                    <a:cubicBezTo>
                      <a:pt x="0" y="1"/>
                      <a:pt x="0" y="1"/>
                      <a:pt x="0" y="0"/>
                    </a:cubicBezTo>
                    <a:cubicBezTo>
                      <a:pt x="0" y="0"/>
                      <a:pt x="0" y="0"/>
                      <a:pt x="1" y="0"/>
                    </a:cubicBezTo>
                    <a:cubicBezTo>
                      <a:pt x="1" y="0"/>
                      <a:pt x="1" y="0"/>
                      <a:pt x="1" y="0"/>
                    </a:cubicBezTo>
                    <a:cubicBezTo>
                      <a:pt x="2" y="0"/>
                      <a:pt x="2" y="0"/>
                      <a:pt x="2" y="1"/>
                    </a:cubicBezTo>
                    <a:cubicBezTo>
                      <a:pt x="2" y="1"/>
                      <a:pt x="2" y="1"/>
                      <a:pt x="2" y="2"/>
                    </a:cubicBezTo>
                    <a:cubicBezTo>
                      <a:pt x="2" y="2"/>
                      <a:pt x="2" y="2"/>
                      <a:pt x="2" y="2"/>
                    </a:cubicBezTo>
                    <a:cubicBezTo>
                      <a:pt x="2" y="2"/>
                      <a:pt x="2" y="2"/>
                      <a:pt x="2" y="2"/>
                    </a:cubicBezTo>
                    <a:cubicBezTo>
                      <a:pt x="2" y="1"/>
                      <a:pt x="2" y="1"/>
                      <a:pt x="2" y="1"/>
                    </a:cubicBezTo>
                    <a:cubicBezTo>
                      <a:pt x="2" y="0"/>
                      <a:pt x="2" y="0"/>
                      <a:pt x="1" y="0"/>
                    </a:cubicBezTo>
                    <a:cubicBezTo>
                      <a:pt x="1" y="0"/>
                      <a:pt x="1" y="0"/>
                      <a:pt x="1" y="0"/>
                    </a:cubicBezTo>
                    <a:cubicBezTo>
                      <a:pt x="0" y="0"/>
                      <a:pt x="0" y="0"/>
                      <a:pt x="0" y="0"/>
                    </a:cubicBezTo>
                    <a:cubicBezTo>
                      <a:pt x="0" y="1"/>
                      <a:pt x="0" y="1"/>
                      <a:pt x="0" y="1"/>
                    </a:cubicBezTo>
                    <a:cubicBezTo>
                      <a:pt x="0" y="2"/>
                      <a:pt x="0" y="2"/>
                      <a:pt x="1" y="2"/>
                    </a:cubicBezTo>
                    <a:cubicBezTo>
                      <a:pt x="1" y="2"/>
                      <a:pt x="1" y="2"/>
                      <a:pt x="1" y="2"/>
                    </a:cubicBezTo>
                    <a:cubicBezTo>
                      <a:pt x="2" y="2"/>
                      <a:pt x="2" y="2"/>
                      <a:pt x="2"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33" name="Freeform 360"/>
              <p:cNvSpPr>
                <a:spLocks/>
              </p:cNvSpPr>
              <p:nvPr/>
            </p:nvSpPr>
            <p:spPr bwMode="auto">
              <a:xfrm>
                <a:off x="1613" y="1335"/>
                <a:ext cx="4" cy="5"/>
              </a:xfrm>
              <a:custGeom>
                <a:avLst/>
                <a:gdLst>
                  <a:gd name="T0" fmla="*/ 1 w 2"/>
                  <a:gd name="T1" fmla="*/ 1 h 2"/>
                  <a:gd name="T2" fmla="*/ 1 w 2"/>
                  <a:gd name="T3" fmla="*/ 2 h 2"/>
                  <a:gd name="T4" fmla="*/ 0 w 2"/>
                  <a:gd name="T5" fmla="*/ 1 h 2"/>
                  <a:gd name="T6" fmla="*/ 1 w 2"/>
                  <a:gd name="T7" fmla="*/ 0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1" y="2"/>
                      <a:pt x="1" y="2"/>
                      <a:pt x="1" y="2"/>
                    </a:cubicBezTo>
                    <a:cubicBezTo>
                      <a:pt x="0" y="1"/>
                      <a:pt x="0" y="1"/>
                      <a:pt x="0" y="1"/>
                    </a:cubicBezTo>
                    <a:cubicBezTo>
                      <a:pt x="0" y="0"/>
                      <a:pt x="1" y="0"/>
                      <a:pt x="1" y="0"/>
                    </a:cubicBezTo>
                    <a:cubicBezTo>
                      <a:pt x="1" y="1"/>
                      <a:pt x="2" y="1"/>
                      <a:pt x="1"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34" name="Freeform 361"/>
              <p:cNvSpPr>
                <a:spLocks/>
              </p:cNvSpPr>
              <p:nvPr/>
            </p:nvSpPr>
            <p:spPr bwMode="auto">
              <a:xfrm>
                <a:off x="1613" y="1335"/>
                <a:ext cx="4" cy="5"/>
              </a:xfrm>
              <a:custGeom>
                <a:avLst/>
                <a:gdLst>
                  <a:gd name="T0" fmla="*/ 1 w 2"/>
                  <a:gd name="T1" fmla="*/ 1 h 2"/>
                  <a:gd name="T2" fmla="*/ 1 w 2"/>
                  <a:gd name="T3" fmla="*/ 1 h 2"/>
                  <a:gd name="T4" fmla="*/ 1 w 2"/>
                  <a:gd name="T5" fmla="*/ 2 h 2"/>
                  <a:gd name="T6" fmla="*/ 1 w 2"/>
                  <a:gd name="T7" fmla="*/ 2 h 2"/>
                  <a:gd name="T8" fmla="*/ 0 w 2"/>
                  <a:gd name="T9" fmla="*/ 1 h 2"/>
                  <a:gd name="T10" fmla="*/ 0 w 2"/>
                  <a:gd name="T11" fmla="*/ 1 h 2"/>
                  <a:gd name="T12" fmla="*/ 1 w 2"/>
                  <a:gd name="T13" fmla="*/ 0 h 2"/>
                  <a:gd name="T14" fmla="*/ 1 w 2"/>
                  <a:gd name="T15" fmla="*/ 0 h 2"/>
                  <a:gd name="T16" fmla="*/ 1 w 2"/>
                  <a:gd name="T17" fmla="*/ 1 h 2"/>
                  <a:gd name="T18" fmla="*/ 1 w 2"/>
                  <a:gd name="T19" fmla="*/ 1 h 2"/>
                  <a:gd name="T20" fmla="*/ 1 w 2"/>
                  <a:gd name="T21" fmla="*/ 1 h 2"/>
                  <a:gd name="T22" fmla="*/ 1 w 2"/>
                  <a:gd name="T23" fmla="*/ 1 h 2"/>
                  <a:gd name="T24" fmla="*/ 1 w 2"/>
                  <a:gd name="T25" fmla="*/ 1 h 2"/>
                  <a:gd name="T26" fmla="*/ 1 w 2"/>
                  <a:gd name="T27" fmla="*/ 0 h 2"/>
                  <a:gd name="T28" fmla="*/ 1 w 2"/>
                  <a:gd name="T29" fmla="*/ 0 h 2"/>
                  <a:gd name="T30" fmla="*/ 0 w 2"/>
                  <a:gd name="T31" fmla="*/ 1 h 2"/>
                  <a:gd name="T32" fmla="*/ 0 w 2"/>
                  <a:gd name="T33" fmla="*/ 1 h 2"/>
                  <a:gd name="T34" fmla="*/ 1 w 2"/>
                  <a:gd name="T35" fmla="*/ 2 h 2"/>
                  <a:gd name="T36" fmla="*/ 1 w 2"/>
                  <a:gd name="T37" fmla="*/ 2 h 2"/>
                  <a:gd name="T38" fmla="*/ 1 w 2"/>
                  <a:gd name="T3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2">
                    <a:moveTo>
                      <a:pt x="1" y="1"/>
                    </a:moveTo>
                    <a:cubicBezTo>
                      <a:pt x="1" y="1"/>
                      <a:pt x="1" y="1"/>
                      <a:pt x="1" y="1"/>
                    </a:cubicBezTo>
                    <a:cubicBezTo>
                      <a:pt x="1" y="2"/>
                      <a:pt x="1" y="2"/>
                      <a:pt x="1" y="2"/>
                    </a:cubicBezTo>
                    <a:cubicBezTo>
                      <a:pt x="1" y="2"/>
                      <a:pt x="1" y="2"/>
                      <a:pt x="1" y="2"/>
                    </a:cubicBezTo>
                    <a:cubicBezTo>
                      <a:pt x="0" y="2"/>
                      <a:pt x="0" y="1"/>
                      <a:pt x="0" y="1"/>
                    </a:cubicBezTo>
                    <a:cubicBezTo>
                      <a:pt x="0" y="1"/>
                      <a:pt x="0" y="1"/>
                      <a:pt x="0" y="1"/>
                    </a:cubicBezTo>
                    <a:cubicBezTo>
                      <a:pt x="0" y="0"/>
                      <a:pt x="0" y="0"/>
                      <a:pt x="1" y="0"/>
                    </a:cubicBezTo>
                    <a:cubicBezTo>
                      <a:pt x="1" y="0"/>
                      <a:pt x="1" y="0"/>
                      <a:pt x="1" y="0"/>
                    </a:cubicBezTo>
                    <a:cubicBezTo>
                      <a:pt x="1" y="0"/>
                      <a:pt x="1" y="1"/>
                      <a:pt x="1" y="1"/>
                    </a:cubicBezTo>
                    <a:cubicBezTo>
                      <a:pt x="2" y="1"/>
                      <a:pt x="2" y="1"/>
                      <a:pt x="1" y="1"/>
                    </a:cubicBezTo>
                    <a:cubicBezTo>
                      <a:pt x="1" y="1"/>
                      <a:pt x="1" y="1"/>
                      <a:pt x="1" y="1"/>
                    </a:cubicBezTo>
                    <a:cubicBezTo>
                      <a:pt x="1" y="1"/>
                      <a:pt x="1" y="1"/>
                      <a:pt x="1" y="1"/>
                    </a:cubicBezTo>
                    <a:cubicBezTo>
                      <a:pt x="2" y="1"/>
                      <a:pt x="2" y="1"/>
                      <a:pt x="1" y="1"/>
                    </a:cubicBezTo>
                    <a:cubicBezTo>
                      <a:pt x="1" y="1"/>
                      <a:pt x="1" y="0"/>
                      <a:pt x="1" y="0"/>
                    </a:cubicBezTo>
                    <a:cubicBezTo>
                      <a:pt x="1" y="0"/>
                      <a:pt x="1" y="0"/>
                      <a:pt x="1" y="0"/>
                    </a:cubicBezTo>
                    <a:cubicBezTo>
                      <a:pt x="0" y="0"/>
                      <a:pt x="0" y="0"/>
                      <a:pt x="0" y="1"/>
                    </a:cubicBezTo>
                    <a:cubicBezTo>
                      <a:pt x="0" y="1"/>
                      <a:pt x="0" y="1"/>
                      <a:pt x="0" y="1"/>
                    </a:cubicBezTo>
                    <a:cubicBezTo>
                      <a:pt x="0" y="1"/>
                      <a:pt x="0" y="2"/>
                      <a:pt x="1" y="2"/>
                    </a:cubicBezTo>
                    <a:cubicBezTo>
                      <a:pt x="1" y="2"/>
                      <a:pt x="1" y="2"/>
                      <a:pt x="1" y="2"/>
                    </a:cubicBezTo>
                    <a:cubicBezTo>
                      <a:pt x="1" y="2"/>
                      <a:pt x="1" y="2"/>
                      <a:pt x="1"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35" name="Freeform 362"/>
              <p:cNvSpPr>
                <a:spLocks/>
              </p:cNvSpPr>
              <p:nvPr/>
            </p:nvSpPr>
            <p:spPr bwMode="auto">
              <a:xfrm>
                <a:off x="1613" y="1328"/>
                <a:ext cx="4" cy="5"/>
              </a:xfrm>
              <a:custGeom>
                <a:avLst/>
                <a:gdLst>
                  <a:gd name="T0" fmla="*/ 1 w 2"/>
                  <a:gd name="T1" fmla="*/ 1 h 2"/>
                  <a:gd name="T2" fmla="*/ 1 w 2"/>
                  <a:gd name="T3" fmla="*/ 2 h 2"/>
                  <a:gd name="T4" fmla="*/ 0 w 2"/>
                  <a:gd name="T5" fmla="*/ 1 h 2"/>
                  <a:gd name="T6" fmla="*/ 1 w 2"/>
                  <a:gd name="T7" fmla="*/ 1 h 2"/>
                  <a:gd name="T8" fmla="*/ 1 w 2"/>
                  <a:gd name="T9" fmla="*/ 1 h 2"/>
                </a:gdLst>
                <a:ahLst/>
                <a:cxnLst>
                  <a:cxn ang="0">
                    <a:pos x="T0" y="T1"/>
                  </a:cxn>
                  <a:cxn ang="0">
                    <a:pos x="T2" y="T3"/>
                  </a:cxn>
                  <a:cxn ang="0">
                    <a:pos x="T4" y="T5"/>
                  </a:cxn>
                  <a:cxn ang="0">
                    <a:pos x="T6" y="T7"/>
                  </a:cxn>
                  <a:cxn ang="0">
                    <a:pos x="T8" y="T9"/>
                  </a:cxn>
                </a:cxnLst>
                <a:rect l="0" t="0" r="r" b="b"/>
                <a:pathLst>
                  <a:path w="2" h="2">
                    <a:moveTo>
                      <a:pt x="1" y="1"/>
                    </a:moveTo>
                    <a:cubicBezTo>
                      <a:pt x="1" y="2"/>
                      <a:pt x="1" y="2"/>
                      <a:pt x="1" y="2"/>
                    </a:cubicBezTo>
                    <a:cubicBezTo>
                      <a:pt x="0" y="2"/>
                      <a:pt x="0" y="1"/>
                      <a:pt x="0" y="1"/>
                    </a:cubicBezTo>
                    <a:cubicBezTo>
                      <a:pt x="1" y="0"/>
                      <a:pt x="1" y="0"/>
                      <a:pt x="1" y="1"/>
                    </a:cubicBezTo>
                    <a:cubicBezTo>
                      <a:pt x="1" y="1"/>
                      <a:pt x="2" y="1"/>
                      <a:pt x="1"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36" name="Freeform 363"/>
              <p:cNvSpPr>
                <a:spLocks/>
              </p:cNvSpPr>
              <p:nvPr/>
            </p:nvSpPr>
            <p:spPr bwMode="auto">
              <a:xfrm>
                <a:off x="1613" y="1328"/>
                <a:ext cx="4" cy="5"/>
              </a:xfrm>
              <a:custGeom>
                <a:avLst/>
                <a:gdLst>
                  <a:gd name="T0" fmla="*/ 1 w 2"/>
                  <a:gd name="T1" fmla="*/ 1 h 2"/>
                  <a:gd name="T2" fmla="*/ 1 w 2"/>
                  <a:gd name="T3" fmla="*/ 1 h 2"/>
                  <a:gd name="T4" fmla="*/ 1 w 2"/>
                  <a:gd name="T5" fmla="*/ 2 h 2"/>
                  <a:gd name="T6" fmla="*/ 1 w 2"/>
                  <a:gd name="T7" fmla="*/ 2 h 2"/>
                  <a:gd name="T8" fmla="*/ 0 w 2"/>
                  <a:gd name="T9" fmla="*/ 1 h 2"/>
                  <a:gd name="T10" fmla="*/ 0 w 2"/>
                  <a:gd name="T11" fmla="*/ 1 h 2"/>
                  <a:gd name="T12" fmla="*/ 1 w 2"/>
                  <a:gd name="T13" fmla="*/ 1 h 2"/>
                  <a:gd name="T14" fmla="*/ 1 w 2"/>
                  <a:gd name="T15" fmla="*/ 1 h 2"/>
                  <a:gd name="T16" fmla="*/ 1 w 2"/>
                  <a:gd name="T17" fmla="*/ 1 h 2"/>
                  <a:gd name="T18" fmla="*/ 1 w 2"/>
                  <a:gd name="T19" fmla="*/ 1 h 2"/>
                  <a:gd name="T20" fmla="*/ 1 w 2"/>
                  <a:gd name="T21" fmla="*/ 1 h 2"/>
                  <a:gd name="T22" fmla="*/ 2 w 2"/>
                  <a:gd name="T23" fmla="*/ 1 h 2"/>
                  <a:gd name="T24" fmla="*/ 2 w 2"/>
                  <a:gd name="T25" fmla="*/ 1 h 2"/>
                  <a:gd name="T26" fmla="*/ 1 w 2"/>
                  <a:gd name="T27" fmla="*/ 1 h 2"/>
                  <a:gd name="T28" fmla="*/ 1 w 2"/>
                  <a:gd name="T29" fmla="*/ 0 h 2"/>
                  <a:gd name="T30" fmla="*/ 0 w 2"/>
                  <a:gd name="T31" fmla="*/ 1 h 2"/>
                  <a:gd name="T32" fmla="*/ 0 w 2"/>
                  <a:gd name="T33" fmla="*/ 1 h 2"/>
                  <a:gd name="T34" fmla="*/ 1 w 2"/>
                  <a:gd name="T35" fmla="*/ 2 h 2"/>
                  <a:gd name="T36" fmla="*/ 1 w 2"/>
                  <a:gd name="T37" fmla="*/ 2 h 2"/>
                  <a:gd name="T38" fmla="*/ 2 w 2"/>
                  <a:gd name="T39" fmla="*/ 1 h 2"/>
                  <a:gd name="T40" fmla="*/ 1 w 2"/>
                  <a:gd name="T41"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 h="2">
                    <a:moveTo>
                      <a:pt x="1" y="1"/>
                    </a:moveTo>
                    <a:cubicBezTo>
                      <a:pt x="1" y="1"/>
                      <a:pt x="1" y="1"/>
                      <a:pt x="1" y="1"/>
                    </a:cubicBezTo>
                    <a:cubicBezTo>
                      <a:pt x="1" y="2"/>
                      <a:pt x="1" y="2"/>
                      <a:pt x="1" y="2"/>
                    </a:cubicBezTo>
                    <a:cubicBezTo>
                      <a:pt x="1" y="2"/>
                      <a:pt x="1" y="2"/>
                      <a:pt x="1" y="2"/>
                    </a:cubicBezTo>
                    <a:cubicBezTo>
                      <a:pt x="1" y="2"/>
                      <a:pt x="1" y="1"/>
                      <a:pt x="0" y="1"/>
                    </a:cubicBezTo>
                    <a:cubicBezTo>
                      <a:pt x="0" y="1"/>
                      <a:pt x="0" y="1"/>
                      <a:pt x="0" y="1"/>
                    </a:cubicBezTo>
                    <a:cubicBezTo>
                      <a:pt x="1" y="1"/>
                      <a:pt x="1" y="1"/>
                      <a:pt x="1" y="1"/>
                    </a:cubicBezTo>
                    <a:cubicBezTo>
                      <a:pt x="1" y="0"/>
                      <a:pt x="1" y="1"/>
                      <a:pt x="1" y="1"/>
                    </a:cubicBezTo>
                    <a:cubicBezTo>
                      <a:pt x="1" y="1"/>
                      <a:pt x="1" y="1"/>
                      <a:pt x="1" y="1"/>
                    </a:cubicBezTo>
                    <a:cubicBezTo>
                      <a:pt x="2" y="1"/>
                      <a:pt x="2" y="1"/>
                      <a:pt x="1" y="1"/>
                    </a:cubicBezTo>
                    <a:cubicBezTo>
                      <a:pt x="1" y="1"/>
                      <a:pt x="1" y="1"/>
                      <a:pt x="1" y="1"/>
                    </a:cubicBezTo>
                    <a:cubicBezTo>
                      <a:pt x="2" y="1"/>
                      <a:pt x="2" y="1"/>
                      <a:pt x="2" y="1"/>
                    </a:cubicBezTo>
                    <a:cubicBezTo>
                      <a:pt x="2" y="1"/>
                      <a:pt x="2" y="1"/>
                      <a:pt x="2" y="1"/>
                    </a:cubicBezTo>
                    <a:cubicBezTo>
                      <a:pt x="1" y="1"/>
                      <a:pt x="1" y="1"/>
                      <a:pt x="1" y="1"/>
                    </a:cubicBezTo>
                    <a:cubicBezTo>
                      <a:pt x="1" y="0"/>
                      <a:pt x="1" y="0"/>
                      <a:pt x="1" y="0"/>
                    </a:cubicBezTo>
                    <a:cubicBezTo>
                      <a:pt x="1" y="1"/>
                      <a:pt x="1" y="1"/>
                      <a:pt x="0" y="1"/>
                    </a:cubicBezTo>
                    <a:cubicBezTo>
                      <a:pt x="0" y="1"/>
                      <a:pt x="0" y="1"/>
                      <a:pt x="0" y="1"/>
                    </a:cubicBezTo>
                    <a:cubicBezTo>
                      <a:pt x="1" y="1"/>
                      <a:pt x="1" y="2"/>
                      <a:pt x="1" y="2"/>
                    </a:cubicBezTo>
                    <a:cubicBezTo>
                      <a:pt x="1" y="2"/>
                      <a:pt x="1" y="2"/>
                      <a:pt x="1" y="2"/>
                    </a:cubicBezTo>
                    <a:cubicBezTo>
                      <a:pt x="1" y="2"/>
                      <a:pt x="1" y="2"/>
                      <a:pt x="2" y="1"/>
                    </a:cubicBezTo>
                    <a:lnTo>
                      <a:pt x="1" y="1"/>
                    </a:ln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37" name="Freeform 364"/>
              <p:cNvSpPr>
                <a:spLocks/>
              </p:cNvSpPr>
              <p:nvPr/>
            </p:nvSpPr>
            <p:spPr bwMode="auto">
              <a:xfrm>
                <a:off x="1570" y="1373"/>
                <a:ext cx="10" cy="9"/>
              </a:xfrm>
              <a:custGeom>
                <a:avLst/>
                <a:gdLst>
                  <a:gd name="T0" fmla="*/ 3 w 4"/>
                  <a:gd name="T1" fmla="*/ 3 h 4"/>
                  <a:gd name="T2" fmla="*/ 1 w 4"/>
                  <a:gd name="T3" fmla="*/ 4 h 4"/>
                  <a:gd name="T4" fmla="*/ 1 w 4"/>
                  <a:gd name="T5" fmla="*/ 1 h 4"/>
                  <a:gd name="T6" fmla="*/ 3 w 4"/>
                  <a:gd name="T7" fmla="*/ 1 h 4"/>
                  <a:gd name="T8" fmla="*/ 3 w 4"/>
                  <a:gd name="T9" fmla="*/ 3 h 4"/>
                </a:gdLst>
                <a:ahLst/>
                <a:cxnLst>
                  <a:cxn ang="0">
                    <a:pos x="T0" y="T1"/>
                  </a:cxn>
                  <a:cxn ang="0">
                    <a:pos x="T2" y="T3"/>
                  </a:cxn>
                  <a:cxn ang="0">
                    <a:pos x="T4" y="T5"/>
                  </a:cxn>
                  <a:cxn ang="0">
                    <a:pos x="T6" y="T7"/>
                  </a:cxn>
                  <a:cxn ang="0">
                    <a:pos x="T8" y="T9"/>
                  </a:cxn>
                </a:cxnLst>
                <a:rect l="0" t="0" r="r" b="b"/>
                <a:pathLst>
                  <a:path w="4" h="4">
                    <a:moveTo>
                      <a:pt x="3" y="3"/>
                    </a:moveTo>
                    <a:cubicBezTo>
                      <a:pt x="3" y="4"/>
                      <a:pt x="2" y="4"/>
                      <a:pt x="1" y="4"/>
                    </a:cubicBezTo>
                    <a:cubicBezTo>
                      <a:pt x="0" y="3"/>
                      <a:pt x="0" y="2"/>
                      <a:pt x="1" y="1"/>
                    </a:cubicBezTo>
                    <a:cubicBezTo>
                      <a:pt x="1" y="0"/>
                      <a:pt x="2" y="0"/>
                      <a:pt x="3" y="1"/>
                    </a:cubicBezTo>
                    <a:cubicBezTo>
                      <a:pt x="4" y="1"/>
                      <a:pt x="4" y="3"/>
                      <a:pt x="3"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38" name="Freeform 365"/>
              <p:cNvSpPr>
                <a:spLocks/>
              </p:cNvSpPr>
              <p:nvPr/>
            </p:nvSpPr>
            <p:spPr bwMode="auto">
              <a:xfrm>
                <a:off x="1570" y="1373"/>
                <a:ext cx="10" cy="9"/>
              </a:xfrm>
              <a:custGeom>
                <a:avLst/>
                <a:gdLst>
                  <a:gd name="T0" fmla="*/ 3 w 4"/>
                  <a:gd name="T1" fmla="*/ 3 h 4"/>
                  <a:gd name="T2" fmla="*/ 3 w 4"/>
                  <a:gd name="T3" fmla="*/ 3 h 4"/>
                  <a:gd name="T4" fmla="*/ 2 w 4"/>
                  <a:gd name="T5" fmla="*/ 4 h 4"/>
                  <a:gd name="T6" fmla="*/ 1 w 4"/>
                  <a:gd name="T7" fmla="*/ 3 h 4"/>
                  <a:gd name="T8" fmla="*/ 1 w 4"/>
                  <a:gd name="T9" fmla="*/ 2 h 4"/>
                  <a:gd name="T10" fmla="*/ 1 w 4"/>
                  <a:gd name="T11" fmla="*/ 1 h 4"/>
                  <a:gd name="T12" fmla="*/ 2 w 4"/>
                  <a:gd name="T13" fmla="*/ 0 h 4"/>
                  <a:gd name="T14" fmla="*/ 3 w 4"/>
                  <a:gd name="T15" fmla="*/ 1 h 4"/>
                  <a:gd name="T16" fmla="*/ 4 w 4"/>
                  <a:gd name="T17" fmla="*/ 2 h 4"/>
                  <a:gd name="T18" fmla="*/ 3 w 4"/>
                  <a:gd name="T19" fmla="*/ 3 h 4"/>
                  <a:gd name="T20" fmla="*/ 3 w 4"/>
                  <a:gd name="T21" fmla="*/ 3 h 4"/>
                  <a:gd name="T22" fmla="*/ 3 w 4"/>
                  <a:gd name="T23" fmla="*/ 3 h 4"/>
                  <a:gd name="T24" fmla="*/ 4 w 4"/>
                  <a:gd name="T25" fmla="*/ 2 h 4"/>
                  <a:gd name="T26" fmla="*/ 3 w 4"/>
                  <a:gd name="T27" fmla="*/ 1 h 4"/>
                  <a:gd name="T28" fmla="*/ 2 w 4"/>
                  <a:gd name="T29" fmla="*/ 0 h 4"/>
                  <a:gd name="T30" fmla="*/ 1 w 4"/>
                  <a:gd name="T31" fmla="*/ 1 h 4"/>
                  <a:gd name="T32" fmla="*/ 1 w 4"/>
                  <a:gd name="T33" fmla="*/ 2 h 4"/>
                  <a:gd name="T34" fmla="*/ 1 w 4"/>
                  <a:gd name="T35" fmla="*/ 4 h 4"/>
                  <a:gd name="T36" fmla="*/ 2 w 4"/>
                  <a:gd name="T37" fmla="*/ 4 h 4"/>
                  <a:gd name="T38" fmla="*/ 3 w 4"/>
                  <a:gd name="T3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 h="4">
                    <a:moveTo>
                      <a:pt x="3" y="3"/>
                    </a:moveTo>
                    <a:cubicBezTo>
                      <a:pt x="3" y="3"/>
                      <a:pt x="3" y="3"/>
                      <a:pt x="3" y="3"/>
                    </a:cubicBezTo>
                    <a:cubicBezTo>
                      <a:pt x="3" y="4"/>
                      <a:pt x="3" y="4"/>
                      <a:pt x="2" y="4"/>
                    </a:cubicBezTo>
                    <a:cubicBezTo>
                      <a:pt x="2" y="4"/>
                      <a:pt x="2" y="4"/>
                      <a:pt x="1" y="3"/>
                    </a:cubicBezTo>
                    <a:cubicBezTo>
                      <a:pt x="1" y="3"/>
                      <a:pt x="1" y="3"/>
                      <a:pt x="1" y="2"/>
                    </a:cubicBezTo>
                    <a:cubicBezTo>
                      <a:pt x="0" y="2"/>
                      <a:pt x="1" y="1"/>
                      <a:pt x="1" y="1"/>
                    </a:cubicBezTo>
                    <a:cubicBezTo>
                      <a:pt x="1" y="1"/>
                      <a:pt x="1" y="0"/>
                      <a:pt x="2" y="0"/>
                    </a:cubicBezTo>
                    <a:cubicBezTo>
                      <a:pt x="2" y="0"/>
                      <a:pt x="3" y="0"/>
                      <a:pt x="3" y="1"/>
                    </a:cubicBezTo>
                    <a:cubicBezTo>
                      <a:pt x="3" y="1"/>
                      <a:pt x="4" y="1"/>
                      <a:pt x="4" y="2"/>
                    </a:cubicBezTo>
                    <a:cubicBezTo>
                      <a:pt x="4" y="2"/>
                      <a:pt x="4" y="3"/>
                      <a:pt x="3" y="3"/>
                    </a:cubicBezTo>
                    <a:cubicBezTo>
                      <a:pt x="3" y="3"/>
                      <a:pt x="3" y="3"/>
                      <a:pt x="3" y="3"/>
                    </a:cubicBezTo>
                    <a:cubicBezTo>
                      <a:pt x="3" y="3"/>
                      <a:pt x="3" y="3"/>
                      <a:pt x="3" y="3"/>
                    </a:cubicBezTo>
                    <a:cubicBezTo>
                      <a:pt x="4" y="3"/>
                      <a:pt x="4" y="2"/>
                      <a:pt x="4" y="2"/>
                    </a:cubicBezTo>
                    <a:cubicBezTo>
                      <a:pt x="4" y="1"/>
                      <a:pt x="3" y="1"/>
                      <a:pt x="3" y="1"/>
                    </a:cubicBezTo>
                    <a:cubicBezTo>
                      <a:pt x="3" y="0"/>
                      <a:pt x="2" y="0"/>
                      <a:pt x="2" y="0"/>
                    </a:cubicBezTo>
                    <a:cubicBezTo>
                      <a:pt x="1" y="0"/>
                      <a:pt x="1" y="1"/>
                      <a:pt x="1" y="1"/>
                    </a:cubicBezTo>
                    <a:cubicBezTo>
                      <a:pt x="1" y="1"/>
                      <a:pt x="0" y="2"/>
                      <a:pt x="1" y="2"/>
                    </a:cubicBezTo>
                    <a:cubicBezTo>
                      <a:pt x="1" y="3"/>
                      <a:pt x="1" y="3"/>
                      <a:pt x="1" y="4"/>
                    </a:cubicBezTo>
                    <a:cubicBezTo>
                      <a:pt x="2" y="4"/>
                      <a:pt x="2" y="4"/>
                      <a:pt x="2" y="4"/>
                    </a:cubicBezTo>
                    <a:cubicBezTo>
                      <a:pt x="3" y="4"/>
                      <a:pt x="3" y="4"/>
                      <a:pt x="3"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39" name="Freeform 366"/>
              <p:cNvSpPr>
                <a:spLocks/>
              </p:cNvSpPr>
              <p:nvPr/>
            </p:nvSpPr>
            <p:spPr bwMode="auto">
              <a:xfrm>
                <a:off x="1613" y="1323"/>
                <a:ext cx="2" cy="3"/>
              </a:xfrm>
              <a:custGeom>
                <a:avLst/>
                <a:gdLst>
                  <a:gd name="T0" fmla="*/ 1 w 1"/>
                  <a:gd name="T1" fmla="*/ 1 h 1"/>
                  <a:gd name="T2" fmla="*/ 1 w 1"/>
                  <a:gd name="T3" fmla="*/ 1 h 1"/>
                  <a:gd name="T4" fmla="*/ 0 w 1"/>
                  <a:gd name="T5" fmla="*/ 0 h 1"/>
                  <a:gd name="T6" fmla="*/ 1 w 1"/>
                  <a:gd name="T7" fmla="*/ 0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1"/>
                      <a:pt x="1" y="1"/>
                      <a:pt x="1" y="1"/>
                    </a:cubicBezTo>
                    <a:cubicBezTo>
                      <a:pt x="0" y="1"/>
                      <a:pt x="0" y="0"/>
                      <a:pt x="0" y="0"/>
                    </a:cubicBezTo>
                    <a:cubicBezTo>
                      <a:pt x="0" y="0"/>
                      <a:pt x="1" y="0"/>
                      <a:pt x="1" y="0"/>
                    </a:cubicBezTo>
                    <a:cubicBezTo>
                      <a:pt x="1" y="0"/>
                      <a:pt x="1" y="0"/>
                      <a:pt x="1"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40" name="Freeform 367"/>
              <p:cNvSpPr>
                <a:spLocks/>
              </p:cNvSpPr>
              <p:nvPr/>
            </p:nvSpPr>
            <p:spPr bwMode="auto">
              <a:xfrm>
                <a:off x="1613" y="1323"/>
                <a:ext cx="2" cy="3"/>
              </a:xfrm>
              <a:custGeom>
                <a:avLst/>
                <a:gdLst>
                  <a:gd name="T0" fmla="*/ 1 w 1"/>
                  <a:gd name="T1" fmla="*/ 1 h 1"/>
                  <a:gd name="T2" fmla="*/ 1 w 1"/>
                  <a:gd name="T3" fmla="*/ 1 h 1"/>
                  <a:gd name="T4" fmla="*/ 1 w 1"/>
                  <a:gd name="T5" fmla="*/ 1 h 1"/>
                  <a:gd name="T6" fmla="*/ 1 w 1"/>
                  <a:gd name="T7" fmla="*/ 1 h 1"/>
                  <a:gd name="T8" fmla="*/ 0 w 1"/>
                  <a:gd name="T9" fmla="*/ 0 h 1"/>
                  <a:gd name="T10" fmla="*/ 0 w 1"/>
                  <a:gd name="T11" fmla="*/ 0 h 1"/>
                  <a:gd name="T12" fmla="*/ 1 w 1"/>
                  <a:gd name="T13" fmla="*/ 0 h 1"/>
                  <a:gd name="T14" fmla="*/ 1 w 1"/>
                  <a:gd name="T15" fmla="*/ 0 h 1"/>
                  <a:gd name="T16" fmla="*/ 1 w 1"/>
                  <a:gd name="T17" fmla="*/ 0 h 1"/>
                  <a:gd name="T18" fmla="*/ 1 w 1"/>
                  <a:gd name="T19" fmla="*/ 1 h 1"/>
                  <a:gd name="T20" fmla="*/ 1 w 1"/>
                  <a:gd name="T21" fmla="*/ 1 h 1"/>
                  <a:gd name="T22" fmla="*/ 1 w 1"/>
                  <a:gd name="T23" fmla="*/ 1 h 1"/>
                  <a:gd name="T24" fmla="*/ 1 w 1"/>
                  <a:gd name="T25" fmla="*/ 0 h 1"/>
                  <a:gd name="T26" fmla="*/ 1 w 1"/>
                  <a:gd name="T27" fmla="*/ 0 h 1"/>
                  <a:gd name="T28" fmla="*/ 1 w 1"/>
                  <a:gd name="T29" fmla="*/ 0 h 1"/>
                  <a:gd name="T30" fmla="*/ 0 w 1"/>
                  <a:gd name="T31" fmla="*/ 0 h 1"/>
                  <a:gd name="T32" fmla="*/ 0 w 1"/>
                  <a:gd name="T33" fmla="*/ 0 h 1"/>
                  <a:gd name="T34" fmla="*/ 1 w 1"/>
                  <a:gd name="T35" fmla="*/ 1 h 1"/>
                  <a:gd name="T36" fmla="*/ 1 w 1"/>
                  <a:gd name="T37" fmla="*/ 1 h 1"/>
                  <a:gd name="T38" fmla="*/ 1 w 1"/>
                  <a:gd name="T3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1" y="1"/>
                    </a:moveTo>
                    <a:cubicBezTo>
                      <a:pt x="1" y="1"/>
                      <a:pt x="1" y="1"/>
                      <a:pt x="1" y="1"/>
                    </a:cubicBezTo>
                    <a:cubicBezTo>
                      <a:pt x="1" y="1"/>
                      <a:pt x="1" y="1"/>
                      <a:pt x="1" y="1"/>
                    </a:cubicBezTo>
                    <a:cubicBezTo>
                      <a:pt x="1" y="1"/>
                      <a:pt x="1" y="1"/>
                      <a:pt x="1" y="1"/>
                    </a:cubicBezTo>
                    <a:cubicBezTo>
                      <a:pt x="0" y="1"/>
                      <a:pt x="0" y="1"/>
                      <a:pt x="0" y="0"/>
                    </a:cubicBezTo>
                    <a:cubicBezTo>
                      <a:pt x="0" y="0"/>
                      <a:pt x="0" y="0"/>
                      <a:pt x="0" y="0"/>
                    </a:cubicBezTo>
                    <a:cubicBezTo>
                      <a:pt x="0" y="0"/>
                      <a:pt x="0" y="0"/>
                      <a:pt x="1" y="0"/>
                    </a:cubicBezTo>
                    <a:cubicBezTo>
                      <a:pt x="1" y="0"/>
                      <a:pt x="1" y="0"/>
                      <a:pt x="1" y="0"/>
                    </a:cubicBezTo>
                    <a:cubicBezTo>
                      <a:pt x="1" y="0"/>
                      <a:pt x="1" y="0"/>
                      <a:pt x="1" y="0"/>
                    </a:cubicBezTo>
                    <a:cubicBezTo>
                      <a:pt x="1" y="0"/>
                      <a:pt x="1" y="1"/>
                      <a:pt x="1" y="1"/>
                    </a:cubicBezTo>
                    <a:cubicBezTo>
                      <a:pt x="1" y="1"/>
                      <a:pt x="1" y="1"/>
                      <a:pt x="1" y="1"/>
                    </a:cubicBezTo>
                    <a:cubicBezTo>
                      <a:pt x="1" y="1"/>
                      <a:pt x="1" y="1"/>
                      <a:pt x="1" y="1"/>
                    </a:cubicBezTo>
                    <a:cubicBezTo>
                      <a:pt x="1" y="1"/>
                      <a:pt x="1" y="0"/>
                      <a:pt x="1" y="0"/>
                    </a:cubicBezTo>
                    <a:cubicBezTo>
                      <a:pt x="1" y="0"/>
                      <a:pt x="1" y="0"/>
                      <a:pt x="1" y="0"/>
                    </a:cubicBezTo>
                    <a:cubicBezTo>
                      <a:pt x="1" y="0"/>
                      <a:pt x="1" y="0"/>
                      <a:pt x="1" y="0"/>
                    </a:cubicBezTo>
                    <a:cubicBezTo>
                      <a:pt x="0" y="0"/>
                      <a:pt x="0" y="0"/>
                      <a:pt x="0" y="0"/>
                    </a:cubicBezTo>
                    <a:cubicBezTo>
                      <a:pt x="0" y="0"/>
                      <a:pt x="0" y="0"/>
                      <a:pt x="0" y="0"/>
                    </a:cubicBezTo>
                    <a:cubicBezTo>
                      <a:pt x="0" y="1"/>
                      <a:pt x="0" y="1"/>
                      <a:pt x="1" y="1"/>
                    </a:cubicBezTo>
                    <a:cubicBezTo>
                      <a:pt x="1" y="1"/>
                      <a:pt x="1" y="1"/>
                      <a:pt x="1" y="1"/>
                    </a:cubicBezTo>
                    <a:cubicBezTo>
                      <a:pt x="1" y="1"/>
                      <a:pt x="1" y="1"/>
                      <a:pt x="1"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41" name="Freeform 368"/>
              <p:cNvSpPr>
                <a:spLocks/>
              </p:cNvSpPr>
              <p:nvPr/>
            </p:nvSpPr>
            <p:spPr bwMode="auto">
              <a:xfrm>
                <a:off x="1561" y="1377"/>
                <a:ext cx="7" cy="8"/>
              </a:xfrm>
              <a:custGeom>
                <a:avLst/>
                <a:gdLst>
                  <a:gd name="T0" fmla="*/ 2 w 3"/>
                  <a:gd name="T1" fmla="*/ 3 h 3"/>
                  <a:gd name="T2" fmla="*/ 1 w 3"/>
                  <a:gd name="T3" fmla="*/ 3 h 3"/>
                  <a:gd name="T4" fmla="*/ 0 w 3"/>
                  <a:gd name="T5" fmla="*/ 0 h 3"/>
                  <a:gd name="T6" fmla="*/ 2 w 3"/>
                  <a:gd name="T7" fmla="*/ 0 h 3"/>
                  <a:gd name="T8" fmla="*/ 2 w 3"/>
                  <a:gd name="T9" fmla="*/ 3 h 3"/>
                </a:gdLst>
                <a:ahLst/>
                <a:cxnLst>
                  <a:cxn ang="0">
                    <a:pos x="T0" y="T1"/>
                  </a:cxn>
                  <a:cxn ang="0">
                    <a:pos x="T2" y="T3"/>
                  </a:cxn>
                  <a:cxn ang="0">
                    <a:pos x="T4" y="T5"/>
                  </a:cxn>
                  <a:cxn ang="0">
                    <a:pos x="T6" y="T7"/>
                  </a:cxn>
                  <a:cxn ang="0">
                    <a:pos x="T8" y="T9"/>
                  </a:cxn>
                </a:cxnLst>
                <a:rect l="0" t="0" r="r" b="b"/>
                <a:pathLst>
                  <a:path w="3" h="3">
                    <a:moveTo>
                      <a:pt x="2" y="3"/>
                    </a:moveTo>
                    <a:cubicBezTo>
                      <a:pt x="2" y="3"/>
                      <a:pt x="1" y="3"/>
                      <a:pt x="1" y="3"/>
                    </a:cubicBezTo>
                    <a:cubicBezTo>
                      <a:pt x="0" y="2"/>
                      <a:pt x="0" y="1"/>
                      <a:pt x="0" y="0"/>
                    </a:cubicBezTo>
                    <a:cubicBezTo>
                      <a:pt x="1" y="0"/>
                      <a:pt x="2" y="0"/>
                      <a:pt x="2" y="0"/>
                    </a:cubicBezTo>
                    <a:cubicBezTo>
                      <a:pt x="3" y="1"/>
                      <a:pt x="3" y="2"/>
                      <a:pt x="2"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42" name="Freeform 369"/>
              <p:cNvSpPr>
                <a:spLocks/>
              </p:cNvSpPr>
              <p:nvPr/>
            </p:nvSpPr>
            <p:spPr bwMode="auto">
              <a:xfrm>
                <a:off x="1561" y="1377"/>
                <a:ext cx="7" cy="8"/>
              </a:xfrm>
              <a:custGeom>
                <a:avLst/>
                <a:gdLst>
                  <a:gd name="T0" fmla="*/ 2 w 3"/>
                  <a:gd name="T1" fmla="*/ 3 h 3"/>
                  <a:gd name="T2" fmla="*/ 2 w 3"/>
                  <a:gd name="T3" fmla="*/ 3 h 3"/>
                  <a:gd name="T4" fmla="*/ 2 w 3"/>
                  <a:gd name="T5" fmla="*/ 3 h 3"/>
                  <a:gd name="T6" fmla="*/ 1 w 3"/>
                  <a:gd name="T7" fmla="*/ 3 h 3"/>
                  <a:gd name="T8" fmla="*/ 0 w 3"/>
                  <a:gd name="T9" fmla="*/ 2 h 3"/>
                  <a:gd name="T10" fmla="*/ 0 w 3"/>
                  <a:gd name="T11" fmla="*/ 0 h 3"/>
                  <a:gd name="T12" fmla="*/ 1 w 3"/>
                  <a:gd name="T13" fmla="*/ 0 h 3"/>
                  <a:gd name="T14" fmla="*/ 2 w 3"/>
                  <a:gd name="T15" fmla="*/ 0 h 3"/>
                  <a:gd name="T16" fmla="*/ 3 w 3"/>
                  <a:gd name="T17" fmla="*/ 1 h 3"/>
                  <a:gd name="T18" fmla="*/ 2 w 3"/>
                  <a:gd name="T19" fmla="*/ 3 h 3"/>
                  <a:gd name="T20" fmla="*/ 2 w 3"/>
                  <a:gd name="T21" fmla="*/ 3 h 3"/>
                  <a:gd name="T22" fmla="*/ 2 w 3"/>
                  <a:gd name="T23" fmla="*/ 3 h 3"/>
                  <a:gd name="T24" fmla="*/ 3 w 3"/>
                  <a:gd name="T25" fmla="*/ 1 h 3"/>
                  <a:gd name="T26" fmla="*/ 2 w 3"/>
                  <a:gd name="T27" fmla="*/ 0 h 3"/>
                  <a:gd name="T28" fmla="*/ 1 w 3"/>
                  <a:gd name="T29" fmla="*/ 0 h 3"/>
                  <a:gd name="T30" fmla="*/ 0 w 3"/>
                  <a:gd name="T31" fmla="*/ 0 h 3"/>
                  <a:gd name="T32" fmla="*/ 0 w 3"/>
                  <a:gd name="T33" fmla="*/ 2 h 3"/>
                  <a:gd name="T34" fmla="*/ 1 w 3"/>
                  <a:gd name="T35" fmla="*/ 3 h 3"/>
                  <a:gd name="T36" fmla="*/ 2 w 3"/>
                  <a:gd name="T37" fmla="*/ 3 h 3"/>
                  <a:gd name="T38" fmla="*/ 2 w 3"/>
                  <a:gd name="T3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 h="3">
                    <a:moveTo>
                      <a:pt x="2" y="3"/>
                    </a:moveTo>
                    <a:cubicBezTo>
                      <a:pt x="2" y="3"/>
                      <a:pt x="2" y="3"/>
                      <a:pt x="2" y="3"/>
                    </a:cubicBezTo>
                    <a:cubicBezTo>
                      <a:pt x="2" y="3"/>
                      <a:pt x="2" y="3"/>
                      <a:pt x="2" y="3"/>
                    </a:cubicBezTo>
                    <a:cubicBezTo>
                      <a:pt x="1" y="3"/>
                      <a:pt x="1" y="3"/>
                      <a:pt x="1" y="3"/>
                    </a:cubicBezTo>
                    <a:cubicBezTo>
                      <a:pt x="0" y="2"/>
                      <a:pt x="0" y="2"/>
                      <a:pt x="0" y="2"/>
                    </a:cubicBezTo>
                    <a:cubicBezTo>
                      <a:pt x="0" y="1"/>
                      <a:pt x="0" y="1"/>
                      <a:pt x="0" y="0"/>
                    </a:cubicBezTo>
                    <a:cubicBezTo>
                      <a:pt x="0" y="0"/>
                      <a:pt x="1" y="0"/>
                      <a:pt x="1" y="0"/>
                    </a:cubicBezTo>
                    <a:cubicBezTo>
                      <a:pt x="1" y="0"/>
                      <a:pt x="2" y="0"/>
                      <a:pt x="2" y="0"/>
                    </a:cubicBezTo>
                    <a:cubicBezTo>
                      <a:pt x="2" y="1"/>
                      <a:pt x="3" y="1"/>
                      <a:pt x="3" y="1"/>
                    </a:cubicBezTo>
                    <a:cubicBezTo>
                      <a:pt x="3" y="2"/>
                      <a:pt x="3" y="2"/>
                      <a:pt x="2" y="3"/>
                    </a:cubicBezTo>
                    <a:cubicBezTo>
                      <a:pt x="2" y="3"/>
                      <a:pt x="2" y="3"/>
                      <a:pt x="2" y="3"/>
                    </a:cubicBezTo>
                    <a:cubicBezTo>
                      <a:pt x="2" y="3"/>
                      <a:pt x="2" y="3"/>
                      <a:pt x="2" y="3"/>
                    </a:cubicBezTo>
                    <a:cubicBezTo>
                      <a:pt x="3" y="2"/>
                      <a:pt x="3" y="2"/>
                      <a:pt x="3" y="1"/>
                    </a:cubicBezTo>
                    <a:cubicBezTo>
                      <a:pt x="3" y="1"/>
                      <a:pt x="2" y="0"/>
                      <a:pt x="2" y="0"/>
                    </a:cubicBezTo>
                    <a:cubicBezTo>
                      <a:pt x="2" y="0"/>
                      <a:pt x="1" y="0"/>
                      <a:pt x="1" y="0"/>
                    </a:cubicBezTo>
                    <a:cubicBezTo>
                      <a:pt x="1" y="0"/>
                      <a:pt x="0" y="0"/>
                      <a:pt x="0" y="0"/>
                    </a:cubicBezTo>
                    <a:cubicBezTo>
                      <a:pt x="0" y="1"/>
                      <a:pt x="0" y="1"/>
                      <a:pt x="0" y="2"/>
                    </a:cubicBezTo>
                    <a:cubicBezTo>
                      <a:pt x="0" y="2"/>
                      <a:pt x="0" y="2"/>
                      <a:pt x="1" y="3"/>
                    </a:cubicBezTo>
                    <a:cubicBezTo>
                      <a:pt x="1" y="3"/>
                      <a:pt x="1" y="3"/>
                      <a:pt x="2" y="3"/>
                    </a:cubicBezTo>
                    <a:cubicBezTo>
                      <a:pt x="2" y="3"/>
                      <a:pt x="2" y="3"/>
                      <a:pt x="2"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43" name="Freeform 370"/>
              <p:cNvSpPr>
                <a:spLocks/>
              </p:cNvSpPr>
              <p:nvPr/>
            </p:nvSpPr>
            <p:spPr bwMode="auto">
              <a:xfrm>
                <a:off x="1549" y="1377"/>
                <a:ext cx="7" cy="10"/>
              </a:xfrm>
              <a:custGeom>
                <a:avLst/>
                <a:gdLst>
                  <a:gd name="T0" fmla="*/ 3 w 3"/>
                  <a:gd name="T1" fmla="*/ 3 h 4"/>
                  <a:gd name="T2" fmla="*/ 1 w 3"/>
                  <a:gd name="T3" fmla="*/ 3 h 4"/>
                  <a:gd name="T4" fmla="*/ 1 w 3"/>
                  <a:gd name="T5" fmla="*/ 1 h 4"/>
                  <a:gd name="T6" fmla="*/ 2 w 3"/>
                  <a:gd name="T7" fmla="*/ 1 h 4"/>
                  <a:gd name="T8" fmla="*/ 3 w 3"/>
                  <a:gd name="T9" fmla="*/ 3 h 4"/>
                </a:gdLst>
                <a:ahLst/>
                <a:cxnLst>
                  <a:cxn ang="0">
                    <a:pos x="T0" y="T1"/>
                  </a:cxn>
                  <a:cxn ang="0">
                    <a:pos x="T2" y="T3"/>
                  </a:cxn>
                  <a:cxn ang="0">
                    <a:pos x="T4" y="T5"/>
                  </a:cxn>
                  <a:cxn ang="0">
                    <a:pos x="T6" y="T7"/>
                  </a:cxn>
                  <a:cxn ang="0">
                    <a:pos x="T8" y="T9"/>
                  </a:cxn>
                </a:cxnLst>
                <a:rect l="0" t="0" r="r" b="b"/>
                <a:pathLst>
                  <a:path w="3" h="4">
                    <a:moveTo>
                      <a:pt x="3" y="3"/>
                    </a:moveTo>
                    <a:cubicBezTo>
                      <a:pt x="2" y="4"/>
                      <a:pt x="1" y="4"/>
                      <a:pt x="1" y="3"/>
                    </a:cubicBezTo>
                    <a:cubicBezTo>
                      <a:pt x="0" y="2"/>
                      <a:pt x="0" y="2"/>
                      <a:pt x="1" y="1"/>
                    </a:cubicBezTo>
                    <a:cubicBezTo>
                      <a:pt x="1" y="0"/>
                      <a:pt x="2" y="0"/>
                      <a:pt x="2" y="1"/>
                    </a:cubicBezTo>
                    <a:cubicBezTo>
                      <a:pt x="3" y="1"/>
                      <a:pt x="3" y="2"/>
                      <a:pt x="3"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44" name="Freeform 371"/>
              <p:cNvSpPr>
                <a:spLocks/>
              </p:cNvSpPr>
              <p:nvPr/>
            </p:nvSpPr>
            <p:spPr bwMode="auto">
              <a:xfrm>
                <a:off x="1549" y="1377"/>
                <a:ext cx="7" cy="8"/>
              </a:xfrm>
              <a:custGeom>
                <a:avLst/>
                <a:gdLst>
                  <a:gd name="T0" fmla="*/ 3 w 3"/>
                  <a:gd name="T1" fmla="*/ 3 h 3"/>
                  <a:gd name="T2" fmla="*/ 3 w 3"/>
                  <a:gd name="T3" fmla="*/ 3 h 3"/>
                  <a:gd name="T4" fmla="*/ 2 w 3"/>
                  <a:gd name="T5" fmla="*/ 3 h 3"/>
                  <a:gd name="T6" fmla="*/ 1 w 3"/>
                  <a:gd name="T7" fmla="*/ 3 h 3"/>
                  <a:gd name="T8" fmla="*/ 0 w 3"/>
                  <a:gd name="T9" fmla="*/ 2 h 3"/>
                  <a:gd name="T10" fmla="*/ 1 w 3"/>
                  <a:gd name="T11" fmla="*/ 1 h 3"/>
                  <a:gd name="T12" fmla="*/ 2 w 3"/>
                  <a:gd name="T13" fmla="*/ 0 h 3"/>
                  <a:gd name="T14" fmla="*/ 2 w 3"/>
                  <a:gd name="T15" fmla="*/ 1 h 3"/>
                  <a:gd name="T16" fmla="*/ 3 w 3"/>
                  <a:gd name="T17" fmla="*/ 2 h 3"/>
                  <a:gd name="T18" fmla="*/ 3 w 3"/>
                  <a:gd name="T19" fmla="*/ 3 h 3"/>
                  <a:gd name="T20" fmla="*/ 3 w 3"/>
                  <a:gd name="T21" fmla="*/ 3 h 3"/>
                  <a:gd name="T22" fmla="*/ 3 w 3"/>
                  <a:gd name="T23" fmla="*/ 3 h 3"/>
                  <a:gd name="T24" fmla="*/ 3 w 3"/>
                  <a:gd name="T25" fmla="*/ 2 h 3"/>
                  <a:gd name="T26" fmla="*/ 2 w 3"/>
                  <a:gd name="T27" fmla="*/ 1 h 3"/>
                  <a:gd name="T28" fmla="*/ 2 w 3"/>
                  <a:gd name="T29" fmla="*/ 0 h 3"/>
                  <a:gd name="T30" fmla="*/ 1 w 3"/>
                  <a:gd name="T31" fmla="*/ 1 h 3"/>
                  <a:gd name="T32" fmla="*/ 0 w 3"/>
                  <a:gd name="T33" fmla="*/ 2 h 3"/>
                  <a:gd name="T34" fmla="*/ 1 w 3"/>
                  <a:gd name="T35" fmla="*/ 3 h 3"/>
                  <a:gd name="T36" fmla="*/ 2 w 3"/>
                  <a:gd name="T37" fmla="*/ 3 h 3"/>
                  <a:gd name="T38" fmla="*/ 3 w 3"/>
                  <a:gd name="T3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 h="3">
                    <a:moveTo>
                      <a:pt x="3" y="3"/>
                    </a:moveTo>
                    <a:cubicBezTo>
                      <a:pt x="3" y="3"/>
                      <a:pt x="3" y="3"/>
                      <a:pt x="3" y="3"/>
                    </a:cubicBezTo>
                    <a:cubicBezTo>
                      <a:pt x="2" y="3"/>
                      <a:pt x="2" y="3"/>
                      <a:pt x="2" y="3"/>
                    </a:cubicBezTo>
                    <a:cubicBezTo>
                      <a:pt x="1" y="3"/>
                      <a:pt x="1" y="3"/>
                      <a:pt x="1" y="3"/>
                    </a:cubicBezTo>
                    <a:cubicBezTo>
                      <a:pt x="1" y="3"/>
                      <a:pt x="0" y="2"/>
                      <a:pt x="0" y="2"/>
                    </a:cubicBezTo>
                    <a:cubicBezTo>
                      <a:pt x="0" y="2"/>
                      <a:pt x="1" y="1"/>
                      <a:pt x="1" y="1"/>
                    </a:cubicBezTo>
                    <a:cubicBezTo>
                      <a:pt x="1" y="1"/>
                      <a:pt x="1" y="0"/>
                      <a:pt x="2" y="0"/>
                    </a:cubicBezTo>
                    <a:cubicBezTo>
                      <a:pt x="2" y="0"/>
                      <a:pt x="2" y="1"/>
                      <a:pt x="2" y="1"/>
                    </a:cubicBezTo>
                    <a:cubicBezTo>
                      <a:pt x="3" y="1"/>
                      <a:pt x="3" y="2"/>
                      <a:pt x="3" y="2"/>
                    </a:cubicBezTo>
                    <a:cubicBezTo>
                      <a:pt x="3" y="2"/>
                      <a:pt x="3" y="3"/>
                      <a:pt x="3" y="3"/>
                    </a:cubicBezTo>
                    <a:cubicBezTo>
                      <a:pt x="3" y="3"/>
                      <a:pt x="3" y="3"/>
                      <a:pt x="3" y="3"/>
                    </a:cubicBezTo>
                    <a:cubicBezTo>
                      <a:pt x="3" y="3"/>
                      <a:pt x="3" y="3"/>
                      <a:pt x="3" y="3"/>
                    </a:cubicBezTo>
                    <a:cubicBezTo>
                      <a:pt x="3" y="3"/>
                      <a:pt x="3" y="2"/>
                      <a:pt x="3" y="2"/>
                    </a:cubicBezTo>
                    <a:cubicBezTo>
                      <a:pt x="3" y="2"/>
                      <a:pt x="3" y="1"/>
                      <a:pt x="2" y="1"/>
                    </a:cubicBezTo>
                    <a:cubicBezTo>
                      <a:pt x="2" y="1"/>
                      <a:pt x="2" y="0"/>
                      <a:pt x="2" y="0"/>
                    </a:cubicBezTo>
                    <a:cubicBezTo>
                      <a:pt x="1" y="0"/>
                      <a:pt x="1" y="1"/>
                      <a:pt x="1" y="1"/>
                    </a:cubicBezTo>
                    <a:cubicBezTo>
                      <a:pt x="1" y="1"/>
                      <a:pt x="0" y="2"/>
                      <a:pt x="0" y="2"/>
                    </a:cubicBezTo>
                    <a:cubicBezTo>
                      <a:pt x="0" y="2"/>
                      <a:pt x="1" y="3"/>
                      <a:pt x="1" y="3"/>
                    </a:cubicBezTo>
                    <a:cubicBezTo>
                      <a:pt x="1" y="3"/>
                      <a:pt x="1" y="3"/>
                      <a:pt x="2" y="3"/>
                    </a:cubicBezTo>
                    <a:cubicBezTo>
                      <a:pt x="2" y="3"/>
                      <a:pt x="2" y="3"/>
                      <a:pt x="3"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45" name="Freeform 372"/>
              <p:cNvSpPr>
                <a:spLocks/>
              </p:cNvSpPr>
              <p:nvPr/>
            </p:nvSpPr>
            <p:spPr bwMode="auto">
              <a:xfrm>
                <a:off x="1542" y="1380"/>
                <a:ext cx="4" cy="5"/>
              </a:xfrm>
              <a:custGeom>
                <a:avLst/>
                <a:gdLst>
                  <a:gd name="T0" fmla="*/ 1 w 2"/>
                  <a:gd name="T1" fmla="*/ 2 h 2"/>
                  <a:gd name="T2" fmla="*/ 0 w 2"/>
                  <a:gd name="T3" fmla="*/ 2 h 2"/>
                  <a:gd name="T4" fmla="*/ 0 w 2"/>
                  <a:gd name="T5" fmla="*/ 0 h 2"/>
                  <a:gd name="T6" fmla="*/ 1 w 2"/>
                  <a:gd name="T7" fmla="*/ 0 h 2"/>
                  <a:gd name="T8" fmla="*/ 1 w 2"/>
                  <a:gd name="T9" fmla="*/ 2 h 2"/>
                </a:gdLst>
                <a:ahLst/>
                <a:cxnLst>
                  <a:cxn ang="0">
                    <a:pos x="T0" y="T1"/>
                  </a:cxn>
                  <a:cxn ang="0">
                    <a:pos x="T2" y="T3"/>
                  </a:cxn>
                  <a:cxn ang="0">
                    <a:pos x="T4" y="T5"/>
                  </a:cxn>
                  <a:cxn ang="0">
                    <a:pos x="T6" y="T7"/>
                  </a:cxn>
                  <a:cxn ang="0">
                    <a:pos x="T8" y="T9"/>
                  </a:cxn>
                </a:cxnLst>
                <a:rect l="0" t="0" r="r" b="b"/>
                <a:pathLst>
                  <a:path w="2" h="2">
                    <a:moveTo>
                      <a:pt x="1" y="2"/>
                    </a:moveTo>
                    <a:cubicBezTo>
                      <a:pt x="1" y="2"/>
                      <a:pt x="0" y="2"/>
                      <a:pt x="0" y="2"/>
                    </a:cubicBezTo>
                    <a:cubicBezTo>
                      <a:pt x="0" y="1"/>
                      <a:pt x="0" y="0"/>
                      <a:pt x="0" y="0"/>
                    </a:cubicBezTo>
                    <a:cubicBezTo>
                      <a:pt x="0" y="0"/>
                      <a:pt x="1" y="0"/>
                      <a:pt x="1" y="0"/>
                    </a:cubicBezTo>
                    <a:cubicBezTo>
                      <a:pt x="2" y="0"/>
                      <a:pt x="2" y="1"/>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46" name="Freeform 373"/>
              <p:cNvSpPr>
                <a:spLocks/>
              </p:cNvSpPr>
              <p:nvPr/>
            </p:nvSpPr>
            <p:spPr bwMode="auto">
              <a:xfrm>
                <a:off x="1542" y="1380"/>
                <a:ext cx="4" cy="5"/>
              </a:xfrm>
              <a:custGeom>
                <a:avLst/>
                <a:gdLst>
                  <a:gd name="T0" fmla="*/ 1 w 2"/>
                  <a:gd name="T1" fmla="*/ 2 h 2"/>
                  <a:gd name="T2" fmla="*/ 1 w 2"/>
                  <a:gd name="T3" fmla="*/ 2 h 2"/>
                  <a:gd name="T4" fmla="*/ 1 w 2"/>
                  <a:gd name="T5" fmla="*/ 2 h 2"/>
                  <a:gd name="T6" fmla="*/ 0 w 2"/>
                  <a:gd name="T7" fmla="*/ 2 h 2"/>
                  <a:gd name="T8" fmla="*/ 0 w 2"/>
                  <a:gd name="T9" fmla="*/ 1 h 2"/>
                  <a:gd name="T10" fmla="*/ 0 w 2"/>
                  <a:gd name="T11" fmla="*/ 0 h 2"/>
                  <a:gd name="T12" fmla="*/ 1 w 2"/>
                  <a:gd name="T13" fmla="*/ 0 h 2"/>
                  <a:gd name="T14" fmla="*/ 1 w 2"/>
                  <a:gd name="T15" fmla="*/ 0 h 2"/>
                  <a:gd name="T16" fmla="*/ 1 w 2"/>
                  <a:gd name="T17" fmla="*/ 1 h 2"/>
                  <a:gd name="T18" fmla="*/ 1 w 2"/>
                  <a:gd name="T19" fmla="*/ 2 h 2"/>
                  <a:gd name="T20" fmla="*/ 1 w 2"/>
                  <a:gd name="T21" fmla="*/ 2 h 2"/>
                  <a:gd name="T22" fmla="*/ 1 w 2"/>
                  <a:gd name="T23" fmla="*/ 2 h 2"/>
                  <a:gd name="T24" fmla="*/ 2 w 2"/>
                  <a:gd name="T25" fmla="*/ 1 h 2"/>
                  <a:gd name="T26" fmla="*/ 1 w 2"/>
                  <a:gd name="T27" fmla="*/ 0 h 2"/>
                  <a:gd name="T28" fmla="*/ 1 w 2"/>
                  <a:gd name="T29" fmla="*/ 0 h 2"/>
                  <a:gd name="T30" fmla="*/ 0 w 2"/>
                  <a:gd name="T31" fmla="*/ 0 h 2"/>
                  <a:gd name="T32" fmla="*/ 0 w 2"/>
                  <a:gd name="T33" fmla="*/ 1 h 2"/>
                  <a:gd name="T34" fmla="*/ 0 w 2"/>
                  <a:gd name="T35" fmla="*/ 2 h 2"/>
                  <a:gd name="T36" fmla="*/ 1 w 2"/>
                  <a:gd name="T37" fmla="*/ 2 h 2"/>
                  <a:gd name="T38" fmla="*/ 1 w 2"/>
                  <a:gd name="T3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2">
                    <a:moveTo>
                      <a:pt x="1" y="2"/>
                    </a:moveTo>
                    <a:cubicBezTo>
                      <a:pt x="1" y="2"/>
                      <a:pt x="1" y="2"/>
                      <a:pt x="1" y="2"/>
                    </a:cubicBezTo>
                    <a:cubicBezTo>
                      <a:pt x="1" y="2"/>
                      <a:pt x="1" y="2"/>
                      <a:pt x="1" y="2"/>
                    </a:cubicBezTo>
                    <a:cubicBezTo>
                      <a:pt x="0" y="2"/>
                      <a:pt x="0" y="2"/>
                      <a:pt x="0" y="2"/>
                    </a:cubicBezTo>
                    <a:cubicBezTo>
                      <a:pt x="0" y="1"/>
                      <a:pt x="0" y="1"/>
                      <a:pt x="0" y="1"/>
                    </a:cubicBezTo>
                    <a:cubicBezTo>
                      <a:pt x="0" y="0"/>
                      <a:pt x="0" y="0"/>
                      <a:pt x="0" y="0"/>
                    </a:cubicBezTo>
                    <a:cubicBezTo>
                      <a:pt x="0" y="0"/>
                      <a:pt x="0" y="0"/>
                      <a:pt x="1" y="0"/>
                    </a:cubicBezTo>
                    <a:cubicBezTo>
                      <a:pt x="1" y="0"/>
                      <a:pt x="1" y="0"/>
                      <a:pt x="1" y="0"/>
                    </a:cubicBezTo>
                    <a:cubicBezTo>
                      <a:pt x="1" y="0"/>
                      <a:pt x="1" y="1"/>
                      <a:pt x="1" y="1"/>
                    </a:cubicBezTo>
                    <a:cubicBezTo>
                      <a:pt x="1" y="1"/>
                      <a:pt x="1" y="1"/>
                      <a:pt x="1" y="2"/>
                    </a:cubicBezTo>
                    <a:cubicBezTo>
                      <a:pt x="1" y="2"/>
                      <a:pt x="1" y="2"/>
                      <a:pt x="1" y="2"/>
                    </a:cubicBezTo>
                    <a:cubicBezTo>
                      <a:pt x="1" y="2"/>
                      <a:pt x="1" y="2"/>
                      <a:pt x="1" y="2"/>
                    </a:cubicBezTo>
                    <a:cubicBezTo>
                      <a:pt x="1" y="1"/>
                      <a:pt x="2" y="1"/>
                      <a:pt x="2" y="1"/>
                    </a:cubicBezTo>
                    <a:cubicBezTo>
                      <a:pt x="2" y="1"/>
                      <a:pt x="1" y="0"/>
                      <a:pt x="1" y="0"/>
                    </a:cubicBezTo>
                    <a:cubicBezTo>
                      <a:pt x="1" y="0"/>
                      <a:pt x="1" y="0"/>
                      <a:pt x="1" y="0"/>
                    </a:cubicBezTo>
                    <a:cubicBezTo>
                      <a:pt x="0" y="0"/>
                      <a:pt x="0" y="0"/>
                      <a:pt x="0" y="0"/>
                    </a:cubicBezTo>
                    <a:cubicBezTo>
                      <a:pt x="0" y="0"/>
                      <a:pt x="0" y="0"/>
                      <a:pt x="0" y="1"/>
                    </a:cubicBezTo>
                    <a:cubicBezTo>
                      <a:pt x="0" y="1"/>
                      <a:pt x="0" y="1"/>
                      <a:pt x="0" y="2"/>
                    </a:cubicBezTo>
                    <a:cubicBezTo>
                      <a:pt x="0" y="2"/>
                      <a:pt x="0" y="2"/>
                      <a:pt x="1" y="2"/>
                    </a:cubicBezTo>
                    <a:cubicBezTo>
                      <a:pt x="1" y="2"/>
                      <a:pt x="1" y="2"/>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47" name="Freeform 374"/>
              <p:cNvSpPr>
                <a:spLocks/>
              </p:cNvSpPr>
              <p:nvPr/>
            </p:nvSpPr>
            <p:spPr bwMode="auto">
              <a:xfrm>
                <a:off x="925" y="1132"/>
                <a:ext cx="69" cy="106"/>
              </a:xfrm>
              <a:custGeom>
                <a:avLst/>
                <a:gdLst>
                  <a:gd name="T0" fmla="*/ 14 w 29"/>
                  <a:gd name="T1" fmla="*/ 44 h 45"/>
                  <a:gd name="T2" fmla="*/ 15 w 29"/>
                  <a:gd name="T3" fmla="*/ 16 h 45"/>
                  <a:gd name="T4" fmla="*/ 15 w 29"/>
                  <a:gd name="T5" fmla="*/ 45 h 45"/>
                  <a:gd name="T6" fmla="*/ 29 w 29"/>
                  <a:gd name="T7" fmla="*/ 0 h 45"/>
                  <a:gd name="T8" fmla="*/ 11 w 29"/>
                  <a:gd name="T9" fmla="*/ 39 h 45"/>
                  <a:gd name="T10" fmla="*/ 14 w 29"/>
                  <a:gd name="T11" fmla="*/ 44 h 45"/>
                </a:gdLst>
                <a:ahLst/>
                <a:cxnLst>
                  <a:cxn ang="0">
                    <a:pos x="T0" y="T1"/>
                  </a:cxn>
                  <a:cxn ang="0">
                    <a:pos x="T2" y="T3"/>
                  </a:cxn>
                  <a:cxn ang="0">
                    <a:pos x="T4" y="T5"/>
                  </a:cxn>
                  <a:cxn ang="0">
                    <a:pos x="T6" y="T7"/>
                  </a:cxn>
                  <a:cxn ang="0">
                    <a:pos x="T8" y="T9"/>
                  </a:cxn>
                  <a:cxn ang="0">
                    <a:pos x="T10" y="T11"/>
                  </a:cxn>
                </a:cxnLst>
                <a:rect l="0" t="0" r="r" b="b"/>
                <a:pathLst>
                  <a:path w="29" h="45">
                    <a:moveTo>
                      <a:pt x="14" y="44"/>
                    </a:moveTo>
                    <a:cubicBezTo>
                      <a:pt x="11" y="34"/>
                      <a:pt x="9" y="24"/>
                      <a:pt x="15" y="16"/>
                    </a:cubicBezTo>
                    <a:cubicBezTo>
                      <a:pt x="12" y="26"/>
                      <a:pt x="14" y="34"/>
                      <a:pt x="15" y="45"/>
                    </a:cubicBezTo>
                    <a:cubicBezTo>
                      <a:pt x="19" y="29"/>
                      <a:pt x="17" y="9"/>
                      <a:pt x="29" y="0"/>
                    </a:cubicBezTo>
                    <a:cubicBezTo>
                      <a:pt x="17" y="6"/>
                      <a:pt x="0" y="18"/>
                      <a:pt x="11" y="39"/>
                    </a:cubicBezTo>
                    <a:cubicBezTo>
                      <a:pt x="12" y="42"/>
                      <a:pt x="14" y="44"/>
                      <a:pt x="14" y="44"/>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48" name="Freeform 375"/>
              <p:cNvSpPr>
                <a:spLocks/>
              </p:cNvSpPr>
              <p:nvPr/>
            </p:nvSpPr>
            <p:spPr bwMode="auto">
              <a:xfrm>
                <a:off x="876" y="1125"/>
                <a:ext cx="59" cy="85"/>
              </a:xfrm>
              <a:custGeom>
                <a:avLst/>
                <a:gdLst>
                  <a:gd name="T0" fmla="*/ 22 w 25"/>
                  <a:gd name="T1" fmla="*/ 32 h 36"/>
                  <a:gd name="T2" fmla="*/ 10 w 25"/>
                  <a:gd name="T3" fmla="*/ 11 h 36"/>
                  <a:gd name="T4" fmla="*/ 21 w 25"/>
                  <a:gd name="T5" fmla="*/ 32 h 36"/>
                  <a:gd name="T6" fmla="*/ 8 w 25"/>
                  <a:gd name="T7" fmla="*/ 10 h 36"/>
                  <a:gd name="T8" fmla="*/ 0 w 25"/>
                  <a:gd name="T9" fmla="*/ 0 h 36"/>
                  <a:gd name="T10" fmla="*/ 22 w 25"/>
                  <a:gd name="T11" fmla="*/ 30 h 36"/>
                  <a:gd name="T12" fmla="*/ 22 w 25"/>
                  <a:gd name="T13" fmla="*/ 32 h 36"/>
                </a:gdLst>
                <a:ahLst/>
                <a:cxnLst>
                  <a:cxn ang="0">
                    <a:pos x="T0" y="T1"/>
                  </a:cxn>
                  <a:cxn ang="0">
                    <a:pos x="T2" y="T3"/>
                  </a:cxn>
                  <a:cxn ang="0">
                    <a:pos x="T4" y="T5"/>
                  </a:cxn>
                  <a:cxn ang="0">
                    <a:pos x="T6" y="T7"/>
                  </a:cxn>
                  <a:cxn ang="0">
                    <a:pos x="T8" y="T9"/>
                  </a:cxn>
                  <a:cxn ang="0">
                    <a:pos x="T10" y="T11"/>
                  </a:cxn>
                  <a:cxn ang="0">
                    <a:pos x="T12" y="T13"/>
                  </a:cxn>
                </a:cxnLst>
                <a:rect l="0" t="0" r="r" b="b"/>
                <a:pathLst>
                  <a:path w="25" h="36">
                    <a:moveTo>
                      <a:pt x="22" y="32"/>
                    </a:moveTo>
                    <a:cubicBezTo>
                      <a:pt x="17" y="22"/>
                      <a:pt x="16" y="17"/>
                      <a:pt x="10" y="11"/>
                    </a:cubicBezTo>
                    <a:cubicBezTo>
                      <a:pt x="13" y="18"/>
                      <a:pt x="17" y="24"/>
                      <a:pt x="21" y="32"/>
                    </a:cubicBezTo>
                    <a:cubicBezTo>
                      <a:pt x="18" y="27"/>
                      <a:pt x="12" y="18"/>
                      <a:pt x="8" y="10"/>
                    </a:cubicBezTo>
                    <a:cubicBezTo>
                      <a:pt x="6" y="6"/>
                      <a:pt x="3" y="3"/>
                      <a:pt x="0" y="0"/>
                    </a:cubicBezTo>
                    <a:cubicBezTo>
                      <a:pt x="6" y="4"/>
                      <a:pt x="18" y="16"/>
                      <a:pt x="22" y="30"/>
                    </a:cubicBezTo>
                    <a:cubicBezTo>
                      <a:pt x="23" y="33"/>
                      <a:pt x="25" y="36"/>
                      <a:pt x="22" y="3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49" name="Freeform 376"/>
              <p:cNvSpPr>
                <a:spLocks/>
              </p:cNvSpPr>
              <p:nvPr/>
            </p:nvSpPr>
            <p:spPr bwMode="auto">
              <a:xfrm>
                <a:off x="845" y="1429"/>
                <a:ext cx="73" cy="50"/>
              </a:xfrm>
              <a:custGeom>
                <a:avLst/>
                <a:gdLst>
                  <a:gd name="T0" fmla="*/ 4 w 31"/>
                  <a:gd name="T1" fmla="*/ 16 h 21"/>
                  <a:gd name="T2" fmla="*/ 15 w 31"/>
                  <a:gd name="T3" fmla="*/ 7 h 21"/>
                  <a:gd name="T4" fmla="*/ 26 w 31"/>
                  <a:gd name="T5" fmla="*/ 8 h 21"/>
                  <a:gd name="T6" fmla="*/ 29 w 31"/>
                  <a:gd name="T7" fmla="*/ 0 h 21"/>
                  <a:gd name="T8" fmla="*/ 20 w 31"/>
                  <a:gd name="T9" fmla="*/ 13 h 21"/>
                  <a:gd name="T10" fmla="*/ 4 w 31"/>
                  <a:gd name="T11" fmla="*/ 16 h 21"/>
                </a:gdLst>
                <a:ahLst/>
                <a:cxnLst>
                  <a:cxn ang="0">
                    <a:pos x="T0" y="T1"/>
                  </a:cxn>
                  <a:cxn ang="0">
                    <a:pos x="T2" y="T3"/>
                  </a:cxn>
                  <a:cxn ang="0">
                    <a:pos x="T4" y="T5"/>
                  </a:cxn>
                  <a:cxn ang="0">
                    <a:pos x="T6" y="T7"/>
                  </a:cxn>
                  <a:cxn ang="0">
                    <a:pos x="T8" y="T9"/>
                  </a:cxn>
                  <a:cxn ang="0">
                    <a:pos x="T10" y="T11"/>
                  </a:cxn>
                </a:cxnLst>
                <a:rect l="0" t="0" r="r" b="b"/>
                <a:pathLst>
                  <a:path w="31" h="21">
                    <a:moveTo>
                      <a:pt x="4" y="16"/>
                    </a:moveTo>
                    <a:cubicBezTo>
                      <a:pt x="0" y="21"/>
                      <a:pt x="8" y="8"/>
                      <a:pt x="15" y="7"/>
                    </a:cubicBezTo>
                    <a:cubicBezTo>
                      <a:pt x="18" y="7"/>
                      <a:pt x="23" y="10"/>
                      <a:pt x="26" y="8"/>
                    </a:cubicBezTo>
                    <a:cubicBezTo>
                      <a:pt x="28" y="8"/>
                      <a:pt x="30" y="6"/>
                      <a:pt x="29" y="0"/>
                    </a:cubicBezTo>
                    <a:cubicBezTo>
                      <a:pt x="31" y="10"/>
                      <a:pt x="23" y="13"/>
                      <a:pt x="20" y="13"/>
                    </a:cubicBezTo>
                    <a:cubicBezTo>
                      <a:pt x="14" y="14"/>
                      <a:pt x="10" y="11"/>
                      <a:pt x="4" y="16"/>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50" name="Freeform 377"/>
              <p:cNvSpPr>
                <a:spLocks/>
              </p:cNvSpPr>
              <p:nvPr/>
            </p:nvSpPr>
            <p:spPr bwMode="auto">
              <a:xfrm>
                <a:off x="847" y="1344"/>
                <a:ext cx="97" cy="81"/>
              </a:xfrm>
              <a:custGeom>
                <a:avLst/>
                <a:gdLst>
                  <a:gd name="T0" fmla="*/ 36 w 41"/>
                  <a:gd name="T1" fmla="*/ 5 h 34"/>
                  <a:gd name="T2" fmla="*/ 31 w 41"/>
                  <a:gd name="T3" fmla="*/ 11 h 34"/>
                  <a:gd name="T4" fmla="*/ 28 w 41"/>
                  <a:gd name="T5" fmla="*/ 16 h 34"/>
                  <a:gd name="T6" fmla="*/ 21 w 41"/>
                  <a:gd name="T7" fmla="*/ 27 h 34"/>
                  <a:gd name="T8" fmla="*/ 14 w 41"/>
                  <a:gd name="T9" fmla="*/ 32 h 34"/>
                  <a:gd name="T10" fmla="*/ 0 w 41"/>
                  <a:gd name="T11" fmla="*/ 26 h 34"/>
                  <a:gd name="T12" fmla="*/ 12 w 41"/>
                  <a:gd name="T13" fmla="*/ 33 h 34"/>
                  <a:gd name="T14" fmla="*/ 23 w 41"/>
                  <a:gd name="T15" fmla="*/ 32 h 34"/>
                  <a:gd name="T16" fmla="*/ 34 w 41"/>
                  <a:gd name="T17" fmla="*/ 25 h 34"/>
                  <a:gd name="T18" fmla="*/ 36 w 41"/>
                  <a:gd name="T19" fmla="*/ 20 h 34"/>
                  <a:gd name="T20" fmla="*/ 37 w 41"/>
                  <a:gd name="T21" fmla="*/ 10 h 34"/>
                  <a:gd name="T22" fmla="*/ 40 w 41"/>
                  <a:gd name="T23" fmla="*/ 1 h 34"/>
                  <a:gd name="T24" fmla="*/ 36 w 41"/>
                  <a:gd name="T25" fmla="*/ 5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 h="34">
                    <a:moveTo>
                      <a:pt x="36" y="5"/>
                    </a:moveTo>
                    <a:cubicBezTo>
                      <a:pt x="35" y="6"/>
                      <a:pt x="32" y="9"/>
                      <a:pt x="31" y="11"/>
                    </a:cubicBezTo>
                    <a:cubicBezTo>
                      <a:pt x="30" y="13"/>
                      <a:pt x="29" y="14"/>
                      <a:pt x="28" y="16"/>
                    </a:cubicBezTo>
                    <a:cubicBezTo>
                      <a:pt x="26" y="20"/>
                      <a:pt x="24" y="24"/>
                      <a:pt x="21" y="27"/>
                    </a:cubicBezTo>
                    <a:cubicBezTo>
                      <a:pt x="19" y="29"/>
                      <a:pt x="18" y="31"/>
                      <a:pt x="14" y="32"/>
                    </a:cubicBezTo>
                    <a:cubicBezTo>
                      <a:pt x="5" y="32"/>
                      <a:pt x="2" y="28"/>
                      <a:pt x="0" y="26"/>
                    </a:cubicBezTo>
                    <a:cubicBezTo>
                      <a:pt x="1" y="30"/>
                      <a:pt x="9" y="33"/>
                      <a:pt x="12" y="33"/>
                    </a:cubicBezTo>
                    <a:cubicBezTo>
                      <a:pt x="16" y="34"/>
                      <a:pt x="19" y="33"/>
                      <a:pt x="23" y="32"/>
                    </a:cubicBezTo>
                    <a:cubicBezTo>
                      <a:pt x="28" y="31"/>
                      <a:pt x="31" y="29"/>
                      <a:pt x="34" y="25"/>
                    </a:cubicBezTo>
                    <a:cubicBezTo>
                      <a:pt x="35" y="23"/>
                      <a:pt x="36" y="22"/>
                      <a:pt x="36" y="20"/>
                    </a:cubicBezTo>
                    <a:cubicBezTo>
                      <a:pt x="37" y="18"/>
                      <a:pt x="37" y="13"/>
                      <a:pt x="37" y="10"/>
                    </a:cubicBezTo>
                    <a:cubicBezTo>
                      <a:pt x="37" y="4"/>
                      <a:pt x="40" y="2"/>
                      <a:pt x="40" y="1"/>
                    </a:cubicBezTo>
                    <a:cubicBezTo>
                      <a:pt x="41" y="0"/>
                      <a:pt x="37" y="4"/>
                      <a:pt x="36" y="5"/>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51" name="Freeform 378"/>
              <p:cNvSpPr>
                <a:spLocks/>
              </p:cNvSpPr>
              <p:nvPr/>
            </p:nvSpPr>
            <p:spPr bwMode="auto">
              <a:xfrm>
                <a:off x="942" y="1330"/>
                <a:ext cx="165" cy="144"/>
              </a:xfrm>
              <a:custGeom>
                <a:avLst/>
                <a:gdLst>
                  <a:gd name="T0" fmla="*/ 48 w 70"/>
                  <a:gd name="T1" fmla="*/ 41 h 61"/>
                  <a:gd name="T2" fmla="*/ 67 w 70"/>
                  <a:gd name="T3" fmla="*/ 58 h 61"/>
                  <a:gd name="T4" fmla="*/ 59 w 70"/>
                  <a:gd name="T5" fmla="*/ 43 h 61"/>
                  <a:gd name="T6" fmla="*/ 53 w 70"/>
                  <a:gd name="T7" fmla="*/ 27 h 61"/>
                  <a:gd name="T8" fmla="*/ 47 w 70"/>
                  <a:gd name="T9" fmla="*/ 19 h 61"/>
                  <a:gd name="T10" fmla="*/ 27 w 70"/>
                  <a:gd name="T11" fmla="*/ 4 h 61"/>
                  <a:gd name="T12" fmla="*/ 13 w 70"/>
                  <a:gd name="T13" fmla="*/ 1 h 61"/>
                  <a:gd name="T14" fmla="*/ 0 w 70"/>
                  <a:gd name="T15" fmla="*/ 12 h 61"/>
                  <a:gd name="T16" fmla="*/ 14 w 70"/>
                  <a:gd name="T17" fmla="*/ 2 h 61"/>
                  <a:gd name="T18" fmla="*/ 30 w 70"/>
                  <a:gd name="T19" fmla="*/ 12 h 61"/>
                  <a:gd name="T20" fmla="*/ 48 w 70"/>
                  <a:gd name="T21" fmla="*/ 41 h 61"/>
                  <a:gd name="T22" fmla="*/ 48 w 70"/>
                  <a:gd name="T23" fmla="*/ 41 h 61"/>
                  <a:gd name="T24" fmla="*/ 48 w 70"/>
                  <a:gd name="T25" fmla="*/ 41 h 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0" h="61">
                    <a:moveTo>
                      <a:pt x="48" y="41"/>
                    </a:moveTo>
                    <a:cubicBezTo>
                      <a:pt x="53" y="47"/>
                      <a:pt x="70" y="61"/>
                      <a:pt x="67" y="58"/>
                    </a:cubicBezTo>
                    <a:cubicBezTo>
                      <a:pt x="67" y="57"/>
                      <a:pt x="62" y="54"/>
                      <a:pt x="59" y="43"/>
                    </a:cubicBezTo>
                    <a:cubicBezTo>
                      <a:pt x="57" y="39"/>
                      <a:pt x="54" y="30"/>
                      <a:pt x="53" y="27"/>
                    </a:cubicBezTo>
                    <a:cubicBezTo>
                      <a:pt x="51" y="23"/>
                      <a:pt x="50" y="22"/>
                      <a:pt x="47" y="19"/>
                    </a:cubicBezTo>
                    <a:cubicBezTo>
                      <a:pt x="41" y="11"/>
                      <a:pt x="33" y="7"/>
                      <a:pt x="27" y="4"/>
                    </a:cubicBezTo>
                    <a:cubicBezTo>
                      <a:pt x="21" y="1"/>
                      <a:pt x="19" y="0"/>
                      <a:pt x="13" y="1"/>
                    </a:cubicBezTo>
                    <a:cubicBezTo>
                      <a:pt x="9" y="1"/>
                      <a:pt x="3" y="3"/>
                      <a:pt x="0" y="12"/>
                    </a:cubicBezTo>
                    <a:cubicBezTo>
                      <a:pt x="2" y="7"/>
                      <a:pt x="5" y="1"/>
                      <a:pt x="14" y="2"/>
                    </a:cubicBezTo>
                    <a:cubicBezTo>
                      <a:pt x="22" y="3"/>
                      <a:pt x="27" y="7"/>
                      <a:pt x="30" y="12"/>
                    </a:cubicBezTo>
                    <a:cubicBezTo>
                      <a:pt x="35" y="22"/>
                      <a:pt x="44" y="35"/>
                      <a:pt x="48" y="41"/>
                    </a:cubicBezTo>
                    <a:cubicBezTo>
                      <a:pt x="48" y="41"/>
                      <a:pt x="48" y="41"/>
                      <a:pt x="48" y="41"/>
                    </a:cubicBezTo>
                    <a:cubicBezTo>
                      <a:pt x="48" y="41"/>
                      <a:pt x="48" y="41"/>
                      <a:pt x="48" y="4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52" name="Freeform 379"/>
              <p:cNvSpPr>
                <a:spLocks/>
              </p:cNvSpPr>
              <p:nvPr/>
            </p:nvSpPr>
            <p:spPr bwMode="auto">
              <a:xfrm>
                <a:off x="826" y="1309"/>
                <a:ext cx="123" cy="57"/>
              </a:xfrm>
              <a:custGeom>
                <a:avLst/>
                <a:gdLst>
                  <a:gd name="T0" fmla="*/ 24 w 52"/>
                  <a:gd name="T1" fmla="*/ 9 h 24"/>
                  <a:gd name="T2" fmla="*/ 0 w 52"/>
                  <a:gd name="T3" fmla="*/ 24 h 24"/>
                  <a:gd name="T4" fmla="*/ 0 w 52"/>
                  <a:gd name="T5" fmla="*/ 24 h 24"/>
                  <a:gd name="T6" fmla="*/ 19 w 52"/>
                  <a:gd name="T7" fmla="*/ 12 h 24"/>
                  <a:gd name="T8" fmla="*/ 34 w 52"/>
                  <a:gd name="T9" fmla="*/ 23 h 24"/>
                  <a:gd name="T10" fmla="*/ 50 w 52"/>
                  <a:gd name="T11" fmla="*/ 13 h 24"/>
                  <a:gd name="T12" fmla="*/ 44 w 52"/>
                  <a:gd name="T13" fmla="*/ 15 h 24"/>
                  <a:gd name="T14" fmla="*/ 24 w 52"/>
                  <a:gd name="T15" fmla="*/ 9 h 24"/>
                  <a:gd name="T16" fmla="*/ 24 w 52"/>
                  <a:gd name="T17" fmla="*/ 9 h 24"/>
                  <a:gd name="T18" fmla="*/ 24 w 52"/>
                  <a:gd name="T19" fmla="*/ 9 h 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2" h="24">
                    <a:moveTo>
                      <a:pt x="24" y="9"/>
                    </a:moveTo>
                    <a:cubicBezTo>
                      <a:pt x="4" y="0"/>
                      <a:pt x="0" y="24"/>
                      <a:pt x="0" y="24"/>
                    </a:cubicBezTo>
                    <a:cubicBezTo>
                      <a:pt x="0" y="24"/>
                      <a:pt x="0" y="24"/>
                      <a:pt x="0" y="24"/>
                    </a:cubicBezTo>
                    <a:cubicBezTo>
                      <a:pt x="7" y="5"/>
                      <a:pt x="19" y="12"/>
                      <a:pt x="19" y="12"/>
                    </a:cubicBezTo>
                    <a:cubicBezTo>
                      <a:pt x="23" y="20"/>
                      <a:pt x="27" y="24"/>
                      <a:pt x="34" y="23"/>
                    </a:cubicBezTo>
                    <a:cubicBezTo>
                      <a:pt x="41" y="21"/>
                      <a:pt x="50" y="13"/>
                      <a:pt x="50" y="13"/>
                    </a:cubicBezTo>
                    <a:cubicBezTo>
                      <a:pt x="52" y="11"/>
                      <a:pt x="52" y="11"/>
                      <a:pt x="44" y="15"/>
                    </a:cubicBezTo>
                    <a:cubicBezTo>
                      <a:pt x="38" y="18"/>
                      <a:pt x="30" y="13"/>
                      <a:pt x="24" y="9"/>
                    </a:cubicBezTo>
                    <a:cubicBezTo>
                      <a:pt x="24" y="9"/>
                      <a:pt x="24" y="9"/>
                      <a:pt x="24" y="9"/>
                    </a:cubicBezTo>
                    <a:cubicBezTo>
                      <a:pt x="24" y="9"/>
                      <a:pt x="24" y="9"/>
                      <a:pt x="24" y="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53" name="Freeform 380"/>
              <p:cNvSpPr>
                <a:spLocks/>
              </p:cNvSpPr>
              <p:nvPr/>
            </p:nvSpPr>
            <p:spPr bwMode="auto">
              <a:xfrm>
                <a:off x="975" y="1210"/>
                <a:ext cx="137" cy="123"/>
              </a:xfrm>
              <a:custGeom>
                <a:avLst/>
                <a:gdLst>
                  <a:gd name="T0" fmla="*/ 4 w 58"/>
                  <a:gd name="T1" fmla="*/ 45 h 52"/>
                  <a:gd name="T2" fmla="*/ 31 w 58"/>
                  <a:gd name="T3" fmla="*/ 36 h 52"/>
                  <a:gd name="T4" fmla="*/ 42 w 58"/>
                  <a:gd name="T5" fmla="*/ 38 h 52"/>
                  <a:gd name="T6" fmla="*/ 33 w 58"/>
                  <a:gd name="T7" fmla="*/ 41 h 52"/>
                  <a:gd name="T8" fmla="*/ 10 w 58"/>
                  <a:gd name="T9" fmla="*/ 46 h 52"/>
                  <a:gd name="T10" fmla="*/ 18 w 58"/>
                  <a:gd name="T11" fmla="*/ 48 h 52"/>
                  <a:gd name="T12" fmla="*/ 43 w 58"/>
                  <a:gd name="T13" fmla="*/ 46 h 52"/>
                  <a:gd name="T14" fmla="*/ 54 w 58"/>
                  <a:gd name="T15" fmla="*/ 28 h 52"/>
                  <a:gd name="T16" fmla="*/ 28 w 58"/>
                  <a:gd name="T17" fmla="*/ 30 h 52"/>
                  <a:gd name="T18" fmla="*/ 4 w 58"/>
                  <a:gd name="T19" fmla="*/ 45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8" h="52">
                    <a:moveTo>
                      <a:pt x="4" y="45"/>
                    </a:moveTo>
                    <a:cubicBezTo>
                      <a:pt x="4" y="45"/>
                      <a:pt x="20" y="34"/>
                      <a:pt x="31" y="36"/>
                    </a:cubicBezTo>
                    <a:cubicBezTo>
                      <a:pt x="42" y="38"/>
                      <a:pt x="42" y="38"/>
                      <a:pt x="42" y="38"/>
                    </a:cubicBezTo>
                    <a:cubicBezTo>
                      <a:pt x="33" y="41"/>
                      <a:pt x="33" y="41"/>
                      <a:pt x="33" y="41"/>
                    </a:cubicBezTo>
                    <a:cubicBezTo>
                      <a:pt x="28" y="42"/>
                      <a:pt x="10" y="46"/>
                      <a:pt x="10" y="46"/>
                    </a:cubicBezTo>
                    <a:cubicBezTo>
                      <a:pt x="0" y="50"/>
                      <a:pt x="8" y="47"/>
                      <a:pt x="18" y="48"/>
                    </a:cubicBezTo>
                    <a:cubicBezTo>
                      <a:pt x="26" y="48"/>
                      <a:pt x="33" y="52"/>
                      <a:pt x="43" y="46"/>
                    </a:cubicBezTo>
                    <a:cubicBezTo>
                      <a:pt x="53" y="40"/>
                      <a:pt x="58" y="0"/>
                      <a:pt x="54" y="28"/>
                    </a:cubicBezTo>
                    <a:cubicBezTo>
                      <a:pt x="53" y="35"/>
                      <a:pt x="45" y="34"/>
                      <a:pt x="28" y="30"/>
                    </a:cubicBezTo>
                    <a:cubicBezTo>
                      <a:pt x="11" y="26"/>
                      <a:pt x="0" y="47"/>
                      <a:pt x="4" y="45"/>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54" name="Freeform 381"/>
              <p:cNvSpPr>
                <a:spLocks/>
              </p:cNvSpPr>
              <p:nvPr/>
            </p:nvSpPr>
            <p:spPr bwMode="auto">
              <a:xfrm>
                <a:off x="862" y="1238"/>
                <a:ext cx="73" cy="92"/>
              </a:xfrm>
              <a:custGeom>
                <a:avLst/>
                <a:gdLst>
                  <a:gd name="T0" fmla="*/ 29 w 31"/>
                  <a:gd name="T1" fmla="*/ 36 h 39"/>
                  <a:gd name="T2" fmla="*/ 18 w 31"/>
                  <a:gd name="T3" fmla="*/ 21 h 39"/>
                  <a:gd name="T4" fmla="*/ 5 w 31"/>
                  <a:gd name="T5" fmla="*/ 3 h 39"/>
                  <a:gd name="T6" fmla="*/ 6 w 31"/>
                  <a:gd name="T7" fmla="*/ 24 h 39"/>
                  <a:gd name="T8" fmla="*/ 20 w 31"/>
                  <a:gd name="T9" fmla="*/ 34 h 39"/>
                  <a:gd name="T10" fmla="*/ 25 w 31"/>
                  <a:gd name="T11" fmla="*/ 36 h 39"/>
                  <a:gd name="T12" fmla="*/ 13 w 31"/>
                  <a:gd name="T13" fmla="*/ 25 h 39"/>
                  <a:gd name="T14" fmla="*/ 8 w 31"/>
                  <a:gd name="T15" fmla="*/ 20 h 39"/>
                  <a:gd name="T16" fmla="*/ 14 w 31"/>
                  <a:gd name="T17" fmla="*/ 23 h 39"/>
                  <a:gd name="T18" fmla="*/ 29 w 31"/>
                  <a:gd name="T19" fmla="*/ 37 h 39"/>
                  <a:gd name="T20" fmla="*/ 29 w 31"/>
                  <a:gd name="T21" fmla="*/ 36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 h="39">
                    <a:moveTo>
                      <a:pt x="29" y="36"/>
                    </a:moveTo>
                    <a:cubicBezTo>
                      <a:pt x="31" y="39"/>
                      <a:pt x="28" y="25"/>
                      <a:pt x="18" y="21"/>
                    </a:cubicBezTo>
                    <a:cubicBezTo>
                      <a:pt x="7" y="17"/>
                      <a:pt x="0" y="12"/>
                      <a:pt x="5" y="3"/>
                    </a:cubicBezTo>
                    <a:cubicBezTo>
                      <a:pt x="7" y="0"/>
                      <a:pt x="1" y="18"/>
                      <a:pt x="6" y="24"/>
                    </a:cubicBezTo>
                    <a:cubicBezTo>
                      <a:pt x="10" y="31"/>
                      <a:pt x="14" y="32"/>
                      <a:pt x="20" y="34"/>
                    </a:cubicBezTo>
                    <a:cubicBezTo>
                      <a:pt x="25" y="36"/>
                      <a:pt x="27" y="38"/>
                      <a:pt x="25" y="36"/>
                    </a:cubicBezTo>
                    <a:cubicBezTo>
                      <a:pt x="25" y="36"/>
                      <a:pt x="15" y="27"/>
                      <a:pt x="13" y="25"/>
                    </a:cubicBezTo>
                    <a:cubicBezTo>
                      <a:pt x="8" y="20"/>
                      <a:pt x="8" y="20"/>
                      <a:pt x="8" y="20"/>
                    </a:cubicBezTo>
                    <a:cubicBezTo>
                      <a:pt x="8" y="20"/>
                      <a:pt x="8" y="20"/>
                      <a:pt x="14" y="23"/>
                    </a:cubicBezTo>
                    <a:cubicBezTo>
                      <a:pt x="21" y="26"/>
                      <a:pt x="29" y="37"/>
                      <a:pt x="29" y="37"/>
                    </a:cubicBezTo>
                    <a:lnTo>
                      <a:pt x="29" y="36"/>
                    </a:ln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55" name="Freeform 382"/>
              <p:cNvSpPr>
                <a:spLocks/>
              </p:cNvSpPr>
              <p:nvPr/>
            </p:nvSpPr>
            <p:spPr bwMode="auto">
              <a:xfrm>
                <a:off x="859" y="1200"/>
                <a:ext cx="95" cy="97"/>
              </a:xfrm>
              <a:custGeom>
                <a:avLst/>
                <a:gdLst>
                  <a:gd name="T0" fmla="*/ 20 w 40"/>
                  <a:gd name="T1" fmla="*/ 5 h 41"/>
                  <a:gd name="T2" fmla="*/ 15 w 40"/>
                  <a:gd name="T3" fmla="*/ 4 h 41"/>
                  <a:gd name="T4" fmla="*/ 16 w 40"/>
                  <a:gd name="T5" fmla="*/ 5 h 41"/>
                  <a:gd name="T6" fmla="*/ 24 w 40"/>
                  <a:gd name="T7" fmla="*/ 9 h 41"/>
                  <a:gd name="T8" fmla="*/ 26 w 40"/>
                  <a:gd name="T9" fmla="*/ 28 h 41"/>
                  <a:gd name="T10" fmla="*/ 38 w 40"/>
                  <a:gd name="T11" fmla="*/ 40 h 41"/>
                  <a:gd name="T12" fmla="*/ 34 w 40"/>
                  <a:gd name="T13" fmla="*/ 35 h 41"/>
                  <a:gd name="T14" fmla="*/ 33 w 40"/>
                  <a:gd name="T15" fmla="*/ 16 h 41"/>
                  <a:gd name="T16" fmla="*/ 27 w 40"/>
                  <a:gd name="T17" fmla="*/ 7 h 41"/>
                  <a:gd name="T18" fmla="*/ 26 w 40"/>
                  <a:gd name="T19" fmla="*/ 6 h 41"/>
                  <a:gd name="T20" fmla="*/ 20 w 40"/>
                  <a:gd name="T21" fmla="*/ 5 h 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 h="41">
                    <a:moveTo>
                      <a:pt x="20" y="5"/>
                    </a:moveTo>
                    <a:cubicBezTo>
                      <a:pt x="18" y="4"/>
                      <a:pt x="15" y="4"/>
                      <a:pt x="15" y="4"/>
                    </a:cubicBezTo>
                    <a:cubicBezTo>
                      <a:pt x="15" y="4"/>
                      <a:pt x="0" y="0"/>
                      <a:pt x="16" y="5"/>
                    </a:cubicBezTo>
                    <a:cubicBezTo>
                      <a:pt x="19" y="5"/>
                      <a:pt x="21" y="6"/>
                      <a:pt x="24" y="9"/>
                    </a:cubicBezTo>
                    <a:cubicBezTo>
                      <a:pt x="27" y="14"/>
                      <a:pt x="22" y="22"/>
                      <a:pt x="26" y="28"/>
                    </a:cubicBezTo>
                    <a:cubicBezTo>
                      <a:pt x="29" y="34"/>
                      <a:pt x="38" y="40"/>
                      <a:pt x="38" y="40"/>
                    </a:cubicBezTo>
                    <a:cubicBezTo>
                      <a:pt x="40" y="41"/>
                      <a:pt x="40" y="41"/>
                      <a:pt x="34" y="35"/>
                    </a:cubicBezTo>
                    <a:cubicBezTo>
                      <a:pt x="30" y="30"/>
                      <a:pt x="32" y="23"/>
                      <a:pt x="33" y="16"/>
                    </a:cubicBezTo>
                    <a:cubicBezTo>
                      <a:pt x="34" y="10"/>
                      <a:pt x="27" y="7"/>
                      <a:pt x="27" y="7"/>
                    </a:cubicBezTo>
                    <a:cubicBezTo>
                      <a:pt x="27" y="7"/>
                      <a:pt x="27" y="6"/>
                      <a:pt x="26" y="6"/>
                    </a:cubicBezTo>
                    <a:cubicBezTo>
                      <a:pt x="22" y="5"/>
                      <a:pt x="22" y="5"/>
                      <a:pt x="20" y="5"/>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56" name="Freeform 383"/>
              <p:cNvSpPr>
                <a:spLocks/>
              </p:cNvSpPr>
              <p:nvPr/>
            </p:nvSpPr>
            <p:spPr bwMode="auto">
              <a:xfrm>
                <a:off x="956" y="1167"/>
                <a:ext cx="59" cy="142"/>
              </a:xfrm>
              <a:custGeom>
                <a:avLst/>
                <a:gdLst>
                  <a:gd name="T0" fmla="*/ 6 w 25"/>
                  <a:gd name="T1" fmla="*/ 52 h 60"/>
                  <a:gd name="T2" fmla="*/ 13 w 25"/>
                  <a:gd name="T3" fmla="*/ 32 h 60"/>
                  <a:gd name="T4" fmla="*/ 18 w 25"/>
                  <a:gd name="T5" fmla="*/ 27 h 60"/>
                  <a:gd name="T6" fmla="*/ 16 w 25"/>
                  <a:gd name="T7" fmla="*/ 34 h 60"/>
                  <a:gd name="T8" fmla="*/ 10 w 25"/>
                  <a:gd name="T9" fmla="*/ 48 h 60"/>
                  <a:gd name="T10" fmla="*/ 14 w 25"/>
                  <a:gd name="T11" fmla="*/ 45 h 60"/>
                  <a:gd name="T12" fmla="*/ 23 w 25"/>
                  <a:gd name="T13" fmla="*/ 31 h 60"/>
                  <a:gd name="T14" fmla="*/ 19 w 25"/>
                  <a:gd name="T15" fmla="*/ 16 h 60"/>
                  <a:gd name="T16" fmla="*/ 9 w 25"/>
                  <a:gd name="T17" fmla="*/ 31 h 60"/>
                  <a:gd name="T18" fmla="*/ 6 w 25"/>
                  <a:gd name="T19" fmla="*/ 52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 h="60">
                    <a:moveTo>
                      <a:pt x="6" y="52"/>
                    </a:moveTo>
                    <a:cubicBezTo>
                      <a:pt x="6" y="52"/>
                      <a:pt x="8" y="37"/>
                      <a:pt x="13" y="32"/>
                    </a:cubicBezTo>
                    <a:cubicBezTo>
                      <a:pt x="18" y="27"/>
                      <a:pt x="18" y="27"/>
                      <a:pt x="18" y="27"/>
                    </a:cubicBezTo>
                    <a:cubicBezTo>
                      <a:pt x="16" y="34"/>
                      <a:pt x="16" y="34"/>
                      <a:pt x="16" y="34"/>
                    </a:cubicBezTo>
                    <a:cubicBezTo>
                      <a:pt x="15" y="37"/>
                      <a:pt x="10" y="48"/>
                      <a:pt x="10" y="48"/>
                    </a:cubicBezTo>
                    <a:cubicBezTo>
                      <a:pt x="7" y="60"/>
                      <a:pt x="10" y="49"/>
                      <a:pt x="14" y="45"/>
                    </a:cubicBezTo>
                    <a:cubicBezTo>
                      <a:pt x="18" y="41"/>
                      <a:pt x="25" y="39"/>
                      <a:pt x="23" y="31"/>
                    </a:cubicBezTo>
                    <a:cubicBezTo>
                      <a:pt x="18" y="11"/>
                      <a:pt x="19" y="0"/>
                      <a:pt x="19" y="16"/>
                    </a:cubicBezTo>
                    <a:cubicBezTo>
                      <a:pt x="19" y="21"/>
                      <a:pt x="19" y="23"/>
                      <a:pt x="9" y="31"/>
                    </a:cubicBezTo>
                    <a:cubicBezTo>
                      <a:pt x="0" y="38"/>
                      <a:pt x="5" y="55"/>
                      <a:pt x="6" y="5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57" name="Freeform 384"/>
              <p:cNvSpPr>
                <a:spLocks/>
              </p:cNvSpPr>
              <p:nvPr/>
            </p:nvSpPr>
            <p:spPr bwMode="auto">
              <a:xfrm>
                <a:off x="836" y="1344"/>
                <a:ext cx="207" cy="600"/>
              </a:xfrm>
              <a:custGeom>
                <a:avLst/>
                <a:gdLst>
                  <a:gd name="T0" fmla="*/ 8 w 88"/>
                  <a:gd name="T1" fmla="*/ 184 h 254"/>
                  <a:gd name="T2" fmla="*/ 12 w 88"/>
                  <a:gd name="T3" fmla="*/ 254 h 254"/>
                  <a:gd name="T4" fmla="*/ 12 w 88"/>
                  <a:gd name="T5" fmla="*/ 254 h 254"/>
                  <a:gd name="T6" fmla="*/ 0 w 88"/>
                  <a:gd name="T7" fmla="*/ 204 h 254"/>
                  <a:gd name="T8" fmla="*/ 32 w 88"/>
                  <a:gd name="T9" fmla="*/ 146 h 254"/>
                  <a:gd name="T10" fmla="*/ 78 w 88"/>
                  <a:gd name="T11" fmla="*/ 98 h 254"/>
                  <a:gd name="T12" fmla="*/ 63 w 88"/>
                  <a:gd name="T13" fmla="*/ 32 h 254"/>
                  <a:gd name="T14" fmla="*/ 58 w 88"/>
                  <a:gd name="T15" fmla="*/ 0 h 254"/>
                  <a:gd name="T16" fmla="*/ 64 w 88"/>
                  <a:gd name="T17" fmla="*/ 31 h 254"/>
                  <a:gd name="T18" fmla="*/ 81 w 88"/>
                  <a:gd name="T19" fmla="*/ 95 h 254"/>
                  <a:gd name="T20" fmla="*/ 46 w 88"/>
                  <a:gd name="T21" fmla="*/ 140 h 254"/>
                  <a:gd name="T22" fmla="*/ 8 w 88"/>
                  <a:gd name="T23" fmla="*/ 184 h 2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8" h="254">
                    <a:moveTo>
                      <a:pt x="8" y="184"/>
                    </a:moveTo>
                    <a:cubicBezTo>
                      <a:pt x="3" y="200"/>
                      <a:pt x="2" y="222"/>
                      <a:pt x="12" y="254"/>
                    </a:cubicBezTo>
                    <a:cubicBezTo>
                      <a:pt x="12" y="254"/>
                      <a:pt x="12" y="254"/>
                      <a:pt x="12" y="254"/>
                    </a:cubicBezTo>
                    <a:cubicBezTo>
                      <a:pt x="4" y="242"/>
                      <a:pt x="0" y="219"/>
                      <a:pt x="0" y="204"/>
                    </a:cubicBezTo>
                    <a:cubicBezTo>
                      <a:pt x="0" y="180"/>
                      <a:pt x="14" y="162"/>
                      <a:pt x="32" y="146"/>
                    </a:cubicBezTo>
                    <a:cubicBezTo>
                      <a:pt x="54" y="129"/>
                      <a:pt x="68" y="122"/>
                      <a:pt x="78" y="98"/>
                    </a:cubicBezTo>
                    <a:cubicBezTo>
                      <a:pt x="85" y="82"/>
                      <a:pt x="87" y="56"/>
                      <a:pt x="63" y="32"/>
                    </a:cubicBezTo>
                    <a:cubicBezTo>
                      <a:pt x="60" y="28"/>
                      <a:pt x="49" y="16"/>
                      <a:pt x="58" y="0"/>
                    </a:cubicBezTo>
                    <a:cubicBezTo>
                      <a:pt x="51" y="18"/>
                      <a:pt x="62" y="29"/>
                      <a:pt x="64" y="31"/>
                    </a:cubicBezTo>
                    <a:cubicBezTo>
                      <a:pt x="84" y="52"/>
                      <a:pt x="88" y="72"/>
                      <a:pt x="81" y="95"/>
                    </a:cubicBezTo>
                    <a:cubicBezTo>
                      <a:pt x="77" y="110"/>
                      <a:pt x="64" y="125"/>
                      <a:pt x="46" y="140"/>
                    </a:cubicBezTo>
                    <a:cubicBezTo>
                      <a:pt x="32" y="151"/>
                      <a:pt x="14" y="166"/>
                      <a:pt x="8" y="184"/>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58" name="Freeform 385"/>
              <p:cNvSpPr>
                <a:spLocks/>
              </p:cNvSpPr>
              <p:nvPr/>
            </p:nvSpPr>
            <p:spPr bwMode="auto">
              <a:xfrm>
                <a:off x="791" y="676"/>
                <a:ext cx="1351" cy="1434"/>
              </a:xfrm>
              <a:custGeom>
                <a:avLst/>
                <a:gdLst>
                  <a:gd name="T0" fmla="*/ 131 w 572"/>
                  <a:gd name="T1" fmla="*/ 453 h 607"/>
                  <a:gd name="T2" fmla="*/ 107 w 572"/>
                  <a:gd name="T3" fmla="*/ 456 h 607"/>
                  <a:gd name="T4" fmla="*/ 106 w 572"/>
                  <a:gd name="T5" fmla="*/ 483 h 607"/>
                  <a:gd name="T6" fmla="*/ 156 w 572"/>
                  <a:gd name="T7" fmla="*/ 494 h 607"/>
                  <a:gd name="T8" fmla="*/ 174 w 572"/>
                  <a:gd name="T9" fmla="*/ 439 h 607"/>
                  <a:gd name="T10" fmla="*/ 129 w 572"/>
                  <a:gd name="T11" fmla="*/ 390 h 607"/>
                  <a:gd name="T12" fmla="*/ 59 w 572"/>
                  <a:gd name="T13" fmla="*/ 392 h 607"/>
                  <a:gd name="T14" fmla="*/ 18 w 572"/>
                  <a:gd name="T15" fmla="*/ 441 h 607"/>
                  <a:gd name="T16" fmla="*/ 73 w 572"/>
                  <a:gd name="T17" fmla="*/ 582 h 607"/>
                  <a:gd name="T18" fmla="*/ 208 w 572"/>
                  <a:gd name="T19" fmla="*/ 560 h 607"/>
                  <a:gd name="T20" fmla="*/ 262 w 572"/>
                  <a:gd name="T21" fmla="*/ 428 h 607"/>
                  <a:gd name="T22" fmla="*/ 240 w 572"/>
                  <a:gd name="T23" fmla="*/ 274 h 607"/>
                  <a:gd name="T24" fmla="*/ 236 w 572"/>
                  <a:gd name="T25" fmla="*/ 197 h 607"/>
                  <a:gd name="T26" fmla="*/ 263 w 572"/>
                  <a:gd name="T27" fmla="*/ 103 h 607"/>
                  <a:gd name="T28" fmla="*/ 329 w 572"/>
                  <a:gd name="T29" fmla="*/ 32 h 607"/>
                  <a:gd name="T30" fmla="*/ 420 w 572"/>
                  <a:gd name="T31" fmla="*/ 14 h 607"/>
                  <a:gd name="T32" fmla="*/ 550 w 572"/>
                  <a:gd name="T33" fmla="*/ 111 h 607"/>
                  <a:gd name="T34" fmla="*/ 513 w 572"/>
                  <a:gd name="T35" fmla="*/ 262 h 607"/>
                  <a:gd name="T36" fmla="*/ 431 w 572"/>
                  <a:gd name="T37" fmla="*/ 281 h 607"/>
                  <a:gd name="T38" fmla="*/ 385 w 572"/>
                  <a:gd name="T39" fmla="*/ 246 h 607"/>
                  <a:gd name="T40" fmla="*/ 377 w 572"/>
                  <a:gd name="T41" fmla="*/ 234 h 607"/>
                  <a:gd name="T42" fmla="*/ 374 w 572"/>
                  <a:gd name="T43" fmla="*/ 236 h 607"/>
                  <a:gd name="T44" fmla="*/ 374 w 572"/>
                  <a:gd name="T45" fmla="*/ 236 h 607"/>
                  <a:gd name="T46" fmla="*/ 378 w 572"/>
                  <a:gd name="T47" fmla="*/ 234 h 607"/>
                  <a:gd name="T48" fmla="*/ 403 w 572"/>
                  <a:gd name="T49" fmla="*/ 168 h 607"/>
                  <a:gd name="T50" fmla="*/ 437 w 572"/>
                  <a:gd name="T51" fmla="*/ 184 h 607"/>
                  <a:gd name="T52" fmla="*/ 428 w 572"/>
                  <a:gd name="T53" fmla="*/ 207 h 607"/>
                  <a:gd name="T54" fmla="*/ 405 w 572"/>
                  <a:gd name="T55" fmla="*/ 199 h 607"/>
                  <a:gd name="T56" fmla="*/ 405 w 572"/>
                  <a:gd name="T57" fmla="*/ 200 h 607"/>
                  <a:gd name="T58" fmla="*/ 421 w 572"/>
                  <a:gd name="T59" fmla="*/ 214 h 607"/>
                  <a:gd name="T60" fmla="*/ 440 w 572"/>
                  <a:gd name="T61" fmla="*/ 199 h 607"/>
                  <a:gd name="T62" fmla="*/ 414 w 572"/>
                  <a:gd name="T63" fmla="*/ 163 h 607"/>
                  <a:gd name="T64" fmla="*/ 377 w 572"/>
                  <a:gd name="T65" fmla="*/ 183 h 607"/>
                  <a:gd name="T66" fmla="*/ 374 w 572"/>
                  <a:gd name="T67" fmla="*/ 236 h 607"/>
                  <a:gd name="T68" fmla="*/ 378 w 572"/>
                  <a:gd name="T69" fmla="*/ 234 h 607"/>
                  <a:gd name="T70" fmla="*/ 378 w 572"/>
                  <a:gd name="T71" fmla="*/ 235 h 607"/>
                  <a:gd name="T72" fmla="*/ 375 w 572"/>
                  <a:gd name="T73" fmla="*/ 236 h 607"/>
                  <a:gd name="T74" fmla="*/ 376 w 572"/>
                  <a:gd name="T75" fmla="*/ 238 h 607"/>
                  <a:gd name="T76" fmla="*/ 380 w 572"/>
                  <a:gd name="T77" fmla="*/ 245 h 607"/>
                  <a:gd name="T78" fmla="*/ 394 w 572"/>
                  <a:gd name="T79" fmla="*/ 262 h 607"/>
                  <a:gd name="T80" fmla="*/ 449 w 572"/>
                  <a:gd name="T81" fmla="*/ 287 h 607"/>
                  <a:gd name="T82" fmla="*/ 523 w 572"/>
                  <a:gd name="T83" fmla="*/ 258 h 607"/>
                  <a:gd name="T84" fmla="*/ 560 w 572"/>
                  <a:gd name="T85" fmla="*/ 192 h 607"/>
                  <a:gd name="T86" fmla="*/ 510 w 572"/>
                  <a:gd name="T87" fmla="*/ 50 h 607"/>
                  <a:gd name="T88" fmla="*/ 354 w 572"/>
                  <a:gd name="T89" fmla="*/ 17 h 607"/>
                  <a:gd name="T90" fmla="*/ 239 w 572"/>
                  <a:gd name="T91" fmla="*/ 154 h 607"/>
                  <a:gd name="T92" fmla="*/ 243 w 572"/>
                  <a:gd name="T93" fmla="*/ 312 h 607"/>
                  <a:gd name="T94" fmla="*/ 256 w 572"/>
                  <a:gd name="T95" fmla="*/ 468 h 607"/>
                  <a:gd name="T96" fmla="*/ 162 w 572"/>
                  <a:gd name="T97" fmla="*/ 583 h 607"/>
                  <a:gd name="T98" fmla="*/ 87 w 572"/>
                  <a:gd name="T99" fmla="*/ 584 h 607"/>
                  <a:gd name="T100" fmla="*/ 22 w 572"/>
                  <a:gd name="T101" fmla="*/ 516 h 607"/>
                  <a:gd name="T102" fmla="*/ 73 w 572"/>
                  <a:gd name="T103" fmla="*/ 390 h 607"/>
                  <a:gd name="T104" fmla="*/ 172 w 572"/>
                  <a:gd name="T105" fmla="*/ 464 h 607"/>
                  <a:gd name="T106" fmla="*/ 129 w 572"/>
                  <a:gd name="T107" fmla="*/ 497 h 607"/>
                  <a:gd name="T108" fmla="*/ 106 w 572"/>
                  <a:gd name="T109" fmla="*/ 471 h 607"/>
                  <a:gd name="T110" fmla="*/ 129 w 572"/>
                  <a:gd name="T111" fmla="*/ 456 h 607"/>
                  <a:gd name="T112" fmla="*/ 131 w 572"/>
                  <a:gd name="T113" fmla="*/ 453 h 6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72" h="607">
                    <a:moveTo>
                      <a:pt x="131" y="453"/>
                    </a:moveTo>
                    <a:cubicBezTo>
                      <a:pt x="123" y="448"/>
                      <a:pt x="113" y="449"/>
                      <a:pt x="107" y="456"/>
                    </a:cubicBezTo>
                    <a:cubicBezTo>
                      <a:pt x="101" y="464"/>
                      <a:pt x="101" y="475"/>
                      <a:pt x="106" y="483"/>
                    </a:cubicBezTo>
                    <a:cubicBezTo>
                      <a:pt x="115" y="503"/>
                      <a:pt x="140" y="506"/>
                      <a:pt x="156" y="494"/>
                    </a:cubicBezTo>
                    <a:cubicBezTo>
                      <a:pt x="175" y="481"/>
                      <a:pt x="179" y="459"/>
                      <a:pt x="174" y="439"/>
                    </a:cubicBezTo>
                    <a:cubicBezTo>
                      <a:pt x="168" y="416"/>
                      <a:pt x="150" y="399"/>
                      <a:pt x="129" y="390"/>
                    </a:cubicBezTo>
                    <a:cubicBezTo>
                      <a:pt x="107" y="381"/>
                      <a:pt x="81" y="381"/>
                      <a:pt x="59" y="392"/>
                    </a:cubicBezTo>
                    <a:cubicBezTo>
                      <a:pt x="39" y="402"/>
                      <a:pt x="25" y="420"/>
                      <a:pt x="18" y="441"/>
                    </a:cubicBezTo>
                    <a:cubicBezTo>
                      <a:pt x="0" y="495"/>
                      <a:pt x="24" y="554"/>
                      <a:pt x="73" y="582"/>
                    </a:cubicBezTo>
                    <a:cubicBezTo>
                      <a:pt x="117" y="607"/>
                      <a:pt x="172" y="590"/>
                      <a:pt x="208" y="560"/>
                    </a:cubicBezTo>
                    <a:cubicBezTo>
                      <a:pt x="247" y="527"/>
                      <a:pt x="263" y="477"/>
                      <a:pt x="262" y="428"/>
                    </a:cubicBezTo>
                    <a:cubicBezTo>
                      <a:pt x="262" y="376"/>
                      <a:pt x="248" y="325"/>
                      <a:pt x="240" y="274"/>
                    </a:cubicBezTo>
                    <a:cubicBezTo>
                      <a:pt x="236" y="249"/>
                      <a:pt x="234" y="223"/>
                      <a:pt x="236" y="197"/>
                    </a:cubicBezTo>
                    <a:cubicBezTo>
                      <a:pt x="238" y="164"/>
                      <a:pt x="248" y="132"/>
                      <a:pt x="263" y="103"/>
                    </a:cubicBezTo>
                    <a:cubicBezTo>
                      <a:pt x="278" y="74"/>
                      <a:pt x="300" y="48"/>
                      <a:pt x="329" y="32"/>
                    </a:cubicBezTo>
                    <a:cubicBezTo>
                      <a:pt x="356" y="16"/>
                      <a:pt x="389" y="11"/>
                      <a:pt x="420" y="14"/>
                    </a:cubicBezTo>
                    <a:cubicBezTo>
                      <a:pt x="476" y="20"/>
                      <a:pt x="528" y="58"/>
                      <a:pt x="550" y="111"/>
                    </a:cubicBezTo>
                    <a:cubicBezTo>
                      <a:pt x="570" y="163"/>
                      <a:pt x="558" y="227"/>
                      <a:pt x="513" y="262"/>
                    </a:cubicBezTo>
                    <a:cubicBezTo>
                      <a:pt x="490" y="278"/>
                      <a:pt x="459" y="289"/>
                      <a:pt x="431" y="281"/>
                    </a:cubicBezTo>
                    <a:cubicBezTo>
                      <a:pt x="412" y="276"/>
                      <a:pt x="397" y="262"/>
                      <a:pt x="385" y="246"/>
                    </a:cubicBezTo>
                    <a:cubicBezTo>
                      <a:pt x="382" y="242"/>
                      <a:pt x="380" y="238"/>
                      <a:pt x="377" y="234"/>
                    </a:cubicBezTo>
                    <a:cubicBezTo>
                      <a:pt x="376" y="232"/>
                      <a:pt x="374" y="234"/>
                      <a:pt x="374" y="236"/>
                    </a:cubicBezTo>
                    <a:cubicBezTo>
                      <a:pt x="374" y="236"/>
                      <a:pt x="374" y="236"/>
                      <a:pt x="374" y="236"/>
                    </a:cubicBezTo>
                    <a:cubicBezTo>
                      <a:pt x="375" y="238"/>
                      <a:pt x="379" y="236"/>
                      <a:pt x="378" y="234"/>
                    </a:cubicBezTo>
                    <a:cubicBezTo>
                      <a:pt x="367" y="210"/>
                      <a:pt x="374" y="175"/>
                      <a:pt x="403" y="168"/>
                    </a:cubicBezTo>
                    <a:cubicBezTo>
                      <a:pt x="416" y="164"/>
                      <a:pt x="433" y="170"/>
                      <a:pt x="437" y="184"/>
                    </a:cubicBezTo>
                    <a:cubicBezTo>
                      <a:pt x="439" y="193"/>
                      <a:pt x="436" y="202"/>
                      <a:pt x="428" y="207"/>
                    </a:cubicBezTo>
                    <a:cubicBezTo>
                      <a:pt x="420" y="213"/>
                      <a:pt x="408" y="208"/>
                      <a:pt x="405" y="199"/>
                    </a:cubicBezTo>
                    <a:cubicBezTo>
                      <a:pt x="405" y="196"/>
                      <a:pt x="405" y="198"/>
                      <a:pt x="405" y="200"/>
                    </a:cubicBezTo>
                    <a:cubicBezTo>
                      <a:pt x="407" y="208"/>
                      <a:pt x="412" y="213"/>
                      <a:pt x="421" y="214"/>
                    </a:cubicBezTo>
                    <a:cubicBezTo>
                      <a:pt x="430" y="214"/>
                      <a:pt x="437" y="206"/>
                      <a:pt x="440" y="199"/>
                    </a:cubicBezTo>
                    <a:cubicBezTo>
                      <a:pt x="446" y="180"/>
                      <a:pt x="431" y="165"/>
                      <a:pt x="414" y="163"/>
                    </a:cubicBezTo>
                    <a:cubicBezTo>
                      <a:pt x="398" y="162"/>
                      <a:pt x="385" y="171"/>
                      <a:pt x="377" y="183"/>
                    </a:cubicBezTo>
                    <a:cubicBezTo>
                      <a:pt x="366" y="199"/>
                      <a:pt x="367" y="219"/>
                      <a:pt x="374" y="236"/>
                    </a:cubicBezTo>
                    <a:cubicBezTo>
                      <a:pt x="375" y="235"/>
                      <a:pt x="377" y="235"/>
                      <a:pt x="378" y="234"/>
                    </a:cubicBezTo>
                    <a:cubicBezTo>
                      <a:pt x="378" y="234"/>
                      <a:pt x="378" y="235"/>
                      <a:pt x="378" y="235"/>
                    </a:cubicBezTo>
                    <a:cubicBezTo>
                      <a:pt x="377" y="235"/>
                      <a:pt x="376" y="236"/>
                      <a:pt x="375" y="236"/>
                    </a:cubicBezTo>
                    <a:cubicBezTo>
                      <a:pt x="374" y="236"/>
                      <a:pt x="375" y="238"/>
                      <a:pt x="376" y="238"/>
                    </a:cubicBezTo>
                    <a:cubicBezTo>
                      <a:pt x="377" y="241"/>
                      <a:pt x="378" y="243"/>
                      <a:pt x="380" y="245"/>
                    </a:cubicBezTo>
                    <a:cubicBezTo>
                      <a:pt x="384" y="251"/>
                      <a:pt x="389" y="257"/>
                      <a:pt x="394" y="262"/>
                    </a:cubicBezTo>
                    <a:cubicBezTo>
                      <a:pt x="409" y="277"/>
                      <a:pt x="428" y="287"/>
                      <a:pt x="449" y="287"/>
                    </a:cubicBezTo>
                    <a:cubicBezTo>
                      <a:pt x="475" y="288"/>
                      <a:pt x="503" y="275"/>
                      <a:pt x="523" y="258"/>
                    </a:cubicBezTo>
                    <a:cubicBezTo>
                      <a:pt x="542" y="241"/>
                      <a:pt x="555" y="217"/>
                      <a:pt x="560" y="192"/>
                    </a:cubicBezTo>
                    <a:cubicBezTo>
                      <a:pt x="572" y="140"/>
                      <a:pt x="550" y="85"/>
                      <a:pt x="510" y="50"/>
                    </a:cubicBezTo>
                    <a:cubicBezTo>
                      <a:pt x="468" y="13"/>
                      <a:pt x="408" y="0"/>
                      <a:pt x="354" y="17"/>
                    </a:cubicBezTo>
                    <a:cubicBezTo>
                      <a:pt x="293" y="36"/>
                      <a:pt x="255" y="95"/>
                      <a:pt x="239" y="154"/>
                    </a:cubicBezTo>
                    <a:cubicBezTo>
                      <a:pt x="226" y="207"/>
                      <a:pt x="233" y="260"/>
                      <a:pt x="243" y="312"/>
                    </a:cubicBezTo>
                    <a:cubicBezTo>
                      <a:pt x="252" y="363"/>
                      <a:pt x="265" y="416"/>
                      <a:pt x="256" y="468"/>
                    </a:cubicBezTo>
                    <a:cubicBezTo>
                      <a:pt x="246" y="520"/>
                      <a:pt x="212" y="564"/>
                      <a:pt x="162" y="583"/>
                    </a:cubicBezTo>
                    <a:cubicBezTo>
                      <a:pt x="138" y="592"/>
                      <a:pt x="111" y="593"/>
                      <a:pt x="87" y="584"/>
                    </a:cubicBezTo>
                    <a:cubicBezTo>
                      <a:pt x="57" y="573"/>
                      <a:pt x="33" y="546"/>
                      <a:pt x="22" y="516"/>
                    </a:cubicBezTo>
                    <a:cubicBezTo>
                      <a:pt x="5" y="469"/>
                      <a:pt x="21" y="406"/>
                      <a:pt x="73" y="390"/>
                    </a:cubicBezTo>
                    <a:cubicBezTo>
                      <a:pt x="121" y="376"/>
                      <a:pt x="178" y="411"/>
                      <a:pt x="172" y="464"/>
                    </a:cubicBezTo>
                    <a:cubicBezTo>
                      <a:pt x="170" y="483"/>
                      <a:pt x="149" y="501"/>
                      <a:pt x="129" y="497"/>
                    </a:cubicBezTo>
                    <a:cubicBezTo>
                      <a:pt x="117" y="495"/>
                      <a:pt x="107" y="484"/>
                      <a:pt x="106" y="471"/>
                    </a:cubicBezTo>
                    <a:cubicBezTo>
                      <a:pt x="105" y="459"/>
                      <a:pt x="117" y="449"/>
                      <a:pt x="129" y="456"/>
                    </a:cubicBezTo>
                    <a:cubicBezTo>
                      <a:pt x="131" y="457"/>
                      <a:pt x="133" y="454"/>
                      <a:pt x="131" y="45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59" name="Freeform 386"/>
              <p:cNvSpPr>
                <a:spLocks/>
              </p:cNvSpPr>
              <p:nvPr/>
            </p:nvSpPr>
            <p:spPr bwMode="auto">
              <a:xfrm>
                <a:off x="1702" y="487"/>
                <a:ext cx="343" cy="451"/>
              </a:xfrm>
              <a:custGeom>
                <a:avLst/>
                <a:gdLst>
                  <a:gd name="T0" fmla="*/ 145 w 145"/>
                  <a:gd name="T1" fmla="*/ 13 h 191"/>
                  <a:gd name="T2" fmla="*/ 95 w 145"/>
                  <a:gd name="T3" fmla="*/ 26 h 191"/>
                  <a:gd name="T4" fmla="*/ 67 w 145"/>
                  <a:gd name="T5" fmla="*/ 87 h 191"/>
                  <a:gd name="T6" fmla="*/ 4 w 145"/>
                  <a:gd name="T7" fmla="*/ 191 h 191"/>
                  <a:gd name="T8" fmla="*/ 0 w 145"/>
                  <a:gd name="T9" fmla="*/ 187 h 191"/>
                  <a:gd name="T10" fmla="*/ 63 w 145"/>
                  <a:gd name="T11" fmla="*/ 88 h 191"/>
                  <a:gd name="T12" fmla="*/ 89 w 145"/>
                  <a:gd name="T13" fmla="*/ 25 h 191"/>
                  <a:gd name="T14" fmla="*/ 142 w 145"/>
                  <a:gd name="T15" fmla="*/ 10 h 191"/>
                  <a:gd name="T16" fmla="*/ 145 w 145"/>
                  <a:gd name="T17" fmla="*/ 13 h 1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5" h="191">
                    <a:moveTo>
                      <a:pt x="145" y="13"/>
                    </a:moveTo>
                    <a:cubicBezTo>
                      <a:pt x="127" y="3"/>
                      <a:pt x="109" y="13"/>
                      <a:pt x="95" y="26"/>
                    </a:cubicBezTo>
                    <a:cubicBezTo>
                      <a:pt x="78" y="42"/>
                      <a:pt x="71" y="64"/>
                      <a:pt x="67" y="87"/>
                    </a:cubicBezTo>
                    <a:cubicBezTo>
                      <a:pt x="60" y="124"/>
                      <a:pt x="50" y="182"/>
                      <a:pt x="4" y="191"/>
                    </a:cubicBezTo>
                    <a:cubicBezTo>
                      <a:pt x="3" y="191"/>
                      <a:pt x="1" y="187"/>
                      <a:pt x="0" y="187"/>
                    </a:cubicBezTo>
                    <a:cubicBezTo>
                      <a:pt x="44" y="179"/>
                      <a:pt x="56" y="124"/>
                      <a:pt x="63" y="88"/>
                    </a:cubicBezTo>
                    <a:cubicBezTo>
                      <a:pt x="67" y="65"/>
                      <a:pt x="73" y="43"/>
                      <a:pt x="89" y="25"/>
                    </a:cubicBezTo>
                    <a:cubicBezTo>
                      <a:pt x="103" y="11"/>
                      <a:pt x="123" y="0"/>
                      <a:pt x="142" y="10"/>
                    </a:cubicBezTo>
                    <a:cubicBezTo>
                      <a:pt x="143" y="10"/>
                      <a:pt x="144" y="12"/>
                      <a:pt x="145" y="1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60" name="Freeform 387"/>
              <p:cNvSpPr>
                <a:spLocks/>
              </p:cNvSpPr>
              <p:nvPr/>
            </p:nvSpPr>
            <p:spPr bwMode="auto">
              <a:xfrm>
                <a:off x="2177" y="574"/>
                <a:ext cx="71" cy="52"/>
              </a:xfrm>
              <a:custGeom>
                <a:avLst/>
                <a:gdLst>
                  <a:gd name="T0" fmla="*/ 30 w 30"/>
                  <a:gd name="T1" fmla="*/ 20 h 22"/>
                  <a:gd name="T2" fmla="*/ 26 w 30"/>
                  <a:gd name="T3" fmla="*/ 21 h 22"/>
                  <a:gd name="T4" fmla="*/ 19 w 30"/>
                  <a:gd name="T5" fmla="*/ 20 h 22"/>
                  <a:gd name="T6" fmla="*/ 11 w 30"/>
                  <a:gd name="T7" fmla="*/ 9 h 22"/>
                  <a:gd name="T8" fmla="*/ 9 w 30"/>
                  <a:gd name="T9" fmla="*/ 5 h 22"/>
                  <a:gd name="T10" fmla="*/ 7 w 30"/>
                  <a:gd name="T11" fmla="*/ 2 h 22"/>
                  <a:gd name="T12" fmla="*/ 2 w 30"/>
                  <a:gd name="T13" fmla="*/ 1 h 22"/>
                  <a:gd name="T14" fmla="*/ 0 w 30"/>
                  <a:gd name="T15" fmla="*/ 1 h 22"/>
                  <a:gd name="T16" fmla="*/ 2 w 30"/>
                  <a:gd name="T17" fmla="*/ 1 h 22"/>
                  <a:gd name="T18" fmla="*/ 8 w 30"/>
                  <a:gd name="T19" fmla="*/ 3 h 22"/>
                  <a:gd name="T20" fmla="*/ 15 w 30"/>
                  <a:gd name="T21" fmla="*/ 15 h 22"/>
                  <a:gd name="T22" fmla="*/ 20 w 30"/>
                  <a:gd name="T23" fmla="*/ 20 h 22"/>
                  <a:gd name="T24" fmla="*/ 25 w 30"/>
                  <a:gd name="T25" fmla="*/ 21 h 22"/>
                  <a:gd name="T26" fmla="*/ 30 w 30"/>
                  <a:gd name="T27"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 h="22">
                    <a:moveTo>
                      <a:pt x="30" y="20"/>
                    </a:moveTo>
                    <a:cubicBezTo>
                      <a:pt x="30" y="19"/>
                      <a:pt x="29" y="20"/>
                      <a:pt x="26" y="21"/>
                    </a:cubicBezTo>
                    <a:cubicBezTo>
                      <a:pt x="24" y="21"/>
                      <a:pt x="22" y="22"/>
                      <a:pt x="19" y="20"/>
                    </a:cubicBezTo>
                    <a:cubicBezTo>
                      <a:pt x="16" y="18"/>
                      <a:pt x="14" y="14"/>
                      <a:pt x="11" y="9"/>
                    </a:cubicBezTo>
                    <a:cubicBezTo>
                      <a:pt x="11" y="7"/>
                      <a:pt x="10" y="6"/>
                      <a:pt x="9" y="5"/>
                    </a:cubicBezTo>
                    <a:cubicBezTo>
                      <a:pt x="8" y="3"/>
                      <a:pt x="7" y="2"/>
                      <a:pt x="7" y="2"/>
                    </a:cubicBezTo>
                    <a:cubicBezTo>
                      <a:pt x="5" y="1"/>
                      <a:pt x="3" y="1"/>
                      <a:pt x="2" y="1"/>
                    </a:cubicBezTo>
                    <a:cubicBezTo>
                      <a:pt x="0" y="1"/>
                      <a:pt x="0" y="1"/>
                      <a:pt x="0" y="1"/>
                    </a:cubicBezTo>
                    <a:cubicBezTo>
                      <a:pt x="0" y="1"/>
                      <a:pt x="0" y="1"/>
                      <a:pt x="2" y="1"/>
                    </a:cubicBezTo>
                    <a:cubicBezTo>
                      <a:pt x="4" y="0"/>
                      <a:pt x="6" y="0"/>
                      <a:pt x="8" y="3"/>
                    </a:cubicBezTo>
                    <a:cubicBezTo>
                      <a:pt x="11" y="5"/>
                      <a:pt x="12" y="10"/>
                      <a:pt x="15" y="15"/>
                    </a:cubicBezTo>
                    <a:cubicBezTo>
                      <a:pt x="17" y="18"/>
                      <a:pt x="19" y="19"/>
                      <a:pt x="20" y="20"/>
                    </a:cubicBezTo>
                    <a:cubicBezTo>
                      <a:pt x="21" y="21"/>
                      <a:pt x="22" y="21"/>
                      <a:pt x="25" y="21"/>
                    </a:cubicBezTo>
                    <a:cubicBezTo>
                      <a:pt x="26" y="21"/>
                      <a:pt x="28" y="20"/>
                      <a:pt x="30" y="2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61" name="Freeform 388"/>
              <p:cNvSpPr>
                <a:spLocks/>
              </p:cNvSpPr>
              <p:nvPr/>
            </p:nvSpPr>
            <p:spPr bwMode="auto">
              <a:xfrm>
                <a:off x="2177" y="574"/>
                <a:ext cx="71" cy="52"/>
              </a:xfrm>
              <a:custGeom>
                <a:avLst/>
                <a:gdLst>
                  <a:gd name="T0" fmla="*/ 30 w 30"/>
                  <a:gd name="T1" fmla="*/ 20 h 22"/>
                  <a:gd name="T2" fmla="*/ 30 w 30"/>
                  <a:gd name="T3" fmla="*/ 20 h 22"/>
                  <a:gd name="T4" fmla="*/ 29 w 30"/>
                  <a:gd name="T5" fmla="*/ 20 h 22"/>
                  <a:gd name="T6" fmla="*/ 19 w 30"/>
                  <a:gd name="T7" fmla="*/ 20 h 22"/>
                  <a:gd name="T8" fmla="*/ 11 w 30"/>
                  <a:gd name="T9" fmla="*/ 9 h 22"/>
                  <a:gd name="T10" fmla="*/ 7 w 30"/>
                  <a:gd name="T11" fmla="*/ 2 h 22"/>
                  <a:gd name="T12" fmla="*/ 2 w 30"/>
                  <a:gd name="T13" fmla="*/ 1 h 22"/>
                  <a:gd name="T14" fmla="*/ 0 w 30"/>
                  <a:gd name="T15" fmla="*/ 1 h 22"/>
                  <a:gd name="T16" fmla="*/ 0 w 30"/>
                  <a:gd name="T17" fmla="*/ 1 h 22"/>
                  <a:gd name="T18" fmla="*/ 0 w 30"/>
                  <a:gd name="T19" fmla="*/ 1 h 22"/>
                  <a:gd name="T20" fmla="*/ 0 w 30"/>
                  <a:gd name="T21" fmla="*/ 1 h 22"/>
                  <a:gd name="T22" fmla="*/ 0 w 30"/>
                  <a:gd name="T23" fmla="*/ 1 h 22"/>
                  <a:gd name="T24" fmla="*/ 0 w 30"/>
                  <a:gd name="T25" fmla="*/ 1 h 22"/>
                  <a:gd name="T26" fmla="*/ 0 w 30"/>
                  <a:gd name="T27" fmla="*/ 1 h 22"/>
                  <a:gd name="T28" fmla="*/ 0 w 30"/>
                  <a:gd name="T29" fmla="*/ 1 h 22"/>
                  <a:gd name="T30" fmla="*/ 0 w 30"/>
                  <a:gd name="T31" fmla="*/ 1 h 22"/>
                  <a:gd name="T32" fmla="*/ 0 w 30"/>
                  <a:gd name="T33" fmla="*/ 1 h 22"/>
                  <a:gd name="T34" fmla="*/ 0 w 30"/>
                  <a:gd name="T35" fmla="*/ 1 h 22"/>
                  <a:gd name="T36" fmla="*/ 0 w 30"/>
                  <a:gd name="T37" fmla="*/ 1 h 22"/>
                  <a:gd name="T38" fmla="*/ 0 w 30"/>
                  <a:gd name="T39" fmla="*/ 1 h 22"/>
                  <a:gd name="T40" fmla="*/ 0 w 30"/>
                  <a:gd name="T41" fmla="*/ 1 h 22"/>
                  <a:gd name="T42" fmla="*/ 0 w 30"/>
                  <a:gd name="T43" fmla="*/ 1 h 22"/>
                  <a:gd name="T44" fmla="*/ 0 w 30"/>
                  <a:gd name="T45" fmla="*/ 1 h 22"/>
                  <a:gd name="T46" fmla="*/ 0 w 30"/>
                  <a:gd name="T47" fmla="*/ 1 h 22"/>
                  <a:gd name="T48" fmla="*/ 0 w 30"/>
                  <a:gd name="T49" fmla="*/ 1 h 22"/>
                  <a:gd name="T50" fmla="*/ 0 w 30"/>
                  <a:gd name="T51" fmla="*/ 1 h 22"/>
                  <a:gd name="T52" fmla="*/ 0 w 30"/>
                  <a:gd name="T53" fmla="*/ 1 h 22"/>
                  <a:gd name="T54" fmla="*/ 0 w 30"/>
                  <a:gd name="T55" fmla="*/ 1 h 22"/>
                  <a:gd name="T56" fmla="*/ 0 w 30"/>
                  <a:gd name="T57" fmla="*/ 1 h 22"/>
                  <a:gd name="T58" fmla="*/ 7 w 30"/>
                  <a:gd name="T59" fmla="*/ 1 h 22"/>
                  <a:gd name="T60" fmla="*/ 15 w 30"/>
                  <a:gd name="T61" fmla="*/ 15 h 22"/>
                  <a:gd name="T62" fmla="*/ 20 w 30"/>
                  <a:gd name="T63" fmla="*/ 20 h 22"/>
                  <a:gd name="T64" fmla="*/ 20 w 30"/>
                  <a:gd name="T65" fmla="*/ 20 h 22"/>
                  <a:gd name="T66" fmla="*/ 30 w 30"/>
                  <a:gd name="T67" fmla="*/ 20 h 22"/>
                  <a:gd name="T68" fmla="*/ 30 w 30"/>
                  <a:gd name="T69" fmla="*/ 20 h 22"/>
                  <a:gd name="T70" fmla="*/ 30 w 30"/>
                  <a:gd name="T71" fmla="*/ 20 h 22"/>
                  <a:gd name="T72" fmla="*/ 20 w 30"/>
                  <a:gd name="T73" fmla="*/ 20 h 22"/>
                  <a:gd name="T74" fmla="*/ 20 w 30"/>
                  <a:gd name="T75" fmla="*/ 20 h 22"/>
                  <a:gd name="T76" fmla="*/ 15 w 30"/>
                  <a:gd name="T77" fmla="*/ 15 h 22"/>
                  <a:gd name="T78" fmla="*/ 7 w 30"/>
                  <a:gd name="T79" fmla="*/ 1 h 22"/>
                  <a:gd name="T80" fmla="*/ 1 w 30"/>
                  <a:gd name="T81" fmla="*/ 1 h 22"/>
                  <a:gd name="T82" fmla="*/ 0 w 30"/>
                  <a:gd name="T83" fmla="*/ 1 h 22"/>
                  <a:gd name="T84" fmla="*/ 0 w 30"/>
                  <a:gd name="T85" fmla="*/ 1 h 22"/>
                  <a:gd name="T86" fmla="*/ 0 w 30"/>
                  <a:gd name="T87" fmla="*/ 1 h 22"/>
                  <a:gd name="T88" fmla="*/ 0 w 30"/>
                  <a:gd name="T89" fmla="*/ 1 h 22"/>
                  <a:gd name="T90" fmla="*/ 0 w 30"/>
                  <a:gd name="T91" fmla="*/ 1 h 22"/>
                  <a:gd name="T92" fmla="*/ 2 w 30"/>
                  <a:gd name="T93" fmla="*/ 1 h 22"/>
                  <a:gd name="T94" fmla="*/ 7 w 30"/>
                  <a:gd name="T95" fmla="*/ 2 h 22"/>
                  <a:gd name="T96" fmla="*/ 11 w 30"/>
                  <a:gd name="T97" fmla="*/ 9 h 22"/>
                  <a:gd name="T98" fmla="*/ 19 w 30"/>
                  <a:gd name="T99" fmla="*/ 20 h 22"/>
                  <a:gd name="T100" fmla="*/ 29 w 30"/>
                  <a:gd name="T101" fmla="*/ 20 h 22"/>
                  <a:gd name="T102" fmla="*/ 30 w 30"/>
                  <a:gd name="T103" fmla="*/ 20 h 22"/>
                  <a:gd name="T104" fmla="*/ 30 w 30"/>
                  <a:gd name="T105" fmla="*/ 20 h 22"/>
                  <a:gd name="T106" fmla="*/ 30 w 30"/>
                  <a:gd name="T107" fmla="*/ 20 h 22"/>
                  <a:gd name="T108" fmla="*/ 30 w 30"/>
                  <a:gd name="T109" fmla="*/ 20 h 22"/>
                  <a:gd name="T110" fmla="*/ 30 w 30"/>
                  <a:gd name="T111" fmla="*/ 20 h 22"/>
                  <a:gd name="T112" fmla="*/ 30 w 30"/>
                  <a:gd name="T113" fmla="*/ 20 h 22"/>
                  <a:gd name="T114" fmla="*/ 30 w 30"/>
                  <a:gd name="T115" fmla="*/ 20 h 22"/>
                  <a:gd name="T116" fmla="*/ 30 w 30"/>
                  <a:gd name="T117" fmla="*/ 20 h 22"/>
                  <a:gd name="T118" fmla="*/ 30 w 30"/>
                  <a:gd name="T119" fmla="*/ 20 h 22"/>
                  <a:gd name="T120" fmla="*/ 30 w 30"/>
                  <a:gd name="T121" fmla="*/ 20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30" h="22">
                    <a:moveTo>
                      <a:pt x="30" y="20"/>
                    </a:moveTo>
                    <a:cubicBezTo>
                      <a:pt x="30" y="20"/>
                      <a:pt x="30" y="20"/>
                      <a:pt x="30" y="20"/>
                    </a:cubicBezTo>
                    <a:cubicBezTo>
                      <a:pt x="30" y="20"/>
                      <a:pt x="30" y="20"/>
                      <a:pt x="30" y="20"/>
                    </a:cubicBezTo>
                    <a:cubicBezTo>
                      <a:pt x="30" y="20"/>
                      <a:pt x="30" y="20"/>
                      <a:pt x="30" y="20"/>
                    </a:cubicBezTo>
                    <a:cubicBezTo>
                      <a:pt x="30" y="20"/>
                      <a:pt x="30" y="20"/>
                      <a:pt x="30" y="20"/>
                    </a:cubicBezTo>
                    <a:cubicBezTo>
                      <a:pt x="30" y="20"/>
                      <a:pt x="29" y="20"/>
                      <a:pt x="29" y="20"/>
                    </a:cubicBezTo>
                    <a:cubicBezTo>
                      <a:pt x="28" y="20"/>
                      <a:pt x="27" y="21"/>
                      <a:pt x="26" y="21"/>
                    </a:cubicBezTo>
                    <a:cubicBezTo>
                      <a:pt x="24" y="21"/>
                      <a:pt x="22" y="22"/>
                      <a:pt x="19" y="20"/>
                    </a:cubicBezTo>
                    <a:cubicBezTo>
                      <a:pt x="19" y="20"/>
                      <a:pt x="19" y="20"/>
                      <a:pt x="19" y="20"/>
                    </a:cubicBezTo>
                    <a:cubicBezTo>
                      <a:pt x="16" y="18"/>
                      <a:pt x="14" y="14"/>
                      <a:pt x="11" y="9"/>
                    </a:cubicBezTo>
                    <a:cubicBezTo>
                      <a:pt x="11" y="7"/>
                      <a:pt x="10" y="6"/>
                      <a:pt x="9" y="5"/>
                    </a:cubicBezTo>
                    <a:cubicBezTo>
                      <a:pt x="8" y="3"/>
                      <a:pt x="7" y="2"/>
                      <a:pt x="7" y="2"/>
                    </a:cubicBezTo>
                    <a:cubicBezTo>
                      <a:pt x="6" y="2"/>
                      <a:pt x="6" y="2"/>
                      <a:pt x="6" y="2"/>
                    </a:cubicBezTo>
                    <a:cubicBezTo>
                      <a:pt x="5" y="1"/>
                      <a:pt x="3" y="1"/>
                      <a:pt x="2" y="1"/>
                    </a:cubicBezTo>
                    <a:cubicBezTo>
                      <a:pt x="1" y="1"/>
                      <a:pt x="1"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1" y="1"/>
                      <a:pt x="2" y="1"/>
                    </a:cubicBezTo>
                    <a:cubicBezTo>
                      <a:pt x="3" y="0"/>
                      <a:pt x="5" y="0"/>
                      <a:pt x="7" y="1"/>
                    </a:cubicBezTo>
                    <a:cubicBezTo>
                      <a:pt x="7" y="2"/>
                      <a:pt x="8" y="2"/>
                      <a:pt x="8" y="3"/>
                    </a:cubicBezTo>
                    <a:cubicBezTo>
                      <a:pt x="11" y="5"/>
                      <a:pt x="12" y="10"/>
                      <a:pt x="15" y="15"/>
                    </a:cubicBezTo>
                    <a:cubicBezTo>
                      <a:pt x="17" y="18"/>
                      <a:pt x="18" y="19"/>
                      <a:pt x="19" y="20"/>
                    </a:cubicBezTo>
                    <a:cubicBezTo>
                      <a:pt x="19" y="20"/>
                      <a:pt x="20" y="20"/>
                      <a:pt x="20" y="20"/>
                    </a:cubicBezTo>
                    <a:cubicBezTo>
                      <a:pt x="20" y="20"/>
                      <a:pt x="20" y="20"/>
                      <a:pt x="20" y="20"/>
                    </a:cubicBezTo>
                    <a:cubicBezTo>
                      <a:pt x="20" y="20"/>
                      <a:pt x="20" y="20"/>
                      <a:pt x="20" y="20"/>
                    </a:cubicBezTo>
                    <a:cubicBezTo>
                      <a:pt x="21" y="21"/>
                      <a:pt x="22" y="21"/>
                      <a:pt x="25" y="21"/>
                    </a:cubicBezTo>
                    <a:cubicBezTo>
                      <a:pt x="26" y="21"/>
                      <a:pt x="28" y="21"/>
                      <a:pt x="30" y="20"/>
                    </a:cubicBezTo>
                    <a:cubicBezTo>
                      <a:pt x="30" y="20"/>
                      <a:pt x="30" y="20"/>
                      <a:pt x="30" y="20"/>
                    </a:cubicBezTo>
                    <a:cubicBezTo>
                      <a:pt x="30" y="20"/>
                      <a:pt x="30" y="20"/>
                      <a:pt x="30" y="20"/>
                    </a:cubicBezTo>
                    <a:cubicBezTo>
                      <a:pt x="30" y="20"/>
                      <a:pt x="30" y="20"/>
                      <a:pt x="30" y="20"/>
                    </a:cubicBezTo>
                    <a:cubicBezTo>
                      <a:pt x="30" y="20"/>
                      <a:pt x="30" y="20"/>
                      <a:pt x="30" y="20"/>
                    </a:cubicBezTo>
                    <a:cubicBezTo>
                      <a:pt x="28" y="20"/>
                      <a:pt x="26" y="21"/>
                      <a:pt x="25" y="21"/>
                    </a:cubicBezTo>
                    <a:cubicBezTo>
                      <a:pt x="22" y="21"/>
                      <a:pt x="21" y="21"/>
                      <a:pt x="20" y="20"/>
                    </a:cubicBezTo>
                    <a:cubicBezTo>
                      <a:pt x="20" y="20"/>
                      <a:pt x="20" y="20"/>
                      <a:pt x="20" y="20"/>
                    </a:cubicBezTo>
                    <a:cubicBezTo>
                      <a:pt x="20" y="20"/>
                      <a:pt x="20" y="20"/>
                      <a:pt x="20" y="20"/>
                    </a:cubicBezTo>
                    <a:cubicBezTo>
                      <a:pt x="20" y="20"/>
                      <a:pt x="20" y="20"/>
                      <a:pt x="19" y="20"/>
                    </a:cubicBezTo>
                    <a:cubicBezTo>
                      <a:pt x="18" y="19"/>
                      <a:pt x="17" y="18"/>
                      <a:pt x="15" y="15"/>
                    </a:cubicBezTo>
                    <a:cubicBezTo>
                      <a:pt x="12" y="10"/>
                      <a:pt x="11" y="5"/>
                      <a:pt x="8" y="3"/>
                    </a:cubicBezTo>
                    <a:cubicBezTo>
                      <a:pt x="8" y="2"/>
                      <a:pt x="7" y="2"/>
                      <a:pt x="7" y="1"/>
                    </a:cubicBezTo>
                    <a:cubicBezTo>
                      <a:pt x="5" y="0"/>
                      <a:pt x="3" y="0"/>
                      <a:pt x="2" y="1"/>
                    </a:cubicBezTo>
                    <a:cubicBezTo>
                      <a:pt x="1" y="1"/>
                      <a:pt x="1" y="1"/>
                      <a:pt x="1"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1"/>
                      <a:pt x="1" y="1"/>
                      <a:pt x="2" y="1"/>
                    </a:cubicBezTo>
                    <a:cubicBezTo>
                      <a:pt x="3" y="1"/>
                      <a:pt x="5" y="1"/>
                      <a:pt x="6" y="2"/>
                    </a:cubicBezTo>
                    <a:cubicBezTo>
                      <a:pt x="6" y="2"/>
                      <a:pt x="6" y="2"/>
                      <a:pt x="7" y="2"/>
                    </a:cubicBezTo>
                    <a:cubicBezTo>
                      <a:pt x="7" y="2"/>
                      <a:pt x="8" y="3"/>
                      <a:pt x="9" y="5"/>
                    </a:cubicBezTo>
                    <a:cubicBezTo>
                      <a:pt x="10" y="6"/>
                      <a:pt x="11" y="7"/>
                      <a:pt x="11" y="9"/>
                    </a:cubicBezTo>
                    <a:cubicBezTo>
                      <a:pt x="14" y="14"/>
                      <a:pt x="16" y="18"/>
                      <a:pt x="19" y="20"/>
                    </a:cubicBezTo>
                    <a:cubicBezTo>
                      <a:pt x="19" y="20"/>
                      <a:pt x="19" y="20"/>
                      <a:pt x="19" y="20"/>
                    </a:cubicBezTo>
                    <a:cubicBezTo>
                      <a:pt x="22" y="22"/>
                      <a:pt x="24" y="22"/>
                      <a:pt x="26" y="21"/>
                    </a:cubicBezTo>
                    <a:cubicBezTo>
                      <a:pt x="28" y="21"/>
                      <a:pt x="29" y="20"/>
                      <a:pt x="29" y="20"/>
                    </a:cubicBezTo>
                    <a:cubicBezTo>
                      <a:pt x="29" y="20"/>
                      <a:pt x="30" y="20"/>
                      <a:pt x="30" y="20"/>
                    </a:cubicBezTo>
                    <a:cubicBezTo>
                      <a:pt x="30" y="20"/>
                      <a:pt x="30" y="20"/>
                      <a:pt x="30" y="20"/>
                    </a:cubicBezTo>
                    <a:cubicBezTo>
                      <a:pt x="30" y="20"/>
                      <a:pt x="30" y="20"/>
                      <a:pt x="30" y="20"/>
                    </a:cubicBezTo>
                    <a:cubicBezTo>
                      <a:pt x="30" y="20"/>
                      <a:pt x="30" y="20"/>
                      <a:pt x="30" y="20"/>
                    </a:cubicBezTo>
                    <a:cubicBezTo>
                      <a:pt x="30" y="20"/>
                      <a:pt x="30" y="20"/>
                      <a:pt x="30" y="20"/>
                    </a:cubicBezTo>
                    <a:cubicBezTo>
                      <a:pt x="30" y="20"/>
                      <a:pt x="30" y="20"/>
                      <a:pt x="30" y="20"/>
                    </a:cubicBezTo>
                    <a:cubicBezTo>
                      <a:pt x="30" y="20"/>
                      <a:pt x="30" y="20"/>
                      <a:pt x="30" y="20"/>
                    </a:cubicBezTo>
                    <a:cubicBezTo>
                      <a:pt x="30" y="20"/>
                      <a:pt x="30" y="20"/>
                      <a:pt x="30" y="20"/>
                    </a:cubicBezTo>
                    <a:cubicBezTo>
                      <a:pt x="30" y="20"/>
                      <a:pt x="30" y="20"/>
                      <a:pt x="30" y="20"/>
                    </a:cubicBezTo>
                    <a:cubicBezTo>
                      <a:pt x="30" y="20"/>
                      <a:pt x="30" y="20"/>
                      <a:pt x="30" y="20"/>
                    </a:cubicBezTo>
                    <a:cubicBezTo>
                      <a:pt x="30" y="20"/>
                      <a:pt x="30" y="20"/>
                      <a:pt x="30" y="20"/>
                    </a:cubicBezTo>
                    <a:cubicBezTo>
                      <a:pt x="30" y="20"/>
                      <a:pt x="30" y="20"/>
                      <a:pt x="30" y="20"/>
                    </a:cubicBezTo>
                    <a:cubicBezTo>
                      <a:pt x="30" y="20"/>
                      <a:pt x="30" y="20"/>
                      <a:pt x="30" y="20"/>
                    </a:cubicBezTo>
                    <a:cubicBezTo>
                      <a:pt x="30" y="20"/>
                      <a:pt x="30" y="20"/>
                      <a:pt x="30" y="20"/>
                    </a:cubicBezTo>
                    <a:cubicBezTo>
                      <a:pt x="30" y="20"/>
                      <a:pt x="30" y="20"/>
                      <a:pt x="30" y="20"/>
                    </a:cubicBezTo>
                    <a:cubicBezTo>
                      <a:pt x="30" y="20"/>
                      <a:pt x="30" y="20"/>
                      <a:pt x="30" y="20"/>
                    </a:cubicBezTo>
                    <a:cubicBezTo>
                      <a:pt x="30" y="20"/>
                      <a:pt x="30" y="20"/>
                      <a:pt x="30" y="20"/>
                    </a:cubicBezTo>
                    <a:cubicBezTo>
                      <a:pt x="30" y="20"/>
                      <a:pt x="30" y="20"/>
                      <a:pt x="30" y="20"/>
                    </a:cubicBezTo>
                    <a:cubicBezTo>
                      <a:pt x="30" y="20"/>
                      <a:pt x="30" y="20"/>
                      <a:pt x="30" y="20"/>
                    </a:cubicBezTo>
                    <a:cubicBezTo>
                      <a:pt x="30" y="20"/>
                      <a:pt x="30" y="20"/>
                      <a:pt x="30" y="20"/>
                    </a:cubicBezTo>
                    <a:cubicBezTo>
                      <a:pt x="30" y="20"/>
                      <a:pt x="30" y="20"/>
                      <a:pt x="30" y="2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62" name="Freeform 389"/>
              <p:cNvSpPr>
                <a:spLocks/>
              </p:cNvSpPr>
              <p:nvPr/>
            </p:nvSpPr>
            <p:spPr bwMode="auto">
              <a:xfrm>
                <a:off x="2212" y="603"/>
                <a:ext cx="5" cy="7"/>
              </a:xfrm>
              <a:custGeom>
                <a:avLst/>
                <a:gdLst>
                  <a:gd name="T0" fmla="*/ 1 w 2"/>
                  <a:gd name="T1" fmla="*/ 3 h 3"/>
                  <a:gd name="T2" fmla="*/ 0 w 2"/>
                  <a:gd name="T3" fmla="*/ 1 h 3"/>
                  <a:gd name="T4" fmla="*/ 1 w 2"/>
                  <a:gd name="T5" fmla="*/ 1 h 3"/>
                  <a:gd name="T6" fmla="*/ 2 w 2"/>
                  <a:gd name="T7" fmla="*/ 2 h 3"/>
                  <a:gd name="T8" fmla="*/ 1 w 2"/>
                  <a:gd name="T9" fmla="*/ 3 h 3"/>
                </a:gdLst>
                <a:ahLst/>
                <a:cxnLst>
                  <a:cxn ang="0">
                    <a:pos x="T0" y="T1"/>
                  </a:cxn>
                  <a:cxn ang="0">
                    <a:pos x="T2" y="T3"/>
                  </a:cxn>
                  <a:cxn ang="0">
                    <a:pos x="T4" y="T5"/>
                  </a:cxn>
                  <a:cxn ang="0">
                    <a:pos x="T6" y="T7"/>
                  </a:cxn>
                  <a:cxn ang="0">
                    <a:pos x="T8" y="T9"/>
                  </a:cxn>
                </a:cxnLst>
                <a:rect l="0" t="0" r="r" b="b"/>
                <a:pathLst>
                  <a:path w="2" h="3">
                    <a:moveTo>
                      <a:pt x="1" y="3"/>
                    </a:moveTo>
                    <a:cubicBezTo>
                      <a:pt x="0" y="3"/>
                      <a:pt x="0" y="2"/>
                      <a:pt x="0" y="1"/>
                    </a:cubicBezTo>
                    <a:cubicBezTo>
                      <a:pt x="0" y="1"/>
                      <a:pt x="1" y="0"/>
                      <a:pt x="1" y="1"/>
                    </a:cubicBezTo>
                    <a:cubicBezTo>
                      <a:pt x="2" y="1"/>
                      <a:pt x="2" y="1"/>
                      <a:pt x="2" y="2"/>
                    </a:cubicBezTo>
                    <a:cubicBezTo>
                      <a:pt x="2" y="3"/>
                      <a:pt x="1" y="3"/>
                      <a:pt x="1"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63" name="Freeform 390"/>
              <p:cNvSpPr>
                <a:spLocks/>
              </p:cNvSpPr>
              <p:nvPr/>
            </p:nvSpPr>
            <p:spPr bwMode="auto">
              <a:xfrm>
                <a:off x="2212" y="603"/>
                <a:ext cx="5" cy="7"/>
              </a:xfrm>
              <a:custGeom>
                <a:avLst/>
                <a:gdLst>
                  <a:gd name="T0" fmla="*/ 1 w 2"/>
                  <a:gd name="T1" fmla="*/ 3 h 3"/>
                  <a:gd name="T2" fmla="*/ 1 w 2"/>
                  <a:gd name="T3" fmla="*/ 3 h 3"/>
                  <a:gd name="T4" fmla="*/ 0 w 2"/>
                  <a:gd name="T5" fmla="*/ 2 h 3"/>
                  <a:gd name="T6" fmla="*/ 0 w 2"/>
                  <a:gd name="T7" fmla="*/ 1 h 3"/>
                  <a:gd name="T8" fmla="*/ 1 w 2"/>
                  <a:gd name="T9" fmla="*/ 1 h 3"/>
                  <a:gd name="T10" fmla="*/ 1 w 2"/>
                  <a:gd name="T11" fmla="*/ 1 h 3"/>
                  <a:gd name="T12" fmla="*/ 2 w 2"/>
                  <a:gd name="T13" fmla="*/ 1 h 3"/>
                  <a:gd name="T14" fmla="*/ 2 w 2"/>
                  <a:gd name="T15" fmla="*/ 2 h 3"/>
                  <a:gd name="T16" fmla="*/ 2 w 2"/>
                  <a:gd name="T17" fmla="*/ 3 h 3"/>
                  <a:gd name="T18" fmla="*/ 1 w 2"/>
                  <a:gd name="T19" fmla="*/ 3 h 3"/>
                  <a:gd name="T20" fmla="*/ 1 w 2"/>
                  <a:gd name="T21" fmla="*/ 3 h 3"/>
                  <a:gd name="T22" fmla="*/ 1 w 2"/>
                  <a:gd name="T23" fmla="*/ 3 h 3"/>
                  <a:gd name="T24" fmla="*/ 2 w 2"/>
                  <a:gd name="T25" fmla="*/ 3 h 3"/>
                  <a:gd name="T26" fmla="*/ 2 w 2"/>
                  <a:gd name="T27" fmla="*/ 2 h 3"/>
                  <a:gd name="T28" fmla="*/ 2 w 2"/>
                  <a:gd name="T29" fmla="*/ 1 h 3"/>
                  <a:gd name="T30" fmla="*/ 1 w 2"/>
                  <a:gd name="T31" fmla="*/ 1 h 3"/>
                  <a:gd name="T32" fmla="*/ 1 w 2"/>
                  <a:gd name="T33" fmla="*/ 1 h 3"/>
                  <a:gd name="T34" fmla="*/ 0 w 2"/>
                  <a:gd name="T35" fmla="*/ 1 h 3"/>
                  <a:gd name="T36" fmla="*/ 0 w 2"/>
                  <a:gd name="T37" fmla="*/ 2 h 3"/>
                  <a:gd name="T38" fmla="*/ 1 w 2"/>
                  <a:gd name="T3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3">
                    <a:moveTo>
                      <a:pt x="1" y="3"/>
                    </a:moveTo>
                    <a:cubicBezTo>
                      <a:pt x="1" y="3"/>
                      <a:pt x="1" y="3"/>
                      <a:pt x="1" y="3"/>
                    </a:cubicBezTo>
                    <a:cubicBezTo>
                      <a:pt x="1" y="3"/>
                      <a:pt x="0" y="3"/>
                      <a:pt x="0" y="2"/>
                    </a:cubicBezTo>
                    <a:cubicBezTo>
                      <a:pt x="0" y="2"/>
                      <a:pt x="0" y="2"/>
                      <a:pt x="0" y="1"/>
                    </a:cubicBezTo>
                    <a:cubicBezTo>
                      <a:pt x="0" y="1"/>
                      <a:pt x="0" y="1"/>
                      <a:pt x="1" y="1"/>
                    </a:cubicBezTo>
                    <a:cubicBezTo>
                      <a:pt x="1" y="1"/>
                      <a:pt x="1" y="1"/>
                      <a:pt x="1" y="1"/>
                    </a:cubicBezTo>
                    <a:cubicBezTo>
                      <a:pt x="2" y="1"/>
                      <a:pt x="2" y="1"/>
                      <a:pt x="2" y="1"/>
                    </a:cubicBezTo>
                    <a:cubicBezTo>
                      <a:pt x="2" y="1"/>
                      <a:pt x="2" y="2"/>
                      <a:pt x="2" y="2"/>
                    </a:cubicBezTo>
                    <a:cubicBezTo>
                      <a:pt x="2" y="2"/>
                      <a:pt x="2" y="3"/>
                      <a:pt x="2" y="3"/>
                    </a:cubicBezTo>
                    <a:cubicBezTo>
                      <a:pt x="1" y="3"/>
                      <a:pt x="1" y="3"/>
                      <a:pt x="1" y="3"/>
                    </a:cubicBezTo>
                    <a:cubicBezTo>
                      <a:pt x="1" y="3"/>
                      <a:pt x="1" y="3"/>
                      <a:pt x="1" y="3"/>
                    </a:cubicBezTo>
                    <a:cubicBezTo>
                      <a:pt x="1" y="3"/>
                      <a:pt x="1" y="3"/>
                      <a:pt x="1" y="3"/>
                    </a:cubicBezTo>
                    <a:cubicBezTo>
                      <a:pt x="1" y="3"/>
                      <a:pt x="1" y="3"/>
                      <a:pt x="2" y="3"/>
                    </a:cubicBezTo>
                    <a:cubicBezTo>
                      <a:pt x="2" y="3"/>
                      <a:pt x="2" y="2"/>
                      <a:pt x="2" y="2"/>
                    </a:cubicBezTo>
                    <a:cubicBezTo>
                      <a:pt x="2" y="2"/>
                      <a:pt x="2" y="1"/>
                      <a:pt x="2" y="1"/>
                    </a:cubicBezTo>
                    <a:cubicBezTo>
                      <a:pt x="2" y="1"/>
                      <a:pt x="2" y="1"/>
                      <a:pt x="1" y="1"/>
                    </a:cubicBezTo>
                    <a:cubicBezTo>
                      <a:pt x="1" y="0"/>
                      <a:pt x="1" y="1"/>
                      <a:pt x="1" y="1"/>
                    </a:cubicBezTo>
                    <a:cubicBezTo>
                      <a:pt x="0" y="1"/>
                      <a:pt x="0" y="1"/>
                      <a:pt x="0" y="1"/>
                    </a:cubicBezTo>
                    <a:cubicBezTo>
                      <a:pt x="0" y="2"/>
                      <a:pt x="0" y="2"/>
                      <a:pt x="0" y="2"/>
                    </a:cubicBezTo>
                    <a:cubicBezTo>
                      <a:pt x="0" y="3"/>
                      <a:pt x="1" y="3"/>
                      <a:pt x="1"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64" name="Freeform 391"/>
              <p:cNvSpPr>
                <a:spLocks/>
              </p:cNvSpPr>
              <p:nvPr/>
            </p:nvSpPr>
            <p:spPr bwMode="auto">
              <a:xfrm>
                <a:off x="2217" y="610"/>
                <a:ext cx="5" cy="5"/>
              </a:xfrm>
              <a:custGeom>
                <a:avLst/>
                <a:gdLst>
                  <a:gd name="T0" fmla="*/ 1 w 2"/>
                  <a:gd name="T1" fmla="*/ 2 h 2"/>
                  <a:gd name="T2" fmla="*/ 0 w 2"/>
                  <a:gd name="T3" fmla="*/ 1 h 2"/>
                  <a:gd name="T4" fmla="*/ 1 w 2"/>
                  <a:gd name="T5" fmla="*/ 0 h 2"/>
                  <a:gd name="T6" fmla="*/ 2 w 2"/>
                  <a:gd name="T7" fmla="*/ 1 h 2"/>
                  <a:gd name="T8" fmla="*/ 1 w 2"/>
                  <a:gd name="T9" fmla="*/ 2 h 2"/>
                </a:gdLst>
                <a:ahLst/>
                <a:cxnLst>
                  <a:cxn ang="0">
                    <a:pos x="T0" y="T1"/>
                  </a:cxn>
                  <a:cxn ang="0">
                    <a:pos x="T2" y="T3"/>
                  </a:cxn>
                  <a:cxn ang="0">
                    <a:pos x="T4" y="T5"/>
                  </a:cxn>
                  <a:cxn ang="0">
                    <a:pos x="T6" y="T7"/>
                  </a:cxn>
                  <a:cxn ang="0">
                    <a:pos x="T8" y="T9"/>
                  </a:cxn>
                </a:cxnLst>
                <a:rect l="0" t="0" r="r" b="b"/>
                <a:pathLst>
                  <a:path w="2" h="2">
                    <a:moveTo>
                      <a:pt x="1" y="2"/>
                    </a:moveTo>
                    <a:cubicBezTo>
                      <a:pt x="0" y="2"/>
                      <a:pt x="0" y="2"/>
                      <a:pt x="0" y="1"/>
                    </a:cubicBezTo>
                    <a:cubicBezTo>
                      <a:pt x="0" y="0"/>
                      <a:pt x="1" y="0"/>
                      <a:pt x="1" y="0"/>
                    </a:cubicBezTo>
                    <a:cubicBezTo>
                      <a:pt x="2" y="0"/>
                      <a:pt x="2" y="1"/>
                      <a:pt x="2" y="1"/>
                    </a:cubicBezTo>
                    <a:cubicBezTo>
                      <a:pt x="2" y="2"/>
                      <a:pt x="1" y="2"/>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65" name="Freeform 392"/>
              <p:cNvSpPr>
                <a:spLocks/>
              </p:cNvSpPr>
              <p:nvPr/>
            </p:nvSpPr>
            <p:spPr bwMode="auto">
              <a:xfrm>
                <a:off x="2217" y="610"/>
                <a:ext cx="5" cy="5"/>
              </a:xfrm>
              <a:custGeom>
                <a:avLst/>
                <a:gdLst>
                  <a:gd name="T0" fmla="*/ 1 w 2"/>
                  <a:gd name="T1" fmla="*/ 2 h 2"/>
                  <a:gd name="T2" fmla="*/ 1 w 2"/>
                  <a:gd name="T3" fmla="*/ 2 h 2"/>
                  <a:gd name="T4" fmla="*/ 0 w 2"/>
                  <a:gd name="T5" fmla="*/ 2 h 2"/>
                  <a:gd name="T6" fmla="*/ 0 w 2"/>
                  <a:gd name="T7" fmla="*/ 1 h 2"/>
                  <a:gd name="T8" fmla="*/ 1 w 2"/>
                  <a:gd name="T9" fmla="*/ 0 h 2"/>
                  <a:gd name="T10" fmla="*/ 1 w 2"/>
                  <a:gd name="T11" fmla="*/ 0 h 2"/>
                  <a:gd name="T12" fmla="*/ 2 w 2"/>
                  <a:gd name="T13" fmla="*/ 0 h 2"/>
                  <a:gd name="T14" fmla="*/ 2 w 2"/>
                  <a:gd name="T15" fmla="*/ 1 h 2"/>
                  <a:gd name="T16" fmla="*/ 1 w 2"/>
                  <a:gd name="T17" fmla="*/ 2 h 2"/>
                  <a:gd name="T18" fmla="*/ 1 w 2"/>
                  <a:gd name="T19" fmla="*/ 2 h 2"/>
                  <a:gd name="T20" fmla="*/ 1 w 2"/>
                  <a:gd name="T21" fmla="*/ 2 h 2"/>
                  <a:gd name="T22" fmla="*/ 1 w 2"/>
                  <a:gd name="T23" fmla="*/ 2 h 2"/>
                  <a:gd name="T24" fmla="*/ 1 w 2"/>
                  <a:gd name="T25" fmla="*/ 2 h 2"/>
                  <a:gd name="T26" fmla="*/ 2 w 2"/>
                  <a:gd name="T27" fmla="*/ 1 h 2"/>
                  <a:gd name="T28" fmla="*/ 2 w 2"/>
                  <a:gd name="T29" fmla="*/ 0 h 2"/>
                  <a:gd name="T30" fmla="*/ 1 w 2"/>
                  <a:gd name="T31" fmla="*/ 0 h 2"/>
                  <a:gd name="T32" fmla="*/ 1 w 2"/>
                  <a:gd name="T33" fmla="*/ 0 h 2"/>
                  <a:gd name="T34" fmla="*/ 0 w 2"/>
                  <a:gd name="T35" fmla="*/ 1 h 2"/>
                  <a:gd name="T36" fmla="*/ 0 w 2"/>
                  <a:gd name="T37" fmla="*/ 2 h 2"/>
                  <a:gd name="T38" fmla="*/ 1 w 2"/>
                  <a:gd name="T3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2">
                    <a:moveTo>
                      <a:pt x="1" y="2"/>
                    </a:moveTo>
                    <a:cubicBezTo>
                      <a:pt x="1" y="2"/>
                      <a:pt x="1" y="2"/>
                      <a:pt x="1" y="2"/>
                    </a:cubicBezTo>
                    <a:cubicBezTo>
                      <a:pt x="0" y="2"/>
                      <a:pt x="0" y="2"/>
                      <a:pt x="0" y="2"/>
                    </a:cubicBezTo>
                    <a:cubicBezTo>
                      <a:pt x="0" y="2"/>
                      <a:pt x="0" y="1"/>
                      <a:pt x="0" y="1"/>
                    </a:cubicBezTo>
                    <a:cubicBezTo>
                      <a:pt x="0" y="1"/>
                      <a:pt x="0" y="0"/>
                      <a:pt x="1" y="0"/>
                    </a:cubicBezTo>
                    <a:cubicBezTo>
                      <a:pt x="1" y="0"/>
                      <a:pt x="1" y="0"/>
                      <a:pt x="1" y="0"/>
                    </a:cubicBezTo>
                    <a:cubicBezTo>
                      <a:pt x="2" y="0"/>
                      <a:pt x="2" y="0"/>
                      <a:pt x="2" y="0"/>
                    </a:cubicBezTo>
                    <a:cubicBezTo>
                      <a:pt x="2" y="1"/>
                      <a:pt x="2" y="1"/>
                      <a:pt x="2" y="1"/>
                    </a:cubicBezTo>
                    <a:cubicBezTo>
                      <a:pt x="2" y="2"/>
                      <a:pt x="2" y="2"/>
                      <a:pt x="1" y="2"/>
                    </a:cubicBezTo>
                    <a:cubicBezTo>
                      <a:pt x="1" y="2"/>
                      <a:pt x="1" y="2"/>
                      <a:pt x="1" y="2"/>
                    </a:cubicBezTo>
                    <a:cubicBezTo>
                      <a:pt x="1" y="2"/>
                      <a:pt x="1" y="2"/>
                      <a:pt x="1" y="2"/>
                    </a:cubicBezTo>
                    <a:cubicBezTo>
                      <a:pt x="1" y="2"/>
                      <a:pt x="1" y="2"/>
                      <a:pt x="1" y="2"/>
                    </a:cubicBezTo>
                    <a:cubicBezTo>
                      <a:pt x="1" y="2"/>
                      <a:pt x="1" y="2"/>
                      <a:pt x="1" y="2"/>
                    </a:cubicBezTo>
                    <a:cubicBezTo>
                      <a:pt x="2" y="2"/>
                      <a:pt x="2" y="2"/>
                      <a:pt x="2" y="1"/>
                    </a:cubicBezTo>
                    <a:cubicBezTo>
                      <a:pt x="2" y="1"/>
                      <a:pt x="2" y="1"/>
                      <a:pt x="2" y="0"/>
                    </a:cubicBezTo>
                    <a:cubicBezTo>
                      <a:pt x="2" y="0"/>
                      <a:pt x="2" y="0"/>
                      <a:pt x="1" y="0"/>
                    </a:cubicBezTo>
                    <a:cubicBezTo>
                      <a:pt x="1" y="0"/>
                      <a:pt x="1" y="0"/>
                      <a:pt x="1" y="0"/>
                    </a:cubicBezTo>
                    <a:cubicBezTo>
                      <a:pt x="0" y="0"/>
                      <a:pt x="0" y="1"/>
                      <a:pt x="0" y="1"/>
                    </a:cubicBezTo>
                    <a:cubicBezTo>
                      <a:pt x="0" y="1"/>
                      <a:pt x="0" y="2"/>
                      <a:pt x="0" y="2"/>
                    </a:cubicBezTo>
                    <a:cubicBezTo>
                      <a:pt x="0" y="2"/>
                      <a:pt x="0" y="2"/>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66" name="Freeform 393"/>
              <p:cNvSpPr>
                <a:spLocks/>
              </p:cNvSpPr>
              <p:nvPr/>
            </p:nvSpPr>
            <p:spPr bwMode="auto">
              <a:xfrm>
                <a:off x="2227" y="617"/>
                <a:ext cx="4" cy="5"/>
              </a:xfrm>
              <a:custGeom>
                <a:avLst/>
                <a:gdLst>
                  <a:gd name="T0" fmla="*/ 1 w 2"/>
                  <a:gd name="T1" fmla="*/ 2 h 2"/>
                  <a:gd name="T2" fmla="*/ 0 w 2"/>
                  <a:gd name="T3" fmla="*/ 1 h 2"/>
                  <a:gd name="T4" fmla="*/ 1 w 2"/>
                  <a:gd name="T5" fmla="*/ 0 h 2"/>
                  <a:gd name="T6" fmla="*/ 2 w 2"/>
                  <a:gd name="T7" fmla="*/ 1 h 2"/>
                  <a:gd name="T8" fmla="*/ 1 w 2"/>
                  <a:gd name="T9" fmla="*/ 2 h 2"/>
                </a:gdLst>
                <a:ahLst/>
                <a:cxnLst>
                  <a:cxn ang="0">
                    <a:pos x="T0" y="T1"/>
                  </a:cxn>
                  <a:cxn ang="0">
                    <a:pos x="T2" y="T3"/>
                  </a:cxn>
                  <a:cxn ang="0">
                    <a:pos x="T4" y="T5"/>
                  </a:cxn>
                  <a:cxn ang="0">
                    <a:pos x="T6" y="T7"/>
                  </a:cxn>
                  <a:cxn ang="0">
                    <a:pos x="T8" y="T9"/>
                  </a:cxn>
                </a:cxnLst>
                <a:rect l="0" t="0" r="r" b="b"/>
                <a:pathLst>
                  <a:path w="2" h="2">
                    <a:moveTo>
                      <a:pt x="1" y="2"/>
                    </a:moveTo>
                    <a:cubicBezTo>
                      <a:pt x="0" y="2"/>
                      <a:pt x="0" y="1"/>
                      <a:pt x="0" y="1"/>
                    </a:cubicBezTo>
                    <a:cubicBezTo>
                      <a:pt x="1" y="0"/>
                      <a:pt x="1" y="0"/>
                      <a:pt x="1" y="0"/>
                    </a:cubicBezTo>
                    <a:cubicBezTo>
                      <a:pt x="2" y="0"/>
                      <a:pt x="2" y="1"/>
                      <a:pt x="2" y="1"/>
                    </a:cubicBezTo>
                    <a:cubicBezTo>
                      <a:pt x="2" y="2"/>
                      <a:pt x="1" y="2"/>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67" name="Freeform 394"/>
              <p:cNvSpPr>
                <a:spLocks/>
              </p:cNvSpPr>
              <p:nvPr/>
            </p:nvSpPr>
            <p:spPr bwMode="auto">
              <a:xfrm>
                <a:off x="2227" y="617"/>
                <a:ext cx="4" cy="5"/>
              </a:xfrm>
              <a:custGeom>
                <a:avLst/>
                <a:gdLst>
                  <a:gd name="T0" fmla="*/ 1 w 2"/>
                  <a:gd name="T1" fmla="*/ 2 h 2"/>
                  <a:gd name="T2" fmla="*/ 1 w 2"/>
                  <a:gd name="T3" fmla="*/ 2 h 2"/>
                  <a:gd name="T4" fmla="*/ 0 w 2"/>
                  <a:gd name="T5" fmla="*/ 2 h 2"/>
                  <a:gd name="T6" fmla="*/ 0 w 2"/>
                  <a:gd name="T7" fmla="*/ 1 h 2"/>
                  <a:gd name="T8" fmla="*/ 1 w 2"/>
                  <a:gd name="T9" fmla="*/ 0 h 2"/>
                  <a:gd name="T10" fmla="*/ 1 w 2"/>
                  <a:gd name="T11" fmla="*/ 0 h 2"/>
                  <a:gd name="T12" fmla="*/ 2 w 2"/>
                  <a:gd name="T13" fmla="*/ 0 h 2"/>
                  <a:gd name="T14" fmla="*/ 2 w 2"/>
                  <a:gd name="T15" fmla="*/ 1 h 2"/>
                  <a:gd name="T16" fmla="*/ 1 w 2"/>
                  <a:gd name="T17" fmla="*/ 2 h 2"/>
                  <a:gd name="T18" fmla="*/ 1 w 2"/>
                  <a:gd name="T19" fmla="*/ 2 h 2"/>
                  <a:gd name="T20" fmla="*/ 1 w 2"/>
                  <a:gd name="T21" fmla="*/ 2 h 2"/>
                  <a:gd name="T22" fmla="*/ 1 w 2"/>
                  <a:gd name="T23" fmla="*/ 2 h 2"/>
                  <a:gd name="T24" fmla="*/ 1 w 2"/>
                  <a:gd name="T25" fmla="*/ 2 h 2"/>
                  <a:gd name="T26" fmla="*/ 2 w 2"/>
                  <a:gd name="T27" fmla="*/ 1 h 2"/>
                  <a:gd name="T28" fmla="*/ 2 w 2"/>
                  <a:gd name="T29" fmla="*/ 0 h 2"/>
                  <a:gd name="T30" fmla="*/ 1 w 2"/>
                  <a:gd name="T31" fmla="*/ 0 h 2"/>
                  <a:gd name="T32" fmla="*/ 1 w 2"/>
                  <a:gd name="T33" fmla="*/ 0 h 2"/>
                  <a:gd name="T34" fmla="*/ 0 w 2"/>
                  <a:gd name="T35" fmla="*/ 1 h 2"/>
                  <a:gd name="T36" fmla="*/ 0 w 2"/>
                  <a:gd name="T37" fmla="*/ 2 h 2"/>
                  <a:gd name="T38" fmla="*/ 1 w 2"/>
                  <a:gd name="T3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2">
                    <a:moveTo>
                      <a:pt x="1" y="2"/>
                    </a:moveTo>
                    <a:cubicBezTo>
                      <a:pt x="1" y="2"/>
                      <a:pt x="1" y="2"/>
                      <a:pt x="1" y="2"/>
                    </a:cubicBezTo>
                    <a:cubicBezTo>
                      <a:pt x="1" y="2"/>
                      <a:pt x="1" y="2"/>
                      <a:pt x="0" y="2"/>
                    </a:cubicBezTo>
                    <a:cubicBezTo>
                      <a:pt x="0" y="1"/>
                      <a:pt x="0" y="1"/>
                      <a:pt x="0" y="1"/>
                    </a:cubicBezTo>
                    <a:cubicBezTo>
                      <a:pt x="0" y="1"/>
                      <a:pt x="1" y="0"/>
                      <a:pt x="1" y="0"/>
                    </a:cubicBezTo>
                    <a:cubicBezTo>
                      <a:pt x="1" y="0"/>
                      <a:pt x="1" y="0"/>
                      <a:pt x="1" y="0"/>
                    </a:cubicBezTo>
                    <a:cubicBezTo>
                      <a:pt x="2" y="0"/>
                      <a:pt x="2" y="0"/>
                      <a:pt x="2" y="0"/>
                    </a:cubicBezTo>
                    <a:cubicBezTo>
                      <a:pt x="2" y="1"/>
                      <a:pt x="2" y="1"/>
                      <a:pt x="2" y="1"/>
                    </a:cubicBezTo>
                    <a:cubicBezTo>
                      <a:pt x="2" y="1"/>
                      <a:pt x="2" y="2"/>
                      <a:pt x="1" y="2"/>
                    </a:cubicBezTo>
                    <a:cubicBezTo>
                      <a:pt x="1" y="2"/>
                      <a:pt x="1" y="2"/>
                      <a:pt x="1" y="2"/>
                    </a:cubicBezTo>
                    <a:cubicBezTo>
                      <a:pt x="1" y="2"/>
                      <a:pt x="1" y="2"/>
                      <a:pt x="1" y="2"/>
                    </a:cubicBezTo>
                    <a:cubicBezTo>
                      <a:pt x="1" y="2"/>
                      <a:pt x="1" y="2"/>
                      <a:pt x="1" y="2"/>
                    </a:cubicBezTo>
                    <a:cubicBezTo>
                      <a:pt x="1" y="2"/>
                      <a:pt x="1" y="2"/>
                      <a:pt x="1" y="2"/>
                    </a:cubicBezTo>
                    <a:cubicBezTo>
                      <a:pt x="2" y="2"/>
                      <a:pt x="2" y="1"/>
                      <a:pt x="2" y="1"/>
                    </a:cubicBezTo>
                    <a:cubicBezTo>
                      <a:pt x="2" y="1"/>
                      <a:pt x="2" y="1"/>
                      <a:pt x="2" y="0"/>
                    </a:cubicBezTo>
                    <a:cubicBezTo>
                      <a:pt x="2" y="0"/>
                      <a:pt x="2" y="0"/>
                      <a:pt x="1" y="0"/>
                    </a:cubicBezTo>
                    <a:cubicBezTo>
                      <a:pt x="1" y="0"/>
                      <a:pt x="1" y="0"/>
                      <a:pt x="1" y="0"/>
                    </a:cubicBezTo>
                    <a:cubicBezTo>
                      <a:pt x="1" y="0"/>
                      <a:pt x="0" y="1"/>
                      <a:pt x="0" y="1"/>
                    </a:cubicBezTo>
                    <a:cubicBezTo>
                      <a:pt x="0" y="1"/>
                      <a:pt x="0" y="1"/>
                      <a:pt x="0" y="2"/>
                    </a:cubicBezTo>
                    <a:cubicBezTo>
                      <a:pt x="1" y="2"/>
                      <a:pt x="1" y="2"/>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68" name="Freeform 395"/>
              <p:cNvSpPr>
                <a:spLocks/>
              </p:cNvSpPr>
              <p:nvPr/>
            </p:nvSpPr>
            <p:spPr bwMode="auto">
              <a:xfrm>
                <a:off x="2222" y="615"/>
                <a:ext cx="5" cy="4"/>
              </a:xfrm>
              <a:custGeom>
                <a:avLst/>
                <a:gdLst>
                  <a:gd name="T0" fmla="*/ 1 w 2"/>
                  <a:gd name="T1" fmla="*/ 2 h 2"/>
                  <a:gd name="T2" fmla="*/ 0 w 2"/>
                  <a:gd name="T3" fmla="*/ 1 h 2"/>
                  <a:gd name="T4" fmla="*/ 1 w 2"/>
                  <a:gd name="T5" fmla="*/ 0 h 2"/>
                  <a:gd name="T6" fmla="*/ 2 w 2"/>
                  <a:gd name="T7" fmla="*/ 1 h 2"/>
                  <a:gd name="T8" fmla="*/ 1 w 2"/>
                  <a:gd name="T9" fmla="*/ 2 h 2"/>
                </a:gdLst>
                <a:ahLst/>
                <a:cxnLst>
                  <a:cxn ang="0">
                    <a:pos x="T0" y="T1"/>
                  </a:cxn>
                  <a:cxn ang="0">
                    <a:pos x="T2" y="T3"/>
                  </a:cxn>
                  <a:cxn ang="0">
                    <a:pos x="T4" y="T5"/>
                  </a:cxn>
                  <a:cxn ang="0">
                    <a:pos x="T6" y="T7"/>
                  </a:cxn>
                  <a:cxn ang="0">
                    <a:pos x="T8" y="T9"/>
                  </a:cxn>
                </a:cxnLst>
                <a:rect l="0" t="0" r="r" b="b"/>
                <a:pathLst>
                  <a:path w="2" h="2">
                    <a:moveTo>
                      <a:pt x="1" y="2"/>
                    </a:moveTo>
                    <a:cubicBezTo>
                      <a:pt x="0" y="2"/>
                      <a:pt x="0" y="1"/>
                      <a:pt x="0" y="1"/>
                    </a:cubicBezTo>
                    <a:cubicBezTo>
                      <a:pt x="0" y="0"/>
                      <a:pt x="1" y="0"/>
                      <a:pt x="1" y="0"/>
                    </a:cubicBezTo>
                    <a:cubicBezTo>
                      <a:pt x="2" y="0"/>
                      <a:pt x="2" y="1"/>
                      <a:pt x="2" y="1"/>
                    </a:cubicBezTo>
                    <a:cubicBezTo>
                      <a:pt x="2" y="2"/>
                      <a:pt x="1" y="2"/>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69" name="Freeform 396"/>
              <p:cNvSpPr>
                <a:spLocks/>
              </p:cNvSpPr>
              <p:nvPr/>
            </p:nvSpPr>
            <p:spPr bwMode="auto">
              <a:xfrm>
                <a:off x="2222" y="615"/>
                <a:ext cx="5" cy="4"/>
              </a:xfrm>
              <a:custGeom>
                <a:avLst/>
                <a:gdLst>
                  <a:gd name="T0" fmla="*/ 1 w 2"/>
                  <a:gd name="T1" fmla="*/ 2 h 2"/>
                  <a:gd name="T2" fmla="*/ 1 w 2"/>
                  <a:gd name="T3" fmla="*/ 2 h 2"/>
                  <a:gd name="T4" fmla="*/ 0 w 2"/>
                  <a:gd name="T5" fmla="*/ 2 h 2"/>
                  <a:gd name="T6" fmla="*/ 0 w 2"/>
                  <a:gd name="T7" fmla="*/ 1 h 2"/>
                  <a:gd name="T8" fmla="*/ 1 w 2"/>
                  <a:gd name="T9" fmla="*/ 0 h 2"/>
                  <a:gd name="T10" fmla="*/ 1 w 2"/>
                  <a:gd name="T11" fmla="*/ 0 h 2"/>
                  <a:gd name="T12" fmla="*/ 2 w 2"/>
                  <a:gd name="T13" fmla="*/ 0 h 2"/>
                  <a:gd name="T14" fmla="*/ 2 w 2"/>
                  <a:gd name="T15" fmla="*/ 1 h 2"/>
                  <a:gd name="T16" fmla="*/ 1 w 2"/>
                  <a:gd name="T17" fmla="*/ 2 h 2"/>
                  <a:gd name="T18" fmla="*/ 1 w 2"/>
                  <a:gd name="T19" fmla="*/ 2 h 2"/>
                  <a:gd name="T20" fmla="*/ 1 w 2"/>
                  <a:gd name="T21" fmla="*/ 2 h 2"/>
                  <a:gd name="T22" fmla="*/ 1 w 2"/>
                  <a:gd name="T23" fmla="*/ 2 h 2"/>
                  <a:gd name="T24" fmla="*/ 1 w 2"/>
                  <a:gd name="T25" fmla="*/ 2 h 2"/>
                  <a:gd name="T26" fmla="*/ 2 w 2"/>
                  <a:gd name="T27" fmla="*/ 1 h 2"/>
                  <a:gd name="T28" fmla="*/ 2 w 2"/>
                  <a:gd name="T29" fmla="*/ 0 h 2"/>
                  <a:gd name="T30" fmla="*/ 1 w 2"/>
                  <a:gd name="T31" fmla="*/ 0 h 2"/>
                  <a:gd name="T32" fmla="*/ 1 w 2"/>
                  <a:gd name="T33" fmla="*/ 0 h 2"/>
                  <a:gd name="T34" fmla="*/ 0 w 2"/>
                  <a:gd name="T35" fmla="*/ 1 h 2"/>
                  <a:gd name="T36" fmla="*/ 0 w 2"/>
                  <a:gd name="T37" fmla="*/ 2 h 2"/>
                  <a:gd name="T38" fmla="*/ 1 w 2"/>
                  <a:gd name="T3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2">
                    <a:moveTo>
                      <a:pt x="1" y="2"/>
                    </a:moveTo>
                    <a:cubicBezTo>
                      <a:pt x="1" y="2"/>
                      <a:pt x="1" y="2"/>
                      <a:pt x="1" y="2"/>
                    </a:cubicBezTo>
                    <a:cubicBezTo>
                      <a:pt x="0" y="2"/>
                      <a:pt x="0" y="2"/>
                      <a:pt x="0" y="2"/>
                    </a:cubicBezTo>
                    <a:cubicBezTo>
                      <a:pt x="0" y="1"/>
                      <a:pt x="0" y="1"/>
                      <a:pt x="0" y="1"/>
                    </a:cubicBezTo>
                    <a:cubicBezTo>
                      <a:pt x="0" y="1"/>
                      <a:pt x="0" y="0"/>
                      <a:pt x="1" y="0"/>
                    </a:cubicBezTo>
                    <a:cubicBezTo>
                      <a:pt x="1" y="0"/>
                      <a:pt x="1" y="0"/>
                      <a:pt x="1" y="0"/>
                    </a:cubicBezTo>
                    <a:cubicBezTo>
                      <a:pt x="1" y="0"/>
                      <a:pt x="2" y="0"/>
                      <a:pt x="2" y="0"/>
                    </a:cubicBezTo>
                    <a:cubicBezTo>
                      <a:pt x="2" y="1"/>
                      <a:pt x="2" y="1"/>
                      <a:pt x="2" y="1"/>
                    </a:cubicBezTo>
                    <a:cubicBezTo>
                      <a:pt x="2" y="1"/>
                      <a:pt x="2" y="2"/>
                      <a:pt x="1" y="2"/>
                    </a:cubicBezTo>
                    <a:cubicBezTo>
                      <a:pt x="1" y="2"/>
                      <a:pt x="1" y="2"/>
                      <a:pt x="1" y="2"/>
                    </a:cubicBezTo>
                    <a:cubicBezTo>
                      <a:pt x="1" y="2"/>
                      <a:pt x="1" y="2"/>
                      <a:pt x="1" y="2"/>
                    </a:cubicBezTo>
                    <a:cubicBezTo>
                      <a:pt x="1" y="2"/>
                      <a:pt x="1" y="2"/>
                      <a:pt x="1" y="2"/>
                    </a:cubicBezTo>
                    <a:cubicBezTo>
                      <a:pt x="1" y="2"/>
                      <a:pt x="1" y="2"/>
                      <a:pt x="1" y="2"/>
                    </a:cubicBezTo>
                    <a:cubicBezTo>
                      <a:pt x="2" y="2"/>
                      <a:pt x="2" y="1"/>
                      <a:pt x="2" y="1"/>
                    </a:cubicBezTo>
                    <a:cubicBezTo>
                      <a:pt x="2" y="1"/>
                      <a:pt x="2" y="1"/>
                      <a:pt x="2" y="0"/>
                    </a:cubicBezTo>
                    <a:cubicBezTo>
                      <a:pt x="2" y="0"/>
                      <a:pt x="1" y="0"/>
                      <a:pt x="1" y="0"/>
                    </a:cubicBezTo>
                    <a:cubicBezTo>
                      <a:pt x="1" y="0"/>
                      <a:pt x="1" y="0"/>
                      <a:pt x="1" y="0"/>
                    </a:cubicBezTo>
                    <a:cubicBezTo>
                      <a:pt x="0" y="0"/>
                      <a:pt x="0" y="1"/>
                      <a:pt x="0" y="1"/>
                    </a:cubicBezTo>
                    <a:cubicBezTo>
                      <a:pt x="0" y="1"/>
                      <a:pt x="0" y="1"/>
                      <a:pt x="0" y="2"/>
                    </a:cubicBezTo>
                    <a:cubicBezTo>
                      <a:pt x="0" y="2"/>
                      <a:pt x="0" y="2"/>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70" name="Freeform 397"/>
              <p:cNvSpPr>
                <a:spLocks/>
              </p:cNvSpPr>
              <p:nvPr/>
            </p:nvSpPr>
            <p:spPr bwMode="auto">
              <a:xfrm>
                <a:off x="2234" y="619"/>
                <a:ext cx="2" cy="3"/>
              </a:xfrm>
              <a:custGeom>
                <a:avLst/>
                <a:gdLst>
                  <a:gd name="T0" fmla="*/ 0 w 1"/>
                  <a:gd name="T1" fmla="*/ 1 h 1"/>
                  <a:gd name="T2" fmla="*/ 0 w 1"/>
                  <a:gd name="T3" fmla="*/ 0 h 1"/>
                  <a:gd name="T4" fmla="*/ 0 w 1"/>
                  <a:gd name="T5" fmla="*/ 0 h 1"/>
                  <a:gd name="T6" fmla="*/ 1 w 1"/>
                  <a:gd name="T7" fmla="*/ 1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0" y="1"/>
                      <a:pt x="0" y="1"/>
                      <a:pt x="0" y="0"/>
                    </a:cubicBezTo>
                    <a:cubicBezTo>
                      <a:pt x="0" y="0"/>
                      <a:pt x="0" y="0"/>
                      <a:pt x="0" y="0"/>
                    </a:cubicBezTo>
                    <a:cubicBezTo>
                      <a:pt x="1" y="0"/>
                      <a:pt x="1" y="0"/>
                      <a:pt x="1" y="1"/>
                    </a:cubicBezTo>
                    <a:cubicBezTo>
                      <a:pt x="1" y="1"/>
                      <a:pt x="0" y="1"/>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71" name="Freeform 398"/>
              <p:cNvSpPr>
                <a:spLocks/>
              </p:cNvSpPr>
              <p:nvPr/>
            </p:nvSpPr>
            <p:spPr bwMode="auto">
              <a:xfrm>
                <a:off x="2234" y="619"/>
                <a:ext cx="2" cy="3"/>
              </a:xfrm>
              <a:custGeom>
                <a:avLst/>
                <a:gdLst>
                  <a:gd name="T0" fmla="*/ 0 w 1"/>
                  <a:gd name="T1" fmla="*/ 1 h 1"/>
                  <a:gd name="T2" fmla="*/ 0 w 1"/>
                  <a:gd name="T3" fmla="*/ 1 h 1"/>
                  <a:gd name="T4" fmla="*/ 0 w 1"/>
                  <a:gd name="T5" fmla="*/ 1 h 1"/>
                  <a:gd name="T6" fmla="*/ 0 w 1"/>
                  <a:gd name="T7" fmla="*/ 0 h 1"/>
                  <a:gd name="T8" fmla="*/ 0 w 1"/>
                  <a:gd name="T9" fmla="*/ 0 h 1"/>
                  <a:gd name="T10" fmla="*/ 0 w 1"/>
                  <a:gd name="T11" fmla="*/ 0 h 1"/>
                  <a:gd name="T12" fmla="*/ 1 w 1"/>
                  <a:gd name="T13" fmla="*/ 0 h 1"/>
                  <a:gd name="T14" fmla="*/ 1 w 1"/>
                  <a:gd name="T15" fmla="*/ 1 h 1"/>
                  <a:gd name="T16" fmla="*/ 0 w 1"/>
                  <a:gd name="T17" fmla="*/ 1 h 1"/>
                  <a:gd name="T18" fmla="*/ 0 w 1"/>
                  <a:gd name="T19" fmla="*/ 1 h 1"/>
                  <a:gd name="T20" fmla="*/ 0 w 1"/>
                  <a:gd name="T21" fmla="*/ 1 h 1"/>
                  <a:gd name="T22" fmla="*/ 0 w 1"/>
                  <a:gd name="T23" fmla="*/ 1 h 1"/>
                  <a:gd name="T24" fmla="*/ 0 w 1"/>
                  <a:gd name="T25" fmla="*/ 1 h 1"/>
                  <a:gd name="T26" fmla="*/ 1 w 1"/>
                  <a:gd name="T27" fmla="*/ 1 h 1"/>
                  <a:gd name="T28" fmla="*/ 1 w 1"/>
                  <a:gd name="T29" fmla="*/ 0 h 1"/>
                  <a:gd name="T30" fmla="*/ 0 w 1"/>
                  <a:gd name="T31" fmla="*/ 0 h 1"/>
                  <a:gd name="T32" fmla="*/ 0 w 1"/>
                  <a:gd name="T33" fmla="*/ 0 h 1"/>
                  <a:gd name="T34" fmla="*/ 0 w 1"/>
                  <a:gd name="T35" fmla="*/ 0 h 1"/>
                  <a:gd name="T36" fmla="*/ 0 w 1"/>
                  <a:gd name="T37" fmla="*/ 1 h 1"/>
                  <a:gd name="T38" fmla="*/ 0 w 1"/>
                  <a:gd name="T3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0" y="1"/>
                    </a:moveTo>
                    <a:cubicBezTo>
                      <a:pt x="0" y="1"/>
                      <a:pt x="0" y="1"/>
                      <a:pt x="0" y="1"/>
                    </a:cubicBezTo>
                    <a:cubicBezTo>
                      <a:pt x="0" y="1"/>
                      <a:pt x="0" y="1"/>
                      <a:pt x="0" y="1"/>
                    </a:cubicBezTo>
                    <a:cubicBezTo>
                      <a:pt x="0" y="1"/>
                      <a:pt x="0" y="1"/>
                      <a:pt x="0" y="0"/>
                    </a:cubicBezTo>
                    <a:cubicBezTo>
                      <a:pt x="0" y="0"/>
                      <a:pt x="0" y="0"/>
                      <a:pt x="0" y="0"/>
                    </a:cubicBezTo>
                    <a:cubicBezTo>
                      <a:pt x="0" y="0"/>
                      <a:pt x="0" y="0"/>
                      <a:pt x="0" y="0"/>
                    </a:cubicBezTo>
                    <a:cubicBezTo>
                      <a:pt x="1" y="0"/>
                      <a:pt x="1" y="0"/>
                      <a:pt x="1" y="0"/>
                    </a:cubicBezTo>
                    <a:cubicBezTo>
                      <a:pt x="1" y="0"/>
                      <a:pt x="1" y="0"/>
                      <a:pt x="1" y="1"/>
                    </a:cubicBezTo>
                    <a:cubicBezTo>
                      <a:pt x="1" y="1"/>
                      <a:pt x="1" y="1"/>
                      <a:pt x="0" y="1"/>
                    </a:cubicBezTo>
                    <a:cubicBezTo>
                      <a:pt x="0" y="1"/>
                      <a:pt x="0" y="1"/>
                      <a:pt x="0" y="1"/>
                    </a:cubicBezTo>
                    <a:cubicBezTo>
                      <a:pt x="0" y="1"/>
                      <a:pt x="0" y="1"/>
                      <a:pt x="0" y="1"/>
                    </a:cubicBezTo>
                    <a:cubicBezTo>
                      <a:pt x="0" y="1"/>
                      <a:pt x="0" y="1"/>
                      <a:pt x="0" y="1"/>
                    </a:cubicBezTo>
                    <a:cubicBezTo>
                      <a:pt x="0" y="1"/>
                      <a:pt x="0" y="1"/>
                      <a:pt x="0" y="1"/>
                    </a:cubicBezTo>
                    <a:cubicBezTo>
                      <a:pt x="1" y="1"/>
                      <a:pt x="1" y="1"/>
                      <a:pt x="1" y="1"/>
                    </a:cubicBezTo>
                    <a:cubicBezTo>
                      <a:pt x="1" y="0"/>
                      <a:pt x="1" y="0"/>
                      <a:pt x="1" y="0"/>
                    </a:cubicBezTo>
                    <a:cubicBezTo>
                      <a:pt x="1" y="0"/>
                      <a:pt x="1" y="0"/>
                      <a:pt x="0" y="0"/>
                    </a:cubicBezTo>
                    <a:cubicBezTo>
                      <a:pt x="0" y="0"/>
                      <a:pt x="0" y="0"/>
                      <a:pt x="0" y="0"/>
                    </a:cubicBezTo>
                    <a:cubicBezTo>
                      <a:pt x="0" y="0"/>
                      <a:pt x="0" y="0"/>
                      <a:pt x="0" y="0"/>
                    </a:cubicBezTo>
                    <a:cubicBezTo>
                      <a:pt x="0" y="1"/>
                      <a:pt x="0" y="1"/>
                      <a:pt x="0" y="1"/>
                    </a:cubicBezTo>
                    <a:cubicBezTo>
                      <a:pt x="0" y="1"/>
                      <a:pt x="0" y="1"/>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72" name="Freeform 399"/>
              <p:cNvSpPr>
                <a:spLocks/>
              </p:cNvSpPr>
              <p:nvPr/>
            </p:nvSpPr>
            <p:spPr bwMode="auto">
              <a:xfrm>
                <a:off x="2236" y="619"/>
                <a:ext cx="2" cy="3"/>
              </a:xfrm>
              <a:custGeom>
                <a:avLst/>
                <a:gdLst>
                  <a:gd name="T0" fmla="*/ 1 w 1"/>
                  <a:gd name="T1" fmla="*/ 1 h 1"/>
                  <a:gd name="T2" fmla="*/ 0 w 1"/>
                  <a:gd name="T3" fmla="*/ 0 h 1"/>
                  <a:gd name="T4" fmla="*/ 1 w 1"/>
                  <a:gd name="T5" fmla="*/ 0 h 1"/>
                  <a:gd name="T6" fmla="*/ 1 w 1"/>
                  <a:gd name="T7" fmla="*/ 0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1" y="1"/>
                      <a:pt x="0" y="0"/>
                      <a:pt x="0" y="0"/>
                    </a:cubicBezTo>
                    <a:cubicBezTo>
                      <a:pt x="1" y="0"/>
                      <a:pt x="1" y="0"/>
                      <a:pt x="1" y="0"/>
                    </a:cubicBezTo>
                    <a:cubicBezTo>
                      <a:pt x="1" y="0"/>
                      <a:pt x="1" y="0"/>
                      <a:pt x="1" y="0"/>
                    </a:cubicBezTo>
                    <a:cubicBezTo>
                      <a:pt x="1" y="1"/>
                      <a:pt x="1" y="1"/>
                      <a:pt x="1"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73" name="Freeform 400"/>
              <p:cNvSpPr>
                <a:spLocks/>
              </p:cNvSpPr>
              <p:nvPr/>
            </p:nvSpPr>
            <p:spPr bwMode="auto">
              <a:xfrm>
                <a:off x="2236" y="619"/>
                <a:ext cx="2" cy="3"/>
              </a:xfrm>
              <a:custGeom>
                <a:avLst/>
                <a:gdLst>
                  <a:gd name="T0" fmla="*/ 1 w 1"/>
                  <a:gd name="T1" fmla="*/ 1 h 1"/>
                  <a:gd name="T2" fmla="*/ 1 w 1"/>
                  <a:gd name="T3" fmla="*/ 1 h 1"/>
                  <a:gd name="T4" fmla="*/ 0 w 1"/>
                  <a:gd name="T5" fmla="*/ 1 h 1"/>
                  <a:gd name="T6" fmla="*/ 0 w 1"/>
                  <a:gd name="T7" fmla="*/ 0 h 1"/>
                  <a:gd name="T8" fmla="*/ 1 w 1"/>
                  <a:gd name="T9" fmla="*/ 0 h 1"/>
                  <a:gd name="T10" fmla="*/ 1 w 1"/>
                  <a:gd name="T11" fmla="*/ 0 h 1"/>
                  <a:gd name="T12" fmla="*/ 1 w 1"/>
                  <a:gd name="T13" fmla="*/ 0 h 1"/>
                  <a:gd name="T14" fmla="*/ 1 w 1"/>
                  <a:gd name="T15" fmla="*/ 0 h 1"/>
                  <a:gd name="T16" fmla="*/ 1 w 1"/>
                  <a:gd name="T17" fmla="*/ 1 h 1"/>
                  <a:gd name="T18" fmla="*/ 1 w 1"/>
                  <a:gd name="T19" fmla="*/ 1 h 1"/>
                  <a:gd name="T20" fmla="*/ 1 w 1"/>
                  <a:gd name="T21" fmla="*/ 1 h 1"/>
                  <a:gd name="T22" fmla="*/ 1 w 1"/>
                  <a:gd name="T23" fmla="*/ 1 h 1"/>
                  <a:gd name="T24" fmla="*/ 1 w 1"/>
                  <a:gd name="T25" fmla="*/ 1 h 1"/>
                  <a:gd name="T26" fmla="*/ 1 w 1"/>
                  <a:gd name="T27" fmla="*/ 0 h 1"/>
                  <a:gd name="T28" fmla="*/ 1 w 1"/>
                  <a:gd name="T29" fmla="*/ 0 h 1"/>
                  <a:gd name="T30" fmla="*/ 1 w 1"/>
                  <a:gd name="T31" fmla="*/ 0 h 1"/>
                  <a:gd name="T32" fmla="*/ 1 w 1"/>
                  <a:gd name="T33" fmla="*/ 0 h 1"/>
                  <a:gd name="T34" fmla="*/ 0 w 1"/>
                  <a:gd name="T35" fmla="*/ 0 h 1"/>
                  <a:gd name="T36" fmla="*/ 0 w 1"/>
                  <a:gd name="T37" fmla="*/ 1 h 1"/>
                  <a:gd name="T38" fmla="*/ 1 w 1"/>
                  <a:gd name="T3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1" y="1"/>
                    </a:moveTo>
                    <a:cubicBezTo>
                      <a:pt x="1" y="1"/>
                      <a:pt x="1" y="1"/>
                      <a:pt x="1" y="1"/>
                    </a:cubicBezTo>
                    <a:cubicBezTo>
                      <a:pt x="1" y="1"/>
                      <a:pt x="1" y="1"/>
                      <a:pt x="0" y="1"/>
                    </a:cubicBezTo>
                    <a:cubicBezTo>
                      <a:pt x="0" y="0"/>
                      <a:pt x="0" y="0"/>
                      <a:pt x="0" y="0"/>
                    </a:cubicBezTo>
                    <a:cubicBezTo>
                      <a:pt x="0" y="0"/>
                      <a:pt x="1" y="0"/>
                      <a:pt x="1" y="0"/>
                    </a:cubicBezTo>
                    <a:cubicBezTo>
                      <a:pt x="1" y="0"/>
                      <a:pt x="1" y="0"/>
                      <a:pt x="1" y="0"/>
                    </a:cubicBezTo>
                    <a:cubicBezTo>
                      <a:pt x="1" y="0"/>
                      <a:pt x="1" y="0"/>
                      <a:pt x="1" y="0"/>
                    </a:cubicBezTo>
                    <a:cubicBezTo>
                      <a:pt x="1" y="0"/>
                      <a:pt x="1" y="0"/>
                      <a:pt x="1" y="0"/>
                    </a:cubicBezTo>
                    <a:cubicBezTo>
                      <a:pt x="1" y="0"/>
                      <a:pt x="1" y="1"/>
                      <a:pt x="1" y="1"/>
                    </a:cubicBezTo>
                    <a:cubicBezTo>
                      <a:pt x="1" y="1"/>
                      <a:pt x="1" y="1"/>
                      <a:pt x="1" y="1"/>
                    </a:cubicBezTo>
                    <a:cubicBezTo>
                      <a:pt x="1" y="1"/>
                      <a:pt x="1" y="1"/>
                      <a:pt x="1" y="1"/>
                    </a:cubicBezTo>
                    <a:cubicBezTo>
                      <a:pt x="1" y="1"/>
                      <a:pt x="1" y="1"/>
                      <a:pt x="1" y="1"/>
                    </a:cubicBezTo>
                    <a:cubicBezTo>
                      <a:pt x="1" y="1"/>
                      <a:pt x="1" y="1"/>
                      <a:pt x="1" y="1"/>
                    </a:cubicBezTo>
                    <a:cubicBezTo>
                      <a:pt x="1" y="1"/>
                      <a:pt x="1" y="0"/>
                      <a:pt x="1" y="0"/>
                    </a:cubicBezTo>
                    <a:cubicBezTo>
                      <a:pt x="1" y="0"/>
                      <a:pt x="1" y="0"/>
                      <a:pt x="1" y="0"/>
                    </a:cubicBezTo>
                    <a:cubicBezTo>
                      <a:pt x="1" y="0"/>
                      <a:pt x="1" y="0"/>
                      <a:pt x="1" y="0"/>
                    </a:cubicBezTo>
                    <a:cubicBezTo>
                      <a:pt x="1" y="0"/>
                      <a:pt x="1" y="0"/>
                      <a:pt x="1" y="0"/>
                    </a:cubicBezTo>
                    <a:cubicBezTo>
                      <a:pt x="1" y="0"/>
                      <a:pt x="0" y="0"/>
                      <a:pt x="0" y="0"/>
                    </a:cubicBezTo>
                    <a:cubicBezTo>
                      <a:pt x="0" y="0"/>
                      <a:pt x="0" y="0"/>
                      <a:pt x="0" y="1"/>
                    </a:cubicBezTo>
                    <a:cubicBezTo>
                      <a:pt x="1" y="1"/>
                      <a:pt x="1" y="1"/>
                      <a:pt x="1"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74" name="Freeform 401"/>
              <p:cNvSpPr>
                <a:spLocks/>
              </p:cNvSpPr>
              <p:nvPr/>
            </p:nvSpPr>
            <p:spPr bwMode="auto">
              <a:xfrm>
                <a:off x="2241" y="617"/>
                <a:ext cx="2" cy="2"/>
              </a:xfrm>
              <a:custGeom>
                <a:avLst/>
                <a:gdLst>
                  <a:gd name="T0" fmla="*/ 0 w 1"/>
                  <a:gd name="T1" fmla="*/ 1 h 1"/>
                  <a:gd name="T2" fmla="*/ 0 w 1"/>
                  <a:gd name="T3" fmla="*/ 1 h 1"/>
                  <a:gd name="T4" fmla="*/ 0 w 1"/>
                  <a:gd name="T5" fmla="*/ 1 h 1"/>
                  <a:gd name="T6" fmla="*/ 1 w 1"/>
                  <a:gd name="T7" fmla="*/ 1 h 1"/>
                  <a:gd name="T8" fmla="*/ 0 w 1"/>
                  <a:gd name="T9" fmla="*/ 1 h 1"/>
                </a:gdLst>
                <a:ahLst/>
                <a:cxnLst>
                  <a:cxn ang="0">
                    <a:pos x="T0" y="T1"/>
                  </a:cxn>
                  <a:cxn ang="0">
                    <a:pos x="T2" y="T3"/>
                  </a:cxn>
                  <a:cxn ang="0">
                    <a:pos x="T4" y="T5"/>
                  </a:cxn>
                  <a:cxn ang="0">
                    <a:pos x="T6" y="T7"/>
                  </a:cxn>
                  <a:cxn ang="0">
                    <a:pos x="T8" y="T9"/>
                  </a:cxn>
                </a:cxnLst>
                <a:rect l="0" t="0" r="r" b="b"/>
                <a:pathLst>
                  <a:path w="1" h="1">
                    <a:moveTo>
                      <a:pt x="0" y="1"/>
                    </a:moveTo>
                    <a:cubicBezTo>
                      <a:pt x="0" y="1"/>
                      <a:pt x="0" y="1"/>
                      <a:pt x="0" y="1"/>
                    </a:cubicBezTo>
                    <a:cubicBezTo>
                      <a:pt x="0" y="1"/>
                      <a:pt x="0" y="0"/>
                      <a:pt x="0" y="1"/>
                    </a:cubicBezTo>
                    <a:cubicBezTo>
                      <a:pt x="1" y="1"/>
                      <a:pt x="1" y="1"/>
                      <a:pt x="1" y="1"/>
                    </a:cubicBezTo>
                    <a:cubicBezTo>
                      <a:pt x="1" y="1"/>
                      <a:pt x="0" y="1"/>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75" name="Freeform 402"/>
              <p:cNvSpPr>
                <a:spLocks/>
              </p:cNvSpPr>
              <p:nvPr/>
            </p:nvSpPr>
            <p:spPr bwMode="auto">
              <a:xfrm>
                <a:off x="2241" y="617"/>
                <a:ext cx="2" cy="2"/>
              </a:xfrm>
              <a:custGeom>
                <a:avLst/>
                <a:gdLst>
                  <a:gd name="T0" fmla="*/ 0 w 1"/>
                  <a:gd name="T1" fmla="*/ 1 h 1"/>
                  <a:gd name="T2" fmla="*/ 0 w 1"/>
                  <a:gd name="T3" fmla="*/ 1 h 1"/>
                  <a:gd name="T4" fmla="*/ 0 w 1"/>
                  <a:gd name="T5" fmla="*/ 1 h 1"/>
                  <a:gd name="T6" fmla="*/ 0 w 1"/>
                  <a:gd name="T7" fmla="*/ 1 h 1"/>
                  <a:gd name="T8" fmla="*/ 0 w 1"/>
                  <a:gd name="T9" fmla="*/ 1 h 1"/>
                  <a:gd name="T10" fmla="*/ 0 w 1"/>
                  <a:gd name="T11" fmla="*/ 1 h 1"/>
                  <a:gd name="T12" fmla="*/ 1 w 1"/>
                  <a:gd name="T13" fmla="*/ 1 h 1"/>
                  <a:gd name="T14" fmla="*/ 1 w 1"/>
                  <a:gd name="T15" fmla="*/ 1 h 1"/>
                  <a:gd name="T16" fmla="*/ 1 w 1"/>
                  <a:gd name="T17" fmla="*/ 1 h 1"/>
                  <a:gd name="T18" fmla="*/ 0 w 1"/>
                  <a:gd name="T19" fmla="*/ 1 h 1"/>
                  <a:gd name="T20" fmla="*/ 0 w 1"/>
                  <a:gd name="T21" fmla="*/ 1 h 1"/>
                  <a:gd name="T22" fmla="*/ 0 w 1"/>
                  <a:gd name="T23" fmla="*/ 1 h 1"/>
                  <a:gd name="T24" fmla="*/ 1 w 1"/>
                  <a:gd name="T25" fmla="*/ 1 h 1"/>
                  <a:gd name="T26" fmla="*/ 1 w 1"/>
                  <a:gd name="T27" fmla="*/ 1 h 1"/>
                  <a:gd name="T28" fmla="*/ 1 w 1"/>
                  <a:gd name="T29" fmla="*/ 1 h 1"/>
                  <a:gd name="T30" fmla="*/ 0 w 1"/>
                  <a:gd name="T31" fmla="*/ 0 h 1"/>
                  <a:gd name="T32" fmla="*/ 0 w 1"/>
                  <a:gd name="T33" fmla="*/ 1 h 1"/>
                  <a:gd name="T34" fmla="*/ 0 w 1"/>
                  <a:gd name="T35" fmla="*/ 1 h 1"/>
                  <a:gd name="T36" fmla="*/ 0 w 1"/>
                  <a:gd name="T37" fmla="*/ 1 h 1"/>
                  <a:gd name="T38" fmla="*/ 0 w 1"/>
                  <a:gd name="T3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0" y="1"/>
                    </a:moveTo>
                    <a:cubicBezTo>
                      <a:pt x="0" y="1"/>
                      <a:pt x="0" y="1"/>
                      <a:pt x="0" y="1"/>
                    </a:cubicBezTo>
                    <a:cubicBezTo>
                      <a:pt x="0" y="1"/>
                      <a:pt x="0" y="1"/>
                      <a:pt x="0" y="1"/>
                    </a:cubicBezTo>
                    <a:cubicBezTo>
                      <a:pt x="0" y="1"/>
                      <a:pt x="0" y="1"/>
                      <a:pt x="0" y="1"/>
                    </a:cubicBezTo>
                    <a:cubicBezTo>
                      <a:pt x="0" y="1"/>
                      <a:pt x="0" y="1"/>
                      <a:pt x="0" y="1"/>
                    </a:cubicBezTo>
                    <a:cubicBezTo>
                      <a:pt x="0" y="1"/>
                      <a:pt x="0" y="0"/>
                      <a:pt x="0" y="1"/>
                    </a:cubicBezTo>
                    <a:cubicBezTo>
                      <a:pt x="1" y="1"/>
                      <a:pt x="1" y="1"/>
                      <a:pt x="1" y="1"/>
                    </a:cubicBezTo>
                    <a:cubicBezTo>
                      <a:pt x="1" y="1"/>
                      <a:pt x="1" y="1"/>
                      <a:pt x="1" y="1"/>
                    </a:cubicBezTo>
                    <a:cubicBezTo>
                      <a:pt x="1" y="1"/>
                      <a:pt x="1" y="1"/>
                      <a:pt x="1" y="1"/>
                    </a:cubicBezTo>
                    <a:cubicBezTo>
                      <a:pt x="0" y="1"/>
                      <a:pt x="0" y="1"/>
                      <a:pt x="0" y="1"/>
                    </a:cubicBezTo>
                    <a:cubicBezTo>
                      <a:pt x="0" y="1"/>
                      <a:pt x="0" y="1"/>
                      <a:pt x="0" y="1"/>
                    </a:cubicBezTo>
                    <a:cubicBezTo>
                      <a:pt x="0" y="1"/>
                      <a:pt x="0" y="1"/>
                      <a:pt x="0" y="1"/>
                    </a:cubicBezTo>
                    <a:cubicBezTo>
                      <a:pt x="0" y="1"/>
                      <a:pt x="0" y="1"/>
                      <a:pt x="1" y="1"/>
                    </a:cubicBezTo>
                    <a:cubicBezTo>
                      <a:pt x="1" y="1"/>
                      <a:pt x="1" y="1"/>
                      <a:pt x="1" y="1"/>
                    </a:cubicBezTo>
                    <a:cubicBezTo>
                      <a:pt x="1" y="1"/>
                      <a:pt x="1" y="1"/>
                      <a:pt x="1" y="1"/>
                    </a:cubicBezTo>
                    <a:cubicBezTo>
                      <a:pt x="1" y="1"/>
                      <a:pt x="1" y="1"/>
                      <a:pt x="0" y="0"/>
                    </a:cubicBezTo>
                    <a:cubicBezTo>
                      <a:pt x="0" y="0"/>
                      <a:pt x="0" y="1"/>
                      <a:pt x="0" y="1"/>
                    </a:cubicBezTo>
                    <a:cubicBezTo>
                      <a:pt x="0" y="1"/>
                      <a:pt x="0" y="1"/>
                      <a:pt x="0" y="1"/>
                    </a:cubicBezTo>
                    <a:cubicBezTo>
                      <a:pt x="0" y="1"/>
                      <a:pt x="0" y="1"/>
                      <a:pt x="0" y="1"/>
                    </a:cubicBezTo>
                    <a:cubicBezTo>
                      <a:pt x="0" y="1"/>
                      <a:pt x="0" y="1"/>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76" name="Freeform 403"/>
              <p:cNvSpPr>
                <a:spLocks/>
              </p:cNvSpPr>
              <p:nvPr/>
            </p:nvSpPr>
            <p:spPr bwMode="auto">
              <a:xfrm>
                <a:off x="2208" y="598"/>
                <a:ext cx="7" cy="5"/>
              </a:xfrm>
              <a:custGeom>
                <a:avLst/>
                <a:gdLst>
                  <a:gd name="T0" fmla="*/ 1 w 3"/>
                  <a:gd name="T1" fmla="*/ 2 h 2"/>
                  <a:gd name="T2" fmla="*/ 1 w 3"/>
                  <a:gd name="T3" fmla="*/ 1 h 2"/>
                  <a:gd name="T4" fmla="*/ 2 w 3"/>
                  <a:gd name="T5" fmla="*/ 0 h 2"/>
                  <a:gd name="T6" fmla="*/ 2 w 3"/>
                  <a:gd name="T7" fmla="*/ 1 h 2"/>
                  <a:gd name="T8" fmla="*/ 1 w 3"/>
                  <a:gd name="T9" fmla="*/ 2 h 2"/>
                </a:gdLst>
                <a:ahLst/>
                <a:cxnLst>
                  <a:cxn ang="0">
                    <a:pos x="T0" y="T1"/>
                  </a:cxn>
                  <a:cxn ang="0">
                    <a:pos x="T2" y="T3"/>
                  </a:cxn>
                  <a:cxn ang="0">
                    <a:pos x="T4" y="T5"/>
                  </a:cxn>
                  <a:cxn ang="0">
                    <a:pos x="T6" y="T7"/>
                  </a:cxn>
                  <a:cxn ang="0">
                    <a:pos x="T8" y="T9"/>
                  </a:cxn>
                </a:cxnLst>
                <a:rect l="0" t="0" r="r" b="b"/>
                <a:pathLst>
                  <a:path w="3" h="2">
                    <a:moveTo>
                      <a:pt x="1" y="2"/>
                    </a:moveTo>
                    <a:cubicBezTo>
                      <a:pt x="1" y="2"/>
                      <a:pt x="0" y="1"/>
                      <a:pt x="1" y="1"/>
                    </a:cubicBezTo>
                    <a:cubicBezTo>
                      <a:pt x="1" y="0"/>
                      <a:pt x="2" y="0"/>
                      <a:pt x="2" y="0"/>
                    </a:cubicBezTo>
                    <a:cubicBezTo>
                      <a:pt x="2" y="0"/>
                      <a:pt x="3" y="1"/>
                      <a:pt x="2" y="1"/>
                    </a:cubicBezTo>
                    <a:cubicBezTo>
                      <a:pt x="2" y="2"/>
                      <a:pt x="2" y="2"/>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77" name="Freeform 404"/>
              <p:cNvSpPr>
                <a:spLocks/>
              </p:cNvSpPr>
              <p:nvPr/>
            </p:nvSpPr>
            <p:spPr bwMode="auto">
              <a:xfrm>
                <a:off x="2210" y="598"/>
                <a:ext cx="5" cy="5"/>
              </a:xfrm>
              <a:custGeom>
                <a:avLst/>
                <a:gdLst>
                  <a:gd name="T0" fmla="*/ 0 w 2"/>
                  <a:gd name="T1" fmla="*/ 2 h 2"/>
                  <a:gd name="T2" fmla="*/ 0 w 2"/>
                  <a:gd name="T3" fmla="*/ 2 h 2"/>
                  <a:gd name="T4" fmla="*/ 0 w 2"/>
                  <a:gd name="T5" fmla="*/ 1 h 2"/>
                  <a:gd name="T6" fmla="*/ 0 w 2"/>
                  <a:gd name="T7" fmla="*/ 1 h 2"/>
                  <a:gd name="T8" fmla="*/ 0 w 2"/>
                  <a:gd name="T9" fmla="*/ 0 h 2"/>
                  <a:gd name="T10" fmla="*/ 1 w 2"/>
                  <a:gd name="T11" fmla="*/ 0 h 2"/>
                  <a:gd name="T12" fmla="*/ 1 w 2"/>
                  <a:gd name="T13" fmla="*/ 1 h 2"/>
                  <a:gd name="T14" fmla="*/ 1 w 2"/>
                  <a:gd name="T15" fmla="*/ 1 h 2"/>
                  <a:gd name="T16" fmla="*/ 1 w 2"/>
                  <a:gd name="T17" fmla="*/ 2 h 2"/>
                  <a:gd name="T18" fmla="*/ 0 w 2"/>
                  <a:gd name="T19" fmla="*/ 2 h 2"/>
                  <a:gd name="T20" fmla="*/ 0 w 2"/>
                  <a:gd name="T21" fmla="*/ 2 h 2"/>
                  <a:gd name="T22" fmla="*/ 0 w 2"/>
                  <a:gd name="T23" fmla="*/ 2 h 2"/>
                  <a:gd name="T24" fmla="*/ 1 w 2"/>
                  <a:gd name="T25" fmla="*/ 2 h 2"/>
                  <a:gd name="T26" fmla="*/ 1 w 2"/>
                  <a:gd name="T27" fmla="*/ 1 h 2"/>
                  <a:gd name="T28" fmla="*/ 1 w 2"/>
                  <a:gd name="T29" fmla="*/ 1 h 2"/>
                  <a:gd name="T30" fmla="*/ 1 w 2"/>
                  <a:gd name="T31" fmla="*/ 0 h 2"/>
                  <a:gd name="T32" fmla="*/ 0 w 2"/>
                  <a:gd name="T33" fmla="*/ 0 h 2"/>
                  <a:gd name="T34" fmla="*/ 0 w 2"/>
                  <a:gd name="T35" fmla="*/ 1 h 2"/>
                  <a:gd name="T36" fmla="*/ 0 w 2"/>
                  <a:gd name="T37" fmla="*/ 1 h 2"/>
                  <a:gd name="T38" fmla="*/ 0 w 2"/>
                  <a:gd name="T3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2">
                    <a:moveTo>
                      <a:pt x="0" y="2"/>
                    </a:moveTo>
                    <a:cubicBezTo>
                      <a:pt x="0" y="2"/>
                      <a:pt x="0" y="2"/>
                      <a:pt x="0" y="2"/>
                    </a:cubicBezTo>
                    <a:cubicBezTo>
                      <a:pt x="0" y="2"/>
                      <a:pt x="0" y="2"/>
                      <a:pt x="0" y="1"/>
                    </a:cubicBezTo>
                    <a:cubicBezTo>
                      <a:pt x="0" y="1"/>
                      <a:pt x="0" y="1"/>
                      <a:pt x="0" y="1"/>
                    </a:cubicBezTo>
                    <a:cubicBezTo>
                      <a:pt x="0" y="0"/>
                      <a:pt x="0" y="0"/>
                      <a:pt x="0" y="0"/>
                    </a:cubicBezTo>
                    <a:cubicBezTo>
                      <a:pt x="0" y="0"/>
                      <a:pt x="1" y="0"/>
                      <a:pt x="1" y="0"/>
                    </a:cubicBezTo>
                    <a:cubicBezTo>
                      <a:pt x="1" y="0"/>
                      <a:pt x="1" y="0"/>
                      <a:pt x="1" y="1"/>
                    </a:cubicBezTo>
                    <a:cubicBezTo>
                      <a:pt x="2" y="1"/>
                      <a:pt x="2" y="1"/>
                      <a:pt x="1" y="1"/>
                    </a:cubicBezTo>
                    <a:cubicBezTo>
                      <a:pt x="1" y="2"/>
                      <a:pt x="1" y="2"/>
                      <a:pt x="1" y="2"/>
                    </a:cubicBezTo>
                    <a:cubicBezTo>
                      <a:pt x="1" y="2"/>
                      <a:pt x="0" y="2"/>
                      <a:pt x="0" y="2"/>
                    </a:cubicBezTo>
                    <a:cubicBezTo>
                      <a:pt x="0" y="2"/>
                      <a:pt x="0" y="2"/>
                      <a:pt x="0" y="2"/>
                    </a:cubicBezTo>
                    <a:cubicBezTo>
                      <a:pt x="0" y="2"/>
                      <a:pt x="0" y="2"/>
                      <a:pt x="0" y="2"/>
                    </a:cubicBezTo>
                    <a:cubicBezTo>
                      <a:pt x="0" y="2"/>
                      <a:pt x="1" y="2"/>
                      <a:pt x="1" y="2"/>
                    </a:cubicBezTo>
                    <a:cubicBezTo>
                      <a:pt x="1" y="2"/>
                      <a:pt x="1" y="2"/>
                      <a:pt x="1" y="1"/>
                    </a:cubicBezTo>
                    <a:cubicBezTo>
                      <a:pt x="2" y="1"/>
                      <a:pt x="2" y="1"/>
                      <a:pt x="1" y="1"/>
                    </a:cubicBezTo>
                    <a:cubicBezTo>
                      <a:pt x="1" y="0"/>
                      <a:pt x="1" y="0"/>
                      <a:pt x="1" y="0"/>
                    </a:cubicBezTo>
                    <a:cubicBezTo>
                      <a:pt x="1" y="0"/>
                      <a:pt x="0" y="0"/>
                      <a:pt x="0" y="0"/>
                    </a:cubicBezTo>
                    <a:cubicBezTo>
                      <a:pt x="0" y="0"/>
                      <a:pt x="0" y="0"/>
                      <a:pt x="0" y="1"/>
                    </a:cubicBezTo>
                    <a:cubicBezTo>
                      <a:pt x="0" y="1"/>
                      <a:pt x="0" y="1"/>
                      <a:pt x="0" y="1"/>
                    </a:cubicBezTo>
                    <a:cubicBezTo>
                      <a:pt x="0" y="2"/>
                      <a:pt x="0" y="2"/>
                      <a:pt x="0"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78" name="Freeform 405"/>
              <p:cNvSpPr>
                <a:spLocks/>
              </p:cNvSpPr>
              <p:nvPr/>
            </p:nvSpPr>
            <p:spPr bwMode="auto">
              <a:xfrm>
                <a:off x="2243" y="617"/>
                <a:ext cx="3" cy="2"/>
              </a:xfrm>
              <a:custGeom>
                <a:avLst/>
                <a:gdLst>
                  <a:gd name="T0" fmla="*/ 1 w 1"/>
                  <a:gd name="T1" fmla="*/ 1 h 1"/>
                  <a:gd name="T2" fmla="*/ 0 w 1"/>
                  <a:gd name="T3" fmla="*/ 0 h 1"/>
                  <a:gd name="T4" fmla="*/ 1 w 1"/>
                  <a:gd name="T5" fmla="*/ 0 h 1"/>
                  <a:gd name="T6" fmla="*/ 1 w 1"/>
                  <a:gd name="T7" fmla="*/ 0 h 1"/>
                  <a:gd name="T8" fmla="*/ 1 w 1"/>
                  <a:gd name="T9" fmla="*/ 1 h 1"/>
                </a:gdLst>
                <a:ahLst/>
                <a:cxnLst>
                  <a:cxn ang="0">
                    <a:pos x="T0" y="T1"/>
                  </a:cxn>
                  <a:cxn ang="0">
                    <a:pos x="T2" y="T3"/>
                  </a:cxn>
                  <a:cxn ang="0">
                    <a:pos x="T4" y="T5"/>
                  </a:cxn>
                  <a:cxn ang="0">
                    <a:pos x="T6" y="T7"/>
                  </a:cxn>
                  <a:cxn ang="0">
                    <a:pos x="T8" y="T9"/>
                  </a:cxn>
                </a:cxnLst>
                <a:rect l="0" t="0" r="r" b="b"/>
                <a:pathLst>
                  <a:path w="1" h="1">
                    <a:moveTo>
                      <a:pt x="1" y="1"/>
                    </a:moveTo>
                    <a:cubicBezTo>
                      <a:pt x="0" y="1"/>
                      <a:pt x="0" y="1"/>
                      <a:pt x="0" y="0"/>
                    </a:cubicBezTo>
                    <a:cubicBezTo>
                      <a:pt x="0" y="0"/>
                      <a:pt x="1" y="0"/>
                      <a:pt x="1" y="0"/>
                    </a:cubicBezTo>
                    <a:cubicBezTo>
                      <a:pt x="1" y="0"/>
                      <a:pt x="1" y="0"/>
                      <a:pt x="1" y="0"/>
                    </a:cubicBezTo>
                    <a:cubicBezTo>
                      <a:pt x="1" y="1"/>
                      <a:pt x="1" y="1"/>
                      <a:pt x="1"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79" name="Freeform 406"/>
              <p:cNvSpPr>
                <a:spLocks/>
              </p:cNvSpPr>
              <p:nvPr/>
            </p:nvSpPr>
            <p:spPr bwMode="auto">
              <a:xfrm>
                <a:off x="2243" y="617"/>
                <a:ext cx="3" cy="2"/>
              </a:xfrm>
              <a:custGeom>
                <a:avLst/>
                <a:gdLst>
                  <a:gd name="T0" fmla="*/ 1 w 1"/>
                  <a:gd name="T1" fmla="*/ 1 h 1"/>
                  <a:gd name="T2" fmla="*/ 1 w 1"/>
                  <a:gd name="T3" fmla="*/ 1 h 1"/>
                  <a:gd name="T4" fmla="*/ 0 w 1"/>
                  <a:gd name="T5" fmla="*/ 1 h 1"/>
                  <a:gd name="T6" fmla="*/ 0 w 1"/>
                  <a:gd name="T7" fmla="*/ 0 h 1"/>
                  <a:gd name="T8" fmla="*/ 0 w 1"/>
                  <a:gd name="T9" fmla="*/ 0 h 1"/>
                  <a:gd name="T10" fmla="*/ 1 w 1"/>
                  <a:gd name="T11" fmla="*/ 0 h 1"/>
                  <a:gd name="T12" fmla="*/ 1 w 1"/>
                  <a:gd name="T13" fmla="*/ 0 h 1"/>
                  <a:gd name="T14" fmla="*/ 1 w 1"/>
                  <a:gd name="T15" fmla="*/ 0 h 1"/>
                  <a:gd name="T16" fmla="*/ 1 w 1"/>
                  <a:gd name="T17" fmla="*/ 1 h 1"/>
                  <a:gd name="T18" fmla="*/ 1 w 1"/>
                  <a:gd name="T19" fmla="*/ 1 h 1"/>
                  <a:gd name="T20" fmla="*/ 1 w 1"/>
                  <a:gd name="T21" fmla="*/ 1 h 1"/>
                  <a:gd name="T22" fmla="*/ 1 w 1"/>
                  <a:gd name="T23" fmla="*/ 1 h 1"/>
                  <a:gd name="T24" fmla="*/ 1 w 1"/>
                  <a:gd name="T25" fmla="*/ 1 h 1"/>
                  <a:gd name="T26" fmla="*/ 1 w 1"/>
                  <a:gd name="T27" fmla="*/ 0 h 1"/>
                  <a:gd name="T28" fmla="*/ 1 w 1"/>
                  <a:gd name="T29" fmla="*/ 0 h 1"/>
                  <a:gd name="T30" fmla="*/ 1 w 1"/>
                  <a:gd name="T31" fmla="*/ 0 h 1"/>
                  <a:gd name="T32" fmla="*/ 0 w 1"/>
                  <a:gd name="T33" fmla="*/ 0 h 1"/>
                  <a:gd name="T34" fmla="*/ 0 w 1"/>
                  <a:gd name="T35" fmla="*/ 0 h 1"/>
                  <a:gd name="T36" fmla="*/ 0 w 1"/>
                  <a:gd name="T37" fmla="*/ 1 h 1"/>
                  <a:gd name="T38" fmla="*/ 1 w 1"/>
                  <a:gd name="T39" fmla="*/ 1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1" y="1"/>
                    </a:moveTo>
                    <a:cubicBezTo>
                      <a:pt x="1" y="1"/>
                      <a:pt x="1" y="1"/>
                      <a:pt x="1" y="1"/>
                    </a:cubicBezTo>
                    <a:cubicBezTo>
                      <a:pt x="0" y="1"/>
                      <a:pt x="0" y="1"/>
                      <a:pt x="0" y="1"/>
                    </a:cubicBezTo>
                    <a:cubicBezTo>
                      <a:pt x="0" y="1"/>
                      <a:pt x="0" y="0"/>
                      <a:pt x="0" y="0"/>
                    </a:cubicBezTo>
                    <a:cubicBezTo>
                      <a:pt x="0" y="0"/>
                      <a:pt x="0" y="0"/>
                      <a:pt x="0" y="0"/>
                    </a:cubicBezTo>
                    <a:cubicBezTo>
                      <a:pt x="1" y="0"/>
                      <a:pt x="1" y="0"/>
                      <a:pt x="1" y="0"/>
                    </a:cubicBezTo>
                    <a:cubicBezTo>
                      <a:pt x="1" y="0"/>
                      <a:pt x="1" y="0"/>
                      <a:pt x="1" y="0"/>
                    </a:cubicBezTo>
                    <a:cubicBezTo>
                      <a:pt x="1" y="0"/>
                      <a:pt x="1" y="0"/>
                      <a:pt x="1" y="0"/>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0"/>
                    </a:cubicBezTo>
                    <a:cubicBezTo>
                      <a:pt x="1" y="0"/>
                      <a:pt x="1" y="0"/>
                      <a:pt x="1" y="0"/>
                    </a:cubicBezTo>
                    <a:cubicBezTo>
                      <a:pt x="1" y="0"/>
                      <a:pt x="1" y="0"/>
                      <a:pt x="1" y="0"/>
                    </a:cubicBezTo>
                    <a:cubicBezTo>
                      <a:pt x="1" y="0"/>
                      <a:pt x="1" y="0"/>
                      <a:pt x="0" y="0"/>
                    </a:cubicBezTo>
                    <a:cubicBezTo>
                      <a:pt x="0" y="0"/>
                      <a:pt x="0" y="0"/>
                      <a:pt x="0" y="0"/>
                    </a:cubicBezTo>
                    <a:cubicBezTo>
                      <a:pt x="0" y="0"/>
                      <a:pt x="0" y="1"/>
                      <a:pt x="0" y="1"/>
                    </a:cubicBezTo>
                    <a:cubicBezTo>
                      <a:pt x="0" y="1"/>
                      <a:pt x="0" y="1"/>
                      <a:pt x="1"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80" name="Freeform 407"/>
              <p:cNvSpPr>
                <a:spLocks/>
              </p:cNvSpPr>
              <p:nvPr/>
            </p:nvSpPr>
            <p:spPr bwMode="auto">
              <a:xfrm>
                <a:off x="2203" y="584"/>
                <a:ext cx="5" cy="7"/>
              </a:xfrm>
              <a:custGeom>
                <a:avLst/>
                <a:gdLst>
                  <a:gd name="T0" fmla="*/ 2 w 2"/>
                  <a:gd name="T1" fmla="*/ 1 h 3"/>
                  <a:gd name="T2" fmla="*/ 2 w 2"/>
                  <a:gd name="T3" fmla="*/ 2 h 3"/>
                  <a:gd name="T4" fmla="*/ 1 w 2"/>
                  <a:gd name="T5" fmla="*/ 3 h 3"/>
                  <a:gd name="T6" fmla="*/ 0 w 2"/>
                  <a:gd name="T7" fmla="*/ 1 h 3"/>
                  <a:gd name="T8" fmla="*/ 2 w 2"/>
                  <a:gd name="T9" fmla="*/ 1 h 3"/>
                </a:gdLst>
                <a:ahLst/>
                <a:cxnLst>
                  <a:cxn ang="0">
                    <a:pos x="T0" y="T1"/>
                  </a:cxn>
                  <a:cxn ang="0">
                    <a:pos x="T2" y="T3"/>
                  </a:cxn>
                  <a:cxn ang="0">
                    <a:pos x="T4" y="T5"/>
                  </a:cxn>
                  <a:cxn ang="0">
                    <a:pos x="T6" y="T7"/>
                  </a:cxn>
                  <a:cxn ang="0">
                    <a:pos x="T8" y="T9"/>
                  </a:cxn>
                </a:cxnLst>
                <a:rect l="0" t="0" r="r" b="b"/>
                <a:pathLst>
                  <a:path w="2" h="3">
                    <a:moveTo>
                      <a:pt x="2" y="1"/>
                    </a:moveTo>
                    <a:cubicBezTo>
                      <a:pt x="2" y="1"/>
                      <a:pt x="2" y="2"/>
                      <a:pt x="2" y="2"/>
                    </a:cubicBezTo>
                    <a:cubicBezTo>
                      <a:pt x="2" y="3"/>
                      <a:pt x="1" y="3"/>
                      <a:pt x="1" y="3"/>
                    </a:cubicBezTo>
                    <a:cubicBezTo>
                      <a:pt x="0" y="3"/>
                      <a:pt x="0" y="2"/>
                      <a:pt x="0" y="1"/>
                    </a:cubicBezTo>
                    <a:cubicBezTo>
                      <a:pt x="1" y="1"/>
                      <a:pt x="1" y="0"/>
                      <a:pt x="2"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81" name="Freeform 408"/>
              <p:cNvSpPr>
                <a:spLocks/>
              </p:cNvSpPr>
              <p:nvPr/>
            </p:nvSpPr>
            <p:spPr bwMode="auto">
              <a:xfrm>
                <a:off x="2203" y="586"/>
                <a:ext cx="5" cy="5"/>
              </a:xfrm>
              <a:custGeom>
                <a:avLst/>
                <a:gdLst>
                  <a:gd name="T0" fmla="*/ 2 w 2"/>
                  <a:gd name="T1" fmla="*/ 0 h 2"/>
                  <a:gd name="T2" fmla="*/ 2 w 2"/>
                  <a:gd name="T3" fmla="*/ 0 h 2"/>
                  <a:gd name="T4" fmla="*/ 2 w 2"/>
                  <a:gd name="T5" fmla="*/ 0 h 2"/>
                  <a:gd name="T6" fmla="*/ 2 w 2"/>
                  <a:gd name="T7" fmla="*/ 1 h 2"/>
                  <a:gd name="T8" fmla="*/ 2 w 2"/>
                  <a:gd name="T9" fmla="*/ 2 h 2"/>
                  <a:gd name="T10" fmla="*/ 1 w 2"/>
                  <a:gd name="T11" fmla="*/ 2 h 2"/>
                  <a:gd name="T12" fmla="*/ 0 w 2"/>
                  <a:gd name="T13" fmla="*/ 1 h 2"/>
                  <a:gd name="T14" fmla="*/ 0 w 2"/>
                  <a:gd name="T15" fmla="*/ 0 h 2"/>
                  <a:gd name="T16" fmla="*/ 1 w 2"/>
                  <a:gd name="T17" fmla="*/ 0 h 2"/>
                  <a:gd name="T18" fmla="*/ 2 w 2"/>
                  <a:gd name="T19" fmla="*/ 0 h 2"/>
                  <a:gd name="T20" fmla="*/ 2 w 2"/>
                  <a:gd name="T21" fmla="*/ 0 h 2"/>
                  <a:gd name="T22" fmla="*/ 2 w 2"/>
                  <a:gd name="T23" fmla="*/ 0 h 2"/>
                  <a:gd name="T24" fmla="*/ 1 w 2"/>
                  <a:gd name="T25" fmla="*/ 0 h 2"/>
                  <a:gd name="T26" fmla="*/ 0 w 2"/>
                  <a:gd name="T27" fmla="*/ 0 h 2"/>
                  <a:gd name="T28" fmla="*/ 0 w 2"/>
                  <a:gd name="T29" fmla="*/ 1 h 2"/>
                  <a:gd name="T30" fmla="*/ 1 w 2"/>
                  <a:gd name="T31" fmla="*/ 2 h 2"/>
                  <a:gd name="T32" fmla="*/ 2 w 2"/>
                  <a:gd name="T33" fmla="*/ 2 h 2"/>
                  <a:gd name="T34" fmla="*/ 2 w 2"/>
                  <a:gd name="T35" fmla="*/ 1 h 2"/>
                  <a:gd name="T36" fmla="*/ 2 w 2"/>
                  <a:gd name="T37" fmla="*/ 0 h 2"/>
                  <a:gd name="T38" fmla="*/ 2 w 2"/>
                  <a:gd name="T3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2">
                    <a:moveTo>
                      <a:pt x="2" y="0"/>
                    </a:moveTo>
                    <a:cubicBezTo>
                      <a:pt x="2" y="0"/>
                      <a:pt x="2" y="0"/>
                      <a:pt x="2" y="0"/>
                    </a:cubicBezTo>
                    <a:cubicBezTo>
                      <a:pt x="2" y="0"/>
                      <a:pt x="2" y="0"/>
                      <a:pt x="2" y="0"/>
                    </a:cubicBezTo>
                    <a:cubicBezTo>
                      <a:pt x="2" y="0"/>
                      <a:pt x="2" y="1"/>
                      <a:pt x="2" y="1"/>
                    </a:cubicBezTo>
                    <a:cubicBezTo>
                      <a:pt x="2" y="1"/>
                      <a:pt x="2" y="2"/>
                      <a:pt x="2" y="2"/>
                    </a:cubicBezTo>
                    <a:cubicBezTo>
                      <a:pt x="1" y="2"/>
                      <a:pt x="1" y="2"/>
                      <a:pt x="1" y="2"/>
                    </a:cubicBezTo>
                    <a:cubicBezTo>
                      <a:pt x="1" y="2"/>
                      <a:pt x="0" y="1"/>
                      <a:pt x="0" y="1"/>
                    </a:cubicBezTo>
                    <a:cubicBezTo>
                      <a:pt x="0" y="1"/>
                      <a:pt x="0" y="1"/>
                      <a:pt x="0" y="0"/>
                    </a:cubicBezTo>
                    <a:cubicBezTo>
                      <a:pt x="0" y="0"/>
                      <a:pt x="1" y="0"/>
                      <a:pt x="1" y="0"/>
                    </a:cubicBezTo>
                    <a:cubicBezTo>
                      <a:pt x="1" y="0"/>
                      <a:pt x="1" y="0"/>
                      <a:pt x="2" y="0"/>
                    </a:cubicBezTo>
                    <a:cubicBezTo>
                      <a:pt x="2" y="0"/>
                      <a:pt x="2" y="0"/>
                      <a:pt x="2" y="0"/>
                    </a:cubicBezTo>
                    <a:cubicBezTo>
                      <a:pt x="2" y="0"/>
                      <a:pt x="2" y="0"/>
                      <a:pt x="2" y="0"/>
                    </a:cubicBezTo>
                    <a:cubicBezTo>
                      <a:pt x="1" y="0"/>
                      <a:pt x="1" y="0"/>
                      <a:pt x="1" y="0"/>
                    </a:cubicBezTo>
                    <a:cubicBezTo>
                      <a:pt x="1" y="0"/>
                      <a:pt x="0" y="0"/>
                      <a:pt x="0" y="0"/>
                    </a:cubicBezTo>
                    <a:cubicBezTo>
                      <a:pt x="0" y="1"/>
                      <a:pt x="0" y="1"/>
                      <a:pt x="0" y="1"/>
                    </a:cubicBezTo>
                    <a:cubicBezTo>
                      <a:pt x="0" y="1"/>
                      <a:pt x="1" y="2"/>
                      <a:pt x="1" y="2"/>
                    </a:cubicBezTo>
                    <a:cubicBezTo>
                      <a:pt x="1" y="2"/>
                      <a:pt x="1" y="2"/>
                      <a:pt x="2" y="2"/>
                    </a:cubicBezTo>
                    <a:cubicBezTo>
                      <a:pt x="2" y="2"/>
                      <a:pt x="2" y="1"/>
                      <a:pt x="2" y="1"/>
                    </a:cubicBezTo>
                    <a:cubicBezTo>
                      <a:pt x="2" y="1"/>
                      <a:pt x="2" y="0"/>
                      <a:pt x="2" y="0"/>
                    </a:cubicBezTo>
                    <a:cubicBezTo>
                      <a:pt x="2" y="0"/>
                      <a:pt x="2" y="0"/>
                      <a:pt x="2"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82" name="Freeform 409"/>
              <p:cNvSpPr>
                <a:spLocks/>
              </p:cNvSpPr>
              <p:nvPr/>
            </p:nvSpPr>
            <p:spPr bwMode="auto">
              <a:xfrm>
                <a:off x="2201" y="579"/>
                <a:ext cx="4" cy="5"/>
              </a:xfrm>
              <a:custGeom>
                <a:avLst/>
                <a:gdLst>
                  <a:gd name="T0" fmla="*/ 1 w 2"/>
                  <a:gd name="T1" fmla="*/ 0 h 2"/>
                  <a:gd name="T2" fmla="*/ 2 w 2"/>
                  <a:gd name="T3" fmla="*/ 2 h 2"/>
                  <a:gd name="T4" fmla="*/ 0 w 2"/>
                  <a:gd name="T5" fmla="*/ 2 h 2"/>
                  <a:gd name="T6" fmla="*/ 0 w 2"/>
                  <a:gd name="T7" fmla="*/ 1 h 2"/>
                  <a:gd name="T8" fmla="*/ 1 w 2"/>
                  <a:gd name="T9" fmla="*/ 0 h 2"/>
                </a:gdLst>
                <a:ahLst/>
                <a:cxnLst>
                  <a:cxn ang="0">
                    <a:pos x="T0" y="T1"/>
                  </a:cxn>
                  <a:cxn ang="0">
                    <a:pos x="T2" y="T3"/>
                  </a:cxn>
                  <a:cxn ang="0">
                    <a:pos x="T4" y="T5"/>
                  </a:cxn>
                  <a:cxn ang="0">
                    <a:pos x="T6" y="T7"/>
                  </a:cxn>
                  <a:cxn ang="0">
                    <a:pos x="T8" y="T9"/>
                  </a:cxn>
                </a:cxnLst>
                <a:rect l="0" t="0" r="r" b="b"/>
                <a:pathLst>
                  <a:path w="2" h="2">
                    <a:moveTo>
                      <a:pt x="1" y="0"/>
                    </a:moveTo>
                    <a:cubicBezTo>
                      <a:pt x="2" y="0"/>
                      <a:pt x="2" y="1"/>
                      <a:pt x="2" y="2"/>
                    </a:cubicBezTo>
                    <a:cubicBezTo>
                      <a:pt x="1" y="2"/>
                      <a:pt x="1" y="2"/>
                      <a:pt x="0" y="2"/>
                    </a:cubicBezTo>
                    <a:cubicBezTo>
                      <a:pt x="0" y="2"/>
                      <a:pt x="0" y="1"/>
                      <a:pt x="0" y="1"/>
                    </a:cubicBezTo>
                    <a:cubicBezTo>
                      <a:pt x="0" y="0"/>
                      <a:pt x="1" y="0"/>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83" name="Freeform 410"/>
              <p:cNvSpPr>
                <a:spLocks/>
              </p:cNvSpPr>
              <p:nvPr/>
            </p:nvSpPr>
            <p:spPr bwMode="auto">
              <a:xfrm>
                <a:off x="2201" y="579"/>
                <a:ext cx="4" cy="5"/>
              </a:xfrm>
              <a:custGeom>
                <a:avLst/>
                <a:gdLst>
                  <a:gd name="T0" fmla="*/ 1 w 2"/>
                  <a:gd name="T1" fmla="*/ 0 h 2"/>
                  <a:gd name="T2" fmla="*/ 1 w 2"/>
                  <a:gd name="T3" fmla="*/ 0 h 2"/>
                  <a:gd name="T4" fmla="*/ 2 w 2"/>
                  <a:gd name="T5" fmla="*/ 1 h 2"/>
                  <a:gd name="T6" fmla="*/ 2 w 2"/>
                  <a:gd name="T7" fmla="*/ 2 h 2"/>
                  <a:gd name="T8" fmla="*/ 1 w 2"/>
                  <a:gd name="T9" fmla="*/ 2 h 2"/>
                  <a:gd name="T10" fmla="*/ 0 w 2"/>
                  <a:gd name="T11" fmla="*/ 2 h 2"/>
                  <a:gd name="T12" fmla="*/ 0 w 2"/>
                  <a:gd name="T13" fmla="*/ 2 h 2"/>
                  <a:gd name="T14" fmla="*/ 0 w 2"/>
                  <a:gd name="T15" fmla="*/ 1 h 2"/>
                  <a:gd name="T16" fmla="*/ 0 w 2"/>
                  <a:gd name="T17" fmla="*/ 0 h 2"/>
                  <a:gd name="T18" fmla="*/ 1 w 2"/>
                  <a:gd name="T19" fmla="*/ 0 h 2"/>
                  <a:gd name="T20" fmla="*/ 1 w 2"/>
                  <a:gd name="T21" fmla="*/ 0 h 2"/>
                  <a:gd name="T22" fmla="*/ 1 w 2"/>
                  <a:gd name="T23" fmla="*/ 0 h 2"/>
                  <a:gd name="T24" fmla="*/ 0 w 2"/>
                  <a:gd name="T25" fmla="*/ 0 h 2"/>
                  <a:gd name="T26" fmla="*/ 0 w 2"/>
                  <a:gd name="T27" fmla="*/ 1 h 2"/>
                  <a:gd name="T28" fmla="*/ 0 w 2"/>
                  <a:gd name="T29" fmla="*/ 2 h 2"/>
                  <a:gd name="T30" fmla="*/ 0 w 2"/>
                  <a:gd name="T31" fmla="*/ 2 h 2"/>
                  <a:gd name="T32" fmla="*/ 1 w 2"/>
                  <a:gd name="T33" fmla="*/ 2 h 2"/>
                  <a:gd name="T34" fmla="*/ 2 w 2"/>
                  <a:gd name="T35" fmla="*/ 2 h 2"/>
                  <a:gd name="T36" fmla="*/ 2 w 2"/>
                  <a:gd name="T37" fmla="*/ 1 h 2"/>
                  <a:gd name="T38" fmla="*/ 1 w 2"/>
                  <a:gd name="T3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2">
                    <a:moveTo>
                      <a:pt x="1" y="0"/>
                    </a:moveTo>
                    <a:cubicBezTo>
                      <a:pt x="1" y="0"/>
                      <a:pt x="1" y="0"/>
                      <a:pt x="1" y="0"/>
                    </a:cubicBezTo>
                    <a:cubicBezTo>
                      <a:pt x="1" y="0"/>
                      <a:pt x="2" y="1"/>
                      <a:pt x="2" y="1"/>
                    </a:cubicBezTo>
                    <a:cubicBezTo>
                      <a:pt x="2" y="1"/>
                      <a:pt x="2" y="1"/>
                      <a:pt x="2" y="2"/>
                    </a:cubicBezTo>
                    <a:cubicBezTo>
                      <a:pt x="1" y="2"/>
                      <a:pt x="1" y="2"/>
                      <a:pt x="1" y="2"/>
                    </a:cubicBezTo>
                    <a:cubicBezTo>
                      <a:pt x="1" y="2"/>
                      <a:pt x="1" y="2"/>
                      <a:pt x="0" y="2"/>
                    </a:cubicBezTo>
                    <a:cubicBezTo>
                      <a:pt x="0" y="2"/>
                      <a:pt x="0" y="2"/>
                      <a:pt x="0" y="2"/>
                    </a:cubicBezTo>
                    <a:cubicBezTo>
                      <a:pt x="0" y="1"/>
                      <a:pt x="0" y="1"/>
                      <a:pt x="0" y="1"/>
                    </a:cubicBezTo>
                    <a:cubicBezTo>
                      <a:pt x="0" y="1"/>
                      <a:pt x="0" y="0"/>
                      <a:pt x="0" y="0"/>
                    </a:cubicBezTo>
                    <a:cubicBezTo>
                      <a:pt x="1" y="0"/>
                      <a:pt x="1" y="0"/>
                      <a:pt x="1" y="0"/>
                    </a:cubicBezTo>
                    <a:cubicBezTo>
                      <a:pt x="1" y="0"/>
                      <a:pt x="1" y="0"/>
                      <a:pt x="1" y="0"/>
                    </a:cubicBezTo>
                    <a:cubicBezTo>
                      <a:pt x="1" y="0"/>
                      <a:pt x="1" y="0"/>
                      <a:pt x="1" y="0"/>
                    </a:cubicBezTo>
                    <a:cubicBezTo>
                      <a:pt x="1" y="0"/>
                      <a:pt x="1" y="0"/>
                      <a:pt x="0" y="0"/>
                    </a:cubicBezTo>
                    <a:cubicBezTo>
                      <a:pt x="0" y="0"/>
                      <a:pt x="0" y="1"/>
                      <a:pt x="0" y="1"/>
                    </a:cubicBezTo>
                    <a:cubicBezTo>
                      <a:pt x="0" y="1"/>
                      <a:pt x="0" y="2"/>
                      <a:pt x="0" y="2"/>
                    </a:cubicBezTo>
                    <a:cubicBezTo>
                      <a:pt x="0" y="2"/>
                      <a:pt x="0" y="2"/>
                      <a:pt x="0" y="2"/>
                    </a:cubicBezTo>
                    <a:cubicBezTo>
                      <a:pt x="1" y="2"/>
                      <a:pt x="1" y="2"/>
                      <a:pt x="1" y="2"/>
                    </a:cubicBezTo>
                    <a:cubicBezTo>
                      <a:pt x="1" y="2"/>
                      <a:pt x="1" y="2"/>
                      <a:pt x="2" y="2"/>
                    </a:cubicBezTo>
                    <a:cubicBezTo>
                      <a:pt x="2" y="1"/>
                      <a:pt x="2" y="1"/>
                      <a:pt x="2" y="1"/>
                    </a:cubicBezTo>
                    <a:cubicBezTo>
                      <a:pt x="2" y="1"/>
                      <a:pt x="1" y="0"/>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84" name="Freeform 411"/>
              <p:cNvSpPr>
                <a:spLocks/>
              </p:cNvSpPr>
              <p:nvPr/>
            </p:nvSpPr>
            <p:spPr bwMode="auto">
              <a:xfrm>
                <a:off x="2191" y="572"/>
                <a:ext cx="5" cy="5"/>
              </a:xfrm>
              <a:custGeom>
                <a:avLst/>
                <a:gdLst>
                  <a:gd name="T0" fmla="*/ 2 w 2"/>
                  <a:gd name="T1" fmla="*/ 0 h 2"/>
                  <a:gd name="T2" fmla="*/ 2 w 2"/>
                  <a:gd name="T3" fmla="*/ 1 h 2"/>
                  <a:gd name="T4" fmla="*/ 1 w 2"/>
                  <a:gd name="T5" fmla="*/ 2 h 2"/>
                  <a:gd name="T6" fmla="*/ 1 w 2"/>
                  <a:gd name="T7" fmla="*/ 1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2" y="0"/>
                      <a:pt x="2" y="1"/>
                      <a:pt x="2" y="1"/>
                    </a:cubicBezTo>
                    <a:cubicBezTo>
                      <a:pt x="2" y="2"/>
                      <a:pt x="1" y="2"/>
                      <a:pt x="1" y="2"/>
                    </a:cubicBezTo>
                    <a:cubicBezTo>
                      <a:pt x="0" y="2"/>
                      <a:pt x="0" y="1"/>
                      <a:pt x="1" y="1"/>
                    </a:cubicBezTo>
                    <a:cubicBezTo>
                      <a:pt x="1" y="0"/>
                      <a:pt x="1" y="0"/>
                      <a:pt x="2"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85" name="Freeform 412"/>
              <p:cNvSpPr>
                <a:spLocks/>
              </p:cNvSpPr>
              <p:nvPr/>
            </p:nvSpPr>
            <p:spPr bwMode="auto">
              <a:xfrm>
                <a:off x="2191" y="572"/>
                <a:ext cx="5" cy="5"/>
              </a:xfrm>
              <a:custGeom>
                <a:avLst/>
                <a:gdLst>
                  <a:gd name="T0" fmla="*/ 2 w 2"/>
                  <a:gd name="T1" fmla="*/ 0 h 2"/>
                  <a:gd name="T2" fmla="*/ 2 w 2"/>
                  <a:gd name="T3" fmla="*/ 0 h 2"/>
                  <a:gd name="T4" fmla="*/ 2 w 2"/>
                  <a:gd name="T5" fmla="*/ 1 h 2"/>
                  <a:gd name="T6" fmla="*/ 2 w 2"/>
                  <a:gd name="T7" fmla="*/ 1 h 2"/>
                  <a:gd name="T8" fmla="*/ 1 w 2"/>
                  <a:gd name="T9" fmla="*/ 2 h 2"/>
                  <a:gd name="T10" fmla="*/ 1 w 2"/>
                  <a:gd name="T11" fmla="*/ 2 h 2"/>
                  <a:gd name="T12" fmla="*/ 0 w 2"/>
                  <a:gd name="T13" fmla="*/ 1 h 2"/>
                  <a:gd name="T14" fmla="*/ 1 w 2"/>
                  <a:gd name="T15" fmla="*/ 1 h 2"/>
                  <a:gd name="T16" fmla="*/ 1 w 2"/>
                  <a:gd name="T17" fmla="*/ 0 h 2"/>
                  <a:gd name="T18" fmla="*/ 2 w 2"/>
                  <a:gd name="T19" fmla="*/ 0 h 2"/>
                  <a:gd name="T20" fmla="*/ 2 w 2"/>
                  <a:gd name="T21" fmla="*/ 0 h 2"/>
                  <a:gd name="T22" fmla="*/ 2 w 2"/>
                  <a:gd name="T23" fmla="*/ 0 h 2"/>
                  <a:gd name="T24" fmla="*/ 1 w 2"/>
                  <a:gd name="T25" fmla="*/ 0 h 2"/>
                  <a:gd name="T26" fmla="*/ 1 w 2"/>
                  <a:gd name="T27" fmla="*/ 1 h 2"/>
                  <a:gd name="T28" fmla="*/ 0 w 2"/>
                  <a:gd name="T29" fmla="*/ 1 h 2"/>
                  <a:gd name="T30" fmla="*/ 1 w 2"/>
                  <a:gd name="T31" fmla="*/ 2 h 2"/>
                  <a:gd name="T32" fmla="*/ 1 w 2"/>
                  <a:gd name="T33" fmla="*/ 2 h 2"/>
                  <a:gd name="T34" fmla="*/ 2 w 2"/>
                  <a:gd name="T35" fmla="*/ 1 h 2"/>
                  <a:gd name="T36" fmla="*/ 2 w 2"/>
                  <a:gd name="T37" fmla="*/ 1 h 2"/>
                  <a:gd name="T38" fmla="*/ 2 w 2"/>
                  <a:gd name="T3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2">
                    <a:moveTo>
                      <a:pt x="2" y="0"/>
                    </a:moveTo>
                    <a:cubicBezTo>
                      <a:pt x="2" y="0"/>
                      <a:pt x="2" y="0"/>
                      <a:pt x="2" y="0"/>
                    </a:cubicBezTo>
                    <a:cubicBezTo>
                      <a:pt x="2" y="0"/>
                      <a:pt x="2" y="0"/>
                      <a:pt x="2" y="1"/>
                    </a:cubicBezTo>
                    <a:cubicBezTo>
                      <a:pt x="2" y="1"/>
                      <a:pt x="2" y="1"/>
                      <a:pt x="2" y="1"/>
                    </a:cubicBezTo>
                    <a:cubicBezTo>
                      <a:pt x="2" y="1"/>
                      <a:pt x="2" y="2"/>
                      <a:pt x="1" y="2"/>
                    </a:cubicBezTo>
                    <a:cubicBezTo>
                      <a:pt x="1" y="2"/>
                      <a:pt x="1" y="2"/>
                      <a:pt x="1" y="2"/>
                    </a:cubicBezTo>
                    <a:cubicBezTo>
                      <a:pt x="1" y="2"/>
                      <a:pt x="1" y="2"/>
                      <a:pt x="0" y="1"/>
                    </a:cubicBezTo>
                    <a:cubicBezTo>
                      <a:pt x="0" y="1"/>
                      <a:pt x="0" y="1"/>
                      <a:pt x="1" y="1"/>
                    </a:cubicBezTo>
                    <a:cubicBezTo>
                      <a:pt x="1" y="1"/>
                      <a:pt x="1" y="0"/>
                      <a:pt x="1" y="0"/>
                    </a:cubicBezTo>
                    <a:cubicBezTo>
                      <a:pt x="1" y="0"/>
                      <a:pt x="1" y="0"/>
                      <a:pt x="2" y="0"/>
                    </a:cubicBezTo>
                    <a:cubicBezTo>
                      <a:pt x="2" y="0"/>
                      <a:pt x="2" y="0"/>
                      <a:pt x="2" y="0"/>
                    </a:cubicBezTo>
                    <a:cubicBezTo>
                      <a:pt x="2" y="0"/>
                      <a:pt x="2" y="0"/>
                      <a:pt x="2" y="0"/>
                    </a:cubicBezTo>
                    <a:cubicBezTo>
                      <a:pt x="1" y="0"/>
                      <a:pt x="1" y="0"/>
                      <a:pt x="1" y="0"/>
                    </a:cubicBezTo>
                    <a:cubicBezTo>
                      <a:pt x="1" y="0"/>
                      <a:pt x="1" y="1"/>
                      <a:pt x="1" y="1"/>
                    </a:cubicBezTo>
                    <a:cubicBezTo>
                      <a:pt x="0" y="1"/>
                      <a:pt x="0" y="1"/>
                      <a:pt x="0" y="1"/>
                    </a:cubicBezTo>
                    <a:cubicBezTo>
                      <a:pt x="1" y="2"/>
                      <a:pt x="1" y="2"/>
                      <a:pt x="1" y="2"/>
                    </a:cubicBezTo>
                    <a:cubicBezTo>
                      <a:pt x="1" y="2"/>
                      <a:pt x="1" y="2"/>
                      <a:pt x="1" y="2"/>
                    </a:cubicBezTo>
                    <a:cubicBezTo>
                      <a:pt x="2" y="2"/>
                      <a:pt x="2" y="1"/>
                      <a:pt x="2" y="1"/>
                    </a:cubicBezTo>
                    <a:cubicBezTo>
                      <a:pt x="2" y="1"/>
                      <a:pt x="2" y="1"/>
                      <a:pt x="2" y="1"/>
                    </a:cubicBezTo>
                    <a:cubicBezTo>
                      <a:pt x="2" y="0"/>
                      <a:pt x="2" y="0"/>
                      <a:pt x="2"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86" name="Freeform 413"/>
              <p:cNvSpPr>
                <a:spLocks/>
              </p:cNvSpPr>
              <p:nvPr/>
            </p:nvSpPr>
            <p:spPr bwMode="auto">
              <a:xfrm>
                <a:off x="2196" y="574"/>
                <a:ext cx="5" cy="5"/>
              </a:xfrm>
              <a:custGeom>
                <a:avLst/>
                <a:gdLst>
                  <a:gd name="T0" fmla="*/ 2 w 2"/>
                  <a:gd name="T1" fmla="*/ 0 h 2"/>
                  <a:gd name="T2" fmla="*/ 2 w 2"/>
                  <a:gd name="T3" fmla="*/ 2 h 2"/>
                  <a:gd name="T4" fmla="*/ 1 w 2"/>
                  <a:gd name="T5" fmla="*/ 2 h 2"/>
                  <a:gd name="T6" fmla="*/ 0 w 2"/>
                  <a:gd name="T7" fmla="*/ 1 h 2"/>
                  <a:gd name="T8" fmla="*/ 2 w 2"/>
                  <a:gd name="T9" fmla="*/ 0 h 2"/>
                </a:gdLst>
                <a:ahLst/>
                <a:cxnLst>
                  <a:cxn ang="0">
                    <a:pos x="T0" y="T1"/>
                  </a:cxn>
                  <a:cxn ang="0">
                    <a:pos x="T2" y="T3"/>
                  </a:cxn>
                  <a:cxn ang="0">
                    <a:pos x="T4" y="T5"/>
                  </a:cxn>
                  <a:cxn ang="0">
                    <a:pos x="T6" y="T7"/>
                  </a:cxn>
                  <a:cxn ang="0">
                    <a:pos x="T8" y="T9"/>
                  </a:cxn>
                </a:cxnLst>
                <a:rect l="0" t="0" r="r" b="b"/>
                <a:pathLst>
                  <a:path w="2" h="2">
                    <a:moveTo>
                      <a:pt x="2" y="0"/>
                    </a:moveTo>
                    <a:cubicBezTo>
                      <a:pt x="2" y="1"/>
                      <a:pt x="2" y="1"/>
                      <a:pt x="2" y="2"/>
                    </a:cubicBezTo>
                    <a:cubicBezTo>
                      <a:pt x="2" y="2"/>
                      <a:pt x="1" y="2"/>
                      <a:pt x="1" y="2"/>
                    </a:cubicBezTo>
                    <a:cubicBezTo>
                      <a:pt x="0" y="2"/>
                      <a:pt x="0" y="2"/>
                      <a:pt x="0" y="1"/>
                    </a:cubicBezTo>
                    <a:cubicBezTo>
                      <a:pt x="1" y="1"/>
                      <a:pt x="1" y="0"/>
                      <a:pt x="2"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87" name="Freeform 414"/>
              <p:cNvSpPr>
                <a:spLocks/>
              </p:cNvSpPr>
              <p:nvPr/>
            </p:nvSpPr>
            <p:spPr bwMode="auto">
              <a:xfrm>
                <a:off x="2196" y="574"/>
                <a:ext cx="5" cy="5"/>
              </a:xfrm>
              <a:custGeom>
                <a:avLst/>
                <a:gdLst>
                  <a:gd name="T0" fmla="*/ 2 w 2"/>
                  <a:gd name="T1" fmla="*/ 0 h 2"/>
                  <a:gd name="T2" fmla="*/ 2 w 2"/>
                  <a:gd name="T3" fmla="*/ 0 h 2"/>
                  <a:gd name="T4" fmla="*/ 2 w 2"/>
                  <a:gd name="T5" fmla="*/ 1 h 2"/>
                  <a:gd name="T6" fmla="*/ 2 w 2"/>
                  <a:gd name="T7" fmla="*/ 2 h 2"/>
                  <a:gd name="T8" fmla="*/ 1 w 2"/>
                  <a:gd name="T9" fmla="*/ 2 h 2"/>
                  <a:gd name="T10" fmla="*/ 1 w 2"/>
                  <a:gd name="T11" fmla="*/ 2 h 2"/>
                  <a:gd name="T12" fmla="*/ 0 w 2"/>
                  <a:gd name="T13" fmla="*/ 2 h 2"/>
                  <a:gd name="T14" fmla="*/ 0 w 2"/>
                  <a:gd name="T15" fmla="*/ 1 h 2"/>
                  <a:gd name="T16" fmla="*/ 1 w 2"/>
                  <a:gd name="T17" fmla="*/ 1 h 2"/>
                  <a:gd name="T18" fmla="*/ 2 w 2"/>
                  <a:gd name="T19" fmla="*/ 0 h 2"/>
                  <a:gd name="T20" fmla="*/ 2 w 2"/>
                  <a:gd name="T21" fmla="*/ 0 h 2"/>
                  <a:gd name="T22" fmla="*/ 2 w 2"/>
                  <a:gd name="T23" fmla="*/ 0 h 2"/>
                  <a:gd name="T24" fmla="*/ 1 w 2"/>
                  <a:gd name="T25" fmla="*/ 1 h 2"/>
                  <a:gd name="T26" fmla="*/ 0 w 2"/>
                  <a:gd name="T27" fmla="*/ 1 h 2"/>
                  <a:gd name="T28" fmla="*/ 0 w 2"/>
                  <a:gd name="T29" fmla="*/ 2 h 2"/>
                  <a:gd name="T30" fmla="*/ 1 w 2"/>
                  <a:gd name="T31" fmla="*/ 2 h 2"/>
                  <a:gd name="T32" fmla="*/ 1 w 2"/>
                  <a:gd name="T33" fmla="*/ 2 h 2"/>
                  <a:gd name="T34" fmla="*/ 2 w 2"/>
                  <a:gd name="T35" fmla="*/ 2 h 2"/>
                  <a:gd name="T36" fmla="*/ 2 w 2"/>
                  <a:gd name="T37" fmla="*/ 1 h 2"/>
                  <a:gd name="T38" fmla="*/ 2 w 2"/>
                  <a:gd name="T39" fmla="*/ 0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2">
                    <a:moveTo>
                      <a:pt x="2" y="0"/>
                    </a:moveTo>
                    <a:cubicBezTo>
                      <a:pt x="2" y="0"/>
                      <a:pt x="2" y="0"/>
                      <a:pt x="2" y="0"/>
                    </a:cubicBezTo>
                    <a:cubicBezTo>
                      <a:pt x="2" y="1"/>
                      <a:pt x="2" y="1"/>
                      <a:pt x="2" y="1"/>
                    </a:cubicBezTo>
                    <a:cubicBezTo>
                      <a:pt x="2" y="1"/>
                      <a:pt x="2" y="1"/>
                      <a:pt x="2" y="2"/>
                    </a:cubicBezTo>
                    <a:cubicBezTo>
                      <a:pt x="2" y="2"/>
                      <a:pt x="2" y="2"/>
                      <a:pt x="1" y="2"/>
                    </a:cubicBezTo>
                    <a:cubicBezTo>
                      <a:pt x="1" y="2"/>
                      <a:pt x="1" y="2"/>
                      <a:pt x="1" y="2"/>
                    </a:cubicBezTo>
                    <a:cubicBezTo>
                      <a:pt x="1" y="2"/>
                      <a:pt x="0" y="2"/>
                      <a:pt x="0" y="2"/>
                    </a:cubicBezTo>
                    <a:cubicBezTo>
                      <a:pt x="0" y="2"/>
                      <a:pt x="0" y="1"/>
                      <a:pt x="0" y="1"/>
                    </a:cubicBezTo>
                    <a:cubicBezTo>
                      <a:pt x="0" y="1"/>
                      <a:pt x="1" y="1"/>
                      <a:pt x="1" y="1"/>
                    </a:cubicBezTo>
                    <a:cubicBezTo>
                      <a:pt x="1" y="0"/>
                      <a:pt x="1" y="0"/>
                      <a:pt x="2" y="0"/>
                    </a:cubicBezTo>
                    <a:cubicBezTo>
                      <a:pt x="2" y="0"/>
                      <a:pt x="2" y="0"/>
                      <a:pt x="2" y="0"/>
                    </a:cubicBezTo>
                    <a:cubicBezTo>
                      <a:pt x="2" y="0"/>
                      <a:pt x="2" y="0"/>
                      <a:pt x="2" y="0"/>
                    </a:cubicBezTo>
                    <a:cubicBezTo>
                      <a:pt x="1" y="0"/>
                      <a:pt x="1" y="0"/>
                      <a:pt x="1" y="1"/>
                    </a:cubicBezTo>
                    <a:cubicBezTo>
                      <a:pt x="1" y="1"/>
                      <a:pt x="0" y="1"/>
                      <a:pt x="0" y="1"/>
                    </a:cubicBezTo>
                    <a:cubicBezTo>
                      <a:pt x="0" y="1"/>
                      <a:pt x="0" y="2"/>
                      <a:pt x="0" y="2"/>
                    </a:cubicBezTo>
                    <a:cubicBezTo>
                      <a:pt x="0" y="2"/>
                      <a:pt x="1" y="2"/>
                      <a:pt x="1" y="2"/>
                    </a:cubicBezTo>
                    <a:cubicBezTo>
                      <a:pt x="1" y="2"/>
                      <a:pt x="1" y="2"/>
                      <a:pt x="1" y="2"/>
                    </a:cubicBezTo>
                    <a:cubicBezTo>
                      <a:pt x="2" y="2"/>
                      <a:pt x="2" y="2"/>
                      <a:pt x="2" y="2"/>
                    </a:cubicBezTo>
                    <a:cubicBezTo>
                      <a:pt x="2" y="1"/>
                      <a:pt x="2" y="1"/>
                      <a:pt x="2" y="1"/>
                    </a:cubicBezTo>
                    <a:cubicBezTo>
                      <a:pt x="2" y="1"/>
                      <a:pt x="2" y="0"/>
                      <a:pt x="2"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88" name="Freeform 415"/>
              <p:cNvSpPr>
                <a:spLocks/>
              </p:cNvSpPr>
              <p:nvPr/>
            </p:nvSpPr>
            <p:spPr bwMode="auto">
              <a:xfrm>
                <a:off x="2189" y="572"/>
                <a:ext cx="2" cy="2"/>
              </a:xfrm>
              <a:custGeom>
                <a:avLst/>
                <a:gdLst>
                  <a:gd name="T0" fmla="*/ 1 w 1"/>
                  <a:gd name="T1" fmla="*/ 0 h 1"/>
                  <a:gd name="T2" fmla="*/ 1 w 1"/>
                  <a:gd name="T3" fmla="*/ 0 h 1"/>
                  <a:gd name="T4" fmla="*/ 0 w 1"/>
                  <a:gd name="T5" fmla="*/ 1 h 1"/>
                  <a:gd name="T6" fmla="*/ 0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0"/>
                      <a:pt x="1" y="0"/>
                    </a:cubicBezTo>
                    <a:cubicBezTo>
                      <a:pt x="1" y="1"/>
                      <a:pt x="0" y="1"/>
                      <a:pt x="0" y="1"/>
                    </a:cubicBezTo>
                    <a:cubicBezTo>
                      <a:pt x="0" y="1"/>
                      <a:pt x="0" y="0"/>
                      <a:pt x="0" y="0"/>
                    </a:cubicBezTo>
                    <a:cubicBezTo>
                      <a:pt x="0" y="0"/>
                      <a:pt x="0" y="0"/>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89" name="Freeform 416"/>
              <p:cNvSpPr>
                <a:spLocks/>
              </p:cNvSpPr>
              <p:nvPr/>
            </p:nvSpPr>
            <p:spPr bwMode="auto">
              <a:xfrm>
                <a:off x="2189" y="572"/>
                <a:ext cx="2" cy="2"/>
              </a:xfrm>
              <a:custGeom>
                <a:avLst/>
                <a:gdLst>
                  <a:gd name="T0" fmla="*/ 1 w 1"/>
                  <a:gd name="T1" fmla="*/ 0 h 1"/>
                  <a:gd name="T2" fmla="*/ 1 w 1"/>
                  <a:gd name="T3" fmla="*/ 0 h 1"/>
                  <a:gd name="T4" fmla="*/ 1 w 1"/>
                  <a:gd name="T5" fmla="*/ 0 h 1"/>
                  <a:gd name="T6" fmla="*/ 1 w 1"/>
                  <a:gd name="T7" fmla="*/ 0 h 1"/>
                  <a:gd name="T8" fmla="*/ 1 w 1"/>
                  <a:gd name="T9" fmla="*/ 1 h 1"/>
                  <a:gd name="T10" fmla="*/ 0 w 1"/>
                  <a:gd name="T11" fmla="*/ 1 h 1"/>
                  <a:gd name="T12" fmla="*/ 0 w 1"/>
                  <a:gd name="T13" fmla="*/ 1 h 1"/>
                  <a:gd name="T14" fmla="*/ 0 w 1"/>
                  <a:gd name="T15" fmla="*/ 0 h 1"/>
                  <a:gd name="T16" fmla="*/ 0 w 1"/>
                  <a:gd name="T17" fmla="*/ 0 h 1"/>
                  <a:gd name="T18" fmla="*/ 1 w 1"/>
                  <a:gd name="T19" fmla="*/ 0 h 1"/>
                  <a:gd name="T20" fmla="*/ 1 w 1"/>
                  <a:gd name="T21" fmla="*/ 0 h 1"/>
                  <a:gd name="T22" fmla="*/ 1 w 1"/>
                  <a:gd name="T23" fmla="*/ 0 h 1"/>
                  <a:gd name="T24" fmla="*/ 0 w 1"/>
                  <a:gd name="T25" fmla="*/ 0 h 1"/>
                  <a:gd name="T26" fmla="*/ 0 w 1"/>
                  <a:gd name="T27" fmla="*/ 0 h 1"/>
                  <a:gd name="T28" fmla="*/ 0 w 1"/>
                  <a:gd name="T29" fmla="*/ 1 h 1"/>
                  <a:gd name="T30" fmla="*/ 0 w 1"/>
                  <a:gd name="T31" fmla="*/ 1 h 1"/>
                  <a:gd name="T32" fmla="*/ 0 w 1"/>
                  <a:gd name="T33" fmla="*/ 1 h 1"/>
                  <a:gd name="T34" fmla="*/ 1 w 1"/>
                  <a:gd name="T35" fmla="*/ 0 h 1"/>
                  <a:gd name="T36" fmla="*/ 1 w 1"/>
                  <a:gd name="T37" fmla="*/ 0 h 1"/>
                  <a:gd name="T38" fmla="*/ 1 w 1"/>
                  <a:gd name="T3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1" y="0"/>
                    </a:moveTo>
                    <a:cubicBezTo>
                      <a:pt x="1" y="0"/>
                      <a:pt x="1" y="0"/>
                      <a:pt x="1" y="0"/>
                    </a:cubicBezTo>
                    <a:cubicBezTo>
                      <a:pt x="1" y="0"/>
                      <a:pt x="1" y="0"/>
                      <a:pt x="1" y="0"/>
                    </a:cubicBezTo>
                    <a:cubicBezTo>
                      <a:pt x="1" y="0"/>
                      <a:pt x="1" y="0"/>
                      <a:pt x="1" y="0"/>
                    </a:cubicBezTo>
                    <a:cubicBezTo>
                      <a:pt x="1" y="1"/>
                      <a:pt x="1" y="1"/>
                      <a:pt x="1" y="1"/>
                    </a:cubicBezTo>
                    <a:cubicBezTo>
                      <a:pt x="0" y="1"/>
                      <a:pt x="0" y="1"/>
                      <a:pt x="0" y="1"/>
                    </a:cubicBezTo>
                    <a:cubicBezTo>
                      <a:pt x="0" y="1"/>
                      <a:pt x="0" y="1"/>
                      <a:pt x="0" y="1"/>
                    </a:cubicBezTo>
                    <a:cubicBezTo>
                      <a:pt x="0" y="0"/>
                      <a:pt x="0" y="0"/>
                      <a:pt x="0" y="0"/>
                    </a:cubicBezTo>
                    <a:cubicBezTo>
                      <a:pt x="0" y="0"/>
                      <a:pt x="0" y="0"/>
                      <a:pt x="0" y="0"/>
                    </a:cubicBezTo>
                    <a:cubicBezTo>
                      <a:pt x="0" y="0"/>
                      <a:pt x="0" y="0"/>
                      <a:pt x="1" y="0"/>
                    </a:cubicBezTo>
                    <a:cubicBezTo>
                      <a:pt x="1" y="0"/>
                      <a:pt x="1" y="0"/>
                      <a:pt x="1" y="0"/>
                    </a:cubicBezTo>
                    <a:cubicBezTo>
                      <a:pt x="1" y="0"/>
                      <a:pt x="1" y="0"/>
                      <a:pt x="1" y="0"/>
                    </a:cubicBezTo>
                    <a:cubicBezTo>
                      <a:pt x="0" y="0"/>
                      <a:pt x="0" y="0"/>
                      <a:pt x="0" y="0"/>
                    </a:cubicBezTo>
                    <a:cubicBezTo>
                      <a:pt x="0" y="0"/>
                      <a:pt x="0" y="0"/>
                      <a:pt x="0" y="0"/>
                    </a:cubicBezTo>
                    <a:cubicBezTo>
                      <a:pt x="0" y="0"/>
                      <a:pt x="0" y="0"/>
                      <a:pt x="0" y="1"/>
                    </a:cubicBezTo>
                    <a:cubicBezTo>
                      <a:pt x="0" y="1"/>
                      <a:pt x="0" y="1"/>
                      <a:pt x="0" y="1"/>
                    </a:cubicBezTo>
                    <a:cubicBezTo>
                      <a:pt x="0" y="1"/>
                      <a:pt x="0" y="1"/>
                      <a:pt x="0" y="1"/>
                    </a:cubicBezTo>
                    <a:cubicBezTo>
                      <a:pt x="1" y="1"/>
                      <a:pt x="1" y="1"/>
                      <a:pt x="1" y="0"/>
                    </a:cubicBezTo>
                    <a:cubicBezTo>
                      <a:pt x="1" y="0"/>
                      <a:pt x="1" y="0"/>
                      <a:pt x="1" y="0"/>
                    </a:cubicBezTo>
                    <a:cubicBezTo>
                      <a:pt x="1" y="0"/>
                      <a:pt x="1" y="0"/>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90" name="Freeform 417"/>
              <p:cNvSpPr>
                <a:spLocks/>
              </p:cNvSpPr>
              <p:nvPr/>
            </p:nvSpPr>
            <p:spPr bwMode="auto">
              <a:xfrm>
                <a:off x="2184" y="572"/>
                <a:ext cx="2" cy="2"/>
              </a:xfrm>
              <a:custGeom>
                <a:avLst/>
                <a:gdLst>
                  <a:gd name="T0" fmla="*/ 1 w 1"/>
                  <a:gd name="T1" fmla="*/ 0 h 1"/>
                  <a:gd name="T2" fmla="*/ 1 w 1"/>
                  <a:gd name="T3" fmla="*/ 0 h 1"/>
                  <a:gd name="T4" fmla="*/ 0 w 1"/>
                  <a:gd name="T5" fmla="*/ 1 h 1"/>
                  <a:gd name="T6" fmla="*/ 0 w 1"/>
                  <a:gd name="T7" fmla="*/ 0 h 1"/>
                  <a:gd name="T8" fmla="*/ 1 w 1"/>
                  <a:gd name="T9" fmla="*/ 0 h 1"/>
                </a:gdLst>
                <a:ahLst/>
                <a:cxnLst>
                  <a:cxn ang="0">
                    <a:pos x="T0" y="T1"/>
                  </a:cxn>
                  <a:cxn ang="0">
                    <a:pos x="T2" y="T3"/>
                  </a:cxn>
                  <a:cxn ang="0">
                    <a:pos x="T4" y="T5"/>
                  </a:cxn>
                  <a:cxn ang="0">
                    <a:pos x="T6" y="T7"/>
                  </a:cxn>
                  <a:cxn ang="0">
                    <a:pos x="T8" y="T9"/>
                  </a:cxn>
                </a:cxnLst>
                <a:rect l="0" t="0" r="r" b="b"/>
                <a:pathLst>
                  <a:path w="1" h="1">
                    <a:moveTo>
                      <a:pt x="1" y="0"/>
                    </a:moveTo>
                    <a:cubicBezTo>
                      <a:pt x="1" y="0"/>
                      <a:pt x="1" y="0"/>
                      <a:pt x="1" y="0"/>
                    </a:cubicBezTo>
                    <a:cubicBezTo>
                      <a:pt x="1" y="1"/>
                      <a:pt x="1" y="1"/>
                      <a:pt x="0" y="1"/>
                    </a:cubicBezTo>
                    <a:cubicBezTo>
                      <a:pt x="0" y="1"/>
                      <a:pt x="0" y="0"/>
                      <a:pt x="0" y="0"/>
                    </a:cubicBezTo>
                    <a:cubicBezTo>
                      <a:pt x="0" y="0"/>
                      <a:pt x="1" y="0"/>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91" name="Freeform 418"/>
              <p:cNvSpPr>
                <a:spLocks/>
              </p:cNvSpPr>
              <p:nvPr/>
            </p:nvSpPr>
            <p:spPr bwMode="auto">
              <a:xfrm>
                <a:off x="2184" y="572"/>
                <a:ext cx="2" cy="2"/>
              </a:xfrm>
              <a:custGeom>
                <a:avLst/>
                <a:gdLst>
                  <a:gd name="T0" fmla="*/ 1 w 1"/>
                  <a:gd name="T1" fmla="*/ 0 h 1"/>
                  <a:gd name="T2" fmla="*/ 1 w 1"/>
                  <a:gd name="T3" fmla="*/ 0 h 1"/>
                  <a:gd name="T4" fmla="*/ 1 w 1"/>
                  <a:gd name="T5" fmla="*/ 0 h 1"/>
                  <a:gd name="T6" fmla="*/ 1 w 1"/>
                  <a:gd name="T7" fmla="*/ 0 h 1"/>
                  <a:gd name="T8" fmla="*/ 1 w 1"/>
                  <a:gd name="T9" fmla="*/ 1 h 1"/>
                  <a:gd name="T10" fmla="*/ 0 w 1"/>
                  <a:gd name="T11" fmla="*/ 1 h 1"/>
                  <a:gd name="T12" fmla="*/ 0 w 1"/>
                  <a:gd name="T13" fmla="*/ 1 h 1"/>
                  <a:gd name="T14" fmla="*/ 0 w 1"/>
                  <a:gd name="T15" fmla="*/ 0 h 1"/>
                  <a:gd name="T16" fmla="*/ 1 w 1"/>
                  <a:gd name="T17" fmla="*/ 0 h 1"/>
                  <a:gd name="T18" fmla="*/ 1 w 1"/>
                  <a:gd name="T19" fmla="*/ 0 h 1"/>
                  <a:gd name="T20" fmla="*/ 1 w 1"/>
                  <a:gd name="T21" fmla="*/ 0 h 1"/>
                  <a:gd name="T22" fmla="*/ 1 w 1"/>
                  <a:gd name="T23" fmla="*/ 0 h 1"/>
                  <a:gd name="T24" fmla="*/ 1 w 1"/>
                  <a:gd name="T25" fmla="*/ 0 h 1"/>
                  <a:gd name="T26" fmla="*/ 0 w 1"/>
                  <a:gd name="T27" fmla="*/ 0 h 1"/>
                  <a:gd name="T28" fmla="*/ 0 w 1"/>
                  <a:gd name="T29" fmla="*/ 1 h 1"/>
                  <a:gd name="T30" fmla="*/ 0 w 1"/>
                  <a:gd name="T31" fmla="*/ 1 h 1"/>
                  <a:gd name="T32" fmla="*/ 1 w 1"/>
                  <a:gd name="T33" fmla="*/ 1 h 1"/>
                  <a:gd name="T34" fmla="*/ 1 w 1"/>
                  <a:gd name="T35" fmla="*/ 0 h 1"/>
                  <a:gd name="T36" fmla="*/ 1 w 1"/>
                  <a:gd name="T37" fmla="*/ 0 h 1"/>
                  <a:gd name="T38" fmla="*/ 1 w 1"/>
                  <a:gd name="T3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1" y="0"/>
                    </a:moveTo>
                    <a:cubicBezTo>
                      <a:pt x="1" y="0"/>
                      <a:pt x="1" y="0"/>
                      <a:pt x="1" y="0"/>
                    </a:cubicBezTo>
                    <a:cubicBezTo>
                      <a:pt x="1" y="0"/>
                      <a:pt x="1" y="0"/>
                      <a:pt x="1" y="0"/>
                    </a:cubicBezTo>
                    <a:cubicBezTo>
                      <a:pt x="1" y="0"/>
                      <a:pt x="1" y="0"/>
                      <a:pt x="1" y="0"/>
                    </a:cubicBezTo>
                    <a:cubicBezTo>
                      <a:pt x="1" y="1"/>
                      <a:pt x="1" y="1"/>
                      <a:pt x="1" y="1"/>
                    </a:cubicBezTo>
                    <a:cubicBezTo>
                      <a:pt x="1" y="1"/>
                      <a:pt x="1" y="1"/>
                      <a:pt x="0" y="1"/>
                    </a:cubicBezTo>
                    <a:cubicBezTo>
                      <a:pt x="0" y="1"/>
                      <a:pt x="0" y="1"/>
                      <a:pt x="0" y="1"/>
                    </a:cubicBezTo>
                    <a:cubicBezTo>
                      <a:pt x="0" y="0"/>
                      <a:pt x="0" y="0"/>
                      <a:pt x="0" y="0"/>
                    </a:cubicBezTo>
                    <a:cubicBezTo>
                      <a:pt x="0" y="0"/>
                      <a:pt x="0" y="0"/>
                      <a:pt x="1" y="0"/>
                    </a:cubicBezTo>
                    <a:cubicBezTo>
                      <a:pt x="1" y="0"/>
                      <a:pt x="1" y="0"/>
                      <a:pt x="1" y="0"/>
                    </a:cubicBezTo>
                    <a:cubicBezTo>
                      <a:pt x="1" y="0"/>
                      <a:pt x="1" y="0"/>
                      <a:pt x="1" y="0"/>
                    </a:cubicBezTo>
                    <a:cubicBezTo>
                      <a:pt x="1" y="0"/>
                      <a:pt x="1" y="0"/>
                      <a:pt x="1" y="0"/>
                    </a:cubicBezTo>
                    <a:cubicBezTo>
                      <a:pt x="1" y="0"/>
                      <a:pt x="1" y="0"/>
                      <a:pt x="1" y="0"/>
                    </a:cubicBezTo>
                    <a:cubicBezTo>
                      <a:pt x="0" y="0"/>
                      <a:pt x="0" y="0"/>
                      <a:pt x="0" y="0"/>
                    </a:cubicBezTo>
                    <a:cubicBezTo>
                      <a:pt x="0" y="0"/>
                      <a:pt x="0" y="0"/>
                      <a:pt x="0" y="1"/>
                    </a:cubicBezTo>
                    <a:cubicBezTo>
                      <a:pt x="0" y="1"/>
                      <a:pt x="0" y="1"/>
                      <a:pt x="0" y="1"/>
                    </a:cubicBezTo>
                    <a:cubicBezTo>
                      <a:pt x="1" y="1"/>
                      <a:pt x="1" y="1"/>
                      <a:pt x="1" y="1"/>
                    </a:cubicBezTo>
                    <a:cubicBezTo>
                      <a:pt x="1" y="1"/>
                      <a:pt x="1" y="1"/>
                      <a:pt x="1" y="0"/>
                    </a:cubicBezTo>
                    <a:cubicBezTo>
                      <a:pt x="1" y="0"/>
                      <a:pt x="1" y="0"/>
                      <a:pt x="1" y="0"/>
                    </a:cubicBezTo>
                    <a:cubicBezTo>
                      <a:pt x="1" y="0"/>
                      <a:pt x="1" y="0"/>
                      <a:pt x="1"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92" name="Freeform 419"/>
              <p:cNvSpPr>
                <a:spLocks/>
              </p:cNvSpPr>
              <p:nvPr/>
            </p:nvSpPr>
            <p:spPr bwMode="auto">
              <a:xfrm>
                <a:off x="2182" y="572"/>
                <a:ext cx="2" cy="2"/>
              </a:xfrm>
              <a:custGeom>
                <a:avLst/>
                <a:gdLst>
                  <a:gd name="T0" fmla="*/ 0 w 1"/>
                  <a:gd name="T1" fmla="*/ 0 h 1"/>
                  <a:gd name="T2" fmla="*/ 1 w 1"/>
                  <a:gd name="T3" fmla="*/ 0 h 1"/>
                  <a:gd name="T4" fmla="*/ 0 w 1"/>
                  <a:gd name="T5" fmla="*/ 1 h 1"/>
                  <a:gd name="T6" fmla="*/ 0 w 1"/>
                  <a:gd name="T7" fmla="*/ 0 h 1"/>
                  <a:gd name="T8" fmla="*/ 0 w 1"/>
                  <a:gd name="T9" fmla="*/ 0 h 1"/>
                </a:gdLst>
                <a:ahLst/>
                <a:cxnLst>
                  <a:cxn ang="0">
                    <a:pos x="T0" y="T1"/>
                  </a:cxn>
                  <a:cxn ang="0">
                    <a:pos x="T2" y="T3"/>
                  </a:cxn>
                  <a:cxn ang="0">
                    <a:pos x="T4" y="T5"/>
                  </a:cxn>
                  <a:cxn ang="0">
                    <a:pos x="T6" y="T7"/>
                  </a:cxn>
                  <a:cxn ang="0">
                    <a:pos x="T8" y="T9"/>
                  </a:cxn>
                </a:cxnLst>
                <a:rect l="0" t="0" r="r" b="b"/>
                <a:pathLst>
                  <a:path w="1" h="1">
                    <a:moveTo>
                      <a:pt x="0" y="0"/>
                    </a:moveTo>
                    <a:cubicBezTo>
                      <a:pt x="1" y="0"/>
                      <a:pt x="1" y="0"/>
                      <a:pt x="1" y="0"/>
                    </a:cubicBezTo>
                    <a:cubicBezTo>
                      <a:pt x="0" y="1"/>
                      <a:pt x="0" y="1"/>
                      <a:pt x="0" y="1"/>
                    </a:cubicBezTo>
                    <a:cubicBezTo>
                      <a:pt x="0" y="1"/>
                      <a:pt x="0" y="0"/>
                      <a:pt x="0" y="0"/>
                    </a:cubicBezTo>
                    <a:cubicBezTo>
                      <a:pt x="0" y="0"/>
                      <a:pt x="0" y="0"/>
                      <a:pt x="0"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93" name="Freeform 420"/>
              <p:cNvSpPr>
                <a:spLocks/>
              </p:cNvSpPr>
              <p:nvPr/>
            </p:nvSpPr>
            <p:spPr bwMode="auto">
              <a:xfrm>
                <a:off x="2182" y="572"/>
                <a:ext cx="2" cy="2"/>
              </a:xfrm>
              <a:custGeom>
                <a:avLst/>
                <a:gdLst>
                  <a:gd name="T0" fmla="*/ 0 w 1"/>
                  <a:gd name="T1" fmla="*/ 0 h 1"/>
                  <a:gd name="T2" fmla="*/ 0 w 1"/>
                  <a:gd name="T3" fmla="*/ 0 h 1"/>
                  <a:gd name="T4" fmla="*/ 1 w 1"/>
                  <a:gd name="T5" fmla="*/ 0 h 1"/>
                  <a:gd name="T6" fmla="*/ 1 w 1"/>
                  <a:gd name="T7" fmla="*/ 0 h 1"/>
                  <a:gd name="T8" fmla="*/ 0 w 1"/>
                  <a:gd name="T9" fmla="*/ 1 h 1"/>
                  <a:gd name="T10" fmla="*/ 0 w 1"/>
                  <a:gd name="T11" fmla="*/ 1 h 1"/>
                  <a:gd name="T12" fmla="*/ 0 w 1"/>
                  <a:gd name="T13" fmla="*/ 1 h 1"/>
                  <a:gd name="T14" fmla="*/ 0 w 1"/>
                  <a:gd name="T15" fmla="*/ 0 h 1"/>
                  <a:gd name="T16" fmla="*/ 0 w 1"/>
                  <a:gd name="T17" fmla="*/ 0 h 1"/>
                  <a:gd name="T18" fmla="*/ 0 w 1"/>
                  <a:gd name="T19" fmla="*/ 0 h 1"/>
                  <a:gd name="T20" fmla="*/ 0 w 1"/>
                  <a:gd name="T21" fmla="*/ 0 h 1"/>
                  <a:gd name="T22" fmla="*/ 0 w 1"/>
                  <a:gd name="T23" fmla="*/ 0 h 1"/>
                  <a:gd name="T24" fmla="*/ 0 w 1"/>
                  <a:gd name="T25" fmla="*/ 0 h 1"/>
                  <a:gd name="T26" fmla="*/ 0 w 1"/>
                  <a:gd name="T27" fmla="*/ 0 h 1"/>
                  <a:gd name="T28" fmla="*/ 0 w 1"/>
                  <a:gd name="T29" fmla="*/ 1 h 1"/>
                  <a:gd name="T30" fmla="*/ 0 w 1"/>
                  <a:gd name="T31" fmla="*/ 1 h 1"/>
                  <a:gd name="T32" fmla="*/ 0 w 1"/>
                  <a:gd name="T33" fmla="*/ 1 h 1"/>
                  <a:gd name="T34" fmla="*/ 1 w 1"/>
                  <a:gd name="T35" fmla="*/ 0 h 1"/>
                  <a:gd name="T36" fmla="*/ 1 w 1"/>
                  <a:gd name="T37" fmla="*/ 0 h 1"/>
                  <a:gd name="T38" fmla="*/ 0 w 1"/>
                  <a:gd name="T39" fmla="*/ 0 h 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1">
                    <a:moveTo>
                      <a:pt x="0" y="0"/>
                    </a:moveTo>
                    <a:cubicBezTo>
                      <a:pt x="0" y="0"/>
                      <a:pt x="0" y="0"/>
                      <a:pt x="0" y="0"/>
                    </a:cubicBezTo>
                    <a:cubicBezTo>
                      <a:pt x="0" y="0"/>
                      <a:pt x="1" y="0"/>
                      <a:pt x="1" y="0"/>
                    </a:cubicBezTo>
                    <a:cubicBezTo>
                      <a:pt x="1" y="0"/>
                      <a:pt x="1" y="0"/>
                      <a:pt x="1" y="0"/>
                    </a:cubicBezTo>
                    <a:cubicBezTo>
                      <a:pt x="0" y="1"/>
                      <a:pt x="0" y="1"/>
                      <a:pt x="0" y="1"/>
                    </a:cubicBezTo>
                    <a:cubicBezTo>
                      <a:pt x="0" y="1"/>
                      <a:pt x="0" y="1"/>
                      <a:pt x="0" y="1"/>
                    </a:cubicBezTo>
                    <a:cubicBezTo>
                      <a:pt x="0" y="1"/>
                      <a:pt x="0" y="1"/>
                      <a:pt x="0" y="1"/>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1"/>
                    </a:cubicBezTo>
                    <a:cubicBezTo>
                      <a:pt x="0" y="1"/>
                      <a:pt x="0" y="1"/>
                      <a:pt x="0" y="1"/>
                    </a:cubicBezTo>
                    <a:cubicBezTo>
                      <a:pt x="0" y="1"/>
                      <a:pt x="0" y="1"/>
                      <a:pt x="0" y="1"/>
                    </a:cubicBezTo>
                    <a:cubicBezTo>
                      <a:pt x="0" y="1"/>
                      <a:pt x="0" y="1"/>
                      <a:pt x="1" y="0"/>
                    </a:cubicBezTo>
                    <a:cubicBezTo>
                      <a:pt x="1" y="0"/>
                      <a:pt x="1" y="0"/>
                      <a:pt x="1" y="0"/>
                    </a:cubicBezTo>
                    <a:cubicBezTo>
                      <a:pt x="1" y="0"/>
                      <a:pt x="0" y="0"/>
                      <a:pt x="0"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94" name="Freeform 421"/>
              <p:cNvSpPr>
                <a:spLocks/>
              </p:cNvSpPr>
              <p:nvPr/>
            </p:nvSpPr>
            <p:spPr bwMode="auto">
              <a:xfrm>
                <a:off x="2205" y="591"/>
                <a:ext cx="5" cy="7"/>
              </a:xfrm>
              <a:custGeom>
                <a:avLst/>
                <a:gdLst>
                  <a:gd name="T0" fmla="*/ 2 w 2"/>
                  <a:gd name="T1" fmla="*/ 1 h 3"/>
                  <a:gd name="T2" fmla="*/ 2 w 2"/>
                  <a:gd name="T3" fmla="*/ 2 h 3"/>
                  <a:gd name="T4" fmla="*/ 1 w 2"/>
                  <a:gd name="T5" fmla="*/ 2 h 3"/>
                  <a:gd name="T6" fmla="*/ 1 w 2"/>
                  <a:gd name="T7" fmla="*/ 1 h 3"/>
                  <a:gd name="T8" fmla="*/ 2 w 2"/>
                  <a:gd name="T9" fmla="*/ 1 h 3"/>
                </a:gdLst>
                <a:ahLst/>
                <a:cxnLst>
                  <a:cxn ang="0">
                    <a:pos x="T0" y="T1"/>
                  </a:cxn>
                  <a:cxn ang="0">
                    <a:pos x="T2" y="T3"/>
                  </a:cxn>
                  <a:cxn ang="0">
                    <a:pos x="T4" y="T5"/>
                  </a:cxn>
                  <a:cxn ang="0">
                    <a:pos x="T6" y="T7"/>
                  </a:cxn>
                  <a:cxn ang="0">
                    <a:pos x="T8" y="T9"/>
                  </a:cxn>
                </a:cxnLst>
                <a:rect l="0" t="0" r="r" b="b"/>
                <a:pathLst>
                  <a:path w="2" h="3">
                    <a:moveTo>
                      <a:pt x="2" y="1"/>
                    </a:moveTo>
                    <a:cubicBezTo>
                      <a:pt x="2" y="1"/>
                      <a:pt x="2" y="1"/>
                      <a:pt x="2" y="2"/>
                    </a:cubicBezTo>
                    <a:cubicBezTo>
                      <a:pt x="2" y="2"/>
                      <a:pt x="1" y="3"/>
                      <a:pt x="1" y="2"/>
                    </a:cubicBezTo>
                    <a:cubicBezTo>
                      <a:pt x="0" y="2"/>
                      <a:pt x="0" y="1"/>
                      <a:pt x="1" y="1"/>
                    </a:cubicBezTo>
                    <a:cubicBezTo>
                      <a:pt x="1" y="0"/>
                      <a:pt x="1" y="0"/>
                      <a:pt x="2"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95" name="Freeform 422"/>
              <p:cNvSpPr>
                <a:spLocks/>
              </p:cNvSpPr>
              <p:nvPr/>
            </p:nvSpPr>
            <p:spPr bwMode="auto">
              <a:xfrm>
                <a:off x="2205" y="591"/>
                <a:ext cx="5" cy="7"/>
              </a:xfrm>
              <a:custGeom>
                <a:avLst/>
                <a:gdLst>
                  <a:gd name="T0" fmla="*/ 2 w 2"/>
                  <a:gd name="T1" fmla="*/ 1 h 3"/>
                  <a:gd name="T2" fmla="*/ 2 w 2"/>
                  <a:gd name="T3" fmla="*/ 1 h 3"/>
                  <a:gd name="T4" fmla="*/ 2 w 2"/>
                  <a:gd name="T5" fmla="*/ 1 h 3"/>
                  <a:gd name="T6" fmla="*/ 2 w 2"/>
                  <a:gd name="T7" fmla="*/ 2 h 3"/>
                  <a:gd name="T8" fmla="*/ 1 w 2"/>
                  <a:gd name="T9" fmla="*/ 2 h 3"/>
                  <a:gd name="T10" fmla="*/ 1 w 2"/>
                  <a:gd name="T11" fmla="*/ 2 h 3"/>
                  <a:gd name="T12" fmla="*/ 0 w 2"/>
                  <a:gd name="T13" fmla="*/ 2 h 3"/>
                  <a:gd name="T14" fmla="*/ 1 w 2"/>
                  <a:gd name="T15" fmla="*/ 1 h 3"/>
                  <a:gd name="T16" fmla="*/ 1 w 2"/>
                  <a:gd name="T17" fmla="*/ 0 h 3"/>
                  <a:gd name="T18" fmla="*/ 2 w 2"/>
                  <a:gd name="T19" fmla="*/ 1 h 3"/>
                  <a:gd name="T20" fmla="*/ 2 w 2"/>
                  <a:gd name="T21" fmla="*/ 1 h 3"/>
                  <a:gd name="T22" fmla="*/ 2 w 2"/>
                  <a:gd name="T23" fmla="*/ 1 h 3"/>
                  <a:gd name="T24" fmla="*/ 1 w 2"/>
                  <a:gd name="T25" fmla="*/ 0 h 3"/>
                  <a:gd name="T26" fmla="*/ 1 w 2"/>
                  <a:gd name="T27" fmla="*/ 1 h 3"/>
                  <a:gd name="T28" fmla="*/ 0 w 2"/>
                  <a:gd name="T29" fmla="*/ 2 h 3"/>
                  <a:gd name="T30" fmla="*/ 1 w 2"/>
                  <a:gd name="T31" fmla="*/ 2 h 3"/>
                  <a:gd name="T32" fmla="*/ 1 w 2"/>
                  <a:gd name="T33" fmla="*/ 2 h 3"/>
                  <a:gd name="T34" fmla="*/ 2 w 2"/>
                  <a:gd name="T35" fmla="*/ 2 h 3"/>
                  <a:gd name="T36" fmla="*/ 2 w 2"/>
                  <a:gd name="T37" fmla="*/ 1 h 3"/>
                  <a:gd name="T38" fmla="*/ 2 w 2"/>
                  <a:gd name="T39" fmla="*/ 1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3">
                    <a:moveTo>
                      <a:pt x="2" y="1"/>
                    </a:moveTo>
                    <a:cubicBezTo>
                      <a:pt x="2" y="1"/>
                      <a:pt x="2" y="1"/>
                      <a:pt x="2" y="1"/>
                    </a:cubicBezTo>
                    <a:cubicBezTo>
                      <a:pt x="2" y="1"/>
                      <a:pt x="2" y="1"/>
                      <a:pt x="2" y="1"/>
                    </a:cubicBezTo>
                    <a:cubicBezTo>
                      <a:pt x="2" y="1"/>
                      <a:pt x="2" y="2"/>
                      <a:pt x="2" y="2"/>
                    </a:cubicBezTo>
                    <a:cubicBezTo>
                      <a:pt x="2" y="2"/>
                      <a:pt x="2" y="2"/>
                      <a:pt x="1" y="2"/>
                    </a:cubicBezTo>
                    <a:cubicBezTo>
                      <a:pt x="1" y="2"/>
                      <a:pt x="1" y="2"/>
                      <a:pt x="1" y="2"/>
                    </a:cubicBezTo>
                    <a:cubicBezTo>
                      <a:pt x="1" y="2"/>
                      <a:pt x="0" y="2"/>
                      <a:pt x="0" y="2"/>
                    </a:cubicBezTo>
                    <a:cubicBezTo>
                      <a:pt x="0" y="2"/>
                      <a:pt x="0" y="1"/>
                      <a:pt x="1" y="1"/>
                    </a:cubicBezTo>
                    <a:cubicBezTo>
                      <a:pt x="1" y="1"/>
                      <a:pt x="1" y="1"/>
                      <a:pt x="1" y="0"/>
                    </a:cubicBezTo>
                    <a:cubicBezTo>
                      <a:pt x="1" y="0"/>
                      <a:pt x="2" y="0"/>
                      <a:pt x="2" y="1"/>
                    </a:cubicBezTo>
                    <a:cubicBezTo>
                      <a:pt x="2" y="1"/>
                      <a:pt x="2" y="1"/>
                      <a:pt x="2" y="1"/>
                    </a:cubicBezTo>
                    <a:cubicBezTo>
                      <a:pt x="2" y="1"/>
                      <a:pt x="2" y="1"/>
                      <a:pt x="2" y="1"/>
                    </a:cubicBezTo>
                    <a:cubicBezTo>
                      <a:pt x="2" y="0"/>
                      <a:pt x="1" y="0"/>
                      <a:pt x="1" y="0"/>
                    </a:cubicBezTo>
                    <a:cubicBezTo>
                      <a:pt x="1" y="1"/>
                      <a:pt x="1" y="1"/>
                      <a:pt x="1" y="1"/>
                    </a:cubicBezTo>
                    <a:cubicBezTo>
                      <a:pt x="0" y="1"/>
                      <a:pt x="0" y="2"/>
                      <a:pt x="0" y="2"/>
                    </a:cubicBezTo>
                    <a:cubicBezTo>
                      <a:pt x="0" y="2"/>
                      <a:pt x="1" y="2"/>
                      <a:pt x="1" y="2"/>
                    </a:cubicBezTo>
                    <a:cubicBezTo>
                      <a:pt x="1" y="2"/>
                      <a:pt x="1" y="3"/>
                      <a:pt x="1" y="2"/>
                    </a:cubicBezTo>
                    <a:cubicBezTo>
                      <a:pt x="2" y="2"/>
                      <a:pt x="2" y="2"/>
                      <a:pt x="2" y="2"/>
                    </a:cubicBezTo>
                    <a:cubicBezTo>
                      <a:pt x="2" y="2"/>
                      <a:pt x="2" y="1"/>
                      <a:pt x="2" y="1"/>
                    </a:cubicBezTo>
                    <a:cubicBezTo>
                      <a:pt x="2" y="1"/>
                      <a:pt x="2" y="1"/>
                      <a:pt x="2"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96" name="Freeform 423"/>
              <p:cNvSpPr>
                <a:spLocks/>
              </p:cNvSpPr>
              <p:nvPr/>
            </p:nvSpPr>
            <p:spPr bwMode="auto">
              <a:xfrm>
                <a:off x="2179" y="572"/>
                <a:ext cx="0" cy="2"/>
              </a:xfrm>
              <a:custGeom>
                <a:avLst/>
                <a:gdLst>
                  <a:gd name="T0" fmla="*/ 0 h 1"/>
                  <a:gd name="T1" fmla="*/ 1 h 1"/>
                  <a:gd name="T2" fmla="*/ 1 h 1"/>
                  <a:gd name="T3" fmla="*/ 1 h 1"/>
                  <a:gd name="T4" fmla="*/ 0 h 1"/>
                </a:gdLst>
                <a:ahLst/>
                <a:cxnLst>
                  <a:cxn ang="0">
                    <a:pos x="0" y="T0"/>
                  </a:cxn>
                  <a:cxn ang="0">
                    <a:pos x="0" y="T1"/>
                  </a:cxn>
                  <a:cxn ang="0">
                    <a:pos x="0" y="T2"/>
                  </a:cxn>
                  <a:cxn ang="0">
                    <a:pos x="0" y="T3"/>
                  </a:cxn>
                  <a:cxn ang="0">
                    <a:pos x="0" y="T4"/>
                  </a:cxn>
                </a:cxnLst>
                <a:rect l="0" t="0" r="r" b="b"/>
                <a:pathLst>
                  <a:path h="1">
                    <a:moveTo>
                      <a:pt x="0" y="0"/>
                    </a:moveTo>
                    <a:cubicBezTo>
                      <a:pt x="0" y="0"/>
                      <a:pt x="0" y="1"/>
                      <a:pt x="0" y="1"/>
                    </a:cubicBezTo>
                    <a:cubicBezTo>
                      <a:pt x="0" y="1"/>
                      <a:pt x="0" y="1"/>
                      <a:pt x="0" y="1"/>
                    </a:cubicBezTo>
                    <a:cubicBezTo>
                      <a:pt x="0" y="1"/>
                      <a:pt x="0" y="1"/>
                      <a:pt x="0" y="1"/>
                    </a:cubicBezTo>
                    <a:cubicBezTo>
                      <a:pt x="0" y="0"/>
                      <a:pt x="0" y="0"/>
                      <a:pt x="0"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97" name="Freeform 424"/>
              <p:cNvSpPr>
                <a:spLocks/>
              </p:cNvSpPr>
              <p:nvPr/>
            </p:nvSpPr>
            <p:spPr bwMode="auto">
              <a:xfrm>
                <a:off x="2179" y="572"/>
                <a:ext cx="0" cy="2"/>
              </a:xfrm>
              <a:custGeom>
                <a:avLst/>
                <a:gdLst>
                  <a:gd name="T0" fmla="*/ 0 h 1"/>
                  <a:gd name="T1" fmla="*/ 0 h 1"/>
                  <a:gd name="T2" fmla="*/ 0 h 1"/>
                  <a:gd name="T3" fmla="*/ 1 h 1"/>
                  <a:gd name="T4" fmla="*/ 1 h 1"/>
                  <a:gd name="T5" fmla="*/ 1 h 1"/>
                  <a:gd name="T6" fmla="*/ 1 h 1"/>
                  <a:gd name="T7" fmla="*/ 1 h 1"/>
                  <a:gd name="T8" fmla="*/ 0 h 1"/>
                  <a:gd name="T9" fmla="*/ 0 h 1"/>
                  <a:gd name="T10" fmla="*/ 0 h 1"/>
                  <a:gd name="T11" fmla="*/ 0 h 1"/>
                  <a:gd name="T12" fmla="*/ 0 h 1"/>
                  <a:gd name="T13" fmla="*/ 1 h 1"/>
                  <a:gd name="T14" fmla="*/ 1 h 1"/>
                  <a:gd name="T15" fmla="*/ 1 h 1"/>
                  <a:gd name="T16" fmla="*/ 1 h 1"/>
                  <a:gd name="T17" fmla="*/ 1 h 1"/>
                  <a:gd name="T18" fmla="*/ 0 h 1"/>
                  <a:gd name="T19" fmla="*/ 0 h 1"/>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 ang="0">
                    <a:pos x="0" y="T10"/>
                  </a:cxn>
                  <a:cxn ang="0">
                    <a:pos x="0" y="T11"/>
                  </a:cxn>
                  <a:cxn ang="0">
                    <a:pos x="0" y="T12"/>
                  </a:cxn>
                  <a:cxn ang="0">
                    <a:pos x="0" y="T13"/>
                  </a:cxn>
                  <a:cxn ang="0">
                    <a:pos x="0" y="T14"/>
                  </a:cxn>
                  <a:cxn ang="0">
                    <a:pos x="0" y="T15"/>
                  </a:cxn>
                  <a:cxn ang="0">
                    <a:pos x="0" y="T16"/>
                  </a:cxn>
                  <a:cxn ang="0">
                    <a:pos x="0" y="T17"/>
                  </a:cxn>
                  <a:cxn ang="0">
                    <a:pos x="0" y="T18"/>
                  </a:cxn>
                  <a:cxn ang="0">
                    <a:pos x="0" y="T19"/>
                  </a:cxn>
                </a:cxnLst>
                <a:rect l="0" t="0" r="r" b="b"/>
                <a:pathLst>
                  <a:path h="1">
                    <a:moveTo>
                      <a:pt x="0" y="0"/>
                    </a:moveTo>
                    <a:cubicBezTo>
                      <a:pt x="0" y="0"/>
                      <a:pt x="0" y="0"/>
                      <a:pt x="0" y="0"/>
                    </a:cubicBezTo>
                    <a:cubicBezTo>
                      <a:pt x="0" y="0"/>
                      <a:pt x="0" y="0"/>
                      <a:pt x="0" y="0"/>
                    </a:cubicBezTo>
                    <a:cubicBezTo>
                      <a:pt x="0" y="1"/>
                      <a:pt x="0" y="1"/>
                      <a:pt x="0" y="1"/>
                    </a:cubicBezTo>
                    <a:cubicBezTo>
                      <a:pt x="0" y="1"/>
                      <a:pt x="0" y="1"/>
                      <a:pt x="0" y="1"/>
                    </a:cubicBezTo>
                    <a:cubicBezTo>
                      <a:pt x="0" y="1"/>
                      <a:pt x="0" y="1"/>
                      <a:pt x="0" y="1"/>
                    </a:cubicBezTo>
                    <a:cubicBezTo>
                      <a:pt x="0" y="1"/>
                      <a:pt x="0" y="1"/>
                      <a:pt x="0" y="1"/>
                    </a:cubicBezTo>
                    <a:cubicBezTo>
                      <a:pt x="0" y="1"/>
                      <a:pt x="0" y="1"/>
                      <a:pt x="0" y="1"/>
                    </a:cubicBezTo>
                    <a:cubicBezTo>
                      <a:pt x="0" y="0"/>
                      <a:pt x="0" y="0"/>
                      <a:pt x="0" y="0"/>
                    </a:cubicBezTo>
                    <a:cubicBezTo>
                      <a:pt x="0" y="0"/>
                      <a:pt x="0" y="0"/>
                      <a:pt x="0" y="0"/>
                    </a:cubicBezTo>
                    <a:cubicBezTo>
                      <a:pt x="0" y="0"/>
                      <a:pt x="0" y="0"/>
                      <a:pt x="0" y="0"/>
                    </a:cubicBezTo>
                    <a:cubicBezTo>
                      <a:pt x="0" y="0"/>
                      <a:pt x="0" y="0"/>
                      <a:pt x="0" y="0"/>
                    </a:cubicBezTo>
                    <a:cubicBezTo>
                      <a:pt x="0" y="0"/>
                      <a:pt x="0" y="0"/>
                      <a:pt x="0" y="0"/>
                    </a:cubicBezTo>
                    <a:cubicBezTo>
                      <a:pt x="0" y="0"/>
                      <a:pt x="0" y="0"/>
                      <a:pt x="0" y="1"/>
                    </a:cubicBezTo>
                    <a:cubicBezTo>
                      <a:pt x="0" y="1"/>
                      <a:pt x="0" y="1"/>
                      <a:pt x="0" y="1"/>
                    </a:cubicBezTo>
                    <a:cubicBezTo>
                      <a:pt x="0" y="1"/>
                      <a:pt x="0" y="1"/>
                      <a:pt x="0" y="1"/>
                    </a:cubicBezTo>
                    <a:cubicBezTo>
                      <a:pt x="0" y="1"/>
                      <a:pt x="0" y="1"/>
                      <a:pt x="0" y="1"/>
                    </a:cubicBezTo>
                    <a:cubicBezTo>
                      <a:pt x="0" y="1"/>
                      <a:pt x="0" y="1"/>
                      <a:pt x="0" y="1"/>
                    </a:cubicBezTo>
                    <a:cubicBezTo>
                      <a:pt x="0" y="1"/>
                      <a:pt x="0" y="1"/>
                      <a:pt x="0" y="0"/>
                    </a:cubicBezTo>
                    <a:cubicBezTo>
                      <a:pt x="0" y="0"/>
                      <a:pt x="0" y="0"/>
                      <a:pt x="0" y="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98" name="Freeform 425"/>
              <p:cNvSpPr>
                <a:spLocks/>
              </p:cNvSpPr>
              <p:nvPr/>
            </p:nvSpPr>
            <p:spPr bwMode="auto">
              <a:xfrm>
                <a:off x="2045" y="520"/>
                <a:ext cx="139" cy="83"/>
              </a:xfrm>
              <a:custGeom>
                <a:avLst/>
                <a:gdLst>
                  <a:gd name="T0" fmla="*/ 0 w 59"/>
                  <a:gd name="T1" fmla="*/ 1 h 35"/>
                  <a:gd name="T2" fmla="*/ 28 w 59"/>
                  <a:gd name="T3" fmla="*/ 22 h 35"/>
                  <a:gd name="T4" fmla="*/ 1 w 59"/>
                  <a:gd name="T5" fmla="*/ 0 h 35"/>
                  <a:gd name="T6" fmla="*/ 59 w 59"/>
                  <a:gd name="T7" fmla="*/ 24 h 35"/>
                  <a:gd name="T8" fmla="*/ 3 w 59"/>
                  <a:gd name="T9" fmla="*/ 8 h 35"/>
                  <a:gd name="T10" fmla="*/ 0 w 59"/>
                  <a:gd name="T11" fmla="*/ 1 h 35"/>
                </a:gdLst>
                <a:ahLst/>
                <a:cxnLst>
                  <a:cxn ang="0">
                    <a:pos x="T0" y="T1"/>
                  </a:cxn>
                  <a:cxn ang="0">
                    <a:pos x="T2" y="T3"/>
                  </a:cxn>
                  <a:cxn ang="0">
                    <a:pos x="T4" y="T5"/>
                  </a:cxn>
                  <a:cxn ang="0">
                    <a:pos x="T6" y="T7"/>
                  </a:cxn>
                  <a:cxn ang="0">
                    <a:pos x="T8" y="T9"/>
                  </a:cxn>
                  <a:cxn ang="0">
                    <a:pos x="T10" y="T11"/>
                  </a:cxn>
                </a:cxnLst>
                <a:rect l="0" t="0" r="r" b="b"/>
                <a:pathLst>
                  <a:path w="59" h="35">
                    <a:moveTo>
                      <a:pt x="0" y="1"/>
                    </a:moveTo>
                    <a:cubicBezTo>
                      <a:pt x="8" y="12"/>
                      <a:pt x="15" y="21"/>
                      <a:pt x="28" y="22"/>
                    </a:cubicBezTo>
                    <a:cubicBezTo>
                      <a:pt x="15" y="17"/>
                      <a:pt x="11" y="9"/>
                      <a:pt x="1" y="0"/>
                    </a:cubicBezTo>
                    <a:cubicBezTo>
                      <a:pt x="23" y="7"/>
                      <a:pt x="33" y="24"/>
                      <a:pt x="59" y="24"/>
                    </a:cubicBezTo>
                    <a:cubicBezTo>
                      <a:pt x="48" y="30"/>
                      <a:pt x="14" y="35"/>
                      <a:pt x="3" y="8"/>
                    </a:cubicBezTo>
                    <a:cubicBezTo>
                      <a:pt x="1" y="4"/>
                      <a:pt x="1" y="2"/>
                      <a:pt x="0"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699" name="Freeform 426"/>
              <p:cNvSpPr>
                <a:spLocks/>
              </p:cNvSpPr>
              <p:nvPr/>
            </p:nvSpPr>
            <p:spPr bwMode="auto">
              <a:xfrm>
                <a:off x="2047" y="478"/>
                <a:ext cx="113" cy="82"/>
              </a:xfrm>
              <a:custGeom>
                <a:avLst/>
                <a:gdLst>
                  <a:gd name="T0" fmla="*/ 0 w 48"/>
                  <a:gd name="T1" fmla="*/ 16 h 35"/>
                  <a:gd name="T2" fmla="*/ 29 w 48"/>
                  <a:gd name="T3" fmla="*/ 18 h 35"/>
                  <a:gd name="T4" fmla="*/ 0 w 48"/>
                  <a:gd name="T5" fmla="*/ 17 h 35"/>
                  <a:gd name="T6" fmla="*/ 48 w 48"/>
                  <a:gd name="T7" fmla="*/ 35 h 35"/>
                  <a:gd name="T8" fmla="*/ 5 w 48"/>
                  <a:gd name="T9" fmla="*/ 11 h 35"/>
                  <a:gd name="T10" fmla="*/ 0 w 48"/>
                  <a:gd name="T11" fmla="*/ 16 h 35"/>
                </a:gdLst>
                <a:ahLst/>
                <a:cxnLst>
                  <a:cxn ang="0">
                    <a:pos x="T0" y="T1"/>
                  </a:cxn>
                  <a:cxn ang="0">
                    <a:pos x="T2" y="T3"/>
                  </a:cxn>
                  <a:cxn ang="0">
                    <a:pos x="T4" y="T5"/>
                  </a:cxn>
                  <a:cxn ang="0">
                    <a:pos x="T6" y="T7"/>
                  </a:cxn>
                  <a:cxn ang="0">
                    <a:pos x="T8" y="T9"/>
                  </a:cxn>
                  <a:cxn ang="0">
                    <a:pos x="T10" y="T11"/>
                  </a:cxn>
                </a:cxnLst>
                <a:rect l="0" t="0" r="r" b="b"/>
                <a:pathLst>
                  <a:path w="48" h="35">
                    <a:moveTo>
                      <a:pt x="0" y="16"/>
                    </a:moveTo>
                    <a:cubicBezTo>
                      <a:pt x="11" y="14"/>
                      <a:pt x="20" y="11"/>
                      <a:pt x="29" y="18"/>
                    </a:cubicBezTo>
                    <a:cubicBezTo>
                      <a:pt x="18" y="13"/>
                      <a:pt x="11" y="17"/>
                      <a:pt x="0" y="17"/>
                    </a:cubicBezTo>
                    <a:cubicBezTo>
                      <a:pt x="23" y="27"/>
                      <a:pt x="36" y="21"/>
                      <a:pt x="48" y="35"/>
                    </a:cubicBezTo>
                    <a:cubicBezTo>
                      <a:pt x="40" y="21"/>
                      <a:pt x="25" y="0"/>
                      <a:pt x="5" y="11"/>
                    </a:cubicBezTo>
                    <a:cubicBezTo>
                      <a:pt x="2" y="13"/>
                      <a:pt x="1" y="16"/>
                      <a:pt x="0" y="16"/>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00" name="Freeform 427"/>
              <p:cNvSpPr>
                <a:spLocks/>
              </p:cNvSpPr>
              <p:nvPr/>
            </p:nvSpPr>
            <p:spPr bwMode="auto">
              <a:xfrm>
                <a:off x="2116" y="496"/>
                <a:ext cx="115" cy="78"/>
              </a:xfrm>
              <a:custGeom>
                <a:avLst/>
                <a:gdLst>
                  <a:gd name="T0" fmla="*/ 44 w 49"/>
                  <a:gd name="T1" fmla="*/ 1 h 33"/>
                  <a:gd name="T2" fmla="*/ 48 w 49"/>
                  <a:gd name="T3" fmla="*/ 8 h 33"/>
                  <a:gd name="T4" fmla="*/ 47 w 49"/>
                  <a:gd name="T5" fmla="*/ 15 h 33"/>
                  <a:gd name="T6" fmla="*/ 9 w 49"/>
                  <a:gd name="T7" fmla="*/ 27 h 33"/>
                  <a:gd name="T8" fmla="*/ 1 w 49"/>
                  <a:gd name="T9" fmla="*/ 23 h 33"/>
                  <a:gd name="T10" fmla="*/ 0 w 49"/>
                  <a:gd name="T11" fmla="*/ 22 h 33"/>
                  <a:gd name="T12" fmla="*/ 23 w 49"/>
                  <a:gd name="T13" fmla="*/ 29 h 33"/>
                  <a:gd name="T14" fmla="*/ 42 w 49"/>
                  <a:gd name="T15" fmla="*/ 22 h 33"/>
                  <a:gd name="T16" fmla="*/ 48 w 49"/>
                  <a:gd name="T17" fmla="*/ 13 h 33"/>
                  <a:gd name="T18" fmla="*/ 47 w 49"/>
                  <a:gd name="T19" fmla="*/ 4 h 33"/>
                  <a:gd name="T20" fmla="*/ 44 w 49"/>
                  <a:gd name="T21" fmla="*/ 1 h 33"/>
                  <a:gd name="T22" fmla="*/ 40 w 49"/>
                  <a:gd name="T23" fmla="*/ 2 h 33"/>
                  <a:gd name="T24" fmla="*/ 38 w 49"/>
                  <a:gd name="T25" fmla="*/ 5 h 33"/>
                  <a:gd name="T26" fmla="*/ 38 w 49"/>
                  <a:gd name="T27" fmla="*/ 6 h 33"/>
                  <a:gd name="T28" fmla="*/ 38 w 49"/>
                  <a:gd name="T29" fmla="*/ 6 h 33"/>
                  <a:gd name="T30" fmla="*/ 38 w 49"/>
                  <a:gd name="T31" fmla="*/ 5 h 33"/>
                  <a:gd name="T32" fmla="*/ 40 w 49"/>
                  <a:gd name="T33" fmla="*/ 1 h 33"/>
                  <a:gd name="T34" fmla="*/ 44 w 49"/>
                  <a:gd name="T35" fmla="*/ 1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9" h="33">
                    <a:moveTo>
                      <a:pt x="44" y="1"/>
                    </a:moveTo>
                    <a:cubicBezTo>
                      <a:pt x="47" y="2"/>
                      <a:pt x="48" y="6"/>
                      <a:pt x="48" y="8"/>
                    </a:cubicBezTo>
                    <a:cubicBezTo>
                      <a:pt x="49" y="11"/>
                      <a:pt x="48" y="13"/>
                      <a:pt x="47" y="15"/>
                    </a:cubicBezTo>
                    <a:cubicBezTo>
                      <a:pt x="42" y="28"/>
                      <a:pt x="25" y="33"/>
                      <a:pt x="9" y="27"/>
                    </a:cubicBezTo>
                    <a:cubicBezTo>
                      <a:pt x="6" y="26"/>
                      <a:pt x="4" y="24"/>
                      <a:pt x="1" y="23"/>
                    </a:cubicBezTo>
                    <a:cubicBezTo>
                      <a:pt x="1" y="22"/>
                      <a:pt x="1" y="22"/>
                      <a:pt x="0" y="22"/>
                    </a:cubicBezTo>
                    <a:cubicBezTo>
                      <a:pt x="7" y="26"/>
                      <a:pt x="15" y="29"/>
                      <a:pt x="23" y="29"/>
                    </a:cubicBezTo>
                    <a:cubicBezTo>
                      <a:pt x="31" y="29"/>
                      <a:pt x="38" y="26"/>
                      <a:pt x="42" y="22"/>
                    </a:cubicBezTo>
                    <a:cubicBezTo>
                      <a:pt x="45" y="19"/>
                      <a:pt x="47" y="17"/>
                      <a:pt x="48" y="13"/>
                    </a:cubicBezTo>
                    <a:cubicBezTo>
                      <a:pt x="49" y="10"/>
                      <a:pt x="49" y="7"/>
                      <a:pt x="47" y="4"/>
                    </a:cubicBezTo>
                    <a:cubicBezTo>
                      <a:pt x="46" y="3"/>
                      <a:pt x="45" y="2"/>
                      <a:pt x="44" y="1"/>
                    </a:cubicBezTo>
                    <a:cubicBezTo>
                      <a:pt x="42" y="1"/>
                      <a:pt x="41" y="1"/>
                      <a:pt x="40" y="2"/>
                    </a:cubicBezTo>
                    <a:cubicBezTo>
                      <a:pt x="39" y="3"/>
                      <a:pt x="38" y="4"/>
                      <a:pt x="38" y="5"/>
                    </a:cubicBezTo>
                    <a:cubicBezTo>
                      <a:pt x="38" y="5"/>
                      <a:pt x="38" y="6"/>
                      <a:pt x="38" y="6"/>
                    </a:cubicBezTo>
                    <a:cubicBezTo>
                      <a:pt x="38" y="6"/>
                      <a:pt x="38" y="6"/>
                      <a:pt x="38" y="6"/>
                    </a:cubicBezTo>
                    <a:cubicBezTo>
                      <a:pt x="38" y="6"/>
                      <a:pt x="38" y="5"/>
                      <a:pt x="38" y="5"/>
                    </a:cubicBezTo>
                    <a:cubicBezTo>
                      <a:pt x="38" y="3"/>
                      <a:pt x="39" y="2"/>
                      <a:pt x="40" y="1"/>
                    </a:cubicBezTo>
                    <a:cubicBezTo>
                      <a:pt x="41" y="0"/>
                      <a:pt x="42" y="0"/>
                      <a:pt x="44"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01" name="Freeform 428"/>
              <p:cNvSpPr>
                <a:spLocks/>
              </p:cNvSpPr>
              <p:nvPr/>
            </p:nvSpPr>
            <p:spPr bwMode="auto">
              <a:xfrm>
                <a:off x="2179" y="560"/>
                <a:ext cx="7" cy="10"/>
              </a:xfrm>
              <a:custGeom>
                <a:avLst/>
                <a:gdLst>
                  <a:gd name="T0" fmla="*/ 3 w 3"/>
                  <a:gd name="T1" fmla="*/ 3 h 4"/>
                  <a:gd name="T2" fmla="*/ 0 w 3"/>
                  <a:gd name="T3" fmla="*/ 3 h 4"/>
                  <a:gd name="T4" fmla="*/ 0 w 3"/>
                  <a:gd name="T5" fmla="*/ 0 h 4"/>
                  <a:gd name="T6" fmla="*/ 3 w 3"/>
                  <a:gd name="T7" fmla="*/ 0 h 4"/>
                  <a:gd name="T8" fmla="*/ 3 w 3"/>
                  <a:gd name="T9" fmla="*/ 3 h 4"/>
                </a:gdLst>
                <a:ahLst/>
                <a:cxnLst>
                  <a:cxn ang="0">
                    <a:pos x="T0" y="T1"/>
                  </a:cxn>
                  <a:cxn ang="0">
                    <a:pos x="T2" y="T3"/>
                  </a:cxn>
                  <a:cxn ang="0">
                    <a:pos x="T4" y="T5"/>
                  </a:cxn>
                  <a:cxn ang="0">
                    <a:pos x="T6" y="T7"/>
                  </a:cxn>
                  <a:cxn ang="0">
                    <a:pos x="T8" y="T9"/>
                  </a:cxn>
                </a:cxnLst>
                <a:rect l="0" t="0" r="r" b="b"/>
                <a:pathLst>
                  <a:path w="3" h="4">
                    <a:moveTo>
                      <a:pt x="3" y="3"/>
                    </a:moveTo>
                    <a:cubicBezTo>
                      <a:pt x="2" y="4"/>
                      <a:pt x="1" y="4"/>
                      <a:pt x="0" y="3"/>
                    </a:cubicBezTo>
                    <a:cubicBezTo>
                      <a:pt x="0" y="3"/>
                      <a:pt x="0" y="1"/>
                      <a:pt x="0" y="0"/>
                    </a:cubicBezTo>
                    <a:cubicBezTo>
                      <a:pt x="1" y="0"/>
                      <a:pt x="2" y="0"/>
                      <a:pt x="3" y="0"/>
                    </a:cubicBezTo>
                    <a:cubicBezTo>
                      <a:pt x="3" y="1"/>
                      <a:pt x="3" y="3"/>
                      <a:pt x="3"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02" name="Freeform 429"/>
              <p:cNvSpPr>
                <a:spLocks/>
              </p:cNvSpPr>
              <p:nvPr/>
            </p:nvSpPr>
            <p:spPr bwMode="auto">
              <a:xfrm>
                <a:off x="2179" y="560"/>
                <a:ext cx="7" cy="10"/>
              </a:xfrm>
              <a:custGeom>
                <a:avLst/>
                <a:gdLst>
                  <a:gd name="T0" fmla="*/ 3 w 3"/>
                  <a:gd name="T1" fmla="*/ 3 h 4"/>
                  <a:gd name="T2" fmla="*/ 3 w 3"/>
                  <a:gd name="T3" fmla="*/ 3 h 4"/>
                  <a:gd name="T4" fmla="*/ 2 w 3"/>
                  <a:gd name="T5" fmla="*/ 4 h 4"/>
                  <a:gd name="T6" fmla="*/ 0 w 3"/>
                  <a:gd name="T7" fmla="*/ 3 h 4"/>
                  <a:gd name="T8" fmla="*/ 0 w 3"/>
                  <a:gd name="T9" fmla="*/ 2 h 4"/>
                  <a:gd name="T10" fmla="*/ 0 w 3"/>
                  <a:gd name="T11" fmla="*/ 0 h 4"/>
                  <a:gd name="T12" fmla="*/ 1 w 3"/>
                  <a:gd name="T13" fmla="*/ 0 h 4"/>
                  <a:gd name="T14" fmla="*/ 3 w 3"/>
                  <a:gd name="T15" fmla="*/ 0 h 4"/>
                  <a:gd name="T16" fmla="*/ 3 w 3"/>
                  <a:gd name="T17" fmla="*/ 2 h 4"/>
                  <a:gd name="T18" fmla="*/ 3 w 3"/>
                  <a:gd name="T19" fmla="*/ 3 h 4"/>
                  <a:gd name="T20" fmla="*/ 3 w 3"/>
                  <a:gd name="T21" fmla="*/ 3 h 4"/>
                  <a:gd name="T22" fmla="*/ 3 w 3"/>
                  <a:gd name="T23" fmla="*/ 3 h 4"/>
                  <a:gd name="T24" fmla="*/ 3 w 3"/>
                  <a:gd name="T25" fmla="*/ 2 h 4"/>
                  <a:gd name="T26" fmla="*/ 3 w 3"/>
                  <a:gd name="T27" fmla="*/ 0 h 4"/>
                  <a:gd name="T28" fmla="*/ 1 w 3"/>
                  <a:gd name="T29" fmla="*/ 0 h 4"/>
                  <a:gd name="T30" fmla="*/ 0 w 3"/>
                  <a:gd name="T31" fmla="*/ 0 h 4"/>
                  <a:gd name="T32" fmla="*/ 0 w 3"/>
                  <a:gd name="T33" fmla="*/ 2 h 4"/>
                  <a:gd name="T34" fmla="*/ 0 w 3"/>
                  <a:gd name="T35" fmla="*/ 3 h 4"/>
                  <a:gd name="T36" fmla="*/ 2 w 3"/>
                  <a:gd name="T37" fmla="*/ 4 h 4"/>
                  <a:gd name="T38" fmla="*/ 3 w 3"/>
                  <a:gd name="T3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 h="4">
                    <a:moveTo>
                      <a:pt x="3" y="3"/>
                    </a:moveTo>
                    <a:cubicBezTo>
                      <a:pt x="3" y="3"/>
                      <a:pt x="3" y="3"/>
                      <a:pt x="3" y="3"/>
                    </a:cubicBezTo>
                    <a:cubicBezTo>
                      <a:pt x="2" y="4"/>
                      <a:pt x="2" y="4"/>
                      <a:pt x="2" y="4"/>
                    </a:cubicBezTo>
                    <a:cubicBezTo>
                      <a:pt x="1" y="4"/>
                      <a:pt x="1" y="4"/>
                      <a:pt x="0" y="3"/>
                    </a:cubicBezTo>
                    <a:cubicBezTo>
                      <a:pt x="0" y="3"/>
                      <a:pt x="0" y="2"/>
                      <a:pt x="0" y="2"/>
                    </a:cubicBezTo>
                    <a:cubicBezTo>
                      <a:pt x="0" y="1"/>
                      <a:pt x="0" y="1"/>
                      <a:pt x="0" y="0"/>
                    </a:cubicBezTo>
                    <a:cubicBezTo>
                      <a:pt x="1" y="0"/>
                      <a:pt x="1" y="0"/>
                      <a:pt x="1" y="0"/>
                    </a:cubicBezTo>
                    <a:cubicBezTo>
                      <a:pt x="2" y="0"/>
                      <a:pt x="2" y="0"/>
                      <a:pt x="3" y="0"/>
                    </a:cubicBezTo>
                    <a:cubicBezTo>
                      <a:pt x="3" y="1"/>
                      <a:pt x="3" y="1"/>
                      <a:pt x="3" y="2"/>
                    </a:cubicBezTo>
                    <a:cubicBezTo>
                      <a:pt x="3" y="3"/>
                      <a:pt x="3" y="3"/>
                      <a:pt x="3" y="3"/>
                    </a:cubicBezTo>
                    <a:cubicBezTo>
                      <a:pt x="3" y="3"/>
                      <a:pt x="3" y="3"/>
                      <a:pt x="3" y="3"/>
                    </a:cubicBezTo>
                    <a:cubicBezTo>
                      <a:pt x="3" y="3"/>
                      <a:pt x="3" y="3"/>
                      <a:pt x="3" y="3"/>
                    </a:cubicBezTo>
                    <a:cubicBezTo>
                      <a:pt x="3" y="3"/>
                      <a:pt x="3" y="3"/>
                      <a:pt x="3" y="2"/>
                    </a:cubicBezTo>
                    <a:cubicBezTo>
                      <a:pt x="3" y="1"/>
                      <a:pt x="3" y="1"/>
                      <a:pt x="3" y="0"/>
                    </a:cubicBezTo>
                    <a:cubicBezTo>
                      <a:pt x="2" y="0"/>
                      <a:pt x="2" y="0"/>
                      <a:pt x="1" y="0"/>
                    </a:cubicBezTo>
                    <a:cubicBezTo>
                      <a:pt x="1" y="0"/>
                      <a:pt x="1" y="0"/>
                      <a:pt x="0" y="0"/>
                    </a:cubicBezTo>
                    <a:cubicBezTo>
                      <a:pt x="0" y="1"/>
                      <a:pt x="0" y="1"/>
                      <a:pt x="0" y="2"/>
                    </a:cubicBezTo>
                    <a:cubicBezTo>
                      <a:pt x="0" y="3"/>
                      <a:pt x="0" y="3"/>
                      <a:pt x="0" y="3"/>
                    </a:cubicBezTo>
                    <a:cubicBezTo>
                      <a:pt x="1" y="4"/>
                      <a:pt x="1" y="4"/>
                      <a:pt x="2" y="4"/>
                    </a:cubicBezTo>
                    <a:cubicBezTo>
                      <a:pt x="2" y="4"/>
                      <a:pt x="2" y="4"/>
                      <a:pt x="3"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03" name="Freeform 430"/>
              <p:cNvSpPr>
                <a:spLocks/>
              </p:cNvSpPr>
              <p:nvPr/>
            </p:nvSpPr>
            <p:spPr bwMode="auto">
              <a:xfrm>
                <a:off x="2191" y="556"/>
                <a:ext cx="10" cy="11"/>
              </a:xfrm>
              <a:custGeom>
                <a:avLst/>
                <a:gdLst>
                  <a:gd name="T0" fmla="*/ 3 w 4"/>
                  <a:gd name="T1" fmla="*/ 4 h 5"/>
                  <a:gd name="T2" fmla="*/ 1 w 4"/>
                  <a:gd name="T3" fmla="*/ 4 h 5"/>
                  <a:gd name="T4" fmla="*/ 1 w 4"/>
                  <a:gd name="T5" fmla="*/ 1 h 5"/>
                  <a:gd name="T6" fmla="*/ 3 w 4"/>
                  <a:gd name="T7" fmla="*/ 1 h 5"/>
                  <a:gd name="T8" fmla="*/ 3 w 4"/>
                  <a:gd name="T9" fmla="*/ 4 h 5"/>
                </a:gdLst>
                <a:ahLst/>
                <a:cxnLst>
                  <a:cxn ang="0">
                    <a:pos x="T0" y="T1"/>
                  </a:cxn>
                  <a:cxn ang="0">
                    <a:pos x="T2" y="T3"/>
                  </a:cxn>
                  <a:cxn ang="0">
                    <a:pos x="T4" y="T5"/>
                  </a:cxn>
                  <a:cxn ang="0">
                    <a:pos x="T6" y="T7"/>
                  </a:cxn>
                  <a:cxn ang="0">
                    <a:pos x="T8" y="T9"/>
                  </a:cxn>
                </a:cxnLst>
                <a:rect l="0" t="0" r="r" b="b"/>
                <a:pathLst>
                  <a:path w="4" h="5">
                    <a:moveTo>
                      <a:pt x="3" y="4"/>
                    </a:moveTo>
                    <a:cubicBezTo>
                      <a:pt x="2" y="5"/>
                      <a:pt x="1" y="5"/>
                      <a:pt x="1" y="4"/>
                    </a:cubicBezTo>
                    <a:cubicBezTo>
                      <a:pt x="0" y="3"/>
                      <a:pt x="0" y="2"/>
                      <a:pt x="1" y="1"/>
                    </a:cubicBezTo>
                    <a:cubicBezTo>
                      <a:pt x="1" y="0"/>
                      <a:pt x="2" y="0"/>
                      <a:pt x="3" y="1"/>
                    </a:cubicBezTo>
                    <a:cubicBezTo>
                      <a:pt x="4" y="2"/>
                      <a:pt x="4" y="3"/>
                      <a:pt x="3" y="4"/>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04" name="Freeform 431"/>
              <p:cNvSpPr>
                <a:spLocks/>
              </p:cNvSpPr>
              <p:nvPr/>
            </p:nvSpPr>
            <p:spPr bwMode="auto">
              <a:xfrm>
                <a:off x="2191" y="556"/>
                <a:ext cx="7" cy="11"/>
              </a:xfrm>
              <a:custGeom>
                <a:avLst/>
                <a:gdLst>
                  <a:gd name="T0" fmla="*/ 3 w 3"/>
                  <a:gd name="T1" fmla="*/ 4 h 5"/>
                  <a:gd name="T2" fmla="*/ 3 w 3"/>
                  <a:gd name="T3" fmla="*/ 4 h 5"/>
                  <a:gd name="T4" fmla="*/ 2 w 3"/>
                  <a:gd name="T5" fmla="*/ 5 h 5"/>
                  <a:gd name="T6" fmla="*/ 1 w 3"/>
                  <a:gd name="T7" fmla="*/ 4 h 5"/>
                  <a:gd name="T8" fmla="*/ 0 w 3"/>
                  <a:gd name="T9" fmla="*/ 3 h 5"/>
                  <a:gd name="T10" fmla="*/ 1 w 3"/>
                  <a:gd name="T11" fmla="*/ 1 h 5"/>
                  <a:gd name="T12" fmla="*/ 2 w 3"/>
                  <a:gd name="T13" fmla="*/ 1 h 5"/>
                  <a:gd name="T14" fmla="*/ 3 w 3"/>
                  <a:gd name="T15" fmla="*/ 1 h 5"/>
                  <a:gd name="T16" fmla="*/ 3 w 3"/>
                  <a:gd name="T17" fmla="*/ 3 h 5"/>
                  <a:gd name="T18" fmla="*/ 3 w 3"/>
                  <a:gd name="T19" fmla="*/ 4 h 5"/>
                  <a:gd name="T20" fmla="*/ 3 w 3"/>
                  <a:gd name="T21" fmla="*/ 4 h 5"/>
                  <a:gd name="T22" fmla="*/ 3 w 3"/>
                  <a:gd name="T23" fmla="*/ 4 h 5"/>
                  <a:gd name="T24" fmla="*/ 3 w 3"/>
                  <a:gd name="T25" fmla="*/ 3 h 5"/>
                  <a:gd name="T26" fmla="*/ 3 w 3"/>
                  <a:gd name="T27" fmla="*/ 1 h 5"/>
                  <a:gd name="T28" fmla="*/ 2 w 3"/>
                  <a:gd name="T29" fmla="*/ 0 h 5"/>
                  <a:gd name="T30" fmla="*/ 1 w 3"/>
                  <a:gd name="T31" fmla="*/ 1 h 5"/>
                  <a:gd name="T32" fmla="*/ 0 w 3"/>
                  <a:gd name="T33" fmla="*/ 3 h 5"/>
                  <a:gd name="T34" fmla="*/ 1 w 3"/>
                  <a:gd name="T35" fmla="*/ 4 h 5"/>
                  <a:gd name="T36" fmla="*/ 2 w 3"/>
                  <a:gd name="T37" fmla="*/ 5 h 5"/>
                  <a:gd name="T38" fmla="*/ 3 w 3"/>
                  <a:gd name="T39" fmla="*/ 4 h 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 h="5">
                    <a:moveTo>
                      <a:pt x="3" y="4"/>
                    </a:moveTo>
                    <a:cubicBezTo>
                      <a:pt x="3" y="4"/>
                      <a:pt x="3" y="4"/>
                      <a:pt x="3" y="4"/>
                    </a:cubicBezTo>
                    <a:cubicBezTo>
                      <a:pt x="3" y="4"/>
                      <a:pt x="2" y="5"/>
                      <a:pt x="2" y="5"/>
                    </a:cubicBezTo>
                    <a:cubicBezTo>
                      <a:pt x="1" y="5"/>
                      <a:pt x="1" y="4"/>
                      <a:pt x="1" y="4"/>
                    </a:cubicBezTo>
                    <a:cubicBezTo>
                      <a:pt x="0" y="4"/>
                      <a:pt x="0" y="3"/>
                      <a:pt x="0" y="3"/>
                    </a:cubicBezTo>
                    <a:cubicBezTo>
                      <a:pt x="0" y="2"/>
                      <a:pt x="0" y="2"/>
                      <a:pt x="1" y="1"/>
                    </a:cubicBezTo>
                    <a:cubicBezTo>
                      <a:pt x="1" y="1"/>
                      <a:pt x="1" y="1"/>
                      <a:pt x="2" y="1"/>
                    </a:cubicBezTo>
                    <a:cubicBezTo>
                      <a:pt x="2" y="1"/>
                      <a:pt x="3" y="1"/>
                      <a:pt x="3" y="1"/>
                    </a:cubicBezTo>
                    <a:cubicBezTo>
                      <a:pt x="3" y="2"/>
                      <a:pt x="3" y="2"/>
                      <a:pt x="3" y="3"/>
                    </a:cubicBezTo>
                    <a:cubicBezTo>
                      <a:pt x="3" y="3"/>
                      <a:pt x="3" y="4"/>
                      <a:pt x="3" y="4"/>
                    </a:cubicBezTo>
                    <a:cubicBezTo>
                      <a:pt x="3" y="4"/>
                      <a:pt x="3" y="4"/>
                      <a:pt x="3" y="4"/>
                    </a:cubicBezTo>
                    <a:cubicBezTo>
                      <a:pt x="3" y="4"/>
                      <a:pt x="3" y="4"/>
                      <a:pt x="3" y="4"/>
                    </a:cubicBezTo>
                    <a:cubicBezTo>
                      <a:pt x="3" y="4"/>
                      <a:pt x="3" y="3"/>
                      <a:pt x="3" y="3"/>
                    </a:cubicBezTo>
                    <a:cubicBezTo>
                      <a:pt x="3" y="2"/>
                      <a:pt x="3" y="2"/>
                      <a:pt x="3" y="1"/>
                    </a:cubicBezTo>
                    <a:cubicBezTo>
                      <a:pt x="3" y="1"/>
                      <a:pt x="2" y="0"/>
                      <a:pt x="2" y="0"/>
                    </a:cubicBezTo>
                    <a:cubicBezTo>
                      <a:pt x="1" y="0"/>
                      <a:pt x="1" y="1"/>
                      <a:pt x="1" y="1"/>
                    </a:cubicBezTo>
                    <a:cubicBezTo>
                      <a:pt x="0" y="1"/>
                      <a:pt x="0" y="2"/>
                      <a:pt x="0" y="3"/>
                    </a:cubicBezTo>
                    <a:cubicBezTo>
                      <a:pt x="0" y="3"/>
                      <a:pt x="0" y="4"/>
                      <a:pt x="1" y="4"/>
                    </a:cubicBezTo>
                    <a:cubicBezTo>
                      <a:pt x="1" y="4"/>
                      <a:pt x="1" y="5"/>
                      <a:pt x="2" y="5"/>
                    </a:cubicBezTo>
                    <a:cubicBezTo>
                      <a:pt x="2" y="5"/>
                      <a:pt x="3" y="5"/>
                      <a:pt x="3" y="4"/>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05" name="Freeform 432"/>
              <p:cNvSpPr>
                <a:spLocks/>
              </p:cNvSpPr>
              <p:nvPr/>
            </p:nvSpPr>
            <p:spPr bwMode="auto">
              <a:xfrm>
                <a:off x="2212" y="546"/>
                <a:ext cx="5" cy="10"/>
              </a:xfrm>
              <a:custGeom>
                <a:avLst/>
                <a:gdLst>
                  <a:gd name="T0" fmla="*/ 2 w 2"/>
                  <a:gd name="T1" fmla="*/ 3 h 4"/>
                  <a:gd name="T2" fmla="*/ 0 w 2"/>
                  <a:gd name="T3" fmla="*/ 3 h 4"/>
                  <a:gd name="T4" fmla="*/ 0 w 2"/>
                  <a:gd name="T5" fmla="*/ 1 h 4"/>
                  <a:gd name="T6" fmla="*/ 2 w 2"/>
                  <a:gd name="T7" fmla="*/ 1 h 4"/>
                  <a:gd name="T8" fmla="*/ 2 w 2"/>
                  <a:gd name="T9" fmla="*/ 3 h 4"/>
                </a:gdLst>
                <a:ahLst/>
                <a:cxnLst>
                  <a:cxn ang="0">
                    <a:pos x="T0" y="T1"/>
                  </a:cxn>
                  <a:cxn ang="0">
                    <a:pos x="T2" y="T3"/>
                  </a:cxn>
                  <a:cxn ang="0">
                    <a:pos x="T4" y="T5"/>
                  </a:cxn>
                  <a:cxn ang="0">
                    <a:pos x="T6" y="T7"/>
                  </a:cxn>
                  <a:cxn ang="0">
                    <a:pos x="T8" y="T9"/>
                  </a:cxn>
                </a:cxnLst>
                <a:rect l="0" t="0" r="r" b="b"/>
                <a:pathLst>
                  <a:path w="2" h="4">
                    <a:moveTo>
                      <a:pt x="2" y="3"/>
                    </a:moveTo>
                    <a:cubicBezTo>
                      <a:pt x="1" y="4"/>
                      <a:pt x="1" y="4"/>
                      <a:pt x="0" y="3"/>
                    </a:cubicBezTo>
                    <a:cubicBezTo>
                      <a:pt x="0" y="2"/>
                      <a:pt x="0" y="1"/>
                      <a:pt x="0" y="1"/>
                    </a:cubicBezTo>
                    <a:cubicBezTo>
                      <a:pt x="1" y="0"/>
                      <a:pt x="1" y="0"/>
                      <a:pt x="2" y="1"/>
                    </a:cubicBezTo>
                    <a:cubicBezTo>
                      <a:pt x="2" y="1"/>
                      <a:pt x="2" y="2"/>
                      <a:pt x="2"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06" name="Freeform 433"/>
              <p:cNvSpPr>
                <a:spLocks/>
              </p:cNvSpPr>
              <p:nvPr/>
            </p:nvSpPr>
            <p:spPr bwMode="auto">
              <a:xfrm>
                <a:off x="2212" y="546"/>
                <a:ext cx="5" cy="7"/>
              </a:xfrm>
              <a:custGeom>
                <a:avLst/>
                <a:gdLst>
                  <a:gd name="T0" fmla="*/ 2 w 2"/>
                  <a:gd name="T1" fmla="*/ 3 h 3"/>
                  <a:gd name="T2" fmla="*/ 2 w 2"/>
                  <a:gd name="T3" fmla="*/ 3 h 3"/>
                  <a:gd name="T4" fmla="*/ 1 w 2"/>
                  <a:gd name="T5" fmla="*/ 3 h 3"/>
                  <a:gd name="T6" fmla="*/ 0 w 2"/>
                  <a:gd name="T7" fmla="*/ 3 h 3"/>
                  <a:gd name="T8" fmla="*/ 0 w 2"/>
                  <a:gd name="T9" fmla="*/ 2 h 3"/>
                  <a:gd name="T10" fmla="*/ 0 w 2"/>
                  <a:gd name="T11" fmla="*/ 1 h 3"/>
                  <a:gd name="T12" fmla="*/ 1 w 2"/>
                  <a:gd name="T13" fmla="*/ 0 h 3"/>
                  <a:gd name="T14" fmla="*/ 2 w 2"/>
                  <a:gd name="T15" fmla="*/ 1 h 3"/>
                  <a:gd name="T16" fmla="*/ 2 w 2"/>
                  <a:gd name="T17" fmla="*/ 2 h 3"/>
                  <a:gd name="T18" fmla="*/ 2 w 2"/>
                  <a:gd name="T19" fmla="*/ 3 h 3"/>
                  <a:gd name="T20" fmla="*/ 2 w 2"/>
                  <a:gd name="T21" fmla="*/ 3 h 3"/>
                  <a:gd name="T22" fmla="*/ 2 w 2"/>
                  <a:gd name="T23" fmla="*/ 3 h 3"/>
                  <a:gd name="T24" fmla="*/ 2 w 2"/>
                  <a:gd name="T25" fmla="*/ 2 h 3"/>
                  <a:gd name="T26" fmla="*/ 2 w 2"/>
                  <a:gd name="T27" fmla="*/ 1 h 3"/>
                  <a:gd name="T28" fmla="*/ 1 w 2"/>
                  <a:gd name="T29" fmla="*/ 0 h 3"/>
                  <a:gd name="T30" fmla="*/ 0 w 2"/>
                  <a:gd name="T31" fmla="*/ 1 h 3"/>
                  <a:gd name="T32" fmla="*/ 0 w 2"/>
                  <a:gd name="T33" fmla="*/ 2 h 3"/>
                  <a:gd name="T34" fmla="*/ 0 w 2"/>
                  <a:gd name="T35" fmla="*/ 3 h 3"/>
                  <a:gd name="T36" fmla="*/ 1 w 2"/>
                  <a:gd name="T37" fmla="*/ 3 h 3"/>
                  <a:gd name="T38" fmla="*/ 2 w 2"/>
                  <a:gd name="T3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3">
                    <a:moveTo>
                      <a:pt x="2" y="3"/>
                    </a:moveTo>
                    <a:cubicBezTo>
                      <a:pt x="2" y="3"/>
                      <a:pt x="2" y="3"/>
                      <a:pt x="2" y="3"/>
                    </a:cubicBezTo>
                    <a:cubicBezTo>
                      <a:pt x="2" y="3"/>
                      <a:pt x="1" y="3"/>
                      <a:pt x="1" y="3"/>
                    </a:cubicBezTo>
                    <a:cubicBezTo>
                      <a:pt x="1" y="3"/>
                      <a:pt x="0" y="3"/>
                      <a:pt x="0" y="3"/>
                    </a:cubicBezTo>
                    <a:cubicBezTo>
                      <a:pt x="0" y="3"/>
                      <a:pt x="0" y="2"/>
                      <a:pt x="0" y="2"/>
                    </a:cubicBezTo>
                    <a:cubicBezTo>
                      <a:pt x="0" y="1"/>
                      <a:pt x="0" y="1"/>
                      <a:pt x="0" y="1"/>
                    </a:cubicBezTo>
                    <a:cubicBezTo>
                      <a:pt x="0" y="0"/>
                      <a:pt x="1" y="0"/>
                      <a:pt x="1" y="0"/>
                    </a:cubicBezTo>
                    <a:cubicBezTo>
                      <a:pt x="1" y="0"/>
                      <a:pt x="2" y="0"/>
                      <a:pt x="2" y="1"/>
                    </a:cubicBezTo>
                    <a:cubicBezTo>
                      <a:pt x="2" y="1"/>
                      <a:pt x="2" y="1"/>
                      <a:pt x="2" y="2"/>
                    </a:cubicBezTo>
                    <a:cubicBezTo>
                      <a:pt x="2" y="2"/>
                      <a:pt x="2" y="3"/>
                      <a:pt x="2" y="3"/>
                    </a:cubicBezTo>
                    <a:cubicBezTo>
                      <a:pt x="2" y="3"/>
                      <a:pt x="2" y="3"/>
                      <a:pt x="2" y="3"/>
                    </a:cubicBezTo>
                    <a:cubicBezTo>
                      <a:pt x="2" y="3"/>
                      <a:pt x="2" y="3"/>
                      <a:pt x="2" y="3"/>
                    </a:cubicBezTo>
                    <a:cubicBezTo>
                      <a:pt x="2" y="3"/>
                      <a:pt x="2" y="2"/>
                      <a:pt x="2" y="2"/>
                    </a:cubicBezTo>
                    <a:cubicBezTo>
                      <a:pt x="2" y="1"/>
                      <a:pt x="2" y="1"/>
                      <a:pt x="2" y="1"/>
                    </a:cubicBezTo>
                    <a:cubicBezTo>
                      <a:pt x="2" y="0"/>
                      <a:pt x="1" y="0"/>
                      <a:pt x="1" y="0"/>
                    </a:cubicBezTo>
                    <a:cubicBezTo>
                      <a:pt x="1" y="0"/>
                      <a:pt x="0" y="0"/>
                      <a:pt x="0" y="1"/>
                    </a:cubicBezTo>
                    <a:cubicBezTo>
                      <a:pt x="0" y="1"/>
                      <a:pt x="0" y="1"/>
                      <a:pt x="0" y="2"/>
                    </a:cubicBezTo>
                    <a:cubicBezTo>
                      <a:pt x="0" y="2"/>
                      <a:pt x="0" y="3"/>
                      <a:pt x="0" y="3"/>
                    </a:cubicBezTo>
                    <a:cubicBezTo>
                      <a:pt x="0" y="3"/>
                      <a:pt x="1" y="3"/>
                      <a:pt x="1" y="3"/>
                    </a:cubicBezTo>
                    <a:cubicBezTo>
                      <a:pt x="1" y="3"/>
                      <a:pt x="2" y="3"/>
                      <a:pt x="2"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07" name="Freeform 434"/>
              <p:cNvSpPr>
                <a:spLocks/>
              </p:cNvSpPr>
              <p:nvPr/>
            </p:nvSpPr>
            <p:spPr bwMode="auto">
              <a:xfrm>
                <a:off x="2203" y="553"/>
                <a:ext cx="7" cy="10"/>
              </a:xfrm>
              <a:custGeom>
                <a:avLst/>
                <a:gdLst>
                  <a:gd name="T0" fmla="*/ 2 w 3"/>
                  <a:gd name="T1" fmla="*/ 3 h 4"/>
                  <a:gd name="T2" fmla="*/ 0 w 3"/>
                  <a:gd name="T3" fmla="*/ 3 h 4"/>
                  <a:gd name="T4" fmla="*/ 0 w 3"/>
                  <a:gd name="T5" fmla="*/ 0 h 4"/>
                  <a:gd name="T6" fmla="*/ 2 w 3"/>
                  <a:gd name="T7" fmla="*/ 0 h 4"/>
                  <a:gd name="T8" fmla="*/ 2 w 3"/>
                  <a:gd name="T9" fmla="*/ 3 h 4"/>
                </a:gdLst>
                <a:ahLst/>
                <a:cxnLst>
                  <a:cxn ang="0">
                    <a:pos x="T0" y="T1"/>
                  </a:cxn>
                  <a:cxn ang="0">
                    <a:pos x="T2" y="T3"/>
                  </a:cxn>
                  <a:cxn ang="0">
                    <a:pos x="T4" y="T5"/>
                  </a:cxn>
                  <a:cxn ang="0">
                    <a:pos x="T6" y="T7"/>
                  </a:cxn>
                  <a:cxn ang="0">
                    <a:pos x="T8" y="T9"/>
                  </a:cxn>
                </a:cxnLst>
                <a:rect l="0" t="0" r="r" b="b"/>
                <a:pathLst>
                  <a:path w="3" h="4">
                    <a:moveTo>
                      <a:pt x="2" y="3"/>
                    </a:moveTo>
                    <a:cubicBezTo>
                      <a:pt x="2" y="4"/>
                      <a:pt x="1" y="4"/>
                      <a:pt x="0" y="3"/>
                    </a:cubicBezTo>
                    <a:cubicBezTo>
                      <a:pt x="0" y="2"/>
                      <a:pt x="0" y="1"/>
                      <a:pt x="0" y="0"/>
                    </a:cubicBezTo>
                    <a:cubicBezTo>
                      <a:pt x="1" y="0"/>
                      <a:pt x="2" y="0"/>
                      <a:pt x="2" y="0"/>
                    </a:cubicBezTo>
                    <a:cubicBezTo>
                      <a:pt x="3" y="1"/>
                      <a:pt x="3" y="2"/>
                      <a:pt x="2"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08" name="Freeform 435"/>
              <p:cNvSpPr>
                <a:spLocks/>
              </p:cNvSpPr>
              <p:nvPr/>
            </p:nvSpPr>
            <p:spPr bwMode="auto">
              <a:xfrm>
                <a:off x="2203" y="553"/>
                <a:ext cx="7" cy="10"/>
              </a:xfrm>
              <a:custGeom>
                <a:avLst/>
                <a:gdLst>
                  <a:gd name="T0" fmla="*/ 2 w 3"/>
                  <a:gd name="T1" fmla="*/ 3 h 4"/>
                  <a:gd name="T2" fmla="*/ 2 w 3"/>
                  <a:gd name="T3" fmla="*/ 3 h 4"/>
                  <a:gd name="T4" fmla="*/ 1 w 3"/>
                  <a:gd name="T5" fmla="*/ 3 h 4"/>
                  <a:gd name="T6" fmla="*/ 0 w 3"/>
                  <a:gd name="T7" fmla="*/ 3 h 4"/>
                  <a:gd name="T8" fmla="*/ 0 w 3"/>
                  <a:gd name="T9" fmla="*/ 2 h 4"/>
                  <a:gd name="T10" fmla="*/ 0 w 3"/>
                  <a:gd name="T11" fmla="*/ 0 h 4"/>
                  <a:gd name="T12" fmla="*/ 1 w 3"/>
                  <a:gd name="T13" fmla="*/ 0 h 4"/>
                  <a:gd name="T14" fmla="*/ 2 w 3"/>
                  <a:gd name="T15" fmla="*/ 0 h 4"/>
                  <a:gd name="T16" fmla="*/ 3 w 3"/>
                  <a:gd name="T17" fmla="*/ 2 h 4"/>
                  <a:gd name="T18" fmla="*/ 2 w 3"/>
                  <a:gd name="T19" fmla="*/ 3 h 4"/>
                  <a:gd name="T20" fmla="*/ 2 w 3"/>
                  <a:gd name="T21" fmla="*/ 3 h 4"/>
                  <a:gd name="T22" fmla="*/ 2 w 3"/>
                  <a:gd name="T23" fmla="*/ 3 h 4"/>
                  <a:gd name="T24" fmla="*/ 3 w 3"/>
                  <a:gd name="T25" fmla="*/ 2 h 4"/>
                  <a:gd name="T26" fmla="*/ 2 w 3"/>
                  <a:gd name="T27" fmla="*/ 0 h 4"/>
                  <a:gd name="T28" fmla="*/ 1 w 3"/>
                  <a:gd name="T29" fmla="*/ 0 h 4"/>
                  <a:gd name="T30" fmla="*/ 0 w 3"/>
                  <a:gd name="T31" fmla="*/ 0 h 4"/>
                  <a:gd name="T32" fmla="*/ 0 w 3"/>
                  <a:gd name="T33" fmla="*/ 2 h 4"/>
                  <a:gd name="T34" fmla="*/ 0 w 3"/>
                  <a:gd name="T35" fmla="*/ 3 h 4"/>
                  <a:gd name="T36" fmla="*/ 1 w 3"/>
                  <a:gd name="T37" fmla="*/ 3 h 4"/>
                  <a:gd name="T38" fmla="*/ 2 w 3"/>
                  <a:gd name="T39"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 h="4">
                    <a:moveTo>
                      <a:pt x="2" y="3"/>
                    </a:moveTo>
                    <a:cubicBezTo>
                      <a:pt x="2" y="3"/>
                      <a:pt x="2" y="3"/>
                      <a:pt x="2" y="3"/>
                    </a:cubicBezTo>
                    <a:cubicBezTo>
                      <a:pt x="2" y="3"/>
                      <a:pt x="2" y="3"/>
                      <a:pt x="1" y="3"/>
                    </a:cubicBezTo>
                    <a:cubicBezTo>
                      <a:pt x="1" y="3"/>
                      <a:pt x="0" y="3"/>
                      <a:pt x="0" y="3"/>
                    </a:cubicBezTo>
                    <a:cubicBezTo>
                      <a:pt x="0" y="3"/>
                      <a:pt x="0" y="2"/>
                      <a:pt x="0" y="2"/>
                    </a:cubicBezTo>
                    <a:cubicBezTo>
                      <a:pt x="0" y="1"/>
                      <a:pt x="0" y="1"/>
                      <a:pt x="0" y="0"/>
                    </a:cubicBezTo>
                    <a:cubicBezTo>
                      <a:pt x="0" y="0"/>
                      <a:pt x="1" y="0"/>
                      <a:pt x="1" y="0"/>
                    </a:cubicBezTo>
                    <a:cubicBezTo>
                      <a:pt x="2" y="0"/>
                      <a:pt x="2" y="0"/>
                      <a:pt x="2" y="0"/>
                    </a:cubicBezTo>
                    <a:cubicBezTo>
                      <a:pt x="3" y="1"/>
                      <a:pt x="3" y="1"/>
                      <a:pt x="3" y="2"/>
                    </a:cubicBezTo>
                    <a:cubicBezTo>
                      <a:pt x="3" y="2"/>
                      <a:pt x="3" y="3"/>
                      <a:pt x="2" y="3"/>
                    </a:cubicBezTo>
                    <a:cubicBezTo>
                      <a:pt x="2" y="3"/>
                      <a:pt x="2" y="3"/>
                      <a:pt x="2" y="3"/>
                    </a:cubicBezTo>
                    <a:cubicBezTo>
                      <a:pt x="2" y="3"/>
                      <a:pt x="2" y="3"/>
                      <a:pt x="2" y="3"/>
                    </a:cubicBezTo>
                    <a:cubicBezTo>
                      <a:pt x="3" y="3"/>
                      <a:pt x="3" y="2"/>
                      <a:pt x="3" y="2"/>
                    </a:cubicBezTo>
                    <a:cubicBezTo>
                      <a:pt x="3" y="1"/>
                      <a:pt x="3" y="1"/>
                      <a:pt x="2" y="0"/>
                    </a:cubicBezTo>
                    <a:cubicBezTo>
                      <a:pt x="2" y="0"/>
                      <a:pt x="2" y="0"/>
                      <a:pt x="1" y="0"/>
                    </a:cubicBezTo>
                    <a:cubicBezTo>
                      <a:pt x="1" y="0"/>
                      <a:pt x="0" y="0"/>
                      <a:pt x="0" y="0"/>
                    </a:cubicBezTo>
                    <a:cubicBezTo>
                      <a:pt x="0" y="1"/>
                      <a:pt x="0" y="1"/>
                      <a:pt x="0" y="2"/>
                    </a:cubicBezTo>
                    <a:cubicBezTo>
                      <a:pt x="0" y="2"/>
                      <a:pt x="0" y="3"/>
                      <a:pt x="0" y="3"/>
                    </a:cubicBezTo>
                    <a:cubicBezTo>
                      <a:pt x="0" y="3"/>
                      <a:pt x="1" y="3"/>
                      <a:pt x="1" y="3"/>
                    </a:cubicBezTo>
                    <a:cubicBezTo>
                      <a:pt x="2" y="4"/>
                      <a:pt x="2" y="3"/>
                      <a:pt x="2"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09" name="Freeform 436"/>
              <p:cNvSpPr>
                <a:spLocks/>
              </p:cNvSpPr>
              <p:nvPr/>
            </p:nvSpPr>
            <p:spPr bwMode="auto">
              <a:xfrm>
                <a:off x="2220" y="539"/>
                <a:ext cx="4" cy="7"/>
              </a:xfrm>
              <a:custGeom>
                <a:avLst/>
                <a:gdLst>
                  <a:gd name="T0" fmla="*/ 1 w 2"/>
                  <a:gd name="T1" fmla="*/ 3 h 3"/>
                  <a:gd name="T2" fmla="*/ 0 w 2"/>
                  <a:gd name="T3" fmla="*/ 3 h 3"/>
                  <a:gd name="T4" fmla="*/ 0 w 2"/>
                  <a:gd name="T5" fmla="*/ 1 h 3"/>
                  <a:gd name="T6" fmla="*/ 1 w 2"/>
                  <a:gd name="T7" fmla="*/ 1 h 3"/>
                  <a:gd name="T8" fmla="*/ 1 w 2"/>
                  <a:gd name="T9" fmla="*/ 3 h 3"/>
                </a:gdLst>
                <a:ahLst/>
                <a:cxnLst>
                  <a:cxn ang="0">
                    <a:pos x="T0" y="T1"/>
                  </a:cxn>
                  <a:cxn ang="0">
                    <a:pos x="T2" y="T3"/>
                  </a:cxn>
                  <a:cxn ang="0">
                    <a:pos x="T4" y="T5"/>
                  </a:cxn>
                  <a:cxn ang="0">
                    <a:pos x="T6" y="T7"/>
                  </a:cxn>
                  <a:cxn ang="0">
                    <a:pos x="T8" y="T9"/>
                  </a:cxn>
                </a:cxnLst>
                <a:rect l="0" t="0" r="r" b="b"/>
                <a:pathLst>
                  <a:path w="2" h="3">
                    <a:moveTo>
                      <a:pt x="1" y="3"/>
                    </a:moveTo>
                    <a:cubicBezTo>
                      <a:pt x="1" y="3"/>
                      <a:pt x="0" y="3"/>
                      <a:pt x="0" y="3"/>
                    </a:cubicBezTo>
                    <a:cubicBezTo>
                      <a:pt x="0" y="2"/>
                      <a:pt x="0" y="1"/>
                      <a:pt x="0" y="1"/>
                    </a:cubicBezTo>
                    <a:cubicBezTo>
                      <a:pt x="0" y="0"/>
                      <a:pt x="1" y="0"/>
                      <a:pt x="1" y="1"/>
                    </a:cubicBezTo>
                    <a:cubicBezTo>
                      <a:pt x="2" y="1"/>
                      <a:pt x="2" y="2"/>
                      <a:pt x="1"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10" name="Freeform 437"/>
              <p:cNvSpPr>
                <a:spLocks/>
              </p:cNvSpPr>
              <p:nvPr/>
            </p:nvSpPr>
            <p:spPr bwMode="auto">
              <a:xfrm>
                <a:off x="2220" y="539"/>
                <a:ext cx="4" cy="7"/>
              </a:xfrm>
              <a:custGeom>
                <a:avLst/>
                <a:gdLst>
                  <a:gd name="T0" fmla="*/ 1 w 2"/>
                  <a:gd name="T1" fmla="*/ 3 h 3"/>
                  <a:gd name="T2" fmla="*/ 1 w 2"/>
                  <a:gd name="T3" fmla="*/ 3 h 3"/>
                  <a:gd name="T4" fmla="*/ 1 w 2"/>
                  <a:gd name="T5" fmla="*/ 3 h 3"/>
                  <a:gd name="T6" fmla="*/ 0 w 2"/>
                  <a:gd name="T7" fmla="*/ 3 h 3"/>
                  <a:gd name="T8" fmla="*/ 0 w 2"/>
                  <a:gd name="T9" fmla="*/ 2 h 3"/>
                  <a:gd name="T10" fmla="*/ 0 w 2"/>
                  <a:gd name="T11" fmla="*/ 1 h 3"/>
                  <a:gd name="T12" fmla="*/ 1 w 2"/>
                  <a:gd name="T13" fmla="*/ 0 h 3"/>
                  <a:gd name="T14" fmla="*/ 1 w 2"/>
                  <a:gd name="T15" fmla="*/ 1 h 3"/>
                  <a:gd name="T16" fmla="*/ 2 w 2"/>
                  <a:gd name="T17" fmla="*/ 2 h 3"/>
                  <a:gd name="T18" fmla="*/ 1 w 2"/>
                  <a:gd name="T19" fmla="*/ 3 h 3"/>
                  <a:gd name="T20" fmla="*/ 1 w 2"/>
                  <a:gd name="T21" fmla="*/ 3 h 3"/>
                  <a:gd name="T22" fmla="*/ 1 w 2"/>
                  <a:gd name="T23" fmla="*/ 3 h 3"/>
                  <a:gd name="T24" fmla="*/ 2 w 2"/>
                  <a:gd name="T25" fmla="*/ 2 h 3"/>
                  <a:gd name="T26" fmla="*/ 1 w 2"/>
                  <a:gd name="T27" fmla="*/ 1 h 3"/>
                  <a:gd name="T28" fmla="*/ 1 w 2"/>
                  <a:gd name="T29" fmla="*/ 0 h 3"/>
                  <a:gd name="T30" fmla="*/ 0 w 2"/>
                  <a:gd name="T31" fmla="*/ 1 h 3"/>
                  <a:gd name="T32" fmla="*/ 0 w 2"/>
                  <a:gd name="T33" fmla="*/ 2 h 3"/>
                  <a:gd name="T34" fmla="*/ 0 w 2"/>
                  <a:gd name="T35" fmla="*/ 3 h 3"/>
                  <a:gd name="T36" fmla="*/ 1 w 2"/>
                  <a:gd name="T37" fmla="*/ 3 h 3"/>
                  <a:gd name="T38" fmla="*/ 1 w 2"/>
                  <a:gd name="T3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3">
                    <a:moveTo>
                      <a:pt x="1" y="3"/>
                    </a:moveTo>
                    <a:cubicBezTo>
                      <a:pt x="1" y="3"/>
                      <a:pt x="1" y="3"/>
                      <a:pt x="1" y="3"/>
                    </a:cubicBezTo>
                    <a:cubicBezTo>
                      <a:pt x="1" y="3"/>
                      <a:pt x="1" y="3"/>
                      <a:pt x="1" y="3"/>
                    </a:cubicBezTo>
                    <a:cubicBezTo>
                      <a:pt x="0" y="3"/>
                      <a:pt x="0" y="3"/>
                      <a:pt x="0" y="3"/>
                    </a:cubicBezTo>
                    <a:cubicBezTo>
                      <a:pt x="0" y="2"/>
                      <a:pt x="0" y="2"/>
                      <a:pt x="0" y="2"/>
                    </a:cubicBezTo>
                    <a:cubicBezTo>
                      <a:pt x="0" y="1"/>
                      <a:pt x="0" y="1"/>
                      <a:pt x="0" y="1"/>
                    </a:cubicBezTo>
                    <a:cubicBezTo>
                      <a:pt x="0" y="1"/>
                      <a:pt x="0" y="0"/>
                      <a:pt x="1" y="0"/>
                    </a:cubicBezTo>
                    <a:cubicBezTo>
                      <a:pt x="1" y="0"/>
                      <a:pt x="1" y="1"/>
                      <a:pt x="1" y="1"/>
                    </a:cubicBezTo>
                    <a:cubicBezTo>
                      <a:pt x="2" y="1"/>
                      <a:pt x="2" y="1"/>
                      <a:pt x="2" y="2"/>
                    </a:cubicBezTo>
                    <a:cubicBezTo>
                      <a:pt x="2" y="2"/>
                      <a:pt x="2" y="2"/>
                      <a:pt x="1" y="3"/>
                    </a:cubicBezTo>
                    <a:cubicBezTo>
                      <a:pt x="1" y="3"/>
                      <a:pt x="1" y="3"/>
                      <a:pt x="1" y="3"/>
                    </a:cubicBezTo>
                    <a:cubicBezTo>
                      <a:pt x="1" y="3"/>
                      <a:pt x="1" y="3"/>
                      <a:pt x="1" y="3"/>
                    </a:cubicBezTo>
                    <a:cubicBezTo>
                      <a:pt x="2" y="2"/>
                      <a:pt x="2" y="2"/>
                      <a:pt x="2" y="2"/>
                    </a:cubicBezTo>
                    <a:cubicBezTo>
                      <a:pt x="2" y="1"/>
                      <a:pt x="2" y="1"/>
                      <a:pt x="1" y="1"/>
                    </a:cubicBezTo>
                    <a:cubicBezTo>
                      <a:pt x="1" y="1"/>
                      <a:pt x="1" y="0"/>
                      <a:pt x="1" y="0"/>
                    </a:cubicBezTo>
                    <a:cubicBezTo>
                      <a:pt x="0" y="0"/>
                      <a:pt x="0" y="1"/>
                      <a:pt x="0" y="1"/>
                    </a:cubicBezTo>
                    <a:cubicBezTo>
                      <a:pt x="0" y="1"/>
                      <a:pt x="0" y="1"/>
                      <a:pt x="0" y="2"/>
                    </a:cubicBezTo>
                    <a:cubicBezTo>
                      <a:pt x="0" y="2"/>
                      <a:pt x="0" y="2"/>
                      <a:pt x="0" y="3"/>
                    </a:cubicBezTo>
                    <a:cubicBezTo>
                      <a:pt x="0" y="3"/>
                      <a:pt x="0" y="3"/>
                      <a:pt x="1" y="3"/>
                    </a:cubicBezTo>
                    <a:cubicBezTo>
                      <a:pt x="1" y="3"/>
                      <a:pt x="1" y="3"/>
                      <a:pt x="1"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11" name="Freeform 438"/>
              <p:cNvSpPr>
                <a:spLocks/>
              </p:cNvSpPr>
              <p:nvPr/>
            </p:nvSpPr>
            <p:spPr bwMode="auto">
              <a:xfrm>
                <a:off x="2224" y="534"/>
                <a:ext cx="3" cy="5"/>
              </a:xfrm>
              <a:custGeom>
                <a:avLst/>
                <a:gdLst>
                  <a:gd name="T0" fmla="*/ 1 w 1"/>
                  <a:gd name="T1" fmla="*/ 2 h 2"/>
                  <a:gd name="T2" fmla="*/ 0 w 1"/>
                  <a:gd name="T3" fmla="*/ 2 h 2"/>
                  <a:gd name="T4" fmla="*/ 0 w 1"/>
                  <a:gd name="T5" fmla="*/ 0 h 2"/>
                  <a:gd name="T6" fmla="*/ 1 w 1"/>
                  <a:gd name="T7" fmla="*/ 0 h 2"/>
                  <a:gd name="T8" fmla="*/ 1 w 1"/>
                  <a:gd name="T9" fmla="*/ 2 h 2"/>
                </a:gdLst>
                <a:ahLst/>
                <a:cxnLst>
                  <a:cxn ang="0">
                    <a:pos x="T0" y="T1"/>
                  </a:cxn>
                  <a:cxn ang="0">
                    <a:pos x="T2" y="T3"/>
                  </a:cxn>
                  <a:cxn ang="0">
                    <a:pos x="T4" y="T5"/>
                  </a:cxn>
                  <a:cxn ang="0">
                    <a:pos x="T6" y="T7"/>
                  </a:cxn>
                  <a:cxn ang="0">
                    <a:pos x="T8" y="T9"/>
                  </a:cxn>
                </a:cxnLst>
                <a:rect l="0" t="0" r="r" b="b"/>
                <a:pathLst>
                  <a:path w="1" h="2">
                    <a:moveTo>
                      <a:pt x="1" y="2"/>
                    </a:moveTo>
                    <a:cubicBezTo>
                      <a:pt x="1" y="2"/>
                      <a:pt x="0" y="2"/>
                      <a:pt x="0" y="2"/>
                    </a:cubicBezTo>
                    <a:cubicBezTo>
                      <a:pt x="0" y="1"/>
                      <a:pt x="0" y="1"/>
                      <a:pt x="0" y="0"/>
                    </a:cubicBezTo>
                    <a:cubicBezTo>
                      <a:pt x="0" y="0"/>
                      <a:pt x="1" y="0"/>
                      <a:pt x="1" y="0"/>
                    </a:cubicBezTo>
                    <a:cubicBezTo>
                      <a:pt x="1" y="1"/>
                      <a:pt x="1" y="1"/>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12" name="Freeform 439"/>
              <p:cNvSpPr>
                <a:spLocks/>
              </p:cNvSpPr>
              <p:nvPr/>
            </p:nvSpPr>
            <p:spPr bwMode="auto">
              <a:xfrm>
                <a:off x="2224" y="534"/>
                <a:ext cx="3" cy="5"/>
              </a:xfrm>
              <a:custGeom>
                <a:avLst/>
                <a:gdLst>
                  <a:gd name="T0" fmla="*/ 1 w 1"/>
                  <a:gd name="T1" fmla="*/ 2 h 2"/>
                  <a:gd name="T2" fmla="*/ 1 w 1"/>
                  <a:gd name="T3" fmla="*/ 2 h 2"/>
                  <a:gd name="T4" fmla="*/ 0 w 1"/>
                  <a:gd name="T5" fmla="*/ 2 h 2"/>
                  <a:gd name="T6" fmla="*/ 0 w 1"/>
                  <a:gd name="T7" fmla="*/ 2 h 2"/>
                  <a:gd name="T8" fmla="*/ 0 w 1"/>
                  <a:gd name="T9" fmla="*/ 1 h 2"/>
                  <a:gd name="T10" fmla="*/ 0 w 1"/>
                  <a:gd name="T11" fmla="*/ 0 h 2"/>
                  <a:gd name="T12" fmla="*/ 0 w 1"/>
                  <a:gd name="T13" fmla="*/ 0 h 2"/>
                  <a:gd name="T14" fmla="*/ 1 w 1"/>
                  <a:gd name="T15" fmla="*/ 0 h 2"/>
                  <a:gd name="T16" fmla="*/ 1 w 1"/>
                  <a:gd name="T17" fmla="*/ 1 h 2"/>
                  <a:gd name="T18" fmla="*/ 1 w 1"/>
                  <a:gd name="T19" fmla="*/ 2 h 2"/>
                  <a:gd name="T20" fmla="*/ 1 w 1"/>
                  <a:gd name="T21" fmla="*/ 2 h 2"/>
                  <a:gd name="T22" fmla="*/ 1 w 1"/>
                  <a:gd name="T23" fmla="*/ 2 h 2"/>
                  <a:gd name="T24" fmla="*/ 1 w 1"/>
                  <a:gd name="T25" fmla="*/ 1 h 2"/>
                  <a:gd name="T26" fmla="*/ 1 w 1"/>
                  <a:gd name="T27" fmla="*/ 0 h 2"/>
                  <a:gd name="T28" fmla="*/ 0 w 1"/>
                  <a:gd name="T29" fmla="*/ 0 h 2"/>
                  <a:gd name="T30" fmla="*/ 0 w 1"/>
                  <a:gd name="T31" fmla="*/ 0 h 2"/>
                  <a:gd name="T32" fmla="*/ 0 w 1"/>
                  <a:gd name="T33" fmla="*/ 1 h 2"/>
                  <a:gd name="T34" fmla="*/ 0 w 1"/>
                  <a:gd name="T35" fmla="*/ 2 h 2"/>
                  <a:gd name="T36" fmla="*/ 0 w 1"/>
                  <a:gd name="T37" fmla="*/ 2 h 2"/>
                  <a:gd name="T38" fmla="*/ 1 w 1"/>
                  <a:gd name="T39" fmla="*/ 2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2">
                    <a:moveTo>
                      <a:pt x="1" y="2"/>
                    </a:moveTo>
                    <a:cubicBezTo>
                      <a:pt x="1" y="2"/>
                      <a:pt x="1" y="2"/>
                      <a:pt x="1" y="2"/>
                    </a:cubicBezTo>
                    <a:cubicBezTo>
                      <a:pt x="1" y="2"/>
                      <a:pt x="1" y="2"/>
                      <a:pt x="0" y="2"/>
                    </a:cubicBezTo>
                    <a:cubicBezTo>
                      <a:pt x="0" y="2"/>
                      <a:pt x="0" y="2"/>
                      <a:pt x="0" y="2"/>
                    </a:cubicBezTo>
                    <a:cubicBezTo>
                      <a:pt x="0" y="1"/>
                      <a:pt x="0" y="1"/>
                      <a:pt x="0" y="1"/>
                    </a:cubicBezTo>
                    <a:cubicBezTo>
                      <a:pt x="0" y="1"/>
                      <a:pt x="0" y="0"/>
                      <a:pt x="0" y="0"/>
                    </a:cubicBezTo>
                    <a:cubicBezTo>
                      <a:pt x="0" y="0"/>
                      <a:pt x="0" y="0"/>
                      <a:pt x="0" y="0"/>
                    </a:cubicBezTo>
                    <a:cubicBezTo>
                      <a:pt x="1" y="0"/>
                      <a:pt x="1" y="0"/>
                      <a:pt x="1" y="0"/>
                    </a:cubicBezTo>
                    <a:cubicBezTo>
                      <a:pt x="1" y="0"/>
                      <a:pt x="1" y="1"/>
                      <a:pt x="1" y="1"/>
                    </a:cubicBezTo>
                    <a:cubicBezTo>
                      <a:pt x="1" y="1"/>
                      <a:pt x="1" y="1"/>
                      <a:pt x="1" y="2"/>
                    </a:cubicBezTo>
                    <a:cubicBezTo>
                      <a:pt x="1" y="2"/>
                      <a:pt x="1" y="2"/>
                      <a:pt x="1" y="2"/>
                    </a:cubicBezTo>
                    <a:cubicBezTo>
                      <a:pt x="1" y="2"/>
                      <a:pt x="1" y="2"/>
                      <a:pt x="1" y="2"/>
                    </a:cubicBezTo>
                    <a:cubicBezTo>
                      <a:pt x="1" y="1"/>
                      <a:pt x="1" y="1"/>
                      <a:pt x="1" y="1"/>
                    </a:cubicBezTo>
                    <a:cubicBezTo>
                      <a:pt x="1" y="1"/>
                      <a:pt x="1" y="0"/>
                      <a:pt x="1" y="0"/>
                    </a:cubicBezTo>
                    <a:cubicBezTo>
                      <a:pt x="1" y="0"/>
                      <a:pt x="1" y="0"/>
                      <a:pt x="0" y="0"/>
                    </a:cubicBezTo>
                    <a:cubicBezTo>
                      <a:pt x="0" y="0"/>
                      <a:pt x="0" y="0"/>
                      <a:pt x="0" y="0"/>
                    </a:cubicBezTo>
                    <a:cubicBezTo>
                      <a:pt x="0" y="0"/>
                      <a:pt x="0" y="1"/>
                      <a:pt x="0" y="1"/>
                    </a:cubicBezTo>
                    <a:cubicBezTo>
                      <a:pt x="0" y="1"/>
                      <a:pt x="0" y="1"/>
                      <a:pt x="0" y="2"/>
                    </a:cubicBezTo>
                    <a:cubicBezTo>
                      <a:pt x="0" y="2"/>
                      <a:pt x="0" y="2"/>
                      <a:pt x="0" y="2"/>
                    </a:cubicBezTo>
                    <a:cubicBezTo>
                      <a:pt x="1" y="2"/>
                      <a:pt x="1" y="2"/>
                      <a:pt x="1" y="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13" name="Freeform 440"/>
              <p:cNvSpPr>
                <a:spLocks/>
              </p:cNvSpPr>
              <p:nvPr/>
            </p:nvSpPr>
            <p:spPr bwMode="auto">
              <a:xfrm>
                <a:off x="2227" y="527"/>
                <a:ext cx="2" cy="5"/>
              </a:xfrm>
              <a:custGeom>
                <a:avLst/>
                <a:gdLst>
                  <a:gd name="T0" fmla="*/ 1 w 1"/>
                  <a:gd name="T1" fmla="*/ 1 h 2"/>
                  <a:gd name="T2" fmla="*/ 0 w 1"/>
                  <a:gd name="T3" fmla="*/ 1 h 2"/>
                  <a:gd name="T4" fmla="*/ 0 w 1"/>
                  <a:gd name="T5" fmla="*/ 0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1" y="2"/>
                      <a:pt x="0" y="2"/>
                      <a:pt x="0" y="1"/>
                    </a:cubicBezTo>
                    <a:cubicBezTo>
                      <a:pt x="0" y="1"/>
                      <a:pt x="0" y="1"/>
                      <a:pt x="0" y="0"/>
                    </a:cubicBezTo>
                    <a:cubicBezTo>
                      <a:pt x="0" y="0"/>
                      <a:pt x="1" y="0"/>
                      <a:pt x="1" y="0"/>
                    </a:cubicBezTo>
                    <a:cubicBezTo>
                      <a:pt x="1" y="1"/>
                      <a:pt x="1" y="1"/>
                      <a:pt x="1"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14" name="Freeform 441"/>
              <p:cNvSpPr>
                <a:spLocks/>
              </p:cNvSpPr>
              <p:nvPr/>
            </p:nvSpPr>
            <p:spPr bwMode="auto">
              <a:xfrm>
                <a:off x="2227" y="527"/>
                <a:ext cx="2" cy="5"/>
              </a:xfrm>
              <a:custGeom>
                <a:avLst/>
                <a:gdLst>
                  <a:gd name="T0" fmla="*/ 1 w 1"/>
                  <a:gd name="T1" fmla="*/ 1 h 2"/>
                  <a:gd name="T2" fmla="*/ 1 w 1"/>
                  <a:gd name="T3" fmla="*/ 1 h 2"/>
                  <a:gd name="T4" fmla="*/ 1 w 1"/>
                  <a:gd name="T5" fmla="*/ 2 h 2"/>
                  <a:gd name="T6" fmla="*/ 0 w 1"/>
                  <a:gd name="T7" fmla="*/ 1 h 2"/>
                  <a:gd name="T8" fmla="*/ 0 w 1"/>
                  <a:gd name="T9" fmla="*/ 1 h 2"/>
                  <a:gd name="T10" fmla="*/ 0 w 1"/>
                  <a:gd name="T11" fmla="*/ 0 h 2"/>
                  <a:gd name="T12" fmla="*/ 0 w 1"/>
                  <a:gd name="T13" fmla="*/ 0 h 2"/>
                  <a:gd name="T14" fmla="*/ 1 w 1"/>
                  <a:gd name="T15" fmla="*/ 0 h 2"/>
                  <a:gd name="T16" fmla="*/ 1 w 1"/>
                  <a:gd name="T17" fmla="*/ 1 h 2"/>
                  <a:gd name="T18" fmla="*/ 1 w 1"/>
                  <a:gd name="T19" fmla="*/ 1 h 2"/>
                  <a:gd name="T20" fmla="*/ 1 w 1"/>
                  <a:gd name="T21" fmla="*/ 1 h 2"/>
                  <a:gd name="T22" fmla="*/ 1 w 1"/>
                  <a:gd name="T23" fmla="*/ 1 h 2"/>
                  <a:gd name="T24" fmla="*/ 1 w 1"/>
                  <a:gd name="T25" fmla="*/ 1 h 2"/>
                  <a:gd name="T26" fmla="*/ 1 w 1"/>
                  <a:gd name="T27" fmla="*/ 0 h 2"/>
                  <a:gd name="T28" fmla="*/ 0 w 1"/>
                  <a:gd name="T29" fmla="*/ 0 h 2"/>
                  <a:gd name="T30" fmla="*/ 0 w 1"/>
                  <a:gd name="T31" fmla="*/ 0 h 2"/>
                  <a:gd name="T32" fmla="*/ 0 w 1"/>
                  <a:gd name="T33" fmla="*/ 1 h 2"/>
                  <a:gd name="T34" fmla="*/ 0 w 1"/>
                  <a:gd name="T35" fmla="*/ 1 h 2"/>
                  <a:gd name="T36" fmla="*/ 1 w 1"/>
                  <a:gd name="T37" fmla="*/ 2 h 2"/>
                  <a:gd name="T38" fmla="*/ 1 w 1"/>
                  <a:gd name="T3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2">
                    <a:moveTo>
                      <a:pt x="1" y="1"/>
                    </a:moveTo>
                    <a:cubicBezTo>
                      <a:pt x="1" y="1"/>
                      <a:pt x="1" y="1"/>
                      <a:pt x="1" y="1"/>
                    </a:cubicBezTo>
                    <a:cubicBezTo>
                      <a:pt x="1" y="2"/>
                      <a:pt x="1" y="2"/>
                      <a:pt x="1" y="2"/>
                    </a:cubicBezTo>
                    <a:cubicBezTo>
                      <a:pt x="0" y="2"/>
                      <a:pt x="0" y="2"/>
                      <a:pt x="0" y="1"/>
                    </a:cubicBezTo>
                    <a:cubicBezTo>
                      <a:pt x="0" y="1"/>
                      <a:pt x="0" y="1"/>
                      <a:pt x="0" y="1"/>
                    </a:cubicBezTo>
                    <a:cubicBezTo>
                      <a:pt x="0" y="1"/>
                      <a:pt x="0" y="1"/>
                      <a:pt x="0" y="0"/>
                    </a:cubicBezTo>
                    <a:cubicBezTo>
                      <a:pt x="0" y="0"/>
                      <a:pt x="0" y="0"/>
                      <a:pt x="0" y="0"/>
                    </a:cubicBezTo>
                    <a:cubicBezTo>
                      <a:pt x="1" y="0"/>
                      <a:pt x="1" y="0"/>
                      <a:pt x="1" y="0"/>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0"/>
                    </a:cubicBezTo>
                    <a:cubicBezTo>
                      <a:pt x="1" y="0"/>
                      <a:pt x="1" y="0"/>
                      <a:pt x="0" y="0"/>
                    </a:cubicBezTo>
                    <a:cubicBezTo>
                      <a:pt x="0" y="0"/>
                      <a:pt x="0" y="0"/>
                      <a:pt x="0" y="0"/>
                    </a:cubicBezTo>
                    <a:cubicBezTo>
                      <a:pt x="0" y="1"/>
                      <a:pt x="0" y="1"/>
                      <a:pt x="0" y="1"/>
                    </a:cubicBezTo>
                    <a:cubicBezTo>
                      <a:pt x="0" y="1"/>
                      <a:pt x="0" y="1"/>
                      <a:pt x="0" y="1"/>
                    </a:cubicBezTo>
                    <a:cubicBezTo>
                      <a:pt x="0" y="2"/>
                      <a:pt x="0" y="2"/>
                      <a:pt x="1" y="2"/>
                    </a:cubicBezTo>
                    <a:cubicBezTo>
                      <a:pt x="1" y="2"/>
                      <a:pt x="1" y="2"/>
                      <a:pt x="1"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15" name="Freeform 442"/>
              <p:cNvSpPr>
                <a:spLocks/>
              </p:cNvSpPr>
              <p:nvPr/>
            </p:nvSpPr>
            <p:spPr bwMode="auto">
              <a:xfrm>
                <a:off x="2168" y="560"/>
                <a:ext cx="9" cy="12"/>
              </a:xfrm>
              <a:custGeom>
                <a:avLst/>
                <a:gdLst>
                  <a:gd name="T0" fmla="*/ 3 w 4"/>
                  <a:gd name="T1" fmla="*/ 4 h 5"/>
                  <a:gd name="T2" fmla="*/ 0 w 4"/>
                  <a:gd name="T3" fmla="*/ 3 h 5"/>
                  <a:gd name="T4" fmla="*/ 1 w 4"/>
                  <a:gd name="T5" fmla="*/ 1 h 5"/>
                  <a:gd name="T6" fmla="*/ 3 w 4"/>
                  <a:gd name="T7" fmla="*/ 1 h 5"/>
                  <a:gd name="T8" fmla="*/ 3 w 4"/>
                  <a:gd name="T9" fmla="*/ 4 h 5"/>
                </a:gdLst>
                <a:ahLst/>
                <a:cxnLst>
                  <a:cxn ang="0">
                    <a:pos x="T0" y="T1"/>
                  </a:cxn>
                  <a:cxn ang="0">
                    <a:pos x="T2" y="T3"/>
                  </a:cxn>
                  <a:cxn ang="0">
                    <a:pos x="T4" y="T5"/>
                  </a:cxn>
                  <a:cxn ang="0">
                    <a:pos x="T6" y="T7"/>
                  </a:cxn>
                  <a:cxn ang="0">
                    <a:pos x="T8" y="T9"/>
                  </a:cxn>
                </a:cxnLst>
                <a:rect l="0" t="0" r="r" b="b"/>
                <a:pathLst>
                  <a:path w="4" h="5">
                    <a:moveTo>
                      <a:pt x="3" y="4"/>
                    </a:moveTo>
                    <a:cubicBezTo>
                      <a:pt x="2" y="5"/>
                      <a:pt x="1" y="4"/>
                      <a:pt x="0" y="3"/>
                    </a:cubicBezTo>
                    <a:cubicBezTo>
                      <a:pt x="0" y="2"/>
                      <a:pt x="0" y="1"/>
                      <a:pt x="1" y="1"/>
                    </a:cubicBezTo>
                    <a:cubicBezTo>
                      <a:pt x="1" y="0"/>
                      <a:pt x="2" y="0"/>
                      <a:pt x="3" y="1"/>
                    </a:cubicBezTo>
                    <a:cubicBezTo>
                      <a:pt x="4" y="2"/>
                      <a:pt x="3" y="3"/>
                      <a:pt x="3" y="4"/>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16" name="Freeform 443"/>
              <p:cNvSpPr>
                <a:spLocks/>
              </p:cNvSpPr>
              <p:nvPr/>
            </p:nvSpPr>
            <p:spPr bwMode="auto">
              <a:xfrm>
                <a:off x="2168" y="560"/>
                <a:ext cx="7" cy="10"/>
              </a:xfrm>
              <a:custGeom>
                <a:avLst/>
                <a:gdLst>
                  <a:gd name="T0" fmla="*/ 3 w 3"/>
                  <a:gd name="T1" fmla="*/ 4 h 4"/>
                  <a:gd name="T2" fmla="*/ 3 w 3"/>
                  <a:gd name="T3" fmla="*/ 4 h 4"/>
                  <a:gd name="T4" fmla="*/ 1 w 3"/>
                  <a:gd name="T5" fmla="*/ 4 h 4"/>
                  <a:gd name="T6" fmla="*/ 0 w 3"/>
                  <a:gd name="T7" fmla="*/ 3 h 4"/>
                  <a:gd name="T8" fmla="*/ 0 w 3"/>
                  <a:gd name="T9" fmla="*/ 2 h 4"/>
                  <a:gd name="T10" fmla="*/ 1 w 3"/>
                  <a:gd name="T11" fmla="*/ 1 h 4"/>
                  <a:gd name="T12" fmla="*/ 2 w 3"/>
                  <a:gd name="T13" fmla="*/ 0 h 4"/>
                  <a:gd name="T14" fmla="*/ 3 w 3"/>
                  <a:gd name="T15" fmla="*/ 1 h 4"/>
                  <a:gd name="T16" fmla="*/ 3 w 3"/>
                  <a:gd name="T17" fmla="*/ 3 h 4"/>
                  <a:gd name="T18" fmla="*/ 3 w 3"/>
                  <a:gd name="T19" fmla="*/ 4 h 4"/>
                  <a:gd name="T20" fmla="*/ 3 w 3"/>
                  <a:gd name="T21" fmla="*/ 4 h 4"/>
                  <a:gd name="T22" fmla="*/ 3 w 3"/>
                  <a:gd name="T23" fmla="*/ 4 h 4"/>
                  <a:gd name="T24" fmla="*/ 3 w 3"/>
                  <a:gd name="T25" fmla="*/ 3 h 4"/>
                  <a:gd name="T26" fmla="*/ 3 w 3"/>
                  <a:gd name="T27" fmla="*/ 1 h 4"/>
                  <a:gd name="T28" fmla="*/ 2 w 3"/>
                  <a:gd name="T29" fmla="*/ 0 h 4"/>
                  <a:gd name="T30" fmla="*/ 1 w 3"/>
                  <a:gd name="T31" fmla="*/ 1 h 4"/>
                  <a:gd name="T32" fmla="*/ 0 w 3"/>
                  <a:gd name="T33" fmla="*/ 2 h 4"/>
                  <a:gd name="T34" fmla="*/ 0 w 3"/>
                  <a:gd name="T35" fmla="*/ 3 h 4"/>
                  <a:gd name="T36" fmla="*/ 1 w 3"/>
                  <a:gd name="T37" fmla="*/ 4 h 4"/>
                  <a:gd name="T38" fmla="*/ 3 w 3"/>
                  <a:gd name="T3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 h="4">
                    <a:moveTo>
                      <a:pt x="3" y="4"/>
                    </a:moveTo>
                    <a:cubicBezTo>
                      <a:pt x="3" y="4"/>
                      <a:pt x="3" y="4"/>
                      <a:pt x="3" y="4"/>
                    </a:cubicBezTo>
                    <a:cubicBezTo>
                      <a:pt x="2" y="4"/>
                      <a:pt x="2" y="4"/>
                      <a:pt x="1" y="4"/>
                    </a:cubicBezTo>
                    <a:cubicBezTo>
                      <a:pt x="1" y="4"/>
                      <a:pt x="1" y="4"/>
                      <a:pt x="0" y="3"/>
                    </a:cubicBezTo>
                    <a:cubicBezTo>
                      <a:pt x="0" y="3"/>
                      <a:pt x="0" y="2"/>
                      <a:pt x="0" y="2"/>
                    </a:cubicBezTo>
                    <a:cubicBezTo>
                      <a:pt x="0" y="1"/>
                      <a:pt x="0" y="1"/>
                      <a:pt x="1" y="1"/>
                    </a:cubicBezTo>
                    <a:cubicBezTo>
                      <a:pt x="1" y="0"/>
                      <a:pt x="1" y="0"/>
                      <a:pt x="2" y="0"/>
                    </a:cubicBezTo>
                    <a:cubicBezTo>
                      <a:pt x="2" y="0"/>
                      <a:pt x="3" y="1"/>
                      <a:pt x="3" y="1"/>
                    </a:cubicBezTo>
                    <a:cubicBezTo>
                      <a:pt x="3" y="2"/>
                      <a:pt x="3" y="2"/>
                      <a:pt x="3" y="3"/>
                    </a:cubicBezTo>
                    <a:cubicBezTo>
                      <a:pt x="3" y="3"/>
                      <a:pt x="3" y="4"/>
                      <a:pt x="3" y="4"/>
                    </a:cubicBezTo>
                    <a:cubicBezTo>
                      <a:pt x="3" y="4"/>
                      <a:pt x="3" y="4"/>
                      <a:pt x="3" y="4"/>
                    </a:cubicBezTo>
                    <a:cubicBezTo>
                      <a:pt x="3" y="4"/>
                      <a:pt x="3" y="4"/>
                      <a:pt x="3" y="4"/>
                    </a:cubicBezTo>
                    <a:cubicBezTo>
                      <a:pt x="3" y="4"/>
                      <a:pt x="3" y="3"/>
                      <a:pt x="3" y="3"/>
                    </a:cubicBezTo>
                    <a:cubicBezTo>
                      <a:pt x="3" y="2"/>
                      <a:pt x="3" y="1"/>
                      <a:pt x="3" y="1"/>
                    </a:cubicBezTo>
                    <a:cubicBezTo>
                      <a:pt x="3" y="1"/>
                      <a:pt x="2" y="0"/>
                      <a:pt x="2" y="0"/>
                    </a:cubicBezTo>
                    <a:cubicBezTo>
                      <a:pt x="1" y="0"/>
                      <a:pt x="1" y="0"/>
                      <a:pt x="1" y="1"/>
                    </a:cubicBezTo>
                    <a:cubicBezTo>
                      <a:pt x="0" y="1"/>
                      <a:pt x="0" y="1"/>
                      <a:pt x="0" y="2"/>
                    </a:cubicBezTo>
                    <a:cubicBezTo>
                      <a:pt x="0" y="2"/>
                      <a:pt x="0" y="3"/>
                      <a:pt x="0" y="3"/>
                    </a:cubicBezTo>
                    <a:cubicBezTo>
                      <a:pt x="0" y="4"/>
                      <a:pt x="1" y="4"/>
                      <a:pt x="1" y="4"/>
                    </a:cubicBezTo>
                    <a:cubicBezTo>
                      <a:pt x="2" y="4"/>
                      <a:pt x="2" y="4"/>
                      <a:pt x="3" y="4"/>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17" name="Freeform 444"/>
              <p:cNvSpPr>
                <a:spLocks/>
              </p:cNvSpPr>
              <p:nvPr/>
            </p:nvSpPr>
            <p:spPr bwMode="auto">
              <a:xfrm>
                <a:off x="2229" y="520"/>
                <a:ext cx="2" cy="5"/>
              </a:xfrm>
              <a:custGeom>
                <a:avLst/>
                <a:gdLst>
                  <a:gd name="T0" fmla="*/ 1 w 1"/>
                  <a:gd name="T1" fmla="*/ 1 h 2"/>
                  <a:gd name="T2" fmla="*/ 0 w 1"/>
                  <a:gd name="T3" fmla="*/ 1 h 2"/>
                  <a:gd name="T4" fmla="*/ 0 w 1"/>
                  <a:gd name="T5" fmla="*/ 0 h 2"/>
                  <a:gd name="T6" fmla="*/ 1 w 1"/>
                  <a:gd name="T7" fmla="*/ 0 h 2"/>
                  <a:gd name="T8" fmla="*/ 1 w 1"/>
                  <a:gd name="T9" fmla="*/ 1 h 2"/>
                </a:gdLst>
                <a:ahLst/>
                <a:cxnLst>
                  <a:cxn ang="0">
                    <a:pos x="T0" y="T1"/>
                  </a:cxn>
                  <a:cxn ang="0">
                    <a:pos x="T2" y="T3"/>
                  </a:cxn>
                  <a:cxn ang="0">
                    <a:pos x="T4" y="T5"/>
                  </a:cxn>
                  <a:cxn ang="0">
                    <a:pos x="T6" y="T7"/>
                  </a:cxn>
                  <a:cxn ang="0">
                    <a:pos x="T8" y="T9"/>
                  </a:cxn>
                </a:cxnLst>
                <a:rect l="0" t="0" r="r" b="b"/>
                <a:pathLst>
                  <a:path w="1" h="2">
                    <a:moveTo>
                      <a:pt x="1" y="1"/>
                    </a:moveTo>
                    <a:cubicBezTo>
                      <a:pt x="0" y="2"/>
                      <a:pt x="0" y="2"/>
                      <a:pt x="0" y="1"/>
                    </a:cubicBezTo>
                    <a:cubicBezTo>
                      <a:pt x="0" y="1"/>
                      <a:pt x="0" y="1"/>
                      <a:pt x="0" y="0"/>
                    </a:cubicBezTo>
                    <a:cubicBezTo>
                      <a:pt x="0" y="0"/>
                      <a:pt x="0" y="0"/>
                      <a:pt x="1" y="0"/>
                    </a:cubicBezTo>
                    <a:cubicBezTo>
                      <a:pt x="1" y="1"/>
                      <a:pt x="1" y="1"/>
                      <a:pt x="1"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18" name="Freeform 445"/>
              <p:cNvSpPr>
                <a:spLocks/>
              </p:cNvSpPr>
              <p:nvPr/>
            </p:nvSpPr>
            <p:spPr bwMode="auto">
              <a:xfrm>
                <a:off x="2229" y="520"/>
                <a:ext cx="2" cy="5"/>
              </a:xfrm>
              <a:custGeom>
                <a:avLst/>
                <a:gdLst>
                  <a:gd name="T0" fmla="*/ 1 w 1"/>
                  <a:gd name="T1" fmla="*/ 1 h 2"/>
                  <a:gd name="T2" fmla="*/ 1 w 1"/>
                  <a:gd name="T3" fmla="*/ 1 h 2"/>
                  <a:gd name="T4" fmla="*/ 0 w 1"/>
                  <a:gd name="T5" fmla="*/ 2 h 2"/>
                  <a:gd name="T6" fmla="*/ 0 w 1"/>
                  <a:gd name="T7" fmla="*/ 1 h 2"/>
                  <a:gd name="T8" fmla="*/ 0 w 1"/>
                  <a:gd name="T9" fmla="*/ 1 h 2"/>
                  <a:gd name="T10" fmla="*/ 0 w 1"/>
                  <a:gd name="T11" fmla="*/ 0 h 2"/>
                  <a:gd name="T12" fmla="*/ 0 w 1"/>
                  <a:gd name="T13" fmla="*/ 0 h 2"/>
                  <a:gd name="T14" fmla="*/ 1 w 1"/>
                  <a:gd name="T15" fmla="*/ 0 h 2"/>
                  <a:gd name="T16" fmla="*/ 1 w 1"/>
                  <a:gd name="T17" fmla="*/ 1 h 2"/>
                  <a:gd name="T18" fmla="*/ 1 w 1"/>
                  <a:gd name="T19" fmla="*/ 1 h 2"/>
                  <a:gd name="T20" fmla="*/ 1 w 1"/>
                  <a:gd name="T21" fmla="*/ 1 h 2"/>
                  <a:gd name="T22" fmla="*/ 1 w 1"/>
                  <a:gd name="T23" fmla="*/ 1 h 2"/>
                  <a:gd name="T24" fmla="*/ 1 w 1"/>
                  <a:gd name="T25" fmla="*/ 1 h 2"/>
                  <a:gd name="T26" fmla="*/ 1 w 1"/>
                  <a:gd name="T27" fmla="*/ 0 h 2"/>
                  <a:gd name="T28" fmla="*/ 0 w 1"/>
                  <a:gd name="T29" fmla="*/ 0 h 2"/>
                  <a:gd name="T30" fmla="*/ 0 w 1"/>
                  <a:gd name="T31" fmla="*/ 0 h 2"/>
                  <a:gd name="T32" fmla="*/ 0 w 1"/>
                  <a:gd name="T33" fmla="*/ 1 h 2"/>
                  <a:gd name="T34" fmla="*/ 0 w 1"/>
                  <a:gd name="T35" fmla="*/ 1 h 2"/>
                  <a:gd name="T36" fmla="*/ 0 w 1"/>
                  <a:gd name="T37" fmla="*/ 2 h 2"/>
                  <a:gd name="T38" fmla="*/ 1 w 1"/>
                  <a:gd name="T39" fmla="*/ 1 h 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 h="2">
                    <a:moveTo>
                      <a:pt x="1" y="1"/>
                    </a:moveTo>
                    <a:cubicBezTo>
                      <a:pt x="1" y="1"/>
                      <a:pt x="1" y="1"/>
                      <a:pt x="1" y="1"/>
                    </a:cubicBezTo>
                    <a:cubicBezTo>
                      <a:pt x="1" y="2"/>
                      <a:pt x="0" y="2"/>
                      <a:pt x="0" y="2"/>
                    </a:cubicBezTo>
                    <a:cubicBezTo>
                      <a:pt x="0" y="2"/>
                      <a:pt x="0" y="2"/>
                      <a:pt x="0" y="1"/>
                    </a:cubicBezTo>
                    <a:cubicBezTo>
                      <a:pt x="0" y="1"/>
                      <a:pt x="0" y="1"/>
                      <a:pt x="0" y="1"/>
                    </a:cubicBezTo>
                    <a:cubicBezTo>
                      <a:pt x="0" y="1"/>
                      <a:pt x="0" y="1"/>
                      <a:pt x="0" y="0"/>
                    </a:cubicBezTo>
                    <a:cubicBezTo>
                      <a:pt x="0" y="0"/>
                      <a:pt x="0" y="0"/>
                      <a:pt x="0" y="0"/>
                    </a:cubicBezTo>
                    <a:cubicBezTo>
                      <a:pt x="0" y="0"/>
                      <a:pt x="0" y="0"/>
                      <a:pt x="1" y="0"/>
                    </a:cubicBezTo>
                    <a:cubicBezTo>
                      <a:pt x="1" y="1"/>
                      <a:pt x="1" y="1"/>
                      <a:pt x="1" y="1"/>
                    </a:cubicBezTo>
                    <a:cubicBezTo>
                      <a:pt x="1" y="1"/>
                      <a:pt x="1" y="1"/>
                      <a:pt x="1" y="1"/>
                    </a:cubicBezTo>
                    <a:cubicBezTo>
                      <a:pt x="1" y="1"/>
                      <a:pt x="1" y="1"/>
                      <a:pt x="1" y="1"/>
                    </a:cubicBezTo>
                    <a:cubicBezTo>
                      <a:pt x="1" y="1"/>
                      <a:pt x="1" y="1"/>
                      <a:pt x="1" y="1"/>
                    </a:cubicBezTo>
                    <a:cubicBezTo>
                      <a:pt x="1" y="1"/>
                      <a:pt x="1" y="1"/>
                      <a:pt x="1" y="1"/>
                    </a:cubicBezTo>
                    <a:cubicBezTo>
                      <a:pt x="1" y="1"/>
                      <a:pt x="1" y="1"/>
                      <a:pt x="1" y="0"/>
                    </a:cubicBezTo>
                    <a:cubicBezTo>
                      <a:pt x="0" y="0"/>
                      <a:pt x="0" y="0"/>
                      <a:pt x="0" y="0"/>
                    </a:cubicBezTo>
                    <a:cubicBezTo>
                      <a:pt x="0" y="0"/>
                      <a:pt x="0" y="0"/>
                      <a:pt x="0" y="0"/>
                    </a:cubicBezTo>
                    <a:cubicBezTo>
                      <a:pt x="0" y="1"/>
                      <a:pt x="0" y="1"/>
                      <a:pt x="0" y="1"/>
                    </a:cubicBezTo>
                    <a:cubicBezTo>
                      <a:pt x="0" y="1"/>
                      <a:pt x="0" y="1"/>
                      <a:pt x="0" y="1"/>
                    </a:cubicBezTo>
                    <a:cubicBezTo>
                      <a:pt x="0" y="2"/>
                      <a:pt x="0" y="2"/>
                      <a:pt x="0" y="2"/>
                    </a:cubicBezTo>
                    <a:cubicBezTo>
                      <a:pt x="0" y="2"/>
                      <a:pt x="1" y="2"/>
                      <a:pt x="1" y="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19" name="Freeform 446"/>
              <p:cNvSpPr>
                <a:spLocks/>
              </p:cNvSpPr>
              <p:nvPr/>
            </p:nvSpPr>
            <p:spPr bwMode="auto">
              <a:xfrm>
                <a:off x="2156" y="560"/>
                <a:ext cx="7" cy="10"/>
              </a:xfrm>
              <a:custGeom>
                <a:avLst/>
                <a:gdLst>
                  <a:gd name="T0" fmla="*/ 2 w 3"/>
                  <a:gd name="T1" fmla="*/ 4 h 4"/>
                  <a:gd name="T2" fmla="*/ 0 w 3"/>
                  <a:gd name="T3" fmla="*/ 3 h 4"/>
                  <a:gd name="T4" fmla="*/ 0 w 3"/>
                  <a:gd name="T5" fmla="*/ 1 h 4"/>
                  <a:gd name="T6" fmla="*/ 2 w 3"/>
                  <a:gd name="T7" fmla="*/ 1 h 4"/>
                  <a:gd name="T8" fmla="*/ 2 w 3"/>
                  <a:gd name="T9" fmla="*/ 4 h 4"/>
                </a:gdLst>
                <a:ahLst/>
                <a:cxnLst>
                  <a:cxn ang="0">
                    <a:pos x="T0" y="T1"/>
                  </a:cxn>
                  <a:cxn ang="0">
                    <a:pos x="T2" y="T3"/>
                  </a:cxn>
                  <a:cxn ang="0">
                    <a:pos x="T4" y="T5"/>
                  </a:cxn>
                  <a:cxn ang="0">
                    <a:pos x="T6" y="T7"/>
                  </a:cxn>
                  <a:cxn ang="0">
                    <a:pos x="T8" y="T9"/>
                  </a:cxn>
                </a:cxnLst>
                <a:rect l="0" t="0" r="r" b="b"/>
                <a:pathLst>
                  <a:path w="3" h="4">
                    <a:moveTo>
                      <a:pt x="2" y="4"/>
                    </a:moveTo>
                    <a:cubicBezTo>
                      <a:pt x="1" y="4"/>
                      <a:pt x="0" y="4"/>
                      <a:pt x="0" y="3"/>
                    </a:cubicBezTo>
                    <a:cubicBezTo>
                      <a:pt x="0" y="2"/>
                      <a:pt x="0" y="1"/>
                      <a:pt x="0" y="1"/>
                    </a:cubicBezTo>
                    <a:cubicBezTo>
                      <a:pt x="1" y="0"/>
                      <a:pt x="2" y="0"/>
                      <a:pt x="2" y="1"/>
                    </a:cubicBezTo>
                    <a:cubicBezTo>
                      <a:pt x="3" y="2"/>
                      <a:pt x="3" y="3"/>
                      <a:pt x="2" y="4"/>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20" name="Freeform 447"/>
              <p:cNvSpPr>
                <a:spLocks/>
              </p:cNvSpPr>
              <p:nvPr/>
            </p:nvSpPr>
            <p:spPr bwMode="auto">
              <a:xfrm>
                <a:off x="2156" y="560"/>
                <a:ext cx="7" cy="10"/>
              </a:xfrm>
              <a:custGeom>
                <a:avLst/>
                <a:gdLst>
                  <a:gd name="T0" fmla="*/ 2 w 3"/>
                  <a:gd name="T1" fmla="*/ 4 h 4"/>
                  <a:gd name="T2" fmla="*/ 2 w 3"/>
                  <a:gd name="T3" fmla="*/ 4 h 4"/>
                  <a:gd name="T4" fmla="*/ 1 w 3"/>
                  <a:gd name="T5" fmla="*/ 4 h 4"/>
                  <a:gd name="T6" fmla="*/ 0 w 3"/>
                  <a:gd name="T7" fmla="*/ 3 h 4"/>
                  <a:gd name="T8" fmla="*/ 0 w 3"/>
                  <a:gd name="T9" fmla="*/ 2 h 4"/>
                  <a:gd name="T10" fmla="*/ 0 w 3"/>
                  <a:gd name="T11" fmla="*/ 1 h 4"/>
                  <a:gd name="T12" fmla="*/ 2 w 3"/>
                  <a:gd name="T13" fmla="*/ 0 h 4"/>
                  <a:gd name="T14" fmla="*/ 2 w 3"/>
                  <a:gd name="T15" fmla="*/ 1 h 4"/>
                  <a:gd name="T16" fmla="*/ 3 w 3"/>
                  <a:gd name="T17" fmla="*/ 2 h 4"/>
                  <a:gd name="T18" fmla="*/ 2 w 3"/>
                  <a:gd name="T19" fmla="*/ 4 h 4"/>
                  <a:gd name="T20" fmla="*/ 2 w 3"/>
                  <a:gd name="T21" fmla="*/ 4 h 4"/>
                  <a:gd name="T22" fmla="*/ 2 w 3"/>
                  <a:gd name="T23" fmla="*/ 4 h 4"/>
                  <a:gd name="T24" fmla="*/ 3 w 3"/>
                  <a:gd name="T25" fmla="*/ 2 h 4"/>
                  <a:gd name="T26" fmla="*/ 3 w 3"/>
                  <a:gd name="T27" fmla="*/ 1 h 4"/>
                  <a:gd name="T28" fmla="*/ 2 w 3"/>
                  <a:gd name="T29" fmla="*/ 0 h 4"/>
                  <a:gd name="T30" fmla="*/ 0 w 3"/>
                  <a:gd name="T31" fmla="*/ 1 h 4"/>
                  <a:gd name="T32" fmla="*/ 0 w 3"/>
                  <a:gd name="T33" fmla="*/ 2 h 4"/>
                  <a:gd name="T34" fmla="*/ 0 w 3"/>
                  <a:gd name="T35" fmla="*/ 3 h 4"/>
                  <a:gd name="T36" fmla="*/ 1 w 3"/>
                  <a:gd name="T37" fmla="*/ 4 h 4"/>
                  <a:gd name="T38" fmla="*/ 2 w 3"/>
                  <a:gd name="T39" fmla="*/ 4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 h="4">
                    <a:moveTo>
                      <a:pt x="2" y="4"/>
                    </a:moveTo>
                    <a:cubicBezTo>
                      <a:pt x="2" y="4"/>
                      <a:pt x="2" y="4"/>
                      <a:pt x="2" y="4"/>
                    </a:cubicBezTo>
                    <a:cubicBezTo>
                      <a:pt x="2" y="4"/>
                      <a:pt x="1" y="4"/>
                      <a:pt x="1" y="4"/>
                    </a:cubicBezTo>
                    <a:cubicBezTo>
                      <a:pt x="1" y="4"/>
                      <a:pt x="0" y="4"/>
                      <a:pt x="0" y="3"/>
                    </a:cubicBezTo>
                    <a:cubicBezTo>
                      <a:pt x="0" y="3"/>
                      <a:pt x="0" y="2"/>
                      <a:pt x="0" y="2"/>
                    </a:cubicBezTo>
                    <a:cubicBezTo>
                      <a:pt x="0" y="1"/>
                      <a:pt x="0" y="1"/>
                      <a:pt x="0" y="1"/>
                    </a:cubicBezTo>
                    <a:cubicBezTo>
                      <a:pt x="1" y="0"/>
                      <a:pt x="1" y="0"/>
                      <a:pt x="2" y="0"/>
                    </a:cubicBezTo>
                    <a:cubicBezTo>
                      <a:pt x="2" y="0"/>
                      <a:pt x="2" y="1"/>
                      <a:pt x="2" y="1"/>
                    </a:cubicBezTo>
                    <a:cubicBezTo>
                      <a:pt x="3" y="1"/>
                      <a:pt x="3" y="2"/>
                      <a:pt x="3" y="2"/>
                    </a:cubicBezTo>
                    <a:cubicBezTo>
                      <a:pt x="3" y="3"/>
                      <a:pt x="2" y="3"/>
                      <a:pt x="2" y="4"/>
                    </a:cubicBezTo>
                    <a:cubicBezTo>
                      <a:pt x="2" y="4"/>
                      <a:pt x="2" y="4"/>
                      <a:pt x="2" y="4"/>
                    </a:cubicBezTo>
                    <a:cubicBezTo>
                      <a:pt x="2" y="4"/>
                      <a:pt x="2" y="4"/>
                      <a:pt x="2" y="4"/>
                    </a:cubicBezTo>
                    <a:cubicBezTo>
                      <a:pt x="2" y="3"/>
                      <a:pt x="3" y="3"/>
                      <a:pt x="3" y="2"/>
                    </a:cubicBezTo>
                    <a:cubicBezTo>
                      <a:pt x="3" y="2"/>
                      <a:pt x="3" y="1"/>
                      <a:pt x="3" y="1"/>
                    </a:cubicBezTo>
                    <a:cubicBezTo>
                      <a:pt x="2" y="1"/>
                      <a:pt x="2" y="0"/>
                      <a:pt x="2" y="0"/>
                    </a:cubicBezTo>
                    <a:cubicBezTo>
                      <a:pt x="1" y="0"/>
                      <a:pt x="1" y="0"/>
                      <a:pt x="0" y="1"/>
                    </a:cubicBezTo>
                    <a:cubicBezTo>
                      <a:pt x="0" y="1"/>
                      <a:pt x="0" y="1"/>
                      <a:pt x="0" y="2"/>
                    </a:cubicBezTo>
                    <a:cubicBezTo>
                      <a:pt x="0" y="2"/>
                      <a:pt x="0" y="3"/>
                      <a:pt x="0" y="3"/>
                    </a:cubicBezTo>
                    <a:cubicBezTo>
                      <a:pt x="0" y="4"/>
                      <a:pt x="1" y="4"/>
                      <a:pt x="1" y="4"/>
                    </a:cubicBezTo>
                    <a:cubicBezTo>
                      <a:pt x="1" y="4"/>
                      <a:pt x="2" y="4"/>
                      <a:pt x="2" y="4"/>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21" name="Freeform 448"/>
              <p:cNvSpPr>
                <a:spLocks/>
              </p:cNvSpPr>
              <p:nvPr/>
            </p:nvSpPr>
            <p:spPr bwMode="auto">
              <a:xfrm>
                <a:off x="2144" y="558"/>
                <a:ext cx="7" cy="9"/>
              </a:xfrm>
              <a:custGeom>
                <a:avLst/>
                <a:gdLst>
                  <a:gd name="T0" fmla="*/ 2 w 3"/>
                  <a:gd name="T1" fmla="*/ 3 h 4"/>
                  <a:gd name="T2" fmla="*/ 0 w 3"/>
                  <a:gd name="T3" fmla="*/ 3 h 4"/>
                  <a:gd name="T4" fmla="*/ 1 w 3"/>
                  <a:gd name="T5" fmla="*/ 1 h 4"/>
                  <a:gd name="T6" fmla="*/ 2 w 3"/>
                  <a:gd name="T7" fmla="*/ 1 h 4"/>
                  <a:gd name="T8" fmla="*/ 2 w 3"/>
                  <a:gd name="T9" fmla="*/ 3 h 4"/>
                </a:gdLst>
                <a:ahLst/>
                <a:cxnLst>
                  <a:cxn ang="0">
                    <a:pos x="T0" y="T1"/>
                  </a:cxn>
                  <a:cxn ang="0">
                    <a:pos x="T2" y="T3"/>
                  </a:cxn>
                  <a:cxn ang="0">
                    <a:pos x="T4" y="T5"/>
                  </a:cxn>
                  <a:cxn ang="0">
                    <a:pos x="T6" y="T7"/>
                  </a:cxn>
                  <a:cxn ang="0">
                    <a:pos x="T8" y="T9"/>
                  </a:cxn>
                </a:cxnLst>
                <a:rect l="0" t="0" r="r" b="b"/>
                <a:pathLst>
                  <a:path w="3" h="4">
                    <a:moveTo>
                      <a:pt x="2" y="3"/>
                    </a:moveTo>
                    <a:cubicBezTo>
                      <a:pt x="1" y="4"/>
                      <a:pt x="0" y="4"/>
                      <a:pt x="0" y="3"/>
                    </a:cubicBezTo>
                    <a:cubicBezTo>
                      <a:pt x="0" y="2"/>
                      <a:pt x="0" y="1"/>
                      <a:pt x="1" y="1"/>
                    </a:cubicBezTo>
                    <a:cubicBezTo>
                      <a:pt x="1" y="0"/>
                      <a:pt x="2" y="0"/>
                      <a:pt x="2" y="1"/>
                    </a:cubicBezTo>
                    <a:cubicBezTo>
                      <a:pt x="3" y="2"/>
                      <a:pt x="2" y="3"/>
                      <a:pt x="2"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22" name="Freeform 449"/>
              <p:cNvSpPr>
                <a:spLocks/>
              </p:cNvSpPr>
              <p:nvPr/>
            </p:nvSpPr>
            <p:spPr bwMode="auto">
              <a:xfrm>
                <a:off x="2144" y="558"/>
                <a:ext cx="7" cy="9"/>
              </a:xfrm>
              <a:custGeom>
                <a:avLst/>
                <a:gdLst>
                  <a:gd name="T0" fmla="*/ 2 w 3"/>
                  <a:gd name="T1" fmla="*/ 3 h 4"/>
                  <a:gd name="T2" fmla="*/ 2 w 3"/>
                  <a:gd name="T3" fmla="*/ 3 h 4"/>
                  <a:gd name="T4" fmla="*/ 1 w 3"/>
                  <a:gd name="T5" fmla="*/ 4 h 4"/>
                  <a:gd name="T6" fmla="*/ 0 w 3"/>
                  <a:gd name="T7" fmla="*/ 3 h 4"/>
                  <a:gd name="T8" fmla="*/ 0 w 3"/>
                  <a:gd name="T9" fmla="*/ 2 h 4"/>
                  <a:gd name="T10" fmla="*/ 1 w 3"/>
                  <a:gd name="T11" fmla="*/ 1 h 4"/>
                  <a:gd name="T12" fmla="*/ 2 w 3"/>
                  <a:gd name="T13" fmla="*/ 1 h 4"/>
                  <a:gd name="T14" fmla="*/ 2 w 3"/>
                  <a:gd name="T15" fmla="*/ 1 h 4"/>
                  <a:gd name="T16" fmla="*/ 2 w 3"/>
                  <a:gd name="T17" fmla="*/ 2 h 4"/>
                  <a:gd name="T18" fmla="*/ 2 w 3"/>
                  <a:gd name="T19" fmla="*/ 3 h 4"/>
                  <a:gd name="T20" fmla="*/ 2 w 3"/>
                  <a:gd name="T21" fmla="*/ 3 h 4"/>
                  <a:gd name="T22" fmla="*/ 2 w 3"/>
                  <a:gd name="T23" fmla="*/ 4 h 4"/>
                  <a:gd name="T24" fmla="*/ 3 w 3"/>
                  <a:gd name="T25" fmla="*/ 2 h 4"/>
                  <a:gd name="T26" fmla="*/ 2 w 3"/>
                  <a:gd name="T27" fmla="*/ 1 h 4"/>
                  <a:gd name="T28" fmla="*/ 2 w 3"/>
                  <a:gd name="T29" fmla="*/ 1 h 4"/>
                  <a:gd name="T30" fmla="*/ 1 w 3"/>
                  <a:gd name="T31" fmla="*/ 1 h 4"/>
                  <a:gd name="T32" fmla="*/ 0 w 3"/>
                  <a:gd name="T33" fmla="*/ 2 h 4"/>
                  <a:gd name="T34" fmla="*/ 0 w 3"/>
                  <a:gd name="T35" fmla="*/ 3 h 4"/>
                  <a:gd name="T36" fmla="*/ 1 w 3"/>
                  <a:gd name="T37" fmla="*/ 4 h 4"/>
                  <a:gd name="T38" fmla="*/ 2 w 3"/>
                  <a:gd name="T39" fmla="*/ 4 h 4"/>
                  <a:gd name="T40" fmla="*/ 2 w 3"/>
                  <a:gd name="T41" fmla="*/ 3 h 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 h="4">
                    <a:moveTo>
                      <a:pt x="2" y="3"/>
                    </a:moveTo>
                    <a:cubicBezTo>
                      <a:pt x="2" y="3"/>
                      <a:pt x="2" y="3"/>
                      <a:pt x="2" y="3"/>
                    </a:cubicBezTo>
                    <a:cubicBezTo>
                      <a:pt x="2" y="4"/>
                      <a:pt x="1" y="4"/>
                      <a:pt x="1" y="4"/>
                    </a:cubicBezTo>
                    <a:cubicBezTo>
                      <a:pt x="1" y="4"/>
                      <a:pt x="0" y="3"/>
                      <a:pt x="0" y="3"/>
                    </a:cubicBezTo>
                    <a:cubicBezTo>
                      <a:pt x="0" y="3"/>
                      <a:pt x="0" y="2"/>
                      <a:pt x="0" y="2"/>
                    </a:cubicBezTo>
                    <a:cubicBezTo>
                      <a:pt x="0" y="1"/>
                      <a:pt x="0" y="1"/>
                      <a:pt x="1" y="1"/>
                    </a:cubicBezTo>
                    <a:cubicBezTo>
                      <a:pt x="1" y="1"/>
                      <a:pt x="1" y="0"/>
                      <a:pt x="2" y="1"/>
                    </a:cubicBezTo>
                    <a:cubicBezTo>
                      <a:pt x="2" y="1"/>
                      <a:pt x="2" y="1"/>
                      <a:pt x="2" y="1"/>
                    </a:cubicBezTo>
                    <a:cubicBezTo>
                      <a:pt x="3" y="2"/>
                      <a:pt x="3" y="2"/>
                      <a:pt x="2" y="2"/>
                    </a:cubicBezTo>
                    <a:cubicBezTo>
                      <a:pt x="2" y="3"/>
                      <a:pt x="2" y="3"/>
                      <a:pt x="2" y="3"/>
                    </a:cubicBezTo>
                    <a:cubicBezTo>
                      <a:pt x="2" y="3"/>
                      <a:pt x="2" y="3"/>
                      <a:pt x="2" y="3"/>
                    </a:cubicBezTo>
                    <a:cubicBezTo>
                      <a:pt x="2" y="4"/>
                      <a:pt x="2" y="4"/>
                      <a:pt x="2" y="4"/>
                    </a:cubicBezTo>
                    <a:cubicBezTo>
                      <a:pt x="2" y="3"/>
                      <a:pt x="2" y="3"/>
                      <a:pt x="3" y="2"/>
                    </a:cubicBezTo>
                    <a:cubicBezTo>
                      <a:pt x="3" y="2"/>
                      <a:pt x="3" y="2"/>
                      <a:pt x="2" y="1"/>
                    </a:cubicBezTo>
                    <a:cubicBezTo>
                      <a:pt x="2" y="1"/>
                      <a:pt x="2" y="1"/>
                      <a:pt x="2" y="1"/>
                    </a:cubicBezTo>
                    <a:cubicBezTo>
                      <a:pt x="1" y="0"/>
                      <a:pt x="1" y="0"/>
                      <a:pt x="1" y="1"/>
                    </a:cubicBezTo>
                    <a:cubicBezTo>
                      <a:pt x="0" y="1"/>
                      <a:pt x="0" y="1"/>
                      <a:pt x="0" y="2"/>
                    </a:cubicBezTo>
                    <a:cubicBezTo>
                      <a:pt x="0" y="2"/>
                      <a:pt x="0" y="3"/>
                      <a:pt x="0" y="3"/>
                    </a:cubicBezTo>
                    <a:cubicBezTo>
                      <a:pt x="0" y="3"/>
                      <a:pt x="1" y="4"/>
                      <a:pt x="1" y="4"/>
                    </a:cubicBezTo>
                    <a:cubicBezTo>
                      <a:pt x="1" y="4"/>
                      <a:pt x="2" y="4"/>
                      <a:pt x="2" y="4"/>
                    </a:cubicBezTo>
                    <a:lnTo>
                      <a:pt x="2" y="3"/>
                    </a:ln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23" name="Freeform 450"/>
              <p:cNvSpPr>
                <a:spLocks/>
              </p:cNvSpPr>
              <p:nvPr/>
            </p:nvSpPr>
            <p:spPr bwMode="auto">
              <a:xfrm>
                <a:off x="2135" y="556"/>
                <a:ext cx="4" cy="7"/>
              </a:xfrm>
              <a:custGeom>
                <a:avLst/>
                <a:gdLst>
                  <a:gd name="T0" fmla="*/ 2 w 2"/>
                  <a:gd name="T1" fmla="*/ 3 h 3"/>
                  <a:gd name="T2" fmla="*/ 0 w 2"/>
                  <a:gd name="T3" fmla="*/ 2 h 3"/>
                  <a:gd name="T4" fmla="*/ 1 w 2"/>
                  <a:gd name="T5" fmla="*/ 1 h 3"/>
                  <a:gd name="T6" fmla="*/ 2 w 2"/>
                  <a:gd name="T7" fmla="*/ 1 h 3"/>
                  <a:gd name="T8" fmla="*/ 2 w 2"/>
                  <a:gd name="T9" fmla="*/ 3 h 3"/>
                </a:gdLst>
                <a:ahLst/>
                <a:cxnLst>
                  <a:cxn ang="0">
                    <a:pos x="T0" y="T1"/>
                  </a:cxn>
                  <a:cxn ang="0">
                    <a:pos x="T2" y="T3"/>
                  </a:cxn>
                  <a:cxn ang="0">
                    <a:pos x="T4" y="T5"/>
                  </a:cxn>
                  <a:cxn ang="0">
                    <a:pos x="T6" y="T7"/>
                  </a:cxn>
                  <a:cxn ang="0">
                    <a:pos x="T8" y="T9"/>
                  </a:cxn>
                </a:cxnLst>
                <a:rect l="0" t="0" r="r" b="b"/>
                <a:pathLst>
                  <a:path w="2" h="3">
                    <a:moveTo>
                      <a:pt x="2" y="3"/>
                    </a:moveTo>
                    <a:cubicBezTo>
                      <a:pt x="1" y="3"/>
                      <a:pt x="0" y="3"/>
                      <a:pt x="0" y="2"/>
                    </a:cubicBezTo>
                    <a:cubicBezTo>
                      <a:pt x="0" y="2"/>
                      <a:pt x="0" y="1"/>
                      <a:pt x="1" y="1"/>
                    </a:cubicBezTo>
                    <a:cubicBezTo>
                      <a:pt x="1" y="0"/>
                      <a:pt x="2" y="0"/>
                      <a:pt x="2" y="1"/>
                    </a:cubicBezTo>
                    <a:cubicBezTo>
                      <a:pt x="2" y="2"/>
                      <a:pt x="2" y="2"/>
                      <a:pt x="2"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24" name="Freeform 451"/>
              <p:cNvSpPr>
                <a:spLocks/>
              </p:cNvSpPr>
              <p:nvPr/>
            </p:nvSpPr>
            <p:spPr bwMode="auto">
              <a:xfrm>
                <a:off x="2135" y="556"/>
                <a:ext cx="4" cy="7"/>
              </a:xfrm>
              <a:custGeom>
                <a:avLst/>
                <a:gdLst>
                  <a:gd name="T0" fmla="*/ 2 w 2"/>
                  <a:gd name="T1" fmla="*/ 3 h 3"/>
                  <a:gd name="T2" fmla="*/ 2 w 2"/>
                  <a:gd name="T3" fmla="*/ 3 h 3"/>
                  <a:gd name="T4" fmla="*/ 1 w 2"/>
                  <a:gd name="T5" fmla="*/ 3 h 3"/>
                  <a:gd name="T6" fmla="*/ 0 w 2"/>
                  <a:gd name="T7" fmla="*/ 2 h 3"/>
                  <a:gd name="T8" fmla="*/ 0 w 2"/>
                  <a:gd name="T9" fmla="*/ 1 h 3"/>
                  <a:gd name="T10" fmla="*/ 1 w 2"/>
                  <a:gd name="T11" fmla="*/ 1 h 3"/>
                  <a:gd name="T12" fmla="*/ 1 w 2"/>
                  <a:gd name="T13" fmla="*/ 0 h 3"/>
                  <a:gd name="T14" fmla="*/ 2 w 2"/>
                  <a:gd name="T15" fmla="*/ 1 h 3"/>
                  <a:gd name="T16" fmla="*/ 2 w 2"/>
                  <a:gd name="T17" fmla="*/ 2 h 3"/>
                  <a:gd name="T18" fmla="*/ 2 w 2"/>
                  <a:gd name="T19" fmla="*/ 3 h 3"/>
                  <a:gd name="T20" fmla="*/ 2 w 2"/>
                  <a:gd name="T21" fmla="*/ 3 h 3"/>
                  <a:gd name="T22" fmla="*/ 2 w 2"/>
                  <a:gd name="T23" fmla="*/ 3 h 3"/>
                  <a:gd name="T24" fmla="*/ 2 w 2"/>
                  <a:gd name="T25" fmla="*/ 2 h 3"/>
                  <a:gd name="T26" fmla="*/ 2 w 2"/>
                  <a:gd name="T27" fmla="*/ 1 h 3"/>
                  <a:gd name="T28" fmla="*/ 1 w 2"/>
                  <a:gd name="T29" fmla="*/ 0 h 3"/>
                  <a:gd name="T30" fmla="*/ 1 w 2"/>
                  <a:gd name="T31" fmla="*/ 1 h 3"/>
                  <a:gd name="T32" fmla="*/ 0 w 2"/>
                  <a:gd name="T33" fmla="*/ 1 h 3"/>
                  <a:gd name="T34" fmla="*/ 0 w 2"/>
                  <a:gd name="T35" fmla="*/ 2 h 3"/>
                  <a:gd name="T36" fmla="*/ 1 w 2"/>
                  <a:gd name="T37" fmla="*/ 3 h 3"/>
                  <a:gd name="T38" fmla="*/ 2 w 2"/>
                  <a:gd name="T39" fmla="*/ 3 h 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 h="3">
                    <a:moveTo>
                      <a:pt x="2" y="3"/>
                    </a:moveTo>
                    <a:cubicBezTo>
                      <a:pt x="2" y="3"/>
                      <a:pt x="2" y="3"/>
                      <a:pt x="2" y="3"/>
                    </a:cubicBezTo>
                    <a:cubicBezTo>
                      <a:pt x="1" y="3"/>
                      <a:pt x="1" y="3"/>
                      <a:pt x="1" y="3"/>
                    </a:cubicBezTo>
                    <a:cubicBezTo>
                      <a:pt x="1" y="3"/>
                      <a:pt x="0" y="3"/>
                      <a:pt x="0" y="2"/>
                    </a:cubicBezTo>
                    <a:cubicBezTo>
                      <a:pt x="0" y="2"/>
                      <a:pt x="0" y="2"/>
                      <a:pt x="0" y="1"/>
                    </a:cubicBezTo>
                    <a:cubicBezTo>
                      <a:pt x="0" y="1"/>
                      <a:pt x="0" y="1"/>
                      <a:pt x="1" y="1"/>
                    </a:cubicBezTo>
                    <a:cubicBezTo>
                      <a:pt x="1" y="0"/>
                      <a:pt x="1" y="0"/>
                      <a:pt x="1" y="0"/>
                    </a:cubicBezTo>
                    <a:cubicBezTo>
                      <a:pt x="2" y="1"/>
                      <a:pt x="2" y="1"/>
                      <a:pt x="2" y="1"/>
                    </a:cubicBezTo>
                    <a:cubicBezTo>
                      <a:pt x="2" y="1"/>
                      <a:pt x="2" y="2"/>
                      <a:pt x="2" y="2"/>
                    </a:cubicBezTo>
                    <a:cubicBezTo>
                      <a:pt x="2" y="2"/>
                      <a:pt x="2" y="3"/>
                      <a:pt x="2" y="3"/>
                    </a:cubicBezTo>
                    <a:cubicBezTo>
                      <a:pt x="2" y="3"/>
                      <a:pt x="2" y="3"/>
                      <a:pt x="2" y="3"/>
                    </a:cubicBezTo>
                    <a:cubicBezTo>
                      <a:pt x="2" y="3"/>
                      <a:pt x="2" y="3"/>
                      <a:pt x="2" y="3"/>
                    </a:cubicBezTo>
                    <a:cubicBezTo>
                      <a:pt x="2" y="3"/>
                      <a:pt x="2" y="2"/>
                      <a:pt x="2" y="2"/>
                    </a:cubicBezTo>
                    <a:cubicBezTo>
                      <a:pt x="2" y="2"/>
                      <a:pt x="2" y="1"/>
                      <a:pt x="2" y="1"/>
                    </a:cubicBezTo>
                    <a:cubicBezTo>
                      <a:pt x="2" y="1"/>
                      <a:pt x="2" y="0"/>
                      <a:pt x="1" y="0"/>
                    </a:cubicBezTo>
                    <a:cubicBezTo>
                      <a:pt x="1" y="0"/>
                      <a:pt x="1" y="0"/>
                      <a:pt x="1" y="1"/>
                    </a:cubicBezTo>
                    <a:cubicBezTo>
                      <a:pt x="0" y="1"/>
                      <a:pt x="0" y="1"/>
                      <a:pt x="0" y="1"/>
                    </a:cubicBezTo>
                    <a:cubicBezTo>
                      <a:pt x="0" y="2"/>
                      <a:pt x="0" y="2"/>
                      <a:pt x="0" y="2"/>
                    </a:cubicBezTo>
                    <a:cubicBezTo>
                      <a:pt x="0" y="3"/>
                      <a:pt x="0" y="3"/>
                      <a:pt x="1" y="3"/>
                    </a:cubicBezTo>
                    <a:cubicBezTo>
                      <a:pt x="1" y="3"/>
                      <a:pt x="1" y="3"/>
                      <a:pt x="2" y="3"/>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25" name="Freeform 452"/>
              <p:cNvSpPr>
                <a:spLocks/>
              </p:cNvSpPr>
              <p:nvPr/>
            </p:nvSpPr>
            <p:spPr bwMode="auto">
              <a:xfrm>
                <a:off x="1513" y="1108"/>
                <a:ext cx="93" cy="73"/>
              </a:xfrm>
              <a:custGeom>
                <a:avLst/>
                <a:gdLst>
                  <a:gd name="T0" fmla="*/ 35 w 39"/>
                  <a:gd name="T1" fmla="*/ 25 h 31"/>
                  <a:gd name="T2" fmla="*/ 27 w 39"/>
                  <a:gd name="T3" fmla="*/ 10 h 31"/>
                  <a:gd name="T4" fmla="*/ 2 w 39"/>
                  <a:gd name="T5" fmla="*/ 5 h 31"/>
                  <a:gd name="T6" fmla="*/ 0 w 39"/>
                  <a:gd name="T7" fmla="*/ 7 h 31"/>
                  <a:gd name="T8" fmla="*/ 1 w 39"/>
                  <a:gd name="T9" fmla="*/ 8 h 31"/>
                  <a:gd name="T10" fmla="*/ 1 w 39"/>
                  <a:gd name="T11" fmla="*/ 8 h 31"/>
                  <a:gd name="T12" fmla="*/ 15 w 39"/>
                  <a:gd name="T13" fmla="*/ 7 h 31"/>
                  <a:gd name="T14" fmla="*/ 21 w 39"/>
                  <a:gd name="T15" fmla="*/ 16 h 31"/>
                  <a:gd name="T16" fmla="*/ 24 w 39"/>
                  <a:gd name="T17" fmla="*/ 15 h 31"/>
                  <a:gd name="T18" fmla="*/ 27 w 39"/>
                  <a:gd name="T19" fmla="*/ 21 h 31"/>
                  <a:gd name="T20" fmla="*/ 35 w 39"/>
                  <a:gd name="T21" fmla="*/ 25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9" h="31">
                    <a:moveTo>
                      <a:pt x="35" y="25"/>
                    </a:moveTo>
                    <a:cubicBezTo>
                      <a:pt x="39" y="20"/>
                      <a:pt x="29" y="12"/>
                      <a:pt x="27" y="10"/>
                    </a:cubicBezTo>
                    <a:cubicBezTo>
                      <a:pt x="25" y="9"/>
                      <a:pt x="11" y="0"/>
                      <a:pt x="2" y="5"/>
                    </a:cubicBezTo>
                    <a:cubicBezTo>
                      <a:pt x="1" y="5"/>
                      <a:pt x="0" y="6"/>
                      <a:pt x="0" y="7"/>
                    </a:cubicBezTo>
                    <a:cubicBezTo>
                      <a:pt x="0" y="7"/>
                      <a:pt x="0" y="8"/>
                      <a:pt x="1" y="8"/>
                    </a:cubicBezTo>
                    <a:cubicBezTo>
                      <a:pt x="1" y="8"/>
                      <a:pt x="1" y="8"/>
                      <a:pt x="1" y="8"/>
                    </a:cubicBezTo>
                    <a:cubicBezTo>
                      <a:pt x="3" y="5"/>
                      <a:pt x="8" y="5"/>
                      <a:pt x="15" y="7"/>
                    </a:cubicBezTo>
                    <a:cubicBezTo>
                      <a:pt x="21" y="10"/>
                      <a:pt x="21" y="16"/>
                      <a:pt x="21" y="16"/>
                    </a:cubicBezTo>
                    <a:cubicBezTo>
                      <a:pt x="21" y="16"/>
                      <a:pt x="22" y="15"/>
                      <a:pt x="24" y="15"/>
                    </a:cubicBezTo>
                    <a:cubicBezTo>
                      <a:pt x="26" y="15"/>
                      <a:pt x="30" y="19"/>
                      <a:pt x="27" y="21"/>
                    </a:cubicBezTo>
                    <a:cubicBezTo>
                      <a:pt x="23" y="25"/>
                      <a:pt x="32" y="31"/>
                      <a:pt x="35" y="25"/>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26" name="Freeform 453"/>
              <p:cNvSpPr>
                <a:spLocks/>
              </p:cNvSpPr>
              <p:nvPr/>
            </p:nvSpPr>
            <p:spPr bwMode="auto">
              <a:xfrm>
                <a:off x="1853" y="584"/>
                <a:ext cx="154" cy="127"/>
              </a:xfrm>
              <a:custGeom>
                <a:avLst/>
                <a:gdLst>
                  <a:gd name="T0" fmla="*/ 1 w 65"/>
                  <a:gd name="T1" fmla="*/ 42 h 54"/>
                  <a:gd name="T2" fmla="*/ 17 w 65"/>
                  <a:gd name="T3" fmla="*/ 9 h 54"/>
                  <a:gd name="T4" fmla="*/ 56 w 65"/>
                  <a:gd name="T5" fmla="*/ 15 h 54"/>
                  <a:gd name="T6" fmla="*/ 59 w 65"/>
                  <a:gd name="T7" fmla="*/ 38 h 54"/>
                  <a:gd name="T8" fmla="*/ 49 w 65"/>
                  <a:gd name="T9" fmla="*/ 50 h 54"/>
                  <a:gd name="T10" fmla="*/ 29 w 65"/>
                  <a:gd name="T11" fmla="*/ 50 h 54"/>
                  <a:gd name="T12" fmla="*/ 24 w 65"/>
                  <a:gd name="T13" fmla="*/ 29 h 54"/>
                  <a:gd name="T14" fmla="*/ 44 w 65"/>
                  <a:gd name="T15" fmla="*/ 24 h 54"/>
                  <a:gd name="T16" fmla="*/ 38 w 65"/>
                  <a:gd name="T17" fmla="*/ 42 h 54"/>
                  <a:gd name="T18" fmla="*/ 39 w 65"/>
                  <a:gd name="T19" fmla="*/ 41 h 54"/>
                  <a:gd name="T20" fmla="*/ 40 w 65"/>
                  <a:gd name="T21" fmla="*/ 23 h 54"/>
                  <a:gd name="T22" fmla="*/ 23 w 65"/>
                  <a:gd name="T23" fmla="*/ 35 h 54"/>
                  <a:gd name="T24" fmla="*/ 36 w 65"/>
                  <a:gd name="T25" fmla="*/ 52 h 54"/>
                  <a:gd name="T26" fmla="*/ 57 w 65"/>
                  <a:gd name="T27" fmla="*/ 41 h 54"/>
                  <a:gd name="T28" fmla="*/ 38 w 65"/>
                  <a:gd name="T29" fmla="*/ 4 h 54"/>
                  <a:gd name="T30" fmla="*/ 2 w 65"/>
                  <a:gd name="T31" fmla="*/ 32 h 54"/>
                  <a:gd name="T32" fmla="*/ 2 w 65"/>
                  <a:gd name="T33" fmla="*/ 42 h 54"/>
                  <a:gd name="T34" fmla="*/ 1 w 65"/>
                  <a:gd name="T35" fmla="*/ 42 h 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65" h="54">
                    <a:moveTo>
                      <a:pt x="1" y="42"/>
                    </a:moveTo>
                    <a:cubicBezTo>
                      <a:pt x="0" y="29"/>
                      <a:pt x="6" y="16"/>
                      <a:pt x="17" y="9"/>
                    </a:cubicBezTo>
                    <a:cubicBezTo>
                      <a:pt x="30" y="0"/>
                      <a:pt x="47" y="1"/>
                      <a:pt x="56" y="15"/>
                    </a:cubicBezTo>
                    <a:cubicBezTo>
                      <a:pt x="61" y="22"/>
                      <a:pt x="62" y="31"/>
                      <a:pt x="59" y="38"/>
                    </a:cubicBezTo>
                    <a:cubicBezTo>
                      <a:pt x="57" y="43"/>
                      <a:pt x="54" y="47"/>
                      <a:pt x="49" y="50"/>
                    </a:cubicBezTo>
                    <a:cubicBezTo>
                      <a:pt x="43" y="54"/>
                      <a:pt x="35" y="54"/>
                      <a:pt x="29" y="50"/>
                    </a:cubicBezTo>
                    <a:cubicBezTo>
                      <a:pt x="23" y="46"/>
                      <a:pt x="20" y="36"/>
                      <a:pt x="24" y="29"/>
                    </a:cubicBezTo>
                    <a:cubicBezTo>
                      <a:pt x="27" y="22"/>
                      <a:pt x="37" y="18"/>
                      <a:pt x="44" y="24"/>
                    </a:cubicBezTo>
                    <a:cubicBezTo>
                      <a:pt x="51" y="30"/>
                      <a:pt x="46" y="40"/>
                      <a:pt x="38" y="42"/>
                    </a:cubicBezTo>
                    <a:cubicBezTo>
                      <a:pt x="39" y="42"/>
                      <a:pt x="39" y="41"/>
                      <a:pt x="39" y="41"/>
                    </a:cubicBezTo>
                    <a:cubicBezTo>
                      <a:pt x="49" y="39"/>
                      <a:pt x="47" y="27"/>
                      <a:pt x="40" y="23"/>
                    </a:cubicBezTo>
                    <a:cubicBezTo>
                      <a:pt x="32" y="18"/>
                      <a:pt x="24" y="26"/>
                      <a:pt x="23" y="35"/>
                    </a:cubicBezTo>
                    <a:cubicBezTo>
                      <a:pt x="22" y="43"/>
                      <a:pt x="29" y="50"/>
                      <a:pt x="36" y="52"/>
                    </a:cubicBezTo>
                    <a:cubicBezTo>
                      <a:pt x="45" y="54"/>
                      <a:pt x="53" y="49"/>
                      <a:pt x="57" y="41"/>
                    </a:cubicBezTo>
                    <a:cubicBezTo>
                      <a:pt x="65" y="25"/>
                      <a:pt x="53" y="7"/>
                      <a:pt x="38" y="4"/>
                    </a:cubicBezTo>
                    <a:cubicBezTo>
                      <a:pt x="21" y="1"/>
                      <a:pt x="6" y="15"/>
                      <a:pt x="2" y="32"/>
                    </a:cubicBezTo>
                    <a:cubicBezTo>
                      <a:pt x="2" y="35"/>
                      <a:pt x="2" y="38"/>
                      <a:pt x="2" y="42"/>
                    </a:cubicBezTo>
                    <a:cubicBezTo>
                      <a:pt x="2" y="42"/>
                      <a:pt x="1" y="42"/>
                      <a:pt x="1" y="4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27" name="Freeform 454"/>
              <p:cNvSpPr>
                <a:spLocks/>
              </p:cNvSpPr>
              <p:nvPr/>
            </p:nvSpPr>
            <p:spPr bwMode="auto">
              <a:xfrm>
                <a:off x="1929" y="858"/>
                <a:ext cx="109" cy="111"/>
              </a:xfrm>
              <a:custGeom>
                <a:avLst/>
                <a:gdLst>
                  <a:gd name="T0" fmla="*/ 0 w 46"/>
                  <a:gd name="T1" fmla="*/ 8 h 47"/>
                  <a:gd name="T2" fmla="*/ 29 w 46"/>
                  <a:gd name="T3" fmla="*/ 5 h 47"/>
                  <a:gd name="T4" fmla="*/ 41 w 46"/>
                  <a:gd name="T5" fmla="*/ 35 h 47"/>
                  <a:gd name="T6" fmla="*/ 26 w 46"/>
                  <a:gd name="T7" fmla="*/ 46 h 47"/>
                  <a:gd name="T8" fmla="*/ 14 w 46"/>
                  <a:gd name="T9" fmla="*/ 44 h 47"/>
                  <a:gd name="T10" fmla="*/ 6 w 46"/>
                  <a:gd name="T11" fmla="*/ 30 h 47"/>
                  <a:gd name="T12" fmla="*/ 18 w 46"/>
                  <a:gd name="T13" fmla="*/ 18 h 47"/>
                  <a:gd name="T14" fmla="*/ 30 w 46"/>
                  <a:gd name="T15" fmla="*/ 29 h 47"/>
                  <a:gd name="T16" fmla="*/ 15 w 46"/>
                  <a:gd name="T17" fmla="*/ 33 h 47"/>
                  <a:gd name="T18" fmla="*/ 16 w 46"/>
                  <a:gd name="T19" fmla="*/ 34 h 47"/>
                  <a:gd name="T20" fmla="*/ 29 w 46"/>
                  <a:gd name="T21" fmla="*/ 27 h 47"/>
                  <a:gd name="T22" fmla="*/ 14 w 46"/>
                  <a:gd name="T23" fmla="*/ 20 h 47"/>
                  <a:gd name="T24" fmla="*/ 8 w 46"/>
                  <a:gd name="T25" fmla="*/ 36 h 47"/>
                  <a:gd name="T26" fmla="*/ 24 w 46"/>
                  <a:gd name="T27" fmla="*/ 46 h 47"/>
                  <a:gd name="T28" fmla="*/ 41 w 46"/>
                  <a:gd name="T29" fmla="*/ 18 h 47"/>
                  <a:gd name="T30" fmla="*/ 8 w 46"/>
                  <a:gd name="T31" fmla="*/ 5 h 47"/>
                  <a:gd name="T32" fmla="*/ 1 w 46"/>
                  <a:gd name="T33" fmla="*/ 8 h 47"/>
                  <a:gd name="T34" fmla="*/ 0 w 46"/>
                  <a:gd name="T35" fmla="*/ 8 h 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6" h="47">
                    <a:moveTo>
                      <a:pt x="0" y="8"/>
                    </a:moveTo>
                    <a:cubicBezTo>
                      <a:pt x="8" y="2"/>
                      <a:pt x="20" y="1"/>
                      <a:pt x="29" y="5"/>
                    </a:cubicBezTo>
                    <a:cubicBezTo>
                      <a:pt x="40" y="11"/>
                      <a:pt x="46" y="23"/>
                      <a:pt x="41" y="35"/>
                    </a:cubicBezTo>
                    <a:cubicBezTo>
                      <a:pt x="38" y="40"/>
                      <a:pt x="33" y="45"/>
                      <a:pt x="26" y="46"/>
                    </a:cubicBezTo>
                    <a:cubicBezTo>
                      <a:pt x="22" y="47"/>
                      <a:pt x="18" y="46"/>
                      <a:pt x="14" y="44"/>
                    </a:cubicBezTo>
                    <a:cubicBezTo>
                      <a:pt x="9" y="41"/>
                      <a:pt x="6" y="36"/>
                      <a:pt x="6" y="30"/>
                    </a:cubicBezTo>
                    <a:cubicBezTo>
                      <a:pt x="6" y="24"/>
                      <a:pt x="12" y="18"/>
                      <a:pt x="18" y="18"/>
                    </a:cubicBezTo>
                    <a:cubicBezTo>
                      <a:pt x="25" y="18"/>
                      <a:pt x="31" y="23"/>
                      <a:pt x="30" y="29"/>
                    </a:cubicBezTo>
                    <a:cubicBezTo>
                      <a:pt x="29" y="37"/>
                      <a:pt x="20" y="38"/>
                      <a:pt x="15" y="33"/>
                    </a:cubicBezTo>
                    <a:cubicBezTo>
                      <a:pt x="16" y="33"/>
                      <a:pt x="16" y="33"/>
                      <a:pt x="16" y="34"/>
                    </a:cubicBezTo>
                    <a:cubicBezTo>
                      <a:pt x="21" y="39"/>
                      <a:pt x="29" y="33"/>
                      <a:pt x="29" y="27"/>
                    </a:cubicBezTo>
                    <a:cubicBezTo>
                      <a:pt x="29" y="19"/>
                      <a:pt x="20" y="17"/>
                      <a:pt x="14" y="20"/>
                    </a:cubicBezTo>
                    <a:cubicBezTo>
                      <a:pt x="8" y="23"/>
                      <a:pt x="6" y="30"/>
                      <a:pt x="8" y="36"/>
                    </a:cubicBezTo>
                    <a:cubicBezTo>
                      <a:pt x="9" y="42"/>
                      <a:pt x="17" y="46"/>
                      <a:pt x="24" y="46"/>
                    </a:cubicBezTo>
                    <a:cubicBezTo>
                      <a:pt x="37" y="45"/>
                      <a:pt x="45" y="29"/>
                      <a:pt x="41" y="18"/>
                    </a:cubicBezTo>
                    <a:cubicBezTo>
                      <a:pt x="36" y="5"/>
                      <a:pt x="20" y="0"/>
                      <a:pt x="8" y="5"/>
                    </a:cubicBezTo>
                    <a:cubicBezTo>
                      <a:pt x="5" y="6"/>
                      <a:pt x="3" y="7"/>
                      <a:pt x="1" y="8"/>
                    </a:cubicBezTo>
                    <a:cubicBezTo>
                      <a:pt x="1" y="8"/>
                      <a:pt x="0" y="8"/>
                      <a:pt x="0" y="8"/>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28" name="Freeform 455"/>
              <p:cNvSpPr>
                <a:spLocks/>
              </p:cNvSpPr>
              <p:nvPr/>
            </p:nvSpPr>
            <p:spPr bwMode="auto">
              <a:xfrm>
                <a:off x="1398" y="1545"/>
                <a:ext cx="30" cy="24"/>
              </a:xfrm>
              <a:custGeom>
                <a:avLst/>
                <a:gdLst>
                  <a:gd name="T0" fmla="*/ 5 w 13"/>
                  <a:gd name="T1" fmla="*/ 9 h 10"/>
                  <a:gd name="T2" fmla="*/ 1 w 13"/>
                  <a:gd name="T3" fmla="*/ 3 h 10"/>
                  <a:gd name="T4" fmla="*/ 8 w 13"/>
                  <a:gd name="T5" fmla="*/ 1 h 10"/>
                  <a:gd name="T6" fmla="*/ 12 w 13"/>
                  <a:gd name="T7" fmla="*/ 7 h 10"/>
                  <a:gd name="T8" fmla="*/ 5 w 13"/>
                  <a:gd name="T9" fmla="*/ 9 h 10"/>
                </a:gdLst>
                <a:ahLst/>
                <a:cxnLst>
                  <a:cxn ang="0">
                    <a:pos x="T0" y="T1"/>
                  </a:cxn>
                  <a:cxn ang="0">
                    <a:pos x="T2" y="T3"/>
                  </a:cxn>
                  <a:cxn ang="0">
                    <a:pos x="T4" y="T5"/>
                  </a:cxn>
                  <a:cxn ang="0">
                    <a:pos x="T6" y="T7"/>
                  </a:cxn>
                  <a:cxn ang="0">
                    <a:pos x="T8" y="T9"/>
                  </a:cxn>
                </a:cxnLst>
                <a:rect l="0" t="0" r="r" b="b"/>
                <a:pathLst>
                  <a:path w="13" h="10">
                    <a:moveTo>
                      <a:pt x="5" y="9"/>
                    </a:moveTo>
                    <a:cubicBezTo>
                      <a:pt x="2" y="8"/>
                      <a:pt x="0" y="5"/>
                      <a:pt x="1" y="3"/>
                    </a:cubicBezTo>
                    <a:cubicBezTo>
                      <a:pt x="2" y="1"/>
                      <a:pt x="5" y="0"/>
                      <a:pt x="8" y="1"/>
                    </a:cubicBezTo>
                    <a:cubicBezTo>
                      <a:pt x="11" y="2"/>
                      <a:pt x="13" y="5"/>
                      <a:pt x="12" y="7"/>
                    </a:cubicBezTo>
                    <a:cubicBezTo>
                      <a:pt x="11" y="9"/>
                      <a:pt x="8" y="10"/>
                      <a:pt x="5" y="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29" name="Freeform 456"/>
              <p:cNvSpPr>
                <a:spLocks/>
              </p:cNvSpPr>
              <p:nvPr/>
            </p:nvSpPr>
            <p:spPr bwMode="auto">
              <a:xfrm>
                <a:off x="1398" y="1545"/>
                <a:ext cx="30" cy="24"/>
              </a:xfrm>
              <a:custGeom>
                <a:avLst/>
                <a:gdLst>
                  <a:gd name="T0" fmla="*/ 5 w 13"/>
                  <a:gd name="T1" fmla="*/ 9 h 10"/>
                  <a:gd name="T2" fmla="*/ 5 w 13"/>
                  <a:gd name="T3" fmla="*/ 8 h 10"/>
                  <a:gd name="T4" fmla="*/ 2 w 13"/>
                  <a:gd name="T5" fmla="*/ 6 h 10"/>
                  <a:gd name="T6" fmla="*/ 2 w 13"/>
                  <a:gd name="T7" fmla="*/ 3 h 10"/>
                  <a:gd name="T8" fmla="*/ 2 w 13"/>
                  <a:gd name="T9" fmla="*/ 3 h 10"/>
                  <a:gd name="T10" fmla="*/ 4 w 13"/>
                  <a:gd name="T11" fmla="*/ 1 h 10"/>
                  <a:gd name="T12" fmla="*/ 8 w 13"/>
                  <a:gd name="T13" fmla="*/ 2 h 10"/>
                  <a:gd name="T14" fmla="*/ 8 w 13"/>
                  <a:gd name="T15" fmla="*/ 2 h 10"/>
                  <a:gd name="T16" fmla="*/ 11 w 13"/>
                  <a:gd name="T17" fmla="*/ 4 h 10"/>
                  <a:gd name="T18" fmla="*/ 12 w 13"/>
                  <a:gd name="T19" fmla="*/ 7 h 10"/>
                  <a:gd name="T20" fmla="*/ 12 w 13"/>
                  <a:gd name="T21" fmla="*/ 7 h 10"/>
                  <a:gd name="T22" fmla="*/ 9 w 13"/>
                  <a:gd name="T23" fmla="*/ 9 h 10"/>
                  <a:gd name="T24" fmla="*/ 6 w 13"/>
                  <a:gd name="T25" fmla="*/ 9 h 10"/>
                  <a:gd name="T26" fmla="*/ 5 w 13"/>
                  <a:gd name="T27" fmla="*/ 8 h 10"/>
                  <a:gd name="T28" fmla="*/ 5 w 13"/>
                  <a:gd name="T29" fmla="*/ 9 h 10"/>
                  <a:gd name="T30" fmla="*/ 5 w 13"/>
                  <a:gd name="T31" fmla="*/ 9 h 10"/>
                  <a:gd name="T32" fmla="*/ 5 w 13"/>
                  <a:gd name="T33" fmla="*/ 10 h 10"/>
                  <a:gd name="T34" fmla="*/ 10 w 13"/>
                  <a:gd name="T35" fmla="*/ 10 h 10"/>
                  <a:gd name="T36" fmla="*/ 13 w 13"/>
                  <a:gd name="T37" fmla="*/ 8 h 10"/>
                  <a:gd name="T38" fmla="*/ 13 w 13"/>
                  <a:gd name="T39" fmla="*/ 7 h 10"/>
                  <a:gd name="T40" fmla="*/ 12 w 13"/>
                  <a:gd name="T41" fmla="*/ 4 h 10"/>
                  <a:gd name="T42" fmla="*/ 8 w 13"/>
                  <a:gd name="T43" fmla="*/ 1 h 10"/>
                  <a:gd name="T44" fmla="*/ 8 w 13"/>
                  <a:gd name="T45" fmla="*/ 1 h 10"/>
                  <a:gd name="T46" fmla="*/ 4 w 13"/>
                  <a:gd name="T47" fmla="*/ 0 h 10"/>
                  <a:gd name="T48" fmla="*/ 1 w 13"/>
                  <a:gd name="T49" fmla="*/ 3 h 10"/>
                  <a:gd name="T50" fmla="*/ 1 w 13"/>
                  <a:gd name="T51" fmla="*/ 3 h 10"/>
                  <a:gd name="T52" fmla="*/ 1 w 13"/>
                  <a:gd name="T53" fmla="*/ 7 h 10"/>
                  <a:gd name="T54" fmla="*/ 5 w 13"/>
                  <a:gd name="T55" fmla="*/ 9 h 10"/>
                  <a:gd name="T56" fmla="*/ 5 w 13"/>
                  <a:gd name="T5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 h="10">
                    <a:moveTo>
                      <a:pt x="5" y="9"/>
                    </a:moveTo>
                    <a:cubicBezTo>
                      <a:pt x="5" y="8"/>
                      <a:pt x="5" y="8"/>
                      <a:pt x="5" y="8"/>
                    </a:cubicBezTo>
                    <a:cubicBezTo>
                      <a:pt x="4" y="8"/>
                      <a:pt x="3" y="7"/>
                      <a:pt x="2" y="6"/>
                    </a:cubicBezTo>
                    <a:cubicBezTo>
                      <a:pt x="1" y="5"/>
                      <a:pt x="1" y="4"/>
                      <a:pt x="2" y="3"/>
                    </a:cubicBezTo>
                    <a:cubicBezTo>
                      <a:pt x="2" y="3"/>
                      <a:pt x="2" y="3"/>
                      <a:pt x="2" y="3"/>
                    </a:cubicBezTo>
                    <a:cubicBezTo>
                      <a:pt x="2" y="2"/>
                      <a:pt x="3" y="2"/>
                      <a:pt x="4" y="1"/>
                    </a:cubicBezTo>
                    <a:cubicBezTo>
                      <a:pt x="5" y="1"/>
                      <a:pt x="6" y="1"/>
                      <a:pt x="8" y="2"/>
                    </a:cubicBezTo>
                    <a:cubicBezTo>
                      <a:pt x="8" y="2"/>
                      <a:pt x="8" y="2"/>
                      <a:pt x="8" y="2"/>
                    </a:cubicBezTo>
                    <a:cubicBezTo>
                      <a:pt x="9" y="2"/>
                      <a:pt x="10" y="3"/>
                      <a:pt x="11" y="4"/>
                    </a:cubicBezTo>
                    <a:cubicBezTo>
                      <a:pt x="12" y="5"/>
                      <a:pt x="12" y="6"/>
                      <a:pt x="12" y="7"/>
                    </a:cubicBezTo>
                    <a:cubicBezTo>
                      <a:pt x="12" y="7"/>
                      <a:pt x="12" y="7"/>
                      <a:pt x="12" y="7"/>
                    </a:cubicBezTo>
                    <a:cubicBezTo>
                      <a:pt x="11" y="8"/>
                      <a:pt x="10" y="9"/>
                      <a:pt x="9" y="9"/>
                    </a:cubicBezTo>
                    <a:cubicBezTo>
                      <a:pt x="8" y="9"/>
                      <a:pt x="7" y="9"/>
                      <a:pt x="6" y="9"/>
                    </a:cubicBezTo>
                    <a:cubicBezTo>
                      <a:pt x="5" y="9"/>
                      <a:pt x="5" y="8"/>
                      <a:pt x="5" y="8"/>
                    </a:cubicBezTo>
                    <a:cubicBezTo>
                      <a:pt x="5" y="9"/>
                      <a:pt x="5" y="9"/>
                      <a:pt x="5" y="9"/>
                    </a:cubicBezTo>
                    <a:cubicBezTo>
                      <a:pt x="5" y="9"/>
                      <a:pt x="5" y="9"/>
                      <a:pt x="5" y="9"/>
                    </a:cubicBezTo>
                    <a:cubicBezTo>
                      <a:pt x="5" y="9"/>
                      <a:pt x="5" y="10"/>
                      <a:pt x="5" y="10"/>
                    </a:cubicBezTo>
                    <a:cubicBezTo>
                      <a:pt x="7" y="10"/>
                      <a:pt x="8" y="10"/>
                      <a:pt x="10" y="10"/>
                    </a:cubicBezTo>
                    <a:cubicBezTo>
                      <a:pt x="11" y="10"/>
                      <a:pt x="12" y="9"/>
                      <a:pt x="13" y="8"/>
                    </a:cubicBezTo>
                    <a:cubicBezTo>
                      <a:pt x="13" y="7"/>
                      <a:pt x="13" y="7"/>
                      <a:pt x="13" y="7"/>
                    </a:cubicBezTo>
                    <a:cubicBezTo>
                      <a:pt x="13" y="6"/>
                      <a:pt x="13" y="5"/>
                      <a:pt x="12" y="4"/>
                    </a:cubicBezTo>
                    <a:cubicBezTo>
                      <a:pt x="11" y="2"/>
                      <a:pt x="10" y="1"/>
                      <a:pt x="8" y="1"/>
                    </a:cubicBezTo>
                    <a:cubicBezTo>
                      <a:pt x="8" y="1"/>
                      <a:pt x="8" y="1"/>
                      <a:pt x="8" y="1"/>
                    </a:cubicBezTo>
                    <a:cubicBezTo>
                      <a:pt x="6" y="0"/>
                      <a:pt x="5" y="0"/>
                      <a:pt x="4" y="0"/>
                    </a:cubicBezTo>
                    <a:cubicBezTo>
                      <a:pt x="2" y="1"/>
                      <a:pt x="1" y="1"/>
                      <a:pt x="1" y="3"/>
                    </a:cubicBezTo>
                    <a:cubicBezTo>
                      <a:pt x="1" y="3"/>
                      <a:pt x="1" y="3"/>
                      <a:pt x="1" y="3"/>
                    </a:cubicBezTo>
                    <a:cubicBezTo>
                      <a:pt x="0" y="4"/>
                      <a:pt x="0" y="5"/>
                      <a:pt x="1" y="7"/>
                    </a:cubicBezTo>
                    <a:cubicBezTo>
                      <a:pt x="2" y="8"/>
                      <a:pt x="3" y="9"/>
                      <a:pt x="5" y="9"/>
                    </a:cubicBezTo>
                    <a:cubicBezTo>
                      <a:pt x="5" y="9"/>
                      <a:pt x="5" y="9"/>
                      <a:pt x="5" y="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30" name="Freeform 457"/>
              <p:cNvSpPr>
                <a:spLocks/>
              </p:cNvSpPr>
              <p:nvPr/>
            </p:nvSpPr>
            <p:spPr bwMode="auto">
              <a:xfrm>
                <a:off x="1414" y="1566"/>
                <a:ext cx="31" cy="24"/>
              </a:xfrm>
              <a:custGeom>
                <a:avLst/>
                <a:gdLst>
                  <a:gd name="T0" fmla="*/ 5 w 13"/>
                  <a:gd name="T1" fmla="*/ 9 h 10"/>
                  <a:gd name="T2" fmla="*/ 1 w 13"/>
                  <a:gd name="T3" fmla="*/ 3 h 10"/>
                  <a:gd name="T4" fmla="*/ 8 w 13"/>
                  <a:gd name="T5" fmla="*/ 2 h 10"/>
                  <a:gd name="T6" fmla="*/ 12 w 13"/>
                  <a:gd name="T7" fmla="*/ 8 h 10"/>
                  <a:gd name="T8" fmla="*/ 5 w 13"/>
                  <a:gd name="T9" fmla="*/ 9 h 10"/>
                </a:gdLst>
                <a:ahLst/>
                <a:cxnLst>
                  <a:cxn ang="0">
                    <a:pos x="T0" y="T1"/>
                  </a:cxn>
                  <a:cxn ang="0">
                    <a:pos x="T2" y="T3"/>
                  </a:cxn>
                  <a:cxn ang="0">
                    <a:pos x="T4" y="T5"/>
                  </a:cxn>
                  <a:cxn ang="0">
                    <a:pos x="T6" y="T7"/>
                  </a:cxn>
                  <a:cxn ang="0">
                    <a:pos x="T8" y="T9"/>
                  </a:cxn>
                </a:cxnLst>
                <a:rect l="0" t="0" r="r" b="b"/>
                <a:pathLst>
                  <a:path w="13" h="10">
                    <a:moveTo>
                      <a:pt x="5" y="9"/>
                    </a:moveTo>
                    <a:cubicBezTo>
                      <a:pt x="2" y="8"/>
                      <a:pt x="0" y="5"/>
                      <a:pt x="1" y="3"/>
                    </a:cubicBezTo>
                    <a:cubicBezTo>
                      <a:pt x="2" y="1"/>
                      <a:pt x="5" y="0"/>
                      <a:pt x="8" y="2"/>
                    </a:cubicBezTo>
                    <a:cubicBezTo>
                      <a:pt x="11" y="3"/>
                      <a:pt x="13" y="5"/>
                      <a:pt x="12" y="8"/>
                    </a:cubicBezTo>
                    <a:cubicBezTo>
                      <a:pt x="11" y="10"/>
                      <a:pt x="8" y="10"/>
                      <a:pt x="5" y="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31" name="Freeform 458"/>
              <p:cNvSpPr>
                <a:spLocks/>
              </p:cNvSpPr>
              <p:nvPr/>
            </p:nvSpPr>
            <p:spPr bwMode="auto">
              <a:xfrm>
                <a:off x="1414" y="1566"/>
                <a:ext cx="31" cy="26"/>
              </a:xfrm>
              <a:custGeom>
                <a:avLst/>
                <a:gdLst>
                  <a:gd name="T0" fmla="*/ 5 w 13"/>
                  <a:gd name="T1" fmla="*/ 9 h 11"/>
                  <a:gd name="T2" fmla="*/ 5 w 13"/>
                  <a:gd name="T3" fmla="*/ 9 h 11"/>
                  <a:gd name="T4" fmla="*/ 2 w 13"/>
                  <a:gd name="T5" fmla="*/ 6 h 11"/>
                  <a:gd name="T6" fmla="*/ 1 w 13"/>
                  <a:gd name="T7" fmla="*/ 3 h 11"/>
                  <a:gd name="T8" fmla="*/ 1 w 13"/>
                  <a:gd name="T9" fmla="*/ 3 h 11"/>
                  <a:gd name="T10" fmla="*/ 3 w 13"/>
                  <a:gd name="T11" fmla="*/ 2 h 11"/>
                  <a:gd name="T12" fmla="*/ 7 w 13"/>
                  <a:gd name="T13" fmla="*/ 2 h 11"/>
                  <a:gd name="T14" fmla="*/ 8 w 13"/>
                  <a:gd name="T15" fmla="*/ 2 h 11"/>
                  <a:gd name="T16" fmla="*/ 11 w 13"/>
                  <a:gd name="T17" fmla="*/ 4 h 11"/>
                  <a:gd name="T18" fmla="*/ 11 w 13"/>
                  <a:gd name="T19" fmla="*/ 7 h 11"/>
                  <a:gd name="T20" fmla="*/ 11 w 13"/>
                  <a:gd name="T21" fmla="*/ 7 h 11"/>
                  <a:gd name="T22" fmla="*/ 9 w 13"/>
                  <a:gd name="T23" fmla="*/ 9 h 11"/>
                  <a:gd name="T24" fmla="*/ 5 w 13"/>
                  <a:gd name="T25" fmla="*/ 9 h 11"/>
                  <a:gd name="T26" fmla="*/ 5 w 13"/>
                  <a:gd name="T27" fmla="*/ 9 h 11"/>
                  <a:gd name="T28" fmla="*/ 5 w 13"/>
                  <a:gd name="T29" fmla="*/ 9 h 11"/>
                  <a:gd name="T30" fmla="*/ 4 w 13"/>
                  <a:gd name="T31" fmla="*/ 10 h 11"/>
                  <a:gd name="T32" fmla="*/ 5 w 13"/>
                  <a:gd name="T33" fmla="*/ 10 h 11"/>
                  <a:gd name="T34" fmla="*/ 9 w 13"/>
                  <a:gd name="T35" fmla="*/ 10 h 11"/>
                  <a:gd name="T36" fmla="*/ 12 w 13"/>
                  <a:gd name="T37" fmla="*/ 8 h 11"/>
                  <a:gd name="T38" fmla="*/ 12 w 13"/>
                  <a:gd name="T39" fmla="*/ 8 h 11"/>
                  <a:gd name="T40" fmla="*/ 12 w 13"/>
                  <a:gd name="T41" fmla="*/ 4 h 11"/>
                  <a:gd name="T42" fmla="*/ 8 w 13"/>
                  <a:gd name="T43" fmla="*/ 1 h 11"/>
                  <a:gd name="T44" fmla="*/ 8 w 13"/>
                  <a:gd name="T45" fmla="*/ 1 h 11"/>
                  <a:gd name="T46" fmla="*/ 3 w 13"/>
                  <a:gd name="T47" fmla="*/ 1 h 11"/>
                  <a:gd name="T48" fmla="*/ 0 w 13"/>
                  <a:gd name="T49" fmla="*/ 3 h 11"/>
                  <a:gd name="T50" fmla="*/ 0 w 13"/>
                  <a:gd name="T51" fmla="*/ 3 h 11"/>
                  <a:gd name="T52" fmla="*/ 1 w 13"/>
                  <a:gd name="T53" fmla="*/ 7 h 11"/>
                  <a:gd name="T54" fmla="*/ 4 w 13"/>
                  <a:gd name="T55" fmla="*/ 10 h 11"/>
                  <a:gd name="T56" fmla="*/ 5 w 13"/>
                  <a:gd name="T57"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 h="11">
                    <a:moveTo>
                      <a:pt x="5" y="9"/>
                    </a:moveTo>
                    <a:cubicBezTo>
                      <a:pt x="5" y="9"/>
                      <a:pt x="5" y="9"/>
                      <a:pt x="5" y="9"/>
                    </a:cubicBezTo>
                    <a:cubicBezTo>
                      <a:pt x="3" y="8"/>
                      <a:pt x="2" y="7"/>
                      <a:pt x="2" y="6"/>
                    </a:cubicBezTo>
                    <a:cubicBezTo>
                      <a:pt x="1" y="5"/>
                      <a:pt x="1" y="4"/>
                      <a:pt x="1" y="3"/>
                    </a:cubicBezTo>
                    <a:cubicBezTo>
                      <a:pt x="1" y="3"/>
                      <a:pt x="1" y="3"/>
                      <a:pt x="1" y="3"/>
                    </a:cubicBezTo>
                    <a:cubicBezTo>
                      <a:pt x="2" y="2"/>
                      <a:pt x="2" y="2"/>
                      <a:pt x="3" y="2"/>
                    </a:cubicBezTo>
                    <a:cubicBezTo>
                      <a:pt x="5" y="1"/>
                      <a:pt x="6" y="1"/>
                      <a:pt x="7" y="2"/>
                    </a:cubicBezTo>
                    <a:cubicBezTo>
                      <a:pt x="7" y="2"/>
                      <a:pt x="7" y="2"/>
                      <a:pt x="8" y="2"/>
                    </a:cubicBezTo>
                    <a:cubicBezTo>
                      <a:pt x="9" y="3"/>
                      <a:pt x="10" y="3"/>
                      <a:pt x="11" y="4"/>
                    </a:cubicBezTo>
                    <a:cubicBezTo>
                      <a:pt x="11" y="5"/>
                      <a:pt x="12" y="6"/>
                      <a:pt x="11" y="7"/>
                    </a:cubicBezTo>
                    <a:cubicBezTo>
                      <a:pt x="11" y="7"/>
                      <a:pt x="11" y="7"/>
                      <a:pt x="11" y="7"/>
                    </a:cubicBezTo>
                    <a:cubicBezTo>
                      <a:pt x="11" y="8"/>
                      <a:pt x="10" y="9"/>
                      <a:pt x="9" y="9"/>
                    </a:cubicBezTo>
                    <a:cubicBezTo>
                      <a:pt x="8" y="9"/>
                      <a:pt x="7" y="9"/>
                      <a:pt x="5" y="9"/>
                    </a:cubicBezTo>
                    <a:cubicBezTo>
                      <a:pt x="5" y="9"/>
                      <a:pt x="5" y="9"/>
                      <a:pt x="5" y="9"/>
                    </a:cubicBezTo>
                    <a:cubicBezTo>
                      <a:pt x="5" y="9"/>
                      <a:pt x="5" y="9"/>
                      <a:pt x="5" y="9"/>
                    </a:cubicBezTo>
                    <a:cubicBezTo>
                      <a:pt x="4" y="10"/>
                      <a:pt x="4" y="10"/>
                      <a:pt x="4" y="10"/>
                    </a:cubicBezTo>
                    <a:cubicBezTo>
                      <a:pt x="5" y="10"/>
                      <a:pt x="5" y="10"/>
                      <a:pt x="5" y="10"/>
                    </a:cubicBezTo>
                    <a:cubicBezTo>
                      <a:pt x="6" y="10"/>
                      <a:pt x="8" y="11"/>
                      <a:pt x="9" y="10"/>
                    </a:cubicBezTo>
                    <a:cubicBezTo>
                      <a:pt x="11" y="10"/>
                      <a:pt x="12" y="9"/>
                      <a:pt x="12" y="8"/>
                    </a:cubicBezTo>
                    <a:cubicBezTo>
                      <a:pt x="12" y="8"/>
                      <a:pt x="12" y="8"/>
                      <a:pt x="12" y="8"/>
                    </a:cubicBezTo>
                    <a:cubicBezTo>
                      <a:pt x="13" y="6"/>
                      <a:pt x="12" y="5"/>
                      <a:pt x="12" y="4"/>
                    </a:cubicBezTo>
                    <a:cubicBezTo>
                      <a:pt x="11" y="3"/>
                      <a:pt x="10" y="2"/>
                      <a:pt x="8" y="1"/>
                    </a:cubicBezTo>
                    <a:cubicBezTo>
                      <a:pt x="8" y="1"/>
                      <a:pt x="8" y="1"/>
                      <a:pt x="8" y="1"/>
                    </a:cubicBezTo>
                    <a:cubicBezTo>
                      <a:pt x="6" y="0"/>
                      <a:pt x="5" y="0"/>
                      <a:pt x="3" y="1"/>
                    </a:cubicBezTo>
                    <a:cubicBezTo>
                      <a:pt x="2" y="1"/>
                      <a:pt x="1" y="2"/>
                      <a:pt x="0" y="3"/>
                    </a:cubicBezTo>
                    <a:cubicBezTo>
                      <a:pt x="0" y="3"/>
                      <a:pt x="0" y="3"/>
                      <a:pt x="0" y="3"/>
                    </a:cubicBezTo>
                    <a:cubicBezTo>
                      <a:pt x="0" y="4"/>
                      <a:pt x="0" y="6"/>
                      <a:pt x="1" y="7"/>
                    </a:cubicBezTo>
                    <a:cubicBezTo>
                      <a:pt x="2" y="8"/>
                      <a:pt x="3" y="9"/>
                      <a:pt x="4" y="10"/>
                    </a:cubicBezTo>
                    <a:cubicBezTo>
                      <a:pt x="5" y="9"/>
                      <a:pt x="5" y="9"/>
                      <a:pt x="5" y="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32" name="Freeform 459"/>
              <p:cNvSpPr>
                <a:spLocks/>
              </p:cNvSpPr>
              <p:nvPr/>
            </p:nvSpPr>
            <p:spPr bwMode="auto">
              <a:xfrm>
                <a:off x="1492" y="1644"/>
                <a:ext cx="31" cy="24"/>
              </a:xfrm>
              <a:custGeom>
                <a:avLst/>
                <a:gdLst>
                  <a:gd name="T0" fmla="*/ 5 w 13"/>
                  <a:gd name="T1" fmla="*/ 9 h 10"/>
                  <a:gd name="T2" fmla="*/ 1 w 13"/>
                  <a:gd name="T3" fmla="*/ 3 h 10"/>
                  <a:gd name="T4" fmla="*/ 8 w 13"/>
                  <a:gd name="T5" fmla="*/ 1 h 10"/>
                  <a:gd name="T6" fmla="*/ 12 w 13"/>
                  <a:gd name="T7" fmla="*/ 7 h 10"/>
                  <a:gd name="T8" fmla="*/ 5 w 13"/>
                  <a:gd name="T9" fmla="*/ 9 h 10"/>
                </a:gdLst>
                <a:ahLst/>
                <a:cxnLst>
                  <a:cxn ang="0">
                    <a:pos x="T0" y="T1"/>
                  </a:cxn>
                  <a:cxn ang="0">
                    <a:pos x="T2" y="T3"/>
                  </a:cxn>
                  <a:cxn ang="0">
                    <a:pos x="T4" y="T5"/>
                  </a:cxn>
                  <a:cxn ang="0">
                    <a:pos x="T6" y="T7"/>
                  </a:cxn>
                  <a:cxn ang="0">
                    <a:pos x="T8" y="T9"/>
                  </a:cxn>
                </a:cxnLst>
                <a:rect l="0" t="0" r="r" b="b"/>
                <a:pathLst>
                  <a:path w="13" h="10">
                    <a:moveTo>
                      <a:pt x="5" y="9"/>
                    </a:moveTo>
                    <a:cubicBezTo>
                      <a:pt x="2" y="7"/>
                      <a:pt x="0" y="5"/>
                      <a:pt x="1" y="3"/>
                    </a:cubicBezTo>
                    <a:cubicBezTo>
                      <a:pt x="2" y="0"/>
                      <a:pt x="5" y="0"/>
                      <a:pt x="8" y="1"/>
                    </a:cubicBezTo>
                    <a:cubicBezTo>
                      <a:pt x="11" y="2"/>
                      <a:pt x="13" y="5"/>
                      <a:pt x="12" y="7"/>
                    </a:cubicBezTo>
                    <a:cubicBezTo>
                      <a:pt x="11" y="9"/>
                      <a:pt x="8" y="10"/>
                      <a:pt x="5" y="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33" name="Freeform 460"/>
              <p:cNvSpPr>
                <a:spLocks/>
              </p:cNvSpPr>
              <p:nvPr/>
            </p:nvSpPr>
            <p:spPr bwMode="auto">
              <a:xfrm>
                <a:off x="1492" y="1644"/>
                <a:ext cx="31" cy="24"/>
              </a:xfrm>
              <a:custGeom>
                <a:avLst/>
                <a:gdLst>
                  <a:gd name="T0" fmla="*/ 5 w 13"/>
                  <a:gd name="T1" fmla="*/ 9 h 10"/>
                  <a:gd name="T2" fmla="*/ 5 w 13"/>
                  <a:gd name="T3" fmla="*/ 8 h 10"/>
                  <a:gd name="T4" fmla="*/ 2 w 13"/>
                  <a:gd name="T5" fmla="*/ 6 h 10"/>
                  <a:gd name="T6" fmla="*/ 1 w 13"/>
                  <a:gd name="T7" fmla="*/ 3 h 10"/>
                  <a:gd name="T8" fmla="*/ 1 w 13"/>
                  <a:gd name="T9" fmla="*/ 3 h 10"/>
                  <a:gd name="T10" fmla="*/ 4 w 13"/>
                  <a:gd name="T11" fmla="*/ 1 h 10"/>
                  <a:gd name="T12" fmla="*/ 7 w 13"/>
                  <a:gd name="T13" fmla="*/ 1 h 10"/>
                  <a:gd name="T14" fmla="*/ 8 w 13"/>
                  <a:gd name="T15" fmla="*/ 1 h 10"/>
                  <a:gd name="T16" fmla="*/ 11 w 13"/>
                  <a:gd name="T17" fmla="*/ 4 h 10"/>
                  <a:gd name="T18" fmla="*/ 11 w 13"/>
                  <a:gd name="T19" fmla="*/ 7 h 10"/>
                  <a:gd name="T20" fmla="*/ 11 w 13"/>
                  <a:gd name="T21" fmla="*/ 7 h 10"/>
                  <a:gd name="T22" fmla="*/ 9 w 13"/>
                  <a:gd name="T23" fmla="*/ 9 h 10"/>
                  <a:gd name="T24" fmla="*/ 5 w 13"/>
                  <a:gd name="T25" fmla="*/ 8 h 10"/>
                  <a:gd name="T26" fmla="*/ 5 w 13"/>
                  <a:gd name="T27" fmla="*/ 8 h 10"/>
                  <a:gd name="T28" fmla="*/ 5 w 13"/>
                  <a:gd name="T29" fmla="*/ 9 h 10"/>
                  <a:gd name="T30" fmla="*/ 5 w 13"/>
                  <a:gd name="T31" fmla="*/ 9 h 10"/>
                  <a:gd name="T32" fmla="*/ 5 w 13"/>
                  <a:gd name="T33" fmla="*/ 9 h 10"/>
                  <a:gd name="T34" fmla="*/ 9 w 13"/>
                  <a:gd name="T35" fmla="*/ 10 h 10"/>
                  <a:gd name="T36" fmla="*/ 12 w 13"/>
                  <a:gd name="T37" fmla="*/ 7 h 10"/>
                  <a:gd name="T38" fmla="*/ 12 w 13"/>
                  <a:gd name="T39" fmla="*/ 7 h 10"/>
                  <a:gd name="T40" fmla="*/ 12 w 13"/>
                  <a:gd name="T41" fmla="*/ 3 h 10"/>
                  <a:gd name="T42" fmla="*/ 8 w 13"/>
                  <a:gd name="T43" fmla="*/ 0 h 10"/>
                  <a:gd name="T44" fmla="*/ 8 w 13"/>
                  <a:gd name="T45" fmla="*/ 0 h 10"/>
                  <a:gd name="T46" fmla="*/ 3 w 13"/>
                  <a:gd name="T47" fmla="*/ 0 h 10"/>
                  <a:gd name="T48" fmla="*/ 0 w 13"/>
                  <a:gd name="T49" fmla="*/ 2 h 10"/>
                  <a:gd name="T50" fmla="*/ 0 w 13"/>
                  <a:gd name="T51" fmla="*/ 3 h 10"/>
                  <a:gd name="T52" fmla="*/ 1 w 13"/>
                  <a:gd name="T53" fmla="*/ 6 h 10"/>
                  <a:gd name="T54" fmla="*/ 5 w 13"/>
                  <a:gd name="T55" fmla="*/ 9 h 10"/>
                  <a:gd name="T56" fmla="*/ 5 w 13"/>
                  <a:gd name="T5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 h="10">
                    <a:moveTo>
                      <a:pt x="5" y="9"/>
                    </a:moveTo>
                    <a:cubicBezTo>
                      <a:pt x="5" y="8"/>
                      <a:pt x="5" y="8"/>
                      <a:pt x="5" y="8"/>
                    </a:cubicBezTo>
                    <a:cubicBezTo>
                      <a:pt x="4" y="8"/>
                      <a:pt x="2" y="7"/>
                      <a:pt x="2" y="6"/>
                    </a:cubicBezTo>
                    <a:cubicBezTo>
                      <a:pt x="1" y="5"/>
                      <a:pt x="1" y="4"/>
                      <a:pt x="1" y="3"/>
                    </a:cubicBezTo>
                    <a:cubicBezTo>
                      <a:pt x="1" y="3"/>
                      <a:pt x="1" y="3"/>
                      <a:pt x="1" y="3"/>
                    </a:cubicBezTo>
                    <a:cubicBezTo>
                      <a:pt x="2" y="2"/>
                      <a:pt x="3" y="1"/>
                      <a:pt x="4" y="1"/>
                    </a:cubicBezTo>
                    <a:cubicBezTo>
                      <a:pt x="5" y="1"/>
                      <a:pt x="6" y="1"/>
                      <a:pt x="7" y="1"/>
                    </a:cubicBezTo>
                    <a:cubicBezTo>
                      <a:pt x="8" y="1"/>
                      <a:pt x="8" y="1"/>
                      <a:pt x="8" y="1"/>
                    </a:cubicBezTo>
                    <a:cubicBezTo>
                      <a:pt x="9" y="2"/>
                      <a:pt x="10" y="3"/>
                      <a:pt x="11" y="4"/>
                    </a:cubicBezTo>
                    <a:cubicBezTo>
                      <a:pt x="12" y="5"/>
                      <a:pt x="12" y="6"/>
                      <a:pt x="11" y="7"/>
                    </a:cubicBezTo>
                    <a:cubicBezTo>
                      <a:pt x="11" y="7"/>
                      <a:pt x="11" y="7"/>
                      <a:pt x="11" y="7"/>
                    </a:cubicBezTo>
                    <a:cubicBezTo>
                      <a:pt x="11" y="8"/>
                      <a:pt x="10" y="8"/>
                      <a:pt x="9" y="9"/>
                    </a:cubicBezTo>
                    <a:cubicBezTo>
                      <a:pt x="8" y="9"/>
                      <a:pt x="7" y="9"/>
                      <a:pt x="5" y="8"/>
                    </a:cubicBezTo>
                    <a:cubicBezTo>
                      <a:pt x="5" y="8"/>
                      <a:pt x="5" y="8"/>
                      <a:pt x="5" y="8"/>
                    </a:cubicBezTo>
                    <a:cubicBezTo>
                      <a:pt x="5" y="9"/>
                      <a:pt x="5" y="9"/>
                      <a:pt x="5" y="9"/>
                    </a:cubicBezTo>
                    <a:cubicBezTo>
                      <a:pt x="5" y="9"/>
                      <a:pt x="5" y="9"/>
                      <a:pt x="5" y="9"/>
                    </a:cubicBezTo>
                    <a:cubicBezTo>
                      <a:pt x="5" y="9"/>
                      <a:pt x="5" y="9"/>
                      <a:pt x="5" y="9"/>
                    </a:cubicBezTo>
                    <a:cubicBezTo>
                      <a:pt x="6" y="10"/>
                      <a:pt x="8" y="10"/>
                      <a:pt x="9" y="10"/>
                    </a:cubicBezTo>
                    <a:cubicBezTo>
                      <a:pt x="11" y="9"/>
                      <a:pt x="12" y="9"/>
                      <a:pt x="12" y="7"/>
                    </a:cubicBezTo>
                    <a:cubicBezTo>
                      <a:pt x="12" y="7"/>
                      <a:pt x="12" y="7"/>
                      <a:pt x="12" y="7"/>
                    </a:cubicBezTo>
                    <a:cubicBezTo>
                      <a:pt x="13" y="6"/>
                      <a:pt x="13" y="5"/>
                      <a:pt x="12" y="3"/>
                    </a:cubicBezTo>
                    <a:cubicBezTo>
                      <a:pt x="11" y="2"/>
                      <a:pt x="10" y="1"/>
                      <a:pt x="8" y="0"/>
                    </a:cubicBezTo>
                    <a:cubicBezTo>
                      <a:pt x="8" y="0"/>
                      <a:pt x="8" y="0"/>
                      <a:pt x="8" y="0"/>
                    </a:cubicBezTo>
                    <a:cubicBezTo>
                      <a:pt x="6" y="0"/>
                      <a:pt x="5" y="0"/>
                      <a:pt x="3" y="0"/>
                    </a:cubicBezTo>
                    <a:cubicBezTo>
                      <a:pt x="2" y="0"/>
                      <a:pt x="1" y="1"/>
                      <a:pt x="0" y="2"/>
                    </a:cubicBezTo>
                    <a:cubicBezTo>
                      <a:pt x="0" y="3"/>
                      <a:pt x="0" y="3"/>
                      <a:pt x="0" y="3"/>
                    </a:cubicBezTo>
                    <a:cubicBezTo>
                      <a:pt x="0" y="4"/>
                      <a:pt x="0" y="5"/>
                      <a:pt x="1" y="6"/>
                    </a:cubicBezTo>
                    <a:cubicBezTo>
                      <a:pt x="2" y="8"/>
                      <a:pt x="3" y="9"/>
                      <a:pt x="5" y="9"/>
                    </a:cubicBezTo>
                    <a:cubicBezTo>
                      <a:pt x="5" y="9"/>
                      <a:pt x="5" y="9"/>
                      <a:pt x="5" y="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734" name="Freeform 461"/>
              <p:cNvSpPr>
                <a:spLocks/>
              </p:cNvSpPr>
              <p:nvPr/>
            </p:nvSpPr>
            <p:spPr bwMode="auto">
              <a:xfrm>
                <a:off x="1431" y="1588"/>
                <a:ext cx="28" cy="26"/>
              </a:xfrm>
              <a:custGeom>
                <a:avLst/>
                <a:gdLst>
                  <a:gd name="T0" fmla="*/ 4 w 12"/>
                  <a:gd name="T1" fmla="*/ 9 h 11"/>
                  <a:gd name="T2" fmla="*/ 0 w 12"/>
                  <a:gd name="T3" fmla="*/ 3 h 11"/>
                  <a:gd name="T4" fmla="*/ 7 w 12"/>
                  <a:gd name="T5" fmla="*/ 2 h 11"/>
                  <a:gd name="T6" fmla="*/ 11 w 12"/>
                  <a:gd name="T7" fmla="*/ 8 h 11"/>
                  <a:gd name="T8" fmla="*/ 4 w 12"/>
                  <a:gd name="T9" fmla="*/ 9 h 11"/>
                </a:gdLst>
                <a:ahLst/>
                <a:cxnLst>
                  <a:cxn ang="0">
                    <a:pos x="T0" y="T1"/>
                  </a:cxn>
                  <a:cxn ang="0">
                    <a:pos x="T2" y="T3"/>
                  </a:cxn>
                  <a:cxn ang="0">
                    <a:pos x="T4" y="T5"/>
                  </a:cxn>
                  <a:cxn ang="0">
                    <a:pos x="T6" y="T7"/>
                  </a:cxn>
                  <a:cxn ang="0">
                    <a:pos x="T8" y="T9"/>
                  </a:cxn>
                </a:cxnLst>
                <a:rect l="0" t="0" r="r" b="b"/>
                <a:pathLst>
                  <a:path w="12" h="11">
                    <a:moveTo>
                      <a:pt x="4" y="9"/>
                    </a:moveTo>
                    <a:cubicBezTo>
                      <a:pt x="1" y="8"/>
                      <a:pt x="0" y="5"/>
                      <a:pt x="0" y="3"/>
                    </a:cubicBezTo>
                    <a:cubicBezTo>
                      <a:pt x="1" y="1"/>
                      <a:pt x="4" y="0"/>
                      <a:pt x="7" y="2"/>
                    </a:cubicBezTo>
                    <a:cubicBezTo>
                      <a:pt x="11" y="3"/>
                      <a:pt x="12" y="6"/>
                      <a:pt x="11" y="8"/>
                    </a:cubicBezTo>
                    <a:cubicBezTo>
                      <a:pt x="10" y="10"/>
                      <a:pt x="7" y="11"/>
                      <a:pt x="4" y="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477" name="Freeform 463"/>
            <p:cNvSpPr>
              <a:spLocks/>
            </p:cNvSpPr>
            <p:nvPr/>
          </p:nvSpPr>
          <p:spPr bwMode="auto">
            <a:xfrm>
              <a:off x="1428" y="1588"/>
              <a:ext cx="31" cy="26"/>
            </a:xfrm>
            <a:custGeom>
              <a:avLst/>
              <a:gdLst>
                <a:gd name="T0" fmla="*/ 5 w 13"/>
                <a:gd name="T1" fmla="*/ 9 h 11"/>
                <a:gd name="T2" fmla="*/ 5 w 13"/>
                <a:gd name="T3" fmla="*/ 9 h 11"/>
                <a:gd name="T4" fmla="*/ 2 w 13"/>
                <a:gd name="T5" fmla="*/ 6 h 11"/>
                <a:gd name="T6" fmla="*/ 2 w 13"/>
                <a:gd name="T7" fmla="*/ 4 h 11"/>
                <a:gd name="T8" fmla="*/ 2 w 13"/>
                <a:gd name="T9" fmla="*/ 4 h 11"/>
                <a:gd name="T10" fmla="*/ 4 w 13"/>
                <a:gd name="T11" fmla="*/ 2 h 11"/>
                <a:gd name="T12" fmla="*/ 8 w 13"/>
                <a:gd name="T13" fmla="*/ 2 h 11"/>
                <a:gd name="T14" fmla="*/ 8 w 13"/>
                <a:gd name="T15" fmla="*/ 2 h 11"/>
                <a:gd name="T16" fmla="*/ 11 w 13"/>
                <a:gd name="T17" fmla="*/ 5 h 11"/>
                <a:gd name="T18" fmla="*/ 12 w 13"/>
                <a:gd name="T19" fmla="*/ 8 h 11"/>
                <a:gd name="T20" fmla="*/ 12 w 13"/>
                <a:gd name="T21" fmla="*/ 8 h 11"/>
                <a:gd name="T22" fmla="*/ 10 w 13"/>
                <a:gd name="T23" fmla="*/ 9 h 11"/>
                <a:gd name="T24" fmla="*/ 6 w 13"/>
                <a:gd name="T25" fmla="*/ 9 h 11"/>
                <a:gd name="T26" fmla="*/ 5 w 13"/>
                <a:gd name="T27" fmla="*/ 9 h 11"/>
                <a:gd name="T28" fmla="*/ 5 w 13"/>
                <a:gd name="T29" fmla="*/ 9 h 11"/>
                <a:gd name="T30" fmla="*/ 5 w 13"/>
                <a:gd name="T31" fmla="*/ 10 h 11"/>
                <a:gd name="T32" fmla="*/ 5 w 13"/>
                <a:gd name="T33" fmla="*/ 10 h 11"/>
                <a:gd name="T34" fmla="*/ 10 w 13"/>
                <a:gd name="T35" fmla="*/ 10 h 11"/>
                <a:gd name="T36" fmla="*/ 13 w 13"/>
                <a:gd name="T37" fmla="*/ 8 h 11"/>
                <a:gd name="T38" fmla="*/ 13 w 13"/>
                <a:gd name="T39" fmla="*/ 8 h 11"/>
                <a:gd name="T40" fmla="*/ 12 w 13"/>
                <a:gd name="T41" fmla="*/ 4 h 11"/>
                <a:gd name="T42" fmla="*/ 9 w 13"/>
                <a:gd name="T43" fmla="*/ 1 h 11"/>
                <a:gd name="T44" fmla="*/ 8 w 13"/>
                <a:gd name="T45" fmla="*/ 1 h 11"/>
                <a:gd name="T46" fmla="*/ 4 w 13"/>
                <a:gd name="T47" fmla="*/ 1 h 11"/>
                <a:gd name="T48" fmla="*/ 1 w 13"/>
                <a:gd name="T49" fmla="*/ 3 h 11"/>
                <a:gd name="T50" fmla="*/ 1 w 13"/>
                <a:gd name="T51" fmla="*/ 3 h 11"/>
                <a:gd name="T52" fmla="*/ 1 w 13"/>
                <a:gd name="T53" fmla="*/ 7 h 11"/>
                <a:gd name="T54" fmla="*/ 5 w 13"/>
                <a:gd name="T55" fmla="*/ 10 h 11"/>
                <a:gd name="T56" fmla="*/ 5 w 13"/>
                <a:gd name="T57"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 h="11">
                  <a:moveTo>
                    <a:pt x="5" y="9"/>
                  </a:moveTo>
                  <a:cubicBezTo>
                    <a:pt x="5" y="9"/>
                    <a:pt x="5" y="9"/>
                    <a:pt x="5" y="9"/>
                  </a:cubicBezTo>
                  <a:cubicBezTo>
                    <a:pt x="4" y="8"/>
                    <a:pt x="3" y="7"/>
                    <a:pt x="2" y="6"/>
                  </a:cubicBezTo>
                  <a:cubicBezTo>
                    <a:pt x="2" y="6"/>
                    <a:pt x="2" y="4"/>
                    <a:pt x="2" y="4"/>
                  </a:cubicBezTo>
                  <a:cubicBezTo>
                    <a:pt x="2" y="4"/>
                    <a:pt x="2" y="4"/>
                    <a:pt x="2" y="4"/>
                  </a:cubicBezTo>
                  <a:cubicBezTo>
                    <a:pt x="2" y="3"/>
                    <a:pt x="3" y="2"/>
                    <a:pt x="4" y="2"/>
                  </a:cubicBezTo>
                  <a:cubicBezTo>
                    <a:pt x="5" y="2"/>
                    <a:pt x="7" y="2"/>
                    <a:pt x="8" y="2"/>
                  </a:cubicBezTo>
                  <a:cubicBezTo>
                    <a:pt x="8" y="2"/>
                    <a:pt x="8" y="2"/>
                    <a:pt x="8" y="2"/>
                  </a:cubicBezTo>
                  <a:cubicBezTo>
                    <a:pt x="10" y="3"/>
                    <a:pt x="11" y="4"/>
                    <a:pt x="11" y="5"/>
                  </a:cubicBezTo>
                  <a:cubicBezTo>
                    <a:pt x="12" y="6"/>
                    <a:pt x="12" y="7"/>
                    <a:pt x="12" y="8"/>
                  </a:cubicBezTo>
                  <a:cubicBezTo>
                    <a:pt x="12" y="8"/>
                    <a:pt x="12" y="8"/>
                    <a:pt x="12" y="8"/>
                  </a:cubicBezTo>
                  <a:cubicBezTo>
                    <a:pt x="12" y="8"/>
                    <a:pt x="11" y="9"/>
                    <a:pt x="10" y="9"/>
                  </a:cubicBezTo>
                  <a:cubicBezTo>
                    <a:pt x="9" y="10"/>
                    <a:pt x="7" y="10"/>
                    <a:pt x="6" y="9"/>
                  </a:cubicBezTo>
                  <a:cubicBezTo>
                    <a:pt x="6" y="9"/>
                    <a:pt x="6" y="9"/>
                    <a:pt x="5" y="9"/>
                  </a:cubicBezTo>
                  <a:cubicBezTo>
                    <a:pt x="5" y="9"/>
                    <a:pt x="5" y="9"/>
                    <a:pt x="5" y="9"/>
                  </a:cubicBezTo>
                  <a:cubicBezTo>
                    <a:pt x="5" y="10"/>
                    <a:pt x="5" y="10"/>
                    <a:pt x="5" y="10"/>
                  </a:cubicBezTo>
                  <a:cubicBezTo>
                    <a:pt x="5" y="10"/>
                    <a:pt x="5" y="10"/>
                    <a:pt x="5" y="10"/>
                  </a:cubicBezTo>
                  <a:cubicBezTo>
                    <a:pt x="7" y="11"/>
                    <a:pt x="9" y="11"/>
                    <a:pt x="10" y="10"/>
                  </a:cubicBezTo>
                  <a:cubicBezTo>
                    <a:pt x="11" y="10"/>
                    <a:pt x="12" y="9"/>
                    <a:pt x="13" y="8"/>
                  </a:cubicBezTo>
                  <a:cubicBezTo>
                    <a:pt x="13" y="8"/>
                    <a:pt x="13" y="8"/>
                    <a:pt x="13" y="8"/>
                  </a:cubicBezTo>
                  <a:cubicBezTo>
                    <a:pt x="13" y="7"/>
                    <a:pt x="13" y="5"/>
                    <a:pt x="12" y="4"/>
                  </a:cubicBezTo>
                  <a:cubicBezTo>
                    <a:pt x="12" y="3"/>
                    <a:pt x="10" y="2"/>
                    <a:pt x="9" y="1"/>
                  </a:cubicBezTo>
                  <a:cubicBezTo>
                    <a:pt x="9" y="1"/>
                    <a:pt x="8" y="1"/>
                    <a:pt x="8" y="1"/>
                  </a:cubicBezTo>
                  <a:cubicBezTo>
                    <a:pt x="7" y="1"/>
                    <a:pt x="5" y="0"/>
                    <a:pt x="4" y="1"/>
                  </a:cubicBezTo>
                  <a:cubicBezTo>
                    <a:pt x="3" y="1"/>
                    <a:pt x="1" y="2"/>
                    <a:pt x="1" y="3"/>
                  </a:cubicBezTo>
                  <a:cubicBezTo>
                    <a:pt x="1" y="3"/>
                    <a:pt x="1" y="3"/>
                    <a:pt x="1" y="3"/>
                  </a:cubicBezTo>
                  <a:cubicBezTo>
                    <a:pt x="0" y="5"/>
                    <a:pt x="1" y="6"/>
                    <a:pt x="1" y="7"/>
                  </a:cubicBezTo>
                  <a:cubicBezTo>
                    <a:pt x="2" y="8"/>
                    <a:pt x="4" y="9"/>
                    <a:pt x="5" y="10"/>
                  </a:cubicBezTo>
                  <a:cubicBezTo>
                    <a:pt x="5" y="9"/>
                    <a:pt x="5" y="9"/>
                    <a:pt x="5" y="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78" name="Freeform 464"/>
            <p:cNvSpPr>
              <a:spLocks/>
            </p:cNvSpPr>
            <p:nvPr/>
          </p:nvSpPr>
          <p:spPr bwMode="auto">
            <a:xfrm>
              <a:off x="1450" y="1609"/>
              <a:ext cx="28" cy="24"/>
            </a:xfrm>
            <a:custGeom>
              <a:avLst/>
              <a:gdLst>
                <a:gd name="T0" fmla="*/ 4 w 12"/>
                <a:gd name="T1" fmla="*/ 9 h 10"/>
                <a:gd name="T2" fmla="*/ 1 w 12"/>
                <a:gd name="T3" fmla="*/ 3 h 10"/>
                <a:gd name="T4" fmla="*/ 8 w 12"/>
                <a:gd name="T5" fmla="*/ 1 h 10"/>
                <a:gd name="T6" fmla="*/ 11 w 12"/>
                <a:gd name="T7" fmla="*/ 7 h 10"/>
                <a:gd name="T8" fmla="*/ 4 w 12"/>
                <a:gd name="T9" fmla="*/ 9 h 10"/>
              </a:gdLst>
              <a:ahLst/>
              <a:cxnLst>
                <a:cxn ang="0">
                  <a:pos x="T0" y="T1"/>
                </a:cxn>
                <a:cxn ang="0">
                  <a:pos x="T2" y="T3"/>
                </a:cxn>
                <a:cxn ang="0">
                  <a:pos x="T4" y="T5"/>
                </a:cxn>
                <a:cxn ang="0">
                  <a:pos x="T6" y="T7"/>
                </a:cxn>
                <a:cxn ang="0">
                  <a:pos x="T8" y="T9"/>
                </a:cxn>
              </a:cxnLst>
              <a:rect l="0" t="0" r="r" b="b"/>
              <a:pathLst>
                <a:path w="12" h="10">
                  <a:moveTo>
                    <a:pt x="4" y="9"/>
                  </a:moveTo>
                  <a:cubicBezTo>
                    <a:pt x="1" y="8"/>
                    <a:pt x="0" y="5"/>
                    <a:pt x="1" y="3"/>
                  </a:cubicBezTo>
                  <a:cubicBezTo>
                    <a:pt x="1" y="1"/>
                    <a:pt x="5" y="0"/>
                    <a:pt x="8" y="1"/>
                  </a:cubicBezTo>
                  <a:cubicBezTo>
                    <a:pt x="11" y="3"/>
                    <a:pt x="12" y="5"/>
                    <a:pt x="11" y="7"/>
                  </a:cubicBezTo>
                  <a:cubicBezTo>
                    <a:pt x="11" y="10"/>
                    <a:pt x="7" y="10"/>
                    <a:pt x="4" y="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79" name="Freeform 465"/>
            <p:cNvSpPr>
              <a:spLocks/>
            </p:cNvSpPr>
            <p:nvPr/>
          </p:nvSpPr>
          <p:spPr bwMode="auto">
            <a:xfrm>
              <a:off x="1450" y="1609"/>
              <a:ext cx="28" cy="24"/>
            </a:xfrm>
            <a:custGeom>
              <a:avLst/>
              <a:gdLst>
                <a:gd name="T0" fmla="*/ 4 w 12"/>
                <a:gd name="T1" fmla="*/ 9 h 10"/>
                <a:gd name="T2" fmla="*/ 5 w 12"/>
                <a:gd name="T3" fmla="*/ 9 h 10"/>
                <a:gd name="T4" fmla="*/ 1 w 12"/>
                <a:gd name="T5" fmla="*/ 6 h 10"/>
                <a:gd name="T6" fmla="*/ 1 w 12"/>
                <a:gd name="T7" fmla="*/ 3 h 10"/>
                <a:gd name="T8" fmla="*/ 1 w 12"/>
                <a:gd name="T9" fmla="*/ 3 h 10"/>
                <a:gd name="T10" fmla="*/ 3 w 12"/>
                <a:gd name="T11" fmla="*/ 1 h 10"/>
                <a:gd name="T12" fmla="*/ 7 w 12"/>
                <a:gd name="T13" fmla="*/ 2 h 10"/>
                <a:gd name="T14" fmla="*/ 7 w 12"/>
                <a:gd name="T15" fmla="*/ 2 h 10"/>
                <a:gd name="T16" fmla="*/ 11 w 12"/>
                <a:gd name="T17" fmla="*/ 4 h 10"/>
                <a:gd name="T18" fmla="*/ 11 w 12"/>
                <a:gd name="T19" fmla="*/ 7 h 10"/>
                <a:gd name="T20" fmla="*/ 11 w 12"/>
                <a:gd name="T21" fmla="*/ 7 h 10"/>
                <a:gd name="T22" fmla="*/ 9 w 12"/>
                <a:gd name="T23" fmla="*/ 9 h 10"/>
                <a:gd name="T24" fmla="*/ 5 w 12"/>
                <a:gd name="T25" fmla="*/ 9 h 10"/>
                <a:gd name="T26" fmla="*/ 5 w 12"/>
                <a:gd name="T27" fmla="*/ 9 h 10"/>
                <a:gd name="T28" fmla="*/ 4 w 12"/>
                <a:gd name="T29" fmla="*/ 9 h 10"/>
                <a:gd name="T30" fmla="*/ 4 w 12"/>
                <a:gd name="T31" fmla="*/ 9 h 10"/>
                <a:gd name="T32" fmla="*/ 5 w 12"/>
                <a:gd name="T33" fmla="*/ 10 h 10"/>
                <a:gd name="T34" fmla="*/ 9 w 12"/>
                <a:gd name="T35" fmla="*/ 10 h 10"/>
                <a:gd name="T36" fmla="*/ 12 w 12"/>
                <a:gd name="T37" fmla="*/ 8 h 10"/>
                <a:gd name="T38" fmla="*/ 12 w 12"/>
                <a:gd name="T39" fmla="*/ 7 h 10"/>
                <a:gd name="T40" fmla="*/ 11 w 12"/>
                <a:gd name="T41" fmla="*/ 4 h 10"/>
                <a:gd name="T42" fmla="*/ 8 w 12"/>
                <a:gd name="T43" fmla="*/ 1 h 10"/>
                <a:gd name="T44" fmla="*/ 7 w 12"/>
                <a:gd name="T45" fmla="*/ 1 h 10"/>
                <a:gd name="T46" fmla="*/ 3 w 12"/>
                <a:gd name="T47" fmla="*/ 0 h 10"/>
                <a:gd name="T48" fmla="*/ 0 w 12"/>
                <a:gd name="T49" fmla="*/ 3 h 10"/>
                <a:gd name="T50" fmla="*/ 0 w 12"/>
                <a:gd name="T51" fmla="*/ 3 h 10"/>
                <a:gd name="T52" fmla="*/ 1 w 12"/>
                <a:gd name="T53" fmla="*/ 7 h 10"/>
                <a:gd name="T54" fmla="*/ 4 w 12"/>
                <a:gd name="T55" fmla="*/ 9 h 10"/>
                <a:gd name="T56" fmla="*/ 4 w 12"/>
                <a:gd name="T5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2" h="10">
                  <a:moveTo>
                    <a:pt x="4" y="9"/>
                  </a:moveTo>
                  <a:cubicBezTo>
                    <a:pt x="5" y="9"/>
                    <a:pt x="5" y="9"/>
                    <a:pt x="5" y="9"/>
                  </a:cubicBezTo>
                  <a:cubicBezTo>
                    <a:pt x="3" y="8"/>
                    <a:pt x="2" y="7"/>
                    <a:pt x="1" y="6"/>
                  </a:cubicBezTo>
                  <a:cubicBezTo>
                    <a:pt x="1" y="5"/>
                    <a:pt x="1" y="4"/>
                    <a:pt x="1" y="3"/>
                  </a:cubicBezTo>
                  <a:cubicBezTo>
                    <a:pt x="1" y="3"/>
                    <a:pt x="1" y="3"/>
                    <a:pt x="1" y="3"/>
                  </a:cubicBezTo>
                  <a:cubicBezTo>
                    <a:pt x="1" y="2"/>
                    <a:pt x="2" y="2"/>
                    <a:pt x="3" y="1"/>
                  </a:cubicBezTo>
                  <a:cubicBezTo>
                    <a:pt x="4" y="1"/>
                    <a:pt x="6" y="1"/>
                    <a:pt x="7" y="2"/>
                  </a:cubicBezTo>
                  <a:cubicBezTo>
                    <a:pt x="7" y="2"/>
                    <a:pt x="7" y="2"/>
                    <a:pt x="7" y="2"/>
                  </a:cubicBezTo>
                  <a:cubicBezTo>
                    <a:pt x="9" y="2"/>
                    <a:pt x="10" y="3"/>
                    <a:pt x="11" y="4"/>
                  </a:cubicBezTo>
                  <a:cubicBezTo>
                    <a:pt x="11" y="5"/>
                    <a:pt x="11" y="6"/>
                    <a:pt x="11" y="7"/>
                  </a:cubicBezTo>
                  <a:cubicBezTo>
                    <a:pt x="11" y="7"/>
                    <a:pt x="11" y="7"/>
                    <a:pt x="11" y="7"/>
                  </a:cubicBezTo>
                  <a:cubicBezTo>
                    <a:pt x="11" y="8"/>
                    <a:pt x="10" y="9"/>
                    <a:pt x="9" y="9"/>
                  </a:cubicBezTo>
                  <a:cubicBezTo>
                    <a:pt x="8" y="9"/>
                    <a:pt x="6" y="9"/>
                    <a:pt x="5" y="9"/>
                  </a:cubicBezTo>
                  <a:cubicBezTo>
                    <a:pt x="5" y="9"/>
                    <a:pt x="5" y="9"/>
                    <a:pt x="5" y="9"/>
                  </a:cubicBezTo>
                  <a:cubicBezTo>
                    <a:pt x="4" y="9"/>
                    <a:pt x="4" y="9"/>
                    <a:pt x="4" y="9"/>
                  </a:cubicBezTo>
                  <a:cubicBezTo>
                    <a:pt x="4" y="9"/>
                    <a:pt x="4" y="9"/>
                    <a:pt x="4" y="9"/>
                  </a:cubicBezTo>
                  <a:cubicBezTo>
                    <a:pt x="4" y="10"/>
                    <a:pt x="4" y="10"/>
                    <a:pt x="5" y="10"/>
                  </a:cubicBezTo>
                  <a:cubicBezTo>
                    <a:pt x="6" y="10"/>
                    <a:pt x="8" y="10"/>
                    <a:pt x="9" y="10"/>
                  </a:cubicBezTo>
                  <a:cubicBezTo>
                    <a:pt x="10" y="10"/>
                    <a:pt x="11" y="9"/>
                    <a:pt x="12" y="8"/>
                  </a:cubicBezTo>
                  <a:cubicBezTo>
                    <a:pt x="12" y="7"/>
                    <a:pt x="12" y="7"/>
                    <a:pt x="12" y="7"/>
                  </a:cubicBezTo>
                  <a:cubicBezTo>
                    <a:pt x="12" y="6"/>
                    <a:pt x="12" y="5"/>
                    <a:pt x="11" y="4"/>
                  </a:cubicBezTo>
                  <a:cubicBezTo>
                    <a:pt x="11" y="2"/>
                    <a:pt x="9" y="1"/>
                    <a:pt x="8" y="1"/>
                  </a:cubicBezTo>
                  <a:cubicBezTo>
                    <a:pt x="8" y="1"/>
                    <a:pt x="8" y="1"/>
                    <a:pt x="7" y="1"/>
                  </a:cubicBezTo>
                  <a:cubicBezTo>
                    <a:pt x="6" y="0"/>
                    <a:pt x="4" y="0"/>
                    <a:pt x="3" y="0"/>
                  </a:cubicBezTo>
                  <a:cubicBezTo>
                    <a:pt x="2" y="1"/>
                    <a:pt x="1" y="1"/>
                    <a:pt x="0" y="3"/>
                  </a:cubicBezTo>
                  <a:cubicBezTo>
                    <a:pt x="0" y="3"/>
                    <a:pt x="0" y="3"/>
                    <a:pt x="0" y="3"/>
                  </a:cubicBezTo>
                  <a:cubicBezTo>
                    <a:pt x="0" y="4"/>
                    <a:pt x="0" y="5"/>
                    <a:pt x="1" y="7"/>
                  </a:cubicBezTo>
                  <a:cubicBezTo>
                    <a:pt x="1" y="8"/>
                    <a:pt x="3" y="9"/>
                    <a:pt x="4" y="9"/>
                  </a:cubicBezTo>
                  <a:cubicBezTo>
                    <a:pt x="4" y="9"/>
                    <a:pt x="4" y="9"/>
                    <a:pt x="4" y="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80" name="Freeform 466"/>
            <p:cNvSpPr>
              <a:spLocks/>
            </p:cNvSpPr>
            <p:nvPr/>
          </p:nvSpPr>
          <p:spPr bwMode="auto">
            <a:xfrm>
              <a:off x="1471" y="1628"/>
              <a:ext cx="28" cy="23"/>
            </a:xfrm>
            <a:custGeom>
              <a:avLst/>
              <a:gdLst>
                <a:gd name="T0" fmla="*/ 4 w 12"/>
                <a:gd name="T1" fmla="*/ 9 h 10"/>
                <a:gd name="T2" fmla="*/ 0 w 12"/>
                <a:gd name="T3" fmla="*/ 2 h 10"/>
                <a:gd name="T4" fmla="*/ 8 w 12"/>
                <a:gd name="T5" fmla="*/ 1 h 10"/>
                <a:gd name="T6" fmla="*/ 11 w 12"/>
                <a:gd name="T7" fmla="*/ 7 h 10"/>
                <a:gd name="T8" fmla="*/ 4 w 12"/>
                <a:gd name="T9" fmla="*/ 9 h 10"/>
              </a:gdLst>
              <a:ahLst/>
              <a:cxnLst>
                <a:cxn ang="0">
                  <a:pos x="T0" y="T1"/>
                </a:cxn>
                <a:cxn ang="0">
                  <a:pos x="T2" y="T3"/>
                </a:cxn>
                <a:cxn ang="0">
                  <a:pos x="T4" y="T5"/>
                </a:cxn>
                <a:cxn ang="0">
                  <a:pos x="T6" y="T7"/>
                </a:cxn>
                <a:cxn ang="0">
                  <a:pos x="T8" y="T9"/>
                </a:cxn>
              </a:cxnLst>
              <a:rect l="0" t="0" r="r" b="b"/>
              <a:pathLst>
                <a:path w="12" h="10">
                  <a:moveTo>
                    <a:pt x="4" y="9"/>
                  </a:moveTo>
                  <a:cubicBezTo>
                    <a:pt x="1" y="7"/>
                    <a:pt x="0" y="5"/>
                    <a:pt x="0" y="2"/>
                  </a:cubicBezTo>
                  <a:cubicBezTo>
                    <a:pt x="1" y="0"/>
                    <a:pt x="4" y="0"/>
                    <a:pt x="8" y="1"/>
                  </a:cubicBezTo>
                  <a:cubicBezTo>
                    <a:pt x="11" y="2"/>
                    <a:pt x="12" y="5"/>
                    <a:pt x="11" y="7"/>
                  </a:cubicBezTo>
                  <a:cubicBezTo>
                    <a:pt x="10" y="9"/>
                    <a:pt x="7" y="10"/>
                    <a:pt x="4" y="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81" name="Freeform 467"/>
            <p:cNvSpPr>
              <a:spLocks/>
            </p:cNvSpPr>
            <p:nvPr/>
          </p:nvSpPr>
          <p:spPr bwMode="auto">
            <a:xfrm>
              <a:off x="1469" y="1628"/>
              <a:ext cx="30" cy="23"/>
            </a:xfrm>
            <a:custGeom>
              <a:avLst/>
              <a:gdLst>
                <a:gd name="T0" fmla="*/ 5 w 13"/>
                <a:gd name="T1" fmla="*/ 9 h 10"/>
                <a:gd name="T2" fmla="*/ 6 w 13"/>
                <a:gd name="T3" fmla="*/ 8 h 10"/>
                <a:gd name="T4" fmla="*/ 2 w 13"/>
                <a:gd name="T5" fmla="*/ 6 h 10"/>
                <a:gd name="T6" fmla="*/ 2 w 13"/>
                <a:gd name="T7" fmla="*/ 3 h 10"/>
                <a:gd name="T8" fmla="*/ 2 w 13"/>
                <a:gd name="T9" fmla="*/ 3 h 10"/>
                <a:gd name="T10" fmla="*/ 4 w 13"/>
                <a:gd name="T11" fmla="*/ 1 h 10"/>
                <a:gd name="T12" fmla="*/ 8 w 13"/>
                <a:gd name="T13" fmla="*/ 1 h 10"/>
                <a:gd name="T14" fmla="*/ 8 w 13"/>
                <a:gd name="T15" fmla="*/ 1 h 10"/>
                <a:gd name="T16" fmla="*/ 11 w 13"/>
                <a:gd name="T17" fmla="*/ 4 h 10"/>
                <a:gd name="T18" fmla="*/ 12 w 13"/>
                <a:gd name="T19" fmla="*/ 7 h 10"/>
                <a:gd name="T20" fmla="*/ 12 w 13"/>
                <a:gd name="T21" fmla="*/ 7 h 10"/>
                <a:gd name="T22" fmla="*/ 10 w 13"/>
                <a:gd name="T23" fmla="*/ 8 h 10"/>
                <a:gd name="T24" fmla="*/ 6 w 13"/>
                <a:gd name="T25" fmla="*/ 8 h 10"/>
                <a:gd name="T26" fmla="*/ 6 w 13"/>
                <a:gd name="T27" fmla="*/ 8 h 10"/>
                <a:gd name="T28" fmla="*/ 5 w 13"/>
                <a:gd name="T29" fmla="*/ 9 h 10"/>
                <a:gd name="T30" fmla="*/ 5 w 13"/>
                <a:gd name="T31" fmla="*/ 9 h 10"/>
                <a:gd name="T32" fmla="*/ 5 w 13"/>
                <a:gd name="T33" fmla="*/ 9 h 10"/>
                <a:gd name="T34" fmla="*/ 10 w 13"/>
                <a:gd name="T35" fmla="*/ 9 h 10"/>
                <a:gd name="T36" fmla="*/ 13 w 13"/>
                <a:gd name="T37" fmla="*/ 7 h 10"/>
                <a:gd name="T38" fmla="*/ 13 w 13"/>
                <a:gd name="T39" fmla="*/ 7 h 10"/>
                <a:gd name="T40" fmla="*/ 12 w 13"/>
                <a:gd name="T41" fmla="*/ 3 h 10"/>
                <a:gd name="T42" fmla="*/ 9 w 13"/>
                <a:gd name="T43" fmla="*/ 0 h 10"/>
                <a:gd name="T44" fmla="*/ 8 w 13"/>
                <a:gd name="T45" fmla="*/ 0 h 10"/>
                <a:gd name="T46" fmla="*/ 4 w 13"/>
                <a:gd name="T47" fmla="*/ 0 h 10"/>
                <a:gd name="T48" fmla="*/ 1 w 13"/>
                <a:gd name="T49" fmla="*/ 2 h 10"/>
                <a:gd name="T50" fmla="*/ 1 w 13"/>
                <a:gd name="T51" fmla="*/ 2 h 10"/>
                <a:gd name="T52" fmla="*/ 2 w 13"/>
                <a:gd name="T53" fmla="*/ 6 h 10"/>
                <a:gd name="T54" fmla="*/ 5 w 13"/>
                <a:gd name="T55" fmla="*/ 9 h 10"/>
                <a:gd name="T56" fmla="*/ 5 w 13"/>
                <a:gd name="T5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 h="10">
                  <a:moveTo>
                    <a:pt x="5" y="9"/>
                  </a:moveTo>
                  <a:cubicBezTo>
                    <a:pt x="6" y="8"/>
                    <a:pt x="6" y="8"/>
                    <a:pt x="6" y="8"/>
                  </a:cubicBezTo>
                  <a:cubicBezTo>
                    <a:pt x="4" y="7"/>
                    <a:pt x="3" y="7"/>
                    <a:pt x="2" y="6"/>
                  </a:cubicBezTo>
                  <a:cubicBezTo>
                    <a:pt x="2" y="5"/>
                    <a:pt x="2" y="4"/>
                    <a:pt x="2" y="3"/>
                  </a:cubicBezTo>
                  <a:cubicBezTo>
                    <a:pt x="2" y="3"/>
                    <a:pt x="2" y="3"/>
                    <a:pt x="2" y="3"/>
                  </a:cubicBezTo>
                  <a:cubicBezTo>
                    <a:pt x="2" y="2"/>
                    <a:pt x="3" y="1"/>
                    <a:pt x="4" y="1"/>
                  </a:cubicBezTo>
                  <a:cubicBezTo>
                    <a:pt x="5" y="1"/>
                    <a:pt x="7" y="1"/>
                    <a:pt x="8" y="1"/>
                  </a:cubicBezTo>
                  <a:cubicBezTo>
                    <a:pt x="8" y="1"/>
                    <a:pt x="8" y="1"/>
                    <a:pt x="8" y="1"/>
                  </a:cubicBezTo>
                  <a:cubicBezTo>
                    <a:pt x="10" y="2"/>
                    <a:pt x="11" y="3"/>
                    <a:pt x="11" y="4"/>
                  </a:cubicBezTo>
                  <a:cubicBezTo>
                    <a:pt x="12" y="5"/>
                    <a:pt x="12" y="6"/>
                    <a:pt x="12" y="7"/>
                  </a:cubicBezTo>
                  <a:cubicBezTo>
                    <a:pt x="12" y="7"/>
                    <a:pt x="12" y="7"/>
                    <a:pt x="12" y="7"/>
                  </a:cubicBezTo>
                  <a:cubicBezTo>
                    <a:pt x="12" y="8"/>
                    <a:pt x="11" y="8"/>
                    <a:pt x="10" y="8"/>
                  </a:cubicBezTo>
                  <a:cubicBezTo>
                    <a:pt x="9" y="9"/>
                    <a:pt x="7" y="9"/>
                    <a:pt x="6" y="8"/>
                  </a:cubicBezTo>
                  <a:cubicBezTo>
                    <a:pt x="6" y="8"/>
                    <a:pt x="6" y="8"/>
                    <a:pt x="6" y="8"/>
                  </a:cubicBezTo>
                  <a:cubicBezTo>
                    <a:pt x="5" y="9"/>
                    <a:pt x="5" y="9"/>
                    <a:pt x="5" y="9"/>
                  </a:cubicBezTo>
                  <a:cubicBezTo>
                    <a:pt x="5" y="9"/>
                    <a:pt x="5" y="9"/>
                    <a:pt x="5" y="9"/>
                  </a:cubicBezTo>
                  <a:cubicBezTo>
                    <a:pt x="5" y="9"/>
                    <a:pt x="5" y="9"/>
                    <a:pt x="5" y="9"/>
                  </a:cubicBezTo>
                  <a:cubicBezTo>
                    <a:pt x="7" y="10"/>
                    <a:pt x="9" y="10"/>
                    <a:pt x="10" y="9"/>
                  </a:cubicBezTo>
                  <a:cubicBezTo>
                    <a:pt x="11" y="9"/>
                    <a:pt x="12" y="8"/>
                    <a:pt x="13" y="7"/>
                  </a:cubicBezTo>
                  <a:cubicBezTo>
                    <a:pt x="13" y="7"/>
                    <a:pt x="13" y="7"/>
                    <a:pt x="13" y="7"/>
                  </a:cubicBezTo>
                  <a:cubicBezTo>
                    <a:pt x="13" y="6"/>
                    <a:pt x="13" y="4"/>
                    <a:pt x="12" y="3"/>
                  </a:cubicBezTo>
                  <a:cubicBezTo>
                    <a:pt x="12" y="2"/>
                    <a:pt x="10" y="1"/>
                    <a:pt x="9" y="0"/>
                  </a:cubicBezTo>
                  <a:cubicBezTo>
                    <a:pt x="9" y="0"/>
                    <a:pt x="8" y="0"/>
                    <a:pt x="8" y="0"/>
                  </a:cubicBezTo>
                  <a:cubicBezTo>
                    <a:pt x="7" y="0"/>
                    <a:pt x="5" y="0"/>
                    <a:pt x="4" y="0"/>
                  </a:cubicBezTo>
                  <a:cubicBezTo>
                    <a:pt x="3" y="0"/>
                    <a:pt x="1" y="1"/>
                    <a:pt x="1" y="2"/>
                  </a:cubicBezTo>
                  <a:cubicBezTo>
                    <a:pt x="1" y="2"/>
                    <a:pt x="1" y="2"/>
                    <a:pt x="1" y="2"/>
                  </a:cubicBezTo>
                  <a:cubicBezTo>
                    <a:pt x="0" y="4"/>
                    <a:pt x="1" y="5"/>
                    <a:pt x="2" y="6"/>
                  </a:cubicBezTo>
                  <a:cubicBezTo>
                    <a:pt x="2" y="7"/>
                    <a:pt x="4" y="8"/>
                    <a:pt x="5" y="9"/>
                  </a:cubicBezTo>
                  <a:cubicBezTo>
                    <a:pt x="5" y="9"/>
                    <a:pt x="5" y="9"/>
                    <a:pt x="5" y="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82" name="Freeform 468"/>
            <p:cNvSpPr>
              <a:spLocks/>
            </p:cNvSpPr>
            <p:nvPr/>
          </p:nvSpPr>
          <p:spPr bwMode="auto">
            <a:xfrm>
              <a:off x="1518" y="1659"/>
              <a:ext cx="28" cy="23"/>
            </a:xfrm>
            <a:custGeom>
              <a:avLst/>
              <a:gdLst>
                <a:gd name="T0" fmla="*/ 4 w 12"/>
                <a:gd name="T1" fmla="*/ 9 h 10"/>
                <a:gd name="T2" fmla="*/ 0 w 12"/>
                <a:gd name="T3" fmla="*/ 3 h 10"/>
                <a:gd name="T4" fmla="*/ 7 w 12"/>
                <a:gd name="T5" fmla="*/ 1 h 10"/>
                <a:gd name="T6" fmla="*/ 11 w 12"/>
                <a:gd name="T7" fmla="*/ 8 h 10"/>
                <a:gd name="T8" fmla="*/ 4 w 12"/>
                <a:gd name="T9" fmla="*/ 9 h 10"/>
              </a:gdLst>
              <a:ahLst/>
              <a:cxnLst>
                <a:cxn ang="0">
                  <a:pos x="T0" y="T1"/>
                </a:cxn>
                <a:cxn ang="0">
                  <a:pos x="T2" y="T3"/>
                </a:cxn>
                <a:cxn ang="0">
                  <a:pos x="T4" y="T5"/>
                </a:cxn>
                <a:cxn ang="0">
                  <a:pos x="T6" y="T7"/>
                </a:cxn>
                <a:cxn ang="0">
                  <a:pos x="T8" y="T9"/>
                </a:cxn>
              </a:cxnLst>
              <a:rect l="0" t="0" r="r" b="b"/>
              <a:pathLst>
                <a:path w="12" h="10">
                  <a:moveTo>
                    <a:pt x="4" y="9"/>
                  </a:moveTo>
                  <a:cubicBezTo>
                    <a:pt x="1" y="8"/>
                    <a:pt x="0" y="5"/>
                    <a:pt x="0" y="3"/>
                  </a:cubicBezTo>
                  <a:cubicBezTo>
                    <a:pt x="1" y="1"/>
                    <a:pt x="4" y="0"/>
                    <a:pt x="7" y="1"/>
                  </a:cubicBezTo>
                  <a:cubicBezTo>
                    <a:pt x="10" y="3"/>
                    <a:pt x="12" y="5"/>
                    <a:pt x="11" y="8"/>
                  </a:cubicBezTo>
                  <a:cubicBezTo>
                    <a:pt x="10" y="10"/>
                    <a:pt x="7" y="10"/>
                    <a:pt x="4" y="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83" name="Freeform 469"/>
            <p:cNvSpPr>
              <a:spLocks/>
            </p:cNvSpPr>
            <p:nvPr/>
          </p:nvSpPr>
          <p:spPr bwMode="auto">
            <a:xfrm>
              <a:off x="1516" y="1659"/>
              <a:ext cx="30" cy="26"/>
            </a:xfrm>
            <a:custGeom>
              <a:avLst/>
              <a:gdLst>
                <a:gd name="T0" fmla="*/ 5 w 13"/>
                <a:gd name="T1" fmla="*/ 9 h 11"/>
                <a:gd name="T2" fmla="*/ 5 w 13"/>
                <a:gd name="T3" fmla="*/ 9 h 11"/>
                <a:gd name="T4" fmla="*/ 2 w 13"/>
                <a:gd name="T5" fmla="*/ 6 h 11"/>
                <a:gd name="T6" fmla="*/ 2 w 13"/>
                <a:gd name="T7" fmla="*/ 3 h 11"/>
                <a:gd name="T8" fmla="*/ 2 w 13"/>
                <a:gd name="T9" fmla="*/ 3 h 11"/>
                <a:gd name="T10" fmla="*/ 4 w 13"/>
                <a:gd name="T11" fmla="*/ 2 h 11"/>
                <a:gd name="T12" fmla="*/ 8 w 13"/>
                <a:gd name="T13" fmla="*/ 2 h 11"/>
                <a:gd name="T14" fmla="*/ 8 w 13"/>
                <a:gd name="T15" fmla="*/ 2 h 11"/>
                <a:gd name="T16" fmla="*/ 11 w 13"/>
                <a:gd name="T17" fmla="*/ 4 h 11"/>
                <a:gd name="T18" fmla="*/ 12 w 13"/>
                <a:gd name="T19" fmla="*/ 7 h 11"/>
                <a:gd name="T20" fmla="*/ 12 w 13"/>
                <a:gd name="T21" fmla="*/ 7 h 11"/>
                <a:gd name="T22" fmla="*/ 10 w 13"/>
                <a:gd name="T23" fmla="*/ 9 h 11"/>
                <a:gd name="T24" fmla="*/ 6 w 13"/>
                <a:gd name="T25" fmla="*/ 9 h 11"/>
                <a:gd name="T26" fmla="*/ 5 w 13"/>
                <a:gd name="T27" fmla="*/ 9 h 11"/>
                <a:gd name="T28" fmla="*/ 5 w 13"/>
                <a:gd name="T29" fmla="*/ 9 h 11"/>
                <a:gd name="T30" fmla="*/ 5 w 13"/>
                <a:gd name="T31" fmla="*/ 10 h 11"/>
                <a:gd name="T32" fmla="*/ 5 w 13"/>
                <a:gd name="T33" fmla="*/ 10 h 11"/>
                <a:gd name="T34" fmla="*/ 10 w 13"/>
                <a:gd name="T35" fmla="*/ 10 h 11"/>
                <a:gd name="T36" fmla="*/ 13 w 13"/>
                <a:gd name="T37" fmla="*/ 8 h 11"/>
                <a:gd name="T38" fmla="*/ 13 w 13"/>
                <a:gd name="T39" fmla="*/ 8 h 11"/>
                <a:gd name="T40" fmla="*/ 12 w 13"/>
                <a:gd name="T41" fmla="*/ 4 h 11"/>
                <a:gd name="T42" fmla="*/ 9 w 13"/>
                <a:gd name="T43" fmla="*/ 1 h 11"/>
                <a:gd name="T44" fmla="*/ 8 w 13"/>
                <a:gd name="T45" fmla="*/ 1 h 11"/>
                <a:gd name="T46" fmla="*/ 4 w 13"/>
                <a:gd name="T47" fmla="*/ 1 h 11"/>
                <a:gd name="T48" fmla="*/ 1 w 13"/>
                <a:gd name="T49" fmla="*/ 3 h 11"/>
                <a:gd name="T50" fmla="*/ 1 w 13"/>
                <a:gd name="T51" fmla="*/ 3 h 11"/>
                <a:gd name="T52" fmla="*/ 1 w 13"/>
                <a:gd name="T53" fmla="*/ 7 h 11"/>
                <a:gd name="T54" fmla="*/ 5 w 13"/>
                <a:gd name="T55" fmla="*/ 10 h 11"/>
                <a:gd name="T56" fmla="*/ 5 w 13"/>
                <a:gd name="T57"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 h="11">
                  <a:moveTo>
                    <a:pt x="5" y="9"/>
                  </a:moveTo>
                  <a:cubicBezTo>
                    <a:pt x="5" y="9"/>
                    <a:pt x="5" y="9"/>
                    <a:pt x="5" y="9"/>
                  </a:cubicBezTo>
                  <a:cubicBezTo>
                    <a:pt x="4" y="8"/>
                    <a:pt x="3" y="7"/>
                    <a:pt x="2" y="6"/>
                  </a:cubicBezTo>
                  <a:cubicBezTo>
                    <a:pt x="2" y="5"/>
                    <a:pt x="2" y="4"/>
                    <a:pt x="2" y="3"/>
                  </a:cubicBezTo>
                  <a:cubicBezTo>
                    <a:pt x="2" y="3"/>
                    <a:pt x="2" y="3"/>
                    <a:pt x="2" y="3"/>
                  </a:cubicBezTo>
                  <a:cubicBezTo>
                    <a:pt x="2" y="2"/>
                    <a:pt x="3" y="2"/>
                    <a:pt x="4" y="2"/>
                  </a:cubicBezTo>
                  <a:cubicBezTo>
                    <a:pt x="5" y="1"/>
                    <a:pt x="7" y="1"/>
                    <a:pt x="8" y="2"/>
                  </a:cubicBezTo>
                  <a:cubicBezTo>
                    <a:pt x="8" y="2"/>
                    <a:pt x="8" y="2"/>
                    <a:pt x="8" y="2"/>
                  </a:cubicBezTo>
                  <a:cubicBezTo>
                    <a:pt x="10" y="3"/>
                    <a:pt x="11" y="3"/>
                    <a:pt x="11" y="4"/>
                  </a:cubicBezTo>
                  <a:cubicBezTo>
                    <a:pt x="12" y="5"/>
                    <a:pt x="12" y="6"/>
                    <a:pt x="12" y="7"/>
                  </a:cubicBezTo>
                  <a:cubicBezTo>
                    <a:pt x="12" y="7"/>
                    <a:pt x="12" y="7"/>
                    <a:pt x="12" y="7"/>
                  </a:cubicBezTo>
                  <a:cubicBezTo>
                    <a:pt x="12" y="8"/>
                    <a:pt x="11" y="9"/>
                    <a:pt x="10" y="9"/>
                  </a:cubicBezTo>
                  <a:cubicBezTo>
                    <a:pt x="9" y="9"/>
                    <a:pt x="7" y="9"/>
                    <a:pt x="6" y="9"/>
                  </a:cubicBezTo>
                  <a:cubicBezTo>
                    <a:pt x="6" y="9"/>
                    <a:pt x="6" y="9"/>
                    <a:pt x="5" y="9"/>
                  </a:cubicBezTo>
                  <a:cubicBezTo>
                    <a:pt x="5" y="9"/>
                    <a:pt x="5" y="9"/>
                    <a:pt x="5" y="9"/>
                  </a:cubicBezTo>
                  <a:cubicBezTo>
                    <a:pt x="5" y="10"/>
                    <a:pt x="5" y="10"/>
                    <a:pt x="5" y="10"/>
                  </a:cubicBezTo>
                  <a:cubicBezTo>
                    <a:pt x="5" y="10"/>
                    <a:pt x="5" y="10"/>
                    <a:pt x="5" y="10"/>
                  </a:cubicBezTo>
                  <a:cubicBezTo>
                    <a:pt x="7" y="10"/>
                    <a:pt x="9" y="11"/>
                    <a:pt x="10" y="10"/>
                  </a:cubicBezTo>
                  <a:cubicBezTo>
                    <a:pt x="11" y="10"/>
                    <a:pt x="12" y="9"/>
                    <a:pt x="13" y="8"/>
                  </a:cubicBezTo>
                  <a:cubicBezTo>
                    <a:pt x="13" y="8"/>
                    <a:pt x="13" y="8"/>
                    <a:pt x="13" y="8"/>
                  </a:cubicBezTo>
                  <a:cubicBezTo>
                    <a:pt x="13" y="6"/>
                    <a:pt x="13" y="5"/>
                    <a:pt x="12" y="4"/>
                  </a:cubicBezTo>
                  <a:cubicBezTo>
                    <a:pt x="11" y="3"/>
                    <a:pt x="10" y="2"/>
                    <a:pt x="9" y="1"/>
                  </a:cubicBezTo>
                  <a:cubicBezTo>
                    <a:pt x="9" y="1"/>
                    <a:pt x="8" y="1"/>
                    <a:pt x="8" y="1"/>
                  </a:cubicBezTo>
                  <a:cubicBezTo>
                    <a:pt x="7" y="0"/>
                    <a:pt x="5" y="0"/>
                    <a:pt x="4" y="1"/>
                  </a:cubicBezTo>
                  <a:cubicBezTo>
                    <a:pt x="3" y="1"/>
                    <a:pt x="1" y="2"/>
                    <a:pt x="1" y="3"/>
                  </a:cubicBezTo>
                  <a:cubicBezTo>
                    <a:pt x="1" y="3"/>
                    <a:pt x="1" y="3"/>
                    <a:pt x="1" y="3"/>
                  </a:cubicBezTo>
                  <a:cubicBezTo>
                    <a:pt x="0" y="4"/>
                    <a:pt x="1" y="6"/>
                    <a:pt x="1" y="7"/>
                  </a:cubicBezTo>
                  <a:cubicBezTo>
                    <a:pt x="2" y="8"/>
                    <a:pt x="3" y="9"/>
                    <a:pt x="5" y="10"/>
                  </a:cubicBezTo>
                  <a:cubicBezTo>
                    <a:pt x="5" y="9"/>
                    <a:pt x="5" y="9"/>
                    <a:pt x="5" y="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84" name="Freeform 470"/>
            <p:cNvSpPr>
              <a:spLocks/>
            </p:cNvSpPr>
            <p:nvPr/>
          </p:nvSpPr>
          <p:spPr bwMode="auto">
            <a:xfrm>
              <a:off x="1544" y="1673"/>
              <a:ext cx="28" cy="26"/>
            </a:xfrm>
            <a:custGeom>
              <a:avLst/>
              <a:gdLst>
                <a:gd name="T0" fmla="*/ 4 w 12"/>
                <a:gd name="T1" fmla="*/ 9 h 11"/>
                <a:gd name="T2" fmla="*/ 0 w 12"/>
                <a:gd name="T3" fmla="*/ 3 h 11"/>
                <a:gd name="T4" fmla="*/ 7 w 12"/>
                <a:gd name="T5" fmla="*/ 2 h 11"/>
                <a:gd name="T6" fmla="*/ 11 w 12"/>
                <a:gd name="T7" fmla="*/ 8 h 11"/>
                <a:gd name="T8" fmla="*/ 4 w 12"/>
                <a:gd name="T9" fmla="*/ 9 h 11"/>
              </a:gdLst>
              <a:ahLst/>
              <a:cxnLst>
                <a:cxn ang="0">
                  <a:pos x="T0" y="T1"/>
                </a:cxn>
                <a:cxn ang="0">
                  <a:pos x="T2" y="T3"/>
                </a:cxn>
                <a:cxn ang="0">
                  <a:pos x="T4" y="T5"/>
                </a:cxn>
                <a:cxn ang="0">
                  <a:pos x="T6" y="T7"/>
                </a:cxn>
                <a:cxn ang="0">
                  <a:pos x="T8" y="T9"/>
                </a:cxn>
              </a:cxnLst>
              <a:rect l="0" t="0" r="r" b="b"/>
              <a:pathLst>
                <a:path w="12" h="11">
                  <a:moveTo>
                    <a:pt x="4" y="9"/>
                  </a:moveTo>
                  <a:cubicBezTo>
                    <a:pt x="1" y="8"/>
                    <a:pt x="0" y="5"/>
                    <a:pt x="0" y="3"/>
                  </a:cubicBezTo>
                  <a:cubicBezTo>
                    <a:pt x="1" y="1"/>
                    <a:pt x="4" y="0"/>
                    <a:pt x="7" y="2"/>
                  </a:cubicBezTo>
                  <a:cubicBezTo>
                    <a:pt x="11" y="3"/>
                    <a:pt x="12" y="6"/>
                    <a:pt x="11" y="8"/>
                  </a:cubicBezTo>
                  <a:cubicBezTo>
                    <a:pt x="10" y="10"/>
                    <a:pt x="7" y="11"/>
                    <a:pt x="4" y="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85" name="Freeform 471"/>
            <p:cNvSpPr>
              <a:spLocks/>
            </p:cNvSpPr>
            <p:nvPr/>
          </p:nvSpPr>
          <p:spPr bwMode="auto">
            <a:xfrm>
              <a:off x="1542" y="1673"/>
              <a:ext cx="30" cy="26"/>
            </a:xfrm>
            <a:custGeom>
              <a:avLst/>
              <a:gdLst>
                <a:gd name="T0" fmla="*/ 5 w 13"/>
                <a:gd name="T1" fmla="*/ 9 h 11"/>
                <a:gd name="T2" fmla="*/ 5 w 13"/>
                <a:gd name="T3" fmla="*/ 9 h 11"/>
                <a:gd name="T4" fmla="*/ 2 w 13"/>
                <a:gd name="T5" fmla="*/ 6 h 11"/>
                <a:gd name="T6" fmla="*/ 2 w 13"/>
                <a:gd name="T7" fmla="*/ 4 h 11"/>
                <a:gd name="T8" fmla="*/ 2 w 13"/>
                <a:gd name="T9" fmla="*/ 3 h 11"/>
                <a:gd name="T10" fmla="*/ 4 w 13"/>
                <a:gd name="T11" fmla="*/ 2 h 11"/>
                <a:gd name="T12" fmla="*/ 8 w 13"/>
                <a:gd name="T13" fmla="*/ 2 h 11"/>
                <a:gd name="T14" fmla="*/ 8 w 13"/>
                <a:gd name="T15" fmla="*/ 2 h 11"/>
                <a:gd name="T16" fmla="*/ 11 w 13"/>
                <a:gd name="T17" fmla="*/ 5 h 11"/>
                <a:gd name="T18" fmla="*/ 12 w 13"/>
                <a:gd name="T19" fmla="*/ 8 h 11"/>
                <a:gd name="T20" fmla="*/ 12 w 13"/>
                <a:gd name="T21" fmla="*/ 8 h 11"/>
                <a:gd name="T22" fmla="*/ 10 w 13"/>
                <a:gd name="T23" fmla="*/ 9 h 11"/>
                <a:gd name="T24" fmla="*/ 6 w 13"/>
                <a:gd name="T25" fmla="*/ 9 h 11"/>
                <a:gd name="T26" fmla="*/ 5 w 13"/>
                <a:gd name="T27" fmla="*/ 9 h 11"/>
                <a:gd name="T28" fmla="*/ 5 w 13"/>
                <a:gd name="T29" fmla="*/ 9 h 11"/>
                <a:gd name="T30" fmla="*/ 5 w 13"/>
                <a:gd name="T31" fmla="*/ 10 h 11"/>
                <a:gd name="T32" fmla="*/ 5 w 13"/>
                <a:gd name="T33" fmla="*/ 10 h 11"/>
                <a:gd name="T34" fmla="*/ 10 w 13"/>
                <a:gd name="T35" fmla="*/ 10 h 11"/>
                <a:gd name="T36" fmla="*/ 13 w 13"/>
                <a:gd name="T37" fmla="*/ 8 h 11"/>
                <a:gd name="T38" fmla="*/ 13 w 13"/>
                <a:gd name="T39" fmla="*/ 8 h 11"/>
                <a:gd name="T40" fmla="*/ 12 w 13"/>
                <a:gd name="T41" fmla="*/ 4 h 11"/>
                <a:gd name="T42" fmla="*/ 9 w 13"/>
                <a:gd name="T43" fmla="*/ 1 h 11"/>
                <a:gd name="T44" fmla="*/ 8 w 13"/>
                <a:gd name="T45" fmla="*/ 1 h 11"/>
                <a:gd name="T46" fmla="*/ 4 w 13"/>
                <a:gd name="T47" fmla="*/ 1 h 11"/>
                <a:gd name="T48" fmla="*/ 1 w 13"/>
                <a:gd name="T49" fmla="*/ 3 h 11"/>
                <a:gd name="T50" fmla="*/ 1 w 13"/>
                <a:gd name="T51" fmla="*/ 3 h 11"/>
                <a:gd name="T52" fmla="*/ 1 w 13"/>
                <a:gd name="T53" fmla="*/ 7 h 11"/>
                <a:gd name="T54" fmla="*/ 5 w 13"/>
                <a:gd name="T55" fmla="*/ 10 h 11"/>
                <a:gd name="T56" fmla="*/ 5 w 13"/>
                <a:gd name="T57"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 h="11">
                  <a:moveTo>
                    <a:pt x="5" y="9"/>
                  </a:moveTo>
                  <a:cubicBezTo>
                    <a:pt x="5" y="9"/>
                    <a:pt x="5" y="9"/>
                    <a:pt x="5" y="9"/>
                  </a:cubicBezTo>
                  <a:cubicBezTo>
                    <a:pt x="4" y="8"/>
                    <a:pt x="3" y="7"/>
                    <a:pt x="2" y="6"/>
                  </a:cubicBezTo>
                  <a:cubicBezTo>
                    <a:pt x="2" y="5"/>
                    <a:pt x="2" y="4"/>
                    <a:pt x="2" y="4"/>
                  </a:cubicBezTo>
                  <a:cubicBezTo>
                    <a:pt x="2" y="3"/>
                    <a:pt x="2" y="3"/>
                    <a:pt x="2" y="3"/>
                  </a:cubicBezTo>
                  <a:cubicBezTo>
                    <a:pt x="2" y="3"/>
                    <a:pt x="3" y="2"/>
                    <a:pt x="4" y="2"/>
                  </a:cubicBezTo>
                  <a:cubicBezTo>
                    <a:pt x="5" y="1"/>
                    <a:pt x="7" y="2"/>
                    <a:pt x="8" y="2"/>
                  </a:cubicBezTo>
                  <a:cubicBezTo>
                    <a:pt x="8" y="2"/>
                    <a:pt x="8" y="2"/>
                    <a:pt x="8" y="2"/>
                  </a:cubicBezTo>
                  <a:cubicBezTo>
                    <a:pt x="10" y="3"/>
                    <a:pt x="11" y="4"/>
                    <a:pt x="11" y="5"/>
                  </a:cubicBezTo>
                  <a:cubicBezTo>
                    <a:pt x="12" y="6"/>
                    <a:pt x="12" y="7"/>
                    <a:pt x="12" y="8"/>
                  </a:cubicBezTo>
                  <a:cubicBezTo>
                    <a:pt x="12" y="8"/>
                    <a:pt x="12" y="8"/>
                    <a:pt x="12" y="8"/>
                  </a:cubicBezTo>
                  <a:cubicBezTo>
                    <a:pt x="12" y="8"/>
                    <a:pt x="11" y="9"/>
                    <a:pt x="10" y="9"/>
                  </a:cubicBezTo>
                  <a:cubicBezTo>
                    <a:pt x="9" y="10"/>
                    <a:pt x="7" y="10"/>
                    <a:pt x="6" y="9"/>
                  </a:cubicBezTo>
                  <a:cubicBezTo>
                    <a:pt x="6" y="9"/>
                    <a:pt x="6" y="9"/>
                    <a:pt x="5" y="9"/>
                  </a:cubicBezTo>
                  <a:cubicBezTo>
                    <a:pt x="5" y="9"/>
                    <a:pt x="5" y="9"/>
                    <a:pt x="5" y="9"/>
                  </a:cubicBezTo>
                  <a:cubicBezTo>
                    <a:pt x="5" y="10"/>
                    <a:pt x="5" y="10"/>
                    <a:pt x="5" y="10"/>
                  </a:cubicBezTo>
                  <a:cubicBezTo>
                    <a:pt x="5" y="10"/>
                    <a:pt x="5" y="10"/>
                    <a:pt x="5" y="10"/>
                  </a:cubicBezTo>
                  <a:cubicBezTo>
                    <a:pt x="7" y="11"/>
                    <a:pt x="9" y="11"/>
                    <a:pt x="10" y="10"/>
                  </a:cubicBezTo>
                  <a:cubicBezTo>
                    <a:pt x="11" y="10"/>
                    <a:pt x="12" y="9"/>
                    <a:pt x="13" y="8"/>
                  </a:cubicBezTo>
                  <a:cubicBezTo>
                    <a:pt x="13" y="8"/>
                    <a:pt x="13" y="8"/>
                    <a:pt x="13" y="8"/>
                  </a:cubicBezTo>
                  <a:cubicBezTo>
                    <a:pt x="13" y="7"/>
                    <a:pt x="13" y="5"/>
                    <a:pt x="12" y="4"/>
                  </a:cubicBezTo>
                  <a:cubicBezTo>
                    <a:pt x="12" y="3"/>
                    <a:pt x="10" y="2"/>
                    <a:pt x="9" y="1"/>
                  </a:cubicBezTo>
                  <a:cubicBezTo>
                    <a:pt x="9" y="1"/>
                    <a:pt x="8" y="1"/>
                    <a:pt x="8" y="1"/>
                  </a:cubicBezTo>
                  <a:cubicBezTo>
                    <a:pt x="7" y="1"/>
                    <a:pt x="5" y="0"/>
                    <a:pt x="4" y="1"/>
                  </a:cubicBezTo>
                  <a:cubicBezTo>
                    <a:pt x="3" y="1"/>
                    <a:pt x="1" y="2"/>
                    <a:pt x="1" y="3"/>
                  </a:cubicBezTo>
                  <a:cubicBezTo>
                    <a:pt x="1" y="3"/>
                    <a:pt x="1" y="3"/>
                    <a:pt x="1" y="3"/>
                  </a:cubicBezTo>
                  <a:cubicBezTo>
                    <a:pt x="0" y="4"/>
                    <a:pt x="1" y="6"/>
                    <a:pt x="1" y="7"/>
                  </a:cubicBezTo>
                  <a:cubicBezTo>
                    <a:pt x="2" y="8"/>
                    <a:pt x="4" y="9"/>
                    <a:pt x="5" y="10"/>
                  </a:cubicBezTo>
                  <a:cubicBezTo>
                    <a:pt x="5" y="9"/>
                    <a:pt x="5" y="9"/>
                    <a:pt x="5" y="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86" name="Freeform 472"/>
            <p:cNvSpPr>
              <a:spLocks/>
            </p:cNvSpPr>
            <p:nvPr/>
          </p:nvSpPr>
          <p:spPr bwMode="auto">
            <a:xfrm>
              <a:off x="1388" y="1550"/>
              <a:ext cx="29" cy="24"/>
            </a:xfrm>
            <a:custGeom>
              <a:avLst/>
              <a:gdLst>
                <a:gd name="T0" fmla="*/ 4 w 12"/>
                <a:gd name="T1" fmla="*/ 9 h 10"/>
                <a:gd name="T2" fmla="*/ 0 w 12"/>
                <a:gd name="T3" fmla="*/ 3 h 10"/>
                <a:gd name="T4" fmla="*/ 8 w 12"/>
                <a:gd name="T5" fmla="*/ 1 h 10"/>
                <a:gd name="T6" fmla="*/ 11 w 12"/>
                <a:gd name="T7" fmla="*/ 8 h 10"/>
                <a:gd name="T8" fmla="*/ 4 w 12"/>
                <a:gd name="T9" fmla="*/ 9 h 10"/>
              </a:gdLst>
              <a:ahLst/>
              <a:cxnLst>
                <a:cxn ang="0">
                  <a:pos x="T0" y="T1"/>
                </a:cxn>
                <a:cxn ang="0">
                  <a:pos x="T2" y="T3"/>
                </a:cxn>
                <a:cxn ang="0">
                  <a:pos x="T4" y="T5"/>
                </a:cxn>
                <a:cxn ang="0">
                  <a:pos x="T6" y="T7"/>
                </a:cxn>
                <a:cxn ang="0">
                  <a:pos x="T8" y="T9"/>
                </a:cxn>
              </a:cxnLst>
              <a:rect l="0" t="0" r="r" b="b"/>
              <a:pathLst>
                <a:path w="12" h="10">
                  <a:moveTo>
                    <a:pt x="4" y="9"/>
                  </a:moveTo>
                  <a:cubicBezTo>
                    <a:pt x="1" y="8"/>
                    <a:pt x="0" y="5"/>
                    <a:pt x="0" y="3"/>
                  </a:cubicBezTo>
                  <a:cubicBezTo>
                    <a:pt x="1" y="1"/>
                    <a:pt x="5" y="0"/>
                    <a:pt x="8" y="1"/>
                  </a:cubicBezTo>
                  <a:cubicBezTo>
                    <a:pt x="11" y="3"/>
                    <a:pt x="12" y="5"/>
                    <a:pt x="11" y="8"/>
                  </a:cubicBezTo>
                  <a:cubicBezTo>
                    <a:pt x="11" y="10"/>
                    <a:pt x="7" y="10"/>
                    <a:pt x="4" y="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87" name="Freeform 473"/>
            <p:cNvSpPr>
              <a:spLocks/>
            </p:cNvSpPr>
            <p:nvPr/>
          </p:nvSpPr>
          <p:spPr bwMode="auto">
            <a:xfrm>
              <a:off x="1386" y="1550"/>
              <a:ext cx="31" cy="24"/>
            </a:xfrm>
            <a:custGeom>
              <a:avLst/>
              <a:gdLst>
                <a:gd name="T0" fmla="*/ 5 w 13"/>
                <a:gd name="T1" fmla="*/ 9 h 10"/>
                <a:gd name="T2" fmla="*/ 6 w 13"/>
                <a:gd name="T3" fmla="*/ 9 h 10"/>
                <a:gd name="T4" fmla="*/ 2 w 13"/>
                <a:gd name="T5" fmla="*/ 6 h 10"/>
                <a:gd name="T6" fmla="*/ 2 w 13"/>
                <a:gd name="T7" fmla="*/ 3 h 10"/>
                <a:gd name="T8" fmla="*/ 2 w 13"/>
                <a:gd name="T9" fmla="*/ 3 h 10"/>
                <a:gd name="T10" fmla="*/ 4 w 13"/>
                <a:gd name="T11" fmla="*/ 2 h 10"/>
                <a:gd name="T12" fmla="*/ 8 w 13"/>
                <a:gd name="T13" fmla="*/ 2 h 10"/>
                <a:gd name="T14" fmla="*/ 8 w 13"/>
                <a:gd name="T15" fmla="*/ 2 h 10"/>
                <a:gd name="T16" fmla="*/ 11 w 13"/>
                <a:gd name="T17" fmla="*/ 4 h 10"/>
                <a:gd name="T18" fmla="*/ 12 w 13"/>
                <a:gd name="T19" fmla="*/ 7 h 10"/>
                <a:gd name="T20" fmla="*/ 12 w 13"/>
                <a:gd name="T21" fmla="*/ 7 h 10"/>
                <a:gd name="T22" fmla="*/ 10 w 13"/>
                <a:gd name="T23" fmla="*/ 9 h 10"/>
                <a:gd name="T24" fmla="*/ 6 w 13"/>
                <a:gd name="T25" fmla="*/ 9 h 10"/>
                <a:gd name="T26" fmla="*/ 6 w 13"/>
                <a:gd name="T27" fmla="*/ 9 h 10"/>
                <a:gd name="T28" fmla="*/ 5 w 13"/>
                <a:gd name="T29" fmla="*/ 9 h 10"/>
                <a:gd name="T30" fmla="*/ 5 w 13"/>
                <a:gd name="T31" fmla="*/ 10 h 10"/>
                <a:gd name="T32" fmla="*/ 6 w 13"/>
                <a:gd name="T33" fmla="*/ 10 h 10"/>
                <a:gd name="T34" fmla="*/ 10 w 13"/>
                <a:gd name="T35" fmla="*/ 10 h 10"/>
                <a:gd name="T36" fmla="*/ 13 w 13"/>
                <a:gd name="T37" fmla="*/ 8 h 10"/>
                <a:gd name="T38" fmla="*/ 13 w 13"/>
                <a:gd name="T39" fmla="*/ 8 h 10"/>
                <a:gd name="T40" fmla="*/ 12 w 13"/>
                <a:gd name="T41" fmla="*/ 4 h 10"/>
                <a:gd name="T42" fmla="*/ 9 w 13"/>
                <a:gd name="T43" fmla="*/ 1 h 10"/>
                <a:gd name="T44" fmla="*/ 8 w 13"/>
                <a:gd name="T45" fmla="*/ 1 h 10"/>
                <a:gd name="T46" fmla="*/ 4 w 13"/>
                <a:gd name="T47" fmla="*/ 1 h 10"/>
                <a:gd name="T48" fmla="*/ 1 w 13"/>
                <a:gd name="T49" fmla="*/ 3 h 10"/>
                <a:gd name="T50" fmla="*/ 1 w 13"/>
                <a:gd name="T51" fmla="*/ 3 h 10"/>
                <a:gd name="T52" fmla="*/ 2 w 13"/>
                <a:gd name="T53" fmla="*/ 7 h 10"/>
                <a:gd name="T54" fmla="*/ 5 w 13"/>
                <a:gd name="T55" fmla="*/ 10 h 10"/>
                <a:gd name="T56" fmla="*/ 5 w 13"/>
                <a:gd name="T5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 h="10">
                  <a:moveTo>
                    <a:pt x="5" y="9"/>
                  </a:moveTo>
                  <a:cubicBezTo>
                    <a:pt x="6" y="9"/>
                    <a:pt x="6" y="9"/>
                    <a:pt x="6" y="9"/>
                  </a:cubicBezTo>
                  <a:cubicBezTo>
                    <a:pt x="4" y="8"/>
                    <a:pt x="3" y="7"/>
                    <a:pt x="2" y="6"/>
                  </a:cubicBezTo>
                  <a:cubicBezTo>
                    <a:pt x="2" y="5"/>
                    <a:pt x="2" y="4"/>
                    <a:pt x="2" y="3"/>
                  </a:cubicBezTo>
                  <a:cubicBezTo>
                    <a:pt x="2" y="3"/>
                    <a:pt x="2" y="3"/>
                    <a:pt x="2" y="3"/>
                  </a:cubicBezTo>
                  <a:cubicBezTo>
                    <a:pt x="2" y="2"/>
                    <a:pt x="3" y="2"/>
                    <a:pt x="4" y="2"/>
                  </a:cubicBezTo>
                  <a:cubicBezTo>
                    <a:pt x="5" y="1"/>
                    <a:pt x="7" y="1"/>
                    <a:pt x="8" y="2"/>
                  </a:cubicBezTo>
                  <a:cubicBezTo>
                    <a:pt x="8" y="2"/>
                    <a:pt x="8" y="2"/>
                    <a:pt x="8" y="2"/>
                  </a:cubicBezTo>
                  <a:cubicBezTo>
                    <a:pt x="10" y="3"/>
                    <a:pt x="11" y="3"/>
                    <a:pt x="11" y="4"/>
                  </a:cubicBezTo>
                  <a:cubicBezTo>
                    <a:pt x="12" y="5"/>
                    <a:pt x="12" y="6"/>
                    <a:pt x="12" y="7"/>
                  </a:cubicBezTo>
                  <a:cubicBezTo>
                    <a:pt x="12" y="7"/>
                    <a:pt x="12" y="7"/>
                    <a:pt x="12" y="7"/>
                  </a:cubicBezTo>
                  <a:cubicBezTo>
                    <a:pt x="12" y="8"/>
                    <a:pt x="11" y="9"/>
                    <a:pt x="10" y="9"/>
                  </a:cubicBezTo>
                  <a:cubicBezTo>
                    <a:pt x="9" y="9"/>
                    <a:pt x="7" y="9"/>
                    <a:pt x="6" y="9"/>
                  </a:cubicBezTo>
                  <a:cubicBezTo>
                    <a:pt x="6" y="9"/>
                    <a:pt x="6" y="9"/>
                    <a:pt x="6" y="9"/>
                  </a:cubicBezTo>
                  <a:cubicBezTo>
                    <a:pt x="5" y="9"/>
                    <a:pt x="5" y="9"/>
                    <a:pt x="5" y="9"/>
                  </a:cubicBezTo>
                  <a:cubicBezTo>
                    <a:pt x="5" y="10"/>
                    <a:pt x="5" y="10"/>
                    <a:pt x="5" y="10"/>
                  </a:cubicBezTo>
                  <a:cubicBezTo>
                    <a:pt x="5" y="10"/>
                    <a:pt x="5" y="10"/>
                    <a:pt x="6" y="10"/>
                  </a:cubicBezTo>
                  <a:cubicBezTo>
                    <a:pt x="7" y="10"/>
                    <a:pt x="9" y="10"/>
                    <a:pt x="10" y="10"/>
                  </a:cubicBezTo>
                  <a:cubicBezTo>
                    <a:pt x="11" y="10"/>
                    <a:pt x="12" y="9"/>
                    <a:pt x="13" y="8"/>
                  </a:cubicBezTo>
                  <a:cubicBezTo>
                    <a:pt x="13" y="8"/>
                    <a:pt x="13" y="8"/>
                    <a:pt x="13" y="8"/>
                  </a:cubicBezTo>
                  <a:cubicBezTo>
                    <a:pt x="13" y="6"/>
                    <a:pt x="13" y="5"/>
                    <a:pt x="12" y="4"/>
                  </a:cubicBezTo>
                  <a:cubicBezTo>
                    <a:pt x="12" y="3"/>
                    <a:pt x="10" y="2"/>
                    <a:pt x="9" y="1"/>
                  </a:cubicBezTo>
                  <a:cubicBezTo>
                    <a:pt x="9" y="1"/>
                    <a:pt x="9" y="1"/>
                    <a:pt x="8" y="1"/>
                  </a:cubicBezTo>
                  <a:cubicBezTo>
                    <a:pt x="7" y="0"/>
                    <a:pt x="5" y="0"/>
                    <a:pt x="4" y="1"/>
                  </a:cubicBezTo>
                  <a:cubicBezTo>
                    <a:pt x="3" y="1"/>
                    <a:pt x="1" y="2"/>
                    <a:pt x="1" y="3"/>
                  </a:cubicBezTo>
                  <a:cubicBezTo>
                    <a:pt x="1" y="3"/>
                    <a:pt x="1" y="3"/>
                    <a:pt x="1" y="3"/>
                  </a:cubicBezTo>
                  <a:cubicBezTo>
                    <a:pt x="0" y="4"/>
                    <a:pt x="1" y="6"/>
                    <a:pt x="2" y="7"/>
                  </a:cubicBezTo>
                  <a:cubicBezTo>
                    <a:pt x="2" y="8"/>
                    <a:pt x="4" y="9"/>
                    <a:pt x="5" y="10"/>
                  </a:cubicBezTo>
                  <a:cubicBezTo>
                    <a:pt x="5" y="9"/>
                    <a:pt x="5" y="9"/>
                    <a:pt x="5" y="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88" name="Freeform 474"/>
            <p:cNvSpPr>
              <a:spLocks/>
            </p:cNvSpPr>
            <p:nvPr/>
          </p:nvSpPr>
          <p:spPr bwMode="auto">
            <a:xfrm>
              <a:off x="1402" y="1574"/>
              <a:ext cx="31" cy="23"/>
            </a:xfrm>
            <a:custGeom>
              <a:avLst/>
              <a:gdLst>
                <a:gd name="T0" fmla="*/ 5 w 13"/>
                <a:gd name="T1" fmla="*/ 9 h 10"/>
                <a:gd name="T2" fmla="*/ 1 w 13"/>
                <a:gd name="T3" fmla="*/ 2 h 10"/>
                <a:gd name="T4" fmla="*/ 8 w 13"/>
                <a:gd name="T5" fmla="*/ 1 h 10"/>
                <a:gd name="T6" fmla="*/ 12 w 13"/>
                <a:gd name="T7" fmla="*/ 7 h 10"/>
                <a:gd name="T8" fmla="*/ 5 w 13"/>
                <a:gd name="T9" fmla="*/ 9 h 10"/>
              </a:gdLst>
              <a:ahLst/>
              <a:cxnLst>
                <a:cxn ang="0">
                  <a:pos x="T0" y="T1"/>
                </a:cxn>
                <a:cxn ang="0">
                  <a:pos x="T2" y="T3"/>
                </a:cxn>
                <a:cxn ang="0">
                  <a:pos x="T4" y="T5"/>
                </a:cxn>
                <a:cxn ang="0">
                  <a:pos x="T6" y="T7"/>
                </a:cxn>
                <a:cxn ang="0">
                  <a:pos x="T8" y="T9"/>
                </a:cxn>
              </a:cxnLst>
              <a:rect l="0" t="0" r="r" b="b"/>
              <a:pathLst>
                <a:path w="13" h="10">
                  <a:moveTo>
                    <a:pt x="5" y="9"/>
                  </a:moveTo>
                  <a:cubicBezTo>
                    <a:pt x="2" y="7"/>
                    <a:pt x="0" y="5"/>
                    <a:pt x="1" y="2"/>
                  </a:cubicBezTo>
                  <a:cubicBezTo>
                    <a:pt x="2" y="0"/>
                    <a:pt x="5" y="0"/>
                    <a:pt x="8" y="1"/>
                  </a:cubicBezTo>
                  <a:cubicBezTo>
                    <a:pt x="11" y="2"/>
                    <a:pt x="13" y="5"/>
                    <a:pt x="12" y="7"/>
                  </a:cubicBezTo>
                  <a:cubicBezTo>
                    <a:pt x="11" y="9"/>
                    <a:pt x="8" y="10"/>
                    <a:pt x="5" y="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89" name="Freeform 475"/>
            <p:cNvSpPr>
              <a:spLocks/>
            </p:cNvSpPr>
            <p:nvPr/>
          </p:nvSpPr>
          <p:spPr bwMode="auto">
            <a:xfrm>
              <a:off x="1402" y="1574"/>
              <a:ext cx="31" cy="23"/>
            </a:xfrm>
            <a:custGeom>
              <a:avLst/>
              <a:gdLst>
                <a:gd name="T0" fmla="*/ 5 w 13"/>
                <a:gd name="T1" fmla="*/ 9 h 10"/>
                <a:gd name="T2" fmla="*/ 5 w 13"/>
                <a:gd name="T3" fmla="*/ 8 h 10"/>
                <a:gd name="T4" fmla="*/ 2 w 13"/>
                <a:gd name="T5" fmla="*/ 6 h 10"/>
                <a:gd name="T6" fmla="*/ 2 w 13"/>
                <a:gd name="T7" fmla="*/ 3 h 10"/>
                <a:gd name="T8" fmla="*/ 2 w 13"/>
                <a:gd name="T9" fmla="*/ 3 h 10"/>
                <a:gd name="T10" fmla="*/ 4 w 13"/>
                <a:gd name="T11" fmla="*/ 1 h 10"/>
                <a:gd name="T12" fmla="*/ 8 w 13"/>
                <a:gd name="T13" fmla="*/ 1 h 10"/>
                <a:gd name="T14" fmla="*/ 8 w 13"/>
                <a:gd name="T15" fmla="*/ 1 h 10"/>
                <a:gd name="T16" fmla="*/ 11 w 13"/>
                <a:gd name="T17" fmla="*/ 4 h 10"/>
                <a:gd name="T18" fmla="*/ 12 w 13"/>
                <a:gd name="T19" fmla="*/ 7 h 10"/>
                <a:gd name="T20" fmla="*/ 12 w 13"/>
                <a:gd name="T21" fmla="*/ 7 h 10"/>
                <a:gd name="T22" fmla="*/ 9 w 13"/>
                <a:gd name="T23" fmla="*/ 8 h 10"/>
                <a:gd name="T24" fmla="*/ 6 w 13"/>
                <a:gd name="T25" fmla="*/ 8 h 10"/>
                <a:gd name="T26" fmla="*/ 5 w 13"/>
                <a:gd name="T27" fmla="*/ 8 h 10"/>
                <a:gd name="T28" fmla="*/ 5 w 13"/>
                <a:gd name="T29" fmla="*/ 9 h 10"/>
                <a:gd name="T30" fmla="*/ 5 w 13"/>
                <a:gd name="T31" fmla="*/ 9 h 10"/>
                <a:gd name="T32" fmla="*/ 5 w 13"/>
                <a:gd name="T33" fmla="*/ 9 h 10"/>
                <a:gd name="T34" fmla="*/ 10 w 13"/>
                <a:gd name="T35" fmla="*/ 9 h 10"/>
                <a:gd name="T36" fmla="*/ 13 w 13"/>
                <a:gd name="T37" fmla="*/ 7 h 10"/>
                <a:gd name="T38" fmla="*/ 13 w 13"/>
                <a:gd name="T39" fmla="*/ 7 h 10"/>
                <a:gd name="T40" fmla="*/ 12 w 13"/>
                <a:gd name="T41" fmla="*/ 3 h 10"/>
                <a:gd name="T42" fmla="*/ 8 w 13"/>
                <a:gd name="T43" fmla="*/ 0 h 10"/>
                <a:gd name="T44" fmla="*/ 8 w 13"/>
                <a:gd name="T45" fmla="*/ 0 h 10"/>
                <a:gd name="T46" fmla="*/ 4 w 13"/>
                <a:gd name="T47" fmla="*/ 0 h 10"/>
                <a:gd name="T48" fmla="*/ 1 w 13"/>
                <a:gd name="T49" fmla="*/ 2 h 10"/>
                <a:gd name="T50" fmla="*/ 1 w 13"/>
                <a:gd name="T51" fmla="*/ 2 h 10"/>
                <a:gd name="T52" fmla="*/ 1 w 13"/>
                <a:gd name="T53" fmla="*/ 6 h 10"/>
                <a:gd name="T54" fmla="*/ 5 w 13"/>
                <a:gd name="T55" fmla="*/ 9 h 10"/>
                <a:gd name="T56" fmla="*/ 5 w 13"/>
                <a:gd name="T5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 h="10">
                  <a:moveTo>
                    <a:pt x="5" y="9"/>
                  </a:moveTo>
                  <a:cubicBezTo>
                    <a:pt x="5" y="8"/>
                    <a:pt x="5" y="8"/>
                    <a:pt x="5" y="8"/>
                  </a:cubicBezTo>
                  <a:cubicBezTo>
                    <a:pt x="4" y="7"/>
                    <a:pt x="3" y="7"/>
                    <a:pt x="2" y="6"/>
                  </a:cubicBezTo>
                  <a:cubicBezTo>
                    <a:pt x="1" y="5"/>
                    <a:pt x="1" y="4"/>
                    <a:pt x="2" y="3"/>
                  </a:cubicBezTo>
                  <a:cubicBezTo>
                    <a:pt x="2" y="3"/>
                    <a:pt x="2" y="3"/>
                    <a:pt x="2" y="3"/>
                  </a:cubicBezTo>
                  <a:cubicBezTo>
                    <a:pt x="2" y="2"/>
                    <a:pt x="3" y="1"/>
                    <a:pt x="4" y="1"/>
                  </a:cubicBezTo>
                  <a:cubicBezTo>
                    <a:pt x="5" y="1"/>
                    <a:pt x="6" y="1"/>
                    <a:pt x="8" y="1"/>
                  </a:cubicBezTo>
                  <a:cubicBezTo>
                    <a:pt x="8" y="1"/>
                    <a:pt x="8" y="1"/>
                    <a:pt x="8" y="1"/>
                  </a:cubicBezTo>
                  <a:cubicBezTo>
                    <a:pt x="9" y="2"/>
                    <a:pt x="10" y="3"/>
                    <a:pt x="11" y="4"/>
                  </a:cubicBezTo>
                  <a:cubicBezTo>
                    <a:pt x="12" y="5"/>
                    <a:pt x="12" y="6"/>
                    <a:pt x="12" y="7"/>
                  </a:cubicBezTo>
                  <a:cubicBezTo>
                    <a:pt x="12" y="7"/>
                    <a:pt x="12" y="7"/>
                    <a:pt x="12" y="7"/>
                  </a:cubicBezTo>
                  <a:cubicBezTo>
                    <a:pt x="11" y="8"/>
                    <a:pt x="10" y="8"/>
                    <a:pt x="9" y="8"/>
                  </a:cubicBezTo>
                  <a:cubicBezTo>
                    <a:pt x="8" y="9"/>
                    <a:pt x="7" y="9"/>
                    <a:pt x="6" y="8"/>
                  </a:cubicBezTo>
                  <a:cubicBezTo>
                    <a:pt x="5" y="8"/>
                    <a:pt x="5" y="8"/>
                    <a:pt x="5" y="8"/>
                  </a:cubicBezTo>
                  <a:cubicBezTo>
                    <a:pt x="5" y="9"/>
                    <a:pt x="5" y="9"/>
                    <a:pt x="5" y="9"/>
                  </a:cubicBezTo>
                  <a:cubicBezTo>
                    <a:pt x="5" y="9"/>
                    <a:pt x="5" y="9"/>
                    <a:pt x="5" y="9"/>
                  </a:cubicBezTo>
                  <a:cubicBezTo>
                    <a:pt x="5" y="9"/>
                    <a:pt x="5" y="9"/>
                    <a:pt x="5" y="9"/>
                  </a:cubicBezTo>
                  <a:cubicBezTo>
                    <a:pt x="7" y="10"/>
                    <a:pt x="8" y="10"/>
                    <a:pt x="10" y="9"/>
                  </a:cubicBezTo>
                  <a:cubicBezTo>
                    <a:pt x="11" y="9"/>
                    <a:pt x="12" y="8"/>
                    <a:pt x="13" y="7"/>
                  </a:cubicBezTo>
                  <a:cubicBezTo>
                    <a:pt x="13" y="7"/>
                    <a:pt x="13" y="7"/>
                    <a:pt x="13" y="7"/>
                  </a:cubicBezTo>
                  <a:cubicBezTo>
                    <a:pt x="13" y="6"/>
                    <a:pt x="13" y="4"/>
                    <a:pt x="12" y="3"/>
                  </a:cubicBezTo>
                  <a:cubicBezTo>
                    <a:pt x="11" y="2"/>
                    <a:pt x="10" y="1"/>
                    <a:pt x="8" y="0"/>
                  </a:cubicBezTo>
                  <a:cubicBezTo>
                    <a:pt x="8" y="0"/>
                    <a:pt x="8" y="0"/>
                    <a:pt x="8" y="0"/>
                  </a:cubicBezTo>
                  <a:cubicBezTo>
                    <a:pt x="6" y="0"/>
                    <a:pt x="5" y="0"/>
                    <a:pt x="4" y="0"/>
                  </a:cubicBezTo>
                  <a:cubicBezTo>
                    <a:pt x="2" y="0"/>
                    <a:pt x="1" y="1"/>
                    <a:pt x="1" y="2"/>
                  </a:cubicBezTo>
                  <a:cubicBezTo>
                    <a:pt x="1" y="2"/>
                    <a:pt x="1" y="2"/>
                    <a:pt x="1" y="2"/>
                  </a:cubicBezTo>
                  <a:cubicBezTo>
                    <a:pt x="0" y="4"/>
                    <a:pt x="0" y="5"/>
                    <a:pt x="1" y="6"/>
                  </a:cubicBezTo>
                  <a:cubicBezTo>
                    <a:pt x="2" y="7"/>
                    <a:pt x="3" y="8"/>
                    <a:pt x="5" y="9"/>
                  </a:cubicBezTo>
                  <a:cubicBezTo>
                    <a:pt x="5" y="9"/>
                    <a:pt x="5" y="9"/>
                    <a:pt x="5" y="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90" name="Freeform 476"/>
            <p:cNvSpPr>
              <a:spLocks/>
            </p:cNvSpPr>
            <p:nvPr/>
          </p:nvSpPr>
          <p:spPr bwMode="auto">
            <a:xfrm>
              <a:off x="1480" y="1649"/>
              <a:ext cx="31" cy="24"/>
            </a:xfrm>
            <a:custGeom>
              <a:avLst/>
              <a:gdLst>
                <a:gd name="T0" fmla="*/ 5 w 13"/>
                <a:gd name="T1" fmla="*/ 9 h 10"/>
                <a:gd name="T2" fmla="*/ 1 w 13"/>
                <a:gd name="T3" fmla="*/ 3 h 10"/>
                <a:gd name="T4" fmla="*/ 8 w 13"/>
                <a:gd name="T5" fmla="*/ 1 h 10"/>
                <a:gd name="T6" fmla="*/ 12 w 13"/>
                <a:gd name="T7" fmla="*/ 7 h 10"/>
                <a:gd name="T8" fmla="*/ 5 w 13"/>
                <a:gd name="T9" fmla="*/ 9 h 10"/>
              </a:gdLst>
              <a:ahLst/>
              <a:cxnLst>
                <a:cxn ang="0">
                  <a:pos x="T0" y="T1"/>
                </a:cxn>
                <a:cxn ang="0">
                  <a:pos x="T2" y="T3"/>
                </a:cxn>
                <a:cxn ang="0">
                  <a:pos x="T4" y="T5"/>
                </a:cxn>
                <a:cxn ang="0">
                  <a:pos x="T6" y="T7"/>
                </a:cxn>
                <a:cxn ang="0">
                  <a:pos x="T8" y="T9"/>
                </a:cxn>
              </a:cxnLst>
              <a:rect l="0" t="0" r="r" b="b"/>
              <a:pathLst>
                <a:path w="13" h="10">
                  <a:moveTo>
                    <a:pt x="5" y="9"/>
                  </a:moveTo>
                  <a:cubicBezTo>
                    <a:pt x="2" y="8"/>
                    <a:pt x="0" y="5"/>
                    <a:pt x="1" y="3"/>
                  </a:cubicBezTo>
                  <a:cubicBezTo>
                    <a:pt x="2" y="1"/>
                    <a:pt x="5" y="0"/>
                    <a:pt x="8" y="1"/>
                  </a:cubicBezTo>
                  <a:cubicBezTo>
                    <a:pt x="11" y="2"/>
                    <a:pt x="13" y="5"/>
                    <a:pt x="12" y="7"/>
                  </a:cubicBezTo>
                  <a:cubicBezTo>
                    <a:pt x="11" y="10"/>
                    <a:pt x="8" y="10"/>
                    <a:pt x="5" y="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91" name="Freeform 477"/>
            <p:cNvSpPr>
              <a:spLocks/>
            </p:cNvSpPr>
            <p:nvPr/>
          </p:nvSpPr>
          <p:spPr bwMode="auto">
            <a:xfrm>
              <a:off x="1480" y="1649"/>
              <a:ext cx="31" cy="24"/>
            </a:xfrm>
            <a:custGeom>
              <a:avLst/>
              <a:gdLst>
                <a:gd name="T0" fmla="*/ 5 w 13"/>
                <a:gd name="T1" fmla="*/ 9 h 10"/>
                <a:gd name="T2" fmla="*/ 5 w 13"/>
                <a:gd name="T3" fmla="*/ 8 h 10"/>
                <a:gd name="T4" fmla="*/ 2 w 13"/>
                <a:gd name="T5" fmla="*/ 6 h 10"/>
                <a:gd name="T6" fmla="*/ 2 w 13"/>
                <a:gd name="T7" fmla="*/ 3 h 10"/>
                <a:gd name="T8" fmla="*/ 2 w 13"/>
                <a:gd name="T9" fmla="*/ 3 h 10"/>
                <a:gd name="T10" fmla="*/ 4 w 13"/>
                <a:gd name="T11" fmla="*/ 1 h 10"/>
                <a:gd name="T12" fmla="*/ 8 w 13"/>
                <a:gd name="T13" fmla="*/ 2 h 10"/>
                <a:gd name="T14" fmla="*/ 8 w 13"/>
                <a:gd name="T15" fmla="*/ 2 h 10"/>
                <a:gd name="T16" fmla="*/ 11 w 13"/>
                <a:gd name="T17" fmla="*/ 4 h 10"/>
                <a:gd name="T18" fmla="*/ 12 w 13"/>
                <a:gd name="T19" fmla="*/ 7 h 10"/>
                <a:gd name="T20" fmla="*/ 12 w 13"/>
                <a:gd name="T21" fmla="*/ 7 h 10"/>
                <a:gd name="T22" fmla="*/ 9 w 13"/>
                <a:gd name="T23" fmla="*/ 9 h 10"/>
                <a:gd name="T24" fmla="*/ 6 w 13"/>
                <a:gd name="T25" fmla="*/ 9 h 10"/>
                <a:gd name="T26" fmla="*/ 5 w 13"/>
                <a:gd name="T27" fmla="*/ 8 h 10"/>
                <a:gd name="T28" fmla="*/ 5 w 13"/>
                <a:gd name="T29" fmla="*/ 9 h 10"/>
                <a:gd name="T30" fmla="*/ 5 w 13"/>
                <a:gd name="T31" fmla="*/ 9 h 10"/>
                <a:gd name="T32" fmla="*/ 5 w 13"/>
                <a:gd name="T33" fmla="*/ 10 h 10"/>
                <a:gd name="T34" fmla="*/ 10 w 13"/>
                <a:gd name="T35" fmla="*/ 10 h 10"/>
                <a:gd name="T36" fmla="*/ 13 w 13"/>
                <a:gd name="T37" fmla="*/ 8 h 10"/>
                <a:gd name="T38" fmla="*/ 13 w 13"/>
                <a:gd name="T39" fmla="*/ 7 h 10"/>
                <a:gd name="T40" fmla="*/ 12 w 13"/>
                <a:gd name="T41" fmla="*/ 4 h 10"/>
                <a:gd name="T42" fmla="*/ 9 w 13"/>
                <a:gd name="T43" fmla="*/ 1 h 10"/>
                <a:gd name="T44" fmla="*/ 8 w 13"/>
                <a:gd name="T45" fmla="*/ 1 h 10"/>
                <a:gd name="T46" fmla="*/ 4 w 13"/>
                <a:gd name="T47" fmla="*/ 0 h 10"/>
                <a:gd name="T48" fmla="*/ 1 w 13"/>
                <a:gd name="T49" fmla="*/ 3 h 10"/>
                <a:gd name="T50" fmla="*/ 1 w 13"/>
                <a:gd name="T51" fmla="*/ 3 h 10"/>
                <a:gd name="T52" fmla="*/ 1 w 13"/>
                <a:gd name="T53" fmla="*/ 7 h 10"/>
                <a:gd name="T54" fmla="*/ 5 w 13"/>
                <a:gd name="T55" fmla="*/ 9 h 10"/>
                <a:gd name="T56" fmla="*/ 5 w 13"/>
                <a:gd name="T5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 h="10">
                  <a:moveTo>
                    <a:pt x="5" y="9"/>
                  </a:moveTo>
                  <a:cubicBezTo>
                    <a:pt x="5" y="8"/>
                    <a:pt x="5" y="8"/>
                    <a:pt x="5" y="8"/>
                  </a:cubicBezTo>
                  <a:cubicBezTo>
                    <a:pt x="4" y="8"/>
                    <a:pt x="3" y="7"/>
                    <a:pt x="2" y="6"/>
                  </a:cubicBezTo>
                  <a:cubicBezTo>
                    <a:pt x="2" y="5"/>
                    <a:pt x="1" y="4"/>
                    <a:pt x="2" y="3"/>
                  </a:cubicBezTo>
                  <a:cubicBezTo>
                    <a:pt x="2" y="3"/>
                    <a:pt x="2" y="3"/>
                    <a:pt x="2" y="3"/>
                  </a:cubicBezTo>
                  <a:cubicBezTo>
                    <a:pt x="2" y="2"/>
                    <a:pt x="3" y="2"/>
                    <a:pt x="4" y="1"/>
                  </a:cubicBezTo>
                  <a:cubicBezTo>
                    <a:pt x="5" y="1"/>
                    <a:pt x="6" y="1"/>
                    <a:pt x="8" y="2"/>
                  </a:cubicBezTo>
                  <a:cubicBezTo>
                    <a:pt x="8" y="2"/>
                    <a:pt x="8" y="2"/>
                    <a:pt x="8" y="2"/>
                  </a:cubicBezTo>
                  <a:cubicBezTo>
                    <a:pt x="10" y="2"/>
                    <a:pt x="11" y="3"/>
                    <a:pt x="11" y="4"/>
                  </a:cubicBezTo>
                  <a:cubicBezTo>
                    <a:pt x="12" y="5"/>
                    <a:pt x="12" y="6"/>
                    <a:pt x="12" y="7"/>
                  </a:cubicBezTo>
                  <a:cubicBezTo>
                    <a:pt x="12" y="7"/>
                    <a:pt x="12" y="7"/>
                    <a:pt x="12" y="7"/>
                  </a:cubicBezTo>
                  <a:cubicBezTo>
                    <a:pt x="11" y="8"/>
                    <a:pt x="11" y="9"/>
                    <a:pt x="9" y="9"/>
                  </a:cubicBezTo>
                  <a:cubicBezTo>
                    <a:pt x="8" y="9"/>
                    <a:pt x="7" y="9"/>
                    <a:pt x="6" y="9"/>
                  </a:cubicBezTo>
                  <a:cubicBezTo>
                    <a:pt x="6" y="9"/>
                    <a:pt x="5" y="9"/>
                    <a:pt x="5" y="8"/>
                  </a:cubicBezTo>
                  <a:cubicBezTo>
                    <a:pt x="5" y="9"/>
                    <a:pt x="5" y="9"/>
                    <a:pt x="5" y="9"/>
                  </a:cubicBezTo>
                  <a:cubicBezTo>
                    <a:pt x="5" y="9"/>
                    <a:pt x="5" y="9"/>
                    <a:pt x="5" y="9"/>
                  </a:cubicBezTo>
                  <a:cubicBezTo>
                    <a:pt x="5" y="10"/>
                    <a:pt x="5" y="10"/>
                    <a:pt x="5" y="10"/>
                  </a:cubicBezTo>
                  <a:cubicBezTo>
                    <a:pt x="7" y="10"/>
                    <a:pt x="8" y="10"/>
                    <a:pt x="10" y="10"/>
                  </a:cubicBezTo>
                  <a:cubicBezTo>
                    <a:pt x="11" y="10"/>
                    <a:pt x="12" y="9"/>
                    <a:pt x="13" y="8"/>
                  </a:cubicBezTo>
                  <a:cubicBezTo>
                    <a:pt x="13" y="7"/>
                    <a:pt x="13" y="7"/>
                    <a:pt x="13" y="7"/>
                  </a:cubicBezTo>
                  <a:cubicBezTo>
                    <a:pt x="13" y="6"/>
                    <a:pt x="13" y="5"/>
                    <a:pt x="12" y="4"/>
                  </a:cubicBezTo>
                  <a:cubicBezTo>
                    <a:pt x="11" y="2"/>
                    <a:pt x="10" y="1"/>
                    <a:pt x="9" y="1"/>
                  </a:cubicBezTo>
                  <a:cubicBezTo>
                    <a:pt x="8" y="1"/>
                    <a:pt x="8" y="1"/>
                    <a:pt x="8" y="1"/>
                  </a:cubicBezTo>
                  <a:cubicBezTo>
                    <a:pt x="7" y="0"/>
                    <a:pt x="5" y="0"/>
                    <a:pt x="4" y="0"/>
                  </a:cubicBezTo>
                  <a:cubicBezTo>
                    <a:pt x="2" y="1"/>
                    <a:pt x="1" y="1"/>
                    <a:pt x="1" y="3"/>
                  </a:cubicBezTo>
                  <a:cubicBezTo>
                    <a:pt x="1" y="3"/>
                    <a:pt x="1" y="3"/>
                    <a:pt x="1" y="3"/>
                  </a:cubicBezTo>
                  <a:cubicBezTo>
                    <a:pt x="0" y="4"/>
                    <a:pt x="1" y="5"/>
                    <a:pt x="1" y="7"/>
                  </a:cubicBezTo>
                  <a:cubicBezTo>
                    <a:pt x="2" y="8"/>
                    <a:pt x="3" y="9"/>
                    <a:pt x="5" y="9"/>
                  </a:cubicBezTo>
                  <a:cubicBezTo>
                    <a:pt x="5" y="9"/>
                    <a:pt x="5" y="9"/>
                    <a:pt x="5" y="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92" name="Freeform 478"/>
            <p:cNvSpPr>
              <a:spLocks/>
            </p:cNvSpPr>
            <p:nvPr/>
          </p:nvSpPr>
          <p:spPr bwMode="auto">
            <a:xfrm>
              <a:off x="1419" y="1595"/>
              <a:ext cx="31" cy="23"/>
            </a:xfrm>
            <a:custGeom>
              <a:avLst/>
              <a:gdLst>
                <a:gd name="T0" fmla="*/ 5 w 13"/>
                <a:gd name="T1" fmla="*/ 9 h 10"/>
                <a:gd name="T2" fmla="*/ 1 w 13"/>
                <a:gd name="T3" fmla="*/ 3 h 10"/>
                <a:gd name="T4" fmla="*/ 8 w 13"/>
                <a:gd name="T5" fmla="*/ 1 h 10"/>
                <a:gd name="T6" fmla="*/ 12 w 13"/>
                <a:gd name="T7" fmla="*/ 7 h 10"/>
                <a:gd name="T8" fmla="*/ 5 w 13"/>
                <a:gd name="T9" fmla="*/ 9 h 10"/>
              </a:gdLst>
              <a:ahLst/>
              <a:cxnLst>
                <a:cxn ang="0">
                  <a:pos x="T0" y="T1"/>
                </a:cxn>
                <a:cxn ang="0">
                  <a:pos x="T2" y="T3"/>
                </a:cxn>
                <a:cxn ang="0">
                  <a:pos x="T4" y="T5"/>
                </a:cxn>
                <a:cxn ang="0">
                  <a:pos x="T6" y="T7"/>
                </a:cxn>
                <a:cxn ang="0">
                  <a:pos x="T8" y="T9"/>
                </a:cxn>
              </a:cxnLst>
              <a:rect l="0" t="0" r="r" b="b"/>
              <a:pathLst>
                <a:path w="13" h="10">
                  <a:moveTo>
                    <a:pt x="5" y="9"/>
                  </a:moveTo>
                  <a:cubicBezTo>
                    <a:pt x="2" y="7"/>
                    <a:pt x="0" y="5"/>
                    <a:pt x="1" y="3"/>
                  </a:cubicBezTo>
                  <a:cubicBezTo>
                    <a:pt x="2" y="0"/>
                    <a:pt x="5" y="0"/>
                    <a:pt x="8" y="1"/>
                  </a:cubicBezTo>
                  <a:cubicBezTo>
                    <a:pt x="11" y="2"/>
                    <a:pt x="13" y="5"/>
                    <a:pt x="12" y="7"/>
                  </a:cubicBezTo>
                  <a:cubicBezTo>
                    <a:pt x="11" y="9"/>
                    <a:pt x="8" y="10"/>
                    <a:pt x="5" y="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93" name="Freeform 479"/>
            <p:cNvSpPr>
              <a:spLocks/>
            </p:cNvSpPr>
            <p:nvPr/>
          </p:nvSpPr>
          <p:spPr bwMode="auto">
            <a:xfrm>
              <a:off x="1419" y="1595"/>
              <a:ext cx="31" cy="23"/>
            </a:xfrm>
            <a:custGeom>
              <a:avLst/>
              <a:gdLst>
                <a:gd name="T0" fmla="*/ 5 w 13"/>
                <a:gd name="T1" fmla="*/ 9 h 10"/>
                <a:gd name="T2" fmla="*/ 5 w 13"/>
                <a:gd name="T3" fmla="*/ 8 h 10"/>
                <a:gd name="T4" fmla="*/ 2 w 13"/>
                <a:gd name="T5" fmla="*/ 6 h 10"/>
                <a:gd name="T6" fmla="*/ 1 w 13"/>
                <a:gd name="T7" fmla="*/ 3 h 10"/>
                <a:gd name="T8" fmla="*/ 1 w 13"/>
                <a:gd name="T9" fmla="*/ 3 h 10"/>
                <a:gd name="T10" fmla="*/ 4 w 13"/>
                <a:gd name="T11" fmla="*/ 1 h 10"/>
                <a:gd name="T12" fmla="*/ 7 w 13"/>
                <a:gd name="T13" fmla="*/ 1 h 10"/>
                <a:gd name="T14" fmla="*/ 8 w 13"/>
                <a:gd name="T15" fmla="*/ 1 h 10"/>
                <a:gd name="T16" fmla="*/ 11 w 13"/>
                <a:gd name="T17" fmla="*/ 4 h 10"/>
                <a:gd name="T18" fmla="*/ 11 w 13"/>
                <a:gd name="T19" fmla="*/ 7 h 10"/>
                <a:gd name="T20" fmla="*/ 11 w 13"/>
                <a:gd name="T21" fmla="*/ 7 h 10"/>
                <a:gd name="T22" fmla="*/ 9 w 13"/>
                <a:gd name="T23" fmla="*/ 9 h 10"/>
                <a:gd name="T24" fmla="*/ 5 w 13"/>
                <a:gd name="T25" fmla="*/ 8 h 10"/>
                <a:gd name="T26" fmla="*/ 5 w 13"/>
                <a:gd name="T27" fmla="*/ 8 h 10"/>
                <a:gd name="T28" fmla="*/ 5 w 13"/>
                <a:gd name="T29" fmla="*/ 9 h 10"/>
                <a:gd name="T30" fmla="*/ 4 w 13"/>
                <a:gd name="T31" fmla="*/ 9 h 10"/>
                <a:gd name="T32" fmla="*/ 5 w 13"/>
                <a:gd name="T33" fmla="*/ 9 h 10"/>
                <a:gd name="T34" fmla="*/ 9 w 13"/>
                <a:gd name="T35" fmla="*/ 10 h 10"/>
                <a:gd name="T36" fmla="*/ 12 w 13"/>
                <a:gd name="T37" fmla="*/ 7 h 10"/>
                <a:gd name="T38" fmla="*/ 12 w 13"/>
                <a:gd name="T39" fmla="*/ 7 h 10"/>
                <a:gd name="T40" fmla="*/ 12 w 13"/>
                <a:gd name="T41" fmla="*/ 3 h 10"/>
                <a:gd name="T42" fmla="*/ 8 w 13"/>
                <a:gd name="T43" fmla="*/ 0 h 10"/>
                <a:gd name="T44" fmla="*/ 8 w 13"/>
                <a:gd name="T45" fmla="*/ 0 h 10"/>
                <a:gd name="T46" fmla="*/ 3 w 13"/>
                <a:gd name="T47" fmla="*/ 0 h 10"/>
                <a:gd name="T48" fmla="*/ 0 w 13"/>
                <a:gd name="T49" fmla="*/ 2 h 10"/>
                <a:gd name="T50" fmla="*/ 0 w 13"/>
                <a:gd name="T51" fmla="*/ 3 h 10"/>
                <a:gd name="T52" fmla="*/ 1 w 13"/>
                <a:gd name="T53" fmla="*/ 6 h 10"/>
                <a:gd name="T54" fmla="*/ 4 w 13"/>
                <a:gd name="T55" fmla="*/ 9 h 10"/>
                <a:gd name="T56" fmla="*/ 5 w 13"/>
                <a:gd name="T5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 h="10">
                  <a:moveTo>
                    <a:pt x="5" y="9"/>
                  </a:moveTo>
                  <a:cubicBezTo>
                    <a:pt x="5" y="8"/>
                    <a:pt x="5" y="8"/>
                    <a:pt x="5" y="8"/>
                  </a:cubicBezTo>
                  <a:cubicBezTo>
                    <a:pt x="3" y="8"/>
                    <a:pt x="2" y="7"/>
                    <a:pt x="2" y="6"/>
                  </a:cubicBezTo>
                  <a:cubicBezTo>
                    <a:pt x="1" y="5"/>
                    <a:pt x="1" y="4"/>
                    <a:pt x="1" y="3"/>
                  </a:cubicBezTo>
                  <a:cubicBezTo>
                    <a:pt x="1" y="3"/>
                    <a:pt x="1" y="3"/>
                    <a:pt x="1" y="3"/>
                  </a:cubicBezTo>
                  <a:cubicBezTo>
                    <a:pt x="2" y="2"/>
                    <a:pt x="2" y="1"/>
                    <a:pt x="4" y="1"/>
                  </a:cubicBezTo>
                  <a:cubicBezTo>
                    <a:pt x="5" y="1"/>
                    <a:pt x="6" y="1"/>
                    <a:pt x="7" y="1"/>
                  </a:cubicBezTo>
                  <a:cubicBezTo>
                    <a:pt x="7" y="1"/>
                    <a:pt x="8" y="1"/>
                    <a:pt x="8" y="1"/>
                  </a:cubicBezTo>
                  <a:cubicBezTo>
                    <a:pt x="9" y="2"/>
                    <a:pt x="10" y="3"/>
                    <a:pt x="11" y="4"/>
                  </a:cubicBezTo>
                  <a:cubicBezTo>
                    <a:pt x="11" y="5"/>
                    <a:pt x="12" y="6"/>
                    <a:pt x="11" y="7"/>
                  </a:cubicBezTo>
                  <a:cubicBezTo>
                    <a:pt x="11" y="7"/>
                    <a:pt x="11" y="7"/>
                    <a:pt x="11" y="7"/>
                  </a:cubicBezTo>
                  <a:cubicBezTo>
                    <a:pt x="11" y="8"/>
                    <a:pt x="10" y="8"/>
                    <a:pt x="9" y="9"/>
                  </a:cubicBezTo>
                  <a:cubicBezTo>
                    <a:pt x="8" y="9"/>
                    <a:pt x="7" y="9"/>
                    <a:pt x="5" y="8"/>
                  </a:cubicBezTo>
                  <a:cubicBezTo>
                    <a:pt x="5" y="8"/>
                    <a:pt x="5" y="8"/>
                    <a:pt x="5" y="8"/>
                  </a:cubicBezTo>
                  <a:cubicBezTo>
                    <a:pt x="5" y="9"/>
                    <a:pt x="5" y="9"/>
                    <a:pt x="5" y="9"/>
                  </a:cubicBezTo>
                  <a:cubicBezTo>
                    <a:pt x="4" y="9"/>
                    <a:pt x="4" y="9"/>
                    <a:pt x="4" y="9"/>
                  </a:cubicBezTo>
                  <a:cubicBezTo>
                    <a:pt x="5" y="9"/>
                    <a:pt x="5" y="9"/>
                    <a:pt x="5" y="9"/>
                  </a:cubicBezTo>
                  <a:cubicBezTo>
                    <a:pt x="6" y="10"/>
                    <a:pt x="8" y="10"/>
                    <a:pt x="9" y="10"/>
                  </a:cubicBezTo>
                  <a:cubicBezTo>
                    <a:pt x="11" y="9"/>
                    <a:pt x="12" y="9"/>
                    <a:pt x="12" y="7"/>
                  </a:cubicBezTo>
                  <a:cubicBezTo>
                    <a:pt x="12" y="7"/>
                    <a:pt x="12" y="7"/>
                    <a:pt x="12" y="7"/>
                  </a:cubicBezTo>
                  <a:cubicBezTo>
                    <a:pt x="13" y="6"/>
                    <a:pt x="12" y="5"/>
                    <a:pt x="12" y="3"/>
                  </a:cubicBezTo>
                  <a:cubicBezTo>
                    <a:pt x="11" y="2"/>
                    <a:pt x="10" y="1"/>
                    <a:pt x="8" y="0"/>
                  </a:cubicBezTo>
                  <a:cubicBezTo>
                    <a:pt x="8" y="0"/>
                    <a:pt x="8" y="0"/>
                    <a:pt x="8" y="0"/>
                  </a:cubicBezTo>
                  <a:cubicBezTo>
                    <a:pt x="6" y="0"/>
                    <a:pt x="5" y="0"/>
                    <a:pt x="3" y="0"/>
                  </a:cubicBezTo>
                  <a:cubicBezTo>
                    <a:pt x="2" y="0"/>
                    <a:pt x="1" y="1"/>
                    <a:pt x="0" y="2"/>
                  </a:cubicBezTo>
                  <a:cubicBezTo>
                    <a:pt x="0" y="3"/>
                    <a:pt x="0" y="3"/>
                    <a:pt x="0" y="3"/>
                  </a:cubicBezTo>
                  <a:cubicBezTo>
                    <a:pt x="0" y="4"/>
                    <a:pt x="0" y="5"/>
                    <a:pt x="1" y="6"/>
                  </a:cubicBezTo>
                  <a:cubicBezTo>
                    <a:pt x="2" y="8"/>
                    <a:pt x="3" y="9"/>
                    <a:pt x="4" y="9"/>
                  </a:cubicBezTo>
                  <a:cubicBezTo>
                    <a:pt x="5" y="9"/>
                    <a:pt x="5" y="9"/>
                    <a:pt x="5" y="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94" name="Freeform 480"/>
            <p:cNvSpPr>
              <a:spLocks/>
            </p:cNvSpPr>
            <p:nvPr/>
          </p:nvSpPr>
          <p:spPr bwMode="auto">
            <a:xfrm>
              <a:off x="1438" y="1614"/>
              <a:ext cx="31" cy="26"/>
            </a:xfrm>
            <a:custGeom>
              <a:avLst/>
              <a:gdLst>
                <a:gd name="T0" fmla="*/ 5 w 13"/>
                <a:gd name="T1" fmla="*/ 9 h 11"/>
                <a:gd name="T2" fmla="*/ 1 w 13"/>
                <a:gd name="T3" fmla="*/ 3 h 11"/>
                <a:gd name="T4" fmla="*/ 8 w 13"/>
                <a:gd name="T5" fmla="*/ 2 h 11"/>
                <a:gd name="T6" fmla="*/ 12 w 13"/>
                <a:gd name="T7" fmla="*/ 8 h 11"/>
                <a:gd name="T8" fmla="*/ 5 w 13"/>
                <a:gd name="T9" fmla="*/ 9 h 11"/>
              </a:gdLst>
              <a:ahLst/>
              <a:cxnLst>
                <a:cxn ang="0">
                  <a:pos x="T0" y="T1"/>
                </a:cxn>
                <a:cxn ang="0">
                  <a:pos x="T2" y="T3"/>
                </a:cxn>
                <a:cxn ang="0">
                  <a:pos x="T4" y="T5"/>
                </a:cxn>
                <a:cxn ang="0">
                  <a:pos x="T6" y="T7"/>
                </a:cxn>
                <a:cxn ang="0">
                  <a:pos x="T8" y="T9"/>
                </a:cxn>
              </a:cxnLst>
              <a:rect l="0" t="0" r="r" b="b"/>
              <a:pathLst>
                <a:path w="13" h="11">
                  <a:moveTo>
                    <a:pt x="5" y="9"/>
                  </a:moveTo>
                  <a:cubicBezTo>
                    <a:pt x="2" y="8"/>
                    <a:pt x="0" y="5"/>
                    <a:pt x="1" y="3"/>
                  </a:cubicBezTo>
                  <a:cubicBezTo>
                    <a:pt x="2" y="1"/>
                    <a:pt x="5" y="0"/>
                    <a:pt x="8" y="2"/>
                  </a:cubicBezTo>
                  <a:cubicBezTo>
                    <a:pt x="11" y="3"/>
                    <a:pt x="13" y="6"/>
                    <a:pt x="12" y="8"/>
                  </a:cubicBezTo>
                  <a:cubicBezTo>
                    <a:pt x="11" y="10"/>
                    <a:pt x="8" y="11"/>
                    <a:pt x="5" y="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95" name="Freeform 481"/>
            <p:cNvSpPr>
              <a:spLocks/>
            </p:cNvSpPr>
            <p:nvPr/>
          </p:nvSpPr>
          <p:spPr bwMode="auto">
            <a:xfrm>
              <a:off x="1438" y="1614"/>
              <a:ext cx="31" cy="26"/>
            </a:xfrm>
            <a:custGeom>
              <a:avLst/>
              <a:gdLst>
                <a:gd name="T0" fmla="*/ 5 w 13"/>
                <a:gd name="T1" fmla="*/ 9 h 11"/>
                <a:gd name="T2" fmla="*/ 5 w 13"/>
                <a:gd name="T3" fmla="*/ 9 h 11"/>
                <a:gd name="T4" fmla="*/ 2 w 13"/>
                <a:gd name="T5" fmla="*/ 6 h 11"/>
                <a:gd name="T6" fmla="*/ 1 w 13"/>
                <a:gd name="T7" fmla="*/ 3 h 11"/>
                <a:gd name="T8" fmla="*/ 1 w 13"/>
                <a:gd name="T9" fmla="*/ 3 h 11"/>
                <a:gd name="T10" fmla="*/ 4 w 13"/>
                <a:gd name="T11" fmla="*/ 2 h 11"/>
                <a:gd name="T12" fmla="*/ 7 w 13"/>
                <a:gd name="T13" fmla="*/ 2 h 11"/>
                <a:gd name="T14" fmla="*/ 8 w 13"/>
                <a:gd name="T15" fmla="*/ 2 h 11"/>
                <a:gd name="T16" fmla="*/ 11 w 13"/>
                <a:gd name="T17" fmla="*/ 4 h 11"/>
                <a:gd name="T18" fmla="*/ 11 w 13"/>
                <a:gd name="T19" fmla="*/ 7 h 11"/>
                <a:gd name="T20" fmla="*/ 11 w 13"/>
                <a:gd name="T21" fmla="*/ 7 h 11"/>
                <a:gd name="T22" fmla="*/ 9 w 13"/>
                <a:gd name="T23" fmla="*/ 9 h 11"/>
                <a:gd name="T24" fmla="*/ 5 w 13"/>
                <a:gd name="T25" fmla="*/ 9 h 11"/>
                <a:gd name="T26" fmla="*/ 5 w 13"/>
                <a:gd name="T27" fmla="*/ 9 h 11"/>
                <a:gd name="T28" fmla="*/ 5 w 13"/>
                <a:gd name="T29" fmla="*/ 9 h 11"/>
                <a:gd name="T30" fmla="*/ 5 w 13"/>
                <a:gd name="T31" fmla="*/ 10 h 11"/>
                <a:gd name="T32" fmla="*/ 5 w 13"/>
                <a:gd name="T33" fmla="*/ 10 h 11"/>
                <a:gd name="T34" fmla="*/ 9 w 13"/>
                <a:gd name="T35" fmla="*/ 10 h 11"/>
                <a:gd name="T36" fmla="*/ 12 w 13"/>
                <a:gd name="T37" fmla="*/ 8 h 11"/>
                <a:gd name="T38" fmla="*/ 12 w 13"/>
                <a:gd name="T39" fmla="*/ 8 h 11"/>
                <a:gd name="T40" fmla="*/ 12 w 13"/>
                <a:gd name="T41" fmla="*/ 4 h 11"/>
                <a:gd name="T42" fmla="*/ 8 w 13"/>
                <a:gd name="T43" fmla="*/ 1 h 11"/>
                <a:gd name="T44" fmla="*/ 8 w 13"/>
                <a:gd name="T45" fmla="*/ 1 h 11"/>
                <a:gd name="T46" fmla="*/ 3 w 13"/>
                <a:gd name="T47" fmla="*/ 1 h 11"/>
                <a:gd name="T48" fmla="*/ 0 w 13"/>
                <a:gd name="T49" fmla="*/ 3 h 11"/>
                <a:gd name="T50" fmla="*/ 0 w 13"/>
                <a:gd name="T51" fmla="*/ 3 h 11"/>
                <a:gd name="T52" fmla="*/ 1 w 13"/>
                <a:gd name="T53" fmla="*/ 7 h 11"/>
                <a:gd name="T54" fmla="*/ 5 w 13"/>
                <a:gd name="T55" fmla="*/ 10 h 11"/>
                <a:gd name="T56" fmla="*/ 5 w 13"/>
                <a:gd name="T57"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 h="11">
                  <a:moveTo>
                    <a:pt x="5" y="9"/>
                  </a:moveTo>
                  <a:cubicBezTo>
                    <a:pt x="5" y="9"/>
                    <a:pt x="5" y="9"/>
                    <a:pt x="5" y="9"/>
                  </a:cubicBezTo>
                  <a:cubicBezTo>
                    <a:pt x="4" y="8"/>
                    <a:pt x="2" y="7"/>
                    <a:pt x="2" y="6"/>
                  </a:cubicBezTo>
                  <a:cubicBezTo>
                    <a:pt x="1" y="5"/>
                    <a:pt x="1" y="4"/>
                    <a:pt x="1" y="3"/>
                  </a:cubicBezTo>
                  <a:cubicBezTo>
                    <a:pt x="1" y="3"/>
                    <a:pt x="1" y="3"/>
                    <a:pt x="1" y="3"/>
                  </a:cubicBezTo>
                  <a:cubicBezTo>
                    <a:pt x="2" y="3"/>
                    <a:pt x="3" y="2"/>
                    <a:pt x="4" y="2"/>
                  </a:cubicBezTo>
                  <a:cubicBezTo>
                    <a:pt x="5" y="1"/>
                    <a:pt x="6" y="1"/>
                    <a:pt x="7" y="2"/>
                  </a:cubicBezTo>
                  <a:cubicBezTo>
                    <a:pt x="8" y="2"/>
                    <a:pt x="8" y="2"/>
                    <a:pt x="8" y="2"/>
                  </a:cubicBezTo>
                  <a:cubicBezTo>
                    <a:pt x="9" y="3"/>
                    <a:pt x="10" y="4"/>
                    <a:pt x="11" y="4"/>
                  </a:cubicBezTo>
                  <a:cubicBezTo>
                    <a:pt x="12" y="5"/>
                    <a:pt x="12" y="6"/>
                    <a:pt x="11" y="7"/>
                  </a:cubicBezTo>
                  <a:cubicBezTo>
                    <a:pt x="11" y="7"/>
                    <a:pt x="11" y="7"/>
                    <a:pt x="11" y="7"/>
                  </a:cubicBezTo>
                  <a:cubicBezTo>
                    <a:pt x="11" y="8"/>
                    <a:pt x="10" y="9"/>
                    <a:pt x="9" y="9"/>
                  </a:cubicBezTo>
                  <a:cubicBezTo>
                    <a:pt x="8" y="9"/>
                    <a:pt x="7" y="9"/>
                    <a:pt x="5" y="9"/>
                  </a:cubicBezTo>
                  <a:cubicBezTo>
                    <a:pt x="5" y="9"/>
                    <a:pt x="5" y="9"/>
                    <a:pt x="5" y="9"/>
                  </a:cubicBezTo>
                  <a:cubicBezTo>
                    <a:pt x="5" y="9"/>
                    <a:pt x="5" y="9"/>
                    <a:pt x="5" y="9"/>
                  </a:cubicBezTo>
                  <a:cubicBezTo>
                    <a:pt x="5" y="10"/>
                    <a:pt x="5" y="10"/>
                    <a:pt x="5" y="10"/>
                  </a:cubicBezTo>
                  <a:cubicBezTo>
                    <a:pt x="5" y="10"/>
                    <a:pt x="5" y="10"/>
                    <a:pt x="5" y="10"/>
                  </a:cubicBezTo>
                  <a:cubicBezTo>
                    <a:pt x="6" y="10"/>
                    <a:pt x="8" y="11"/>
                    <a:pt x="9" y="10"/>
                  </a:cubicBezTo>
                  <a:cubicBezTo>
                    <a:pt x="11" y="10"/>
                    <a:pt x="12" y="9"/>
                    <a:pt x="12" y="8"/>
                  </a:cubicBezTo>
                  <a:cubicBezTo>
                    <a:pt x="12" y="8"/>
                    <a:pt x="12" y="8"/>
                    <a:pt x="12" y="8"/>
                  </a:cubicBezTo>
                  <a:cubicBezTo>
                    <a:pt x="13" y="6"/>
                    <a:pt x="13" y="5"/>
                    <a:pt x="12" y="4"/>
                  </a:cubicBezTo>
                  <a:cubicBezTo>
                    <a:pt x="11" y="3"/>
                    <a:pt x="10" y="2"/>
                    <a:pt x="8" y="1"/>
                  </a:cubicBezTo>
                  <a:cubicBezTo>
                    <a:pt x="8" y="1"/>
                    <a:pt x="8" y="1"/>
                    <a:pt x="8" y="1"/>
                  </a:cubicBezTo>
                  <a:cubicBezTo>
                    <a:pt x="6" y="0"/>
                    <a:pt x="5" y="0"/>
                    <a:pt x="3" y="1"/>
                  </a:cubicBezTo>
                  <a:cubicBezTo>
                    <a:pt x="2" y="1"/>
                    <a:pt x="1" y="2"/>
                    <a:pt x="0" y="3"/>
                  </a:cubicBezTo>
                  <a:cubicBezTo>
                    <a:pt x="0" y="3"/>
                    <a:pt x="0" y="3"/>
                    <a:pt x="0" y="3"/>
                  </a:cubicBezTo>
                  <a:cubicBezTo>
                    <a:pt x="0" y="4"/>
                    <a:pt x="0" y="6"/>
                    <a:pt x="1" y="7"/>
                  </a:cubicBezTo>
                  <a:cubicBezTo>
                    <a:pt x="2" y="8"/>
                    <a:pt x="3" y="9"/>
                    <a:pt x="5" y="10"/>
                  </a:cubicBezTo>
                  <a:cubicBezTo>
                    <a:pt x="5" y="9"/>
                    <a:pt x="5" y="9"/>
                    <a:pt x="5" y="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96" name="Freeform 482"/>
            <p:cNvSpPr>
              <a:spLocks/>
            </p:cNvSpPr>
            <p:nvPr/>
          </p:nvSpPr>
          <p:spPr bwMode="auto">
            <a:xfrm>
              <a:off x="1459" y="1633"/>
              <a:ext cx="31" cy="23"/>
            </a:xfrm>
            <a:custGeom>
              <a:avLst/>
              <a:gdLst>
                <a:gd name="T0" fmla="*/ 5 w 13"/>
                <a:gd name="T1" fmla="*/ 9 h 10"/>
                <a:gd name="T2" fmla="*/ 1 w 13"/>
                <a:gd name="T3" fmla="*/ 3 h 10"/>
                <a:gd name="T4" fmla="*/ 8 w 13"/>
                <a:gd name="T5" fmla="*/ 1 h 10"/>
                <a:gd name="T6" fmla="*/ 12 w 13"/>
                <a:gd name="T7" fmla="*/ 7 h 10"/>
                <a:gd name="T8" fmla="*/ 5 w 13"/>
                <a:gd name="T9" fmla="*/ 9 h 10"/>
              </a:gdLst>
              <a:ahLst/>
              <a:cxnLst>
                <a:cxn ang="0">
                  <a:pos x="T0" y="T1"/>
                </a:cxn>
                <a:cxn ang="0">
                  <a:pos x="T2" y="T3"/>
                </a:cxn>
                <a:cxn ang="0">
                  <a:pos x="T4" y="T5"/>
                </a:cxn>
                <a:cxn ang="0">
                  <a:pos x="T6" y="T7"/>
                </a:cxn>
                <a:cxn ang="0">
                  <a:pos x="T8" y="T9"/>
                </a:cxn>
              </a:cxnLst>
              <a:rect l="0" t="0" r="r" b="b"/>
              <a:pathLst>
                <a:path w="13" h="10">
                  <a:moveTo>
                    <a:pt x="5" y="9"/>
                  </a:moveTo>
                  <a:cubicBezTo>
                    <a:pt x="2" y="8"/>
                    <a:pt x="0" y="5"/>
                    <a:pt x="1" y="3"/>
                  </a:cubicBezTo>
                  <a:cubicBezTo>
                    <a:pt x="2" y="1"/>
                    <a:pt x="5" y="0"/>
                    <a:pt x="8" y="1"/>
                  </a:cubicBezTo>
                  <a:cubicBezTo>
                    <a:pt x="11" y="2"/>
                    <a:pt x="13" y="5"/>
                    <a:pt x="12" y="7"/>
                  </a:cubicBezTo>
                  <a:cubicBezTo>
                    <a:pt x="11" y="9"/>
                    <a:pt x="8" y="10"/>
                    <a:pt x="5" y="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97" name="Freeform 483"/>
            <p:cNvSpPr>
              <a:spLocks/>
            </p:cNvSpPr>
            <p:nvPr/>
          </p:nvSpPr>
          <p:spPr bwMode="auto">
            <a:xfrm>
              <a:off x="1459" y="1633"/>
              <a:ext cx="31" cy="23"/>
            </a:xfrm>
            <a:custGeom>
              <a:avLst/>
              <a:gdLst>
                <a:gd name="T0" fmla="*/ 5 w 13"/>
                <a:gd name="T1" fmla="*/ 9 h 10"/>
                <a:gd name="T2" fmla="*/ 5 w 13"/>
                <a:gd name="T3" fmla="*/ 8 h 10"/>
                <a:gd name="T4" fmla="*/ 2 w 13"/>
                <a:gd name="T5" fmla="*/ 6 h 10"/>
                <a:gd name="T6" fmla="*/ 1 w 13"/>
                <a:gd name="T7" fmla="*/ 3 h 10"/>
                <a:gd name="T8" fmla="*/ 1 w 13"/>
                <a:gd name="T9" fmla="*/ 3 h 10"/>
                <a:gd name="T10" fmla="*/ 4 w 13"/>
                <a:gd name="T11" fmla="*/ 1 h 10"/>
                <a:gd name="T12" fmla="*/ 7 w 13"/>
                <a:gd name="T13" fmla="*/ 1 h 10"/>
                <a:gd name="T14" fmla="*/ 8 w 13"/>
                <a:gd name="T15" fmla="*/ 2 h 10"/>
                <a:gd name="T16" fmla="*/ 11 w 13"/>
                <a:gd name="T17" fmla="*/ 4 h 10"/>
                <a:gd name="T18" fmla="*/ 11 w 13"/>
                <a:gd name="T19" fmla="*/ 7 h 10"/>
                <a:gd name="T20" fmla="*/ 11 w 13"/>
                <a:gd name="T21" fmla="*/ 7 h 10"/>
                <a:gd name="T22" fmla="*/ 9 w 13"/>
                <a:gd name="T23" fmla="*/ 9 h 10"/>
                <a:gd name="T24" fmla="*/ 5 w 13"/>
                <a:gd name="T25" fmla="*/ 8 h 10"/>
                <a:gd name="T26" fmla="*/ 5 w 13"/>
                <a:gd name="T27" fmla="*/ 8 h 10"/>
                <a:gd name="T28" fmla="*/ 5 w 13"/>
                <a:gd name="T29" fmla="*/ 9 h 10"/>
                <a:gd name="T30" fmla="*/ 4 w 13"/>
                <a:gd name="T31" fmla="*/ 9 h 10"/>
                <a:gd name="T32" fmla="*/ 5 w 13"/>
                <a:gd name="T33" fmla="*/ 9 h 10"/>
                <a:gd name="T34" fmla="*/ 9 w 13"/>
                <a:gd name="T35" fmla="*/ 10 h 10"/>
                <a:gd name="T36" fmla="*/ 12 w 13"/>
                <a:gd name="T37" fmla="*/ 7 h 10"/>
                <a:gd name="T38" fmla="*/ 12 w 13"/>
                <a:gd name="T39" fmla="*/ 7 h 10"/>
                <a:gd name="T40" fmla="*/ 12 w 13"/>
                <a:gd name="T41" fmla="*/ 3 h 10"/>
                <a:gd name="T42" fmla="*/ 8 w 13"/>
                <a:gd name="T43" fmla="*/ 1 h 10"/>
                <a:gd name="T44" fmla="*/ 8 w 13"/>
                <a:gd name="T45" fmla="*/ 0 h 10"/>
                <a:gd name="T46" fmla="*/ 3 w 13"/>
                <a:gd name="T47" fmla="*/ 0 h 10"/>
                <a:gd name="T48" fmla="*/ 0 w 13"/>
                <a:gd name="T49" fmla="*/ 2 h 10"/>
                <a:gd name="T50" fmla="*/ 0 w 13"/>
                <a:gd name="T51" fmla="*/ 3 h 10"/>
                <a:gd name="T52" fmla="*/ 1 w 13"/>
                <a:gd name="T53" fmla="*/ 6 h 10"/>
                <a:gd name="T54" fmla="*/ 4 w 13"/>
                <a:gd name="T55" fmla="*/ 9 h 10"/>
                <a:gd name="T56" fmla="*/ 5 w 13"/>
                <a:gd name="T5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 h="10">
                  <a:moveTo>
                    <a:pt x="5" y="9"/>
                  </a:moveTo>
                  <a:cubicBezTo>
                    <a:pt x="5" y="8"/>
                    <a:pt x="5" y="8"/>
                    <a:pt x="5" y="8"/>
                  </a:cubicBezTo>
                  <a:cubicBezTo>
                    <a:pt x="4" y="8"/>
                    <a:pt x="2" y="7"/>
                    <a:pt x="2" y="6"/>
                  </a:cubicBezTo>
                  <a:cubicBezTo>
                    <a:pt x="1" y="5"/>
                    <a:pt x="1" y="4"/>
                    <a:pt x="1" y="3"/>
                  </a:cubicBezTo>
                  <a:cubicBezTo>
                    <a:pt x="1" y="3"/>
                    <a:pt x="1" y="3"/>
                    <a:pt x="1" y="3"/>
                  </a:cubicBezTo>
                  <a:cubicBezTo>
                    <a:pt x="2" y="2"/>
                    <a:pt x="2" y="1"/>
                    <a:pt x="4" y="1"/>
                  </a:cubicBezTo>
                  <a:cubicBezTo>
                    <a:pt x="5" y="1"/>
                    <a:pt x="6" y="1"/>
                    <a:pt x="7" y="1"/>
                  </a:cubicBezTo>
                  <a:cubicBezTo>
                    <a:pt x="7" y="1"/>
                    <a:pt x="8" y="1"/>
                    <a:pt x="8" y="2"/>
                  </a:cubicBezTo>
                  <a:cubicBezTo>
                    <a:pt x="9" y="2"/>
                    <a:pt x="10" y="3"/>
                    <a:pt x="11" y="4"/>
                  </a:cubicBezTo>
                  <a:cubicBezTo>
                    <a:pt x="11" y="5"/>
                    <a:pt x="12" y="6"/>
                    <a:pt x="11" y="7"/>
                  </a:cubicBezTo>
                  <a:cubicBezTo>
                    <a:pt x="11" y="7"/>
                    <a:pt x="11" y="7"/>
                    <a:pt x="11" y="7"/>
                  </a:cubicBezTo>
                  <a:cubicBezTo>
                    <a:pt x="11" y="8"/>
                    <a:pt x="10" y="8"/>
                    <a:pt x="9" y="9"/>
                  </a:cubicBezTo>
                  <a:cubicBezTo>
                    <a:pt x="8" y="9"/>
                    <a:pt x="7" y="9"/>
                    <a:pt x="5" y="8"/>
                  </a:cubicBezTo>
                  <a:cubicBezTo>
                    <a:pt x="5" y="8"/>
                    <a:pt x="5" y="8"/>
                    <a:pt x="5" y="8"/>
                  </a:cubicBezTo>
                  <a:cubicBezTo>
                    <a:pt x="5" y="9"/>
                    <a:pt x="5" y="9"/>
                    <a:pt x="5" y="9"/>
                  </a:cubicBezTo>
                  <a:cubicBezTo>
                    <a:pt x="4" y="9"/>
                    <a:pt x="4" y="9"/>
                    <a:pt x="4" y="9"/>
                  </a:cubicBezTo>
                  <a:cubicBezTo>
                    <a:pt x="5" y="9"/>
                    <a:pt x="5" y="9"/>
                    <a:pt x="5" y="9"/>
                  </a:cubicBezTo>
                  <a:cubicBezTo>
                    <a:pt x="6" y="10"/>
                    <a:pt x="8" y="10"/>
                    <a:pt x="9" y="10"/>
                  </a:cubicBezTo>
                  <a:cubicBezTo>
                    <a:pt x="11" y="9"/>
                    <a:pt x="12" y="9"/>
                    <a:pt x="12" y="7"/>
                  </a:cubicBezTo>
                  <a:cubicBezTo>
                    <a:pt x="12" y="7"/>
                    <a:pt x="12" y="7"/>
                    <a:pt x="12" y="7"/>
                  </a:cubicBezTo>
                  <a:cubicBezTo>
                    <a:pt x="13" y="6"/>
                    <a:pt x="12" y="5"/>
                    <a:pt x="12" y="3"/>
                  </a:cubicBezTo>
                  <a:cubicBezTo>
                    <a:pt x="11" y="2"/>
                    <a:pt x="10" y="1"/>
                    <a:pt x="8" y="1"/>
                  </a:cubicBezTo>
                  <a:cubicBezTo>
                    <a:pt x="8" y="1"/>
                    <a:pt x="8" y="0"/>
                    <a:pt x="8" y="0"/>
                  </a:cubicBezTo>
                  <a:cubicBezTo>
                    <a:pt x="6" y="0"/>
                    <a:pt x="5" y="0"/>
                    <a:pt x="3" y="0"/>
                  </a:cubicBezTo>
                  <a:cubicBezTo>
                    <a:pt x="2" y="0"/>
                    <a:pt x="1" y="1"/>
                    <a:pt x="0" y="2"/>
                  </a:cubicBezTo>
                  <a:cubicBezTo>
                    <a:pt x="0" y="3"/>
                    <a:pt x="0" y="3"/>
                    <a:pt x="0" y="3"/>
                  </a:cubicBezTo>
                  <a:cubicBezTo>
                    <a:pt x="0" y="4"/>
                    <a:pt x="0" y="5"/>
                    <a:pt x="1" y="6"/>
                  </a:cubicBezTo>
                  <a:cubicBezTo>
                    <a:pt x="2" y="8"/>
                    <a:pt x="3" y="9"/>
                    <a:pt x="4" y="9"/>
                  </a:cubicBezTo>
                  <a:cubicBezTo>
                    <a:pt x="5" y="9"/>
                    <a:pt x="5" y="9"/>
                    <a:pt x="5" y="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98" name="Freeform 484"/>
            <p:cNvSpPr>
              <a:spLocks/>
            </p:cNvSpPr>
            <p:nvPr/>
          </p:nvSpPr>
          <p:spPr bwMode="auto">
            <a:xfrm>
              <a:off x="1506" y="1666"/>
              <a:ext cx="31" cy="23"/>
            </a:xfrm>
            <a:custGeom>
              <a:avLst/>
              <a:gdLst>
                <a:gd name="T0" fmla="*/ 5 w 13"/>
                <a:gd name="T1" fmla="*/ 8 h 10"/>
                <a:gd name="T2" fmla="*/ 1 w 13"/>
                <a:gd name="T3" fmla="*/ 2 h 10"/>
                <a:gd name="T4" fmla="*/ 8 w 13"/>
                <a:gd name="T5" fmla="*/ 1 h 10"/>
                <a:gd name="T6" fmla="*/ 12 w 13"/>
                <a:gd name="T7" fmla="*/ 7 h 10"/>
                <a:gd name="T8" fmla="*/ 5 w 13"/>
                <a:gd name="T9" fmla="*/ 8 h 10"/>
              </a:gdLst>
              <a:ahLst/>
              <a:cxnLst>
                <a:cxn ang="0">
                  <a:pos x="T0" y="T1"/>
                </a:cxn>
                <a:cxn ang="0">
                  <a:pos x="T2" y="T3"/>
                </a:cxn>
                <a:cxn ang="0">
                  <a:pos x="T4" y="T5"/>
                </a:cxn>
                <a:cxn ang="0">
                  <a:pos x="T6" y="T7"/>
                </a:cxn>
                <a:cxn ang="0">
                  <a:pos x="T8" y="T9"/>
                </a:cxn>
              </a:cxnLst>
              <a:rect l="0" t="0" r="r" b="b"/>
              <a:pathLst>
                <a:path w="13" h="10">
                  <a:moveTo>
                    <a:pt x="5" y="8"/>
                  </a:moveTo>
                  <a:cubicBezTo>
                    <a:pt x="2" y="7"/>
                    <a:pt x="0" y="5"/>
                    <a:pt x="1" y="2"/>
                  </a:cubicBezTo>
                  <a:cubicBezTo>
                    <a:pt x="2" y="0"/>
                    <a:pt x="5" y="0"/>
                    <a:pt x="8" y="1"/>
                  </a:cubicBezTo>
                  <a:cubicBezTo>
                    <a:pt x="11" y="2"/>
                    <a:pt x="13" y="5"/>
                    <a:pt x="12" y="7"/>
                  </a:cubicBezTo>
                  <a:cubicBezTo>
                    <a:pt x="11" y="9"/>
                    <a:pt x="8" y="10"/>
                    <a:pt x="5" y="8"/>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499" name="Freeform 485"/>
            <p:cNvSpPr>
              <a:spLocks/>
            </p:cNvSpPr>
            <p:nvPr/>
          </p:nvSpPr>
          <p:spPr bwMode="auto">
            <a:xfrm>
              <a:off x="1506" y="1663"/>
              <a:ext cx="31" cy="26"/>
            </a:xfrm>
            <a:custGeom>
              <a:avLst/>
              <a:gdLst>
                <a:gd name="T0" fmla="*/ 5 w 13"/>
                <a:gd name="T1" fmla="*/ 9 h 11"/>
                <a:gd name="T2" fmla="*/ 5 w 13"/>
                <a:gd name="T3" fmla="*/ 9 h 11"/>
                <a:gd name="T4" fmla="*/ 2 w 13"/>
                <a:gd name="T5" fmla="*/ 7 h 11"/>
                <a:gd name="T6" fmla="*/ 1 w 13"/>
                <a:gd name="T7" fmla="*/ 4 h 11"/>
                <a:gd name="T8" fmla="*/ 1 w 13"/>
                <a:gd name="T9" fmla="*/ 4 h 11"/>
                <a:gd name="T10" fmla="*/ 3 w 13"/>
                <a:gd name="T11" fmla="*/ 2 h 11"/>
                <a:gd name="T12" fmla="*/ 7 w 13"/>
                <a:gd name="T13" fmla="*/ 2 h 11"/>
                <a:gd name="T14" fmla="*/ 8 w 13"/>
                <a:gd name="T15" fmla="*/ 2 h 11"/>
                <a:gd name="T16" fmla="*/ 11 w 13"/>
                <a:gd name="T17" fmla="*/ 5 h 11"/>
                <a:gd name="T18" fmla="*/ 11 w 13"/>
                <a:gd name="T19" fmla="*/ 8 h 11"/>
                <a:gd name="T20" fmla="*/ 11 w 13"/>
                <a:gd name="T21" fmla="*/ 8 h 11"/>
                <a:gd name="T22" fmla="*/ 9 w 13"/>
                <a:gd name="T23" fmla="*/ 9 h 11"/>
                <a:gd name="T24" fmla="*/ 5 w 13"/>
                <a:gd name="T25" fmla="*/ 9 h 11"/>
                <a:gd name="T26" fmla="*/ 5 w 13"/>
                <a:gd name="T27" fmla="*/ 9 h 11"/>
                <a:gd name="T28" fmla="*/ 5 w 13"/>
                <a:gd name="T29" fmla="*/ 9 h 11"/>
                <a:gd name="T30" fmla="*/ 4 w 13"/>
                <a:gd name="T31" fmla="*/ 10 h 11"/>
                <a:gd name="T32" fmla="*/ 5 w 13"/>
                <a:gd name="T33" fmla="*/ 10 h 11"/>
                <a:gd name="T34" fmla="*/ 9 w 13"/>
                <a:gd name="T35" fmla="*/ 10 h 11"/>
                <a:gd name="T36" fmla="*/ 12 w 13"/>
                <a:gd name="T37" fmla="*/ 8 h 11"/>
                <a:gd name="T38" fmla="*/ 12 w 13"/>
                <a:gd name="T39" fmla="*/ 8 h 11"/>
                <a:gd name="T40" fmla="*/ 12 w 13"/>
                <a:gd name="T41" fmla="*/ 4 h 11"/>
                <a:gd name="T42" fmla="*/ 8 w 13"/>
                <a:gd name="T43" fmla="*/ 1 h 11"/>
                <a:gd name="T44" fmla="*/ 8 w 13"/>
                <a:gd name="T45" fmla="*/ 1 h 11"/>
                <a:gd name="T46" fmla="*/ 3 w 13"/>
                <a:gd name="T47" fmla="*/ 1 h 11"/>
                <a:gd name="T48" fmla="*/ 0 w 13"/>
                <a:gd name="T49" fmla="*/ 3 h 11"/>
                <a:gd name="T50" fmla="*/ 0 w 13"/>
                <a:gd name="T51" fmla="*/ 3 h 11"/>
                <a:gd name="T52" fmla="*/ 1 w 13"/>
                <a:gd name="T53" fmla="*/ 7 h 11"/>
                <a:gd name="T54" fmla="*/ 4 w 13"/>
                <a:gd name="T55" fmla="*/ 10 h 11"/>
                <a:gd name="T56" fmla="*/ 5 w 13"/>
                <a:gd name="T57" fmla="*/ 9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 h="11">
                  <a:moveTo>
                    <a:pt x="5" y="9"/>
                  </a:moveTo>
                  <a:cubicBezTo>
                    <a:pt x="5" y="9"/>
                    <a:pt x="5" y="9"/>
                    <a:pt x="5" y="9"/>
                  </a:cubicBezTo>
                  <a:cubicBezTo>
                    <a:pt x="3" y="8"/>
                    <a:pt x="2" y="8"/>
                    <a:pt x="2" y="7"/>
                  </a:cubicBezTo>
                  <a:cubicBezTo>
                    <a:pt x="1" y="6"/>
                    <a:pt x="1" y="5"/>
                    <a:pt x="1" y="4"/>
                  </a:cubicBezTo>
                  <a:cubicBezTo>
                    <a:pt x="1" y="4"/>
                    <a:pt x="1" y="4"/>
                    <a:pt x="1" y="4"/>
                  </a:cubicBezTo>
                  <a:cubicBezTo>
                    <a:pt x="2" y="3"/>
                    <a:pt x="2" y="2"/>
                    <a:pt x="3" y="2"/>
                  </a:cubicBezTo>
                  <a:cubicBezTo>
                    <a:pt x="5" y="2"/>
                    <a:pt x="6" y="2"/>
                    <a:pt x="7" y="2"/>
                  </a:cubicBezTo>
                  <a:cubicBezTo>
                    <a:pt x="7" y="2"/>
                    <a:pt x="8" y="2"/>
                    <a:pt x="8" y="2"/>
                  </a:cubicBezTo>
                  <a:cubicBezTo>
                    <a:pt x="9" y="3"/>
                    <a:pt x="10" y="4"/>
                    <a:pt x="11" y="5"/>
                  </a:cubicBezTo>
                  <a:cubicBezTo>
                    <a:pt x="11" y="6"/>
                    <a:pt x="12" y="7"/>
                    <a:pt x="11" y="8"/>
                  </a:cubicBezTo>
                  <a:cubicBezTo>
                    <a:pt x="11" y="8"/>
                    <a:pt x="11" y="8"/>
                    <a:pt x="11" y="8"/>
                  </a:cubicBezTo>
                  <a:cubicBezTo>
                    <a:pt x="11" y="9"/>
                    <a:pt x="10" y="9"/>
                    <a:pt x="9" y="9"/>
                  </a:cubicBezTo>
                  <a:cubicBezTo>
                    <a:pt x="8" y="10"/>
                    <a:pt x="7" y="10"/>
                    <a:pt x="5" y="9"/>
                  </a:cubicBezTo>
                  <a:cubicBezTo>
                    <a:pt x="5" y="9"/>
                    <a:pt x="5" y="9"/>
                    <a:pt x="5" y="9"/>
                  </a:cubicBezTo>
                  <a:cubicBezTo>
                    <a:pt x="5" y="9"/>
                    <a:pt x="5" y="9"/>
                    <a:pt x="5" y="9"/>
                  </a:cubicBezTo>
                  <a:cubicBezTo>
                    <a:pt x="4" y="10"/>
                    <a:pt x="4" y="10"/>
                    <a:pt x="4" y="10"/>
                  </a:cubicBezTo>
                  <a:cubicBezTo>
                    <a:pt x="5" y="10"/>
                    <a:pt x="5" y="10"/>
                    <a:pt x="5" y="10"/>
                  </a:cubicBezTo>
                  <a:cubicBezTo>
                    <a:pt x="6" y="11"/>
                    <a:pt x="8" y="11"/>
                    <a:pt x="9" y="10"/>
                  </a:cubicBezTo>
                  <a:cubicBezTo>
                    <a:pt x="11" y="10"/>
                    <a:pt x="12" y="9"/>
                    <a:pt x="12" y="8"/>
                  </a:cubicBezTo>
                  <a:cubicBezTo>
                    <a:pt x="12" y="8"/>
                    <a:pt x="12" y="8"/>
                    <a:pt x="12" y="8"/>
                  </a:cubicBezTo>
                  <a:cubicBezTo>
                    <a:pt x="13" y="7"/>
                    <a:pt x="12" y="5"/>
                    <a:pt x="12" y="4"/>
                  </a:cubicBezTo>
                  <a:cubicBezTo>
                    <a:pt x="11" y="3"/>
                    <a:pt x="10" y="2"/>
                    <a:pt x="8" y="1"/>
                  </a:cubicBezTo>
                  <a:cubicBezTo>
                    <a:pt x="8" y="1"/>
                    <a:pt x="8" y="1"/>
                    <a:pt x="8" y="1"/>
                  </a:cubicBezTo>
                  <a:cubicBezTo>
                    <a:pt x="6" y="1"/>
                    <a:pt x="5" y="0"/>
                    <a:pt x="3" y="1"/>
                  </a:cubicBezTo>
                  <a:cubicBezTo>
                    <a:pt x="2" y="1"/>
                    <a:pt x="1" y="2"/>
                    <a:pt x="0" y="3"/>
                  </a:cubicBezTo>
                  <a:cubicBezTo>
                    <a:pt x="0" y="3"/>
                    <a:pt x="0" y="3"/>
                    <a:pt x="0" y="3"/>
                  </a:cubicBezTo>
                  <a:cubicBezTo>
                    <a:pt x="0" y="5"/>
                    <a:pt x="0" y="6"/>
                    <a:pt x="1" y="7"/>
                  </a:cubicBezTo>
                  <a:cubicBezTo>
                    <a:pt x="2" y="8"/>
                    <a:pt x="3" y="9"/>
                    <a:pt x="4" y="10"/>
                  </a:cubicBezTo>
                  <a:cubicBezTo>
                    <a:pt x="5" y="9"/>
                    <a:pt x="5" y="9"/>
                    <a:pt x="5" y="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00" name="Freeform 486"/>
            <p:cNvSpPr>
              <a:spLocks/>
            </p:cNvSpPr>
            <p:nvPr/>
          </p:nvSpPr>
          <p:spPr bwMode="auto">
            <a:xfrm>
              <a:off x="1532" y="1680"/>
              <a:ext cx="31" cy="23"/>
            </a:xfrm>
            <a:custGeom>
              <a:avLst/>
              <a:gdLst>
                <a:gd name="T0" fmla="*/ 5 w 13"/>
                <a:gd name="T1" fmla="*/ 9 h 10"/>
                <a:gd name="T2" fmla="*/ 1 w 13"/>
                <a:gd name="T3" fmla="*/ 3 h 10"/>
                <a:gd name="T4" fmla="*/ 8 w 13"/>
                <a:gd name="T5" fmla="*/ 1 h 10"/>
                <a:gd name="T6" fmla="*/ 12 w 13"/>
                <a:gd name="T7" fmla="*/ 7 h 10"/>
                <a:gd name="T8" fmla="*/ 5 w 13"/>
                <a:gd name="T9" fmla="*/ 9 h 10"/>
              </a:gdLst>
              <a:ahLst/>
              <a:cxnLst>
                <a:cxn ang="0">
                  <a:pos x="T0" y="T1"/>
                </a:cxn>
                <a:cxn ang="0">
                  <a:pos x="T2" y="T3"/>
                </a:cxn>
                <a:cxn ang="0">
                  <a:pos x="T4" y="T5"/>
                </a:cxn>
                <a:cxn ang="0">
                  <a:pos x="T6" y="T7"/>
                </a:cxn>
                <a:cxn ang="0">
                  <a:pos x="T8" y="T9"/>
                </a:cxn>
              </a:cxnLst>
              <a:rect l="0" t="0" r="r" b="b"/>
              <a:pathLst>
                <a:path w="13" h="10">
                  <a:moveTo>
                    <a:pt x="5" y="9"/>
                  </a:moveTo>
                  <a:cubicBezTo>
                    <a:pt x="2" y="7"/>
                    <a:pt x="0" y="5"/>
                    <a:pt x="1" y="3"/>
                  </a:cubicBezTo>
                  <a:cubicBezTo>
                    <a:pt x="2" y="0"/>
                    <a:pt x="5" y="0"/>
                    <a:pt x="8" y="1"/>
                  </a:cubicBezTo>
                  <a:cubicBezTo>
                    <a:pt x="11" y="2"/>
                    <a:pt x="13" y="5"/>
                    <a:pt x="12" y="7"/>
                  </a:cubicBezTo>
                  <a:cubicBezTo>
                    <a:pt x="11" y="9"/>
                    <a:pt x="8" y="10"/>
                    <a:pt x="5" y="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01" name="Freeform 487"/>
            <p:cNvSpPr>
              <a:spLocks/>
            </p:cNvSpPr>
            <p:nvPr/>
          </p:nvSpPr>
          <p:spPr bwMode="auto">
            <a:xfrm>
              <a:off x="1532" y="1680"/>
              <a:ext cx="31" cy="23"/>
            </a:xfrm>
            <a:custGeom>
              <a:avLst/>
              <a:gdLst>
                <a:gd name="T0" fmla="*/ 5 w 13"/>
                <a:gd name="T1" fmla="*/ 9 h 10"/>
                <a:gd name="T2" fmla="*/ 5 w 13"/>
                <a:gd name="T3" fmla="*/ 8 h 10"/>
                <a:gd name="T4" fmla="*/ 2 w 13"/>
                <a:gd name="T5" fmla="*/ 6 h 10"/>
                <a:gd name="T6" fmla="*/ 1 w 13"/>
                <a:gd name="T7" fmla="*/ 3 h 10"/>
                <a:gd name="T8" fmla="*/ 1 w 13"/>
                <a:gd name="T9" fmla="*/ 3 h 10"/>
                <a:gd name="T10" fmla="*/ 4 w 13"/>
                <a:gd name="T11" fmla="*/ 1 h 10"/>
                <a:gd name="T12" fmla="*/ 7 w 13"/>
                <a:gd name="T13" fmla="*/ 1 h 10"/>
                <a:gd name="T14" fmla="*/ 8 w 13"/>
                <a:gd name="T15" fmla="*/ 1 h 10"/>
                <a:gd name="T16" fmla="*/ 11 w 13"/>
                <a:gd name="T17" fmla="*/ 4 h 10"/>
                <a:gd name="T18" fmla="*/ 11 w 13"/>
                <a:gd name="T19" fmla="*/ 7 h 10"/>
                <a:gd name="T20" fmla="*/ 11 w 13"/>
                <a:gd name="T21" fmla="*/ 7 h 10"/>
                <a:gd name="T22" fmla="*/ 9 w 13"/>
                <a:gd name="T23" fmla="*/ 9 h 10"/>
                <a:gd name="T24" fmla="*/ 5 w 13"/>
                <a:gd name="T25" fmla="*/ 8 h 10"/>
                <a:gd name="T26" fmla="*/ 5 w 13"/>
                <a:gd name="T27" fmla="*/ 8 h 10"/>
                <a:gd name="T28" fmla="*/ 5 w 13"/>
                <a:gd name="T29" fmla="*/ 9 h 10"/>
                <a:gd name="T30" fmla="*/ 4 w 13"/>
                <a:gd name="T31" fmla="*/ 9 h 10"/>
                <a:gd name="T32" fmla="*/ 5 w 13"/>
                <a:gd name="T33" fmla="*/ 9 h 10"/>
                <a:gd name="T34" fmla="*/ 9 w 13"/>
                <a:gd name="T35" fmla="*/ 10 h 10"/>
                <a:gd name="T36" fmla="*/ 12 w 13"/>
                <a:gd name="T37" fmla="*/ 7 h 10"/>
                <a:gd name="T38" fmla="*/ 12 w 13"/>
                <a:gd name="T39" fmla="*/ 7 h 10"/>
                <a:gd name="T40" fmla="*/ 12 w 13"/>
                <a:gd name="T41" fmla="*/ 3 h 10"/>
                <a:gd name="T42" fmla="*/ 8 w 13"/>
                <a:gd name="T43" fmla="*/ 0 h 10"/>
                <a:gd name="T44" fmla="*/ 8 w 13"/>
                <a:gd name="T45" fmla="*/ 0 h 10"/>
                <a:gd name="T46" fmla="*/ 3 w 13"/>
                <a:gd name="T47" fmla="*/ 0 h 10"/>
                <a:gd name="T48" fmla="*/ 0 w 13"/>
                <a:gd name="T49" fmla="*/ 2 h 10"/>
                <a:gd name="T50" fmla="*/ 0 w 13"/>
                <a:gd name="T51" fmla="*/ 3 h 10"/>
                <a:gd name="T52" fmla="*/ 1 w 13"/>
                <a:gd name="T53" fmla="*/ 6 h 10"/>
                <a:gd name="T54" fmla="*/ 4 w 13"/>
                <a:gd name="T55" fmla="*/ 9 h 10"/>
                <a:gd name="T56" fmla="*/ 5 w 13"/>
                <a:gd name="T57" fmla="*/ 9 h 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3" h="10">
                  <a:moveTo>
                    <a:pt x="5" y="9"/>
                  </a:moveTo>
                  <a:cubicBezTo>
                    <a:pt x="5" y="8"/>
                    <a:pt x="5" y="8"/>
                    <a:pt x="5" y="8"/>
                  </a:cubicBezTo>
                  <a:cubicBezTo>
                    <a:pt x="3" y="8"/>
                    <a:pt x="2" y="7"/>
                    <a:pt x="2" y="6"/>
                  </a:cubicBezTo>
                  <a:cubicBezTo>
                    <a:pt x="1" y="5"/>
                    <a:pt x="1" y="4"/>
                    <a:pt x="1" y="3"/>
                  </a:cubicBezTo>
                  <a:cubicBezTo>
                    <a:pt x="1" y="3"/>
                    <a:pt x="1" y="3"/>
                    <a:pt x="1" y="3"/>
                  </a:cubicBezTo>
                  <a:cubicBezTo>
                    <a:pt x="2" y="2"/>
                    <a:pt x="2" y="1"/>
                    <a:pt x="4" y="1"/>
                  </a:cubicBezTo>
                  <a:cubicBezTo>
                    <a:pt x="5" y="1"/>
                    <a:pt x="6" y="1"/>
                    <a:pt x="7" y="1"/>
                  </a:cubicBezTo>
                  <a:cubicBezTo>
                    <a:pt x="7" y="1"/>
                    <a:pt x="8" y="1"/>
                    <a:pt x="8" y="1"/>
                  </a:cubicBezTo>
                  <a:cubicBezTo>
                    <a:pt x="9" y="2"/>
                    <a:pt x="10" y="3"/>
                    <a:pt x="11" y="4"/>
                  </a:cubicBezTo>
                  <a:cubicBezTo>
                    <a:pt x="11" y="5"/>
                    <a:pt x="12" y="6"/>
                    <a:pt x="11" y="7"/>
                  </a:cubicBezTo>
                  <a:cubicBezTo>
                    <a:pt x="11" y="7"/>
                    <a:pt x="11" y="7"/>
                    <a:pt x="11" y="7"/>
                  </a:cubicBezTo>
                  <a:cubicBezTo>
                    <a:pt x="11" y="8"/>
                    <a:pt x="10" y="8"/>
                    <a:pt x="9" y="9"/>
                  </a:cubicBezTo>
                  <a:cubicBezTo>
                    <a:pt x="8" y="9"/>
                    <a:pt x="7" y="9"/>
                    <a:pt x="5" y="8"/>
                  </a:cubicBezTo>
                  <a:cubicBezTo>
                    <a:pt x="5" y="8"/>
                    <a:pt x="5" y="8"/>
                    <a:pt x="5" y="8"/>
                  </a:cubicBezTo>
                  <a:cubicBezTo>
                    <a:pt x="5" y="9"/>
                    <a:pt x="5" y="9"/>
                    <a:pt x="5" y="9"/>
                  </a:cubicBezTo>
                  <a:cubicBezTo>
                    <a:pt x="4" y="9"/>
                    <a:pt x="4" y="9"/>
                    <a:pt x="4" y="9"/>
                  </a:cubicBezTo>
                  <a:cubicBezTo>
                    <a:pt x="5" y="9"/>
                    <a:pt x="5" y="9"/>
                    <a:pt x="5" y="9"/>
                  </a:cubicBezTo>
                  <a:cubicBezTo>
                    <a:pt x="6" y="10"/>
                    <a:pt x="8" y="10"/>
                    <a:pt x="9" y="10"/>
                  </a:cubicBezTo>
                  <a:cubicBezTo>
                    <a:pt x="11" y="9"/>
                    <a:pt x="12" y="8"/>
                    <a:pt x="12" y="7"/>
                  </a:cubicBezTo>
                  <a:cubicBezTo>
                    <a:pt x="12" y="7"/>
                    <a:pt x="12" y="7"/>
                    <a:pt x="12" y="7"/>
                  </a:cubicBezTo>
                  <a:cubicBezTo>
                    <a:pt x="13" y="6"/>
                    <a:pt x="12" y="5"/>
                    <a:pt x="12" y="3"/>
                  </a:cubicBezTo>
                  <a:cubicBezTo>
                    <a:pt x="11" y="2"/>
                    <a:pt x="10" y="1"/>
                    <a:pt x="8" y="0"/>
                  </a:cubicBezTo>
                  <a:cubicBezTo>
                    <a:pt x="8" y="0"/>
                    <a:pt x="8" y="0"/>
                    <a:pt x="8" y="0"/>
                  </a:cubicBezTo>
                  <a:cubicBezTo>
                    <a:pt x="6" y="0"/>
                    <a:pt x="5" y="0"/>
                    <a:pt x="3" y="0"/>
                  </a:cubicBezTo>
                  <a:cubicBezTo>
                    <a:pt x="2" y="0"/>
                    <a:pt x="1" y="1"/>
                    <a:pt x="0" y="2"/>
                  </a:cubicBezTo>
                  <a:cubicBezTo>
                    <a:pt x="0" y="3"/>
                    <a:pt x="0" y="3"/>
                    <a:pt x="0" y="3"/>
                  </a:cubicBezTo>
                  <a:cubicBezTo>
                    <a:pt x="0" y="4"/>
                    <a:pt x="0" y="5"/>
                    <a:pt x="1" y="6"/>
                  </a:cubicBezTo>
                  <a:cubicBezTo>
                    <a:pt x="2" y="8"/>
                    <a:pt x="3" y="9"/>
                    <a:pt x="4" y="9"/>
                  </a:cubicBezTo>
                  <a:cubicBezTo>
                    <a:pt x="5" y="9"/>
                    <a:pt x="5" y="9"/>
                    <a:pt x="5" y="9"/>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02" name="Freeform 488"/>
            <p:cNvSpPr>
              <a:spLocks/>
            </p:cNvSpPr>
            <p:nvPr/>
          </p:nvSpPr>
          <p:spPr bwMode="auto">
            <a:xfrm>
              <a:off x="1360" y="1491"/>
              <a:ext cx="24" cy="23"/>
            </a:xfrm>
            <a:custGeom>
              <a:avLst/>
              <a:gdLst>
                <a:gd name="T0" fmla="*/ 5 w 10"/>
                <a:gd name="T1" fmla="*/ 10 h 10"/>
                <a:gd name="T2" fmla="*/ 0 w 10"/>
                <a:gd name="T3" fmla="*/ 5 h 10"/>
                <a:gd name="T4" fmla="*/ 5 w 10"/>
                <a:gd name="T5" fmla="*/ 0 h 10"/>
                <a:gd name="T6" fmla="*/ 10 w 10"/>
                <a:gd name="T7" fmla="*/ 5 h 10"/>
                <a:gd name="T8" fmla="*/ 5 w 10"/>
                <a:gd name="T9" fmla="*/ 10 h 10"/>
              </a:gdLst>
              <a:ahLst/>
              <a:cxnLst>
                <a:cxn ang="0">
                  <a:pos x="T0" y="T1"/>
                </a:cxn>
                <a:cxn ang="0">
                  <a:pos x="T2" y="T3"/>
                </a:cxn>
                <a:cxn ang="0">
                  <a:pos x="T4" y="T5"/>
                </a:cxn>
                <a:cxn ang="0">
                  <a:pos x="T6" y="T7"/>
                </a:cxn>
                <a:cxn ang="0">
                  <a:pos x="T8" y="T9"/>
                </a:cxn>
              </a:cxnLst>
              <a:rect l="0" t="0" r="r" b="b"/>
              <a:pathLst>
                <a:path w="10" h="10">
                  <a:moveTo>
                    <a:pt x="5" y="10"/>
                  </a:moveTo>
                  <a:cubicBezTo>
                    <a:pt x="3" y="10"/>
                    <a:pt x="0" y="8"/>
                    <a:pt x="0" y="5"/>
                  </a:cubicBezTo>
                  <a:cubicBezTo>
                    <a:pt x="0" y="2"/>
                    <a:pt x="2" y="0"/>
                    <a:pt x="5" y="0"/>
                  </a:cubicBezTo>
                  <a:cubicBezTo>
                    <a:pt x="7" y="0"/>
                    <a:pt x="9" y="2"/>
                    <a:pt x="10" y="5"/>
                  </a:cubicBezTo>
                  <a:cubicBezTo>
                    <a:pt x="10" y="8"/>
                    <a:pt x="8" y="10"/>
                    <a:pt x="5" y="1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03" name="Freeform 489"/>
            <p:cNvSpPr>
              <a:spLocks/>
            </p:cNvSpPr>
            <p:nvPr/>
          </p:nvSpPr>
          <p:spPr bwMode="auto">
            <a:xfrm>
              <a:off x="1360" y="1489"/>
              <a:ext cx="24" cy="28"/>
            </a:xfrm>
            <a:custGeom>
              <a:avLst/>
              <a:gdLst>
                <a:gd name="T0" fmla="*/ 5 w 10"/>
                <a:gd name="T1" fmla="*/ 11 h 12"/>
                <a:gd name="T2" fmla="*/ 5 w 10"/>
                <a:gd name="T3" fmla="*/ 11 h 12"/>
                <a:gd name="T4" fmla="*/ 4 w 10"/>
                <a:gd name="T5" fmla="*/ 10 h 12"/>
                <a:gd name="T6" fmla="*/ 1 w 10"/>
                <a:gd name="T7" fmla="*/ 6 h 12"/>
                <a:gd name="T8" fmla="*/ 1 w 10"/>
                <a:gd name="T9" fmla="*/ 4 h 12"/>
                <a:gd name="T10" fmla="*/ 5 w 10"/>
                <a:gd name="T11" fmla="*/ 1 h 12"/>
                <a:gd name="T12" fmla="*/ 6 w 10"/>
                <a:gd name="T13" fmla="*/ 1 h 12"/>
                <a:gd name="T14" fmla="*/ 9 w 10"/>
                <a:gd name="T15" fmla="*/ 6 h 12"/>
                <a:gd name="T16" fmla="*/ 9 w 10"/>
                <a:gd name="T17" fmla="*/ 8 h 12"/>
                <a:gd name="T18" fmla="*/ 5 w 10"/>
                <a:gd name="T19" fmla="*/ 11 h 12"/>
                <a:gd name="T20" fmla="*/ 5 w 10"/>
                <a:gd name="T21" fmla="*/ 11 h 12"/>
                <a:gd name="T22" fmla="*/ 5 w 10"/>
                <a:gd name="T23" fmla="*/ 12 h 12"/>
                <a:gd name="T24" fmla="*/ 10 w 10"/>
                <a:gd name="T25" fmla="*/ 8 h 12"/>
                <a:gd name="T26" fmla="*/ 10 w 10"/>
                <a:gd name="T27" fmla="*/ 6 h 12"/>
                <a:gd name="T28" fmla="*/ 6 w 10"/>
                <a:gd name="T29" fmla="*/ 0 h 12"/>
                <a:gd name="T30" fmla="*/ 5 w 10"/>
                <a:gd name="T31" fmla="*/ 0 h 12"/>
                <a:gd name="T32" fmla="*/ 0 w 10"/>
                <a:gd name="T33" fmla="*/ 4 h 12"/>
                <a:gd name="T34" fmla="*/ 0 w 10"/>
                <a:gd name="T35" fmla="*/ 6 h 12"/>
                <a:gd name="T36" fmla="*/ 3 w 10"/>
                <a:gd name="T37" fmla="*/ 11 h 12"/>
                <a:gd name="T38" fmla="*/ 5 w 10"/>
                <a:gd name="T39" fmla="*/ 12 h 12"/>
                <a:gd name="T40" fmla="*/ 5 w 10"/>
                <a:gd name="T41"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 h="12">
                  <a:moveTo>
                    <a:pt x="5" y="11"/>
                  </a:moveTo>
                  <a:cubicBezTo>
                    <a:pt x="5" y="11"/>
                    <a:pt x="5" y="11"/>
                    <a:pt x="5" y="11"/>
                  </a:cubicBezTo>
                  <a:cubicBezTo>
                    <a:pt x="5" y="11"/>
                    <a:pt x="4" y="11"/>
                    <a:pt x="4" y="10"/>
                  </a:cubicBezTo>
                  <a:cubicBezTo>
                    <a:pt x="2" y="10"/>
                    <a:pt x="1" y="8"/>
                    <a:pt x="1" y="6"/>
                  </a:cubicBezTo>
                  <a:cubicBezTo>
                    <a:pt x="1" y="5"/>
                    <a:pt x="1" y="5"/>
                    <a:pt x="1" y="4"/>
                  </a:cubicBezTo>
                  <a:cubicBezTo>
                    <a:pt x="2" y="2"/>
                    <a:pt x="3" y="1"/>
                    <a:pt x="5" y="1"/>
                  </a:cubicBezTo>
                  <a:cubicBezTo>
                    <a:pt x="5" y="1"/>
                    <a:pt x="6" y="1"/>
                    <a:pt x="6" y="1"/>
                  </a:cubicBezTo>
                  <a:cubicBezTo>
                    <a:pt x="8" y="2"/>
                    <a:pt x="9" y="4"/>
                    <a:pt x="9" y="6"/>
                  </a:cubicBezTo>
                  <a:cubicBezTo>
                    <a:pt x="9" y="7"/>
                    <a:pt x="9" y="7"/>
                    <a:pt x="9" y="8"/>
                  </a:cubicBezTo>
                  <a:cubicBezTo>
                    <a:pt x="8" y="10"/>
                    <a:pt x="7" y="11"/>
                    <a:pt x="5" y="11"/>
                  </a:cubicBezTo>
                  <a:cubicBezTo>
                    <a:pt x="5" y="11"/>
                    <a:pt x="5" y="11"/>
                    <a:pt x="5" y="11"/>
                  </a:cubicBezTo>
                  <a:cubicBezTo>
                    <a:pt x="5" y="12"/>
                    <a:pt x="5" y="12"/>
                    <a:pt x="5" y="12"/>
                  </a:cubicBezTo>
                  <a:cubicBezTo>
                    <a:pt x="7" y="12"/>
                    <a:pt x="9" y="10"/>
                    <a:pt x="10" y="8"/>
                  </a:cubicBezTo>
                  <a:cubicBezTo>
                    <a:pt x="10" y="7"/>
                    <a:pt x="10" y="7"/>
                    <a:pt x="10" y="6"/>
                  </a:cubicBezTo>
                  <a:cubicBezTo>
                    <a:pt x="10" y="3"/>
                    <a:pt x="9" y="1"/>
                    <a:pt x="6" y="0"/>
                  </a:cubicBezTo>
                  <a:cubicBezTo>
                    <a:pt x="6" y="0"/>
                    <a:pt x="5" y="0"/>
                    <a:pt x="5" y="0"/>
                  </a:cubicBezTo>
                  <a:cubicBezTo>
                    <a:pt x="3" y="0"/>
                    <a:pt x="1" y="2"/>
                    <a:pt x="0" y="4"/>
                  </a:cubicBezTo>
                  <a:cubicBezTo>
                    <a:pt x="0" y="4"/>
                    <a:pt x="0" y="5"/>
                    <a:pt x="0" y="6"/>
                  </a:cubicBezTo>
                  <a:cubicBezTo>
                    <a:pt x="0" y="9"/>
                    <a:pt x="1" y="11"/>
                    <a:pt x="3" y="11"/>
                  </a:cubicBezTo>
                  <a:cubicBezTo>
                    <a:pt x="4" y="12"/>
                    <a:pt x="5" y="12"/>
                    <a:pt x="5" y="12"/>
                  </a:cubicBezTo>
                  <a:cubicBezTo>
                    <a:pt x="5" y="11"/>
                    <a:pt x="5" y="11"/>
                    <a:pt x="5" y="1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04" name="Freeform 490"/>
            <p:cNvSpPr>
              <a:spLocks/>
            </p:cNvSpPr>
            <p:nvPr/>
          </p:nvSpPr>
          <p:spPr bwMode="auto">
            <a:xfrm>
              <a:off x="1379" y="1507"/>
              <a:ext cx="21" cy="26"/>
            </a:xfrm>
            <a:custGeom>
              <a:avLst/>
              <a:gdLst>
                <a:gd name="T0" fmla="*/ 5 w 9"/>
                <a:gd name="T1" fmla="*/ 11 h 11"/>
                <a:gd name="T2" fmla="*/ 0 w 9"/>
                <a:gd name="T3" fmla="*/ 6 h 11"/>
                <a:gd name="T4" fmla="*/ 5 w 9"/>
                <a:gd name="T5" fmla="*/ 0 h 11"/>
                <a:gd name="T6" fmla="*/ 9 w 9"/>
                <a:gd name="T7" fmla="*/ 5 h 11"/>
                <a:gd name="T8" fmla="*/ 5 w 9"/>
                <a:gd name="T9" fmla="*/ 11 h 11"/>
              </a:gdLst>
              <a:ahLst/>
              <a:cxnLst>
                <a:cxn ang="0">
                  <a:pos x="T0" y="T1"/>
                </a:cxn>
                <a:cxn ang="0">
                  <a:pos x="T2" y="T3"/>
                </a:cxn>
                <a:cxn ang="0">
                  <a:pos x="T4" y="T5"/>
                </a:cxn>
                <a:cxn ang="0">
                  <a:pos x="T6" y="T7"/>
                </a:cxn>
                <a:cxn ang="0">
                  <a:pos x="T8" y="T9"/>
                </a:cxn>
              </a:cxnLst>
              <a:rect l="0" t="0" r="r" b="b"/>
              <a:pathLst>
                <a:path w="9" h="11">
                  <a:moveTo>
                    <a:pt x="5" y="11"/>
                  </a:moveTo>
                  <a:cubicBezTo>
                    <a:pt x="2" y="11"/>
                    <a:pt x="0" y="9"/>
                    <a:pt x="0" y="6"/>
                  </a:cubicBezTo>
                  <a:cubicBezTo>
                    <a:pt x="0" y="3"/>
                    <a:pt x="2" y="0"/>
                    <a:pt x="5" y="0"/>
                  </a:cubicBezTo>
                  <a:cubicBezTo>
                    <a:pt x="7" y="0"/>
                    <a:pt x="9" y="2"/>
                    <a:pt x="9" y="5"/>
                  </a:cubicBezTo>
                  <a:cubicBezTo>
                    <a:pt x="9" y="8"/>
                    <a:pt x="7" y="11"/>
                    <a:pt x="5" y="1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05" name="Freeform 491"/>
            <p:cNvSpPr>
              <a:spLocks/>
            </p:cNvSpPr>
            <p:nvPr/>
          </p:nvSpPr>
          <p:spPr bwMode="auto">
            <a:xfrm>
              <a:off x="1376" y="1507"/>
              <a:ext cx="26" cy="26"/>
            </a:xfrm>
            <a:custGeom>
              <a:avLst/>
              <a:gdLst>
                <a:gd name="T0" fmla="*/ 6 w 11"/>
                <a:gd name="T1" fmla="*/ 11 h 11"/>
                <a:gd name="T2" fmla="*/ 6 w 11"/>
                <a:gd name="T3" fmla="*/ 10 h 11"/>
                <a:gd name="T4" fmla="*/ 4 w 11"/>
                <a:gd name="T5" fmla="*/ 10 h 11"/>
                <a:gd name="T6" fmla="*/ 2 w 11"/>
                <a:gd name="T7" fmla="*/ 6 h 11"/>
                <a:gd name="T8" fmla="*/ 2 w 11"/>
                <a:gd name="T9" fmla="*/ 4 h 11"/>
                <a:gd name="T10" fmla="*/ 6 w 11"/>
                <a:gd name="T11" fmla="*/ 1 h 11"/>
                <a:gd name="T12" fmla="*/ 7 w 11"/>
                <a:gd name="T13" fmla="*/ 1 h 11"/>
                <a:gd name="T14" fmla="*/ 10 w 11"/>
                <a:gd name="T15" fmla="*/ 5 h 11"/>
                <a:gd name="T16" fmla="*/ 9 w 11"/>
                <a:gd name="T17" fmla="*/ 7 h 11"/>
                <a:gd name="T18" fmla="*/ 6 w 11"/>
                <a:gd name="T19" fmla="*/ 10 h 11"/>
                <a:gd name="T20" fmla="*/ 6 w 11"/>
                <a:gd name="T21" fmla="*/ 11 h 11"/>
                <a:gd name="T22" fmla="*/ 6 w 11"/>
                <a:gd name="T23" fmla="*/ 11 h 11"/>
                <a:gd name="T24" fmla="*/ 10 w 11"/>
                <a:gd name="T25" fmla="*/ 8 h 11"/>
                <a:gd name="T26" fmla="*/ 11 w 11"/>
                <a:gd name="T27" fmla="*/ 5 h 11"/>
                <a:gd name="T28" fmla="*/ 7 w 11"/>
                <a:gd name="T29" fmla="*/ 0 h 11"/>
                <a:gd name="T30" fmla="*/ 6 w 11"/>
                <a:gd name="T31" fmla="*/ 0 h 11"/>
                <a:gd name="T32" fmla="*/ 1 w 11"/>
                <a:gd name="T33" fmla="*/ 3 h 11"/>
                <a:gd name="T34" fmla="*/ 1 w 11"/>
                <a:gd name="T35" fmla="*/ 6 h 11"/>
                <a:gd name="T36" fmla="*/ 4 w 11"/>
                <a:gd name="T37" fmla="*/ 11 h 11"/>
                <a:gd name="T38" fmla="*/ 6 w 11"/>
                <a:gd name="T39" fmla="*/ 11 h 11"/>
                <a:gd name="T40" fmla="*/ 6 w 11"/>
                <a:gd name="T4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 h="11">
                  <a:moveTo>
                    <a:pt x="6" y="11"/>
                  </a:moveTo>
                  <a:cubicBezTo>
                    <a:pt x="6" y="10"/>
                    <a:pt x="6" y="10"/>
                    <a:pt x="6" y="10"/>
                  </a:cubicBezTo>
                  <a:cubicBezTo>
                    <a:pt x="5" y="10"/>
                    <a:pt x="5" y="10"/>
                    <a:pt x="4" y="10"/>
                  </a:cubicBezTo>
                  <a:cubicBezTo>
                    <a:pt x="3" y="10"/>
                    <a:pt x="2" y="8"/>
                    <a:pt x="2" y="6"/>
                  </a:cubicBezTo>
                  <a:cubicBezTo>
                    <a:pt x="2" y="5"/>
                    <a:pt x="2" y="4"/>
                    <a:pt x="2" y="4"/>
                  </a:cubicBezTo>
                  <a:cubicBezTo>
                    <a:pt x="3" y="2"/>
                    <a:pt x="4" y="1"/>
                    <a:pt x="6" y="1"/>
                  </a:cubicBezTo>
                  <a:cubicBezTo>
                    <a:pt x="6" y="1"/>
                    <a:pt x="6" y="1"/>
                    <a:pt x="7" y="1"/>
                  </a:cubicBezTo>
                  <a:cubicBezTo>
                    <a:pt x="8" y="1"/>
                    <a:pt x="10" y="3"/>
                    <a:pt x="10" y="5"/>
                  </a:cubicBezTo>
                  <a:cubicBezTo>
                    <a:pt x="10" y="6"/>
                    <a:pt x="10" y="7"/>
                    <a:pt x="9" y="7"/>
                  </a:cubicBezTo>
                  <a:cubicBezTo>
                    <a:pt x="9" y="9"/>
                    <a:pt x="7" y="10"/>
                    <a:pt x="6" y="10"/>
                  </a:cubicBezTo>
                  <a:cubicBezTo>
                    <a:pt x="6" y="11"/>
                    <a:pt x="6" y="11"/>
                    <a:pt x="6" y="11"/>
                  </a:cubicBezTo>
                  <a:cubicBezTo>
                    <a:pt x="6" y="11"/>
                    <a:pt x="6" y="11"/>
                    <a:pt x="6" y="11"/>
                  </a:cubicBezTo>
                  <a:cubicBezTo>
                    <a:pt x="8" y="11"/>
                    <a:pt x="10" y="10"/>
                    <a:pt x="10" y="8"/>
                  </a:cubicBezTo>
                  <a:cubicBezTo>
                    <a:pt x="11" y="7"/>
                    <a:pt x="11" y="6"/>
                    <a:pt x="11" y="5"/>
                  </a:cubicBezTo>
                  <a:cubicBezTo>
                    <a:pt x="11" y="3"/>
                    <a:pt x="9" y="1"/>
                    <a:pt x="7" y="0"/>
                  </a:cubicBezTo>
                  <a:cubicBezTo>
                    <a:pt x="7" y="0"/>
                    <a:pt x="6" y="0"/>
                    <a:pt x="6" y="0"/>
                  </a:cubicBezTo>
                  <a:cubicBezTo>
                    <a:pt x="3" y="0"/>
                    <a:pt x="2" y="1"/>
                    <a:pt x="1" y="3"/>
                  </a:cubicBezTo>
                  <a:cubicBezTo>
                    <a:pt x="1" y="4"/>
                    <a:pt x="0" y="5"/>
                    <a:pt x="1" y="6"/>
                  </a:cubicBezTo>
                  <a:cubicBezTo>
                    <a:pt x="1" y="8"/>
                    <a:pt x="2" y="10"/>
                    <a:pt x="4" y="11"/>
                  </a:cubicBezTo>
                  <a:cubicBezTo>
                    <a:pt x="5" y="11"/>
                    <a:pt x="5" y="11"/>
                    <a:pt x="6" y="11"/>
                  </a:cubicBezTo>
                  <a:cubicBezTo>
                    <a:pt x="6" y="11"/>
                    <a:pt x="6" y="11"/>
                    <a:pt x="6" y="1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06" name="Freeform 492"/>
            <p:cNvSpPr>
              <a:spLocks/>
            </p:cNvSpPr>
            <p:nvPr/>
          </p:nvSpPr>
          <p:spPr bwMode="auto">
            <a:xfrm>
              <a:off x="1459" y="1559"/>
              <a:ext cx="21" cy="24"/>
            </a:xfrm>
            <a:custGeom>
              <a:avLst/>
              <a:gdLst>
                <a:gd name="T0" fmla="*/ 5 w 9"/>
                <a:gd name="T1" fmla="*/ 10 h 10"/>
                <a:gd name="T2" fmla="*/ 0 w 9"/>
                <a:gd name="T3" fmla="*/ 5 h 10"/>
                <a:gd name="T4" fmla="*/ 4 w 9"/>
                <a:gd name="T5" fmla="*/ 0 h 10"/>
                <a:gd name="T6" fmla="*/ 9 w 9"/>
                <a:gd name="T7" fmla="*/ 5 h 10"/>
                <a:gd name="T8" fmla="*/ 5 w 9"/>
                <a:gd name="T9" fmla="*/ 10 h 10"/>
              </a:gdLst>
              <a:ahLst/>
              <a:cxnLst>
                <a:cxn ang="0">
                  <a:pos x="T0" y="T1"/>
                </a:cxn>
                <a:cxn ang="0">
                  <a:pos x="T2" y="T3"/>
                </a:cxn>
                <a:cxn ang="0">
                  <a:pos x="T4" y="T5"/>
                </a:cxn>
                <a:cxn ang="0">
                  <a:pos x="T6" y="T7"/>
                </a:cxn>
                <a:cxn ang="0">
                  <a:pos x="T8" y="T9"/>
                </a:cxn>
              </a:cxnLst>
              <a:rect l="0" t="0" r="r" b="b"/>
              <a:pathLst>
                <a:path w="9" h="10">
                  <a:moveTo>
                    <a:pt x="5" y="10"/>
                  </a:moveTo>
                  <a:cubicBezTo>
                    <a:pt x="2" y="10"/>
                    <a:pt x="0" y="8"/>
                    <a:pt x="0" y="5"/>
                  </a:cubicBezTo>
                  <a:cubicBezTo>
                    <a:pt x="0" y="2"/>
                    <a:pt x="2" y="0"/>
                    <a:pt x="4" y="0"/>
                  </a:cubicBezTo>
                  <a:cubicBezTo>
                    <a:pt x="7" y="0"/>
                    <a:pt x="9" y="2"/>
                    <a:pt x="9" y="5"/>
                  </a:cubicBezTo>
                  <a:cubicBezTo>
                    <a:pt x="9" y="8"/>
                    <a:pt x="7" y="10"/>
                    <a:pt x="5" y="1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07" name="Freeform 493"/>
            <p:cNvSpPr>
              <a:spLocks/>
            </p:cNvSpPr>
            <p:nvPr/>
          </p:nvSpPr>
          <p:spPr bwMode="auto">
            <a:xfrm>
              <a:off x="1457" y="1557"/>
              <a:ext cx="26" cy="28"/>
            </a:xfrm>
            <a:custGeom>
              <a:avLst/>
              <a:gdLst>
                <a:gd name="T0" fmla="*/ 6 w 11"/>
                <a:gd name="T1" fmla="*/ 11 h 12"/>
                <a:gd name="T2" fmla="*/ 6 w 11"/>
                <a:gd name="T3" fmla="*/ 11 h 12"/>
                <a:gd name="T4" fmla="*/ 4 w 11"/>
                <a:gd name="T5" fmla="*/ 11 h 12"/>
                <a:gd name="T6" fmla="*/ 1 w 11"/>
                <a:gd name="T7" fmla="*/ 6 h 12"/>
                <a:gd name="T8" fmla="*/ 2 w 11"/>
                <a:gd name="T9" fmla="*/ 4 h 12"/>
                <a:gd name="T10" fmla="*/ 5 w 11"/>
                <a:gd name="T11" fmla="*/ 1 h 12"/>
                <a:gd name="T12" fmla="*/ 7 w 11"/>
                <a:gd name="T13" fmla="*/ 1 h 12"/>
                <a:gd name="T14" fmla="*/ 10 w 11"/>
                <a:gd name="T15" fmla="*/ 6 h 12"/>
                <a:gd name="T16" fmla="*/ 9 w 11"/>
                <a:gd name="T17" fmla="*/ 8 h 12"/>
                <a:gd name="T18" fmla="*/ 6 w 11"/>
                <a:gd name="T19" fmla="*/ 11 h 12"/>
                <a:gd name="T20" fmla="*/ 6 w 11"/>
                <a:gd name="T21" fmla="*/ 11 h 12"/>
                <a:gd name="T22" fmla="*/ 6 w 11"/>
                <a:gd name="T23" fmla="*/ 12 h 12"/>
                <a:gd name="T24" fmla="*/ 10 w 11"/>
                <a:gd name="T25" fmla="*/ 8 h 12"/>
                <a:gd name="T26" fmla="*/ 11 w 11"/>
                <a:gd name="T27" fmla="*/ 6 h 12"/>
                <a:gd name="T28" fmla="*/ 7 w 11"/>
                <a:gd name="T29" fmla="*/ 0 h 12"/>
                <a:gd name="T30" fmla="*/ 5 w 11"/>
                <a:gd name="T31" fmla="*/ 0 h 12"/>
                <a:gd name="T32" fmla="*/ 1 w 11"/>
                <a:gd name="T33" fmla="*/ 4 h 12"/>
                <a:gd name="T34" fmla="*/ 0 w 11"/>
                <a:gd name="T35" fmla="*/ 6 h 12"/>
                <a:gd name="T36" fmla="*/ 4 w 11"/>
                <a:gd name="T37" fmla="*/ 12 h 12"/>
                <a:gd name="T38" fmla="*/ 6 w 11"/>
                <a:gd name="T39" fmla="*/ 12 h 12"/>
                <a:gd name="T40" fmla="*/ 6 w 11"/>
                <a:gd name="T41"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 h="12">
                  <a:moveTo>
                    <a:pt x="6" y="11"/>
                  </a:moveTo>
                  <a:cubicBezTo>
                    <a:pt x="6" y="11"/>
                    <a:pt x="6" y="11"/>
                    <a:pt x="6" y="11"/>
                  </a:cubicBezTo>
                  <a:cubicBezTo>
                    <a:pt x="5" y="11"/>
                    <a:pt x="5" y="11"/>
                    <a:pt x="4" y="11"/>
                  </a:cubicBezTo>
                  <a:cubicBezTo>
                    <a:pt x="3" y="10"/>
                    <a:pt x="2" y="8"/>
                    <a:pt x="1" y="6"/>
                  </a:cubicBezTo>
                  <a:cubicBezTo>
                    <a:pt x="1" y="5"/>
                    <a:pt x="2" y="5"/>
                    <a:pt x="2" y="4"/>
                  </a:cubicBezTo>
                  <a:cubicBezTo>
                    <a:pt x="2" y="2"/>
                    <a:pt x="4" y="1"/>
                    <a:pt x="5" y="1"/>
                  </a:cubicBezTo>
                  <a:cubicBezTo>
                    <a:pt x="6" y="1"/>
                    <a:pt x="6" y="1"/>
                    <a:pt x="7" y="1"/>
                  </a:cubicBezTo>
                  <a:cubicBezTo>
                    <a:pt x="8" y="2"/>
                    <a:pt x="10" y="4"/>
                    <a:pt x="10" y="6"/>
                  </a:cubicBezTo>
                  <a:cubicBezTo>
                    <a:pt x="10" y="7"/>
                    <a:pt x="10" y="7"/>
                    <a:pt x="9" y="8"/>
                  </a:cubicBezTo>
                  <a:cubicBezTo>
                    <a:pt x="9" y="10"/>
                    <a:pt x="7" y="11"/>
                    <a:pt x="6" y="11"/>
                  </a:cubicBezTo>
                  <a:cubicBezTo>
                    <a:pt x="6" y="11"/>
                    <a:pt x="6" y="11"/>
                    <a:pt x="6" y="11"/>
                  </a:cubicBezTo>
                  <a:cubicBezTo>
                    <a:pt x="6" y="12"/>
                    <a:pt x="6" y="12"/>
                    <a:pt x="6" y="12"/>
                  </a:cubicBezTo>
                  <a:cubicBezTo>
                    <a:pt x="8" y="12"/>
                    <a:pt x="10" y="10"/>
                    <a:pt x="10" y="8"/>
                  </a:cubicBezTo>
                  <a:cubicBezTo>
                    <a:pt x="11" y="7"/>
                    <a:pt x="11" y="7"/>
                    <a:pt x="11" y="6"/>
                  </a:cubicBezTo>
                  <a:cubicBezTo>
                    <a:pt x="11" y="3"/>
                    <a:pt x="9" y="1"/>
                    <a:pt x="7" y="0"/>
                  </a:cubicBezTo>
                  <a:cubicBezTo>
                    <a:pt x="7" y="0"/>
                    <a:pt x="6" y="0"/>
                    <a:pt x="5" y="0"/>
                  </a:cubicBezTo>
                  <a:cubicBezTo>
                    <a:pt x="3" y="0"/>
                    <a:pt x="2" y="2"/>
                    <a:pt x="1" y="4"/>
                  </a:cubicBezTo>
                  <a:cubicBezTo>
                    <a:pt x="1" y="4"/>
                    <a:pt x="0" y="5"/>
                    <a:pt x="0" y="6"/>
                  </a:cubicBezTo>
                  <a:cubicBezTo>
                    <a:pt x="0" y="9"/>
                    <a:pt x="2" y="11"/>
                    <a:pt x="4" y="12"/>
                  </a:cubicBezTo>
                  <a:cubicBezTo>
                    <a:pt x="5" y="12"/>
                    <a:pt x="5" y="12"/>
                    <a:pt x="6" y="12"/>
                  </a:cubicBezTo>
                  <a:cubicBezTo>
                    <a:pt x="6" y="11"/>
                    <a:pt x="6" y="11"/>
                    <a:pt x="6" y="1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08" name="Oval 494"/>
            <p:cNvSpPr>
              <a:spLocks noChangeArrowheads="1"/>
            </p:cNvSpPr>
            <p:nvPr/>
          </p:nvSpPr>
          <p:spPr bwMode="auto">
            <a:xfrm>
              <a:off x="1398" y="1526"/>
              <a:ext cx="21" cy="24"/>
            </a:xfrm>
            <a:prstGeom prst="ellipse">
              <a:avLst/>
            </a:pr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09" name="Freeform 495"/>
            <p:cNvSpPr>
              <a:spLocks/>
            </p:cNvSpPr>
            <p:nvPr/>
          </p:nvSpPr>
          <p:spPr bwMode="auto">
            <a:xfrm>
              <a:off x="1395" y="1524"/>
              <a:ext cx="24" cy="28"/>
            </a:xfrm>
            <a:custGeom>
              <a:avLst/>
              <a:gdLst>
                <a:gd name="T0" fmla="*/ 5 w 10"/>
                <a:gd name="T1" fmla="*/ 11 h 12"/>
                <a:gd name="T2" fmla="*/ 5 w 10"/>
                <a:gd name="T3" fmla="*/ 11 h 12"/>
                <a:gd name="T4" fmla="*/ 4 w 10"/>
                <a:gd name="T5" fmla="*/ 11 h 12"/>
                <a:gd name="T6" fmla="*/ 1 w 10"/>
                <a:gd name="T7" fmla="*/ 6 h 12"/>
                <a:gd name="T8" fmla="*/ 2 w 10"/>
                <a:gd name="T9" fmla="*/ 4 h 12"/>
                <a:gd name="T10" fmla="*/ 5 w 10"/>
                <a:gd name="T11" fmla="*/ 1 h 12"/>
                <a:gd name="T12" fmla="*/ 6 w 10"/>
                <a:gd name="T13" fmla="*/ 1 h 12"/>
                <a:gd name="T14" fmla="*/ 9 w 10"/>
                <a:gd name="T15" fmla="*/ 6 h 12"/>
                <a:gd name="T16" fmla="*/ 9 w 10"/>
                <a:gd name="T17" fmla="*/ 8 h 12"/>
                <a:gd name="T18" fmla="*/ 5 w 10"/>
                <a:gd name="T19" fmla="*/ 11 h 12"/>
                <a:gd name="T20" fmla="*/ 5 w 10"/>
                <a:gd name="T21" fmla="*/ 11 h 12"/>
                <a:gd name="T22" fmla="*/ 5 w 10"/>
                <a:gd name="T23" fmla="*/ 12 h 12"/>
                <a:gd name="T24" fmla="*/ 10 w 10"/>
                <a:gd name="T25" fmla="*/ 8 h 12"/>
                <a:gd name="T26" fmla="*/ 10 w 10"/>
                <a:gd name="T27" fmla="*/ 6 h 12"/>
                <a:gd name="T28" fmla="*/ 7 w 10"/>
                <a:gd name="T29" fmla="*/ 0 h 12"/>
                <a:gd name="T30" fmla="*/ 5 w 10"/>
                <a:gd name="T31" fmla="*/ 0 h 12"/>
                <a:gd name="T32" fmla="*/ 1 w 10"/>
                <a:gd name="T33" fmla="*/ 4 h 12"/>
                <a:gd name="T34" fmla="*/ 0 w 10"/>
                <a:gd name="T35" fmla="*/ 6 h 12"/>
                <a:gd name="T36" fmla="*/ 4 w 10"/>
                <a:gd name="T37" fmla="*/ 12 h 12"/>
                <a:gd name="T38" fmla="*/ 5 w 10"/>
                <a:gd name="T39" fmla="*/ 12 h 12"/>
                <a:gd name="T40" fmla="*/ 5 w 10"/>
                <a:gd name="T41"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 h="12">
                  <a:moveTo>
                    <a:pt x="5" y="11"/>
                  </a:moveTo>
                  <a:cubicBezTo>
                    <a:pt x="5" y="11"/>
                    <a:pt x="5" y="11"/>
                    <a:pt x="5" y="11"/>
                  </a:cubicBezTo>
                  <a:cubicBezTo>
                    <a:pt x="5" y="11"/>
                    <a:pt x="5" y="11"/>
                    <a:pt x="4" y="11"/>
                  </a:cubicBezTo>
                  <a:cubicBezTo>
                    <a:pt x="3" y="10"/>
                    <a:pt x="1" y="8"/>
                    <a:pt x="1" y="6"/>
                  </a:cubicBezTo>
                  <a:cubicBezTo>
                    <a:pt x="1" y="5"/>
                    <a:pt x="1" y="5"/>
                    <a:pt x="2" y="4"/>
                  </a:cubicBezTo>
                  <a:cubicBezTo>
                    <a:pt x="2" y="2"/>
                    <a:pt x="4" y="1"/>
                    <a:pt x="5" y="1"/>
                  </a:cubicBezTo>
                  <a:cubicBezTo>
                    <a:pt x="6" y="1"/>
                    <a:pt x="6" y="1"/>
                    <a:pt x="6" y="1"/>
                  </a:cubicBezTo>
                  <a:cubicBezTo>
                    <a:pt x="8" y="2"/>
                    <a:pt x="9" y="4"/>
                    <a:pt x="9" y="6"/>
                  </a:cubicBezTo>
                  <a:cubicBezTo>
                    <a:pt x="9" y="7"/>
                    <a:pt x="9" y="7"/>
                    <a:pt x="9" y="8"/>
                  </a:cubicBezTo>
                  <a:cubicBezTo>
                    <a:pt x="8" y="10"/>
                    <a:pt x="7" y="11"/>
                    <a:pt x="5" y="11"/>
                  </a:cubicBezTo>
                  <a:cubicBezTo>
                    <a:pt x="5" y="11"/>
                    <a:pt x="5" y="11"/>
                    <a:pt x="5" y="11"/>
                  </a:cubicBezTo>
                  <a:cubicBezTo>
                    <a:pt x="5" y="12"/>
                    <a:pt x="5" y="12"/>
                    <a:pt x="5" y="12"/>
                  </a:cubicBezTo>
                  <a:cubicBezTo>
                    <a:pt x="8" y="12"/>
                    <a:pt x="9" y="10"/>
                    <a:pt x="10" y="8"/>
                  </a:cubicBezTo>
                  <a:cubicBezTo>
                    <a:pt x="10" y="7"/>
                    <a:pt x="10" y="7"/>
                    <a:pt x="10" y="6"/>
                  </a:cubicBezTo>
                  <a:cubicBezTo>
                    <a:pt x="10" y="3"/>
                    <a:pt x="9" y="1"/>
                    <a:pt x="7" y="0"/>
                  </a:cubicBezTo>
                  <a:cubicBezTo>
                    <a:pt x="6" y="0"/>
                    <a:pt x="6" y="0"/>
                    <a:pt x="5" y="0"/>
                  </a:cubicBezTo>
                  <a:cubicBezTo>
                    <a:pt x="3" y="0"/>
                    <a:pt x="1" y="2"/>
                    <a:pt x="1" y="4"/>
                  </a:cubicBezTo>
                  <a:cubicBezTo>
                    <a:pt x="0" y="4"/>
                    <a:pt x="0" y="5"/>
                    <a:pt x="0" y="6"/>
                  </a:cubicBezTo>
                  <a:cubicBezTo>
                    <a:pt x="0" y="9"/>
                    <a:pt x="2" y="11"/>
                    <a:pt x="4" y="12"/>
                  </a:cubicBezTo>
                  <a:cubicBezTo>
                    <a:pt x="4" y="12"/>
                    <a:pt x="5" y="12"/>
                    <a:pt x="5" y="12"/>
                  </a:cubicBezTo>
                  <a:cubicBezTo>
                    <a:pt x="5" y="11"/>
                    <a:pt x="5" y="11"/>
                    <a:pt x="5" y="1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10" name="Oval 496"/>
            <p:cNvSpPr>
              <a:spLocks noChangeArrowheads="1"/>
            </p:cNvSpPr>
            <p:nvPr/>
          </p:nvSpPr>
          <p:spPr bwMode="auto">
            <a:xfrm>
              <a:off x="1417" y="1540"/>
              <a:ext cx="21" cy="24"/>
            </a:xfrm>
            <a:prstGeom prst="ellipse">
              <a:avLst/>
            </a:pr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11" name="Freeform 497"/>
            <p:cNvSpPr>
              <a:spLocks/>
            </p:cNvSpPr>
            <p:nvPr/>
          </p:nvSpPr>
          <p:spPr bwMode="auto">
            <a:xfrm>
              <a:off x="1417" y="1538"/>
              <a:ext cx="23" cy="28"/>
            </a:xfrm>
            <a:custGeom>
              <a:avLst/>
              <a:gdLst>
                <a:gd name="T0" fmla="*/ 5 w 10"/>
                <a:gd name="T1" fmla="*/ 11 h 12"/>
                <a:gd name="T2" fmla="*/ 5 w 10"/>
                <a:gd name="T3" fmla="*/ 11 h 12"/>
                <a:gd name="T4" fmla="*/ 4 w 10"/>
                <a:gd name="T5" fmla="*/ 10 h 12"/>
                <a:gd name="T6" fmla="*/ 1 w 10"/>
                <a:gd name="T7" fmla="*/ 6 h 12"/>
                <a:gd name="T8" fmla="*/ 1 w 10"/>
                <a:gd name="T9" fmla="*/ 4 h 12"/>
                <a:gd name="T10" fmla="*/ 5 w 10"/>
                <a:gd name="T11" fmla="*/ 1 h 12"/>
                <a:gd name="T12" fmla="*/ 6 w 10"/>
                <a:gd name="T13" fmla="*/ 1 h 12"/>
                <a:gd name="T14" fmla="*/ 9 w 10"/>
                <a:gd name="T15" fmla="*/ 6 h 12"/>
                <a:gd name="T16" fmla="*/ 9 w 10"/>
                <a:gd name="T17" fmla="*/ 8 h 12"/>
                <a:gd name="T18" fmla="*/ 5 w 10"/>
                <a:gd name="T19" fmla="*/ 11 h 12"/>
                <a:gd name="T20" fmla="*/ 5 w 10"/>
                <a:gd name="T21" fmla="*/ 11 h 12"/>
                <a:gd name="T22" fmla="*/ 5 w 10"/>
                <a:gd name="T23" fmla="*/ 12 h 12"/>
                <a:gd name="T24" fmla="*/ 10 w 10"/>
                <a:gd name="T25" fmla="*/ 8 h 12"/>
                <a:gd name="T26" fmla="*/ 10 w 10"/>
                <a:gd name="T27" fmla="*/ 6 h 12"/>
                <a:gd name="T28" fmla="*/ 6 w 10"/>
                <a:gd name="T29" fmla="*/ 0 h 12"/>
                <a:gd name="T30" fmla="*/ 5 w 10"/>
                <a:gd name="T31" fmla="*/ 0 h 12"/>
                <a:gd name="T32" fmla="*/ 0 w 10"/>
                <a:gd name="T33" fmla="*/ 4 h 12"/>
                <a:gd name="T34" fmla="*/ 0 w 10"/>
                <a:gd name="T35" fmla="*/ 6 h 12"/>
                <a:gd name="T36" fmla="*/ 3 w 10"/>
                <a:gd name="T37" fmla="*/ 11 h 12"/>
                <a:gd name="T38" fmla="*/ 5 w 10"/>
                <a:gd name="T39" fmla="*/ 12 h 12"/>
                <a:gd name="T40" fmla="*/ 5 w 10"/>
                <a:gd name="T41"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 h="12">
                  <a:moveTo>
                    <a:pt x="5" y="11"/>
                  </a:moveTo>
                  <a:cubicBezTo>
                    <a:pt x="5" y="11"/>
                    <a:pt x="5" y="11"/>
                    <a:pt x="5" y="11"/>
                  </a:cubicBezTo>
                  <a:cubicBezTo>
                    <a:pt x="4" y="11"/>
                    <a:pt x="4" y="11"/>
                    <a:pt x="4" y="10"/>
                  </a:cubicBezTo>
                  <a:cubicBezTo>
                    <a:pt x="2" y="10"/>
                    <a:pt x="1" y="8"/>
                    <a:pt x="1" y="6"/>
                  </a:cubicBezTo>
                  <a:cubicBezTo>
                    <a:pt x="1" y="5"/>
                    <a:pt x="1" y="5"/>
                    <a:pt x="1" y="4"/>
                  </a:cubicBezTo>
                  <a:cubicBezTo>
                    <a:pt x="2" y="2"/>
                    <a:pt x="3" y="1"/>
                    <a:pt x="5" y="1"/>
                  </a:cubicBezTo>
                  <a:cubicBezTo>
                    <a:pt x="5" y="1"/>
                    <a:pt x="6" y="1"/>
                    <a:pt x="6" y="1"/>
                  </a:cubicBezTo>
                  <a:cubicBezTo>
                    <a:pt x="8" y="2"/>
                    <a:pt x="9" y="4"/>
                    <a:pt x="9" y="6"/>
                  </a:cubicBezTo>
                  <a:cubicBezTo>
                    <a:pt x="9" y="7"/>
                    <a:pt x="9" y="7"/>
                    <a:pt x="9" y="8"/>
                  </a:cubicBezTo>
                  <a:cubicBezTo>
                    <a:pt x="8" y="10"/>
                    <a:pt x="7" y="11"/>
                    <a:pt x="5" y="11"/>
                  </a:cubicBezTo>
                  <a:cubicBezTo>
                    <a:pt x="5" y="11"/>
                    <a:pt x="5" y="11"/>
                    <a:pt x="5" y="11"/>
                  </a:cubicBezTo>
                  <a:cubicBezTo>
                    <a:pt x="5" y="12"/>
                    <a:pt x="5" y="12"/>
                    <a:pt x="5" y="12"/>
                  </a:cubicBezTo>
                  <a:cubicBezTo>
                    <a:pt x="7" y="12"/>
                    <a:pt x="9" y="10"/>
                    <a:pt x="10" y="8"/>
                  </a:cubicBezTo>
                  <a:cubicBezTo>
                    <a:pt x="10" y="7"/>
                    <a:pt x="10" y="7"/>
                    <a:pt x="10" y="6"/>
                  </a:cubicBezTo>
                  <a:cubicBezTo>
                    <a:pt x="10" y="3"/>
                    <a:pt x="8" y="1"/>
                    <a:pt x="6" y="0"/>
                  </a:cubicBezTo>
                  <a:cubicBezTo>
                    <a:pt x="6" y="0"/>
                    <a:pt x="5" y="0"/>
                    <a:pt x="5" y="0"/>
                  </a:cubicBezTo>
                  <a:cubicBezTo>
                    <a:pt x="3" y="0"/>
                    <a:pt x="1" y="2"/>
                    <a:pt x="0" y="4"/>
                  </a:cubicBezTo>
                  <a:cubicBezTo>
                    <a:pt x="0" y="4"/>
                    <a:pt x="0" y="5"/>
                    <a:pt x="0" y="6"/>
                  </a:cubicBezTo>
                  <a:cubicBezTo>
                    <a:pt x="0" y="9"/>
                    <a:pt x="1" y="11"/>
                    <a:pt x="3" y="11"/>
                  </a:cubicBezTo>
                  <a:cubicBezTo>
                    <a:pt x="4" y="12"/>
                    <a:pt x="4" y="12"/>
                    <a:pt x="5" y="12"/>
                  </a:cubicBezTo>
                  <a:cubicBezTo>
                    <a:pt x="5" y="11"/>
                    <a:pt x="5" y="11"/>
                    <a:pt x="5" y="1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12" name="Freeform 498"/>
            <p:cNvSpPr>
              <a:spLocks/>
            </p:cNvSpPr>
            <p:nvPr/>
          </p:nvSpPr>
          <p:spPr bwMode="auto">
            <a:xfrm>
              <a:off x="1438" y="1550"/>
              <a:ext cx="21" cy="26"/>
            </a:xfrm>
            <a:custGeom>
              <a:avLst/>
              <a:gdLst>
                <a:gd name="T0" fmla="*/ 5 w 9"/>
                <a:gd name="T1" fmla="*/ 11 h 11"/>
                <a:gd name="T2" fmla="*/ 0 w 9"/>
                <a:gd name="T3" fmla="*/ 5 h 11"/>
                <a:gd name="T4" fmla="*/ 4 w 9"/>
                <a:gd name="T5" fmla="*/ 0 h 11"/>
                <a:gd name="T6" fmla="*/ 9 w 9"/>
                <a:gd name="T7" fmla="*/ 5 h 11"/>
                <a:gd name="T8" fmla="*/ 5 w 9"/>
                <a:gd name="T9" fmla="*/ 11 h 11"/>
              </a:gdLst>
              <a:ahLst/>
              <a:cxnLst>
                <a:cxn ang="0">
                  <a:pos x="T0" y="T1"/>
                </a:cxn>
                <a:cxn ang="0">
                  <a:pos x="T2" y="T3"/>
                </a:cxn>
                <a:cxn ang="0">
                  <a:pos x="T4" y="T5"/>
                </a:cxn>
                <a:cxn ang="0">
                  <a:pos x="T6" y="T7"/>
                </a:cxn>
                <a:cxn ang="0">
                  <a:pos x="T8" y="T9"/>
                </a:cxn>
              </a:cxnLst>
              <a:rect l="0" t="0" r="r" b="b"/>
              <a:pathLst>
                <a:path w="9" h="11">
                  <a:moveTo>
                    <a:pt x="5" y="11"/>
                  </a:moveTo>
                  <a:cubicBezTo>
                    <a:pt x="2" y="11"/>
                    <a:pt x="0" y="8"/>
                    <a:pt x="0" y="5"/>
                  </a:cubicBezTo>
                  <a:cubicBezTo>
                    <a:pt x="0" y="2"/>
                    <a:pt x="2" y="0"/>
                    <a:pt x="4" y="0"/>
                  </a:cubicBezTo>
                  <a:cubicBezTo>
                    <a:pt x="7" y="0"/>
                    <a:pt x="9" y="2"/>
                    <a:pt x="9" y="5"/>
                  </a:cubicBezTo>
                  <a:cubicBezTo>
                    <a:pt x="9" y="8"/>
                    <a:pt x="7" y="11"/>
                    <a:pt x="5" y="1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13" name="Freeform 499"/>
            <p:cNvSpPr>
              <a:spLocks/>
            </p:cNvSpPr>
            <p:nvPr/>
          </p:nvSpPr>
          <p:spPr bwMode="auto">
            <a:xfrm>
              <a:off x="1435" y="1548"/>
              <a:ext cx="26" cy="28"/>
            </a:xfrm>
            <a:custGeom>
              <a:avLst/>
              <a:gdLst>
                <a:gd name="T0" fmla="*/ 6 w 11"/>
                <a:gd name="T1" fmla="*/ 12 h 12"/>
                <a:gd name="T2" fmla="*/ 6 w 11"/>
                <a:gd name="T3" fmla="*/ 11 h 12"/>
                <a:gd name="T4" fmla="*/ 4 w 11"/>
                <a:gd name="T5" fmla="*/ 11 h 12"/>
                <a:gd name="T6" fmla="*/ 1 w 11"/>
                <a:gd name="T7" fmla="*/ 6 h 12"/>
                <a:gd name="T8" fmla="*/ 2 w 11"/>
                <a:gd name="T9" fmla="*/ 4 h 12"/>
                <a:gd name="T10" fmla="*/ 5 w 11"/>
                <a:gd name="T11" fmla="*/ 1 h 12"/>
                <a:gd name="T12" fmla="*/ 7 w 11"/>
                <a:gd name="T13" fmla="*/ 2 h 12"/>
                <a:gd name="T14" fmla="*/ 10 w 11"/>
                <a:gd name="T15" fmla="*/ 6 h 12"/>
                <a:gd name="T16" fmla="*/ 9 w 11"/>
                <a:gd name="T17" fmla="*/ 8 h 12"/>
                <a:gd name="T18" fmla="*/ 6 w 11"/>
                <a:gd name="T19" fmla="*/ 11 h 12"/>
                <a:gd name="T20" fmla="*/ 6 w 11"/>
                <a:gd name="T21" fmla="*/ 12 h 12"/>
                <a:gd name="T22" fmla="*/ 6 w 11"/>
                <a:gd name="T23" fmla="*/ 12 h 12"/>
                <a:gd name="T24" fmla="*/ 10 w 11"/>
                <a:gd name="T25" fmla="*/ 9 h 12"/>
                <a:gd name="T26" fmla="*/ 11 w 11"/>
                <a:gd name="T27" fmla="*/ 6 h 12"/>
                <a:gd name="T28" fmla="*/ 7 w 11"/>
                <a:gd name="T29" fmla="*/ 1 h 12"/>
                <a:gd name="T30" fmla="*/ 5 w 11"/>
                <a:gd name="T31" fmla="*/ 0 h 12"/>
                <a:gd name="T32" fmla="*/ 1 w 11"/>
                <a:gd name="T33" fmla="*/ 4 h 12"/>
                <a:gd name="T34" fmla="*/ 0 w 11"/>
                <a:gd name="T35" fmla="*/ 6 h 12"/>
                <a:gd name="T36" fmla="*/ 4 w 11"/>
                <a:gd name="T37" fmla="*/ 12 h 12"/>
                <a:gd name="T38" fmla="*/ 6 w 11"/>
                <a:gd name="T39" fmla="*/ 12 h 12"/>
                <a:gd name="T40" fmla="*/ 6 w 11"/>
                <a:gd name="T41"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 h="12">
                  <a:moveTo>
                    <a:pt x="6" y="12"/>
                  </a:moveTo>
                  <a:cubicBezTo>
                    <a:pt x="6" y="11"/>
                    <a:pt x="6" y="11"/>
                    <a:pt x="6" y="11"/>
                  </a:cubicBezTo>
                  <a:cubicBezTo>
                    <a:pt x="5" y="11"/>
                    <a:pt x="5" y="11"/>
                    <a:pt x="4" y="11"/>
                  </a:cubicBezTo>
                  <a:cubicBezTo>
                    <a:pt x="3" y="10"/>
                    <a:pt x="2" y="8"/>
                    <a:pt x="1" y="6"/>
                  </a:cubicBezTo>
                  <a:cubicBezTo>
                    <a:pt x="1" y="6"/>
                    <a:pt x="2" y="5"/>
                    <a:pt x="2" y="4"/>
                  </a:cubicBezTo>
                  <a:cubicBezTo>
                    <a:pt x="2" y="3"/>
                    <a:pt x="4" y="1"/>
                    <a:pt x="5" y="1"/>
                  </a:cubicBezTo>
                  <a:cubicBezTo>
                    <a:pt x="6" y="1"/>
                    <a:pt x="6" y="2"/>
                    <a:pt x="7" y="2"/>
                  </a:cubicBezTo>
                  <a:cubicBezTo>
                    <a:pt x="8" y="2"/>
                    <a:pt x="10" y="4"/>
                    <a:pt x="10" y="6"/>
                  </a:cubicBezTo>
                  <a:cubicBezTo>
                    <a:pt x="10" y="7"/>
                    <a:pt x="10" y="8"/>
                    <a:pt x="9" y="8"/>
                  </a:cubicBezTo>
                  <a:cubicBezTo>
                    <a:pt x="9" y="10"/>
                    <a:pt x="7" y="11"/>
                    <a:pt x="6" y="11"/>
                  </a:cubicBezTo>
                  <a:cubicBezTo>
                    <a:pt x="6" y="12"/>
                    <a:pt x="6" y="12"/>
                    <a:pt x="6" y="12"/>
                  </a:cubicBezTo>
                  <a:cubicBezTo>
                    <a:pt x="6" y="12"/>
                    <a:pt x="6" y="12"/>
                    <a:pt x="6" y="12"/>
                  </a:cubicBezTo>
                  <a:cubicBezTo>
                    <a:pt x="8" y="12"/>
                    <a:pt x="10" y="11"/>
                    <a:pt x="10" y="9"/>
                  </a:cubicBezTo>
                  <a:cubicBezTo>
                    <a:pt x="11" y="8"/>
                    <a:pt x="11" y="7"/>
                    <a:pt x="11" y="6"/>
                  </a:cubicBezTo>
                  <a:cubicBezTo>
                    <a:pt x="11" y="4"/>
                    <a:pt x="9" y="1"/>
                    <a:pt x="7" y="1"/>
                  </a:cubicBezTo>
                  <a:cubicBezTo>
                    <a:pt x="7" y="0"/>
                    <a:pt x="6" y="0"/>
                    <a:pt x="5" y="0"/>
                  </a:cubicBezTo>
                  <a:cubicBezTo>
                    <a:pt x="3" y="0"/>
                    <a:pt x="2" y="2"/>
                    <a:pt x="1" y="4"/>
                  </a:cubicBezTo>
                  <a:cubicBezTo>
                    <a:pt x="1" y="5"/>
                    <a:pt x="0" y="6"/>
                    <a:pt x="0" y="6"/>
                  </a:cubicBezTo>
                  <a:cubicBezTo>
                    <a:pt x="0" y="9"/>
                    <a:pt x="2" y="11"/>
                    <a:pt x="4" y="12"/>
                  </a:cubicBezTo>
                  <a:cubicBezTo>
                    <a:pt x="5" y="12"/>
                    <a:pt x="5" y="12"/>
                    <a:pt x="6" y="12"/>
                  </a:cubicBezTo>
                  <a:cubicBezTo>
                    <a:pt x="6" y="12"/>
                    <a:pt x="6" y="12"/>
                    <a:pt x="6" y="1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14" name="Freeform 500"/>
            <p:cNvSpPr>
              <a:spLocks/>
            </p:cNvSpPr>
            <p:nvPr/>
          </p:nvSpPr>
          <p:spPr bwMode="auto">
            <a:xfrm>
              <a:off x="1480" y="1564"/>
              <a:ext cx="24" cy="26"/>
            </a:xfrm>
            <a:custGeom>
              <a:avLst/>
              <a:gdLst>
                <a:gd name="T0" fmla="*/ 5 w 10"/>
                <a:gd name="T1" fmla="*/ 11 h 11"/>
                <a:gd name="T2" fmla="*/ 0 w 10"/>
                <a:gd name="T3" fmla="*/ 5 h 11"/>
                <a:gd name="T4" fmla="*/ 5 w 10"/>
                <a:gd name="T5" fmla="*/ 0 h 11"/>
                <a:gd name="T6" fmla="*/ 10 w 10"/>
                <a:gd name="T7" fmla="*/ 5 h 11"/>
                <a:gd name="T8" fmla="*/ 5 w 10"/>
                <a:gd name="T9" fmla="*/ 11 h 11"/>
              </a:gdLst>
              <a:ahLst/>
              <a:cxnLst>
                <a:cxn ang="0">
                  <a:pos x="T0" y="T1"/>
                </a:cxn>
                <a:cxn ang="0">
                  <a:pos x="T2" y="T3"/>
                </a:cxn>
                <a:cxn ang="0">
                  <a:pos x="T4" y="T5"/>
                </a:cxn>
                <a:cxn ang="0">
                  <a:pos x="T6" y="T7"/>
                </a:cxn>
                <a:cxn ang="0">
                  <a:pos x="T8" y="T9"/>
                </a:cxn>
              </a:cxnLst>
              <a:rect l="0" t="0" r="r" b="b"/>
              <a:pathLst>
                <a:path w="10" h="11">
                  <a:moveTo>
                    <a:pt x="5" y="11"/>
                  </a:moveTo>
                  <a:cubicBezTo>
                    <a:pt x="3" y="11"/>
                    <a:pt x="1" y="8"/>
                    <a:pt x="0" y="5"/>
                  </a:cubicBezTo>
                  <a:cubicBezTo>
                    <a:pt x="0" y="2"/>
                    <a:pt x="2" y="0"/>
                    <a:pt x="5" y="0"/>
                  </a:cubicBezTo>
                  <a:cubicBezTo>
                    <a:pt x="8" y="0"/>
                    <a:pt x="10" y="2"/>
                    <a:pt x="10" y="5"/>
                  </a:cubicBezTo>
                  <a:cubicBezTo>
                    <a:pt x="10" y="8"/>
                    <a:pt x="8" y="11"/>
                    <a:pt x="5" y="1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15" name="Freeform 501"/>
            <p:cNvSpPr>
              <a:spLocks/>
            </p:cNvSpPr>
            <p:nvPr/>
          </p:nvSpPr>
          <p:spPr bwMode="auto">
            <a:xfrm>
              <a:off x="1480" y="1562"/>
              <a:ext cx="24" cy="28"/>
            </a:xfrm>
            <a:custGeom>
              <a:avLst/>
              <a:gdLst>
                <a:gd name="T0" fmla="*/ 5 w 10"/>
                <a:gd name="T1" fmla="*/ 12 h 12"/>
                <a:gd name="T2" fmla="*/ 5 w 10"/>
                <a:gd name="T3" fmla="*/ 11 h 12"/>
                <a:gd name="T4" fmla="*/ 4 w 10"/>
                <a:gd name="T5" fmla="*/ 11 h 12"/>
                <a:gd name="T6" fmla="*/ 1 w 10"/>
                <a:gd name="T7" fmla="*/ 6 h 12"/>
                <a:gd name="T8" fmla="*/ 1 w 10"/>
                <a:gd name="T9" fmla="*/ 4 h 12"/>
                <a:gd name="T10" fmla="*/ 5 w 10"/>
                <a:gd name="T11" fmla="*/ 2 h 12"/>
                <a:gd name="T12" fmla="*/ 6 w 10"/>
                <a:gd name="T13" fmla="*/ 2 h 12"/>
                <a:gd name="T14" fmla="*/ 9 w 10"/>
                <a:gd name="T15" fmla="*/ 6 h 12"/>
                <a:gd name="T16" fmla="*/ 9 w 10"/>
                <a:gd name="T17" fmla="*/ 8 h 12"/>
                <a:gd name="T18" fmla="*/ 5 w 10"/>
                <a:gd name="T19" fmla="*/ 11 h 12"/>
                <a:gd name="T20" fmla="*/ 5 w 10"/>
                <a:gd name="T21" fmla="*/ 12 h 12"/>
                <a:gd name="T22" fmla="*/ 5 w 10"/>
                <a:gd name="T23" fmla="*/ 12 h 12"/>
                <a:gd name="T24" fmla="*/ 10 w 10"/>
                <a:gd name="T25" fmla="*/ 9 h 12"/>
                <a:gd name="T26" fmla="*/ 10 w 10"/>
                <a:gd name="T27" fmla="*/ 6 h 12"/>
                <a:gd name="T28" fmla="*/ 7 w 10"/>
                <a:gd name="T29" fmla="*/ 1 h 12"/>
                <a:gd name="T30" fmla="*/ 5 w 10"/>
                <a:gd name="T31" fmla="*/ 0 h 12"/>
                <a:gd name="T32" fmla="*/ 0 w 10"/>
                <a:gd name="T33" fmla="*/ 4 h 12"/>
                <a:gd name="T34" fmla="*/ 0 w 10"/>
                <a:gd name="T35" fmla="*/ 6 h 12"/>
                <a:gd name="T36" fmla="*/ 4 w 10"/>
                <a:gd name="T37" fmla="*/ 12 h 12"/>
                <a:gd name="T38" fmla="*/ 5 w 10"/>
                <a:gd name="T39" fmla="*/ 12 h 12"/>
                <a:gd name="T40" fmla="*/ 5 w 10"/>
                <a:gd name="T41"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 h="12">
                  <a:moveTo>
                    <a:pt x="5" y="12"/>
                  </a:moveTo>
                  <a:cubicBezTo>
                    <a:pt x="5" y="11"/>
                    <a:pt x="5" y="11"/>
                    <a:pt x="5" y="11"/>
                  </a:cubicBezTo>
                  <a:cubicBezTo>
                    <a:pt x="5" y="11"/>
                    <a:pt x="4" y="11"/>
                    <a:pt x="4" y="11"/>
                  </a:cubicBezTo>
                  <a:cubicBezTo>
                    <a:pt x="2" y="10"/>
                    <a:pt x="1" y="9"/>
                    <a:pt x="1" y="6"/>
                  </a:cubicBezTo>
                  <a:cubicBezTo>
                    <a:pt x="1" y="6"/>
                    <a:pt x="1" y="5"/>
                    <a:pt x="1" y="4"/>
                  </a:cubicBezTo>
                  <a:cubicBezTo>
                    <a:pt x="2" y="3"/>
                    <a:pt x="3" y="2"/>
                    <a:pt x="5" y="2"/>
                  </a:cubicBezTo>
                  <a:cubicBezTo>
                    <a:pt x="5" y="2"/>
                    <a:pt x="6" y="2"/>
                    <a:pt x="6" y="2"/>
                  </a:cubicBezTo>
                  <a:cubicBezTo>
                    <a:pt x="8" y="2"/>
                    <a:pt x="9" y="4"/>
                    <a:pt x="9" y="6"/>
                  </a:cubicBezTo>
                  <a:cubicBezTo>
                    <a:pt x="9" y="7"/>
                    <a:pt x="9" y="8"/>
                    <a:pt x="9" y="8"/>
                  </a:cubicBezTo>
                  <a:cubicBezTo>
                    <a:pt x="8" y="10"/>
                    <a:pt x="7" y="11"/>
                    <a:pt x="5" y="11"/>
                  </a:cubicBezTo>
                  <a:cubicBezTo>
                    <a:pt x="5" y="12"/>
                    <a:pt x="5" y="12"/>
                    <a:pt x="5" y="12"/>
                  </a:cubicBezTo>
                  <a:cubicBezTo>
                    <a:pt x="5" y="12"/>
                    <a:pt x="5" y="12"/>
                    <a:pt x="5" y="12"/>
                  </a:cubicBezTo>
                  <a:cubicBezTo>
                    <a:pt x="7" y="12"/>
                    <a:pt x="9" y="11"/>
                    <a:pt x="10" y="9"/>
                  </a:cubicBezTo>
                  <a:cubicBezTo>
                    <a:pt x="10" y="8"/>
                    <a:pt x="10" y="7"/>
                    <a:pt x="10" y="6"/>
                  </a:cubicBezTo>
                  <a:cubicBezTo>
                    <a:pt x="10" y="4"/>
                    <a:pt x="9" y="2"/>
                    <a:pt x="7" y="1"/>
                  </a:cubicBezTo>
                  <a:cubicBezTo>
                    <a:pt x="6" y="1"/>
                    <a:pt x="6" y="0"/>
                    <a:pt x="5" y="0"/>
                  </a:cubicBezTo>
                  <a:cubicBezTo>
                    <a:pt x="3" y="1"/>
                    <a:pt x="1" y="2"/>
                    <a:pt x="0" y="4"/>
                  </a:cubicBezTo>
                  <a:cubicBezTo>
                    <a:pt x="0" y="5"/>
                    <a:pt x="0" y="6"/>
                    <a:pt x="0" y="6"/>
                  </a:cubicBezTo>
                  <a:cubicBezTo>
                    <a:pt x="0" y="9"/>
                    <a:pt x="1" y="11"/>
                    <a:pt x="4" y="12"/>
                  </a:cubicBezTo>
                  <a:cubicBezTo>
                    <a:pt x="4" y="12"/>
                    <a:pt x="5" y="12"/>
                    <a:pt x="5" y="12"/>
                  </a:cubicBezTo>
                  <a:cubicBezTo>
                    <a:pt x="5" y="12"/>
                    <a:pt x="5" y="12"/>
                    <a:pt x="5" y="1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16" name="Freeform 502"/>
            <p:cNvSpPr>
              <a:spLocks/>
            </p:cNvSpPr>
            <p:nvPr/>
          </p:nvSpPr>
          <p:spPr bwMode="auto">
            <a:xfrm>
              <a:off x="1504" y="1569"/>
              <a:ext cx="24" cy="23"/>
            </a:xfrm>
            <a:custGeom>
              <a:avLst/>
              <a:gdLst>
                <a:gd name="T0" fmla="*/ 5 w 10"/>
                <a:gd name="T1" fmla="*/ 10 h 10"/>
                <a:gd name="T2" fmla="*/ 0 w 10"/>
                <a:gd name="T3" fmla="*/ 5 h 10"/>
                <a:gd name="T4" fmla="*/ 5 w 10"/>
                <a:gd name="T5" fmla="*/ 0 h 10"/>
                <a:gd name="T6" fmla="*/ 9 w 10"/>
                <a:gd name="T7" fmla="*/ 5 h 10"/>
                <a:gd name="T8" fmla="*/ 5 w 10"/>
                <a:gd name="T9" fmla="*/ 10 h 10"/>
              </a:gdLst>
              <a:ahLst/>
              <a:cxnLst>
                <a:cxn ang="0">
                  <a:pos x="T0" y="T1"/>
                </a:cxn>
                <a:cxn ang="0">
                  <a:pos x="T2" y="T3"/>
                </a:cxn>
                <a:cxn ang="0">
                  <a:pos x="T4" y="T5"/>
                </a:cxn>
                <a:cxn ang="0">
                  <a:pos x="T6" y="T7"/>
                </a:cxn>
                <a:cxn ang="0">
                  <a:pos x="T8" y="T9"/>
                </a:cxn>
              </a:cxnLst>
              <a:rect l="0" t="0" r="r" b="b"/>
              <a:pathLst>
                <a:path w="10" h="10">
                  <a:moveTo>
                    <a:pt x="5" y="10"/>
                  </a:moveTo>
                  <a:cubicBezTo>
                    <a:pt x="2" y="10"/>
                    <a:pt x="0" y="8"/>
                    <a:pt x="0" y="5"/>
                  </a:cubicBezTo>
                  <a:cubicBezTo>
                    <a:pt x="0" y="2"/>
                    <a:pt x="2" y="0"/>
                    <a:pt x="5" y="0"/>
                  </a:cubicBezTo>
                  <a:cubicBezTo>
                    <a:pt x="7" y="0"/>
                    <a:pt x="9" y="2"/>
                    <a:pt x="9" y="5"/>
                  </a:cubicBezTo>
                  <a:cubicBezTo>
                    <a:pt x="10" y="8"/>
                    <a:pt x="8" y="10"/>
                    <a:pt x="5" y="1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17" name="Freeform 503"/>
            <p:cNvSpPr>
              <a:spLocks/>
            </p:cNvSpPr>
            <p:nvPr/>
          </p:nvSpPr>
          <p:spPr bwMode="auto">
            <a:xfrm>
              <a:off x="1504" y="1566"/>
              <a:ext cx="24" cy="29"/>
            </a:xfrm>
            <a:custGeom>
              <a:avLst/>
              <a:gdLst>
                <a:gd name="T0" fmla="*/ 5 w 10"/>
                <a:gd name="T1" fmla="*/ 11 h 12"/>
                <a:gd name="T2" fmla="*/ 5 w 10"/>
                <a:gd name="T3" fmla="*/ 11 h 12"/>
                <a:gd name="T4" fmla="*/ 4 w 10"/>
                <a:gd name="T5" fmla="*/ 11 h 12"/>
                <a:gd name="T6" fmla="*/ 1 w 10"/>
                <a:gd name="T7" fmla="*/ 6 h 12"/>
                <a:gd name="T8" fmla="*/ 1 w 10"/>
                <a:gd name="T9" fmla="*/ 4 h 12"/>
                <a:gd name="T10" fmla="*/ 5 w 10"/>
                <a:gd name="T11" fmla="*/ 1 h 12"/>
                <a:gd name="T12" fmla="*/ 6 w 10"/>
                <a:gd name="T13" fmla="*/ 1 h 12"/>
                <a:gd name="T14" fmla="*/ 9 w 10"/>
                <a:gd name="T15" fmla="*/ 6 h 12"/>
                <a:gd name="T16" fmla="*/ 9 w 10"/>
                <a:gd name="T17" fmla="*/ 8 h 12"/>
                <a:gd name="T18" fmla="*/ 5 w 10"/>
                <a:gd name="T19" fmla="*/ 11 h 12"/>
                <a:gd name="T20" fmla="*/ 5 w 10"/>
                <a:gd name="T21" fmla="*/ 11 h 12"/>
                <a:gd name="T22" fmla="*/ 5 w 10"/>
                <a:gd name="T23" fmla="*/ 12 h 12"/>
                <a:gd name="T24" fmla="*/ 10 w 10"/>
                <a:gd name="T25" fmla="*/ 8 h 12"/>
                <a:gd name="T26" fmla="*/ 10 w 10"/>
                <a:gd name="T27" fmla="*/ 6 h 12"/>
                <a:gd name="T28" fmla="*/ 6 w 10"/>
                <a:gd name="T29" fmla="*/ 0 h 12"/>
                <a:gd name="T30" fmla="*/ 5 w 10"/>
                <a:gd name="T31" fmla="*/ 0 h 12"/>
                <a:gd name="T32" fmla="*/ 0 w 10"/>
                <a:gd name="T33" fmla="*/ 4 h 12"/>
                <a:gd name="T34" fmla="*/ 0 w 10"/>
                <a:gd name="T35" fmla="*/ 6 h 12"/>
                <a:gd name="T36" fmla="*/ 3 w 10"/>
                <a:gd name="T37" fmla="*/ 12 h 12"/>
                <a:gd name="T38" fmla="*/ 5 w 10"/>
                <a:gd name="T39" fmla="*/ 12 h 12"/>
                <a:gd name="T40" fmla="*/ 5 w 10"/>
                <a:gd name="T41"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 h="12">
                  <a:moveTo>
                    <a:pt x="5" y="11"/>
                  </a:moveTo>
                  <a:cubicBezTo>
                    <a:pt x="5" y="11"/>
                    <a:pt x="5" y="11"/>
                    <a:pt x="5" y="11"/>
                  </a:cubicBezTo>
                  <a:cubicBezTo>
                    <a:pt x="5" y="11"/>
                    <a:pt x="4" y="11"/>
                    <a:pt x="4" y="11"/>
                  </a:cubicBezTo>
                  <a:cubicBezTo>
                    <a:pt x="2" y="10"/>
                    <a:pt x="1" y="8"/>
                    <a:pt x="1" y="6"/>
                  </a:cubicBezTo>
                  <a:cubicBezTo>
                    <a:pt x="1" y="5"/>
                    <a:pt x="1" y="5"/>
                    <a:pt x="1" y="4"/>
                  </a:cubicBezTo>
                  <a:cubicBezTo>
                    <a:pt x="2" y="2"/>
                    <a:pt x="3" y="1"/>
                    <a:pt x="5" y="1"/>
                  </a:cubicBezTo>
                  <a:cubicBezTo>
                    <a:pt x="5" y="1"/>
                    <a:pt x="6" y="1"/>
                    <a:pt x="6" y="1"/>
                  </a:cubicBezTo>
                  <a:cubicBezTo>
                    <a:pt x="8" y="2"/>
                    <a:pt x="9" y="4"/>
                    <a:pt x="9" y="6"/>
                  </a:cubicBezTo>
                  <a:cubicBezTo>
                    <a:pt x="9" y="7"/>
                    <a:pt x="9" y="7"/>
                    <a:pt x="9" y="8"/>
                  </a:cubicBezTo>
                  <a:cubicBezTo>
                    <a:pt x="8" y="10"/>
                    <a:pt x="7" y="11"/>
                    <a:pt x="5" y="11"/>
                  </a:cubicBezTo>
                  <a:cubicBezTo>
                    <a:pt x="5" y="11"/>
                    <a:pt x="5" y="11"/>
                    <a:pt x="5" y="11"/>
                  </a:cubicBezTo>
                  <a:cubicBezTo>
                    <a:pt x="5" y="12"/>
                    <a:pt x="5" y="12"/>
                    <a:pt x="5" y="12"/>
                  </a:cubicBezTo>
                  <a:cubicBezTo>
                    <a:pt x="7" y="12"/>
                    <a:pt x="9" y="10"/>
                    <a:pt x="10" y="8"/>
                  </a:cubicBezTo>
                  <a:cubicBezTo>
                    <a:pt x="10" y="8"/>
                    <a:pt x="10" y="7"/>
                    <a:pt x="10" y="6"/>
                  </a:cubicBezTo>
                  <a:cubicBezTo>
                    <a:pt x="10" y="3"/>
                    <a:pt x="8" y="1"/>
                    <a:pt x="6" y="0"/>
                  </a:cubicBezTo>
                  <a:cubicBezTo>
                    <a:pt x="6" y="0"/>
                    <a:pt x="5" y="0"/>
                    <a:pt x="5" y="0"/>
                  </a:cubicBezTo>
                  <a:cubicBezTo>
                    <a:pt x="3" y="0"/>
                    <a:pt x="1" y="2"/>
                    <a:pt x="0" y="4"/>
                  </a:cubicBezTo>
                  <a:cubicBezTo>
                    <a:pt x="0" y="5"/>
                    <a:pt x="0" y="5"/>
                    <a:pt x="0" y="6"/>
                  </a:cubicBezTo>
                  <a:cubicBezTo>
                    <a:pt x="0" y="9"/>
                    <a:pt x="1" y="11"/>
                    <a:pt x="3" y="12"/>
                  </a:cubicBezTo>
                  <a:cubicBezTo>
                    <a:pt x="4" y="12"/>
                    <a:pt x="4" y="12"/>
                    <a:pt x="5" y="12"/>
                  </a:cubicBezTo>
                  <a:cubicBezTo>
                    <a:pt x="5" y="11"/>
                    <a:pt x="5" y="11"/>
                    <a:pt x="5" y="1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18" name="Freeform 504"/>
            <p:cNvSpPr>
              <a:spLocks/>
            </p:cNvSpPr>
            <p:nvPr/>
          </p:nvSpPr>
          <p:spPr bwMode="auto">
            <a:xfrm>
              <a:off x="1355" y="1500"/>
              <a:ext cx="21" cy="26"/>
            </a:xfrm>
            <a:custGeom>
              <a:avLst/>
              <a:gdLst>
                <a:gd name="T0" fmla="*/ 5 w 9"/>
                <a:gd name="T1" fmla="*/ 11 h 11"/>
                <a:gd name="T2" fmla="*/ 0 w 9"/>
                <a:gd name="T3" fmla="*/ 6 h 11"/>
                <a:gd name="T4" fmla="*/ 4 w 9"/>
                <a:gd name="T5" fmla="*/ 1 h 11"/>
                <a:gd name="T6" fmla="*/ 9 w 9"/>
                <a:gd name="T7" fmla="*/ 6 h 11"/>
                <a:gd name="T8" fmla="*/ 5 w 9"/>
                <a:gd name="T9" fmla="*/ 11 h 11"/>
              </a:gdLst>
              <a:ahLst/>
              <a:cxnLst>
                <a:cxn ang="0">
                  <a:pos x="T0" y="T1"/>
                </a:cxn>
                <a:cxn ang="0">
                  <a:pos x="T2" y="T3"/>
                </a:cxn>
                <a:cxn ang="0">
                  <a:pos x="T4" y="T5"/>
                </a:cxn>
                <a:cxn ang="0">
                  <a:pos x="T6" y="T7"/>
                </a:cxn>
                <a:cxn ang="0">
                  <a:pos x="T8" y="T9"/>
                </a:cxn>
              </a:cxnLst>
              <a:rect l="0" t="0" r="r" b="b"/>
              <a:pathLst>
                <a:path w="9" h="11">
                  <a:moveTo>
                    <a:pt x="5" y="11"/>
                  </a:moveTo>
                  <a:cubicBezTo>
                    <a:pt x="2" y="11"/>
                    <a:pt x="0" y="9"/>
                    <a:pt x="0" y="6"/>
                  </a:cubicBezTo>
                  <a:cubicBezTo>
                    <a:pt x="0" y="3"/>
                    <a:pt x="2" y="1"/>
                    <a:pt x="4" y="1"/>
                  </a:cubicBezTo>
                  <a:cubicBezTo>
                    <a:pt x="7" y="0"/>
                    <a:pt x="9" y="3"/>
                    <a:pt x="9" y="6"/>
                  </a:cubicBezTo>
                  <a:cubicBezTo>
                    <a:pt x="9" y="9"/>
                    <a:pt x="7" y="11"/>
                    <a:pt x="5" y="1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19" name="Freeform 505"/>
            <p:cNvSpPr>
              <a:spLocks/>
            </p:cNvSpPr>
            <p:nvPr/>
          </p:nvSpPr>
          <p:spPr bwMode="auto">
            <a:xfrm>
              <a:off x="1353" y="1500"/>
              <a:ext cx="26" cy="29"/>
            </a:xfrm>
            <a:custGeom>
              <a:avLst/>
              <a:gdLst>
                <a:gd name="T0" fmla="*/ 6 w 11"/>
                <a:gd name="T1" fmla="*/ 11 h 12"/>
                <a:gd name="T2" fmla="*/ 5 w 11"/>
                <a:gd name="T3" fmla="*/ 11 h 12"/>
                <a:gd name="T4" fmla="*/ 4 w 11"/>
                <a:gd name="T5" fmla="*/ 10 h 12"/>
                <a:gd name="T6" fmla="*/ 1 w 11"/>
                <a:gd name="T7" fmla="*/ 6 h 12"/>
                <a:gd name="T8" fmla="*/ 2 w 11"/>
                <a:gd name="T9" fmla="*/ 4 h 12"/>
                <a:gd name="T10" fmla="*/ 5 w 11"/>
                <a:gd name="T11" fmla="*/ 1 h 12"/>
                <a:gd name="T12" fmla="*/ 7 w 11"/>
                <a:gd name="T13" fmla="*/ 1 h 12"/>
                <a:gd name="T14" fmla="*/ 9 w 11"/>
                <a:gd name="T15" fmla="*/ 6 h 12"/>
                <a:gd name="T16" fmla="*/ 9 w 11"/>
                <a:gd name="T17" fmla="*/ 8 h 12"/>
                <a:gd name="T18" fmla="*/ 5 w 11"/>
                <a:gd name="T19" fmla="*/ 11 h 12"/>
                <a:gd name="T20" fmla="*/ 6 w 11"/>
                <a:gd name="T21" fmla="*/ 11 h 12"/>
                <a:gd name="T22" fmla="*/ 6 w 11"/>
                <a:gd name="T23" fmla="*/ 12 h 12"/>
                <a:gd name="T24" fmla="*/ 10 w 11"/>
                <a:gd name="T25" fmla="*/ 8 h 12"/>
                <a:gd name="T26" fmla="*/ 11 w 11"/>
                <a:gd name="T27" fmla="*/ 6 h 12"/>
                <a:gd name="T28" fmla="*/ 7 w 11"/>
                <a:gd name="T29" fmla="*/ 0 h 12"/>
                <a:gd name="T30" fmla="*/ 5 w 11"/>
                <a:gd name="T31" fmla="*/ 0 h 12"/>
                <a:gd name="T32" fmla="*/ 1 w 11"/>
                <a:gd name="T33" fmla="*/ 4 h 12"/>
                <a:gd name="T34" fmla="*/ 0 w 11"/>
                <a:gd name="T35" fmla="*/ 6 h 12"/>
                <a:gd name="T36" fmla="*/ 4 w 11"/>
                <a:gd name="T37" fmla="*/ 11 h 12"/>
                <a:gd name="T38" fmla="*/ 6 w 11"/>
                <a:gd name="T39" fmla="*/ 12 h 12"/>
                <a:gd name="T40" fmla="*/ 6 w 11"/>
                <a:gd name="T41"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 h="12">
                  <a:moveTo>
                    <a:pt x="6" y="11"/>
                  </a:moveTo>
                  <a:cubicBezTo>
                    <a:pt x="5" y="11"/>
                    <a:pt x="5" y="11"/>
                    <a:pt x="5" y="11"/>
                  </a:cubicBezTo>
                  <a:cubicBezTo>
                    <a:pt x="5" y="11"/>
                    <a:pt x="5" y="11"/>
                    <a:pt x="4" y="10"/>
                  </a:cubicBezTo>
                  <a:cubicBezTo>
                    <a:pt x="3" y="10"/>
                    <a:pt x="1" y="8"/>
                    <a:pt x="1" y="6"/>
                  </a:cubicBezTo>
                  <a:cubicBezTo>
                    <a:pt x="1" y="5"/>
                    <a:pt x="1" y="5"/>
                    <a:pt x="2" y="4"/>
                  </a:cubicBezTo>
                  <a:cubicBezTo>
                    <a:pt x="2" y="2"/>
                    <a:pt x="4" y="1"/>
                    <a:pt x="5" y="1"/>
                  </a:cubicBezTo>
                  <a:cubicBezTo>
                    <a:pt x="6" y="1"/>
                    <a:pt x="6" y="1"/>
                    <a:pt x="7" y="1"/>
                  </a:cubicBezTo>
                  <a:cubicBezTo>
                    <a:pt x="8" y="2"/>
                    <a:pt x="9" y="4"/>
                    <a:pt x="9" y="6"/>
                  </a:cubicBezTo>
                  <a:cubicBezTo>
                    <a:pt x="9" y="7"/>
                    <a:pt x="9" y="7"/>
                    <a:pt x="9" y="8"/>
                  </a:cubicBezTo>
                  <a:cubicBezTo>
                    <a:pt x="9" y="9"/>
                    <a:pt x="7" y="11"/>
                    <a:pt x="5" y="11"/>
                  </a:cubicBezTo>
                  <a:cubicBezTo>
                    <a:pt x="6" y="11"/>
                    <a:pt x="6" y="11"/>
                    <a:pt x="6" y="11"/>
                  </a:cubicBezTo>
                  <a:cubicBezTo>
                    <a:pt x="6" y="12"/>
                    <a:pt x="6" y="12"/>
                    <a:pt x="6" y="12"/>
                  </a:cubicBezTo>
                  <a:cubicBezTo>
                    <a:pt x="8" y="12"/>
                    <a:pt x="9" y="10"/>
                    <a:pt x="10" y="8"/>
                  </a:cubicBezTo>
                  <a:cubicBezTo>
                    <a:pt x="10" y="7"/>
                    <a:pt x="11" y="7"/>
                    <a:pt x="11" y="6"/>
                  </a:cubicBezTo>
                  <a:cubicBezTo>
                    <a:pt x="10" y="3"/>
                    <a:pt x="9" y="1"/>
                    <a:pt x="7" y="0"/>
                  </a:cubicBezTo>
                  <a:cubicBezTo>
                    <a:pt x="6" y="0"/>
                    <a:pt x="6" y="0"/>
                    <a:pt x="5" y="0"/>
                  </a:cubicBezTo>
                  <a:cubicBezTo>
                    <a:pt x="3" y="0"/>
                    <a:pt x="1" y="2"/>
                    <a:pt x="1" y="4"/>
                  </a:cubicBezTo>
                  <a:cubicBezTo>
                    <a:pt x="0" y="4"/>
                    <a:pt x="0" y="5"/>
                    <a:pt x="0" y="6"/>
                  </a:cubicBezTo>
                  <a:cubicBezTo>
                    <a:pt x="0" y="9"/>
                    <a:pt x="2" y="11"/>
                    <a:pt x="4" y="11"/>
                  </a:cubicBezTo>
                  <a:cubicBezTo>
                    <a:pt x="4" y="12"/>
                    <a:pt x="5" y="12"/>
                    <a:pt x="6" y="12"/>
                  </a:cubicBezTo>
                  <a:cubicBezTo>
                    <a:pt x="6" y="11"/>
                    <a:pt x="6" y="11"/>
                    <a:pt x="6" y="1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20" name="Freeform 506"/>
            <p:cNvSpPr>
              <a:spLocks/>
            </p:cNvSpPr>
            <p:nvPr/>
          </p:nvSpPr>
          <p:spPr bwMode="auto">
            <a:xfrm>
              <a:off x="1372" y="1519"/>
              <a:ext cx="23" cy="26"/>
            </a:xfrm>
            <a:custGeom>
              <a:avLst/>
              <a:gdLst>
                <a:gd name="T0" fmla="*/ 5 w 10"/>
                <a:gd name="T1" fmla="*/ 11 h 11"/>
                <a:gd name="T2" fmla="*/ 0 w 10"/>
                <a:gd name="T3" fmla="*/ 6 h 11"/>
                <a:gd name="T4" fmla="*/ 5 w 10"/>
                <a:gd name="T5" fmla="*/ 0 h 11"/>
                <a:gd name="T6" fmla="*/ 10 w 10"/>
                <a:gd name="T7" fmla="*/ 5 h 11"/>
                <a:gd name="T8" fmla="*/ 5 w 10"/>
                <a:gd name="T9" fmla="*/ 11 h 11"/>
              </a:gdLst>
              <a:ahLst/>
              <a:cxnLst>
                <a:cxn ang="0">
                  <a:pos x="T0" y="T1"/>
                </a:cxn>
                <a:cxn ang="0">
                  <a:pos x="T2" y="T3"/>
                </a:cxn>
                <a:cxn ang="0">
                  <a:pos x="T4" y="T5"/>
                </a:cxn>
                <a:cxn ang="0">
                  <a:pos x="T6" y="T7"/>
                </a:cxn>
                <a:cxn ang="0">
                  <a:pos x="T8" y="T9"/>
                </a:cxn>
              </a:cxnLst>
              <a:rect l="0" t="0" r="r" b="b"/>
              <a:pathLst>
                <a:path w="10" h="11">
                  <a:moveTo>
                    <a:pt x="5" y="11"/>
                  </a:moveTo>
                  <a:cubicBezTo>
                    <a:pt x="3" y="11"/>
                    <a:pt x="1" y="9"/>
                    <a:pt x="0" y="6"/>
                  </a:cubicBezTo>
                  <a:cubicBezTo>
                    <a:pt x="0" y="3"/>
                    <a:pt x="2" y="0"/>
                    <a:pt x="5" y="0"/>
                  </a:cubicBezTo>
                  <a:cubicBezTo>
                    <a:pt x="8" y="0"/>
                    <a:pt x="10" y="2"/>
                    <a:pt x="10" y="5"/>
                  </a:cubicBezTo>
                  <a:cubicBezTo>
                    <a:pt x="10" y="8"/>
                    <a:pt x="8" y="11"/>
                    <a:pt x="5" y="1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21" name="Freeform 507"/>
            <p:cNvSpPr>
              <a:spLocks/>
            </p:cNvSpPr>
            <p:nvPr/>
          </p:nvSpPr>
          <p:spPr bwMode="auto">
            <a:xfrm>
              <a:off x="1372" y="1519"/>
              <a:ext cx="23" cy="26"/>
            </a:xfrm>
            <a:custGeom>
              <a:avLst/>
              <a:gdLst>
                <a:gd name="T0" fmla="*/ 5 w 10"/>
                <a:gd name="T1" fmla="*/ 11 h 11"/>
                <a:gd name="T2" fmla="*/ 5 w 10"/>
                <a:gd name="T3" fmla="*/ 10 h 11"/>
                <a:gd name="T4" fmla="*/ 4 w 10"/>
                <a:gd name="T5" fmla="*/ 10 h 11"/>
                <a:gd name="T6" fmla="*/ 1 w 10"/>
                <a:gd name="T7" fmla="*/ 6 h 11"/>
                <a:gd name="T8" fmla="*/ 1 w 10"/>
                <a:gd name="T9" fmla="*/ 4 h 11"/>
                <a:gd name="T10" fmla="*/ 5 w 10"/>
                <a:gd name="T11" fmla="*/ 1 h 11"/>
                <a:gd name="T12" fmla="*/ 6 w 10"/>
                <a:gd name="T13" fmla="*/ 1 h 11"/>
                <a:gd name="T14" fmla="*/ 9 w 10"/>
                <a:gd name="T15" fmla="*/ 5 h 11"/>
                <a:gd name="T16" fmla="*/ 9 w 10"/>
                <a:gd name="T17" fmla="*/ 7 h 11"/>
                <a:gd name="T18" fmla="*/ 5 w 10"/>
                <a:gd name="T19" fmla="*/ 10 h 11"/>
                <a:gd name="T20" fmla="*/ 5 w 10"/>
                <a:gd name="T21" fmla="*/ 11 h 11"/>
                <a:gd name="T22" fmla="*/ 5 w 10"/>
                <a:gd name="T23" fmla="*/ 11 h 11"/>
                <a:gd name="T24" fmla="*/ 10 w 10"/>
                <a:gd name="T25" fmla="*/ 8 h 11"/>
                <a:gd name="T26" fmla="*/ 10 w 10"/>
                <a:gd name="T27" fmla="*/ 5 h 11"/>
                <a:gd name="T28" fmla="*/ 7 w 10"/>
                <a:gd name="T29" fmla="*/ 0 h 11"/>
                <a:gd name="T30" fmla="*/ 5 w 10"/>
                <a:gd name="T31" fmla="*/ 0 h 11"/>
                <a:gd name="T32" fmla="*/ 0 w 10"/>
                <a:gd name="T33" fmla="*/ 3 h 11"/>
                <a:gd name="T34" fmla="*/ 0 w 10"/>
                <a:gd name="T35" fmla="*/ 6 h 11"/>
                <a:gd name="T36" fmla="*/ 4 w 10"/>
                <a:gd name="T37" fmla="*/ 11 h 11"/>
                <a:gd name="T38" fmla="*/ 5 w 10"/>
                <a:gd name="T39" fmla="*/ 11 h 11"/>
                <a:gd name="T40" fmla="*/ 5 w 10"/>
                <a:gd name="T41" fmla="*/ 11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 h="11">
                  <a:moveTo>
                    <a:pt x="5" y="11"/>
                  </a:moveTo>
                  <a:cubicBezTo>
                    <a:pt x="5" y="10"/>
                    <a:pt x="5" y="10"/>
                    <a:pt x="5" y="10"/>
                  </a:cubicBezTo>
                  <a:cubicBezTo>
                    <a:pt x="5" y="10"/>
                    <a:pt x="4" y="10"/>
                    <a:pt x="4" y="10"/>
                  </a:cubicBezTo>
                  <a:cubicBezTo>
                    <a:pt x="2" y="9"/>
                    <a:pt x="1" y="8"/>
                    <a:pt x="1" y="6"/>
                  </a:cubicBezTo>
                  <a:cubicBezTo>
                    <a:pt x="1" y="5"/>
                    <a:pt x="1" y="4"/>
                    <a:pt x="1" y="4"/>
                  </a:cubicBezTo>
                  <a:cubicBezTo>
                    <a:pt x="2" y="2"/>
                    <a:pt x="3" y="1"/>
                    <a:pt x="5" y="1"/>
                  </a:cubicBezTo>
                  <a:cubicBezTo>
                    <a:pt x="5" y="1"/>
                    <a:pt x="6" y="1"/>
                    <a:pt x="6" y="1"/>
                  </a:cubicBezTo>
                  <a:cubicBezTo>
                    <a:pt x="8" y="1"/>
                    <a:pt x="9" y="3"/>
                    <a:pt x="9" y="5"/>
                  </a:cubicBezTo>
                  <a:cubicBezTo>
                    <a:pt x="9" y="6"/>
                    <a:pt x="9" y="7"/>
                    <a:pt x="9" y="7"/>
                  </a:cubicBezTo>
                  <a:cubicBezTo>
                    <a:pt x="8" y="9"/>
                    <a:pt x="7" y="10"/>
                    <a:pt x="5" y="10"/>
                  </a:cubicBezTo>
                  <a:cubicBezTo>
                    <a:pt x="5" y="11"/>
                    <a:pt x="5" y="11"/>
                    <a:pt x="5" y="11"/>
                  </a:cubicBezTo>
                  <a:cubicBezTo>
                    <a:pt x="5" y="11"/>
                    <a:pt x="5" y="11"/>
                    <a:pt x="5" y="11"/>
                  </a:cubicBezTo>
                  <a:cubicBezTo>
                    <a:pt x="7" y="11"/>
                    <a:pt x="9" y="10"/>
                    <a:pt x="10" y="8"/>
                  </a:cubicBezTo>
                  <a:cubicBezTo>
                    <a:pt x="10" y="7"/>
                    <a:pt x="10" y="6"/>
                    <a:pt x="10" y="5"/>
                  </a:cubicBezTo>
                  <a:cubicBezTo>
                    <a:pt x="10" y="3"/>
                    <a:pt x="9" y="1"/>
                    <a:pt x="7" y="0"/>
                  </a:cubicBezTo>
                  <a:cubicBezTo>
                    <a:pt x="6" y="0"/>
                    <a:pt x="6" y="0"/>
                    <a:pt x="5" y="0"/>
                  </a:cubicBezTo>
                  <a:cubicBezTo>
                    <a:pt x="3" y="0"/>
                    <a:pt x="1" y="1"/>
                    <a:pt x="0" y="3"/>
                  </a:cubicBezTo>
                  <a:cubicBezTo>
                    <a:pt x="0" y="4"/>
                    <a:pt x="0" y="5"/>
                    <a:pt x="0" y="6"/>
                  </a:cubicBezTo>
                  <a:cubicBezTo>
                    <a:pt x="0" y="8"/>
                    <a:pt x="1" y="10"/>
                    <a:pt x="4" y="11"/>
                  </a:cubicBezTo>
                  <a:cubicBezTo>
                    <a:pt x="4" y="11"/>
                    <a:pt x="5" y="11"/>
                    <a:pt x="5" y="11"/>
                  </a:cubicBezTo>
                  <a:cubicBezTo>
                    <a:pt x="5" y="11"/>
                    <a:pt x="5" y="11"/>
                    <a:pt x="5" y="1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22" name="Freeform 508"/>
            <p:cNvSpPr>
              <a:spLocks/>
            </p:cNvSpPr>
            <p:nvPr/>
          </p:nvSpPr>
          <p:spPr bwMode="auto">
            <a:xfrm>
              <a:off x="1452" y="1571"/>
              <a:ext cx="24" cy="24"/>
            </a:xfrm>
            <a:custGeom>
              <a:avLst/>
              <a:gdLst>
                <a:gd name="T0" fmla="*/ 5 w 10"/>
                <a:gd name="T1" fmla="*/ 10 h 10"/>
                <a:gd name="T2" fmla="*/ 0 w 10"/>
                <a:gd name="T3" fmla="*/ 5 h 10"/>
                <a:gd name="T4" fmla="*/ 5 w 10"/>
                <a:gd name="T5" fmla="*/ 0 h 10"/>
                <a:gd name="T6" fmla="*/ 10 w 10"/>
                <a:gd name="T7" fmla="*/ 5 h 10"/>
                <a:gd name="T8" fmla="*/ 5 w 10"/>
                <a:gd name="T9" fmla="*/ 10 h 10"/>
              </a:gdLst>
              <a:ahLst/>
              <a:cxnLst>
                <a:cxn ang="0">
                  <a:pos x="T0" y="T1"/>
                </a:cxn>
                <a:cxn ang="0">
                  <a:pos x="T2" y="T3"/>
                </a:cxn>
                <a:cxn ang="0">
                  <a:pos x="T4" y="T5"/>
                </a:cxn>
                <a:cxn ang="0">
                  <a:pos x="T6" y="T7"/>
                </a:cxn>
                <a:cxn ang="0">
                  <a:pos x="T8" y="T9"/>
                </a:cxn>
              </a:cxnLst>
              <a:rect l="0" t="0" r="r" b="b"/>
              <a:pathLst>
                <a:path w="10" h="10">
                  <a:moveTo>
                    <a:pt x="5" y="10"/>
                  </a:moveTo>
                  <a:cubicBezTo>
                    <a:pt x="3" y="10"/>
                    <a:pt x="0" y="8"/>
                    <a:pt x="0" y="5"/>
                  </a:cubicBezTo>
                  <a:cubicBezTo>
                    <a:pt x="0" y="2"/>
                    <a:pt x="2" y="0"/>
                    <a:pt x="5" y="0"/>
                  </a:cubicBezTo>
                  <a:cubicBezTo>
                    <a:pt x="7" y="0"/>
                    <a:pt x="10" y="2"/>
                    <a:pt x="10" y="5"/>
                  </a:cubicBezTo>
                  <a:cubicBezTo>
                    <a:pt x="10" y="8"/>
                    <a:pt x="8" y="10"/>
                    <a:pt x="5" y="10"/>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23" name="Freeform 509"/>
            <p:cNvSpPr>
              <a:spLocks/>
            </p:cNvSpPr>
            <p:nvPr/>
          </p:nvSpPr>
          <p:spPr bwMode="auto">
            <a:xfrm>
              <a:off x="1452" y="1569"/>
              <a:ext cx="24" cy="28"/>
            </a:xfrm>
            <a:custGeom>
              <a:avLst/>
              <a:gdLst>
                <a:gd name="T0" fmla="*/ 5 w 10"/>
                <a:gd name="T1" fmla="*/ 11 h 12"/>
                <a:gd name="T2" fmla="*/ 5 w 10"/>
                <a:gd name="T3" fmla="*/ 11 h 12"/>
                <a:gd name="T4" fmla="*/ 4 w 10"/>
                <a:gd name="T5" fmla="*/ 11 h 12"/>
                <a:gd name="T6" fmla="*/ 1 w 10"/>
                <a:gd name="T7" fmla="*/ 6 h 12"/>
                <a:gd name="T8" fmla="*/ 1 w 10"/>
                <a:gd name="T9" fmla="*/ 4 h 12"/>
                <a:gd name="T10" fmla="*/ 5 w 10"/>
                <a:gd name="T11" fmla="*/ 1 h 12"/>
                <a:gd name="T12" fmla="*/ 6 w 10"/>
                <a:gd name="T13" fmla="*/ 1 h 12"/>
                <a:gd name="T14" fmla="*/ 9 w 10"/>
                <a:gd name="T15" fmla="*/ 6 h 12"/>
                <a:gd name="T16" fmla="*/ 9 w 10"/>
                <a:gd name="T17" fmla="*/ 8 h 12"/>
                <a:gd name="T18" fmla="*/ 5 w 10"/>
                <a:gd name="T19" fmla="*/ 11 h 12"/>
                <a:gd name="T20" fmla="*/ 5 w 10"/>
                <a:gd name="T21" fmla="*/ 11 h 12"/>
                <a:gd name="T22" fmla="*/ 5 w 10"/>
                <a:gd name="T23" fmla="*/ 12 h 12"/>
                <a:gd name="T24" fmla="*/ 10 w 10"/>
                <a:gd name="T25" fmla="*/ 8 h 12"/>
                <a:gd name="T26" fmla="*/ 10 w 10"/>
                <a:gd name="T27" fmla="*/ 6 h 12"/>
                <a:gd name="T28" fmla="*/ 7 w 10"/>
                <a:gd name="T29" fmla="*/ 0 h 12"/>
                <a:gd name="T30" fmla="*/ 5 w 10"/>
                <a:gd name="T31" fmla="*/ 0 h 12"/>
                <a:gd name="T32" fmla="*/ 0 w 10"/>
                <a:gd name="T33" fmla="*/ 4 h 12"/>
                <a:gd name="T34" fmla="*/ 0 w 10"/>
                <a:gd name="T35" fmla="*/ 6 h 12"/>
                <a:gd name="T36" fmla="*/ 3 w 10"/>
                <a:gd name="T37" fmla="*/ 11 h 12"/>
                <a:gd name="T38" fmla="*/ 5 w 10"/>
                <a:gd name="T39" fmla="*/ 12 h 12"/>
                <a:gd name="T40" fmla="*/ 5 w 10"/>
                <a:gd name="T41"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 h="12">
                  <a:moveTo>
                    <a:pt x="5" y="11"/>
                  </a:moveTo>
                  <a:cubicBezTo>
                    <a:pt x="5" y="11"/>
                    <a:pt x="5" y="11"/>
                    <a:pt x="5" y="11"/>
                  </a:cubicBezTo>
                  <a:cubicBezTo>
                    <a:pt x="5" y="11"/>
                    <a:pt x="4" y="11"/>
                    <a:pt x="4" y="11"/>
                  </a:cubicBezTo>
                  <a:cubicBezTo>
                    <a:pt x="2" y="10"/>
                    <a:pt x="1" y="8"/>
                    <a:pt x="1" y="6"/>
                  </a:cubicBezTo>
                  <a:cubicBezTo>
                    <a:pt x="1" y="5"/>
                    <a:pt x="1" y="5"/>
                    <a:pt x="1" y="4"/>
                  </a:cubicBezTo>
                  <a:cubicBezTo>
                    <a:pt x="2" y="2"/>
                    <a:pt x="3" y="1"/>
                    <a:pt x="5" y="1"/>
                  </a:cubicBezTo>
                  <a:cubicBezTo>
                    <a:pt x="5" y="1"/>
                    <a:pt x="6" y="1"/>
                    <a:pt x="6" y="1"/>
                  </a:cubicBezTo>
                  <a:cubicBezTo>
                    <a:pt x="8" y="2"/>
                    <a:pt x="9" y="4"/>
                    <a:pt x="9" y="6"/>
                  </a:cubicBezTo>
                  <a:cubicBezTo>
                    <a:pt x="9" y="7"/>
                    <a:pt x="9" y="7"/>
                    <a:pt x="9" y="8"/>
                  </a:cubicBezTo>
                  <a:cubicBezTo>
                    <a:pt x="8" y="10"/>
                    <a:pt x="7" y="11"/>
                    <a:pt x="5" y="11"/>
                  </a:cubicBezTo>
                  <a:cubicBezTo>
                    <a:pt x="5" y="11"/>
                    <a:pt x="5" y="11"/>
                    <a:pt x="5" y="11"/>
                  </a:cubicBezTo>
                  <a:cubicBezTo>
                    <a:pt x="5" y="12"/>
                    <a:pt x="5" y="12"/>
                    <a:pt x="5" y="12"/>
                  </a:cubicBezTo>
                  <a:cubicBezTo>
                    <a:pt x="7" y="12"/>
                    <a:pt x="9" y="10"/>
                    <a:pt x="10" y="8"/>
                  </a:cubicBezTo>
                  <a:cubicBezTo>
                    <a:pt x="10" y="7"/>
                    <a:pt x="10" y="7"/>
                    <a:pt x="10" y="6"/>
                  </a:cubicBezTo>
                  <a:cubicBezTo>
                    <a:pt x="10" y="3"/>
                    <a:pt x="9" y="1"/>
                    <a:pt x="7" y="0"/>
                  </a:cubicBezTo>
                  <a:cubicBezTo>
                    <a:pt x="6" y="0"/>
                    <a:pt x="5" y="0"/>
                    <a:pt x="5" y="0"/>
                  </a:cubicBezTo>
                  <a:cubicBezTo>
                    <a:pt x="3" y="0"/>
                    <a:pt x="1" y="2"/>
                    <a:pt x="0" y="4"/>
                  </a:cubicBezTo>
                  <a:cubicBezTo>
                    <a:pt x="0" y="4"/>
                    <a:pt x="0" y="5"/>
                    <a:pt x="0" y="6"/>
                  </a:cubicBezTo>
                  <a:cubicBezTo>
                    <a:pt x="0" y="9"/>
                    <a:pt x="1" y="11"/>
                    <a:pt x="3" y="11"/>
                  </a:cubicBezTo>
                  <a:cubicBezTo>
                    <a:pt x="4" y="12"/>
                    <a:pt x="5" y="12"/>
                    <a:pt x="5" y="12"/>
                  </a:cubicBezTo>
                  <a:cubicBezTo>
                    <a:pt x="5" y="11"/>
                    <a:pt x="5" y="11"/>
                    <a:pt x="5" y="1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24" name="Oval 510"/>
            <p:cNvSpPr>
              <a:spLocks noChangeArrowheads="1"/>
            </p:cNvSpPr>
            <p:nvPr/>
          </p:nvSpPr>
          <p:spPr bwMode="auto">
            <a:xfrm>
              <a:off x="1391" y="1538"/>
              <a:ext cx="21" cy="24"/>
            </a:xfrm>
            <a:prstGeom prst="ellipse">
              <a:avLst/>
            </a:pr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25" name="Freeform 511"/>
            <p:cNvSpPr>
              <a:spLocks/>
            </p:cNvSpPr>
            <p:nvPr/>
          </p:nvSpPr>
          <p:spPr bwMode="auto">
            <a:xfrm>
              <a:off x="1391" y="1536"/>
              <a:ext cx="23" cy="28"/>
            </a:xfrm>
            <a:custGeom>
              <a:avLst/>
              <a:gdLst>
                <a:gd name="T0" fmla="*/ 5 w 10"/>
                <a:gd name="T1" fmla="*/ 11 h 12"/>
                <a:gd name="T2" fmla="*/ 5 w 10"/>
                <a:gd name="T3" fmla="*/ 11 h 12"/>
                <a:gd name="T4" fmla="*/ 4 w 10"/>
                <a:gd name="T5" fmla="*/ 10 h 12"/>
                <a:gd name="T6" fmla="*/ 1 w 10"/>
                <a:gd name="T7" fmla="*/ 6 h 12"/>
                <a:gd name="T8" fmla="*/ 1 w 10"/>
                <a:gd name="T9" fmla="*/ 4 h 12"/>
                <a:gd name="T10" fmla="*/ 5 w 10"/>
                <a:gd name="T11" fmla="*/ 1 h 12"/>
                <a:gd name="T12" fmla="*/ 6 w 10"/>
                <a:gd name="T13" fmla="*/ 1 h 12"/>
                <a:gd name="T14" fmla="*/ 9 w 10"/>
                <a:gd name="T15" fmla="*/ 6 h 12"/>
                <a:gd name="T16" fmla="*/ 9 w 10"/>
                <a:gd name="T17" fmla="*/ 8 h 12"/>
                <a:gd name="T18" fmla="*/ 5 w 10"/>
                <a:gd name="T19" fmla="*/ 11 h 12"/>
                <a:gd name="T20" fmla="*/ 5 w 10"/>
                <a:gd name="T21" fmla="*/ 11 h 12"/>
                <a:gd name="T22" fmla="*/ 5 w 10"/>
                <a:gd name="T23" fmla="*/ 12 h 12"/>
                <a:gd name="T24" fmla="*/ 10 w 10"/>
                <a:gd name="T25" fmla="*/ 8 h 12"/>
                <a:gd name="T26" fmla="*/ 10 w 10"/>
                <a:gd name="T27" fmla="*/ 6 h 12"/>
                <a:gd name="T28" fmla="*/ 6 w 10"/>
                <a:gd name="T29" fmla="*/ 0 h 12"/>
                <a:gd name="T30" fmla="*/ 5 w 10"/>
                <a:gd name="T31" fmla="*/ 0 h 12"/>
                <a:gd name="T32" fmla="*/ 0 w 10"/>
                <a:gd name="T33" fmla="*/ 4 h 12"/>
                <a:gd name="T34" fmla="*/ 0 w 10"/>
                <a:gd name="T35" fmla="*/ 6 h 12"/>
                <a:gd name="T36" fmla="*/ 3 w 10"/>
                <a:gd name="T37" fmla="*/ 11 h 12"/>
                <a:gd name="T38" fmla="*/ 5 w 10"/>
                <a:gd name="T39" fmla="*/ 12 h 12"/>
                <a:gd name="T40" fmla="*/ 5 w 10"/>
                <a:gd name="T41"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 h="12">
                  <a:moveTo>
                    <a:pt x="5" y="11"/>
                  </a:moveTo>
                  <a:cubicBezTo>
                    <a:pt x="5" y="11"/>
                    <a:pt x="5" y="11"/>
                    <a:pt x="5" y="11"/>
                  </a:cubicBezTo>
                  <a:cubicBezTo>
                    <a:pt x="4" y="11"/>
                    <a:pt x="4" y="11"/>
                    <a:pt x="4" y="10"/>
                  </a:cubicBezTo>
                  <a:cubicBezTo>
                    <a:pt x="2" y="10"/>
                    <a:pt x="1" y="8"/>
                    <a:pt x="1" y="6"/>
                  </a:cubicBezTo>
                  <a:cubicBezTo>
                    <a:pt x="1" y="5"/>
                    <a:pt x="1" y="5"/>
                    <a:pt x="1" y="4"/>
                  </a:cubicBezTo>
                  <a:cubicBezTo>
                    <a:pt x="2" y="2"/>
                    <a:pt x="3" y="1"/>
                    <a:pt x="5" y="1"/>
                  </a:cubicBezTo>
                  <a:cubicBezTo>
                    <a:pt x="5" y="1"/>
                    <a:pt x="6" y="1"/>
                    <a:pt x="6" y="1"/>
                  </a:cubicBezTo>
                  <a:cubicBezTo>
                    <a:pt x="8" y="2"/>
                    <a:pt x="9" y="4"/>
                    <a:pt x="9" y="6"/>
                  </a:cubicBezTo>
                  <a:cubicBezTo>
                    <a:pt x="9" y="7"/>
                    <a:pt x="9" y="7"/>
                    <a:pt x="9" y="8"/>
                  </a:cubicBezTo>
                  <a:cubicBezTo>
                    <a:pt x="8" y="10"/>
                    <a:pt x="6" y="11"/>
                    <a:pt x="5" y="11"/>
                  </a:cubicBezTo>
                  <a:cubicBezTo>
                    <a:pt x="5" y="11"/>
                    <a:pt x="5" y="11"/>
                    <a:pt x="5" y="11"/>
                  </a:cubicBezTo>
                  <a:cubicBezTo>
                    <a:pt x="5" y="12"/>
                    <a:pt x="5" y="12"/>
                    <a:pt x="5" y="12"/>
                  </a:cubicBezTo>
                  <a:cubicBezTo>
                    <a:pt x="7" y="12"/>
                    <a:pt x="9" y="10"/>
                    <a:pt x="10" y="8"/>
                  </a:cubicBezTo>
                  <a:cubicBezTo>
                    <a:pt x="10" y="7"/>
                    <a:pt x="10" y="7"/>
                    <a:pt x="10" y="6"/>
                  </a:cubicBezTo>
                  <a:cubicBezTo>
                    <a:pt x="10" y="3"/>
                    <a:pt x="8" y="1"/>
                    <a:pt x="6" y="0"/>
                  </a:cubicBezTo>
                  <a:cubicBezTo>
                    <a:pt x="6" y="0"/>
                    <a:pt x="5" y="0"/>
                    <a:pt x="5" y="0"/>
                  </a:cubicBezTo>
                  <a:cubicBezTo>
                    <a:pt x="3" y="0"/>
                    <a:pt x="1" y="2"/>
                    <a:pt x="0" y="4"/>
                  </a:cubicBezTo>
                  <a:cubicBezTo>
                    <a:pt x="0" y="4"/>
                    <a:pt x="0" y="5"/>
                    <a:pt x="0" y="6"/>
                  </a:cubicBezTo>
                  <a:cubicBezTo>
                    <a:pt x="0" y="9"/>
                    <a:pt x="1" y="11"/>
                    <a:pt x="3" y="11"/>
                  </a:cubicBezTo>
                  <a:cubicBezTo>
                    <a:pt x="4" y="12"/>
                    <a:pt x="4" y="12"/>
                    <a:pt x="5" y="12"/>
                  </a:cubicBezTo>
                  <a:cubicBezTo>
                    <a:pt x="5" y="11"/>
                    <a:pt x="5" y="11"/>
                    <a:pt x="5" y="1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26" name="Freeform 512"/>
            <p:cNvSpPr>
              <a:spLocks/>
            </p:cNvSpPr>
            <p:nvPr/>
          </p:nvSpPr>
          <p:spPr bwMode="auto">
            <a:xfrm>
              <a:off x="1412" y="1550"/>
              <a:ext cx="21" cy="26"/>
            </a:xfrm>
            <a:custGeom>
              <a:avLst/>
              <a:gdLst>
                <a:gd name="T0" fmla="*/ 4 w 9"/>
                <a:gd name="T1" fmla="*/ 11 h 11"/>
                <a:gd name="T2" fmla="*/ 0 w 9"/>
                <a:gd name="T3" fmla="*/ 6 h 11"/>
                <a:gd name="T4" fmla="*/ 4 w 9"/>
                <a:gd name="T5" fmla="*/ 1 h 11"/>
                <a:gd name="T6" fmla="*/ 9 w 9"/>
                <a:gd name="T7" fmla="*/ 6 h 11"/>
                <a:gd name="T8" fmla="*/ 4 w 9"/>
                <a:gd name="T9" fmla="*/ 11 h 11"/>
              </a:gdLst>
              <a:ahLst/>
              <a:cxnLst>
                <a:cxn ang="0">
                  <a:pos x="T0" y="T1"/>
                </a:cxn>
                <a:cxn ang="0">
                  <a:pos x="T2" y="T3"/>
                </a:cxn>
                <a:cxn ang="0">
                  <a:pos x="T4" y="T5"/>
                </a:cxn>
                <a:cxn ang="0">
                  <a:pos x="T6" y="T7"/>
                </a:cxn>
                <a:cxn ang="0">
                  <a:pos x="T8" y="T9"/>
                </a:cxn>
              </a:cxnLst>
              <a:rect l="0" t="0" r="r" b="b"/>
              <a:pathLst>
                <a:path w="9" h="11">
                  <a:moveTo>
                    <a:pt x="4" y="11"/>
                  </a:moveTo>
                  <a:cubicBezTo>
                    <a:pt x="2" y="11"/>
                    <a:pt x="0" y="9"/>
                    <a:pt x="0" y="6"/>
                  </a:cubicBezTo>
                  <a:cubicBezTo>
                    <a:pt x="0" y="3"/>
                    <a:pt x="2" y="1"/>
                    <a:pt x="4" y="1"/>
                  </a:cubicBezTo>
                  <a:cubicBezTo>
                    <a:pt x="7" y="0"/>
                    <a:pt x="9" y="3"/>
                    <a:pt x="9" y="6"/>
                  </a:cubicBezTo>
                  <a:cubicBezTo>
                    <a:pt x="9" y="9"/>
                    <a:pt x="7" y="11"/>
                    <a:pt x="4" y="1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27" name="Freeform 513"/>
            <p:cNvSpPr>
              <a:spLocks/>
            </p:cNvSpPr>
            <p:nvPr/>
          </p:nvSpPr>
          <p:spPr bwMode="auto">
            <a:xfrm>
              <a:off x="1410" y="1550"/>
              <a:ext cx="23" cy="28"/>
            </a:xfrm>
            <a:custGeom>
              <a:avLst/>
              <a:gdLst>
                <a:gd name="T0" fmla="*/ 5 w 10"/>
                <a:gd name="T1" fmla="*/ 11 h 12"/>
                <a:gd name="T2" fmla="*/ 5 w 10"/>
                <a:gd name="T3" fmla="*/ 11 h 12"/>
                <a:gd name="T4" fmla="*/ 4 w 10"/>
                <a:gd name="T5" fmla="*/ 10 h 12"/>
                <a:gd name="T6" fmla="*/ 1 w 10"/>
                <a:gd name="T7" fmla="*/ 6 h 12"/>
                <a:gd name="T8" fmla="*/ 1 w 10"/>
                <a:gd name="T9" fmla="*/ 4 h 12"/>
                <a:gd name="T10" fmla="*/ 5 w 10"/>
                <a:gd name="T11" fmla="*/ 1 h 12"/>
                <a:gd name="T12" fmla="*/ 6 w 10"/>
                <a:gd name="T13" fmla="*/ 1 h 12"/>
                <a:gd name="T14" fmla="*/ 9 w 10"/>
                <a:gd name="T15" fmla="*/ 6 h 12"/>
                <a:gd name="T16" fmla="*/ 9 w 10"/>
                <a:gd name="T17" fmla="*/ 8 h 12"/>
                <a:gd name="T18" fmla="*/ 5 w 10"/>
                <a:gd name="T19" fmla="*/ 11 h 12"/>
                <a:gd name="T20" fmla="*/ 5 w 10"/>
                <a:gd name="T21" fmla="*/ 11 h 12"/>
                <a:gd name="T22" fmla="*/ 5 w 10"/>
                <a:gd name="T23" fmla="*/ 12 h 12"/>
                <a:gd name="T24" fmla="*/ 10 w 10"/>
                <a:gd name="T25" fmla="*/ 8 h 12"/>
                <a:gd name="T26" fmla="*/ 10 w 10"/>
                <a:gd name="T27" fmla="*/ 6 h 12"/>
                <a:gd name="T28" fmla="*/ 7 w 10"/>
                <a:gd name="T29" fmla="*/ 0 h 12"/>
                <a:gd name="T30" fmla="*/ 5 w 10"/>
                <a:gd name="T31" fmla="*/ 0 h 12"/>
                <a:gd name="T32" fmla="*/ 1 w 10"/>
                <a:gd name="T33" fmla="*/ 4 h 12"/>
                <a:gd name="T34" fmla="*/ 0 w 10"/>
                <a:gd name="T35" fmla="*/ 6 h 12"/>
                <a:gd name="T36" fmla="*/ 4 w 10"/>
                <a:gd name="T37" fmla="*/ 11 h 12"/>
                <a:gd name="T38" fmla="*/ 5 w 10"/>
                <a:gd name="T39" fmla="*/ 12 h 12"/>
                <a:gd name="T40" fmla="*/ 5 w 10"/>
                <a:gd name="T41"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 h="12">
                  <a:moveTo>
                    <a:pt x="5" y="11"/>
                  </a:moveTo>
                  <a:cubicBezTo>
                    <a:pt x="5" y="11"/>
                    <a:pt x="5" y="11"/>
                    <a:pt x="5" y="11"/>
                  </a:cubicBezTo>
                  <a:cubicBezTo>
                    <a:pt x="5" y="11"/>
                    <a:pt x="4" y="11"/>
                    <a:pt x="4" y="10"/>
                  </a:cubicBezTo>
                  <a:cubicBezTo>
                    <a:pt x="2" y="10"/>
                    <a:pt x="1" y="8"/>
                    <a:pt x="1" y="6"/>
                  </a:cubicBezTo>
                  <a:cubicBezTo>
                    <a:pt x="1" y="5"/>
                    <a:pt x="1" y="5"/>
                    <a:pt x="1" y="4"/>
                  </a:cubicBezTo>
                  <a:cubicBezTo>
                    <a:pt x="2" y="2"/>
                    <a:pt x="4" y="1"/>
                    <a:pt x="5" y="1"/>
                  </a:cubicBezTo>
                  <a:cubicBezTo>
                    <a:pt x="6" y="1"/>
                    <a:pt x="6" y="1"/>
                    <a:pt x="6" y="1"/>
                  </a:cubicBezTo>
                  <a:cubicBezTo>
                    <a:pt x="8" y="2"/>
                    <a:pt x="9" y="4"/>
                    <a:pt x="9" y="6"/>
                  </a:cubicBezTo>
                  <a:cubicBezTo>
                    <a:pt x="9" y="7"/>
                    <a:pt x="9" y="7"/>
                    <a:pt x="9" y="8"/>
                  </a:cubicBezTo>
                  <a:cubicBezTo>
                    <a:pt x="8" y="9"/>
                    <a:pt x="7" y="11"/>
                    <a:pt x="5" y="11"/>
                  </a:cubicBezTo>
                  <a:cubicBezTo>
                    <a:pt x="5" y="11"/>
                    <a:pt x="5" y="11"/>
                    <a:pt x="5" y="11"/>
                  </a:cubicBezTo>
                  <a:cubicBezTo>
                    <a:pt x="5" y="12"/>
                    <a:pt x="5" y="12"/>
                    <a:pt x="5" y="12"/>
                  </a:cubicBezTo>
                  <a:cubicBezTo>
                    <a:pt x="7" y="12"/>
                    <a:pt x="9" y="10"/>
                    <a:pt x="10" y="8"/>
                  </a:cubicBezTo>
                  <a:cubicBezTo>
                    <a:pt x="10" y="7"/>
                    <a:pt x="10" y="7"/>
                    <a:pt x="10" y="6"/>
                  </a:cubicBezTo>
                  <a:cubicBezTo>
                    <a:pt x="10" y="3"/>
                    <a:pt x="9" y="1"/>
                    <a:pt x="7" y="0"/>
                  </a:cubicBezTo>
                  <a:cubicBezTo>
                    <a:pt x="6" y="0"/>
                    <a:pt x="6" y="0"/>
                    <a:pt x="5" y="0"/>
                  </a:cubicBezTo>
                  <a:cubicBezTo>
                    <a:pt x="3" y="0"/>
                    <a:pt x="1" y="2"/>
                    <a:pt x="1" y="4"/>
                  </a:cubicBezTo>
                  <a:cubicBezTo>
                    <a:pt x="0" y="4"/>
                    <a:pt x="0" y="5"/>
                    <a:pt x="0" y="6"/>
                  </a:cubicBezTo>
                  <a:cubicBezTo>
                    <a:pt x="0" y="9"/>
                    <a:pt x="2" y="11"/>
                    <a:pt x="4" y="11"/>
                  </a:cubicBezTo>
                  <a:cubicBezTo>
                    <a:pt x="4" y="12"/>
                    <a:pt x="5" y="12"/>
                    <a:pt x="5" y="12"/>
                  </a:cubicBezTo>
                  <a:cubicBezTo>
                    <a:pt x="5" y="11"/>
                    <a:pt x="5" y="11"/>
                    <a:pt x="5" y="1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28" name="Freeform 514"/>
            <p:cNvSpPr>
              <a:spLocks/>
            </p:cNvSpPr>
            <p:nvPr/>
          </p:nvSpPr>
          <p:spPr bwMode="auto">
            <a:xfrm>
              <a:off x="1431" y="1562"/>
              <a:ext cx="23" cy="26"/>
            </a:xfrm>
            <a:custGeom>
              <a:avLst/>
              <a:gdLst>
                <a:gd name="T0" fmla="*/ 5 w 10"/>
                <a:gd name="T1" fmla="*/ 11 h 11"/>
                <a:gd name="T2" fmla="*/ 0 w 10"/>
                <a:gd name="T3" fmla="*/ 5 h 11"/>
                <a:gd name="T4" fmla="*/ 5 w 10"/>
                <a:gd name="T5" fmla="*/ 0 h 11"/>
                <a:gd name="T6" fmla="*/ 10 w 10"/>
                <a:gd name="T7" fmla="*/ 5 h 11"/>
                <a:gd name="T8" fmla="*/ 5 w 10"/>
                <a:gd name="T9" fmla="*/ 11 h 11"/>
              </a:gdLst>
              <a:ahLst/>
              <a:cxnLst>
                <a:cxn ang="0">
                  <a:pos x="T0" y="T1"/>
                </a:cxn>
                <a:cxn ang="0">
                  <a:pos x="T2" y="T3"/>
                </a:cxn>
                <a:cxn ang="0">
                  <a:pos x="T4" y="T5"/>
                </a:cxn>
                <a:cxn ang="0">
                  <a:pos x="T6" y="T7"/>
                </a:cxn>
                <a:cxn ang="0">
                  <a:pos x="T8" y="T9"/>
                </a:cxn>
              </a:cxnLst>
              <a:rect l="0" t="0" r="r" b="b"/>
              <a:pathLst>
                <a:path w="10" h="11">
                  <a:moveTo>
                    <a:pt x="5" y="11"/>
                  </a:moveTo>
                  <a:cubicBezTo>
                    <a:pt x="3" y="11"/>
                    <a:pt x="0" y="8"/>
                    <a:pt x="0" y="5"/>
                  </a:cubicBezTo>
                  <a:cubicBezTo>
                    <a:pt x="0" y="2"/>
                    <a:pt x="2" y="0"/>
                    <a:pt x="5" y="0"/>
                  </a:cubicBezTo>
                  <a:cubicBezTo>
                    <a:pt x="7" y="0"/>
                    <a:pt x="10" y="2"/>
                    <a:pt x="10" y="5"/>
                  </a:cubicBezTo>
                  <a:cubicBezTo>
                    <a:pt x="10" y="8"/>
                    <a:pt x="8" y="10"/>
                    <a:pt x="5" y="1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29" name="Freeform 515"/>
            <p:cNvSpPr>
              <a:spLocks/>
            </p:cNvSpPr>
            <p:nvPr/>
          </p:nvSpPr>
          <p:spPr bwMode="auto">
            <a:xfrm>
              <a:off x="1431" y="1559"/>
              <a:ext cx="23" cy="29"/>
            </a:xfrm>
            <a:custGeom>
              <a:avLst/>
              <a:gdLst>
                <a:gd name="T0" fmla="*/ 5 w 10"/>
                <a:gd name="T1" fmla="*/ 12 h 12"/>
                <a:gd name="T2" fmla="*/ 5 w 10"/>
                <a:gd name="T3" fmla="*/ 11 h 12"/>
                <a:gd name="T4" fmla="*/ 4 w 10"/>
                <a:gd name="T5" fmla="*/ 11 h 12"/>
                <a:gd name="T6" fmla="*/ 1 w 10"/>
                <a:gd name="T7" fmla="*/ 6 h 12"/>
                <a:gd name="T8" fmla="*/ 1 w 10"/>
                <a:gd name="T9" fmla="*/ 4 h 12"/>
                <a:gd name="T10" fmla="*/ 5 w 10"/>
                <a:gd name="T11" fmla="*/ 1 h 12"/>
                <a:gd name="T12" fmla="*/ 6 w 10"/>
                <a:gd name="T13" fmla="*/ 2 h 12"/>
                <a:gd name="T14" fmla="*/ 9 w 10"/>
                <a:gd name="T15" fmla="*/ 6 h 12"/>
                <a:gd name="T16" fmla="*/ 9 w 10"/>
                <a:gd name="T17" fmla="*/ 8 h 12"/>
                <a:gd name="T18" fmla="*/ 5 w 10"/>
                <a:gd name="T19" fmla="*/ 11 h 12"/>
                <a:gd name="T20" fmla="*/ 5 w 10"/>
                <a:gd name="T21" fmla="*/ 12 h 12"/>
                <a:gd name="T22" fmla="*/ 5 w 10"/>
                <a:gd name="T23" fmla="*/ 12 h 12"/>
                <a:gd name="T24" fmla="*/ 10 w 10"/>
                <a:gd name="T25" fmla="*/ 8 h 12"/>
                <a:gd name="T26" fmla="*/ 10 w 10"/>
                <a:gd name="T27" fmla="*/ 6 h 12"/>
                <a:gd name="T28" fmla="*/ 7 w 10"/>
                <a:gd name="T29" fmla="*/ 1 h 12"/>
                <a:gd name="T30" fmla="*/ 5 w 10"/>
                <a:gd name="T31" fmla="*/ 0 h 12"/>
                <a:gd name="T32" fmla="*/ 0 w 10"/>
                <a:gd name="T33" fmla="*/ 4 h 12"/>
                <a:gd name="T34" fmla="*/ 0 w 10"/>
                <a:gd name="T35" fmla="*/ 6 h 12"/>
                <a:gd name="T36" fmla="*/ 3 w 10"/>
                <a:gd name="T37" fmla="*/ 12 h 12"/>
                <a:gd name="T38" fmla="*/ 5 w 10"/>
                <a:gd name="T39" fmla="*/ 12 h 12"/>
                <a:gd name="T40" fmla="*/ 5 w 10"/>
                <a:gd name="T41"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 h="12">
                  <a:moveTo>
                    <a:pt x="5" y="12"/>
                  </a:moveTo>
                  <a:cubicBezTo>
                    <a:pt x="5" y="11"/>
                    <a:pt x="5" y="11"/>
                    <a:pt x="5" y="11"/>
                  </a:cubicBezTo>
                  <a:cubicBezTo>
                    <a:pt x="5" y="11"/>
                    <a:pt x="4" y="11"/>
                    <a:pt x="4" y="11"/>
                  </a:cubicBezTo>
                  <a:cubicBezTo>
                    <a:pt x="2" y="10"/>
                    <a:pt x="1" y="8"/>
                    <a:pt x="1" y="6"/>
                  </a:cubicBezTo>
                  <a:cubicBezTo>
                    <a:pt x="1" y="6"/>
                    <a:pt x="1" y="5"/>
                    <a:pt x="1" y="4"/>
                  </a:cubicBezTo>
                  <a:cubicBezTo>
                    <a:pt x="2" y="3"/>
                    <a:pt x="3" y="1"/>
                    <a:pt x="5" y="1"/>
                  </a:cubicBezTo>
                  <a:cubicBezTo>
                    <a:pt x="5" y="1"/>
                    <a:pt x="6" y="1"/>
                    <a:pt x="6" y="2"/>
                  </a:cubicBezTo>
                  <a:cubicBezTo>
                    <a:pt x="8" y="2"/>
                    <a:pt x="9" y="4"/>
                    <a:pt x="9" y="6"/>
                  </a:cubicBezTo>
                  <a:cubicBezTo>
                    <a:pt x="9" y="7"/>
                    <a:pt x="9" y="8"/>
                    <a:pt x="9" y="8"/>
                  </a:cubicBezTo>
                  <a:cubicBezTo>
                    <a:pt x="8" y="10"/>
                    <a:pt x="7" y="11"/>
                    <a:pt x="5" y="11"/>
                  </a:cubicBezTo>
                  <a:cubicBezTo>
                    <a:pt x="5" y="12"/>
                    <a:pt x="5" y="12"/>
                    <a:pt x="5" y="12"/>
                  </a:cubicBezTo>
                  <a:cubicBezTo>
                    <a:pt x="5" y="12"/>
                    <a:pt x="5" y="12"/>
                    <a:pt x="5" y="12"/>
                  </a:cubicBezTo>
                  <a:cubicBezTo>
                    <a:pt x="7" y="12"/>
                    <a:pt x="9" y="11"/>
                    <a:pt x="10" y="8"/>
                  </a:cubicBezTo>
                  <a:cubicBezTo>
                    <a:pt x="10" y="8"/>
                    <a:pt x="10" y="7"/>
                    <a:pt x="10" y="6"/>
                  </a:cubicBezTo>
                  <a:cubicBezTo>
                    <a:pt x="10" y="4"/>
                    <a:pt x="9" y="1"/>
                    <a:pt x="7" y="1"/>
                  </a:cubicBezTo>
                  <a:cubicBezTo>
                    <a:pt x="6" y="0"/>
                    <a:pt x="5" y="0"/>
                    <a:pt x="5" y="0"/>
                  </a:cubicBezTo>
                  <a:cubicBezTo>
                    <a:pt x="3" y="0"/>
                    <a:pt x="1" y="2"/>
                    <a:pt x="0" y="4"/>
                  </a:cubicBezTo>
                  <a:cubicBezTo>
                    <a:pt x="0" y="5"/>
                    <a:pt x="0" y="5"/>
                    <a:pt x="0" y="6"/>
                  </a:cubicBezTo>
                  <a:cubicBezTo>
                    <a:pt x="0" y="9"/>
                    <a:pt x="1" y="11"/>
                    <a:pt x="3" y="12"/>
                  </a:cubicBezTo>
                  <a:cubicBezTo>
                    <a:pt x="4" y="12"/>
                    <a:pt x="5" y="12"/>
                    <a:pt x="5" y="12"/>
                  </a:cubicBezTo>
                  <a:cubicBezTo>
                    <a:pt x="5" y="12"/>
                    <a:pt x="5" y="12"/>
                    <a:pt x="5" y="1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30" name="Freeform 516"/>
            <p:cNvSpPr>
              <a:spLocks/>
            </p:cNvSpPr>
            <p:nvPr/>
          </p:nvSpPr>
          <p:spPr bwMode="auto">
            <a:xfrm>
              <a:off x="1476" y="1576"/>
              <a:ext cx="21" cy="26"/>
            </a:xfrm>
            <a:custGeom>
              <a:avLst/>
              <a:gdLst>
                <a:gd name="T0" fmla="*/ 5 w 9"/>
                <a:gd name="T1" fmla="*/ 11 h 11"/>
                <a:gd name="T2" fmla="*/ 0 w 9"/>
                <a:gd name="T3" fmla="*/ 5 h 11"/>
                <a:gd name="T4" fmla="*/ 4 w 9"/>
                <a:gd name="T5" fmla="*/ 0 h 11"/>
                <a:gd name="T6" fmla="*/ 9 w 9"/>
                <a:gd name="T7" fmla="*/ 5 h 11"/>
                <a:gd name="T8" fmla="*/ 5 w 9"/>
                <a:gd name="T9" fmla="*/ 11 h 11"/>
              </a:gdLst>
              <a:ahLst/>
              <a:cxnLst>
                <a:cxn ang="0">
                  <a:pos x="T0" y="T1"/>
                </a:cxn>
                <a:cxn ang="0">
                  <a:pos x="T2" y="T3"/>
                </a:cxn>
                <a:cxn ang="0">
                  <a:pos x="T4" y="T5"/>
                </a:cxn>
                <a:cxn ang="0">
                  <a:pos x="T6" y="T7"/>
                </a:cxn>
                <a:cxn ang="0">
                  <a:pos x="T8" y="T9"/>
                </a:cxn>
              </a:cxnLst>
              <a:rect l="0" t="0" r="r" b="b"/>
              <a:pathLst>
                <a:path w="9" h="11">
                  <a:moveTo>
                    <a:pt x="5" y="11"/>
                  </a:moveTo>
                  <a:cubicBezTo>
                    <a:pt x="2" y="11"/>
                    <a:pt x="0" y="8"/>
                    <a:pt x="0" y="5"/>
                  </a:cubicBezTo>
                  <a:cubicBezTo>
                    <a:pt x="0" y="2"/>
                    <a:pt x="2" y="0"/>
                    <a:pt x="4" y="0"/>
                  </a:cubicBezTo>
                  <a:cubicBezTo>
                    <a:pt x="7" y="0"/>
                    <a:pt x="9" y="2"/>
                    <a:pt x="9" y="5"/>
                  </a:cubicBezTo>
                  <a:cubicBezTo>
                    <a:pt x="9" y="8"/>
                    <a:pt x="7" y="11"/>
                    <a:pt x="5" y="1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31" name="Freeform 517"/>
            <p:cNvSpPr>
              <a:spLocks/>
            </p:cNvSpPr>
            <p:nvPr/>
          </p:nvSpPr>
          <p:spPr bwMode="auto">
            <a:xfrm>
              <a:off x="1473" y="1574"/>
              <a:ext cx="26" cy="28"/>
            </a:xfrm>
            <a:custGeom>
              <a:avLst/>
              <a:gdLst>
                <a:gd name="T0" fmla="*/ 6 w 11"/>
                <a:gd name="T1" fmla="*/ 12 h 12"/>
                <a:gd name="T2" fmla="*/ 6 w 11"/>
                <a:gd name="T3" fmla="*/ 11 h 12"/>
                <a:gd name="T4" fmla="*/ 4 w 11"/>
                <a:gd name="T5" fmla="*/ 11 h 12"/>
                <a:gd name="T6" fmla="*/ 1 w 11"/>
                <a:gd name="T7" fmla="*/ 6 h 12"/>
                <a:gd name="T8" fmla="*/ 2 w 11"/>
                <a:gd name="T9" fmla="*/ 4 h 12"/>
                <a:gd name="T10" fmla="*/ 5 w 11"/>
                <a:gd name="T11" fmla="*/ 2 h 12"/>
                <a:gd name="T12" fmla="*/ 7 w 11"/>
                <a:gd name="T13" fmla="*/ 2 h 12"/>
                <a:gd name="T14" fmla="*/ 10 w 11"/>
                <a:gd name="T15" fmla="*/ 6 h 12"/>
                <a:gd name="T16" fmla="*/ 9 w 11"/>
                <a:gd name="T17" fmla="*/ 8 h 12"/>
                <a:gd name="T18" fmla="*/ 6 w 11"/>
                <a:gd name="T19" fmla="*/ 11 h 12"/>
                <a:gd name="T20" fmla="*/ 6 w 11"/>
                <a:gd name="T21" fmla="*/ 12 h 12"/>
                <a:gd name="T22" fmla="*/ 6 w 11"/>
                <a:gd name="T23" fmla="*/ 12 h 12"/>
                <a:gd name="T24" fmla="*/ 10 w 11"/>
                <a:gd name="T25" fmla="*/ 9 h 12"/>
                <a:gd name="T26" fmla="*/ 11 w 11"/>
                <a:gd name="T27" fmla="*/ 6 h 12"/>
                <a:gd name="T28" fmla="*/ 7 w 11"/>
                <a:gd name="T29" fmla="*/ 1 h 12"/>
                <a:gd name="T30" fmla="*/ 5 w 11"/>
                <a:gd name="T31" fmla="*/ 0 h 12"/>
                <a:gd name="T32" fmla="*/ 1 w 11"/>
                <a:gd name="T33" fmla="*/ 4 h 12"/>
                <a:gd name="T34" fmla="*/ 0 w 11"/>
                <a:gd name="T35" fmla="*/ 6 h 12"/>
                <a:gd name="T36" fmla="*/ 4 w 11"/>
                <a:gd name="T37" fmla="*/ 12 h 12"/>
                <a:gd name="T38" fmla="*/ 6 w 11"/>
                <a:gd name="T39" fmla="*/ 12 h 12"/>
                <a:gd name="T40" fmla="*/ 6 w 11"/>
                <a:gd name="T41"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1" h="12">
                  <a:moveTo>
                    <a:pt x="6" y="12"/>
                  </a:moveTo>
                  <a:cubicBezTo>
                    <a:pt x="6" y="11"/>
                    <a:pt x="6" y="11"/>
                    <a:pt x="6" y="11"/>
                  </a:cubicBezTo>
                  <a:cubicBezTo>
                    <a:pt x="5" y="11"/>
                    <a:pt x="5" y="11"/>
                    <a:pt x="4" y="11"/>
                  </a:cubicBezTo>
                  <a:cubicBezTo>
                    <a:pt x="3" y="10"/>
                    <a:pt x="1" y="9"/>
                    <a:pt x="1" y="6"/>
                  </a:cubicBezTo>
                  <a:cubicBezTo>
                    <a:pt x="1" y="6"/>
                    <a:pt x="2" y="5"/>
                    <a:pt x="2" y="4"/>
                  </a:cubicBezTo>
                  <a:cubicBezTo>
                    <a:pt x="2" y="3"/>
                    <a:pt x="4" y="2"/>
                    <a:pt x="5" y="2"/>
                  </a:cubicBezTo>
                  <a:cubicBezTo>
                    <a:pt x="6" y="1"/>
                    <a:pt x="6" y="2"/>
                    <a:pt x="7" y="2"/>
                  </a:cubicBezTo>
                  <a:cubicBezTo>
                    <a:pt x="8" y="2"/>
                    <a:pt x="10" y="4"/>
                    <a:pt x="10" y="6"/>
                  </a:cubicBezTo>
                  <a:cubicBezTo>
                    <a:pt x="10" y="7"/>
                    <a:pt x="9" y="8"/>
                    <a:pt x="9" y="8"/>
                  </a:cubicBezTo>
                  <a:cubicBezTo>
                    <a:pt x="9" y="10"/>
                    <a:pt x="7" y="11"/>
                    <a:pt x="6" y="11"/>
                  </a:cubicBezTo>
                  <a:cubicBezTo>
                    <a:pt x="6" y="12"/>
                    <a:pt x="6" y="12"/>
                    <a:pt x="6" y="12"/>
                  </a:cubicBezTo>
                  <a:cubicBezTo>
                    <a:pt x="6" y="12"/>
                    <a:pt x="6" y="12"/>
                    <a:pt x="6" y="12"/>
                  </a:cubicBezTo>
                  <a:cubicBezTo>
                    <a:pt x="8" y="12"/>
                    <a:pt x="10" y="11"/>
                    <a:pt x="10" y="9"/>
                  </a:cubicBezTo>
                  <a:cubicBezTo>
                    <a:pt x="11" y="8"/>
                    <a:pt x="11" y="7"/>
                    <a:pt x="11" y="6"/>
                  </a:cubicBezTo>
                  <a:cubicBezTo>
                    <a:pt x="11" y="4"/>
                    <a:pt x="9" y="1"/>
                    <a:pt x="7" y="1"/>
                  </a:cubicBezTo>
                  <a:cubicBezTo>
                    <a:pt x="7" y="1"/>
                    <a:pt x="6" y="0"/>
                    <a:pt x="5" y="0"/>
                  </a:cubicBezTo>
                  <a:cubicBezTo>
                    <a:pt x="3" y="1"/>
                    <a:pt x="2" y="2"/>
                    <a:pt x="1" y="4"/>
                  </a:cubicBezTo>
                  <a:cubicBezTo>
                    <a:pt x="1" y="5"/>
                    <a:pt x="0" y="6"/>
                    <a:pt x="0" y="6"/>
                  </a:cubicBezTo>
                  <a:cubicBezTo>
                    <a:pt x="0" y="9"/>
                    <a:pt x="2" y="11"/>
                    <a:pt x="4" y="12"/>
                  </a:cubicBezTo>
                  <a:cubicBezTo>
                    <a:pt x="5" y="12"/>
                    <a:pt x="5" y="12"/>
                    <a:pt x="6" y="12"/>
                  </a:cubicBezTo>
                  <a:cubicBezTo>
                    <a:pt x="6" y="12"/>
                    <a:pt x="6" y="12"/>
                    <a:pt x="6" y="12"/>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32" name="Oval 518"/>
            <p:cNvSpPr>
              <a:spLocks noChangeArrowheads="1"/>
            </p:cNvSpPr>
            <p:nvPr/>
          </p:nvSpPr>
          <p:spPr bwMode="auto">
            <a:xfrm>
              <a:off x="1499" y="1581"/>
              <a:ext cx="21" cy="23"/>
            </a:xfrm>
            <a:prstGeom prst="ellipse">
              <a:avLst/>
            </a:pr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33" name="Freeform 519"/>
            <p:cNvSpPr>
              <a:spLocks/>
            </p:cNvSpPr>
            <p:nvPr/>
          </p:nvSpPr>
          <p:spPr bwMode="auto">
            <a:xfrm>
              <a:off x="1497" y="1578"/>
              <a:ext cx="23" cy="29"/>
            </a:xfrm>
            <a:custGeom>
              <a:avLst/>
              <a:gdLst>
                <a:gd name="T0" fmla="*/ 5 w 10"/>
                <a:gd name="T1" fmla="*/ 11 h 12"/>
                <a:gd name="T2" fmla="*/ 5 w 10"/>
                <a:gd name="T3" fmla="*/ 11 h 12"/>
                <a:gd name="T4" fmla="*/ 4 w 10"/>
                <a:gd name="T5" fmla="*/ 11 h 12"/>
                <a:gd name="T6" fmla="*/ 1 w 10"/>
                <a:gd name="T7" fmla="*/ 6 h 12"/>
                <a:gd name="T8" fmla="*/ 2 w 10"/>
                <a:gd name="T9" fmla="*/ 4 h 12"/>
                <a:gd name="T10" fmla="*/ 5 w 10"/>
                <a:gd name="T11" fmla="*/ 1 h 12"/>
                <a:gd name="T12" fmla="*/ 6 w 10"/>
                <a:gd name="T13" fmla="*/ 1 h 12"/>
                <a:gd name="T14" fmla="*/ 9 w 10"/>
                <a:gd name="T15" fmla="*/ 6 h 12"/>
                <a:gd name="T16" fmla="*/ 9 w 10"/>
                <a:gd name="T17" fmla="*/ 8 h 12"/>
                <a:gd name="T18" fmla="*/ 5 w 10"/>
                <a:gd name="T19" fmla="*/ 11 h 12"/>
                <a:gd name="T20" fmla="*/ 5 w 10"/>
                <a:gd name="T21" fmla="*/ 11 h 12"/>
                <a:gd name="T22" fmla="*/ 5 w 10"/>
                <a:gd name="T23" fmla="*/ 12 h 12"/>
                <a:gd name="T24" fmla="*/ 10 w 10"/>
                <a:gd name="T25" fmla="*/ 8 h 12"/>
                <a:gd name="T26" fmla="*/ 10 w 10"/>
                <a:gd name="T27" fmla="*/ 6 h 12"/>
                <a:gd name="T28" fmla="*/ 7 w 10"/>
                <a:gd name="T29" fmla="*/ 0 h 12"/>
                <a:gd name="T30" fmla="*/ 5 w 10"/>
                <a:gd name="T31" fmla="*/ 0 h 12"/>
                <a:gd name="T32" fmla="*/ 1 w 10"/>
                <a:gd name="T33" fmla="*/ 4 h 12"/>
                <a:gd name="T34" fmla="*/ 0 w 10"/>
                <a:gd name="T35" fmla="*/ 6 h 12"/>
                <a:gd name="T36" fmla="*/ 4 w 10"/>
                <a:gd name="T37" fmla="*/ 12 h 12"/>
                <a:gd name="T38" fmla="*/ 5 w 10"/>
                <a:gd name="T39" fmla="*/ 12 h 12"/>
                <a:gd name="T40" fmla="*/ 5 w 10"/>
                <a:gd name="T41" fmla="*/ 11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0" h="12">
                  <a:moveTo>
                    <a:pt x="5" y="11"/>
                  </a:moveTo>
                  <a:cubicBezTo>
                    <a:pt x="5" y="11"/>
                    <a:pt x="5" y="11"/>
                    <a:pt x="5" y="11"/>
                  </a:cubicBezTo>
                  <a:cubicBezTo>
                    <a:pt x="5" y="11"/>
                    <a:pt x="5" y="11"/>
                    <a:pt x="4" y="11"/>
                  </a:cubicBezTo>
                  <a:cubicBezTo>
                    <a:pt x="3" y="10"/>
                    <a:pt x="1" y="8"/>
                    <a:pt x="1" y="6"/>
                  </a:cubicBezTo>
                  <a:cubicBezTo>
                    <a:pt x="1" y="5"/>
                    <a:pt x="1" y="5"/>
                    <a:pt x="2" y="4"/>
                  </a:cubicBezTo>
                  <a:cubicBezTo>
                    <a:pt x="2" y="2"/>
                    <a:pt x="4" y="1"/>
                    <a:pt x="5" y="1"/>
                  </a:cubicBezTo>
                  <a:cubicBezTo>
                    <a:pt x="6" y="1"/>
                    <a:pt x="6" y="1"/>
                    <a:pt x="6" y="1"/>
                  </a:cubicBezTo>
                  <a:cubicBezTo>
                    <a:pt x="8" y="2"/>
                    <a:pt x="9" y="4"/>
                    <a:pt x="9" y="6"/>
                  </a:cubicBezTo>
                  <a:cubicBezTo>
                    <a:pt x="9" y="7"/>
                    <a:pt x="9" y="7"/>
                    <a:pt x="9" y="8"/>
                  </a:cubicBezTo>
                  <a:cubicBezTo>
                    <a:pt x="8" y="10"/>
                    <a:pt x="7" y="11"/>
                    <a:pt x="5" y="11"/>
                  </a:cubicBezTo>
                  <a:cubicBezTo>
                    <a:pt x="5" y="11"/>
                    <a:pt x="5" y="11"/>
                    <a:pt x="5" y="11"/>
                  </a:cubicBezTo>
                  <a:cubicBezTo>
                    <a:pt x="5" y="12"/>
                    <a:pt x="5" y="12"/>
                    <a:pt x="5" y="12"/>
                  </a:cubicBezTo>
                  <a:cubicBezTo>
                    <a:pt x="8" y="12"/>
                    <a:pt x="9" y="10"/>
                    <a:pt x="10" y="8"/>
                  </a:cubicBezTo>
                  <a:cubicBezTo>
                    <a:pt x="10" y="8"/>
                    <a:pt x="10" y="7"/>
                    <a:pt x="10" y="6"/>
                  </a:cubicBezTo>
                  <a:cubicBezTo>
                    <a:pt x="10" y="3"/>
                    <a:pt x="9" y="1"/>
                    <a:pt x="7" y="0"/>
                  </a:cubicBezTo>
                  <a:cubicBezTo>
                    <a:pt x="6" y="0"/>
                    <a:pt x="6" y="0"/>
                    <a:pt x="5" y="0"/>
                  </a:cubicBezTo>
                  <a:cubicBezTo>
                    <a:pt x="3" y="0"/>
                    <a:pt x="1" y="2"/>
                    <a:pt x="1" y="4"/>
                  </a:cubicBezTo>
                  <a:cubicBezTo>
                    <a:pt x="0" y="5"/>
                    <a:pt x="0" y="5"/>
                    <a:pt x="0" y="6"/>
                  </a:cubicBezTo>
                  <a:cubicBezTo>
                    <a:pt x="0" y="9"/>
                    <a:pt x="2" y="11"/>
                    <a:pt x="4" y="12"/>
                  </a:cubicBezTo>
                  <a:cubicBezTo>
                    <a:pt x="4" y="12"/>
                    <a:pt x="5" y="12"/>
                    <a:pt x="5" y="12"/>
                  </a:cubicBezTo>
                  <a:cubicBezTo>
                    <a:pt x="5" y="11"/>
                    <a:pt x="5" y="11"/>
                    <a:pt x="5" y="11"/>
                  </a:cubicBez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sp>
          <p:nvSpPr>
            <p:cNvPr id="534" name="Freeform 520"/>
            <p:cNvSpPr>
              <a:spLocks/>
            </p:cNvSpPr>
            <p:nvPr/>
          </p:nvSpPr>
          <p:spPr bwMode="auto">
            <a:xfrm>
              <a:off x="758" y="1904"/>
              <a:ext cx="146" cy="107"/>
            </a:xfrm>
            <a:custGeom>
              <a:avLst/>
              <a:gdLst>
                <a:gd name="T0" fmla="*/ 17 w 62"/>
                <a:gd name="T1" fmla="*/ 18 h 45"/>
                <a:gd name="T2" fmla="*/ 43 w 62"/>
                <a:gd name="T3" fmla="*/ 30 h 45"/>
                <a:gd name="T4" fmla="*/ 40 w 62"/>
                <a:gd name="T5" fmla="*/ 37 h 45"/>
                <a:gd name="T6" fmla="*/ 26 w 62"/>
                <a:gd name="T7" fmla="*/ 41 h 45"/>
                <a:gd name="T8" fmla="*/ 29 w 62"/>
                <a:gd name="T9" fmla="*/ 38 h 45"/>
                <a:gd name="T10" fmla="*/ 19 w 62"/>
                <a:gd name="T11" fmla="*/ 36 h 45"/>
                <a:gd name="T12" fmla="*/ 8 w 62"/>
                <a:gd name="T13" fmla="*/ 22 h 45"/>
                <a:gd name="T14" fmla="*/ 7 w 62"/>
                <a:gd name="T15" fmla="*/ 0 h 45"/>
                <a:gd name="T16" fmla="*/ 14 w 62"/>
                <a:gd name="T17" fmla="*/ 8 h 45"/>
                <a:gd name="T18" fmla="*/ 43 w 62"/>
                <a:gd name="T19" fmla="*/ 14 h 45"/>
                <a:gd name="T20" fmla="*/ 46 w 62"/>
                <a:gd name="T21" fmla="*/ 26 h 45"/>
                <a:gd name="T22" fmla="*/ 51 w 62"/>
                <a:gd name="T23" fmla="*/ 29 h 45"/>
                <a:gd name="T24" fmla="*/ 17 w 62"/>
                <a:gd name="T25" fmla="*/ 18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2" h="45">
                  <a:moveTo>
                    <a:pt x="17" y="18"/>
                  </a:moveTo>
                  <a:cubicBezTo>
                    <a:pt x="16" y="18"/>
                    <a:pt x="24" y="25"/>
                    <a:pt x="43" y="30"/>
                  </a:cubicBezTo>
                  <a:cubicBezTo>
                    <a:pt x="62" y="34"/>
                    <a:pt x="41" y="29"/>
                    <a:pt x="40" y="37"/>
                  </a:cubicBezTo>
                  <a:cubicBezTo>
                    <a:pt x="39" y="45"/>
                    <a:pt x="24" y="41"/>
                    <a:pt x="26" y="41"/>
                  </a:cubicBezTo>
                  <a:cubicBezTo>
                    <a:pt x="28" y="40"/>
                    <a:pt x="29" y="38"/>
                    <a:pt x="29" y="38"/>
                  </a:cubicBezTo>
                  <a:cubicBezTo>
                    <a:pt x="29" y="38"/>
                    <a:pt x="28" y="38"/>
                    <a:pt x="19" y="36"/>
                  </a:cubicBezTo>
                  <a:cubicBezTo>
                    <a:pt x="10" y="34"/>
                    <a:pt x="17" y="34"/>
                    <a:pt x="8" y="22"/>
                  </a:cubicBezTo>
                  <a:cubicBezTo>
                    <a:pt x="0" y="10"/>
                    <a:pt x="7" y="0"/>
                    <a:pt x="7" y="0"/>
                  </a:cubicBezTo>
                  <a:cubicBezTo>
                    <a:pt x="7" y="0"/>
                    <a:pt x="8" y="2"/>
                    <a:pt x="14" y="8"/>
                  </a:cubicBezTo>
                  <a:cubicBezTo>
                    <a:pt x="20" y="14"/>
                    <a:pt x="32" y="10"/>
                    <a:pt x="43" y="14"/>
                  </a:cubicBezTo>
                  <a:cubicBezTo>
                    <a:pt x="54" y="18"/>
                    <a:pt x="38" y="22"/>
                    <a:pt x="46" y="26"/>
                  </a:cubicBezTo>
                  <a:cubicBezTo>
                    <a:pt x="53" y="30"/>
                    <a:pt x="53" y="30"/>
                    <a:pt x="51" y="29"/>
                  </a:cubicBezTo>
                  <a:lnTo>
                    <a:pt x="17" y="18"/>
                  </a:lnTo>
                  <a:close/>
                </a:path>
              </a:pathLst>
            </a:custGeom>
            <a:grpFill/>
            <a:ln w="9525">
              <a:solidFill>
                <a:srgbClr val="F79646">
                  <a:lumMod val="75000"/>
                </a:srgbClr>
              </a:solidFill>
              <a:round/>
              <a:headEnd/>
              <a:tailEnd/>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ysClr val="windowText" lastClr="000000"/>
                </a:solidFill>
                <a:effectLst/>
                <a:uLnTx/>
                <a:uFillTx/>
              </a:endParaRPr>
            </a:p>
          </p:txBody>
        </p:sp>
      </p:grpSp>
      <p:sp>
        <p:nvSpPr>
          <p:cNvPr id="936" name="TextBox 935"/>
          <p:cNvSpPr txBox="1"/>
          <p:nvPr/>
        </p:nvSpPr>
        <p:spPr>
          <a:xfrm rot="258531">
            <a:off x="5098038" y="1922970"/>
            <a:ext cx="1215553" cy="1600438"/>
          </a:xfrm>
          <a:prstGeom prst="rect">
            <a:avLst/>
          </a:prstGeom>
          <a:noFill/>
        </p:spPr>
        <p:txBody>
          <a:bodyPr wrap="square" rtlCol="0">
            <a:spAutoFit/>
          </a:bodyPr>
          <a:lstStyle/>
          <a:p>
            <a:pPr algn="r"/>
            <a:r>
              <a:rPr lang="ru-RU" sz="1400" dirty="0">
                <a:latin typeface="Times New Roman" pitchFamily="18" charset="0"/>
                <a:ea typeface="Sometimes" pitchFamily="50" charset="0"/>
                <a:cs typeface="Times New Roman" pitchFamily="18" charset="0"/>
              </a:rPr>
              <a:t>Изменение остатков </a:t>
            </a:r>
          </a:p>
          <a:p>
            <a:pPr algn="r"/>
            <a:r>
              <a:rPr lang="ru-RU" sz="1400" dirty="0">
                <a:latin typeface="Times New Roman" pitchFamily="18" charset="0"/>
                <a:ea typeface="Sometimes" pitchFamily="50" charset="0"/>
                <a:cs typeface="Times New Roman" pitchFamily="18" charset="0"/>
              </a:rPr>
              <a:t>средств на счетах по </a:t>
            </a:r>
          </a:p>
          <a:p>
            <a:pPr algn="r"/>
            <a:r>
              <a:rPr lang="ru-RU" sz="1400" dirty="0">
                <a:latin typeface="Times New Roman" pitchFamily="18" charset="0"/>
                <a:ea typeface="Sometimes" pitchFamily="50" charset="0"/>
                <a:cs typeface="Times New Roman" pitchFamily="18" charset="0"/>
              </a:rPr>
              <a:t>учету средств </a:t>
            </a:r>
          </a:p>
          <a:p>
            <a:pPr algn="r"/>
            <a:r>
              <a:rPr lang="ru-RU" sz="1400" dirty="0">
                <a:latin typeface="Times New Roman" pitchFamily="18" charset="0"/>
                <a:ea typeface="Sometimes" pitchFamily="50" charset="0"/>
                <a:cs typeface="Times New Roman" pitchFamily="18" charset="0"/>
              </a:rPr>
              <a:t>бюджета</a:t>
            </a:r>
          </a:p>
        </p:txBody>
      </p:sp>
      <p:sp>
        <p:nvSpPr>
          <p:cNvPr id="937" name="TextBox 936"/>
          <p:cNvSpPr txBox="1"/>
          <p:nvPr/>
        </p:nvSpPr>
        <p:spPr>
          <a:xfrm>
            <a:off x="2621879" y="4274405"/>
            <a:ext cx="1254661" cy="2031325"/>
          </a:xfrm>
          <a:prstGeom prst="rect">
            <a:avLst/>
          </a:prstGeom>
          <a:noFill/>
        </p:spPr>
        <p:txBody>
          <a:bodyPr wrap="square" rtlCol="0">
            <a:spAutoFit/>
          </a:bodyPr>
          <a:lstStyle/>
          <a:p>
            <a:pPr algn="ctr">
              <a:defRPr/>
            </a:pPr>
            <a:r>
              <a:rPr lang="ru-RU" sz="1400" dirty="0">
                <a:latin typeface="Times New Roman" pitchFamily="18" charset="0"/>
                <a:ea typeface="Sometimes" pitchFamily="50" charset="0"/>
                <a:cs typeface="Times New Roman" pitchFamily="18" charset="0"/>
              </a:rPr>
              <a:t>Бюджетные кредиты от других бюджетов бюджетной системы Российской Федерации</a:t>
            </a:r>
            <a:endParaRPr lang="en-US" sz="1400" dirty="0">
              <a:latin typeface="Times New Roman" pitchFamily="18" charset="0"/>
              <a:ea typeface="Sometimes" pitchFamily="50" charset="0"/>
              <a:cs typeface="Times New Roman" pitchFamily="18"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zh-CN" sz="1400" i="0" u="none" strike="noStrike" kern="0" cap="none" spc="0" normalizeH="0" baseline="0" noProof="0" dirty="0">
              <a:ln>
                <a:noFill/>
              </a:ln>
              <a:effectLst/>
              <a:uLnTx/>
              <a:uFillTx/>
              <a:latin typeface="Arial" pitchFamily="34" charset="0"/>
              <a:ea typeface="微软雅黑" pitchFamily="34" charset="-122"/>
              <a:cs typeface="Arial" pitchFamily="34" charset="0"/>
            </a:endParaRPr>
          </a:p>
        </p:txBody>
      </p:sp>
      <p:sp>
        <p:nvSpPr>
          <p:cNvPr id="938" name="TextBox 937"/>
          <p:cNvSpPr txBox="1"/>
          <p:nvPr/>
        </p:nvSpPr>
        <p:spPr>
          <a:xfrm>
            <a:off x="130626" y="143444"/>
            <a:ext cx="8865326" cy="572464"/>
          </a:xfrm>
          <a:prstGeom prst="rect">
            <a:avLst/>
          </a:prstGeom>
          <a:noFill/>
        </p:spPr>
        <p:txBody>
          <a:bodyPr wrap="square" rtlCol="0">
            <a:spAutoFit/>
          </a:bodyPr>
          <a:lstStyle>
            <a:defPPr>
              <a:defRPr lang="en-US"/>
            </a:defPPr>
            <a:lvl1pPr>
              <a:lnSpc>
                <a:spcPct val="130000"/>
              </a:lnSpc>
              <a:defRPr sz="5400" b="1">
                <a:solidFill>
                  <a:schemeClr val="tx1">
                    <a:lumMod val="65000"/>
                    <a:lumOff val="35000"/>
                  </a:schemeClr>
                </a:solidFill>
                <a:latin typeface="Agency FB" pitchFamily="34" charset="0"/>
                <a:ea typeface="微软雅黑" pitchFamily="34" charset="-122"/>
                <a:cs typeface="Calibri" pitchFamily="34" charset="0"/>
              </a:defRPr>
            </a:lvl1pPr>
          </a:lstStyle>
          <a:p>
            <a:pPr eaLnBrk="0" hangingPunct="0"/>
            <a:r>
              <a:rPr lang="ru-RU" sz="2400" dirty="0">
                <a:pattFill prst="wdUpDiag">
                  <a:fgClr>
                    <a:srgbClr val="7030A0"/>
                  </a:fgClr>
                  <a:bgClr>
                    <a:schemeClr val="tx1"/>
                  </a:bgClr>
                </a:pattFill>
                <a:latin typeface="Times New Roman" pitchFamily="18" charset="0"/>
                <a:ea typeface="Sometimes" pitchFamily="50" charset="0"/>
                <a:cs typeface="Times New Roman" pitchFamily="18" charset="0"/>
              </a:rPr>
              <a:t>Источники </a:t>
            </a:r>
            <a:r>
              <a:rPr lang="ru-RU" sz="2400" dirty="0" smtClean="0">
                <a:pattFill prst="wdUpDiag">
                  <a:fgClr>
                    <a:srgbClr val="7030A0"/>
                  </a:fgClr>
                  <a:bgClr>
                    <a:schemeClr val="tx1"/>
                  </a:bgClr>
                </a:pattFill>
                <a:latin typeface="Times New Roman" pitchFamily="18" charset="0"/>
                <a:ea typeface="Sometimes" pitchFamily="50" charset="0"/>
                <a:cs typeface="Times New Roman" pitchFamily="18" charset="0"/>
              </a:rPr>
              <a:t>внутреннего финансирования дефицита </a:t>
            </a:r>
            <a:r>
              <a:rPr lang="ru-RU" sz="2400" dirty="0">
                <a:pattFill prst="wdUpDiag">
                  <a:fgClr>
                    <a:srgbClr val="7030A0"/>
                  </a:fgClr>
                  <a:bgClr>
                    <a:schemeClr val="tx1"/>
                  </a:bgClr>
                </a:pattFill>
                <a:latin typeface="Times New Roman" pitchFamily="18" charset="0"/>
                <a:ea typeface="Sometimes" pitchFamily="50" charset="0"/>
                <a:cs typeface="Times New Roman" pitchFamily="18" charset="0"/>
              </a:rPr>
              <a:t>бюджета</a:t>
            </a:r>
            <a:endParaRPr lang="en-US" sz="2400" dirty="0">
              <a:pattFill prst="wdUpDiag">
                <a:fgClr>
                  <a:srgbClr val="7030A0"/>
                </a:fgClr>
                <a:bgClr>
                  <a:schemeClr val="tx1"/>
                </a:bgClr>
              </a:pattFill>
              <a:latin typeface="Times New Roman" pitchFamily="18" charset="0"/>
              <a:ea typeface="Sometimes" pitchFamily="50" charset="0"/>
              <a:cs typeface="Times New Roman" pitchFamily="18" charset="0"/>
            </a:endParaRPr>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84924" y="693602"/>
            <a:ext cx="1262063"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5" name="TextBox 934"/>
          <p:cNvSpPr txBox="1"/>
          <p:nvPr/>
        </p:nvSpPr>
        <p:spPr>
          <a:xfrm rot="20533302">
            <a:off x="2220869" y="1780306"/>
            <a:ext cx="1510590" cy="738664"/>
          </a:xfrm>
          <a:prstGeom prst="rect">
            <a:avLst/>
          </a:prstGeom>
          <a:noFill/>
        </p:spPr>
        <p:txBody>
          <a:bodyPr wrap="square" rtlCol="0">
            <a:spAutoFit/>
          </a:bodyPr>
          <a:lstStyle/>
          <a:p>
            <a:pPr eaLnBrk="0" hangingPunct="0"/>
            <a:r>
              <a:rPr lang="ru-RU" sz="1400" dirty="0" smtClean="0">
                <a:latin typeface="Times New Roman" pitchFamily="18" charset="0"/>
                <a:ea typeface="Sometimes" pitchFamily="50" charset="0"/>
                <a:cs typeface="Times New Roman" pitchFamily="18" charset="0"/>
              </a:rPr>
              <a:t>Кредиты кредитных </a:t>
            </a:r>
            <a:r>
              <a:rPr lang="ru-RU" sz="1400" dirty="0" smtClean="0">
                <a:latin typeface="Times New Roman" pitchFamily="18" charset="0"/>
                <a:ea typeface="Sometimes" pitchFamily="50" charset="0"/>
                <a:cs typeface="Times New Roman" pitchFamily="18" charset="0"/>
              </a:rPr>
              <a:t>организаций</a:t>
            </a:r>
            <a:endParaRPr lang="en-US" sz="1400" dirty="0">
              <a:latin typeface="Times New Roman" pitchFamily="18" charset="0"/>
              <a:ea typeface="Sometimes" pitchFamily="50" charset="0"/>
              <a:cs typeface="Times New Roman" pitchFamily="18" charset="0"/>
            </a:endParaRPr>
          </a:p>
        </p:txBody>
      </p:sp>
    </p:spTree>
    <p:extLst>
      <p:ext uri="{BB962C8B-B14F-4D97-AF65-F5344CB8AC3E}">
        <p14:creationId xmlns:p14="http://schemas.microsoft.com/office/powerpoint/2010/main" val="327107001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71437" y="318931"/>
            <a:ext cx="8929688" cy="563562"/>
          </a:xfrm>
        </p:spPr>
        <p:txBody>
          <a:bodyPr>
            <a:noAutofit/>
          </a:bodyPr>
          <a:lstStyle/>
          <a:p>
            <a:pPr eaLnBrk="1" hangingPunct="1">
              <a:defRPr/>
            </a:pPr>
            <a:r>
              <a:rPr lang="ru-RU" sz="2000" b="1" dirty="0" smtClean="0">
                <a:pattFill prst="wdUpDiag">
                  <a:fgClr>
                    <a:srgbClr val="7030A0"/>
                  </a:fgClr>
                  <a:bgClr>
                    <a:schemeClr val="tx1"/>
                  </a:bgClr>
                </a:pattFill>
                <a:latin typeface="Times New Roman" pitchFamily="18" charset="0"/>
                <a:cs typeface="Times New Roman" pitchFamily="18" charset="0"/>
              </a:rPr>
              <a:t>Муниципальная программа « Обеспечение общественного порядка и противодействие преступности в муниципальном образовании город Медногорск Оренбургской области » на 2019- 2024 годы</a:t>
            </a:r>
            <a:br>
              <a:rPr lang="ru-RU" sz="2000" b="1" dirty="0" smtClean="0">
                <a:pattFill prst="wdUpDiag">
                  <a:fgClr>
                    <a:srgbClr val="7030A0"/>
                  </a:fgClr>
                  <a:bgClr>
                    <a:schemeClr val="tx1"/>
                  </a:bgClr>
                </a:pattFill>
                <a:latin typeface="Times New Roman" pitchFamily="18" charset="0"/>
                <a:cs typeface="Times New Roman" pitchFamily="18" charset="0"/>
              </a:rPr>
            </a:br>
            <a:endParaRPr lang="ru-RU" sz="2000" b="1" dirty="0">
              <a:pattFill prst="wdUpDiag">
                <a:fgClr>
                  <a:srgbClr val="7030A0"/>
                </a:fgClr>
                <a:bgClr>
                  <a:schemeClr val="tx1"/>
                </a:bgClr>
              </a:pattFill>
              <a:latin typeface="Times New Roman" pitchFamily="18" charset="0"/>
              <a:cs typeface="Times New Roman" pitchFamily="18" charset="0"/>
            </a:endParaRPr>
          </a:p>
        </p:txBody>
      </p:sp>
      <p:sp>
        <p:nvSpPr>
          <p:cNvPr id="4" name="Прямоугольник 3"/>
          <p:cNvSpPr>
            <a:spLocks noChangeArrowheads="1"/>
          </p:cNvSpPr>
          <p:nvPr/>
        </p:nvSpPr>
        <p:spPr bwMode="auto">
          <a:xfrm>
            <a:off x="0" y="883239"/>
            <a:ext cx="9001125" cy="523875"/>
          </a:xfrm>
          <a:prstGeom prst="rect">
            <a:avLst/>
          </a:prstGeom>
          <a:noFill/>
          <a:ln w="9525">
            <a:noFill/>
            <a:miter lim="800000"/>
            <a:headEnd/>
            <a:tailEnd/>
          </a:ln>
        </p:spPr>
        <p:txBody>
          <a:bodyPr>
            <a:spAutoFit/>
          </a:bodyPr>
          <a:lstStyle/>
          <a:p>
            <a:r>
              <a:rPr lang="ru-RU" sz="1400" b="1" dirty="0">
                <a:latin typeface="Times New Roman" pitchFamily="18" charset="0"/>
                <a:ea typeface="Sometimes" pitchFamily="50" charset="0"/>
                <a:cs typeface="Times New Roman" pitchFamily="18" charset="0"/>
              </a:rPr>
              <a:t>Цель программы: повышение эффективности профилактики правонарушений и преступлений, обеспечение безопасности граждан на территории МО город Медногорск.</a:t>
            </a:r>
          </a:p>
        </p:txBody>
      </p:sp>
      <p:graphicFrame>
        <p:nvGraphicFramePr>
          <p:cNvPr id="5" name="Таблица 4"/>
          <p:cNvGraphicFramePr>
            <a:graphicFrameLocks noGrp="1"/>
          </p:cNvGraphicFramePr>
          <p:nvPr>
            <p:extLst>
              <p:ext uri="{D42A27DB-BD31-4B8C-83A1-F6EECF244321}">
                <p14:modId xmlns:p14="http://schemas.microsoft.com/office/powerpoint/2010/main" val="1140803862"/>
              </p:ext>
            </p:extLst>
          </p:nvPr>
        </p:nvGraphicFramePr>
        <p:xfrm>
          <a:off x="214251" y="1468891"/>
          <a:ext cx="8786874" cy="3684424"/>
        </p:xfrm>
        <a:graphic>
          <a:graphicData uri="http://schemas.openxmlformats.org/drawingml/2006/table">
            <a:tbl>
              <a:tblPr/>
              <a:tblGrid>
                <a:gridCol w="4244259"/>
                <a:gridCol w="877826"/>
                <a:gridCol w="550149"/>
                <a:gridCol w="548425"/>
                <a:gridCol w="946810"/>
                <a:gridCol w="522555"/>
                <a:gridCol w="548425"/>
                <a:gridCol w="548425"/>
              </a:tblGrid>
              <a:tr h="147207">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cs typeface="Times New Roman" pitchFamily="18" charset="0"/>
                        </a:rPr>
                        <a:t>Наименование показателя (индикатора)</a:t>
                      </a:r>
                    </a:p>
                  </a:txBody>
                  <a:tcPr marL="25578" marR="255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cs typeface="Times New Roman" pitchFamily="18" charset="0"/>
                        </a:rPr>
                        <a:t>Единица </a:t>
                      </a:r>
                    </a:p>
                    <a:p>
                      <a:pPr marL="0" marR="0" lvl="0" indent="0" algn="ctr" defTabSz="914400" rtl="0" eaLnBrk="1" fontAlgn="base" latinLnBrk="0" hangingPunct="1">
                        <a:lnSpc>
                          <a:spcPct val="100000"/>
                        </a:lnSpc>
                        <a:spcBef>
                          <a:spcPct val="0"/>
                        </a:spcBef>
                        <a:spcAft>
                          <a:spcPct val="0"/>
                        </a:spcAft>
                        <a:buClrTx/>
                        <a:buSzTx/>
                        <a:buFont typeface="Arial" pitchFamily="34" charset="0"/>
                        <a:buNone/>
                        <a:tabLst/>
                      </a:pPr>
                      <a:r>
                        <a:rPr kumimoji="0" lang="ru-RU" sz="1000" b="1" i="0" u="none" strike="noStrike" cap="none" normalizeH="0" baseline="0" dirty="0" smtClean="0">
                          <a:ln>
                            <a:noFill/>
                          </a:ln>
                          <a:solidFill>
                            <a:schemeClr val="tx1"/>
                          </a:solidFill>
                          <a:effectLst/>
                          <a:latin typeface="Times New Roman" pitchFamily="18" charset="0"/>
                          <a:cs typeface="Times New Roman" pitchFamily="18" charset="0"/>
                        </a:rPr>
                        <a:t>измерения</a:t>
                      </a:r>
                    </a:p>
                  </a:txBody>
                  <a:tcPr marL="25578" marR="255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grid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Times New Roman" pitchFamily="18" charset="0"/>
                          <a:cs typeface="Times New Roman" pitchFamily="18" charset="0"/>
                        </a:rPr>
                        <a:t>Значение показателя (индикатора)</a:t>
                      </a:r>
                    </a:p>
                  </a:txBody>
                  <a:tcPr marL="25578" marR="255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53296">
                <a:tc vMerge="1">
                  <a:txBody>
                    <a:bodyPr/>
                    <a:lstStyle/>
                    <a:p>
                      <a:endParaRPr lang="ru-RU"/>
                    </a:p>
                  </a:txBody>
                  <a:tcPr/>
                </a:tc>
                <a:tc v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2019</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год</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2020</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год</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2021</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год</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2022</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год</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2023</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год</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2024</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год</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184649">
                <a:tc gridSpan="8">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cs typeface="Times New Roman" pitchFamily="18" charset="0"/>
                        </a:rPr>
                        <a:t>Подпрограмма 1 « Обеспечение правопорядка на территории муниципального образования город Медногорск» на 2019-2024 годы</a:t>
                      </a:r>
                    </a:p>
                  </a:txBody>
                  <a:tcPr marL="25578" marR="255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187779">
                <a:tc gridSpan="8">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Основное мероприятие «Обеспечение реализации выполнения мероприятия по профилактике и предупреждению преступлений»</a:t>
                      </a:r>
                    </a:p>
                  </a:txBody>
                  <a:tcPr marL="25578" marR="255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94413">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07975" algn="l"/>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Удельный вес тяжких и особо тяжких преступлений от общего числа зарегистрированных преступлений</a:t>
                      </a:r>
                    </a:p>
                  </a:txBody>
                  <a:tcPr marL="25578" marR="255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dirty="0" smtClean="0">
                          <a:ln>
                            <a:noFill/>
                          </a:ln>
                          <a:solidFill>
                            <a:schemeClr val="tx1"/>
                          </a:solidFill>
                          <a:effectLst/>
                          <a:latin typeface="Times New Roman" pitchFamily="18" charset="0"/>
                          <a:cs typeface="Times New Roman" pitchFamily="18" charset="0"/>
                        </a:rPr>
                        <a:t>процент</a:t>
                      </a:r>
                    </a:p>
                  </a:txBody>
                  <a:tcPr marL="25578" marR="255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cs typeface="Times New Roman" pitchFamily="18" charset="0"/>
                        </a:rPr>
                        <a:t>14,13</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cs typeface="Times New Roman" pitchFamily="18" charset="0"/>
                        </a:rPr>
                        <a:t>14,03</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cs typeface="Times New Roman" pitchFamily="18" charset="0"/>
                        </a:rPr>
                        <a:t>13,93</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cs typeface="Times New Roman" pitchFamily="18" charset="0"/>
                        </a:rPr>
                        <a:t>13,83</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Times New Roman" pitchFamily="18" charset="0"/>
                          <a:cs typeface="Times New Roman" pitchFamily="18" charset="0"/>
                        </a:rPr>
                        <a:t>13,73</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Times New Roman" pitchFamily="18" charset="0"/>
                          <a:cs typeface="Times New Roman" pitchFamily="18" charset="0"/>
                        </a:rPr>
                        <a:t>13,63</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29441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Удельный вес преступлений, совершенных в общественных местах, от общего числа зарегистрированных преступлений</a:t>
                      </a:r>
                    </a:p>
                  </a:txBody>
                  <a:tcPr marL="25578" marR="255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процент</a:t>
                      </a:r>
                    </a:p>
                  </a:txBody>
                  <a:tcPr marL="25578" marR="255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Times New Roman" pitchFamily="18" charset="0"/>
                          <a:cs typeface="Times New Roman" pitchFamily="18" charset="0"/>
                        </a:rPr>
                        <a:t>19,66</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Times New Roman" pitchFamily="18" charset="0"/>
                          <a:cs typeface="Times New Roman" pitchFamily="18" charset="0"/>
                        </a:rPr>
                        <a:t>19,56</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20638"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Times New Roman" pitchFamily="18" charset="0"/>
                          <a:cs typeface="Times New Roman" pitchFamily="18" charset="0"/>
                        </a:rPr>
                        <a:t>19,46</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cs typeface="Times New Roman" pitchFamily="18" charset="0"/>
                        </a:rPr>
                        <a:t>19,36</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20638"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cs typeface="Times New Roman" pitchFamily="18" charset="0"/>
                        </a:rPr>
                        <a:t>19,26</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Times New Roman" pitchFamily="18" charset="0"/>
                          <a:cs typeface="Times New Roman" pitchFamily="18" charset="0"/>
                        </a:rPr>
                        <a:t>19,16</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441620">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07975" algn="l"/>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Количество камер наружного наблюдения установленных на территории МО г.Медногорск с выводом на дежурную часть отдела полиции, ЕДДС, другие службы.</a:t>
                      </a:r>
                    </a:p>
                  </a:txBody>
                  <a:tcPr marL="25578" marR="255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количество</a:t>
                      </a:r>
                    </a:p>
                  </a:txBody>
                  <a:tcPr marL="25578" marR="255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Times New Roman" pitchFamily="18" charset="0"/>
                          <a:cs typeface="Times New Roman" pitchFamily="18" charset="0"/>
                        </a:rPr>
                        <a:t>1</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Times New Roman" pitchFamily="18" charset="0"/>
                          <a:cs typeface="Times New Roman" pitchFamily="18" charset="0"/>
                        </a:rPr>
                        <a:t>1</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20638"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Times New Roman" pitchFamily="18" charset="0"/>
                          <a:cs typeface="Times New Roman" pitchFamily="18" charset="0"/>
                        </a:rPr>
                        <a:t>1</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Times New Roman" pitchFamily="18" charset="0"/>
                          <a:cs typeface="Times New Roman" pitchFamily="18" charset="0"/>
                        </a:rPr>
                        <a:t>1</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20638"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cs typeface="Times New Roman" pitchFamily="18" charset="0"/>
                        </a:rPr>
                        <a:t>1</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20638"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Times New Roman" pitchFamily="18" charset="0"/>
                          <a:cs typeface="Times New Roman" pitchFamily="18" charset="0"/>
                        </a:rPr>
                        <a:t>1</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294413">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Количество членов народной дружины зарегистрированной на территории МО г.Медногорск.</a:t>
                      </a:r>
                    </a:p>
                  </a:txBody>
                  <a:tcPr marL="25578" marR="255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количество</a:t>
                      </a:r>
                    </a:p>
                  </a:txBody>
                  <a:tcPr marL="25578" marR="255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Times New Roman" pitchFamily="18" charset="0"/>
                          <a:cs typeface="Times New Roman" pitchFamily="18" charset="0"/>
                        </a:rPr>
                        <a:t>75</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Times New Roman" pitchFamily="18" charset="0"/>
                          <a:cs typeface="Times New Roman" pitchFamily="18" charset="0"/>
                        </a:rPr>
                        <a:t>77</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20638"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Times New Roman" pitchFamily="18" charset="0"/>
                          <a:cs typeface="Times New Roman" pitchFamily="18" charset="0"/>
                        </a:rPr>
                        <a:t>79</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Times New Roman" pitchFamily="18" charset="0"/>
                          <a:cs typeface="Times New Roman" pitchFamily="18" charset="0"/>
                        </a:rPr>
                        <a:t>81</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20638"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cs typeface="Times New Roman" pitchFamily="18" charset="0"/>
                        </a:rPr>
                        <a:t>83</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20638"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cs typeface="Times New Roman" pitchFamily="18" charset="0"/>
                        </a:rPr>
                        <a:t>85</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203036">
                <a:tc gridSpan="8">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Times New Roman" pitchFamily="18" charset="0"/>
                          <a:cs typeface="Times New Roman" pitchFamily="18" charset="0"/>
                        </a:rPr>
                        <a:t>Подпрограмма 2 «Комплексные меры противодействия злоупотребления наркотиками и их незаконному обороту в г.Медногорске» на 2019-2024 годы</a:t>
                      </a:r>
                    </a:p>
                  </a:txBody>
                  <a:tcPr marL="25578" marR="255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94413">
                <a:tc gridSpan="8">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Основное мероприятие  «Обеспечение проведения мероприятий по профилактике, выявлению и предупреждению распространения наркомании среди населения»</a:t>
                      </a:r>
                      <a:endParaRPr kumimoji="0" lang="ru-RU" sz="1000" b="1" i="0" u="none" strike="noStrike" cap="none" normalizeH="0" baseline="0" smtClean="0">
                        <a:ln>
                          <a:noFill/>
                        </a:ln>
                        <a:solidFill>
                          <a:schemeClr val="tx1"/>
                        </a:solidFill>
                        <a:effectLst/>
                        <a:latin typeface="Times New Roman" pitchFamily="18" charset="0"/>
                        <a:cs typeface="Times New Roman" pitchFamily="18" charset="0"/>
                      </a:endParaRPr>
                    </a:p>
                  </a:txBody>
                  <a:tcPr marL="25578" marR="255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44162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Доля подростков и молодежи в возрасте от 10 до 24 лет, вовлеченных в мероприятия по профилактике незаконного потребления наркотиков, по отношению к общей численности указанной категории</a:t>
                      </a:r>
                    </a:p>
                  </a:txBody>
                  <a:tcPr marL="25578" marR="255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процент</a:t>
                      </a:r>
                    </a:p>
                  </a:txBody>
                  <a:tcPr marL="25578" marR="255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cs typeface="Times New Roman" pitchFamily="18" charset="0"/>
                        </a:rPr>
                        <a:t>18,9</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cs typeface="Times New Roman" pitchFamily="18" charset="0"/>
                        </a:rPr>
                        <a:t>21,9</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cs typeface="Times New Roman" pitchFamily="18" charset="0"/>
                        </a:rPr>
                        <a:t>24,9</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Times New Roman" pitchFamily="18" charset="0"/>
                          <a:cs typeface="Times New Roman" pitchFamily="18" charset="0"/>
                        </a:rPr>
                        <a:t>27,9</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Times New Roman" pitchFamily="18" charset="0"/>
                          <a:cs typeface="Times New Roman" pitchFamily="18" charset="0"/>
                        </a:rPr>
                        <a:t>30,9</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Times New Roman" pitchFamily="18" charset="0"/>
                          <a:cs typeface="Times New Roman" pitchFamily="18" charset="0"/>
                        </a:rPr>
                        <a:t>33,9</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441620">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dirty="0" smtClean="0">
                          <a:ln>
                            <a:noFill/>
                          </a:ln>
                          <a:solidFill>
                            <a:schemeClr val="tx1"/>
                          </a:solidFill>
                          <a:effectLst/>
                          <a:latin typeface="Times New Roman" pitchFamily="18" charset="0"/>
                          <a:cs typeface="Times New Roman" pitchFamily="18" charset="0"/>
                        </a:rPr>
                        <a:t>Доля раскрытых преступлений, связанных с употреблением наркотиков, выявленных на территории города, к общему количеству преступлений, зарегистрированных в сфере незаконного оборота наркотиков</a:t>
                      </a:r>
                    </a:p>
                  </a:txBody>
                  <a:tcPr marL="25578" marR="255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dirty="0" smtClean="0">
                          <a:ln>
                            <a:noFill/>
                          </a:ln>
                          <a:solidFill>
                            <a:schemeClr val="tx1"/>
                          </a:solidFill>
                          <a:effectLst/>
                          <a:latin typeface="Times New Roman" pitchFamily="18" charset="0"/>
                          <a:cs typeface="Times New Roman" pitchFamily="18" charset="0"/>
                        </a:rPr>
                        <a:t>процент</a:t>
                      </a:r>
                    </a:p>
                  </a:txBody>
                  <a:tcPr marL="25578" marR="255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cs typeface="Times New Roman" pitchFamily="18" charset="0"/>
                        </a:rPr>
                        <a:t>74,75</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smtClean="0">
                          <a:ln>
                            <a:noFill/>
                          </a:ln>
                          <a:solidFill>
                            <a:schemeClr val="tx1"/>
                          </a:solidFill>
                          <a:effectLst/>
                          <a:latin typeface="Times New Roman" pitchFamily="18" charset="0"/>
                          <a:cs typeface="Times New Roman" pitchFamily="18" charset="0"/>
                        </a:rPr>
                        <a:t>77,75</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cs typeface="Times New Roman" pitchFamily="18" charset="0"/>
                        </a:rPr>
                        <a:t>80,75</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cs typeface="Times New Roman" pitchFamily="18" charset="0"/>
                        </a:rPr>
                        <a:t>83,75</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cs typeface="Times New Roman" pitchFamily="18" charset="0"/>
                        </a:rPr>
                        <a:t>86,75</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cs typeface="Times New Roman" pitchFamily="18" charset="0"/>
                        </a:rPr>
                        <a:t>89,75</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bl>
          </a:graphicData>
        </a:graphic>
      </p:graphicFrame>
      <p:sp>
        <p:nvSpPr>
          <p:cNvPr id="6" name="Прямоугольник 5"/>
          <p:cNvSpPr>
            <a:spLocks noChangeArrowheads="1"/>
          </p:cNvSpPr>
          <p:nvPr/>
        </p:nvSpPr>
        <p:spPr bwMode="auto">
          <a:xfrm>
            <a:off x="669468" y="5133298"/>
            <a:ext cx="7858125" cy="307975"/>
          </a:xfrm>
          <a:prstGeom prst="rect">
            <a:avLst/>
          </a:prstGeom>
          <a:noFill/>
          <a:ln w="9525">
            <a:noFill/>
            <a:miter lim="800000"/>
            <a:headEnd/>
            <a:tailEnd/>
          </a:ln>
        </p:spPr>
        <p:txBody>
          <a:bodyPr>
            <a:spAutoFit/>
          </a:bodyPr>
          <a:lstStyle/>
          <a:p>
            <a:pPr algn="ctr"/>
            <a:r>
              <a:rPr lang="ru-RU" sz="1400" b="1" dirty="0">
                <a:latin typeface="Times New Roman" pitchFamily="18" charset="0"/>
                <a:ea typeface="Sometimes" pitchFamily="50" charset="0"/>
                <a:cs typeface="Times New Roman" pitchFamily="18" charset="0"/>
              </a:rPr>
              <a:t>Расходы городского бюджета на реализацию программы, тыс. </a:t>
            </a:r>
            <a:r>
              <a:rPr lang="ru-RU" sz="1400" b="1" dirty="0" err="1">
                <a:latin typeface="Times New Roman" pitchFamily="18" charset="0"/>
                <a:ea typeface="Sometimes" pitchFamily="50" charset="0"/>
                <a:cs typeface="Times New Roman" pitchFamily="18" charset="0"/>
              </a:rPr>
              <a:t>руб</a:t>
            </a:r>
            <a:r>
              <a:rPr lang="ru-RU" sz="1400" b="1" dirty="0">
                <a:latin typeface="Times New Roman" pitchFamily="18" charset="0"/>
                <a:ea typeface="Sometimes" pitchFamily="50" charset="0"/>
                <a:cs typeface="Times New Roman" pitchFamily="18" charset="0"/>
              </a:rPr>
              <a:t>:</a:t>
            </a:r>
          </a:p>
        </p:txBody>
      </p:sp>
      <p:graphicFrame>
        <p:nvGraphicFramePr>
          <p:cNvPr id="9" name="Диаграмма 8"/>
          <p:cNvGraphicFramePr>
            <a:graphicFrameLocks/>
          </p:cNvGraphicFramePr>
          <p:nvPr>
            <p:extLst>
              <p:ext uri="{D42A27DB-BD31-4B8C-83A1-F6EECF244321}">
                <p14:modId xmlns:p14="http://schemas.microsoft.com/office/powerpoint/2010/main" val="828420416"/>
              </p:ext>
            </p:extLst>
          </p:nvPr>
        </p:nvGraphicFramePr>
        <p:xfrm>
          <a:off x="199344" y="5441273"/>
          <a:ext cx="8801781" cy="148204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4694570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34836" y="413978"/>
            <a:ext cx="9144000" cy="563562"/>
          </a:xfrm>
        </p:spPr>
        <p:txBody>
          <a:bodyPr>
            <a:noAutofit/>
          </a:bodyPr>
          <a:lstStyle/>
          <a:p>
            <a:pPr eaLnBrk="1" hangingPunct="1">
              <a:defRPr/>
            </a:pPr>
            <a:r>
              <a:rPr lang="ru-RU" sz="2000" b="1" dirty="0" smtClean="0">
                <a:pattFill prst="wdUpDiag">
                  <a:fgClr>
                    <a:srgbClr val="7030A0"/>
                  </a:fgClr>
                  <a:bgClr>
                    <a:schemeClr val="tx1"/>
                  </a:bgClr>
                </a:pattFill>
                <a:latin typeface="Times New Roman" pitchFamily="18" charset="0"/>
                <a:cs typeface="Times New Roman" pitchFamily="18" charset="0"/>
              </a:rPr>
              <a:t>Муниципальная программа «Профилактика терроризма и экстремизма на территории муниципального образования город Медногорск Оренбургской области» на 2019-2024 годы</a:t>
            </a:r>
            <a:br>
              <a:rPr lang="ru-RU" sz="2000" b="1" dirty="0" smtClean="0">
                <a:pattFill prst="wdUpDiag">
                  <a:fgClr>
                    <a:srgbClr val="7030A0"/>
                  </a:fgClr>
                  <a:bgClr>
                    <a:schemeClr val="tx1"/>
                  </a:bgClr>
                </a:pattFill>
                <a:latin typeface="Times New Roman" pitchFamily="18" charset="0"/>
                <a:cs typeface="Times New Roman" pitchFamily="18" charset="0"/>
              </a:rPr>
            </a:br>
            <a:endParaRPr lang="ru-RU" sz="2000" b="1" dirty="0">
              <a:pattFill prst="wdUpDiag">
                <a:fgClr>
                  <a:srgbClr val="7030A0"/>
                </a:fgClr>
                <a:bgClr>
                  <a:schemeClr val="tx1"/>
                </a:bgClr>
              </a:pattFill>
              <a:latin typeface="Times New Roman" pitchFamily="18" charset="0"/>
              <a:cs typeface="Times New Roman" pitchFamily="18" charset="0"/>
            </a:endParaRPr>
          </a:p>
        </p:txBody>
      </p:sp>
      <p:sp>
        <p:nvSpPr>
          <p:cNvPr id="4" name="Прямоугольник 3"/>
          <p:cNvSpPr>
            <a:spLocks noChangeArrowheads="1"/>
          </p:cNvSpPr>
          <p:nvPr/>
        </p:nvSpPr>
        <p:spPr bwMode="auto">
          <a:xfrm>
            <a:off x="0" y="968828"/>
            <a:ext cx="9144000" cy="738664"/>
          </a:xfrm>
          <a:prstGeom prst="rect">
            <a:avLst/>
          </a:prstGeom>
          <a:noFill/>
          <a:ln w="9525">
            <a:noFill/>
            <a:miter lim="800000"/>
            <a:headEnd/>
            <a:tailEnd/>
          </a:ln>
        </p:spPr>
        <p:txBody>
          <a:bodyPr>
            <a:spAutoFit/>
          </a:bodyPr>
          <a:lstStyle/>
          <a:p>
            <a:r>
              <a:rPr lang="ru-RU" sz="1400" b="1" dirty="0">
                <a:latin typeface="Times New Roman" pitchFamily="18" charset="0"/>
                <a:ea typeface="Sometimes" pitchFamily="50" charset="0"/>
                <a:cs typeface="Times New Roman" pitchFamily="18" charset="0"/>
              </a:rPr>
              <a:t>Цель программы: реализация государственной политики в сфере профилактики терроризма и экстремизма путем совершенствования системы профилактических мер антитеррористической и </a:t>
            </a:r>
            <a:r>
              <a:rPr lang="ru-RU" sz="1400" b="1" dirty="0" err="1">
                <a:latin typeface="Times New Roman" pitchFamily="18" charset="0"/>
                <a:ea typeface="Sometimes" pitchFamily="50" charset="0"/>
                <a:cs typeface="Times New Roman" pitchFamily="18" charset="0"/>
              </a:rPr>
              <a:t>антиэкстремистской</a:t>
            </a:r>
            <a:r>
              <a:rPr lang="ru-RU" sz="1400" b="1" dirty="0">
                <a:latin typeface="Times New Roman" pitchFamily="18" charset="0"/>
                <a:ea typeface="Sometimes" pitchFamily="50" charset="0"/>
                <a:cs typeface="Times New Roman" pitchFamily="18" charset="0"/>
              </a:rPr>
              <a:t> направленности.</a:t>
            </a:r>
          </a:p>
        </p:txBody>
      </p:sp>
      <p:graphicFrame>
        <p:nvGraphicFramePr>
          <p:cNvPr id="5" name="Таблица 4"/>
          <p:cNvGraphicFramePr>
            <a:graphicFrameLocks noGrp="1"/>
          </p:cNvGraphicFramePr>
          <p:nvPr>
            <p:extLst>
              <p:ext uri="{D42A27DB-BD31-4B8C-83A1-F6EECF244321}">
                <p14:modId xmlns:p14="http://schemas.microsoft.com/office/powerpoint/2010/main" val="1296767734"/>
              </p:ext>
            </p:extLst>
          </p:nvPr>
        </p:nvGraphicFramePr>
        <p:xfrm>
          <a:off x="267366" y="1794963"/>
          <a:ext cx="8537829" cy="2143053"/>
        </p:xfrm>
        <a:graphic>
          <a:graphicData uri="http://schemas.openxmlformats.org/drawingml/2006/table">
            <a:tbl>
              <a:tblPr/>
              <a:tblGrid>
                <a:gridCol w="3544449"/>
                <a:gridCol w="738712"/>
                <a:gridCol w="738711"/>
                <a:gridCol w="738712"/>
                <a:gridCol w="573977"/>
                <a:gridCol w="748937"/>
                <a:gridCol w="722811"/>
                <a:gridCol w="731520"/>
              </a:tblGrid>
              <a:tr h="260212">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Наименование показателя (индикатора), единица измерения</a:t>
                      </a:r>
                    </a:p>
                  </a:txBody>
                  <a:tcPr marL="5593" marR="5593" marT="6363"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Значение показателей</a:t>
                      </a:r>
                    </a:p>
                  </a:txBody>
                  <a:tcPr marL="5593" marR="5593" marT="6363"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hMerge="1">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5593" marR="5593" marT="6363"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36164">
                <a:tc v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2018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год</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2019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год</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2020</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год</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2021 год</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2022</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год</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2023</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год</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2024</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год</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173930">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1</a:t>
                      </a:r>
                    </a:p>
                  </a:txBody>
                  <a:tcPr marL="5593" marR="5593" marT="6363"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2</a:t>
                      </a:r>
                    </a:p>
                  </a:txBody>
                  <a:tcPr marL="5593" marR="5593" marT="6363"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3</a:t>
                      </a:r>
                    </a:p>
                  </a:txBody>
                  <a:tcPr marL="5593" marR="5593" marT="6363"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4</a:t>
                      </a:r>
                    </a:p>
                  </a:txBody>
                  <a:tcPr marL="5593" marR="5593" marT="6363"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5</a:t>
                      </a:r>
                    </a:p>
                  </a:txBody>
                  <a:tcPr marL="5593" marR="5593" marT="6363"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6</a:t>
                      </a:r>
                    </a:p>
                  </a:txBody>
                  <a:tcPr marL="5593" marR="5593" marT="6363"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5593" marR="5593" marT="6363"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7</a:t>
                      </a:r>
                    </a:p>
                  </a:txBody>
                  <a:tcPr marL="5593" marR="5593" marT="6363"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2859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Доля обеспеченности средствами антитеррористической защищенности подведомственных объектов (%)</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50</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60</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65</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70</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75</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80</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85</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429594">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Количество размещенных в СМИ и сети Интернет информационно пропагандистских материалов по профилактике терроризма и экстремизма (ед.)</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10</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12</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15</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20</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20</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20</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20</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5658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smtClean="0">
                          <a:ln>
                            <a:noFill/>
                          </a:ln>
                          <a:solidFill>
                            <a:schemeClr val="tx1"/>
                          </a:solidFill>
                          <a:effectLst/>
                          <a:latin typeface="Times New Roman" pitchFamily="18" charset="0"/>
                          <a:cs typeface="Times New Roman" pitchFamily="18" charset="0"/>
                        </a:rPr>
                        <a:t>Число совершенных актов экстремистской направленности против соблюдения прав человека на территории муниципального образования (ед.)</a:t>
                      </a: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0</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0</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0</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0</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0</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0</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0</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bl>
          </a:graphicData>
        </a:graphic>
      </p:graphicFrame>
      <p:sp>
        <p:nvSpPr>
          <p:cNvPr id="6" name="Прямоугольник 5"/>
          <p:cNvSpPr>
            <a:spLocks noChangeArrowheads="1"/>
          </p:cNvSpPr>
          <p:nvPr/>
        </p:nvSpPr>
        <p:spPr bwMode="auto">
          <a:xfrm>
            <a:off x="1559374" y="3990298"/>
            <a:ext cx="6215063" cy="307975"/>
          </a:xfrm>
          <a:prstGeom prst="rect">
            <a:avLst/>
          </a:prstGeom>
          <a:noFill/>
          <a:ln w="9525">
            <a:noFill/>
            <a:miter lim="800000"/>
            <a:headEnd/>
            <a:tailEnd/>
          </a:ln>
        </p:spPr>
        <p:txBody>
          <a:bodyPr>
            <a:spAutoFit/>
          </a:bodyPr>
          <a:lstStyle/>
          <a:p>
            <a:pPr algn="ctr"/>
            <a:r>
              <a:rPr lang="ru-RU" sz="1400" b="1" dirty="0">
                <a:latin typeface="Times New Roman" pitchFamily="18" charset="0"/>
                <a:ea typeface="Sometimes" pitchFamily="50" charset="0"/>
                <a:cs typeface="Times New Roman" pitchFamily="18" charset="0"/>
              </a:rPr>
              <a:t>Расходы городского бюджета на реализацию программы, тыс. </a:t>
            </a:r>
            <a:r>
              <a:rPr lang="ru-RU" sz="1400" b="1" dirty="0" err="1">
                <a:latin typeface="Times New Roman" pitchFamily="18" charset="0"/>
                <a:ea typeface="Sometimes" pitchFamily="50" charset="0"/>
                <a:cs typeface="Times New Roman" pitchFamily="18" charset="0"/>
              </a:rPr>
              <a:t>руб</a:t>
            </a:r>
            <a:r>
              <a:rPr lang="ru-RU" sz="1400" b="1" dirty="0">
                <a:latin typeface="Times New Roman" pitchFamily="18" charset="0"/>
                <a:ea typeface="Sometimes" pitchFamily="50" charset="0"/>
                <a:cs typeface="Times New Roman" pitchFamily="18" charset="0"/>
              </a:rPr>
              <a:t>:</a:t>
            </a:r>
          </a:p>
        </p:txBody>
      </p:sp>
      <p:graphicFrame>
        <p:nvGraphicFramePr>
          <p:cNvPr id="7" name="Диаграмма 6"/>
          <p:cNvGraphicFramePr>
            <a:graphicFrameLocks/>
          </p:cNvGraphicFramePr>
          <p:nvPr>
            <p:extLst>
              <p:ext uri="{D42A27DB-BD31-4B8C-83A1-F6EECF244321}">
                <p14:modId xmlns:p14="http://schemas.microsoft.com/office/powerpoint/2010/main" val="3656708690"/>
              </p:ext>
            </p:extLst>
          </p:nvPr>
        </p:nvGraphicFramePr>
        <p:xfrm>
          <a:off x="197984" y="4298273"/>
          <a:ext cx="8790895" cy="243726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03586742"/>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60963" y="448810"/>
            <a:ext cx="9001125" cy="563562"/>
          </a:xfrm>
        </p:spPr>
        <p:txBody>
          <a:bodyPr>
            <a:noAutofit/>
          </a:bodyPr>
          <a:lstStyle/>
          <a:p>
            <a:pPr eaLnBrk="1" hangingPunct="1"/>
            <a:r>
              <a:rPr lang="ru-RU" sz="2000" b="1" dirty="0" smtClean="0">
                <a:pattFill prst="wdUpDiag">
                  <a:fgClr>
                    <a:srgbClr val="7030A0"/>
                  </a:fgClr>
                  <a:bgClr>
                    <a:schemeClr val="tx1"/>
                  </a:bgClr>
                </a:pattFill>
                <a:latin typeface="Times New Roman" pitchFamily="18" charset="0"/>
                <a:cs typeface="Times New Roman" pitchFamily="18" charset="0"/>
              </a:rPr>
              <a:t>Муниципальная программа «Развитие муниципальной службы и резерва управленческих кадров в муниципальном образовании город Медногорск Оренбургской области » на 2019- 2024 годы</a:t>
            </a:r>
            <a:br>
              <a:rPr lang="ru-RU" sz="2000" b="1" dirty="0" smtClean="0">
                <a:pattFill prst="wdUpDiag">
                  <a:fgClr>
                    <a:srgbClr val="7030A0"/>
                  </a:fgClr>
                  <a:bgClr>
                    <a:schemeClr val="tx1"/>
                  </a:bgClr>
                </a:pattFill>
                <a:latin typeface="Times New Roman" pitchFamily="18" charset="0"/>
                <a:cs typeface="Times New Roman" pitchFamily="18" charset="0"/>
              </a:rPr>
            </a:br>
            <a:endParaRPr lang="ru-RU" sz="2000" b="1" dirty="0" smtClean="0">
              <a:pattFill prst="wdUpDiag">
                <a:fgClr>
                  <a:srgbClr val="7030A0"/>
                </a:fgClr>
                <a:bgClr>
                  <a:schemeClr val="tx1"/>
                </a:bgClr>
              </a:pattFill>
              <a:latin typeface="Times New Roman" pitchFamily="18" charset="0"/>
              <a:cs typeface="Times New Roman" pitchFamily="18" charset="0"/>
            </a:endParaRPr>
          </a:p>
        </p:txBody>
      </p:sp>
      <p:sp>
        <p:nvSpPr>
          <p:cNvPr id="4" name="Прямоугольник 3"/>
          <p:cNvSpPr>
            <a:spLocks noChangeArrowheads="1"/>
          </p:cNvSpPr>
          <p:nvPr/>
        </p:nvSpPr>
        <p:spPr bwMode="auto">
          <a:xfrm>
            <a:off x="0" y="1055915"/>
            <a:ext cx="9144000" cy="523875"/>
          </a:xfrm>
          <a:prstGeom prst="rect">
            <a:avLst/>
          </a:prstGeom>
          <a:noFill/>
          <a:ln w="9525">
            <a:noFill/>
            <a:miter lim="800000"/>
            <a:headEnd/>
            <a:tailEnd/>
          </a:ln>
        </p:spPr>
        <p:txBody>
          <a:bodyPr>
            <a:spAutoFit/>
          </a:bodyPr>
          <a:lstStyle/>
          <a:p>
            <a:r>
              <a:rPr lang="ru-RU" sz="1400" b="1" dirty="0">
                <a:latin typeface="Times New Roman" pitchFamily="18" charset="0"/>
                <a:ea typeface="Sometimes" pitchFamily="50" charset="0"/>
                <a:cs typeface="Times New Roman" pitchFamily="18" charset="0"/>
              </a:rPr>
              <a:t>Цель программы: Организационно-правовое обеспечение муниципальной службы, формирование резерва управленческих кадров муниципального образования</a:t>
            </a:r>
          </a:p>
        </p:txBody>
      </p:sp>
      <p:graphicFrame>
        <p:nvGraphicFramePr>
          <p:cNvPr id="5" name="Таблица 4"/>
          <p:cNvGraphicFramePr>
            <a:graphicFrameLocks noGrp="1"/>
          </p:cNvGraphicFramePr>
          <p:nvPr>
            <p:extLst>
              <p:ext uri="{D42A27DB-BD31-4B8C-83A1-F6EECF244321}">
                <p14:modId xmlns:p14="http://schemas.microsoft.com/office/powerpoint/2010/main" val="1546795243"/>
              </p:ext>
            </p:extLst>
          </p:nvPr>
        </p:nvGraphicFramePr>
        <p:xfrm>
          <a:off x="142875" y="1606550"/>
          <a:ext cx="8858311" cy="2495030"/>
        </p:xfrm>
        <a:graphic>
          <a:graphicData uri="http://schemas.openxmlformats.org/drawingml/2006/table">
            <a:tbl>
              <a:tblPr/>
              <a:tblGrid>
                <a:gridCol w="4369397"/>
                <a:gridCol w="905166"/>
                <a:gridCol w="662615"/>
                <a:gridCol w="659102"/>
                <a:gridCol w="565947"/>
                <a:gridCol w="565947"/>
                <a:gridCol w="565947"/>
                <a:gridCol w="564190"/>
              </a:tblGrid>
              <a:tr h="177717">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Наименование показателя (индикатора)</a:t>
                      </a:r>
                    </a:p>
                  </a:txBody>
                  <a:tcPr marL="49427" marR="49427"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Единица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измерения</a:t>
                      </a:r>
                    </a:p>
                  </a:txBody>
                  <a:tcPr marL="49427" marR="49427"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grid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Значение показателя (индикатора)</a:t>
                      </a:r>
                    </a:p>
                  </a:txBody>
                  <a:tcPr marL="49427" marR="49427"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520659">
                <a:tc vMerge="1">
                  <a:txBody>
                    <a:bodyPr/>
                    <a:lstStyle/>
                    <a:p>
                      <a:endParaRPr lang="ru-RU"/>
                    </a:p>
                  </a:txBody>
                  <a:tcPr/>
                </a:tc>
                <a:tc v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2019 год</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2020</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год</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2021</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год</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2022</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год</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2023</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год</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2024</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год</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533151">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Доля аттестованных муниципальных служащих от общего числа муниципальных служащих, подлежащих прохождению аттестации </a:t>
                      </a:r>
                    </a:p>
                  </a:txBody>
                  <a:tcPr marL="49427" marR="49427"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a:t>
                      </a:r>
                    </a:p>
                  </a:txBody>
                  <a:tcPr marL="49427" marR="49427"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100</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100</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100</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100</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100</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100</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533151">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Доля должностей муниципальной службы, на которые сформирован кадровый резерв, в процентах от штатной численности муниципальных служащих</a:t>
                      </a:r>
                    </a:p>
                  </a:txBody>
                  <a:tcPr marL="49427" marR="49427"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a:t>
                      </a:r>
                    </a:p>
                  </a:txBody>
                  <a:tcPr marL="49427" marR="49427"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35</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40</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45</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50</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55</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60</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694211">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Доля муниципальных служащих, прошедших профессиональную переподготовку и повышение квалификации в отчетном периоде, от общей численности муниципальных служащих</a:t>
                      </a:r>
                    </a:p>
                  </a:txBody>
                  <a:tcPr marL="49427" marR="49427"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a:t>
                      </a:r>
                    </a:p>
                  </a:txBody>
                  <a:tcPr marL="49427" marR="49427"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45</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50</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55</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60</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65</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70</a:t>
                      </a: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bl>
          </a:graphicData>
        </a:graphic>
      </p:graphicFrame>
      <p:sp>
        <p:nvSpPr>
          <p:cNvPr id="6" name="Прямоугольник 5"/>
          <p:cNvSpPr>
            <a:spLocks noChangeArrowheads="1"/>
          </p:cNvSpPr>
          <p:nvPr/>
        </p:nvSpPr>
        <p:spPr bwMode="auto">
          <a:xfrm>
            <a:off x="1500188" y="4070169"/>
            <a:ext cx="6500812" cy="369888"/>
          </a:xfrm>
          <a:prstGeom prst="rect">
            <a:avLst/>
          </a:prstGeom>
          <a:noFill/>
          <a:ln w="9525">
            <a:noFill/>
            <a:miter lim="800000"/>
            <a:headEnd/>
            <a:tailEnd/>
          </a:ln>
        </p:spPr>
        <p:txBody>
          <a:bodyPr>
            <a:spAutoFit/>
          </a:bodyPr>
          <a:lstStyle/>
          <a:p>
            <a:pPr algn="ctr"/>
            <a:r>
              <a:rPr lang="ru-RU" b="1" dirty="0">
                <a:latin typeface="Times New Roman" pitchFamily="18" charset="0"/>
                <a:cs typeface="Times New Roman" pitchFamily="18" charset="0"/>
              </a:rPr>
              <a:t> </a:t>
            </a:r>
            <a:r>
              <a:rPr lang="ru-RU" sz="1400" b="1" dirty="0">
                <a:latin typeface="Times New Roman" pitchFamily="18" charset="0"/>
                <a:ea typeface="Sometimes" pitchFamily="50" charset="0"/>
                <a:cs typeface="Times New Roman" pitchFamily="18" charset="0"/>
              </a:rPr>
              <a:t>Расходы городского бюджета на реализацию программы, тыс. </a:t>
            </a:r>
            <a:r>
              <a:rPr lang="ru-RU" sz="1400" b="1" dirty="0" err="1">
                <a:latin typeface="Times New Roman" pitchFamily="18" charset="0"/>
                <a:ea typeface="Sometimes" pitchFamily="50" charset="0"/>
                <a:cs typeface="Times New Roman" pitchFamily="18" charset="0"/>
              </a:rPr>
              <a:t>руб</a:t>
            </a:r>
            <a:r>
              <a:rPr lang="ru-RU" sz="1400" b="1" dirty="0">
                <a:latin typeface="Times New Roman" pitchFamily="18" charset="0"/>
                <a:ea typeface="Sometimes" pitchFamily="50" charset="0"/>
                <a:cs typeface="Times New Roman" pitchFamily="18" charset="0"/>
              </a:rPr>
              <a:t>:</a:t>
            </a:r>
            <a:endParaRPr lang="ru-RU" sz="1400" dirty="0">
              <a:latin typeface="Times New Roman" pitchFamily="18" charset="0"/>
              <a:ea typeface="Sometimes" pitchFamily="50" charset="0"/>
              <a:cs typeface="Times New Roman" pitchFamily="18" charset="0"/>
            </a:endParaRPr>
          </a:p>
        </p:txBody>
      </p:sp>
      <p:graphicFrame>
        <p:nvGraphicFramePr>
          <p:cNvPr id="9" name="Диаграмма 8"/>
          <p:cNvGraphicFramePr>
            <a:graphicFrameLocks/>
          </p:cNvGraphicFramePr>
          <p:nvPr>
            <p:extLst>
              <p:ext uri="{D42A27DB-BD31-4B8C-83A1-F6EECF244321}">
                <p14:modId xmlns:p14="http://schemas.microsoft.com/office/powerpoint/2010/main" val="1759582444"/>
              </p:ext>
            </p:extLst>
          </p:nvPr>
        </p:nvGraphicFramePr>
        <p:xfrm>
          <a:off x="121784" y="4335236"/>
          <a:ext cx="8867095" cy="247813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56896940"/>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104508" y="295596"/>
            <a:ext cx="8929688" cy="563562"/>
          </a:xfrm>
        </p:spPr>
        <p:txBody>
          <a:bodyPr>
            <a:noAutofit/>
          </a:bodyPr>
          <a:lstStyle/>
          <a:p>
            <a:pPr eaLnBrk="1" hangingPunct="1"/>
            <a:r>
              <a:rPr lang="ru-RU" sz="2000" b="1" dirty="0" smtClean="0">
                <a:pattFill prst="wdUpDiag">
                  <a:fgClr>
                    <a:srgbClr val="7030A0"/>
                  </a:fgClr>
                  <a:bgClr>
                    <a:schemeClr val="tx1"/>
                  </a:bgClr>
                </a:pattFill>
                <a:latin typeface="Times New Roman" pitchFamily="18" charset="0"/>
                <a:ea typeface="Sometimes" pitchFamily="50" charset="0"/>
                <a:cs typeface="Times New Roman" pitchFamily="18" charset="0"/>
              </a:rPr>
              <a:t>Муниципальная программа «Управление муниципальными финансами муниципального образования город Медногорск на 2020-2025 годы»</a:t>
            </a:r>
            <a:r>
              <a:rPr lang="ru-RU" sz="2000" b="1" dirty="0" smtClean="0">
                <a:pattFill prst="wdUpDiag">
                  <a:fgClr>
                    <a:srgbClr val="7030A0"/>
                  </a:fgClr>
                  <a:bgClr>
                    <a:schemeClr val="tx1"/>
                  </a:bgClr>
                </a:pattFill>
                <a:latin typeface="Times New Roman" pitchFamily="18" charset="0"/>
                <a:cs typeface="Times New Roman" pitchFamily="18" charset="0"/>
              </a:rPr>
              <a:t/>
            </a:r>
            <a:br>
              <a:rPr lang="ru-RU" sz="2000" b="1" dirty="0" smtClean="0">
                <a:pattFill prst="wdUpDiag">
                  <a:fgClr>
                    <a:srgbClr val="7030A0"/>
                  </a:fgClr>
                  <a:bgClr>
                    <a:schemeClr val="tx1"/>
                  </a:bgClr>
                </a:pattFill>
                <a:latin typeface="Times New Roman" pitchFamily="18" charset="0"/>
                <a:cs typeface="Times New Roman" pitchFamily="18" charset="0"/>
              </a:rPr>
            </a:br>
            <a:endParaRPr lang="ru-RU" sz="2000" b="1" dirty="0" smtClean="0">
              <a:pattFill prst="wdUpDiag">
                <a:fgClr>
                  <a:srgbClr val="7030A0"/>
                </a:fgClr>
                <a:bgClr>
                  <a:schemeClr val="tx1"/>
                </a:bgClr>
              </a:pattFill>
              <a:latin typeface="Times New Roman" pitchFamily="18" charset="0"/>
              <a:cs typeface="Times New Roman" pitchFamily="18" charset="0"/>
            </a:endParaRPr>
          </a:p>
        </p:txBody>
      </p:sp>
      <p:sp>
        <p:nvSpPr>
          <p:cNvPr id="4" name="Прямоугольник 3"/>
          <p:cNvSpPr>
            <a:spLocks noChangeArrowheads="1"/>
          </p:cNvSpPr>
          <p:nvPr/>
        </p:nvSpPr>
        <p:spPr bwMode="auto">
          <a:xfrm>
            <a:off x="0" y="871266"/>
            <a:ext cx="9144000" cy="523875"/>
          </a:xfrm>
          <a:prstGeom prst="rect">
            <a:avLst/>
          </a:prstGeom>
          <a:noFill/>
          <a:ln w="9525">
            <a:noFill/>
            <a:miter lim="800000"/>
            <a:headEnd/>
            <a:tailEnd/>
          </a:ln>
        </p:spPr>
        <p:txBody>
          <a:bodyPr>
            <a:spAutoFit/>
          </a:bodyPr>
          <a:lstStyle/>
          <a:p>
            <a:pPr algn="just" eaLnBrk="0" hangingPunct="0"/>
            <a:r>
              <a:rPr lang="ru-RU" sz="1400" b="1" dirty="0">
                <a:latin typeface="Times New Roman" pitchFamily="18" charset="0"/>
                <a:ea typeface="Sometimes" pitchFamily="50" charset="0"/>
                <a:cs typeface="Times New Roman" pitchFamily="18" charset="0"/>
              </a:rPr>
              <a:t>Цель программы: обеспечение долгосрочной сбалансированности и устойчивости  бюджета муниципального образования город Медногорск</a:t>
            </a:r>
          </a:p>
        </p:txBody>
      </p:sp>
      <p:graphicFrame>
        <p:nvGraphicFramePr>
          <p:cNvPr id="5" name="Таблица 4"/>
          <p:cNvGraphicFramePr>
            <a:graphicFrameLocks noGrp="1"/>
          </p:cNvGraphicFramePr>
          <p:nvPr>
            <p:extLst>
              <p:ext uri="{D42A27DB-BD31-4B8C-83A1-F6EECF244321}">
                <p14:modId xmlns:p14="http://schemas.microsoft.com/office/powerpoint/2010/main" val="1403831678"/>
              </p:ext>
            </p:extLst>
          </p:nvPr>
        </p:nvGraphicFramePr>
        <p:xfrm>
          <a:off x="142810" y="1395141"/>
          <a:ext cx="8786878" cy="3541124"/>
        </p:xfrm>
        <a:graphic>
          <a:graphicData uri="http://schemas.openxmlformats.org/drawingml/2006/table">
            <a:tbl>
              <a:tblPr>
                <a:tableStyleId>{ED083AE6-46FA-4A59-8FB0-9F97EB10719F}</a:tableStyleId>
              </a:tblPr>
              <a:tblGrid>
                <a:gridCol w="3723597"/>
                <a:gridCol w="776966"/>
                <a:gridCol w="603465"/>
                <a:gridCol w="560323"/>
                <a:gridCol w="560323"/>
                <a:gridCol w="560323"/>
                <a:gridCol w="623147"/>
                <a:gridCol w="689367"/>
                <a:gridCol w="689367"/>
              </a:tblGrid>
              <a:tr h="347134">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u="none" strike="noStrike" cap="none" normalizeH="0" baseline="0" dirty="0" smtClean="0">
                          <a:ln>
                            <a:noFill/>
                          </a:ln>
                          <a:solidFill>
                            <a:schemeClr val="tx1"/>
                          </a:solidFill>
                          <a:effectLst/>
                          <a:latin typeface="Times New Roman" pitchFamily="18" charset="0"/>
                          <a:cs typeface="Times New Roman" pitchFamily="18" charset="0"/>
                        </a:rPr>
                        <a:t> Наименование программы (подпрограммы)/ наименование   показателя    (индикатора)  </a:t>
                      </a:r>
                      <a:endParaRPr kumimoji="0" lang="ru-RU" sz="11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29478" marR="294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u="none" strike="noStrike" cap="none" normalizeH="0" baseline="0" dirty="0" smtClean="0">
                          <a:ln>
                            <a:noFill/>
                          </a:ln>
                          <a:solidFill>
                            <a:schemeClr val="tx1"/>
                          </a:solidFill>
                          <a:effectLst/>
                          <a:latin typeface="Times New Roman" pitchFamily="18" charset="0"/>
                          <a:cs typeface="Times New Roman" pitchFamily="18" charset="0"/>
                        </a:rPr>
                        <a:t>Единица</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u="none" strike="noStrike" cap="none" normalizeH="0" baseline="0" dirty="0" smtClean="0">
                          <a:ln>
                            <a:noFill/>
                          </a:ln>
                          <a:solidFill>
                            <a:schemeClr val="tx1"/>
                          </a:solidFill>
                          <a:effectLst/>
                          <a:latin typeface="Times New Roman" pitchFamily="18" charset="0"/>
                          <a:cs typeface="Times New Roman" pitchFamily="18" charset="0"/>
                        </a:rPr>
                        <a:t>измерения</a:t>
                      </a:r>
                      <a:endParaRPr kumimoji="0" lang="ru-RU" sz="11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29478" marR="29478"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gridSpan="7">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u="none" strike="noStrike" cap="none" normalizeH="0" baseline="0" dirty="0" smtClean="0">
                          <a:ln>
                            <a:noFill/>
                          </a:ln>
                          <a:solidFill>
                            <a:schemeClr val="tx1"/>
                          </a:solidFill>
                          <a:effectLst/>
                          <a:latin typeface="Times New Roman" pitchFamily="18" charset="0"/>
                          <a:cs typeface="Times New Roman" pitchFamily="18" charset="0"/>
                        </a:rPr>
                        <a:t>Значения показателя (индикатора) по годам реализации программы</a:t>
                      </a:r>
                      <a:endParaRPr kumimoji="0" lang="ru-RU" sz="11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29478" marR="29478"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519220">
                <a:tc vMerge="1">
                  <a:txBody>
                    <a:bodyPr/>
                    <a:lstStyle/>
                    <a:p>
                      <a:endParaRPr lang="ru-RU"/>
                    </a:p>
                  </a:txBody>
                  <a:tcPr/>
                </a:tc>
                <a:tc v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u="none" strike="noStrike" cap="none" normalizeH="0" baseline="0" dirty="0" smtClean="0">
                          <a:ln>
                            <a:noFill/>
                          </a:ln>
                          <a:solidFill>
                            <a:schemeClr val="tx1"/>
                          </a:solidFill>
                          <a:effectLst/>
                          <a:latin typeface="Times New Roman" pitchFamily="18" charset="0"/>
                          <a:cs typeface="Times New Roman" pitchFamily="18" charset="0"/>
                        </a:rPr>
                        <a:t>Отчетный</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u="none" strike="noStrike" cap="none" normalizeH="0" baseline="0" dirty="0" smtClean="0">
                          <a:ln>
                            <a:noFill/>
                          </a:ln>
                          <a:solidFill>
                            <a:schemeClr val="tx1"/>
                          </a:solidFill>
                          <a:effectLst/>
                          <a:latin typeface="Times New Roman" pitchFamily="18" charset="0"/>
                          <a:cs typeface="Times New Roman" pitchFamily="18" charset="0"/>
                        </a:rPr>
                        <a:t>2019 год</a:t>
                      </a:r>
                      <a:endParaRPr kumimoji="0" lang="ru-RU" sz="11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29478" marR="294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u="none" strike="noStrike" cap="none" normalizeH="0" baseline="0" dirty="0" smtClean="0">
                          <a:ln>
                            <a:noFill/>
                          </a:ln>
                          <a:solidFill>
                            <a:schemeClr val="tx1"/>
                          </a:solidFill>
                          <a:effectLst/>
                          <a:latin typeface="Times New Roman" pitchFamily="18" charset="0"/>
                          <a:cs typeface="Times New Roman" pitchFamily="18" charset="0"/>
                        </a:rPr>
                        <a:t> 2020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u="none" strike="noStrike" cap="none" normalizeH="0" baseline="0" dirty="0" smtClean="0">
                          <a:ln>
                            <a:noFill/>
                          </a:ln>
                          <a:solidFill>
                            <a:schemeClr val="tx1"/>
                          </a:solidFill>
                          <a:effectLst/>
                          <a:latin typeface="Times New Roman" pitchFamily="18" charset="0"/>
                          <a:cs typeface="Times New Roman" pitchFamily="18" charset="0"/>
                        </a:rPr>
                        <a:t> год  </a:t>
                      </a:r>
                      <a:endParaRPr kumimoji="0" lang="ru-RU" sz="11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29478" marR="294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u="none" strike="noStrike" cap="none" normalizeH="0" baseline="0" dirty="0" smtClean="0">
                          <a:ln>
                            <a:noFill/>
                          </a:ln>
                          <a:solidFill>
                            <a:schemeClr val="tx1"/>
                          </a:solidFill>
                          <a:effectLst/>
                          <a:latin typeface="Times New Roman" pitchFamily="18" charset="0"/>
                          <a:cs typeface="Times New Roman" pitchFamily="18" charset="0"/>
                        </a:rPr>
                        <a:t> 2021</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u="none" strike="noStrike" cap="none" normalizeH="0" baseline="0" dirty="0" smtClean="0">
                          <a:ln>
                            <a:noFill/>
                          </a:ln>
                          <a:solidFill>
                            <a:schemeClr val="tx1"/>
                          </a:solidFill>
                          <a:effectLst/>
                          <a:latin typeface="Times New Roman" pitchFamily="18" charset="0"/>
                          <a:cs typeface="Times New Roman" pitchFamily="18" charset="0"/>
                        </a:rPr>
                        <a:t> год  </a:t>
                      </a:r>
                      <a:endParaRPr kumimoji="0" lang="ru-RU" sz="11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29478" marR="294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u="none" strike="noStrike" cap="none" normalizeH="0" baseline="0" dirty="0" smtClean="0">
                          <a:ln>
                            <a:noFill/>
                          </a:ln>
                          <a:solidFill>
                            <a:schemeClr val="tx1"/>
                          </a:solidFill>
                          <a:effectLst/>
                          <a:latin typeface="Times New Roman" pitchFamily="18" charset="0"/>
                          <a:cs typeface="Times New Roman" pitchFamily="18" charset="0"/>
                        </a:rPr>
                        <a:t> 2022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u="none" strike="noStrike" cap="none" normalizeH="0" baseline="0" dirty="0" smtClean="0">
                          <a:ln>
                            <a:noFill/>
                          </a:ln>
                          <a:solidFill>
                            <a:schemeClr val="tx1"/>
                          </a:solidFill>
                          <a:effectLst/>
                          <a:latin typeface="Times New Roman" pitchFamily="18" charset="0"/>
                          <a:cs typeface="Times New Roman" pitchFamily="18" charset="0"/>
                        </a:rPr>
                        <a:t> год  </a:t>
                      </a:r>
                      <a:endParaRPr kumimoji="0" lang="ru-RU" sz="11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29478" marR="294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u="none" strike="noStrike" cap="none" normalizeH="0" baseline="0" dirty="0" smtClean="0">
                          <a:ln>
                            <a:noFill/>
                          </a:ln>
                          <a:solidFill>
                            <a:schemeClr val="tx1"/>
                          </a:solidFill>
                          <a:effectLst/>
                          <a:latin typeface="Times New Roman" pitchFamily="18" charset="0"/>
                          <a:cs typeface="Times New Roman" pitchFamily="18" charset="0"/>
                        </a:rPr>
                        <a:t> 2023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u="none" strike="noStrike" cap="none" normalizeH="0" baseline="0" dirty="0" smtClean="0">
                          <a:ln>
                            <a:noFill/>
                          </a:ln>
                          <a:solidFill>
                            <a:schemeClr val="tx1"/>
                          </a:solidFill>
                          <a:effectLst/>
                          <a:latin typeface="Times New Roman" pitchFamily="18" charset="0"/>
                          <a:cs typeface="Times New Roman" pitchFamily="18" charset="0"/>
                        </a:rPr>
                        <a:t> год  </a:t>
                      </a:r>
                      <a:endParaRPr kumimoji="0" lang="ru-RU" sz="11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29478" marR="294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u="none" strike="noStrike" cap="none" normalizeH="0" baseline="0" dirty="0" smtClean="0">
                          <a:ln>
                            <a:noFill/>
                          </a:ln>
                          <a:solidFill>
                            <a:schemeClr val="tx1"/>
                          </a:solidFill>
                          <a:effectLst/>
                          <a:latin typeface="Times New Roman" pitchFamily="18" charset="0"/>
                          <a:cs typeface="Times New Roman" pitchFamily="18" charset="0"/>
                        </a:rPr>
                        <a:t> 2024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u="none" strike="noStrike" cap="none" normalizeH="0" baseline="0" dirty="0" smtClean="0">
                          <a:ln>
                            <a:noFill/>
                          </a:ln>
                          <a:solidFill>
                            <a:schemeClr val="tx1"/>
                          </a:solidFill>
                          <a:effectLst/>
                          <a:latin typeface="Times New Roman" pitchFamily="18" charset="0"/>
                          <a:cs typeface="Times New Roman" pitchFamily="18" charset="0"/>
                        </a:rPr>
                        <a:t> год  </a:t>
                      </a:r>
                      <a:endParaRPr kumimoji="0" lang="ru-RU" sz="11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29478" marR="294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u="none" strike="noStrike" cap="none" normalizeH="0" baseline="0" dirty="0" smtClean="0">
                          <a:ln>
                            <a:noFill/>
                          </a:ln>
                          <a:solidFill>
                            <a:schemeClr val="tx1"/>
                          </a:solidFill>
                          <a:effectLst/>
                          <a:latin typeface="Times New Roman" pitchFamily="18" charset="0"/>
                          <a:cs typeface="Times New Roman" pitchFamily="18" charset="0"/>
                        </a:rPr>
                        <a:t> 2025</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100" b="1" u="none" strike="noStrike" cap="none" normalizeH="0" baseline="0" dirty="0" smtClean="0">
                          <a:ln>
                            <a:noFill/>
                          </a:ln>
                          <a:solidFill>
                            <a:schemeClr val="tx1"/>
                          </a:solidFill>
                          <a:effectLst/>
                          <a:latin typeface="Times New Roman" pitchFamily="18" charset="0"/>
                          <a:cs typeface="Times New Roman" pitchFamily="18" charset="0"/>
                        </a:rPr>
                        <a:t> год  </a:t>
                      </a:r>
                      <a:endParaRPr kumimoji="0" lang="ru-RU" sz="11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29478" marR="294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110137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u="none" strike="noStrike" cap="none" normalizeH="0" baseline="0" dirty="0" smtClean="0">
                          <a:ln>
                            <a:noFill/>
                          </a:ln>
                          <a:solidFill>
                            <a:schemeClr val="tx1"/>
                          </a:solidFill>
                          <a:effectLst/>
                          <a:latin typeface="Times New Roman" pitchFamily="18" charset="0"/>
                          <a:cs typeface="Times New Roman" pitchFamily="18" charset="0"/>
                        </a:rPr>
                        <a:t>Отношение  дефицита  местного  бюджета (за вычетом объема  поступлений от  продажи акций и иных форм  участия в  капитале, находящихся в  собственности   </a:t>
                      </a:r>
                    </a:p>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u="none" strike="noStrike" cap="none" normalizeH="0" baseline="0" dirty="0" smtClean="0">
                          <a:ln>
                            <a:noFill/>
                          </a:ln>
                          <a:solidFill>
                            <a:schemeClr val="tx1"/>
                          </a:solidFill>
                          <a:effectLst/>
                          <a:latin typeface="Times New Roman" pitchFamily="18" charset="0"/>
                          <a:cs typeface="Times New Roman" pitchFamily="18" charset="0"/>
                        </a:rPr>
                        <a:t>муниципального образования город Медногорск, и  снижения  остатков средств на счетах по учету средств бюджета) к  общему годовому объему доходов местного бюджета без  учета объема  безвозмездных  поступлений </a:t>
                      </a:r>
                      <a:r>
                        <a:rPr kumimoji="0" lang="ru-RU" sz="1000" u="none" strike="noStrike" cap="none" normalizeH="0" baseline="0" dirty="0" smtClean="0">
                          <a:ln>
                            <a:noFill/>
                          </a:ln>
                          <a:solidFill>
                            <a:schemeClr val="tx1"/>
                          </a:solidFill>
                          <a:effectLst/>
                          <a:latin typeface="Times New Roman" pitchFamily="18" charset="0"/>
                          <a:cs typeface="Times New Roman" pitchFamily="18" charset="0"/>
                          <a:hlinkClick r:id="" action="ppaction://hlinkfile"/>
                        </a:rPr>
                        <a:t>&lt;*&gt;</a:t>
                      </a:r>
                      <a:endParaRPr kumimoji="0" lang="ru-RU" sz="1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29478" marR="29478"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0" i="0" u="none" strike="noStrike" cap="none" normalizeH="0" baseline="0" dirty="0" smtClean="0">
                          <a:ln>
                            <a:noFill/>
                          </a:ln>
                          <a:solidFill>
                            <a:schemeClr val="tx1"/>
                          </a:solidFill>
                          <a:effectLst/>
                          <a:latin typeface="Times New Roman" pitchFamily="18" charset="0"/>
                          <a:cs typeface="Times New Roman" pitchFamily="18" charset="0"/>
                        </a:rPr>
                        <a:t>%</a:t>
                      </a:r>
                    </a:p>
                  </a:txBody>
                  <a:tcPr marL="29478" marR="294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u="none" strike="noStrike" cap="none" normalizeH="0" baseline="0" dirty="0" smtClean="0">
                          <a:ln>
                            <a:noFill/>
                          </a:ln>
                          <a:solidFill>
                            <a:schemeClr val="tx1"/>
                          </a:solidFill>
                          <a:effectLst/>
                          <a:latin typeface="Times New Roman" pitchFamily="18" charset="0"/>
                          <a:cs typeface="Times New Roman" pitchFamily="18" charset="0"/>
                        </a:rPr>
                        <a:t>0,0</a:t>
                      </a:r>
                      <a:endParaRPr kumimoji="0" lang="ru-RU" sz="1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29478" marR="294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u="none" strike="noStrike" cap="none" normalizeH="0" baseline="0" dirty="0" smtClean="0">
                          <a:ln>
                            <a:noFill/>
                          </a:ln>
                          <a:solidFill>
                            <a:schemeClr val="tx1"/>
                          </a:solidFill>
                          <a:effectLst/>
                          <a:latin typeface="Times New Roman" pitchFamily="18" charset="0"/>
                          <a:cs typeface="Times New Roman" pitchFamily="18" charset="0"/>
                        </a:rPr>
                        <a:t>&lt;=10 </a:t>
                      </a:r>
                      <a:endParaRPr kumimoji="0" lang="ru-RU" sz="1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29478" marR="294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u="none" strike="noStrike" cap="none" normalizeH="0" baseline="0" dirty="0" smtClean="0">
                          <a:ln>
                            <a:noFill/>
                          </a:ln>
                          <a:solidFill>
                            <a:schemeClr val="tx1"/>
                          </a:solidFill>
                          <a:effectLst/>
                          <a:latin typeface="Times New Roman" pitchFamily="18" charset="0"/>
                          <a:cs typeface="Times New Roman" pitchFamily="18" charset="0"/>
                        </a:rPr>
                        <a:t>&lt;=10</a:t>
                      </a:r>
                      <a:endParaRPr kumimoji="0" lang="ru-RU" sz="1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29478" marR="294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u="none" strike="noStrike" cap="none" normalizeH="0" baseline="0" dirty="0" smtClean="0">
                          <a:ln>
                            <a:noFill/>
                          </a:ln>
                          <a:solidFill>
                            <a:schemeClr val="tx1"/>
                          </a:solidFill>
                          <a:effectLst/>
                          <a:latin typeface="Times New Roman" pitchFamily="18" charset="0"/>
                          <a:cs typeface="Times New Roman" pitchFamily="18" charset="0"/>
                        </a:rPr>
                        <a:t>&lt;=10 </a:t>
                      </a:r>
                      <a:endParaRPr kumimoji="0" lang="ru-RU" sz="1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29478" marR="294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u="none" strike="noStrike" cap="none" normalizeH="0" baseline="0" dirty="0" smtClean="0">
                          <a:ln>
                            <a:noFill/>
                          </a:ln>
                          <a:solidFill>
                            <a:schemeClr val="tx1"/>
                          </a:solidFill>
                          <a:effectLst/>
                          <a:latin typeface="Times New Roman" pitchFamily="18" charset="0"/>
                          <a:cs typeface="Times New Roman" pitchFamily="18" charset="0"/>
                        </a:rPr>
                        <a:t>&lt;=10 </a:t>
                      </a:r>
                      <a:endParaRPr kumimoji="0" lang="ru-RU" sz="1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29478" marR="294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u="none" strike="noStrike" cap="none" normalizeH="0" baseline="0" dirty="0" smtClean="0">
                          <a:ln>
                            <a:noFill/>
                          </a:ln>
                          <a:solidFill>
                            <a:schemeClr val="tx1"/>
                          </a:solidFill>
                          <a:effectLst/>
                          <a:latin typeface="Times New Roman" pitchFamily="18" charset="0"/>
                          <a:cs typeface="Times New Roman" pitchFamily="18" charset="0"/>
                        </a:rPr>
                        <a:t>&lt;=10 </a:t>
                      </a:r>
                      <a:endParaRPr kumimoji="0" lang="ru-RU" sz="1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29478" marR="294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u="none" strike="noStrike" cap="none" normalizeH="0" baseline="0" dirty="0" smtClean="0">
                          <a:ln>
                            <a:noFill/>
                          </a:ln>
                          <a:solidFill>
                            <a:schemeClr val="tx1"/>
                          </a:solidFill>
                          <a:effectLst/>
                          <a:latin typeface="Times New Roman" pitchFamily="18" charset="0"/>
                          <a:cs typeface="Times New Roman" pitchFamily="18" charset="0"/>
                        </a:rPr>
                        <a:t>&lt;= 10 </a:t>
                      </a:r>
                      <a:endParaRPr kumimoji="0" lang="ru-RU" sz="1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29478" marR="294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62935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u="none" strike="noStrike" cap="none" normalizeH="0" baseline="0" dirty="0" smtClean="0">
                          <a:ln>
                            <a:noFill/>
                          </a:ln>
                          <a:solidFill>
                            <a:schemeClr val="tx1"/>
                          </a:solidFill>
                          <a:effectLst/>
                          <a:latin typeface="Times New Roman" pitchFamily="18" charset="0"/>
                          <a:cs typeface="Times New Roman" pitchFamily="18" charset="0"/>
                        </a:rPr>
                        <a:t>Удельный вес расходов местного бюджета, формируемых программным методом, в общем объеме расходов бюджета муниципального образования город Медногорск в соответствующем финансовом году</a:t>
                      </a:r>
                      <a:endParaRPr kumimoji="0" lang="ru-RU" sz="1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29478" marR="29478"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u="none" strike="noStrike" cap="none" normalizeH="0" baseline="0" dirty="0" smtClean="0">
                          <a:ln>
                            <a:noFill/>
                          </a:ln>
                          <a:solidFill>
                            <a:schemeClr val="tx1"/>
                          </a:solidFill>
                          <a:effectLst/>
                          <a:latin typeface="Times New Roman" pitchFamily="18" charset="0"/>
                          <a:cs typeface="Times New Roman" pitchFamily="18" charset="0"/>
                        </a:rPr>
                        <a:t>%</a:t>
                      </a:r>
                      <a:endParaRPr kumimoji="0" lang="ru-RU" sz="1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29478" marR="294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u="none" strike="noStrike" cap="none" normalizeH="0" baseline="0" dirty="0" smtClean="0">
                          <a:ln>
                            <a:noFill/>
                          </a:ln>
                          <a:solidFill>
                            <a:schemeClr val="tx1"/>
                          </a:solidFill>
                          <a:effectLst/>
                          <a:latin typeface="Times New Roman" pitchFamily="18" charset="0"/>
                          <a:cs typeface="Times New Roman" pitchFamily="18" charset="0"/>
                        </a:rPr>
                        <a:t>99,63</a:t>
                      </a:r>
                      <a:endParaRPr kumimoji="0" lang="ru-RU" sz="1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29478" marR="294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u="none" strike="noStrike" cap="none" normalizeH="0" baseline="0" dirty="0" smtClean="0">
                          <a:ln>
                            <a:noFill/>
                          </a:ln>
                          <a:solidFill>
                            <a:schemeClr val="tx1"/>
                          </a:solidFill>
                          <a:effectLst/>
                          <a:latin typeface="Times New Roman" pitchFamily="18" charset="0"/>
                          <a:cs typeface="Times New Roman" pitchFamily="18" charset="0"/>
                        </a:rPr>
                        <a:t>99,65</a:t>
                      </a:r>
                      <a:endParaRPr kumimoji="0" lang="ru-RU" sz="1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29478" marR="294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u="none" strike="noStrike" cap="none" normalizeH="0" baseline="0" dirty="0" smtClean="0">
                          <a:ln>
                            <a:noFill/>
                          </a:ln>
                          <a:solidFill>
                            <a:schemeClr val="tx1"/>
                          </a:solidFill>
                          <a:effectLst/>
                          <a:latin typeface="Times New Roman" pitchFamily="18" charset="0"/>
                          <a:cs typeface="Times New Roman" pitchFamily="18" charset="0"/>
                        </a:rPr>
                        <a:t>99,65</a:t>
                      </a:r>
                      <a:endParaRPr kumimoji="0" lang="ru-RU" sz="1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29478" marR="294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u="none" strike="noStrike" cap="none" normalizeH="0" baseline="0" dirty="0" smtClean="0">
                          <a:ln>
                            <a:noFill/>
                          </a:ln>
                          <a:solidFill>
                            <a:schemeClr val="tx1"/>
                          </a:solidFill>
                          <a:effectLst/>
                          <a:latin typeface="Times New Roman" pitchFamily="18" charset="0"/>
                          <a:cs typeface="Times New Roman" pitchFamily="18" charset="0"/>
                        </a:rPr>
                        <a:t>99,65</a:t>
                      </a:r>
                      <a:endParaRPr kumimoji="0" lang="ru-RU" sz="1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29478" marR="294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u="none" strike="noStrike" cap="none" normalizeH="0" baseline="0" dirty="0" smtClean="0">
                          <a:ln>
                            <a:noFill/>
                          </a:ln>
                          <a:solidFill>
                            <a:schemeClr val="tx1"/>
                          </a:solidFill>
                          <a:effectLst/>
                          <a:latin typeface="Times New Roman" pitchFamily="18" charset="0"/>
                          <a:cs typeface="Times New Roman" pitchFamily="18" charset="0"/>
                        </a:rPr>
                        <a:t>99,65</a:t>
                      </a:r>
                      <a:endParaRPr kumimoji="0" lang="ru-RU" sz="1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29478" marR="294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u="none" strike="noStrike" cap="none" normalizeH="0" baseline="0" dirty="0" smtClean="0">
                          <a:ln>
                            <a:noFill/>
                          </a:ln>
                          <a:solidFill>
                            <a:schemeClr val="tx1"/>
                          </a:solidFill>
                          <a:effectLst/>
                          <a:latin typeface="Times New Roman" pitchFamily="18" charset="0"/>
                          <a:cs typeface="Times New Roman" pitchFamily="18" charset="0"/>
                        </a:rPr>
                        <a:t>99,7</a:t>
                      </a:r>
                      <a:endParaRPr kumimoji="0" lang="ru-RU" sz="1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29478" marR="294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u="none" strike="noStrike" cap="none" normalizeH="0" baseline="0" dirty="0" smtClean="0">
                          <a:ln>
                            <a:noFill/>
                          </a:ln>
                          <a:solidFill>
                            <a:schemeClr val="tx1"/>
                          </a:solidFill>
                          <a:effectLst/>
                          <a:latin typeface="Times New Roman" pitchFamily="18" charset="0"/>
                          <a:cs typeface="Times New Roman" pitchFamily="18" charset="0"/>
                        </a:rPr>
                        <a:t>99,7</a:t>
                      </a:r>
                      <a:endParaRPr kumimoji="0" lang="ru-RU" sz="1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29478" marR="294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47201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u="none" strike="noStrike" cap="none" normalizeH="0" baseline="0" smtClean="0">
                          <a:ln>
                            <a:noFill/>
                          </a:ln>
                          <a:solidFill>
                            <a:schemeClr val="tx1"/>
                          </a:solidFill>
                          <a:effectLst/>
                          <a:latin typeface="Times New Roman" pitchFamily="18" charset="0"/>
                          <a:cs typeface="Times New Roman" pitchFamily="18" charset="0"/>
                        </a:rPr>
                        <a:t>Доля просроченной кредиторской задолженности в расходах местного бюджета муниципального образования город Медногорск</a:t>
                      </a:r>
                      <a:endParaRPr kumimoji="0" lang="ru-RU"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29478" marR="29478"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u="none" strike="noStrike" cap="none" normalizeH="0" baseline="0" dirty="0" smtClean="0">
                          <a:ln>
                            <a:noFill/>
                          </a:ln>
                          <a:solidFill>
                            <a:schemeClr val="tx1"/>
                          </a:solidFill>
                          <a:effectLst/>
                          <a:latin typeface="Times New Roman" pitchFamily="18" charset="0"/>
                          <a:cs typeface="Times New Roman" pitchFamily="18" charset="0"/>
                        </a:rPr>
                        <a:t>%</a:t>
                      </a:r>
                      <a:endParaRPr kumimoji="0" lang="ru-RU" sz="1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29478" marR="294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u="none" strike="noStrike" cap="none" normalizeH="0" baseline="0" smtClean="0">
                          <a:ln>
                            <a:noFill/>
                          </a:ln>
                          <a:solidFill>
                            <a:schemeClr val="tx1"/>
                          </a:solidFill>
                          <a:effectLst/>
                          <a:latin typeface="Times New Roman" pitchFamily="18" charset="0"/>
                          <a:cs typeface="Times New Roman" pitchFamily="18" charset="0"/>
                        </a:rPr>
                        <a:t>0</a:t>
                      </a:r>
                      <a:endParaRPr kumimoji="0" lang="ru-RU" sz="1000" b="1" i="0" u="none" strike="noStrike" cap="none" normalizeH="0" baseline="0" smtClean="0">
                        <a:ln>
                          <a:noFill/>
                        </a:ln>
                        <a:solidFill>
                          <a:schemeClr val="tx1"/>
                        </a:solidFill>
                        <a:effectLst/>
                        <a:latin typeface="Times New Roman" pitchFamily="18" charset="0"/>
                        <a:cs typeface="Times New Roman" pitchFamily="18" charset="0"/>
                      </a:endParaRPr>
                    </a:p>
                  </a:txBody>
                  <a:tcPr marL="29478" marR="294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u="none" strike="noStrike" cap="none" normalizeH="0" baseline="0" smtClean="0">
                          <a:ln>
                            <a:noFill/>
                          </a:ln>
                          <a:solidFill>
                            <a:schemeClr val="tx1"/>
                          </a:solidFill>
                          <a:effectLst/>
                          <a:latin typeface="Times New Roman" pitchFamily="18" charset="0"/>
                          <a:cs typeface="Times New Roman" pitchFamily="18" charset="0"/>
                        </a:rPr>
                        <a:t>0</a:t>
                      </a:r>
                      <a:endParaRPr kumimoji="0" lang="ru-RU" sz="1000" b="1" i="0" u="none" strike="noStrike" cap="none" normalizeH="0" baseline="0" smtClean="0">
                        <a:ln>
                          <a:noFill/>
                        </a:ln>
                        <a:solidFill>
                          <a:schemeClr val="tx1"/>
                        </a:solidFill>
                        <a:effectLst/>
                        <a:latin typeface="Times New Roman" pitchFamily="18" charset="0"/>
                        <a:cs typeface="Times New Roman" pitchFamily="18" charset="0"/>
                      </a:endParaRPr>
                    </a:p>
                  </a:txBody>
                  <a:tcPr marL="29478" marR="294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u="none" strike="noStrike" cap="none" normalizeH="0" baseline="0" smtClean="0">
                          <a:ln>
                            <a:noFill/>
                          </a:ln>
                          <a:solidFill>
                            <a:schemeClr val="tx1"/>
                          </a:solidFill>
                          <a:effectLst/>
                          <a:latin typeface="Times New Roman" pitchFamily="18" charset="0"/>
                          <a:cs typeface="Times New Roman" pitchFamily="18" charset="0"/>
                        </a:rPr>
                        <a:t>0</a:t>
                      </a:r>
                      <a:endParaRPr kumimoji="0" lang="ru-RU" sz="1000" b="1" i="0" u="none" strike="noStrike" cap="none" normalizeH="0" baseline="0" smtClean="0">
                        <a:ln>
                          <a:noFill/>
                        </a:ln>
                        <a:solidFill>
                          <a:schemeClr val="tx1"/>
                        </a:solidFill>
                        <a:effectLst/>
                        <a:latin typeface="Times New Roman" pitchFamily="18" charset="0"/>
                        <a:cs typeface="Times New Roman" pitchFamily="18" charset="0"/>
                      </a:endParaRPr>
                    </a:p>
                  </a:txBody>
                  <a:tcPr marL="29478" marR="294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u="none" strike="noStrike" cap="none" normalizeH="0" baseline="0" smtClean="0">
                          <a:ln>
                            <a:noFill/>
                          </a:ln>
                          <a:solidFill>
                            <a:schemeClr val="tx1"/>
                          </a:solidFill>
                          <a:effectLst/>
                          <a:latin typeface="Times New Roman" pitchFamily="18" charset="0"/>
                          <a:cs typeface="Times New Roman" pitchFamily="18" charset="0"/>
                        </a:rPr>
                        <a:t>0</a:t>
                      </a:r>
                      <a:endParaRPr kumimoji="0" lang="ru-RU" sz="1000" b="1" i="0" u="none" strike="noStrike" cap="none" normalizeH="0" baseline="0" smtClean="0">
                        <a:ln>
                          <a:noFill/>
                        </a:ln>
                        <a:solidFill>
                          <a:schemeClr val="tx1"/>
                        </a:solidFill>
                        <a:effectLst/>
                        <a:latin typeface="Times New Roman" pitchFamily="18" charset="0"/>
                        <a:cs typeface="Times New Roman" pitchFamily="18" charset="0"/>
                      </a:endParaRPr>
                    </a:p>
                  </a:txBody>
                  <a:tcPr marL="29478" marR="294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u="none" strike="noStrike" cap="none" normalizeH="0" baseline="0" dirty="0" smtClean="0">
                          <a:ln>
                            <a:noFill/>
                          </a:ln>
                          <a:solidFill>
                            <a:schemeClr val="tx1"/>
                          </a:solidFill>
                          <a:effectLst/>
                          <a:latin typeface="Times New Roman" pitchFamily="18" charset="0"/>
                          <a:cs typeface="Times New Roman" pitchFamily="18" charset="0"/>
                        </a:rPr>
                        <a:t>0</a:t>
                      </a:r>
                      <a:endParaRPr kumimoji="0" lang="ru-RU" sz="1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29478" marR="294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u="none" strike="noStrike" cap="none" normalizeH="0" baseline="0" dirty="0" smtClean="0">
                          <a:ln>
                            <a:noFill/>
                          </a:ln>
                          <a:solidFill>
                            <a:schemeClr val="tx1"/>
                          </a:solidFill>
                          <a:effectLst/>
                          <a:latin typeface="Times New Roman" pitchFamily="18" charset="0"/>
                          <a:cs typeface="Times New Roman" pitchFamily="18" charset="0"/>
                        </a:rPr>
                        <a:t>0</a:t>
                      </a:r>
                      <a:endParaRPr kumimoji="0" lang="ru-RU" sz="1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29478" marR="294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u="none" strike="noStrike" cap="none" normalizeH="0" baseline="0" dirty="0" smtClean="0">
                          <a:ln>
                            <a:noFill/>
                          </a:ln>
                          <a:solidFill>
                            <a:schemeClr val="tx1"/>
                          </a:solidFill>
                          <a:effectLst/>
                          <a:latin typeface="Times New Roman" pitchFamily="18" charset="0"/>
                          <a:cs typeface="Times New Roman" pitchFamily="18" charset="0"/>
                        </a:rPr>
                        <a:t>0</a:t>
                      </a:r>
                      <a:endParaRPr kumimoji="0" lang="ru-RU" sz="1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29478" marR="294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47201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ru-RU" sz="1000" u="none" strike="noStrike" cap="none" normalizeH="0" baseline="0" dirty="0" smtClean="0">
                          <a:ln>
                            <a:noFill/>
                          </a:ln>
                          <a:solidFill>
                            <a:schemeClr val="tx1"/>
                          </a:solidFill>
                          <a:effectLst/>
                          <a:latin typeface="Times New Roman" pitchFamily="18" charset="0"/>
                          <a:cs typeface="Times New Roman" pitchFamily="18" charset="0"/>
                        </a:rPr>
                        <a:t>Соотношение количества установленных фактов финансовых нарушений и общего количества решений, принятых по фактам финансовых нарушений</a:t>
                      </a:r>
                      <a:endParaRPr kumimoji="0" lang="ru-RU" sz="1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29478" marR="29478"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u="none" strike="noStrike" cap="none" normalizeH="0" baseline="0" dirty="0" smtClean="0">
                          <a:ln>
                            <a:noFill/>
                          </a:ln>
                          <a:solidFill>
                            <a:schemeClr val="tx1"/>
                          </a:solidFill>
                          <a:effectLst/>
                          <a:latin typeface="Times New Roman" pitchFamily="18" charset="0"/>
                          <a:cs typeface="Times New Roman" pitchFamily="18" charset="0"/>
                        </a:rPr>
                        <a:t>%</a:t>
                      </a:r>
                      <a:endParaRPr kumimoji="0" lang="ru-RU" sz="1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29478" marR="294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u="none" strike="noStrike" cap="none" normalizeH="0" baseline="0" dirty="0" smtClean="0">
                          <a:ln>
                            <a:noFill/>
                          </a:ln>
                          <a:solidFill>
                            <a:schemeClr val="tx1"/>
                          </a:solidFill>
                          <a:effectLst/>
                          <a:latin typeface="Times New Roman" pitchFamily="18" charset="0"/>
                          <a:cs typeface="Times New Roman" pitchFamily="18" charset="0"/>
                        </a:rPr>
                        <a:t>-</a:t>
                      </a:r>
                      <a:endParaRPr kumimoji="0" lang="ru-RU" sz="1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29478" marR="294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u="none" strike="noStrike" cap="none" normalizeH="0" baseline="0" smtClean="0">
                          <a:ln>
                            <a:noFill/>
                          </a:ln>
                          <a:solidFill>
                            <a:schemeClr val="tx1"/>
                          </a:solidFill>
                          <a:effectLst/>
                          <a:latin typeface="Times New Roman" pitchFamily="18" charset="0"/>
                          <a:cs typeface="Times New Roman" pitchFamily="18" charset="0"/>
                        </a:rPr>
                        <a:t>100</a:t>
                      </a:r>
                      <a:endParaRPr kumimoji="0" lang="ru-RU" sz="1000" b="1" i="0" u="none" strike="noStrike" cap="none" normalizeH="0" baseline="0" smtClean="0">
                        <a:ln>
                          <a:noFill/>
                        </a:ln>
                        <a:solidFill>
                          <a:schemeClr val="tx1"/>
                        </a:solidFill>
                        <a:effectLst/>
                        <a:latin typeface="Times New Roman" pitchFamily="18" charset="0"/>
                        <a:cs typeface="Times New Roman" pitchFamily="18" charset="0"/>
                      </a:endParaRPr>
                    </a:p>
                  </a:txBody>
                  <a:tcPr marL="29478" marR="294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u="none" strike="noStrike" cap="none" normalizeH="0" baseline="0" smtClean="0">
                          <a:ln>
                            <a:noFill/>
                          </a:ln>
                          <a:solidFill>
                            <a:schemeClr val="tx1"/>
                          </a:solidFill>
                          <a:effectLst/>
                          <a:latin typeface="Times New Roman" pitchFamily="18" charset="0"/>
                          <a:cs typeface="Times New Roman" pitchFamily="18" charset="0"/>
                        </a:rPr>
                        <a:t>100</a:t>
                      </a:r>
                      <a:endParaRPr kumimoji="0" lang="ru-RU" sz="1000" b="1" i="0" u="none" strike="noStrike" cap="none" normalizeH="0" baseline="0" smtClean="0">
                        <a:ln>
                          <a:noFill/>
                        </a:ln>
                        <a:solidFill>
                          <a:schemeClr val="tx1"/>
                        </a:solidFill>
                        <a:effectLst/>
                        <a:latin typeface="Times New Roman" pitchFamily="18" charset="0"/>
                        <a:cs typeface="Times New Roman" pitchFamily="18" charset="0"/>
                      </a:endParaRPr>
                    </a:p>
                  </a:txBody>
                  <a:tcPr marL="29478" marR="294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u="none" strike="noStrike" cap="none" normalizeH="0" baseline="0" smtClean="0">
                          <a:ln>
                            <a:noFill/>
                          </a:ln>
                          <a:solidFill>
                            <a:schemeClr val="tx1"/>
                          </a:solidFill>
                          <a:effectLst/>
                          <a:latin typeface="Times New Roman" pitchFamily="18" charset="0"/>
                          <a:cs typeface="Times New Roman" pitchFamily="18" charset="0"/>
                        </a:rPr>
                        <a:t>100</a:t>
                      </a:r>
                      <a:endParaRPr kumimoji="0" lang="ru-RU" sz="1000" b="1" i="0" u="none" strike="noStrike" cap="none" normalizeH="0" baseline="0" smtClean="0">
                        <a:ln>
                          <a:noFill/>
                        </a:ln>
                        <a:solidFill>
                          <a:schemeClr val="tx1"/>
                        </a:solidFill>
                        <a:effectLst/>
                        <a:latin typeface="Times New Roman" pitchFamily="18" charset="0"/>
                        <a:cs typeface="Times New Roman" pitchFamily="18" charset="0"/>
                      </a:endParaRPr>
                    </a:p>
                  </a:txBody>
                  <a:tcPr marL="29478" marR="294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u="none" strike="noStrike" cap="none" normalizeH="0" baseline="0" smtClean="0">
                          <a:ln>
                            <a:noFill/>
                          </a:ln>
                          <a:solidFill>
                            <a:schemeClr val="tx1"/>
                          </a:solidFill>
                          <a:effectLst/>
                          <a:latin typeface="Times New Roman" pitchFamily="18" charset="0"/>
                          <a:cs typeface="Times New Roman" pitchFamily="18" charset="0"/>
                        </a:rPr>
                        <a:t>100</a:t>
                      </a:r>
                      <a:endParaRPr kumimoji="0" lang="ru-RU" sz="1000" b="1" i="0" u="none" strike="noStrike" cap="none" normalizeH="0" baseline="0" smtClean="0">
                        <a:ln>
                          <a:noFill/>
                        </a:ln>
                        <a:solidFill>
                          <a:schemeClr val="tx1"/>
                        </a:solidFill>
                        <a:effectLst/>
                        <a:latin typeface="Times New Roman" pitchFamily="18" charset="0"/>
                        <a:cs typeface="Times New Roman" pitchFamily="18" charset="0"/>
                      </a:endParaRPr>
                    </a:p>
                  </a:txBody>
                  <a:tcPr marL="29478" marR="294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u="none" strike="noStrike" cap="none" normalizeH="0" baseline="0" smtClean="0">
                          <a:ln>
                            <a:noFill/>
                          </a:ln>
                          <a:solidFill>
                            <a:schemeClr val="tx1"/>
                          </a:solidFill>
                          <a:effectLst/>
                          <a:latin typeface="Times New Roman" pitchFamily="18" charset="0"/>
                          <a:cs typeface="Times New Roman" pitchFamily="18" charset="0"/>
                        </a:rPr>
                        <a:t>100</a:t>
                      </a:r>
                      <a:endParaRPr kumimoji="0" lang="ru-RU" sz="1000" b="1" i="0" u="none" strike="noStrike" cap="none" normalizeH="0" baseline="0" smtClean="0">
                        <a:ln>
                          <a:noFill/>
                        </a:ln>
                        <a:solidFill>
                          <a:schemeClr val="tx1"/>
                        </a:solidFill>
                        <a:effectLst/>
                        <a:latin typeface="Times New Roman" pitchFamily="18" charset="0"/>
                        <a:cs typeface="Times New Roman" pitchFamily="18" charset="0"/>
                      </a:endParaRPr>
                    </a:p>
                  </a:txBody>
                  <a:tcPr marL="29478" marR="294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000" b="1" u="none" strike="noStrike" cap="none" normalizeH="0" baseline="0" dirty="0" smtClean="0">
                          <a:ln>
                            <a:noFill/>
                          </a:ln>
                          <a:solidFill>
                            <a:schemeClr val="tx1"/>
                          </a:solidFill>
                          <a:effectLst/>
                          <a:latin typeface="Times New Roman" pitchFamily="18" charset="0"/>
                          <a:cs typeface="Times New Roman" pitchFamily="18" charset="0"/>
                        </a:rPr>
                        <a:t>100</a:t>
                      </a:r>
                      <a:endParaRPr kumimoji="0" lang="ru-RU" sz="1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29478" marR="294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bl>
          </a:graphicData>
        </a:graphic>
      </p:graphicFrame>
      <p:sp>
        <p:nvSpPr>
          <p:cNvPr id="6" name="Прямоугольник 5"/>
          <p:cNvSpPr>
            <a:spLocks noChangeArrowheads="1"/>
          </p:cNvSpPr>
          <p:nvPr/>
        </p:nvSpPr>
        <p:spPr bwMode="auto">
          <a:xfrm>
            <a:off x="1500188" y="4984977"/>
            <a:ext cx="7429500" cy="307975"/>
          </a:xfrm>
          <a:prstGeom prst="rect">
            <a:avLst/>
          </a:prstGeom>
          <a:noFill/>
          <a:ln w="9525">
            <a:noFill/>
            <a:miter lim="800000"/>
            <a:headEnd/>
            <a:tailEnd/>
          </a:ln>
        </p:spPr>
        <p:txBody>
          <a:bodyPr>
            <a:spAutoFit/>
          </a:bodyPr>
          <a:lstStyle/>
          <a:p>
            <a:r>
              <a:rPr lang="ru-RU" sz="1400" b="1" dirty="0">
                <a:latin typeface="Times New Roman" pitchFamily="18" charset="0"/>
                <a:ea typeface="Sometimes" pitchFamily="50" charset="0"/>
                <a:cs typeface="Times New Roman" pitchFamily="18" charset="0"/>
              </a:rPr>
              <a:t> Расходы городского бюджета на реализацию программы, тыс. </a:t>
            </a:r>
            <a:r>
              <a:rPr lang="ru-RU" sz="1400" b="1" dirty="0" err="1">
                <a:latin typeface="Times New Roman" pitchFamily="18" charset="0"/>
                <a:ea typeface="Sometimes" pitchFamily="50" charset="0"/>
                <a:cs typeface="Times New Roman" pitchFamily="18" charset="0"/>
              </a:rPr>
              <a:t>руб</a:t>
            </a:r>
            <a:r>
              <a:rPr lang="ru-RU" sz="1400" b="1" dirty="0">
                <a:latin typeface="Times New Roman" pitchFamily="18" charset="0"/>
                <a:ea typeface="Sometimes" pitchFamily="50" charset="0"/>
                <a:cs typeface="Times New Roman" pitchFamily="18" charset="0"/>
              </a:rPr>
              <a:t>:</a:t>
            </a:r>
            <a:endParaRPr lang="ru-RU" sz="1400" dirty="0">
              <a:latin typeface="Times New Roman" pitchFamily="18" charset="0"/>
              <a:ea typeface="Sometimes" pitchFamily="50" charset="0"/>
              <a:cs typeface="Times New Roman" pitchFamily="18" charset="0"/>
            </a:endParaRPr>
          </a:p>
        </p:txBody>
      </p:sp>
      <p:graphicFrame>
        <p:nvGraphicFramePr>
          <p:cNvPr id="7" name="Диаграмма 6"/>
          <p:cNvGraphicFramePr>
            <a:graphicFrameLocks/>
          </p:cNvGraphicFramePr>
          <p:nvPr>
            <p:extLst>
              <p:ext uri="{D42A27DB-BD31-4B8C-83A1-F6EECF244321}">
                <p14:modId xmlns:p14="http://schemas.microsoft.com/office/powerpoint/2010/main" val="2246918798"/>
              </p:ext>
            </p:extLst>
          </p:nvPr>
        </p:nvGraphicFramePr>
        <p:xfrm>
          <a:off x="85044" y="5200650"/>
          <a:ext cx="8944656" cy="158387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320527894"/>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71437" y="365261"/>
            <a:ext cx="8929688" cy="563562"/>
          </a:xfrm>
        </p:spPr>
        <p:txBody>
          <a:bodyPr>
            <a:noAutofit/>
          </a:bodyPr>
          <a:lstStyle/>
          <a:p>
            <a:pPr eaLnBrk="1" hangingPunct="1"/>
            <a:r>
              <a:rPr lang="ru-RU" sz="2000" b="1" dirty="0" smtClean="0">
                <a:pattFill prst="wdUpDiag">
                  <a:fgClr>
                    <a:srgbClr val="7030A0"/>
                  </a:fgClr>
                  <a:bgClr>
                    <a:schemeClr val="tx1"/>
                  </a:bgClr>
                </a:pattFill>
                <a:latin typeface="Times New Roman" pitchFamily="18" charset="0"/>
                <a:cs typeface="Times New Roman" pitchFamily="18" charset="0"/>
              </a:rPr>
              <a:t>Муниципальная программа «Стимулирование развития жилищного строительства в муниципальном образовании город Медногорск » на 2019- 2024 годы</a:t>
            </a:r>
            <a:br>
              <a:rPr lang="ru-RU" sz="2000" b="1" dirty="0" smtClean="0">
                <a:pattFill prst="wdUpDiag">
                  <a:fgClr>
                    <a:srgbClr val="7030A0"/>
                  </a:fgClr>
                  <a:bgClr>
                    <a:schemeClr val="tx1"/>
                  </a:bgClr>
                </a:pattFill>
                <a:latin typeface="Times New Roman" pitchFamily="18" charset="0"/>
                <a:cs typeface="Times New Roman" pitchFamily="18" charset="0"/>
              </a:rPr>
            </a:br>
            <a:endParaRPr lang="ru-RU" sz="2000" b="1" dirty="0" smtClean="0">
              <a:pattFill prst="wdUpDiag">
                <a:fgClr>
                  <a:srgbClr val="7030A0"/>
                </a:fgClr>
                <a:bgClr>
                  <a:schemeClr val="tx1"/>
                </a:bgClr>
              </a:pattFill>
              <a:latin typeface="Times New Roman" pitchFamily="18" charset="0"/>
              <a:cs typeface="Times New Roman" pitchFamily="18" charset="0"/>
            </a:endParaRPr>
          </a:p>
        </p:txBody>
      </p:sp>
      <p:sp>
        <p:nvSpPr>
          <p:cNvPr id="4" name="Прямоугольник 3"/>
          <p:cNvSpPr>
            <a:spLocks noChangeArrowheads="1"/>
          </p:cNvSpPr>
          <p:nvPr/>
        </p:nvSpPr>
        <p:spPr bwMode="auto">
          <a:xfrm>
            <a:off x="0" y="993186"/>
            <a:ext cx="9144000" cy="523220"/>
          </a:xfrm>
          <a:prstGeom prst="rect">
            <a:avLst/>
          </a:prstGeom>
          <a:noFill/>
          <a:ln w="9525">
            <a:noFill/>
            <a:miter lim="800000"/>
            <a:headEnd/>
            <a:tailEnd/>
          </a:ln>
        </p:spPr>
        <p:txBody>
          <a:bodyPr>
            <a:spAutoFit/>
          </a:bodyPr>
          <a:lstStyle/>
          <a:p>
            <a:r>
              <a:rPr lang="ru-RU" sz="1400" b="1" dirty="0">
                <a:latin typeface="Times New Roman" pitchFamily="18" charset="0"/>
                <a:ea typeface="Sometimes" pitchFamily="50" charset="0"/>
                <a:cs typeface="Times New Roman" pitchFamily="18" charset="0"/>
              </a:rPr>
              <a:t>Цель программы: повышение доступности и комфортности жилья, качества жилищного обеспечения населения</a:t>
            </a:r>
          </a:p>
        </p:txBody>
      </p:sp>
      <p:graphicFrame>
        <p:nvGraphicFramePr>
          <p:cNvPr id="5" name="Таблица 4"/>
          <p:cNvGraphicFramePr>
            <a:graphicFrameLocks noGrp="1"/>
          </p:cNvGraphicFramePr>
          <p:nvPr>
            <p:extLst>
              <p:ext uri="{D42A27DB-BD31-4B8C-83A1-F6EECF244321}">
                <p14:modId xmlns:p14="http://schemas.microsoft.com/office/powerpoint/2010/main" val="684169909"/>
              </p:ext>
            </p:extLst>
          </p:nvPr>
        </p:nvGraphicFramePr>
        <p:xfrm>
          <a:off x="285750" y="1571625"/>
          <a:ext cx="8358187" cy="3078166"/>
        </p:xfrm>
        <a:graphic>
          <a:graphicData uri="http://schemas.openxmlformats.org/drawingml/2006/table">
            <a:tbl>
              <a:tblPr>
                <a:tableStyleId>{ED083AE6-46FA-4A59-8FB0-9F97EB10719F}</a:tableStyleId>
              </a:tblPr>
              <a:tblGrid>
                <a:gridCol w="509963"/>
                <a:gridCol w="3807621"/>
                <a:gridCol w="509963"/>
                <a:gridCol w="451346"/>
                <a:gridCol w="133563"/>
                <a:gridCol w="452979"/>
                <a:gridCol w="130300"/>
                <a:gridCol w="456242"/>
                <a:gridCol w="127038"/>
                <a:gridCol w="386188"/>
                <a:gridCol w="99337"/>
                <a:gridCol w="431758"/>
                <a:gridCol w="430130"/>
                <a:gridCol w="431759"/>
              </a:tblGrid>
              <a:tr h="215786">
                <a:tc rowSpan="3">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1" u="none" strike="noStrike" cap="none" normalizeH="0" baseline="0" dirty="0" smtClean="0">
                          <a:ln>
                            <a:noFill/>
                          </a:ln>
                          <a:solidFill>
                            <a:schemeClr val="tx1"/>
                          </a:solidFill>
                          <a:effectLst/>
                          <a:latin typeface="Times New Roman" pitchFamily="18" charset="0"/>
                          <a:cs typeface="Times New Roman" pitchFamily="18" charset="0"/>
                        </a:rPr>
                        <a:t>№</a:t>
                      </a:r>
                    </a:p>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1" u="none" strike="noStrike" cap="none" normalizeH="0" baseline="0" dirty="0" err="1" smtClean="0">
                          <a:ln>
                            <a:noFill/>
                          </a:ln>
                          <a:solidFill>
                            <a:schemeClr val="tx1"/>
                          </a:solidFill>
                          <a:effectLst/>
                          <a:latin typeface="Times New Roman" pitchFamily="18" charset="0"/>
                          <a:cs typeface="Times New Roman" pitchFamily="18" charset="0"/>
                        </a:rPr>
                        <a:t>п</a:t>
                      </a:r>
                      <a:r>
                        <a:rPr kumimoji="0" lang="ru-RU" sz="900" b="1" u="none" strike="noStrike" cap="none" normalizeH="0" baseline="0" dirty="0" smtClean="0">
                          <a:ln>
                            <a:noFill/>
                          </a:ln>
                          <a:solidFill>
                            <a:schemeClr val="tx1"/>
                          </a:solidFill>
                          <a:effectLst/>
                          <a:latin typeface="Times New Roman" pitchFamily="18" charset="0"/>
                          <a:cs typeface="Times New Roman" pitchFamily="18" charset="0"/>
                        </a:rPr>
                        <a:t>/</a:t>
                      </a:r>
                      <a:r>
                        <a:rPr kumimoji="0" lang="ru-RU" sz="900" b="1" u="none" strike="noStrike" cap="none" normalizeH="0" baseline="0" dirty="0" err="1" smtClean="0">
                          <a:ln>
                            <a:noFill/>
                          </a:ln>
                          <a:solidFill>
                            <a:schemeClr val="tx1"/>
                          </a:solidFill>
                          <a:effectLst/>
                          <a:latin typeface="Times New Roman" pitchFamily="18" charset="0"/>
                          <a:cs typeface="Times New Roman" pitchFamily="18" charset="0"/>
                        </a:rPr>
                        <a:t>п</a:t>
                      </a:r>
                      <a:endParaRPr kumimoji="0" lang="ru-RU" sz="9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rowSpan="3">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1" u="none" strike="noStrike" cap="none" normalizeH="0" baseline="0" dirty="0" smtClean="0">
                          <a:ln>
                            <a:noFill/>
                          </a:ln>
                          <a:solidFill>
                            <a:schemeClr val="tx1"/>
                          </a:solidFill>
                          <a:effectLst/>
                          <a:latin typeface="Times New Roman" pitchFamily="18" charset="0"/>
                          <a:cs typeface="Times New Roman" pitchFamily="18" charset="0"/>
                        </a:rPr>
                        <a:t>Наименование</a:t>
                      </a:r>
                    </a:p>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1" u="none" strike="noStrike" cap="none" normalizeH="0" baseline="0" dirty="0" smtClean="0">
                          <a:ln>
                            <a:noFill/>
                          </a:ln>
                          <a:solidFill>
                            <a:schemeClr val="tx1"/>
                          </a:solidFill>
                          <a:effectLst/>
                          <a:latin typeface="Times New Roman" pitchFamily="18" charset="0"/>
                          <a:cs typeface="Times New Roman" pitchFamily="18" charset="0"/>
                        </a:rPr>
                        <a:t>целевого индикатора</a:t>
                      </a:r>
                    </a:p>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1" u="none" strike="noStrike" cap="none" normalizeH="0" baseline="0" dirty="0" smtClean="0">
                          <a:ln>
                            <a:noFill/>
                          </a:ln>
                          <a:solidFill>
                            <a:schemeClr val="tx1"/>
                          </a:solidFill>
                          <a:effectLst/>
                          <a:latin typeface="Times New Roman" pitchFamily="18" charset="0"/>
                          <a:cs typeface="Times New Roman" pitchFamily="18" charset="0"/>
                        </a:rPr>
                        <a:t>(показателя)</a:t>
                      </a:r>
                      <a:endParaRPr kumimoji="0" lang="ru-RU" sz="9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5482" marR="15482" marT="29028" marB="29028"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gridSpan="12">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1" u="none" strike="noStrike" cap="none" normalizeH="0" baseline="0" dirty="0" smtClean="0">
                          <a:ln>
                            <a:noFill/>
                          </a:ln>
                          <a:solidFill>
                            <a:schemeClr val="tx1"/>
                          </a:solidFill>
                          <a:effectLst/>
                          <a:latin typeface="Times New Roman" pitchFamily="18" charset="0"/>
                          <a:cs typeface="Times New Roman" pitchFamily="18" charset="0"/>
                        </a:rPr>
                        <a:t>Значения целевых индикаторов (показателей)</a:t>
                      </a:r>
                      <a:endParaRPr kumimoji="0" lang="ru-RU" sz="9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73516">
                <a:tc vMerge="1">
                  <a:txBody>
                    <a:bodyPr/>
                    <a:lstStyle/>
                    <a:p>
                      <a:endParaRPr lang="ru-RU"/>
                    </a:p>
                  </a:txBody>
                  <a:tcPr/>
                </a:tc>
                <a:tc vMerge="1">
                  <a:txBody>
                    <a:bodyPr/>
                    <a:lstStyle/>
                    <a:p>
                      <a:endParaRPr lang="ru-RU"/>
                    </a:p>
                  </a:txBody>
                  <a:tcPr/>
                </a:tc>
                <a:tc rowSpan="2">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1" u="none" strike="noStrike" cap="none" normalizeH="0" baseline="0" dirty="0" smtClean="0">
                          <a:ln>
                            <a:noFill/>
                          </a:ln>
                          <a:solidFill>
                            <a:schemeClr val="tx1"/>
                          </a:solidFill>
                          <a:effectLst/>
                          <a:latin typeface="Times New Roman" pitchFamily="18" charset="0"/>
                          <a:cs typeface="Times New Roman" pitchFamily="18" charset="0"/>
                        </a:rPr>
                        <a:t>Единица</a:t>
                      </a:r>
                    </a:p>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1" u="none" strike="noStrike" cap="none" normalizeH="0" baseline="0" dirty="0" smtClean="0">
                          <a:ln>
                            <a:noFill/>
                          </a:ln>
                          <a:solidFill>
                            <a:schemeClr val="tx1"/>
                          </a:solidFill>
                          <a:effectLst/>
                          <a:latin typeface="Times New Roman" pitchFamily="18" charset="0"/>
                          <a:cs typeface="Times New Roman" pitchFamily="18" charset="0"/>
                        </a:rPr>
                        <a:t>измерения</a:t>
                      </a:r>
                      <a:endParaRPr kumimoji="0" lang="ru-RU" sz="9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1" u="none" strike="noStrike" cap="none" normalizeH="0" baseline="0" dirty="0" smtClean="0">
                          <a:ln>
                            <a:noFill/>
                          </a:ln>
                          <a:solidFill>
                            <a:schemeClr val="tx1"/>
                          </a:solidFill>
                          <a:effectLst/>
                          <a:latin typeface="Times New Roman" pitchFamily="18" charset="0"/>
                          <a:cs typeface="Times New Roman" pitchFamily="18" charset="0"/>
                        </a:rPr>
                        <a:t>2018</a:t>
                      </a:r>
                    </a:p>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1" u="none" strike="noStrike" cap="none" normalizeH="0" baseline="0" dirty="0" smtClean="0">
                          <a:ln>
                            <a:noFill/>
                          </a:ln>
                          <a:solidFill>
                            <a:schemeClr val="tx1"/>
                          </a:solidFill>
                          <a:effectLst/>
                          <a:latin typeface="Times New Roman" pitchFamily="18" charset="0"/>
                          <a:cs typeface="Times New Roman" pitchFamily="18" charset="0"/>
                        </a:rPr>
                        <a:t>год</a:t>
                      </a:r>
                      <a:endParaRPr kumimoji="0" lang="ru-RU" sz="9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gridSpan="2">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1" u="none" strike="noStrike" cap="none" normalizeH="0" baseline="0" dirty="0" smtClean="0">
                          <a:ln>
                            <a:noFill/>
                          </a:ln>
                          <a:solidFill>
                            <a:schemeClr val="tx1"/>
                          </a:solidFill>
                          <a:effectLst/>
                          <a:latin typeface="Times New Roman" pitchFamily="18" charset="0"/>
                          <a:cs typeface="Times New Roman" pitchFamily="18" charset="0"/>
                        </a:rPr>
                        <a:t>2019</a:t>
                      </a:r>
                    </a:p>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1" u="none" strike="noStrike" cap="none" normalizeH="0" baseline="0" dirty="0" smtClean="0">
                          <a:ln>
                            <a:noFill/>
                          </a:ln>
                          <a:solidFill>
                            <a:schemeClr val="tx1"/>
                          </a:solidFill>
                          <a:effectLst/>
                          <a:latin typeface="Times New Roman" pitchFamily="18" charset="0"/>
                          <a:cs typeface="Times New Roman" pitchFamily="18" charset="0"/>
                        </a:rPr>
                        <a:t>год</a:t>
                      </a:r>
                      <a:endParaRPr kumimoji="0" lang="ru-RU" sz="9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hMerge="1">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900" b="1" i="0" u="none" strike="noStrike" cap="none" normalizeH="0" baseline="0" dirty="0" smtClean="0">
                        <a:ln>
                          <a:noFill/>
                        </a:ln>
                        <a:solidFill>
                          <a:schemeClr val="accent4">
                            <a:lumMod val="50000"/>
                          </a:schemeClr>
                        </a:solidFill>
                        <a:effectLst/>
                        <a:latin typeface="Times New Roman" pitchFamily="18" charset="0"/>
                        <a:cs typeface="Times New Roman" pitchFamily="18" charset="0"/>
                      </a:endParaRPr>
                    </a:p>
                  </a:txBody>
                  <a:tcPr marL="15482" marR="15482" marT="29036" marB="29036" horzOverflow="overflow"/>
                </a:tc>
                <a:tc gridSpan="2">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1" u="none" strike="noStrike" cap="none" normalizeH="0" baseline="0" dirty="0" smtClean="0">
                          <a:ln>
                            <a:noFill/>
                          </a:ln>
                          <a:solidFill>
                            <a:schemeClr val="tx1"/>
                          </a:solidFill>
                          <a:effectLst/>
                          <a:latin typeface="Times New Roman" pitchFamily="18" charset="0"/>
                          <a:cs typeface="Times New Roman" pitchFamily="18" charset="0"/>
                        </a:rPr>
                        <a:t>2020</a:t>
                      </a:r>
                    </a:p>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1" u="none" strike="noStrike" cap="none" normalizeH="0" baseline="0" dirty="0" smtClean="0">
                          <a:ln>
                            <a:noFill/>
                          </a:ln>
                          <a:solidFill>
                            <a:schemeClr val="tx1"/>
                          </a:solidFill>
                          <a:effectLst/>
                          <a:latin typeface="Times New Roman" pitchFamily="18" charset="0"/>
                          <a:cs typeface="Times New Roman" pitchFamily="18" charset="0"/>
                        </a:rPr>
                        <a:t>год</a:t>
                      </a:r>
                      <a:endParaRPr kumimoji="0" lang="ru-RU" sz="9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hMerge="1">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900" b="1" i="0" u="none" strike="noStrike" cap="none" normalizeH="0" baseline="0" dirty="0" smtClean="0">
                        <a:ln>
                          <a:noFill/>
                        </a:ln>
                        <a:solidFill>
                          <a:schemeClr val="accent4">
                            <a:lumMod val="50000"/>
                          </a:schemeClr>
                        </a:solidFill>
                        <a:effectLst/>
                        <a:latin typeface="Times New Roman" pitchFamily="18" charset="0"/>
                        <a:cs typeface="Times New Roman" pitchFamily="18" charset="0"/>
                      </a:endParaRPr>
                    </a:p>
                  </a:txBody>
                  <a:tcPr marL="15482" marR="15482" marT="29036" marB="29036" horzOverflow="overflow"/>
                </a:tc>
                <a:tc gridSpan="2">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1" u="none" strike="noStrike" cap="none" normalizeH="0" baseline="0" dirty="0" smtClean="0">
                          <a:ln>
                            <a:noFill/>
                          </a:ln>
                          <a:solidFill>
                            <a:schemeClr val="tx1"/>
                          </a:solidFill>
                          <a:effectLst/>
                          <a:latin typeface="Times New Roman" pitchFamily="18" charset="0"/>
                          <a:cs typeface="Times New Roman" pitchFamily="18" charset="0"/>
                        </a:rPr>
                        <a:t>2021</a:t>
                      </a:r>
                    </a:p>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1" u="none" strike="noStrike" cap="none" normalizeH="0" baseline="0" dirty="0" smtClean="0">
                          <a:ln>
                            <a:noFill/>
                          </a:ln>
                          <a:solidFill>
                            <a:schemeClr val="tx1"/>
                          </a:solidFill>
                          <a:effectLst/>
                          <a:latin typeface="Times New Roman" pitchFamily="18" charset="0"/>
                          <a:cs typeface="Times New Roman" pitchFamily="18" charset="0"/>
                        </a:rPr>
                        <a:t>год</a:t>
                      </a:r>
                      <a:endParaRPr kumimoji="0" lang="ru-RU" sz="9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hMerge="1">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900" b="1" i="0" u="none" strike="noStrike" cap="none" normalizeH="0" baseline="0" dirty="0" smtClean="0">
                        <a:ln>
                          <a:noFill/>
                        </a:ln>
                        <a:solidFill>
                          <a:schemeClr val="accent4">
                            <a:lumMod val="50000"/>
                          </a:schemeClr>
                        </a:solidFill>
                        <a:effectLst/>
                        <a:latin typeface="Times New Roman" pitchFamily="18" charset="0"/>
                        <a:cs typeface="Times New Roman" pitchFamily="18" charset="0"/>
                      </a:endParaRPr>
                    </a:p>
                  </a:txBody>
                  <a:tcPr marL="15482" marR="15482" marT="29036" marB="29036" horzOverflow="overflow"/>
                </a:tc>
                <a:tc gridSpan="2">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1" u="none" strike="noStrike" cap="none" normalizeH="0" baseline="0" dirty="0" smtClean="0">
                          <a:ln>
                            <a:noFill/>
                          </a:ln>
                          <a:solidFill>
                            <a:schemeClr val="tx1"/>
                          </a:solidFill>
                          <a:effectLst/>
                          <a:latin typeface="Times New Roman" pitchFamily="18" charset="0"/>
                          <a:cs typeface="Times New Roman" pitchFamily="18" charset="0"/>
                        </a:rPr>
                        <a:t>2022</a:t>
                      </a:r>
                    </a:p>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1" u="none" strike="noStrike" cap="none" normalizeH="0" baseline="0" dirty="0" smtClean="0">
                          <a:ln>
                            <a:noFill/>
                          </a:ln>
                          <a:solidFill>
                            <a:schemeClr val="tx1"/>
                          </a:solidFill>
                          <a:effectLst/>
                          <a:latin typeface="Times New Roman" pitchFamily="18" charset="0"/>
                          <a:cs typeface="Times New Roman" pitchFamily="18" charset="0"/>
                        </a:rPr>
                        <a:t>год</a:t>
                      </a:r>
                      <a:endParaRPr kumimoji="0" lang="ru-RU" sz="9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hMerge="1">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900" b="1" i="0" u="none" strike="noStrike" cap="none" normalizeH="0" baseline="0" dirty="0" smtClean="0">
                        <a:ln>
                          <a:noFill/>
                        </a:ln>
                        <a:solidFill>
                          <a:schemeClr val="accent4">
                            <a:lumMod val="50000"/>
                          </a:schemeClr>
                        </a:solidFill>
                        <a:effectLst/>
                        <a:latin typeface="Times New Roman" pitchFamily="18" charset="0"/>
                        <a:cs typeface="Times New Roman" pitchFamily="18" charset="0"/>
                      </a:endParaRPr>
                    </a:p>
                  </a:txBody>
                  <a:tcPr marL="15482" marR="15482" marT="29036" marB="29036"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1" u="none" strike="noStrike" cap="none" normalizeH="0" baseline="0" dirty="0" smtClean="0">
                          <a:ln>
                            <a:noFill/>
                          </a:ln>
                          <a:solidFill>
                            <a:schemeClr val="tx1"/>
                          </a:solidFill>
                          <a:effectLst/>
                          <a:latin typeface="Times New Roman" pitchFamily="18" charset="0"/>
                          <a:cs typeface="Times New Roman" pitchFamily="18" charset="0"/>
                        </a:rPr>
                        <a:t>2023</a:t>
                      </a:r>
                    </a:p>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1" u="none" strike="noStrike" cap="none" normalizeH="0" baseline="0" dirty="0" smtClean="0">
                          <a:ln>
                            <a:noFill/>
                          </a:ln>
                          <a:solidFill>
                            <a:schemeClr val="tx1"/>
                          </a:solidFill>
                          <a:effectLst/>
                          <a:latin typeface="Times New Roman" pitchFamily="18" charset="0"/>
                          <a:cs typeface="Times New Roman" pitchFamily="18" charset="0"/>
                        </a:rPr>
                        <a:t>год</a:t>
                      </a:r>
                      <a:endParaRPr kumimoji="0" lang="ru-RU" sz="9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1" u="none" strike="noStrike" cap="none" normalizeH="0" baseline="0" dirty="0" smtClean="0">
                          <a:ln>
                            <a:noFill/>
                          </a:ln>
                          <a:solidFill>
                            <a:schemeClr val="tx1"/>
                          </a:solidFill>
                          <a:effectLst/>
                          <a:latin typeface="Times New Roman" pitchFamily="18" charset="0"/>
                          <a:cs typeface="Times New Roman" pitchFamily="18" charset="0"/>
                        </a:rPr>
                        <a:t>2024</a:t>
                      </a:r>
                    </a:p>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1" u="none" strike="noStrike" cap="none" normalizeH="0" baseline="0" dirty="0" smtClean="0">
                          <a:ln>
                            <a:noFill/>
                          </a:ln>
                          <a:solidFill>
                            <a:schemeClr val="tx1"/>
                          </a:solidFill>
                          <a:effectLst/>
                          <a:latin typeface="Times New Roman" pitchFamily="18" charset="0"/>
                          <a:cs typeface="Times New Roman" pitchFamily="18" charset="0"/>
                        </a:rPr>
                        <a:t>год</a:t>
                      </a:r>
                      <a:endParaRPr kumimoji="0" lang="ru-RU" sz="9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373516">
                <a:tc vMerge="1">
                  <a:txBody>
                    <a:bodyPr/>
                    <a:lstStyle/>
                    <a:p>
                      <a:endParaRPr lang="ru-RU"/>
                    </a:p>
                  </a:txBody>
                  <a:tcPr/>
                </a:tc>
                <a:tc vMerge="1">
                  <a:txBody>
                    <a:bodyPr/>
                    <a:lstStyle/>
                    <a:p>
                      <a:endParaRPr lang="ru-RU"/>
                    </a:p>
                  </a:txBody>
                  <a:tcPr/>
                </a:tc>
                <a:tc vMerge="1">
                  <a:txBody>
                    <a:bodyPr/>
                    <a:lstStyle/>
                    <a:p>
                      <a:endParaRPr lang="ru-RU"/>
                    </a:p>
                  </a:txBody>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900" b="1" i="0" u="none" strike="noStrike" cap="none" normalizeH="0" baseline="0" smtClean="0">
                        <a:ln>
                          <a:noFill/>
                        </a:ln>
                        <a:solidFill>
                          <a:schemeClr val="tx1"/>
                        </a:solidFill>
                        <a:effectLst/>
                        <a:latin typeface="Times New Roman" pitchFamily="18" charset="0"/>
                        <a:cs typeface="Times New Roman" pitchFamily="18" charset="0"/>
                      </a:endParaRP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gridSpan="2">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9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hMerge="1">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900" b="1" i="0" u="none" strike="noStrike" cap="none" normalizeH="0" baseline="0" smtClean="0">
                        <a:ln>
                          <a:noFill/>
                        </a:ln>
                        <a:solidFill>
                          <a:schemeClr val="accent4">
                            <a:lumMod val="50000"/>
                          </a:schemeClr>
                        </a:solidFill>
                        <a:effectLst/>
                        <a:latin typeface="Times New Roman" pitchFamily="18" charset="0"/>
                        <a:cs typeface="Times New Roman" pitchFamily="18" charset="0"/>
                      </a:endParaRPr>
                    </a:p>
                  </a:txBody>
                  <a:tcPr marL="15482" marR="15482" marT="29036" marB="29036" horzOverflow="overflow"/>
                </a:tc>
                <a:tc gridSpan="2">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0" u="none" strike="noStrike" cap="none" normalizeH="0" baseline="0" dirty="0" smtClean="0">
                          <a:ln>
                            <a:noFill/>
                          </a:ln>
                          <a:solidFill>
                            <a:schemeClr val="tx1"/>
                          </a:solidFill>
                          <a:effectLst/>
                          <a:latin typeface="Times New Roman" pitchFamily="18" charset="0"/>
                          <a:cs typeface="Times New Roman" pitchFamily="18" charset="0"/>
                        </a:rPr>
                        <a:t>прогноз</a:t>
                      </a:r>
                      <a:endParaRPr kumimoji="0" lang="ru-RU" sz="9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hMerge="1">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900" b="1" i="0" u="none" strike="noStrike" cap="none" normalizeH="0" baseline="0" smtClean="0">
                        <a:ln>
                          <a:noFill/>
                        </a:ln>
                        <a:solidFill>
                          <a:schemeClr val="accent4">
                            <a:lumMod val="50000"/>
                          </a:schemeClr>
                        </a:solidFill>
                        <a:effectLst/>
                        <a:latin typeface="Times New Roman" pitchFamily="18" charset="0"/>
                        <a:cs typeface="Times New Roman" pitchFamily="18" charset="0"/>
                      </a:endParaRPr>
                    </a:p>
                  </a:txBody>
                  <a:tcPr marL="15482" marR="15482" marT="29036" marB="29036" horzOverflow="overflow"/>
                </a:tc>
                <a:tc gridSpan="2">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0" u="none" strike="noStrike" cap="none" normalizeH="0" baseline="0" dirty="0" smtClean="0">
                          <a:ln>
                            <a:noFill/>
                          </a:ln>
                          <a:solidFill>
                            <a:schemeClr val="tx1"/>
                          </a:solidFill>
                          <a:effectLst/>
                          <a:latin typeface="Times New Roman" pitchFamily="18" charset="0"/>
                          <a:cs typeface="Times New Roman" pitchFamily="18" charset="0"/>
                        </a:rPr>
                        <a:t>прогноз</a:t>
                      </a:r>
                      <a:endParaRPr kumimoji="0" lang="ru-RU" sz="9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hMerge="1">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900" b="1" i="0" u="none" strike="noStrike" cap="none" normalizeH="0" baseline="0" smtClean="0">
                        <a:ln>
                          <a:noFill/>
                        </a:ln>
                        <a:solidFill>
                          <a:schemeClr val="accent4">
                            <a:lumMod val="50000"/>
                          </a:schemeClr>
                        </a:solidFill>
                        <a:effectLst/>
                        <a:latin typeface="Times New Roman" pitchFamily="18" charset="0"/>
                        <a:cs typeface="Times New Roman" pitchFamily="18" charset="0"/>
                      </a:endParaRPr>
                    </a:p>
                  </a:txBody>
                  <a:tcPr marL="15482" marR="15482" marT="29036" marB="29036" horzOverflow="overflow"/>
                </a:tc>
                <a:tc gridSpan="2">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0" u="none" strike="noStrike" cap="none" normalizeH="0" baseline="0" dirty="0" smtClean="0">
                          <a:ln>
                            <a:noFill/>
                          </a:ln>
                          <a:solidFill>
                            <a:schemeClr val="tx1"/>
                          </a:solidFill>
                          <a:effectLst/>
                          <a:latin typeface="Times New Roman" pitchFamily="18" charset="0"/>
                          <a:cs typeface="Times New Roman" pitchFamily="18" charset="0"/>
                        </a:rPr>
                        <a:t>прогноз</a:t>
                      </a:r>
                      <a:endParaRPr kumimoji="0" lang="ru-RU" sz="9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hMerge="1">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900" b="1" i="0" u="none" strike="noStrike" cap="none" normalizeH="0" baseline="0" smtClean="0">
                        <a:ln>
                          <a:noFill/>
                        </a:ln>
                        <a:solidFill>
                          <a:schemeClr val="accent4">
                            <a:lumMod val="50000"/>
                          </a:schemeClr>
                        </a:solidFill>
                        <a:effectLst/>
                        <a:latin typeface="Times New Roman" pitchFamily="18" charset="0"/>
                        <a:cs typeface="Times New Roman" pitchFamily="18" charset="0"/>
                      </a:endParaRPr>
                    </a:p>
                  </a:txBody>
                  <a:tcPr marL="15482" marR="15482" marT="29036" marB="29036"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0" u="none" strike="noStrike" cap="none" normalizeH="0" baseline="0" dirty="0" smtClean="0">
                          <a:ln>
                            <a:noFill/>
                          </a:ln>
                          <a:solidFill>
                            <a:schemeClr val="tx1"/>
                          </a:solidFill>
                          <a:effectLst/>
                          <a:latin typeface="Times New Roman" pitchFamily="18" charset="0"/>
                          <a:cs typeface="Times New Roman" pitchFamily="18" charset="0"/>
                        </a:rPr>
                        <a:t>прогноз</a:t>
                      </a:r>
                      <a:endParaRPr kumimoji="0" lang="ru-RU" sz="9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0" u="none" strike="noStrike" cap="none" normalizeH="0" baseline="0" dirty="0" smtClean="0">
                          <a:ln>
                            <a:noFill/>
                          </a:ln>
                          <a:solidFill>
                            <a:schemeClr val="tx1"/>
                          </a:solidFill>
                          <a:effectLst/>
                          <a:latin typeface="Times New Roman" pitchFamily="18" charset="0"/>
                          <a:cs typeface="Times New Roman" pitchFamily="18" charset="0"/>
                        </a:rPr>
                        <a:t>прогноз</a:t>
                      </a:r>
                      <a:endParaRPr kumimoji="0" lang="ru-RU" sz="9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373516">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u="none" strike="noStrike" cap="none" normalizeH="0" baseline="0" dirty="0" smtClean="0">
                          <a:ln>
                            <a:noFill/>
                          </a:ln>
                          <a:solidFill>
                            <a:schemeClr val="tx1"/>
                          </a:solidFill>
                          <a:effectLst/>
                          <a:latin typeface="Times New Roman" pitchFamily="18" charset="0"/>
                          <a:cs typeface="Times New Roman" pitchFamily="18" charset="0"/>
                        </a:rPr>
                        <a:t>1</a:t>
                      </a:r>
                      <a:endParaRPr kumimoji="0" lang="ru-RU" sz="9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ru-RU" sz="900" u="none" strike="noStrike" cap="none" normalizeH="0" baseline="0" dirty="0" smtClean="0">
                          <a:ln>
                            <a:noFill/>
                          </a:ln>
                          <a:solidFill>
                            <a:schemeClr val="tx1"/>
                          </a:solidFill>
                          <a:effectLst/>
                          <a:latin typeface="Times New Roman" pitchFamily="18" charset="0"/>
                          <a:cs typeface="Times New Roman" pitchFamily="18" charset="0"/>
                        </a:rPr>
                        <a:t>Повышение доступности и комфортности жилья, качества жилищного обеспечения населения</a:t>
                      </a:r>
                      <a:endParaRPr kumimoji="0" lang="ru-RU" sz="9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u="none" strike="noStrike" cap="none" normalizeH="0" baseline="0" dirty="0" smtClean="0">
                          <a:ln>
                            <a:noFill/>
                          </a:ln>
                          <a:solidFill>
                            <a:schemeClr val="tx1"/>
                          </a:solidFill>
                          <a:effectLst/>
                          <a:latin typeface="Times New Roman" pitchFamily="18" charset="0"/>
                          <a:cs typeface="Times New Roman" pitchFamily="18" charset="0"/>
                        </a:rPr>
                        <a:t>%</a:t>
                      </a:r>
                      <a:endParaRPr kumimoji="0" lang="ru-RU" sz="9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1" u="none" strike="noStrike" cap="none" normalizeH="0" baseline="0" dirty="0" smtClean="0">
                          <a:ln>
                            <a:noFill/>
                          </a:ln>
                          <a:solidFill>
                            <a:schemeClr val="tx1"/>
                          </a:solidFill>
                          <a:effectLst/>
                          <a:latin typeface="Times New Roman" pitchFamily="18" charset="0"/>
                          <a:cs typeface="Times New Roman" pitchFamily="18" charset="0"/>
                        </a:rPr>
                        <a:t>65</a:t>
                      </a:r>
                      <a:endParaRPr kumimoji="0" lang="ru-RU" sz="9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gridSpan="2">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1" u="none" strike="noStrike" cap="none" normalizeH="0" baseline="0" dirty="0" smtClean="0">
                          <a:ln>
                            <a:noFill/>
                          </a:ln>
                          <a:solidFill>
                            <a:schemeClr val="tx1"/>
                          </a:solidFill>
                          <a:effectLst/>
                          <a:latin typeface="Times New Roman" pitchFamily="18" charset="0"/>
                          <a:cs typeface="Times New Roman" pitchFamily="18" charset="0"/>
                        </a:rPr>
                        <a:t>67</a:t>
                      </a:r>
                      <a:endParaRPr kumimoji="0" lang="ru-RU" sz="9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hMerge="1">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900" b="0" i="0" u="none" strike="noStrike" cap="none" normalizeH="0" baseline="0" dirty="0" smtClean="0">
                        <a:ln>
                          <a:noFill/>
                        </a:ln>
                        <a:solidFill>
                          <a:schemeClr val="accent4">
                            <a:lumMod val="50000"/>
                          </a:schemeClr>
                        </a:solidFill>
                        <a:effectLst/>
                        <a:latin typeface="Times New Roman" pitchFamily="18" charset="0"/>
                        <a:cs typeface="Times New Roman" pitchFamily="18" charset="0"/>
                      </a:endParaRPr>
                    </a:p>
                  </a:txBody>
                  <a:tcPr marL="15482" marR="15482" marT="29036" marB="29036" horzOverflow="overflow"/>
                </a:tc>
                <a:tc gridSpan="2">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1" u="none" strike="noStrike" cap="none" normalizeH="0" baseline="0" dirty="0" smtClean="0">
                          <a:ln>
                            <a:noFill/>
                          </a:ln>
                          <a:solidFill>
                            <a:schemeClr val="tx1"/>
                          </a:solidFill>
                          <a:effectLst/>
                          <a:latin typeface="Times New Roman" pitchFamily="18" charset="0"/>
                          <a:cs typeface="Times New Roman" pitchFamily="18" charset="0"/>
                        </a:rPr>
                        <a:t>69</a:t>
                      </a:r>
                      <a:endParaRPr kumimoji="0" lang="ru-RU" sz="9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hMerge="1">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900" b="0" i="0" u="none" strike="noStrike" cap="none" normalizeH="0" baseline="0" smtClean="0">
                        <a:ln>
                          <a:noFill/>
                        </a:ln>
                        <a:solidFill>
                          <a:schemeClr val="accent4">
                            <a:lumMod val="50000"/>
                          </a:schemeClr>
                        </a:solidFill>
                        <a:effectLst/>
                        <a:latin typeface="Times New Roman" pitchFamily="18" charset="0"/>
                        <a:cs typeface="Times New Roman" pitchFamily="18" charset="0"/>
                      </a:endParaRPr>
                    </a:p>
                  </a:txBody>
                  <a:tcPr marL="15482" marR="15482" marT="29036" marB="29036" horzOverflow="overflow"/>
                </a:tc>
                <a:tc gridSpan="2">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1" u="none" strike="noStrike" cap="none" normalizeH="0" baseline="0" dirty="0" smtClean="0">
                          <a:ln>
                            <a:noFill/>
                          </a:ln>
                          <a:solidFill>
                            <a:schemeClr val="tx1"/>
                          </a:solidFill>
                          <a:effectLst/>
                          <a:latin typeface="Times New Roman" pitchFamily="18" charset="0"/>
                          <a:cs typeface="Times New Roman" pitchFamily="18" charset="0"/>
                        </a:rPr>
                        <a:t>70</a:t>
                      </a:r>
                      <a:endParaRPr kumimoji="0" lang="ru-RU" sz="9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hMerge="1">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900" b="0" i="0" u="none" strike="noStrike" cap="none" normalizeH="0" baseline="0" smtClean="0">
                        <a:ln>
                          <a:noFill/>
                        </a:ln>
                        <a:solidFill>
                          <a:schemeClr val="accent4">
                            <a:lumMod val="50000"/>
                          </a:schemeClr>
                        </a:solidFill>
                        <a:effectLst/>
                        <a:latin typeface="Times New Roman" pitchFamily="18" charset="0"/>
                        <a:cs typeface="Times New Roman" pitchFamily="18" charset="0"/>
                      </a:endParaRPr>
                    </a:p>
                  </a:txBody>
                  <a:tcPr marL="15482" marR="15482" marT="29036" marB="29036" horzOverflow="overflow"/>
                </a:tc>
                <a:tc gridSpan="2">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1" u="none" strike="noStrike" cap="none" normalizeH="0" baseline="0" dirty="0" smtClean="0">
                          <a:ln>
                            <a:noFill/>
                          </a:ln>
                          <a:solidFill>
                            <a:schemeClr val="tx1"/>
                          </a:solidFill>
                          <a:effectLst/>
                          <a:latin typeface="Times New Roman" pitchFamily="18" charset="0"/>
                          <a:cs typeface="Times New Roman" pitchFamily="18" charset="0"/>
                        </a:rPr>
                        <a:t>73</a:t>
                      </a:r>
                      <a:endParaRPr kumimoji="0" lang="ru-RU" sz="9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hMerge="1">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900" b="0" i="0" u="none" strike="noStrike" cap="none" normalizeH="0" baseline="0" smtClean="0">
                        <a:ln>
                          <a:noFill/>
                        </a:ln>
                        <a:solidFill>
                          <a:schemeClr val="accent4">
                            <a:lumMod val="50000"/>
                          </a:schemeClr>
                        </a:solidFill>
                        <a:effectLst/>
                        <a:latin typeface="Times New Roman" pitchFamily="18" charset="0"/>
                        <a:cs typeface="Times New Roman" pitchFamily="18" charset="0"/>
                      </a:endParaRPr>
                    </a:p>
                  </a:txBody>
                  <a:tcPr marL="15482" marR="15482" marT="29036" marB="29036" horzOverflow="overflow"/>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1" u="none" strike="noStrike" cap="none" normalizeH="0" baseline="0" dirty="0" smtClean="0">
                          <a:ln>
                            <a:noFill/>
                          </a:ln>
                          <a:solidFill>
                            <a:schemeClr val="tx1"/>
                          </a:solidFill>
                          <a:effectLst/>
                          <a:latin typeface="Times New Roman" pitchFamily="18" charset="0"/>
                          <a:cs typeface="Times New Roman" pitchFamily="18" charset="0"/>
                        </a:rPr>
                        <a:t>75</a:t>
                      </a:r>
                      <a:endParaRPr kumimoji="0" lang="ru-RU" sz="9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1" u="none" strike="noStrike" cap="none" normalizeH="0" baseline="0" dirty="0" smtClean="0">
                          <a:ln>
                            <a:noFill/>
                          </a:ln>
                          <a:solidFill>
                            <a:schemeClr val="tx1"/>
                          </a:solidFill>
                          <a:effectLst/>
                          <a:latin typeface="Times New Roman" pitchFamily="18" charset="0"/>
                          <a:cs typeface="Times New Roman" pitchFamily="18" charset="0"/>
                        </a:rPr>
                        <a:t>78</a:t>
                      </a:r>
                      <a:endParaRPr kumimoji="0" lang="ru-RU" sz="9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215786">
                <a:tc gridSpan="14">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b="1" u="none" strike="noStrike" cap="none" normalizeH="0" baseline="0" dirty="0" smtClean="0">
                          <a:ln>
                            <a:noFill/>
                          </a:ln>
                          <a:solidFill>
                            <a:schemeClr val="tx1"/>
                          </a:solidFill>
                          <a:effectLst/>
                          <a:latin typeface="Times New Roman" pitchFamily="18" charset="0"/>
                          <a:cs typeface="Times New Roman" pitchFamily="18" charset="0"/>
                        </a:rPr>
                        <a:t>Подпрограмма 1. " Переселение граждан города Медногорска Оренбургской области из аварийного жилищного фонда на 2019-2024 годы "                                              </a:t>
                      </a:r>
                      <a:endParaRPr kumimoji="0" lang="ru-RU" sz="9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15786">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u="none" strike="noStrike" cap="none" normalizeH="0" baseline="0" smtClean="0">
                          <a:ln>
                            <a:noFill/>
                          </a:ln>
                          <a:solidFill>
                            <a:schemeClr val="tx1"/>
                          </a:solidFill>
                          <a:effectLst/>
                          <a:latin typeface="Times New Roman" pitchFamily="18" charset="0"/>
                          <a:cs typeface="Times New Roman" pitchFamily="18" charset="0"/>
                        </a:rPr>
                        <a:t>1</a:t>
                      </a:r>
                      <a:endParaRPr kumimoji="0" lang="ru-RU" sz="900" b="0" i="0" u="none" strike="noStrike" cap="none" normalizeH="0" baseline="0" smtClean="0">
                        <a:ln>
                          <a:noFill/>
                        </a:ln>
                        <a:solidFill>
                          <a:schemeClr val="tx1"/>
                        </a:solidFill>
                        <a:effectLst/>
                        <a:latin typeface="Times New Roman" pitchFamily="18" charset="0"/>
                        <a:cs typeface="Times New Roman" pitchFamily="18" charset="0"/>
                      </a:endParaRP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u="none" strike="noStrike" cap="none" normalizeH="0" baseline="0" dirty="0" smtClean="0">
                          <a:ln>
                            <a:noFill/>
                          </a:ln>
                          <a:solidFill>
                            <a:schemeClr val="tx1"/>
                          </a:solidFill>
                          <a:effectLst/>
                          <a:latin typeface="Times New Roman" pitchFamily="18" charset="0"/>
                          <a:cs typeface="Times New Roman" pitchFamily="18" charset="0"/>
                        </a:rPr>
                        <a:t>Количество семей переселенных из аварийного  жилищного фонда    </a:t>
                      </a:r>
                      <a:endParaRPr kumimoji="0" lang="ru-RU" sz="9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u="none" strike="noStrike" cap="none" normalizeH="0" baseline="0" smtClean="0">
                          <a:ln>
                            <a:noFill/>
                          </a:ln>
                          <a:solidFill>
                            <a:schemeClr val="tx1"/>
                          </a:solidFill>
                          <a:effectLst/>
                          <a:latin typeface="Times New Roman" pitchFamily="18" charset="0"/>
                          <a:cs typeface="Times New Roman" pitchFamily="18" charset="0"/>
                        </a:rPr>
                        <a:t>единиц</a:t>
                      </a:r>
                      <a:endParaRPr kumimoji="0" lang="ru-RU" sz="900" b="0" i="0" u="none" strike="noStrike" cap="none" normalizeH="0" baseline="0" smtClean="0">
                        <a:ln>
                          <a:noFill/>
                        </a:ln>
                        <a:solidFill>
                          <a:schemeClr val="tx1"/>
                        </a:solidFill>
                        <a:effectLst/>
                        <a:latin typeface="Times New Roman" pitchFamily="18" charset="0"/>
                        <a:cs typeface="Times New Roman" pitchFamily="18" charset="0"/>
                      </a:endParaRP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gridSpan="2">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1" u="none" strike="noStrike" cap="none" normalizeH="0" baseline="0" dirty="0" smtClean="0">
                          <a:ln>
                            <a:noFill/>
                          </a:ln>
                          <a:solidFill>
                            <a:schemeClr val="tx1"/>
                          </a:solidFill>
                          <a:effectLst/>
                          <a:latin typeface="Times New Roman" pitchFamily="18" charset="0"/>
                          <a:cs typeface="Times New Roman" pitchFamily="18" charset="0"/>
                        </a:rPr>
                        <a:t>0</a:t>
                      </a:r>
                      <a:endParaRPr kumimoji="0" lang="ru-RU" sz="9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hMerge="1">
                  <a:txBody>
                    <a:bodyPr/>
                    <a:lstStyle/>
                    <a:p>
                      <a:endParaRPr lang="ru-RU"/>
                    </a:p>
                  </a:txBody>
                  <a:tcPr/>
                </a:tc>
                <a:tc gridSpan="2">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1" u="none" strike="noStrike" cap="none" normalizeH="0" baseline="0" dirty="0" smtClean="0">
                          <a:ln>
                            <a:noFill/>
                          </a:ln>
                          <a:solidFill>
                            <a:schemeClr val="tx1"/>
                          </a:solidFill>
                          <a:effectLst/>
                          <a:latin typeface="Times New Roman" pitchFamily="18" charset="0"/>
                          <a:cs typeface="Times New Roman" pitchFamily="18" charset="0"/>
                        </a:rPr>
                        <a:t>80</a:t>
                      </a:r>
                      <a:endParaRPr kumimoji="0" lang="ru-RU" sz="9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hMerge="1">
                  <a:txBody>
                    <a:bodyPr/>
                    <a:lstStyle/>
                    <a:p>
                      <a:endParaRPr lang="ru-RU"/>
                    </a:p>
                  </a:txBody>
                  <a:tcPr/>
                </a:tc>
                <a:tc gridSpan="2">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1" u="none" strike="noStrike" cap="none" normalizeH="0" baseline="0" dirty="0" smtClean="0">
                          <a:ln>
                            <a:noFill/>
                          </a:ln>
                          <a:solidFill>
                            <a:schemeClr val="tx1"/>
                          </a:solidFill>
                          <a:effectLst/>
                          <a:latin typeface="Times New Roman" pitchFamily="18" charset="0"/>
                          <a:cs typeface="Times New Roman" pitchFamily="18" charset="0"/>
                        </a:rPr>
                        <a:t>80</a:t>
                      </a:r>
                      <a:endParaRPr kumimoji="0" lang="ru-RU" sz="9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hMerge="1">
                  <a:txBody>
                    <a:bodyPr/>
                    <a:lstStyle/>
                    <a:p>
                      <a:endParaRPr lang="ru-RU"/>
                    </a:p>
                  </a:txBody>
                  <a:tcPr/>
                </a:tc>
                <a:tc gridSpan="2">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1" u="none" strike="noStrike" cap="none" normalizeH="0" baseline="0" dirty="0" smtClean="0">
                          <a:ln>
                            <a:noFill/>
                          </a:ln>
                          <a:solidFill>
                            <a:schemeClr val="tx1"/>
                          </a:solidFill>
                          <a:effectLst/>
                          <a:latin typeface="Times New Roman" pitchFamily="18" charset="0"/>
                          <a:cs typeface="Times New Roman" pitchFamily="18" charset="0"/>
                        </a:rPr>
                        <a:t>151</a:t>
                      </a:r>
                      <a:endParaRPr kumimoji="0" lang="ru-RU" sz="9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hMerge="1">
                  <a:txBody>
                    <a:bodyPr/>
                    <a:lstStyle/>
                    <a:p>
                      <a:endParaRPr lang="ru-RU"/>
                    </a:p>
                  </a:txBody>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1" u="none" strike="noStrike" cap="none" normalizeH="0" baseline="0" dirty="0" smtClean="0">
                          <a:ln>
                            <a:noFill/>
                          </a:ln>
                          <a:solidFill>
                            <a:schemeClr val="tx1"/>
                          </a:solidFill>
                          <a:effectLst/>
                          <a:latin typeface="Times New Roman" pitchFamily="18" charset="0"/>
                          <a:cs typeface="Times New Roman" pitchFamily="18" charset="0"/>
                        </a:rPr>
                        <a:t>-</a:t>
                      </a:r>
                      <a:endParaRPr kumimoji="0" lang="ru-RU" sz="9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1" u="none" strike="noStrike" cap="none" normalizeH="0" baseline="0" dirty="0" smtClean="0">
                          <a:ln>
                            <a:noFill/>
                          </a:ln>
                          <a:solidFill>
                            <a:schemeClr val="tx1"/>
                          </a:solidFill>
                          <a:effectLst/>
                          <a:latin typeface="Times New Roman" pitchFamily="18" charset="0"/>
                          <a:cs typeface="Times New Roman" pitchFamily="18" charset="0"/>
                        </a:rPr>
                        <a:t>-</a:t>
                      </a:r>
                      <a:endParaRPr kumimoji="0" lang="ru-RU" sz="9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u="none" strike="noStrike" cap="none" normalizeH="0" baseline="0" smtClean="0">
                          <a:ln>
                            <a:noFill/>
                          </a:ln>
                          <a:solidFill>
                            <a:schemeClr val="tx1"/>
                          </a:solidFill>
                          <a:effectLst/>
                          <a:latin typeface="Times New Roman" pitchFamily="18" charset="0"/>
                          <a:cs typeface="Times New Roman" pitchFamily="18" charset="0"/>
                        </a:rPr>
                        <a:t>-</a:t>
                      </a:r>
                      <a:endParaRPr kumimoji="0" lang="ru-RU" sz="900" b="0" i="0" u="none" strike="noStrike" cap="none" normalizeH="0" baseline="0" smtClean="0">
                        <a:ln>
                          <a:noFill/>
                        </a:ln>
                        <a:solidFill>
                          <a:schemeClr val="tx1"/>
                        </a:solidFill>
                        <a:effectLst/>
                        <a:latin typeface="Times New Roman" pitchFamily="18" charset="0"/>
                        <a:cs typeface="Times New Roman" pitchFamily="18" charset="0"/>
                      </a:endParaRP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215786">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u="none" strike="noStrike" cap="none" normalizeH="0" baseline="0" smtClean="0">
                          <a:ln>
                            <a:noFill/>
                          </a:ln>
                          <a:solidFill>
                            <a:schemeClr val="tx1"/>
                          </a:solidFill>
                          <a:effectLst/>
                          <a:latin typeface="Times New Roman" pitchFamily="18" charset="0"/>
                          <a:cs typeface="Times New Roman" pitchFamily="18" charset="0"/>
                        </a:rPr>
                        <a:t>2</a:t>
                      </a:r>
                      <a:endParaRPr kumimoji="0" lang="ru-RU" sz="900" b="0" i="0" u="none" strike="noStrike" cap="none" normalizeH="0" baseline="0" smtClean="0">
                        <a:ln>
                          <a:noFill/>
                        </a:ln>
                        <a:solidFill>
                          <a:schemeClr val="tx1"/>
                        </a:solidFill>
                        <a:effectLst/>
                        <a:latin typeface="Times New Roman" pitchFamily="18" charset="0"/>
                        <a:cs typeface="Times New Roman" pitchFamily="18" charset="0"/>
                      </a:endParaRP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u="none" strike="noStrike" cap="none" normalizeH="0" baseline="0" smtClean="0">
                          <a:ln>
                            <a:noFill/>
                          </a:ln>
                          <a:solidFill>
                            <a:schemeClr val="tx1"/>
                          </a:solidFill>
                          <a:effectLst/>
                          <a:latin typeface="Times New Roman" pitchFamily="18" charset="0"/>
                          <a:cs typeface="Times New Roman" pitchFamily="18" charset="0"/>
                        </a:rPr>
                        <a:t>Объем ликвидированного аварийного жилья   </a:t>
                      </a:r>
                      <a:endParaRPr kumimoji="0" lang="ru-RU" sz="900" b="0" i="0" u="none" strike="noStrike" cap="none" normalizeH="0" baseline="0" smtClean="0">
                        <a:ln>
                          <a:noFill/>
                        </a:ln>
                        <a:solidFill>
                          <a:schemeClr val="tx1"/>
                        </a:solidFill>
                        <a:effectLst/>
                        <a:latin typeface="Times New Roman" pitchFamily="18" charset="0"/>
                        <a:cs typeface="Times New Roman" pitchFamily="18" charset="0"/>
                      </a:endParaRP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u="none" strike="noStrike" cap="none" normalizeH="0" baseline="0" dirty="0" smtClean="0">
                          <a:ln>
                            <a:noFill/>
                          </a:ln>
                          <a:solidFill>
                            <a:schemeClr val="tx1"/>
                          </a:solidFill>
                          <a:effectLst/>
                          <a:latin typeface="Times New Roman" pitchFamily="18" charset="0"/>
                          <a:cs typeface="Times New Roman" pitchFamily="18" charset="0"/>
                        </a:rPr>
                        <a:t>кв. м.</a:t>
                      </a:r>
                      <a:endParaRPr kumimoji="0" lang="ru-RU" sz="9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gridSpan="2">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1" u="none" strike="noStrike" cap="none" normalizeH="0" baseline="0" dirty="0" smtClean="0">
                          <a:ln>
                            <a:noFill/>
                          </a:ln>
                          <a:solidFill>
                            <a:schemeClr val="tx1"/>
                          </a:solidFill>
                          <a:effectLst/>
                          <a:latin typeface="Times New Roman" pitchFamily="18" charset="0"/>
                          <a:cs typeface="Times New Roman" pitchFamily="18" charset="0"/>
                        </a:rPr>
                        <a:t>0</a:t>
                      </a:r>
                      <a:endParaRPr kumimoji="0" lang="ru-RU" sz="9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hMerge="1">
                  <a:txBody>
                    <a:bodyPr/>
                    <a:lstStyle/>
                    <a:p>
                      <a:endParaRPr lang="ru-RU"/>
                    </a:p>
                  </a:txBody>
                  <a:tcPr/>
                </a:tc>
                <a:tc gridSpan="2">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1" u="none" strike="noStrike" cap="none" normalizeH="0" baseline="0" dirty="0" smtClean="0">
                          <a:ln>
                            <a:noFill/>
                          </a:ln>
                          <a:solidFill>
                            <a:schemeClr val="tx1"/>
                          </a:solidFill>
                          <a:effectLst/>
                          <a:latin typeface="Times New Roman" pitchFamily="18" charset="0"/>
                          <a:cs typeface="Times New Roman" pitchFamily="18" charset="0"/>
                        </a:rPr>
                        <a:t>4991,47</a:t>
                      </a:r>
                      <a:endParaRPr kumimoji="0" lang="ru-RU" sz="9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hMerge="1">
                  <a:txBody>
                    <a:bodyPr/>
                    <a:lstStyle/>
                    <a:p>
                      <a:endParaRPr lang="ru-RU"/>
                    </a:p>
                  </a:txBody>
                  <a:tcPr/>
                </a:tc>
                <a:tc gridSpan="2">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1" u="none" strike="noStrike" cap="none" normalizeH="0" baseline="0" dirty="0" smtClean="0">
                          <a:ln>
                            <a:noFill/>
                          </a:ln>
                          <a:solidFill>
                            <a:schemeClr val="tx1"/>
                          </a:solidFill>
                          <a:effectLst/>
                          <a:latin typeface="Times New Roman" pitchFamily="18" charset="0"/>
                          <a:cs typeface="Times New Roman" pitchFamily="18" charset="0"/>
                        </a:rPr>
                        <a:t>5284,78</a:t>
                      </a:r>
                      <a:endParaRPr kumimoji="0" lang="ru-RU" sz="9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hMerge="1">
                  <a:txBody>
                    <a:bodyPr/>
                    <a:lstStyle/>
                    <a:p>
                      <a:endParaRPr lang="ru-RU"/>
                    </a:p>
                  </a:txBody>
                  <a:tcPr/>
                </a:tc>
                <a:tc gridSpan="2">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1" u="none" strike="noStrike" cap="none" normalizeH="0" baseline="0" dirty="0" smtClean="0">
                          <a:ln>
                            <a:noFill/>
                          </a:ln>
                          <a:solidFill>
                            <a:schemeClr val="tx1"/>
                          </a:solidFill>
                          <a:effectLst/>
                          <a:latin typeface="Times New Roman" pitchFamily="18" charset="0"/>
                          <a:cs typeface="Times New Roman" pitchFamily="18" charset="0"/>
                        </a:rPr>
                        <a:t>5768,44</a:t>
                      </a:r>
                      <a:endParaRPr kumimoji="0" lang="ru-RU" sz="9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hMerge="1">
                  <a:txBody>
                    <a:bodyPr/>
                    <a:lstStyle/>
                    <a:p>
                      <a:endParaRPr lang="ru-RU"/>
                    </a:p>
                  </a:txBody>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1" u="none" strike="noStrike" cap="none" normalizeH="0" baseline="0" dirty="0" smtClean="0">
                          <a:ln>
                            <a:noFill/>
                          </a:ln>
                          <a:solidFill>
                            <a:schemeClr val="tx1"/>
                          </a:solidFill>
                          <a:effectLst/>
                          <a:latin typeface="Times New Roman" pitchFamily="18" charset="0"/>
                          <a:cs typeface="Times New Roman" pitchFamily="18" charset="0"/>
                        </a:rPr>
                        <a:t>-</a:t>
                      </a:r>
                      <a:endParaRPr kumimoji="0" lang="ru-RU" sz="9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1" u="none" strike="noStrike" cap="none" normalizeH="0" baseline="0" dirty="0" smtClean="0">
                          <a:ln>
                            <a:noFill/>
                          </a:ln>
                          <a:solidFill>
                            <a:schemeClr val="tx1"/>
                          </a:solidFill>
                          <a:effectLst/>
                          <a:latin typeface="Times New Roman" pitchFamily="18" charset="0"/>
                          <a:cs typeface="Times New Roman" pitchFamily="18" charset="0"/>
                        </a:rPr>
                        <a:t>-</a:t>
                      </a:r>
                      <a:endParaRPr kumimoji="0" lang="ru-RU" sz="9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1" u="none" strike="noStrike" cap="none" normalizeH="0" baseline="0" dirty="0" smtClean="0">
                          <a:ln>
                            <a:noFill/>
                          </a:ln>
                          <a:solidFill>
                            <a:schemeClr val="tx1"/>
                          </a:solidFill>
                          <a:effectLst/>
                          <a:latin typeface="Times New Roman" pitchFamily="18" charset="0"/>
                          <a:cs typeface="Times New Roman" pitchFamily="18" charset="0"/>
                        </a:rPr>
                        <a:t>-</a:t>
                      </a:r>
                      <a:endParaRPr kumimoji="0" lang="ru-RU" sz="9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215786">
                <a:tc gridSpan="14">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b="1" u="none" strike="noStrike" cap="none" normalizeH="0" baseline="0" dirty="0" smtClean="0">
                          <a:ln>
                            <a:noFill/>
                          </a:ln>
                          <a:solidFill>
                            <a:schemeClr val="tx1"/>
                          </a:solidFill>
                          <a:effectLst/>
                          <a:latin typeface="Times New Roman" pitchFamily="18" charset="0"/>
                          <a:cs typeface="Times New Roman" pitchFamily="18" charset="0"/>
                        </a:rPr>
                        <a:t>Подпрограмма 2. "Обеспечение жильем молодых семей в Оренбургской области на 2019-2024 годы"         </a:t>
                      </a:r>
                      <a:endParaRPr kumimoji="0" lang="ru-RU" sz="9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215786">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u="none" strike="noStrike" cap="none" normalizeH="0" baseline="0" smtClean="0">
                          <a:ln>
                            <a:noFill/>
                          </a:ln>
                          <a:solidFill>
                            <a:schemeClr val="tx1"/>
                          </a:solidFill>
                          <a:effectLst/>
                          <a:latin typeface="Times New Roman" pitchFamily="18" charset="0"/>
                          <a:cs typeface="Times New Roman" pitchFamily="18" charset="0"/>
                        </a:rPr>
                        <a:t>1</a:t>
                      </a:r>
                      <a:endParaRPr kumimoji="0" lang="ru-RU" sz="900" b="0" i="0" u="none" strike="noStrike" cap="none" normalizeH="0" baseline="0" smtClean="0">
                        <a:ln>
                          <a:noFill/>
                        </a:ln>
                        <a:solidFill>
                          <a:schemeClr val="tx1"/>
                        </a:solidFill>
                        <a:effectLst/>
                        <a:latin typeface="Times New Roman" pitchFamily="18" charset="0"/>
                        <a:cs typeface="Times New Roman" pitchFamily="18" charset="0"/>
                      </a:endParaRP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u="none" strike="noStrike" cap="none" normalizeH="0" baseline="0" dirty="0" smtClean="0">
                          <a:ln>
                            <a:noFill/>
                          </a:ln>
                          <a:solidFill>
                            <a:schemeClr val="tx1"/>
                          </a:solidFill>
                          <a:effectLst/>
                          <a:latin typeface="Times New Roman" pitchFamily="18" charset="0"/>
                          <a:cs typeface="Times New Roman" pitchFamily="18" charset="0"/>
                        </a:rPr>
                        <a:t>Количество молодых семей, улучшивших  жилищные условия   </a:t>
                      </a:r>
                      <a:endParaRPr kumimoji="0" lang="ru-RU" sz="9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u="none" strike="noStrike" cap="none" normalizeH="0" baseline="0" smtClean="0">
                          <a:ln>
                            <a:noFill/>
                          </a:ln>
                          <a:solidFill>
                            <a:schemeClr val="tx1"/>
                          </a:solidFill>
                          <a:effectLst/>
                          <a:latin typeface="Times New Roman" pitchFamily="18" charset="0"/>
                          <a:cs typeface="Times New Roman" pitchFamily="18" charset="0"/>
                        </a:rPr>
                        <a:t>единиц</a:t>
                      </a:r>
                      <a:endParaRPr kumimoji="0" lang="ru-RU" sz="900" b="0" i="0" u="none" strike="noStrike" cap="none" normalizeH="0" baseline="0" smtClean="0">
                        <a:ln>
                          <a:noFill/>
                        </a:ln>
                        <a:solidFill>
                          <a:schemeClr val="tx1"/>
                        </a:solidFill>
                        <a:effectLst/>
                        <a:latin typeface="Times New Roman" pitchFamily="18" charset="0"/>
                        <a:cs typeface="Times New Roman" pitchFamily="18" charset="0"/>
                      </a:endParaRP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gridSpan="2">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1" i="0" u="none" strike="noStrike" cap="none" normalizeH="0" baseline="0" dirty="0" smtClean="0">
                          <a:ln>
                            <a:noFill/>
                          </a:ln>
                          <a:solidFill>
                            <a:schemeClr val="tx1"/>
                          </a:solidFill>
                          <a:effectLst/>
                          <a:latin typeface="Times New Roman" pitchFamily="18" charset="0"/>
                          <a:cs typeface="Times New Roman" pitchFamily="18" charset="0"/>
                        </a:rPr>
                        <a:t>4</a:t>
                      </a: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hMerge="1">
                  <a:txBody>
                    <a:bodyPr/>
                    <a:lstStyle/>
                    <a:p>
                      <a:endParaRPr lang="ru-RU"/>
                    </a:p>
                  </a:txBody>
                  <a:tcPr/>
                </a:tc>
                <a:tc gridSpan="2">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1" i="0" u="none" strike="noStrike" cap="none" normalizeH="0" baseline="0" dirty="0" smtClean="0">
                          <a:ln>
                            <a:noFill/>
                          </a:ln>
                          <a:solidFill>
                            <a:schemeClr val="tx1"/>
                          </a:solidFill>
                          <a:effectLst/>
                          <a:latin typeface="Times New Roman" pitchFamily="18" charset="0"/>
                          <a:cs typeface="Times New Roman" pitchFamily="18" charset="0"/>
                        </a:rPr>
                        <a:t>4</a:t>
                      </a: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hMerge="1">
                  <a:txBody>
                    <a:bodyPr/>
                    <a:lstStyle/>
                    <a:p>
                      <a:endParaRPr lang="ru-RU"/>
                    </a:p>
                  </a:txBody>
                  <a:tcPr/>
                </a:tc>
                <a:tc gridSpan="2">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1" i="0" u="none" strike="noStrike" cap="none" normalizeH="0" baseline="0" dirty="0" smtClean="0">
                          <a:ln>
                            <a:noFill/>
                          </a:ln>
                          <a:solidFill>
                            <a:schemeClr val="tx1"/>
                          </a:solidFill>
                          <a:effectLst/>
                          <a:latin typeface="Times New Roman" pitchFamily="18" charset="0"/>
                          <a:cs typeface="Times New Roman" pitchFamily="18" charset="0"/>
                        </a:rPr>
                        <a:t>5</a:t>
                      </a: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hMerge="1">
                  <a:txBody>
                    <a:bodyPr/>
                    <a:lstStyle/>
                    <a:p>
                      <a:endParaRPr lang="ru-RU"/>
                    </a:p>
                  </a:txBody>
                  <a:tcPr/>
                </a:tc>
                <a:tc gridSpan="2">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1" i="0" u="none" strike="noStrike" cap="none" normalizeH="0" baseline="0" dirty="0" smtClean="0">
                          <a:ln>
                            <a:noFill/>
                          </a:ln>
                          <a:solidFill>
                            <a:schemeClr val="tx1"/>
                          </a:solidFill>
                          <a:effectLst/>
                          <a:latin typeface="Times New Roman" pitchFamily="18" charset="0"/>
                          <a:cs typeface="Times New Roman" pitchFamily="18" charset="0"/>
                        </a:rPr>
                        <a:t>5</a:t>
                      </a: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hMerge="1">
                  <a:txBody>
                    <a:bodyPr/>
                    <a:lstStyle/>
                    <a:p>
                      <a:endParaRPr lang="ru-RU"/>
                    </a:p>
                  </a:txBody>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1" i="0" u="none" strike="noStrike" cap="none" normalizeH="0" baseline="0" dirty="0" smtClean="0">
                          <a:ln>
                            <a:noFill/>
                          </a:ln>
                          <a:solidFill>
                            <a:schemeClr val="tx1"/>
                          </a:solidFill>
                          <a:effectLst/>
                          <a:latin typeface="Times New Roman" pitchFamily="18" charset="0"/>
                          <a:cs typeface="Times New Roman" pitchFamily="18" charset="0"/>
                        </a:rPr>
                        <a:t>5</a:t>
                      </a: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1" i="0" u="none" strike="noStrike" cap="none" normalizeH="0" baseline="0" dirty="0" smtClean="0">
                          <a:ln>
                            <a:noFill/>
                          </a:ln>
                          <a:solidFill>
                            <a:schemeClr val="tx1"/>
                          </a:solidFill>
                          <a:effectLst/>
                          <a:latin typeface="Times New Roman" pitchFamily="18" charset="0"/>
                          <a:cs typeface="Times New Roman" pitchFamily="18" charset="0"/>
                        </a:rPr>
                        <a:t>5</a:t>
                      </a: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1" i="0" u="none" strike="noStrike" cap="none" normalizeH="0" baseline="0" dirty="0" smtClean="0">
                          <a:ln>
                            <a:noFill/>
                          </a:ln>
                          <a:solidFill>
                            <a:schemeClr val="tx1"/>
                          </a:solidFill>
                          <a:effectLst/>
                          <a:latin typeface="Times New Roman" pitchFamily="18" charset="0"/>
                          <a:cs typeface="Times New Roman" pitchFamily="18" charset="0"/>
                        </a:rPr>
                        <a:t>5</a:t>
                      </a: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215786">
                <a:tc gridSpan="14">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b="1" u="none" strike="noStrike" cap="none" normalizeH="0" baseline="0" dirty="0" smtClean="0">
                          <a:ln>
                            <a:noFill/>
                          </a:ln>
                          <a:solidFill>
                            <a:schemeClr val="tx1"/>
                          </a:solidFill>
                          <a:effectLst/>
                          <a:latin typeface="Times New Roman" pitchFamily="18" charset="0"/>
                          <a:cs typeface="Times New Roman" pitchFamily="18" charset="0"/>
                        </a:rPr>
                        <a:t>Подпрограмма 3 «Развитие системы  </a:t>
                      </a:r>
                      <a:r>
                        <a:rPr kumimoji="0" lang="ru-RU" sz="900" b="1" u="none" strike="noStrike" cap="none" normalizeH="0" baseline="0" dirty="0" err="1" smtClean="0">
                          <a:ln>
                            <a:noFill/>
                          </a:ln>
                          <a:solidFill>
                            <a:schemeClr val="tx1"/>
                          </a:solidFill>
                          <a:effectLst/>
                          <a:latin typeface="Times New Roman" pitchFamily="18" charset="0"/>
                          <a:cs typeface="Times New Roman" pitchFamily="18" charset="0"/>
                        </a:rPr>
                        <a:t>градорегулирования</a:t>
                      </a:r>
                      <a:r>
                        <a:rPr kumimoji="0" lang="ru-RU" sz="900" b="1" u="none" strike="noStrike" cap="none" normalizeH="0" baseline="0" dirty="0" smtClean="0">
                          <a:ln>
                            <a:noFill/>
                          </a:ln>
                          <a:solidFill>
                            <a:schemeClr val="tx1"/>
                          </a:solidFill>
                          <a:effectLst/>
                          <a:latin typeface="Times New Roman" pitchFamily="18" charset="0"/>
                          <a:cs typeface="Times New Roman" pitchFamily="18" charset="0"/>
                        </a:rPr>
                        <a:t> муниципального образования город т. Медногорск Оренбургской области на 2019-2024 годы»</a:t>
                      </a:r>
                      <a:endParaRPr kumimoji="0" lang="ru-RU" sz="9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447072">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u="none" strike="noStrike" cap="none" normalizeH="0" baseline="0" smtClean="0">
                          <a:ln>
                            <a:noFill/>
                          </a:ln>
                          <a:solidFill>
                            <a:schemeClr val="tx1"/>
                          </a:solidFill>
                          <a:effectLst/>
                          <a:latin typeface="Times New Roman" pitchFamily="18" charset="0"/>
                          <a:cs typeface="Times New Roman" pitchFamily="18" charset="0"/>
                        </a:rPr>
                        <a:t>1</a:t>
                      </a:r>
                      <a:endParaRPr kumimoji="0" lang="ru-RU" sz="900" b="0" i="0" u="none" strike="noStrike" cap="none" normalizeH="0" baseline="0" smtClean="0">
                        <a:ln>
                          <a:noFill/>
                        </a:ln>
                        <a:solidFill>
                          <a:schemeClr val="tx1"/>
                        </a:solidFill>
                        <a:effectLst/>
                        <a:latin typeface="Times New Roman" pitchFamily="18" charset="0"/>
                        <a:cs typeface="Times New Roman" pitchFamily="18" charset="0"/>
                      </a:endParaRP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900" u="none" strike="noStrike" cap="none" normalizeH="0" baseline="0" dirty="0" smtClean="0">
                          <a:ln>
                            <a:noFill/>
                          </a:ln>
                          <a:solidFill>
                            <a:schemeClr val="tx1"/>
                          </a:solidFill>
                          <a:effectLst/>
                          <a:latin typeface="Times New Roman" pitchFamily="18" charset="0"/>
                          <a:cs typeface="Times New Roman" pitchFamily="18" charset="0"/>
                        </a:rPr>
                        <a:t>Развитие системы  </a:t>
                      </a:r>
                      <a:r>
                        <a:rPr kumimoji="0" lang="ru-RU" sz="900" u="none" strike="noStrike" cap="none" normalizeH="0" baseline="0" dirty="0" err="1" smtClean="0">
                          <a:ln>
                            <a:noFill/>
                          </a:ln>
                          <a:solidFill>
                            <a:schemeClr val="tx1"/>
                          </a:solidFill>
                          <a:effectLst/>
                          <a:latin typeface="Times New Roman" pitchFamily="18" charset="0"/>
                          <a:cs typeface="Times New Roman" pitchFamily="18" charset="0"/>
                        </a:rPr>
                        <a:t>градорегулирования</a:t>
                      </a:r>
                      <a:r>
                        <a:rPr kumimoji="0" lang="ru-RU" sz="900" u="none" strike="noStrike" cap="none" normalizeH="0" baseline="0" dirty="0" smtClean="0">
                          <a:ln>
                            <a:noFill/>
                          </a:ln>
                          <a:solidFill>
                            <a:schemeClr val="tx1"/>
                          </a:solidFill>
                          <a:effectLst/>
                          <a:latin typeface="Times New Roman" pitchFamily="18" charset="0"/>
                          <a:cs typeface="Times New Roman" pitchFamily="18" charset="0"/>
                        </a:rPr>
                        <a:t> муниципального образования город  Медногорск </a:t>
                      </a:r>
                      <a:endParaRPr kumimoji="0" lang="ru-RU" sz="9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u="none" strike="noStrike" cap="none" normalizeH="0" baseline="0" smtClean="0">
                          <a:ln>
                            <a:noFill/>
                          </a:ln>
                          <a:solidFill>
                            <a:schemeClr val="tx1"/>
                          </a:solidFill>
                          <a:effectLst/>
                          <a:latin typeface="Times New Roman" pitchFamily="18" charset="0"/>
                          <a:cs typeface="Times New Roman" pitchFamily="18" charset="0"/>
                        </a:rPr>
                        <a:t>Шт.</a:t>
                      </a:r>
                      <a:endParaRPr kumimoji="0" lang="ru-RU" sz="900" b="0" i="0" u="none" strike="noStrike" cap="none" normalizeH="0" baseline="0" smtClean="0">
                        <a:ln>
                          <a:noFill/>
                        </a:ln>
                        <a:solidFill>
                          <a:schemeClr val="tx1"/>
                        </a:solidFill>
                        <a:effectLst/>
                        <a:latin typeface="Times New Roman" pitchFamily="18" charset="0"/>
                        <a:cs typeface="Times New Roman" pitchFamily="18" charset="0"/>
                      </a:endParaRP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gridSpan="2">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1" u="none" strike="noStrike" cap="none" normalizeH="0" baseline="0" dirty="0" smtClean="0">
                          <a:ln>
                            <a:noFill/>
                          </a:ln>
                          <a:solidFill>
                            <a:schemeClr val="tx1"/>
                          </a:solidFill>
                          <a:effectLst/>
                          <a:latin typeface="Times New Roman" pitchFamily="18" charset="0"/>
                          <a:cs typeface="Times New Roman" pitchFamily="18" charset="0"/>
                        </a:rPr>
                        <a:t>-</a:t>
                      </a:r>
                      <a:endParaRPr kumimoji="0" lang="ru-RU" sz="9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hMerge="1">
                  <a:txBody>
                    <a:bodyPr/>
                    <a:lstStyle/>
                    <a:p>
                      <a:endParaRPr lang="ru-RU"/>
                    </a:p>
                  </a:txBody>
                  <a:tcPr/>
                </a:tc>
                <a:tc gridSpan="2">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1" u="none" strike="noStrike" cap="none" normalizeH="0" baseline="0" dirty="0" smtClean="0">
                          <a:ln>
                            <a:noFill/>
                          </a:ln>
                          <a:solidFill>
                            <a:schemeClr val="tx1"/>
                          </a:solidFill>
                          <a:effectLst/>
                          <a:latin typeface="Times New Roman" pitchFamily="18" charset="0"/>
                          <a:cs typeface="Times New Roman" pitchFamily="18" charset="0"/>
                        </a:rPr>
                        <a:t>3</a:t>
                      </a:r>
                      <a:endParaRPr kumimoji="0" lang="ru-RU" sz="9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hMerge="1">
                  <a:txBody>
                    <a:bodyPr/>
                    <a:lstStyle/>
                    <a:p>
                      <a:endParaRPr lang="ru-RU"/>
                    </a:p>
                  </a:txBody>
                  <a:tcPr/>
                </a:tc>
                <a:tc gridSpan="2">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1" u="none" strike="noStrike" cap="none" normalizeH="0" baseline="0" dirty="0" smtClean="0">
                          <a:ln>
                            <a:noFill/>
                          </a:ln>
                          <a:solidFill>
                            <a:schemeClr val="tx1"/>
                          </a:solidFill>
                          <a:effectLst/>
                          <a:latin typeface="Times New Roman" pitchFamily="18" charset="0"/>
                          <a:cs typeface="Times New Roman" pitchFamily="18" charset="0"/>
                        </a:rPr>
                        <a:t>-</a:t>
                      </a:r>
                      <a:endParaRPr kumimoji="0" lang="ru-RU" sz="9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hMerge="1">
                  <a:txBody>
                    <a:bodyPr/>
                    <a:lstStyle/>
                    <a:p>
                      <a:endParaRPr lang="ru-RU"/>
                    </a:p>
                  </a:txBody>
                  <a:tcPr/>
                </a:tc>
                <a:tc gridSpan="2">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1" u="none" strike="noStrike" cap="none" normalizeH="0" baseline="0" dirty="0" smtClean="0">
                          <a:ln>
                            <a:noFill/>
                          </a:ln>
                          <a:solidFill>
                            <a:schemeClr val="tx1"/>
                          </a:solidFill>
                          <a:effectLst/>
                          <a:latin typeface="Times New Roman" pitchFamily="18" charset="0"/>
                          <a:cs typeface="Times New Roman" pitchFamily="18" charset="0"/>
                        </a:rPr>
                        <a:t>-</a:t>
                      </a:r>
                      <a:endParaRPr kumimoji="0" lang="ru-RU" sz="9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hMerge="1">
                  <a:txBody>
                    <a:bodyPr/>
                    <a:lstStyle/>
                    <a:p>
                      <a:endParaRPr lang="ru-RU"/>
                    </a:p>
                  </a:txBody>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1" u="none" strike="noStrike" cap="none" normalizeH="0" baseline="0" dirty="0" smtClean="0">
                          <a:ln>
                            <a:noFill/>
                          </a:ln>
                          <a:solidFill>
                            <a:schemeClr val="tx1"/>
                          </a:solidFill>
                          <a:effectLst/>
                          <a:latin typeface="Times New Roman" pitchFamily="18" charset="0"/>
                          <a:cs typeface="Times New Roman" pitchFamily="18" charset="0"/>
                        </a:rPr>
                        <a:t>-</a:t>
                      </a:r>
                      <a:endParaRPr kumimoji="0" lang="ru-RU" sz="9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1" u="none" strike="noStrike" cap="none" normalizeH="0" baseline="0" dirty="0" smtClean="0">
                          <a:ln>
                            <a:noFill/>
                          </a:ln>
                          <a:solidFill>
                            <a:schemeClr val="tx1"/>
                          </a:solidFill>
                          <a:effectLst/>
                          <a:latin typeface="Times New Roman" pitchFamily="18" charset="0"/>
                          <a:cs typeface="Times New Roman" pitchFamily="18" charset="0"/>
                        </a:rPr>
                        <a:t>-</a:t>
                      </a:r>
                      <a:endParaRPr kumimoji="0" lang="ru-RU" sz="9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900" b="1" u="none" strike="noStrike" cap="none" normalizeH="0" baseline="0" dirty="0" smtClean="0">
                          <a:ln>
                            <a:noFill/>
                          </a:ln>
                          <a:solidFill>
                            <a:schemeClr val="tx1"/>
                          </a:solidFill>
                          <a:effectLst/>
                          <a:latin typeface="Times New Roman" pitchFamily="18" charset="0"/>
                          <a:cs typeface="Times New Roman" pitchFamily="18" charset="0"/>
                        </a:rPr>
                        <a:t>-</a:t>
                      </a:r>
                      <a:endParaRPr kumimoji="0" lang="ru-RU" sz="9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5482" marR="15482" marT="29028" marB="29028"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bl>
          </a:graphicData>
        </a:graphic>
      </p:graphicFrame>
      <p:sp>
        <p:nvSpPr>
          <p:cNvPr id="6" name="Прямоугольник 5"/>
          <p:cNvSpPr>
            <a:spLocks noChangeArrowheads="1"/>
          </p:cNvSpPr>
          <p:nvPr/>
        </p:nvSpPr>
        <p:spPr bwMode="auto">
          <a:xfrm>
            <a:off x="1620609" y="4629377"/>
            <a:ext cx="5929313" cy="307975"/>
          </a:xfrm>
          <a:prstGeom prst="rect">
            <a:avLst/>
          </a:prstGeom>
          <a:noFill/>
          <a:ln w="9525">
            <a:noFill/>
            <a:miter lim="800000"/>
            <a:headEnd/>
            <a:tailEnd/>
          </a:ln>
        </p:spPr>
        <p:txBody>
          <a:bodyPr>
            <a:spAutoFit/>
          </a:bodyPr>
          <a:lstStyle/>
          <a:p>
            <a:pPr algn="ctr"/>
            <a:r>
              <a:rPr lang="ru-RU" sz="1400" b="1" dirty="0">
                <a:latin typeface="Times New Roman" pitchFamily="18" charset="0"/>
                <a:ea typeface="Sometimes" pitchFamily="50" charset="0"/>
                <a:cs typeface="Times New Roman" pitchFamily="18" charset="0"/>
              </a:rPr>
              <a:t>Расходы городского бюджета на реализацию программы, тыс. </a:t>
            </a:r>
            <a:r>
              <a:rPr lang="ru-RU" sz="1400" b="1" dirty="0" err="1">
                <a:latin typeface="Times New Roman" pitchFamily="18" charset="0"/>
                <a:ea typeface="Sometimes" pitchFamily="50" charset="0"/>
                <a:cs typeface="Times New Roman" pitchFamily="18" charset="0"/>
              </a:rPr>
              <a:t>руб</a:t>
            </a:r>
            <a:r>
              <a:rPr lang="ru-RU" sz="1400" b="1" dirty="0">
                <a:latin typeface="Times New Roman" pitchFamily="18" charset="0"/>
                <a:ea typeface="Sometimes" pitchFamily="50" charset="0"/>
                <a:cs typeface="Times New Roman" pitchFamily="18" charset="0"/>
              </a:rPr>
              <a:t>:</a:t>
            </a:r>
          </a:p>
        </p:txBody>
      </p:sp>
      <p:graphicFrame>
        <p:nvGraphicFramePr>
          <p:cNvPr id="9" name="Диаграмма 8"/>
          <p:cNvGraphicFramePr>
            <a:graphicFrameLocks/>
          </p:cNvGraphicFramePr>
          <p:nvPr>
            <p:extLst>
              <p:ext uri="{D42A27DB-BD31-4B8C-83A1-F6EECF244321}">
                <p14:modId xmlns:p14="http://schemas.microsoft.com/office/powerpoint/2010/main" val="1584673918"/>
              </p:ext>
            </p:extLst>
          </p:nvPr>
        </p:nvGraphicFramePr>
        <p:xfrm>
          <a:off x="50006" y="4879295"/>
          <a:ext cx="8972550" cy="186962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45038726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113217" y="234634"/>
            <a:ext cx="9144000" cy="563562"/>
          </a:xfrm>
        </p:spPr>
        <p:txBody>
          <a:bodyPr>
            <a:noAutofit/>
          </a:bodyPr>
          <a:lstStyle/>
          <a:p>
            <a:pPr eaLnBrk="1" hangingPunct="1">
              <a:defRPr/>
            </a:pPr>
            <a:r>
              <a:rPr lang="ru-RU" sz="2000" b="1" dirty="0" smtClean="0">
                <a:pattFill prst="wdUpDiag">
                  <a:fgClr>
                    <a:srgbClr val="7030A0"/>
                  </a:fgClr>
                  <a:bgClr>
                    <a:schemeClr val="tx1"/>
                  </a:bgClr>
                </a:pattFill>
                <a:latin typeface="Times New Roman" pitchFamily="18" charset="0"/>
                <a:cs typeface="Times New Roman" pitchFamily="18" charset="0"/>
              </a:rPr>
              <a:t>Муниципальная программа «Экономическое развитие муниципального образования город Медногорск» на 2019- 2024 годы</a:t>
            </a:r>
            <a:br>
              <a:rPr lang="ru-RU" sz="2000" b="1" dirty="0" smtClean="0">
                <a:pattFill prst="wdUpDiag">
                  <a:fgClr>
                    <a:srgbClr val="7030A0"/>
                  </a:fgClr>
                  <a:bgClr>
                    <a:schemeClr val="tx1"/>
                  </a:bgClr>
                </a:pattFill>
                <a:latin typeface="Times New Roman" pitchFamily="18" charset="0"/>
                <a:cs typeface="Times New Roman" pitchFamily="18" charset="0"/>
              </a:rPr>
            </a:br>
            <a:endParaRPr lang="ru-RU" sz="2000" b="1" dirty="0">
              <a:pattFill prst="wdUpDiag">
                <a:fgClr>
                  <a:srgbClr val="7030A0"/>
                </a:fgClr>
                <a:bgClr>
                  <a:schemeClr val="tx1"/>
                </a:bgClr>
              </a:pattFill>
              <a:latin typeface="Times New Roman" pitchFamily="18" charset="0"/>
              <a:cs typeface="Times New Roman" pitchFamily="18" charset="0"/>
            </a:endParaRPr>
          </a:p>
        </p:txBody>
      </p:sp>
      <p:sp>
        <p:nvSpPr>
          <p:cNvPr id="4" name="Прямоугольник 3"/>
          <p:cNvSpPr>
            <a:spLocks noChangeArrowheads="1"/>
          </p:cNvSpPr>
          <p:nvPr/>
        </p:nvSpPr>
        <p:spPr bwMode="auto">
          <a:xfrm>
            <a:off x="0" y="809625"/>
            <a:ext cx="9144000" cy="523875"/>
          </a:xfrm>
          <a:prstGeom prst="rect">
            <a:avLst/>
          </a:prstGeom>
          <a:noFill/>
          <a:ln w="9525">
            <a:noFill/>
            <a:miter lim="800000"/>
            <a:headEnd/>
            <a:tailEnd/>
          </a:ln>
        </p:spPr>
        <p:txBody>
          <a:bodyPr>
            <a:spAutoFit/>
          </a:bodyPr>
          <a:lstStyle/>
          <a:p>
            <a:pPr algn="just"/>
            <a:r>
              <a:rPr lang="ru-RU" sz="1400" b="1" dirty="0">
                <a:latin typeface="Times New Roman" pitchFamily="18" charset="0"/>
                <a:ea typeface="Sometimes" pitchFamily="50" charset="0"/>
                <a:cs typeface="Times New Roman" pitchFamily="18" charset="0"/>
              </a:rPr>
              <a:t>Цель программы: создание условий для обеспечения устойчивого роста экономики, повышения эффективности деятельности органов местного самоуправления </a:t>
            </a:r>
          </a:p>
        </p:txBody>
      </p:sp>
      <p:graphicFrame>
        <p:nvGraphicFramePr>
          <p:cNvPr id="5" name="Таблица 4"/>
          <p:cNvGraphicFramePr>
            <a:graphicFrameLocks noGrp="1"/>
          </p:cNvGraphicFramePr>
          <p:nvPr>
            <p:extLst>
              <p:ext uri="{D42A27DB-BD31-4B8C-83A1-F6EECF244321}">
                <p14:modId xmlns:p14="http://schemas.microsoft.com/office/powerpoint/2010/main" val="537228298"/>
              </p:ext>
            </p:extLst>
          </p:nvPr>
        </p:nvGraphicFramePr>
        <p:xfrm>
          <a:off x="178562" y="1438638"/>
          <a:ext cx="8786875" cy="3154680"/>
        </p:xfrm>
        <a:graphic>
          <a:graphicData uri="http://schemas.openxmlformats.org/drawingml/2006/table">
            <a:tbl>
              <a:tblPr>
                <a:tableStyleId>{ED083AE6-46FA-4A59-8FB0-9F97EB10719F}</a:tableStyleId>
              </a:tblPr>
              <a:tblGrid>
                <a:gridCol w="2183251"/>
                <a:gridCol w="850070"/>
                <a:gridCol w="851755"/>
                <a:gridCol w="971270"/>
                <a:gridCol w="858487"/>
                <a:gridCol w="767590"/>
                <a:gridCol w="767590"/>
                <a:gridCol w="767590"/>
                <a:gridCol w="769272"/>
              </a:tblGrid>
              <a:tr h="165909">
                <a:tc rowSpan="3">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000" b="1" u="none" strike="noStrike" cap="none" normalizeH="0" baseline="0" dirty="0" smtClean="0">
                          <a:ln>
                            <a:noFill/>
                          </a:ln>
                          <a:solidFill>
                            <a:schemeClr val="tx1"/>
                          </a:solidFill>
                          <a:effectLst/>
                          <a:latin typeface="Times New Roman" pitchFamily="18" charset="0"/>
                          <a:cs typeface="Times New Roman" pitchFamily="18" charset="0"/>
                        </a:rPr>
                        <a:t>Наименование  показателя </a:t>
                      </a:r>
                    </a:p>
                    <a:p>
                      <a:pPr marL="0" marR="0" lvl="0" indent="0" algn="ctr" defTabSz="914400" rtl="0" eaLnBrk="1" fontAlgn="base" latinLnBrk="0" hangingPunct="1">
                        <a:lnSpc>
                          <a:spcPct val="115000"/>
                        </a:lnSpc>
                        <a:spcBef>
                          <a:spcPct val="0"/>
                        </a:spcBef>
                        <a:spcAft>
                          <a:spcPct val="0"/>
                        </a:spcAft>
                        <a:buClrTx/>
                        <a:buSzTx/>
                        <a:buFontTx/>
                        <a:buNone/>
                        <a:tabLst/>
                      </a:pPr>
                      <a:r>
                        <a:rPr kumimoji="0" lang="ru-RU" sz="1000" b="1" u="none" strike="noStrike" cap="none" normalizeH="0" baseline="0" dirty="0" smtClean="0">
                          <a:ln>
                            <a:noFill/>
                          </a:ln>
                          <a:solidFill>
                            <a:schemeClr val="tx1"/>
                          </a:solidFill>
                          <a:effectLst/>
                          <a:latin typeface="Times New Roman" pitchFamily="18" charset="0"/>
                          <a:cs typeface="Times New Roman" pitchFamily="18" charset="0"/>
                        </a:rPr>
                        <a:t>(индикатора)</a:t>
                      </a:r>
                      <a:endParaRPr kumimoji="0" lang="ru-RU" sz="1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28809" marR="28809"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rowSpan="3">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000" b="1" u="none" strike="noStrike" cap="none" normalizeH="0" baseline="0" dirty="0" smtClean="0">
                          <a:ln>
                            <a:noFill/>
                          </a:ln>
                          <a:solidFill>
                            <a:schemeClr val="tx1"/>
                          </a:solidFill>
                          <a:effectLst/>
                          <a:latin typeface="Times New Roman" pitchFamily="18" charset="0"/>
                          <a:cs typeface="Times New Roman" pitchFamily="18" charset="0"/>
                        </a:rPr>
                        <a:t>Единица измерения</a:t>
                      </a:r>
                      <a:endParaRPr kumimoji="0" lang="ru-RU" sz="1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28809" marR="28809"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gridSpan="7">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000" b="1" u="none" strike="noStrike" cap="none" normalizeH="0" baseline="0" dirty="0" smtClean="0">
                          <a:ln>
                            <a:noFill/>
                          </a:ln>
                          <a:solidFill>
                            <a:schemeClr val="tx1"/>
                          </a:solidFill>
                          <a:effectLst/>
                          <a:latin typeface="Times New Roman" pitchFamily="18" charset="0"/>
                          <a:cs typeface="Times New Roman" pitchFamily="18" charset="0"/>
                        </a:rPr>
                        <a:t>Значение показателя (индикатора)</a:t>
                      </a:r>
                      <a:endParaRPr kumimoji="0" lang="ru-RU" sz="1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28809" marR="28809"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31818">
                <a:tc vMerge="1">
                  <a:txBody>
                    <a:bodyPr/>
                    <a:lstStyle/>
                    <a:p>
                      <a:endParaRPr lang="ru-RU"/>
                    </a:p>
                  </a:txBody>
                  <a:tcPr/>
                </a:tc>
                <a:tc vMerge="1">
                  <a:txBody>
                    <a:bodyPr/>
                    <a:lstStyle/>
                    <a:p>
                      <a:endParaRPr lang="ru-RU"/>
                    </a:p>
                  </a:txBody>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000" b="1" u="none" strike="noStrike" cap="none" normalizeH="0" baseline="0" dirty="0" smtClean="0">
                          <a:ln>
                            <a:noFill/>
                          </a:ln>
                          <a:solidFill>
                            <a:schemeClr val="tx1"/>
                          </a:solidFill>
                          <a:effectLst/>
                          <a:latin typeface="Times New Roman" pitchFamily="18" charset="0"/>
                          <a:cs typeface="Times New Roman" pitchFamily="18" charset="0"/>
                        </a:rPr>
                        <a:t>отчетный год</a:t>
                      </a:r>
                      <a:endParaRPr kumimoji="0" lang="ru-RU" sz="1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28809" marR="28809"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000" b="1" u="none" strike="noStrike" cap="none" normalizeH="0" baseline="0" dirty="0" smtClean="0">
                          <a:ln>
                            <a:noFill/>
                          </a:ln>
                          <a:solidFill>
                            <a:schemeClr val="tx1"/>
                          </a:solidFill>
                          <a:effectLst/>
                          <a:latin typeface="Times New Roman" pitchFamily="18" charset="0"/>
                          <a:cs typeface="Times New Roman" pitchFamily="18" charset="0"/>
                        </a:rPr>
                        <a:t>текущий год</a:t>
                      </a:r>
                      <a:endParaRPr kumimoji="0" lang="ru-RU" sz="1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28809" marR="28809"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000" b="1" u="none" strike="noStrike" cap="none" normalizeH="0" baseline="0" dirty="0" smtClean="0">
                          <a:ln>
                            <a:noFill/>
                          </a:ln>
                          <a:solidFill>
                            <a:schemeClr val="tx1"/>
                          </a:solidFill>
                          <a:effectLst/>
                          <a:latin typeface="Times New Roman" pitchFamily="18" charset="0"/>
                          <a:cs typeface="Times New Roman" pitchFamily="18" charset="0"/>
                        </a:rPr>
                        <a:t>очередной год</a:t>
                      </a:r>
                      <a:endParaRPr kumimoji="0" lang="ru-RU" sz="1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28809" marR="28809"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000" b="1" u="none" strike="noStrike" cap="none" normalizeH="0" baseline="0" smtClean="0">
                          <a:ln>
                            <a:noFill/>
                          </a:ln>
                          <a:solidFill>
                            <a:schemeClr val="tx1"/>
                          </a:solidFill>
                          <a:effectLst/>
                          <a:latin typeface="Times New Roman" pitchFamily="18" charset="0"/>
                          <a:cs typeface="Times New Roman" pitchFamily="18" charset="0"/>
                        </a:rPr>
                        <a:t>очередной год</a:t>
                      </a:r>
                      <a:endParaRPr kumimoji="0" lang="ru-RU" sz="1000" b="1" i="0" u="none" strike="noStrike" cap="none" normalizeH="0" baseline="0" smtClean="0">
                        <a:ln>
                          <a:noFill/>
                        </a:ln>
                        <a:solidFill>
                          <a:schemeClr val="tx1"/>
                        </a:solidFill>
                        <a:effectLst/>
                        <a:latin typeface="Times New Roman" pitchFamily="18" charset="0"/>
                        <a:cs typeface="Times New Roman" pitchFamily="18" charset="0"/>
                      </a:endParaRPr>
                    </a:p>
                  </a:txBody>
                  <a:tcPr marL="28809" marR="28809"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000" b="1" u="none" strike="noStrike" cap="none" normalizeH="0" baseline="0" smtClean="0">
                          <a:ln>
                            <a:noFill/>
                          </a:ln>
                          <a:solidFill>
                            <a:schemeClr val="tx1"/>
                          </a:solidFill>
                          <a:effectLst/>
                          <a:latin typeface="Times New Roman" pitchFamily="18" charset="0"/>
                          <a:cs typeface="Times New Roman" pitchFamily="18" charset="0"/>
                        </a:rPr>
                        <a:t>очередной год</a:t>
                      </a:r>
                      <a:endParaRPr kumimoji="0" lang="ru-RU" sz="1000" b="1" i="0" u="none" strike="noStrike" cap="none" normalizeH="0" baseline="0" smtClean="0">
                        <a:ln>
                          <a:noFill/>
                        </a:ln>
                        <a:solidFill>
                          <a:schemeClr val="tx1"/>
                        </a:solidFill>
                        <a:effectLst/>
                        <a:latin typeface="Times New Roman" pitchFamily="18" charset="0"/>
                        <a:cs typeface="Times New Roman" pitchFamily="18" charset="0"/>
                      </a:endParaRPr>
                    </a:p>
                  </a:txBody>
                  <a:tcPr marL="28809" marR="28809"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000" b="1" u="none" strike="noStrike" cap="none" normalizeH="0" baseline="0" dirty="0" smtClean="0">
                          <a:ln>
                            <a:noFill/>
                          </a:ln>
                          <a:solidFill>
                            <a:schemeClr val="tx1"/>
                          </a:solidFill>
                          <a:effectLst/>
                          <a:latin typeface="Times New Roman" pitchFamily="18" charset="0"/>
                          <a:cs typeface="Times New Roman" pitchFamily="18" charset="0"/>
                        </a:rPr>
                        <a:t>очередной год</a:t>
                      </a:r>
                      <a:endParaRPr kumimoji="0" lang="ru-RU" sz="1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28809" marR="28809"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000" b="1" u="none" strike="noStrike" cap="none" normalizeH="0" baseline="0" dirty="0" smtClean="0">
                          <a:ln>
                            <a:noFill/>
                          </a:ln>
                          <a:solidFill>
                            <a:schemeClr val="tx1"/>
                          </a:solidFill>
                          <a:effectLst/>
                          <a:latin typeface="Times New Roman" pitchFamily="18" charset="0"/>
                          <a:cs typeface="Times New Roman" pitchFamily="18" charset="0"/>
                        </a:rPr>
                        <a:t>очередной год</a:t>
                      </a:r>
                      <a:endParaRPr kumimoji="0" lang="ru-RU" sz="1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28809" marR="28809"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165909">
                <a:tc vMerge="1">
                  <a:txBody>
                    <a:bodyPr/>
                    <a:lstStyle/>
                    <a:p>
                      <a:endParaRPr lang="ru-RU"/>
                    </a:p>
                  </a:txBody>
                  <a:tcPr/>
                </a:tc>
                <a:tc vMerge="1">
                  <a:txBody>
                    <a:bodyPr/>
                    <a:lstStyle/>
                    <a:p>
                      <a:endParaRPr lang="ru-RU"/>
                    </a:p>
                  </a:txBody>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000" b="1" u="none" strike="noStrike" cap="none" normalizeH="0" baseline="0" dirty="0" smtClean="0">
                          <a:ln>
                            <a:noFill/>
                          </a:ln>
                          <a:solidFill>
                            <a:schemeClr val="tx1"/>
                          </a:solidFill>
                          <a:effectLst/>
                          <a:latin typeface="Times New Roman" pitchFamily="18" charset="0"/>
                          <a:cs typeface="Times New Roman" pitchFamily="18" charset="0"/>
                        </a:rPr>
                        <a:t>2018 год</a:t>
                      </a:r>
                      <a:endParaRPr kumimoji="0" lang="ru-RU" sz="1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28809" marR="28809"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000" b="1" u="none" strike="noStrike" cap="none" normalizeH="0" baseline="0" dirty="0" smtClean="0">
                          <a:ln>
                            <a:noFill/>
                          </a:ln>
                          <a:solidFill>
                            <a:schemeClr val="tx1"/>
                          </a:solidFill>
                          <a:effectLst/>
                          <a:latin typeface="Times New Roman" pitchFamily="18" charset="0"/>
                          <a:cs typeface="Times New Roman" pitchFamily="18" charset="0"/>
                        </a:rPr>
                        <a:t>2019 год</a:t>
                      </a:r>
                      <a:endParaRPr kumimoji="0" lang="ru-RU" sz="1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28809" marR="28809"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000" b="1" u="none" strike="noStrike" cap="none" normalizeH="0" baseline="0" dirty="0" smtClean="0">
                          <a:ln>
                            <a:noFill/>
                          </a:ln>
                          <a:solidFill>
                            <a:schemeClr val="tx1"/>
                          </a:solidFill>
                          <a:effectLst/>
                          <a:latin typeface="Times New Roman" pitchFamily="18" charset="0"/>
                          <a:cs typeface="Times New Roman" pitchFamily="18" charset="0"/>
                        </a:rPr>
                        <a:t>2020год</a:t>
                      </a:r>
                      <a:endParaRPr kumimoji="0" lang="ru-RU" sz="1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28809" marR="28809"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000" b="1" u="none" strike="noStrike" cap="none" normalizeH="0" baseline="0" dirty="0" smtClean="0">
                          <a:ln>
                            <a:noFill/>
                          </a:ln>
                          <a:solidFill>
                            <a:schemeClr val="tx1"/>
                          </a:solidFill>
                          <a:effectLst/>
                          <a:latin typeface="Times New Roman" pitchFamily="18" charset="0"/>
                          <a:cs typeface="Times New Roman" pitchFamily="18" charset="0"/>
                        </a:rPr>
                        <a:t>2021год</a:t>
                      </a:r>
                      <a:endParaRPr kumimoji="0" lang="ru-RU" sz="1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28809" marR="28809"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000" b="1" u="none" strike="noStrike" cap="none" normalizeH="0" baseline="0" dirty="0" smtClean="0">
                          <a:ln>
                            <a:noFill/>
                          </a:ln>
                          <a:solidFill>
                            <a:schemeClr val="tx1"/>
                          </a:solidFill>
                          <a:effectLst/>
                          <a:latin typeface="Times New Roman" pitchFamily="18" charset="0"/>
                          <a:cs typeface="Times New Roman" pitchFamily="18" charset="0"/>
                        </a:rPr>
                        <a:t>2022 год</a:t>
                      </a:r>
                      <a:endParaRPr kumimoji="0" lang="ru-RU" sz="1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28809" marR="28809"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000" b="1" u="none" strike="noStrike" cap="none" normalizeH="0" baseline="0" dirty="0" smtClean="0">
                          <a:ln>
                            <a:noFill/>
                          </a:ln>
                          <a:solidFill>
                            <a:schemeClr val="tx1"/>
                          </a:solidFill>
                          <a:effectLst/>
                          <a:latin typeface="Times New Roman" pitchFamily="18" charset="0"/>
                          <a:cs typeface="Times New Roman" pitchFamily="18" charset="0"/>
                        </a:rPr>
                        <a:t>2023 год</a:t>
                      </a:r>
                      <a:endParaRPr kumimoji="0" lang="ru-RU" sz="1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28809" marR="28809"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000" b="1" u="none" strike="noStrike" cap="none" normalizeH="0" baseline="0" dirty="0" smtClean="0">
                          <a:ln>
                            <a:noFill/>
                          </a:ln>
                          <a:solidFill>
                            <a:schemeClr val="tx1"/>
                          </a:solidFill>
                          <a:effectLst/>
                          <a:latin typeface="Times New Roman" pitchFamily="18" charset="0"/>
                          <a:cs typeface="Times New Roman" pitchFamily="18" charset="0"/>
                        </a:rPr>
                        <a:t>2024 год</a:t>
                      </a:r>
                      <a:endParaRPr kumimoji="0" lang="ru-RU" sz="1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28809" marR="28809"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474381">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ru-RU" sz="1000" u="none" strike="noStrike" cap="none" normalizeH="0" baseline="0" smtClean="0">
                          <a:ln>
                            <a:noFill/>
                          </a:ln>
                          <a:solidFill>
                            <a:schemeClr val="tx1"/>
                          </a:solidFill>
                          <a:effectLst/>
                          <a:latin typeface="Times New Roman" pitchFamily="18" charset="0"/>
                          <a:cs typeface="Times New Roman" pitchFamily="18" charset="0"/>
                        </a:rPr>
                        <a:t>Индекс физического объема промышленного производства</a:t>
                      </a:r>
                      <a:endParaRPr kumimoji="0" lang="ru-RU"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28809" marR="28809"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000" u="none" strike="noStrike" cap="none" normalizeH="0" baseline="0" dirty="0" smtClean="0">
                          <a:ln>
                            <a:noFill/>
                          </a:ln>
                          <a:solidFill>
                            <a:schemeClr val="tx1"/>
                          </a:solidFill>
                          <a:effectLst/>
                          <a:latin typeface="Times New Roman" pitchFamily="18" charset="0"/>
                          <a:cs typeface="Times New Roman" pitchFamily="18" charset="0"/>
                        </a:rPr>
                        <a:t>% к предыдущему году</a:t>
                      </a:r>
                      <a:endParaRPr kumimoji="0" lang="ru-RU" sz="10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28809" marR="28809"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lnSpc>
                          <a:spcPct val="115000"/>
                        </a:lnSpc>
                        <a:spcAft>
                          <a:spcPts val="0"/>
                        </a:spcAft>
                      </a:pPr>
                      <a:r>
                        <a:rPr lang="ru-RU" sz="1000" b="1" dirty="0">
                          <a:solidFill>
                            <a:schemeClr val="tx1"/>
                          </a:solidFill>
                          <a:latin typeface="Times New Roman"/>
                          <a:ea typeface="Times New Roman"/>
                          <a:cs typeface="Calibri"/>
                        </a:rPr>
                        <a:t>71,4</a:t>
                      </a:r>
                      <a:endParaRPr lang="ru-RU" sz="1000" b="1" dirty="0">
                        <a:solidFill>
                          <a:schemeClr val="tx1"/>
                        </a:solidFill>
                        <a:latin typeface="Calibri"/>
                        <a:ea typeface="Times New Roman"/>
                        <a:cs typeface="Calibri"/>
                      </a:endParaRPr>
                    </a:p>
                  </a:txBody>
                  <a:tcPr marL="68580" marR="6858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lnSpc>
                          <a:spcPct val="115000"/>
                        </a:lnSpc>
                        <a:spcAft>
                          <a:spcPts val="0"/>
                        </a:spcAft>
                      </a:pPr>
                      <a:r>
                        <a:rPr lang="ru-RU" sz="1000" b="1" dirty="0">
                          <a:solidFill>
                            <a:schemeClr val="tx1"/>
                          </a:solidFill>
                          <a:latin typeface="Times New Roman"/>
                          <a:ea typeface="Times New Roman"/>
                          <a:cs typeface="Calibri"/>
                        </a:rPr>
                        <a:t>98,6</a:t>
                      </a:r>
                      <a:endParaRPr lang="ru-RU" sz="1000" b="1" dirty="0">
                        <a:solidFill>
                          <a:schemeClr val="tx1"/>
                        </a:solidFill>
                        <a:latin typeface="Calibri"/>
                        <a:ea typeface="Times New Roman"/>
                        <a:cs typeface="Calibri"/>
                      </a:endParaRPr>
                    </a:p>
                  </a:txBody>
                  <a:tcPr marL="68580" marR="6858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lnSpc>
                          <a:spcPct val="115000"/>
                        </a:lnSpc>
                        <a:spcAft>
                          <a:spcPts val="0"/>
                        </a:spcAft>
                      </a:pPr>
                      <a:r>
                        <a:rPr lang="ru-RU" sz="1000" b="1" dirty="0">
                          <a:solidFill>
                            <a:schemeClr val="tx1"/>
                          </a:solidFill>
                          <a:latin typeface="Times New Roman"/>
                          <a:ea typeface="Times New Roman"/>
                          <a:cs typeface="Calibri"/>
                        </a:rPr>
                        <a:t>100,0</a:t>
                      </a:r>
                      <a:endParaRPr lang="ru-RU" sz="1000" b="1" dirty="0">
                        <a:solidFill>
                          <a:schemeClr val="tx1"/>
                        </a:solidFill>
                        <a:latin typeface="Calibri"/>
                        <a:ea typeface="Times New Roman"/>
                        <a:cs typeface="Calibri"/>
                      </a:endParaRPr>
                    </a:p>
                  </a:txBody>
                  <a:tcPr marL="68580" marR="6858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lnSpc>
                          <a:spcPct val="115000"/>
                        </a:lnSpc>
                        <a:spcAft>
                          <a:spcPts val="0"/>
                        </a:spcAft>
                      </a:pPr>
                      <a:r>
                        <a:rPr lang="ru-RU" sz="1000" b="1" dirty="0">
                          <a:solidFill>
                            <a:schemeClr val="tx1"/>
                          </a:solidFill>
                          <a:latin typeface="Times New Roman"/>
                          <a:ea typeface="Times New Roman"/>
                          <a:cs typeface="Calibri"/>
                        </a:rPr>
                        <a:t>100,5</a:t>
                      </a:r>
                      <a:endParaRPr lang="ru-RU" sz="1000" b="1" dirty="0">
                        <a:solidFill>
                          <a:schemeClr val="tx1"/>
                        </a:solidFill>
                        <a:latin typeface="Calibri"/>
                        <a:ea typeface="Times New Roman"/>
                        <a:cs typeface="Calibri"/>
                      </a:endParaRPr>
                    </a:p>
                  </a:txBody>
                  <a:tcPr marL="68580" marR="6858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lnSpc>
                          <a:spcPct val="115000"/>
                        </a:lnSpc>
                        <a:spcAft>
                          <a:spcPts val="0"/>
                        </a:spcAft>
                      </a:pPr>
                      <a:r>
                        <a:rPr lang="ru-RU" sz="1000" b="1">
                          <a:solidFill>
                            <a:schemeClr val="tx1"/>
                          </a:solidFill>
                          <a:latin typeface="Times New Roman"/>
                          <a:ea typeface="Times New Roman"/>
                          <a:cs typeface="Calibri"/>
                        </a:rPr>
                        <a:t>100,5</a:t>
                      </a:r>
                      <a:endParaRPr lang="ru-RU" sz="1000" b="1">
                        <a:solidFill>
                          <a:schemeClr val="tx1"/>
                        </a:solidFill>
                        <a:latin typeface="Calibri"/>
                        <a:ea typeface="Times New Roman"/>
                        <a:cs typeface="Calibri"/>
                      </a:endParaRPr>
                    </a:p>
                  </a:txBody>
                  <a:tcPr marL="68580" marR="6858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lnSpc>
                          <a:spcPct val="115000"/>
                        </a:lnSpc>
                        <a:spcAft>
                          <a:spcPts val="0"/>
                        </a:spcAft>
                      </a:pPr>
                      <a:r>
                        <a:rPr lang="ru-RU" sz="1000" b="1">
                          <a:solidFill>
                            <a:schemeClr val="tx1"/>
                          </a:solidFill>
                          <a:latin typeface="Times New Roman"/>
                          <a:ea typeface="Times New Roman"/>
                          <a:cs typeface="Calibri"/>
                        </a:rPr>
                        <a:t>101,0</a:t>
                      </a:r>
                      <a:endParaRPr lang="ru-RU" sz="1000" b="1">
                        <a:solidFill>
                          <a:schemeClr val="tx1"/>
                        </a:solidFill>
                        <a:latin typeface="Calibri"/>
                        <a:ea typeface="Times New Roman"/>
                        <a:cs typeface="Calibri"/>
                      </a:endParaRPr>
                    </a:p>
                  </a:txBody>
                  <a:tcPr marL="68580" marR="6858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lnSpc>
                          <a:spcPct val="115000"/>
                        </a:lnSpc>
                        <a:spcAft>
                          <a:spcPts val="0"/>
                        </a:spcAft>
                      </a:pPr>
                      <a:r>
                        <a:rPr lang="ru-RU" sz="1000" b="1">
                          <a:solidFill>
                            <a:schemeClr val="tx1"/>
                          </a:solidFill>
                          <a:latin typeface="Times New Roman"/>
                          <a:ea typeface="Times New Roman"/>
                          <a:cs typeface="Calibri"/>
                        </a:rPr>
                        <a:t>101,1</a:t>
                      </a:r>
                      <a:endParaRPr lang="ru-RU" sz="1000" b="1">
                        <a:solidFill>
                          <a:schemeClr val="tx1"/>
                        </a:solidFill>
                        <a:latin typeface="Calibri"/>
                        <a:ea typeface="Times New Roman"/>
                        <a:cs typeface="Calibri"/>
                      </a:endParaRPr>
                    </a:p>
                  </a:txBody>
                  <a:tcPr marL="68580" marR="6858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474381">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ru-RU" sz="1000" u="none" strike="noStrike" cap="none" normalizeH="0" baseline="0" smtClean="0">
                          <a:ln>
                            <a:noFill/>
                          </a:ln>
                          <a:solidFill>
                            <a:schemeClr val="tx1"/>
                          </a:solidFill>
                          <a:effectLst/>
                          <a:latin typeface="Times New Roman" pitchFamily="18" charset="0"/>
                          <a:cs typeface="Times New Roman" pitchFamily="18" charset="0"/>
                        </a:rPr>
                        <a:t>Индекс физического объема инвестиций в основной капитал</a:t>
                      </a:r>
                      <a:endParaRPr kumimoji="0" lang="ru-RU"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28809" marR="28809"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000" u="none" strike="noStrike" cap="none" normalizeH="0" baseline="0" smtClean="0">
                          <a:ln>
                            <a:noFill/>
                          </a:ln>
                          <a:solidFill>
                            <a:schemeClr val="tx1"/>
                          </a:solidFill>
                          <a:effectLst/>
                          <a:latin typeface="Times New Roman" pitchFamily="18" charset="0"/>
                          <a:cs typeface="Times New Roman" pitchFamily="18" charset="0"/>
                        </a:rPr>
                        <a:t>% к предыдущему году</a:t>
                      </a:r>
                      <a:endParaRPr kumimoji="0" lang="ru-RU"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28809" marR="28809"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lnSpc>
                          <a:spcPct val="115000"/>
                        </a:lnSpc>
                        <a:spcAft>
                          <a:spcPts val="0"/>
                        </a:spcAft>
                      </a:pPr>
                      <a:r>
                        <a:rPr lang="ru-RU" sz="1000" b="1">
                          <a:solidFill>
                            <a:schemeClr val="tx1"/>
                          </a:solidFill>
                          <a:latin typeface="Times New Roman"/>
                          <a:ea typeface="Times New Roman"/>
                          <a:cs typeface="Calibri"/>
                        </a:rPr>
                        <a:t>61,3</a:t>
                      </a:r>
                      <a:endParaRPr lang="ru-RU" sz="1000" b="1">
                        <a:solidFill>
                          <a:schemeClr val="tx1"/>
                        </a:solidFill>
                        <a:latin typeface="Calibri"/>
                        <a:ea typeface="Times New Roman"/>
                        <a:cs typeface="Calibri"/>
                      </a:endParaRPr>
                    </a:p>
                  </a:txBody>
                  <a:tcPr marL="68580" marR="6858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lnSpc>
                          <a:spcPct val="115000"/>
                        </a:lnSpc>
                        <a:spcAft>
                          <a:spcPts val="0"/>
                        </a:spcAft>
                      </a:pPr>
                      <a:r>
                        <a:rPr lang="ru-RU" sz="1000" b="1" dirty="0">
                          <a:solidFill>
                            <a:schemeClr val="tx1"/>
                          </a:solidFill>
                          <a:latin typeface="Times New Roman"/>
                          <a:ea typeface="Times New Roman"/>
                          <a:cs typeface="Calibri"/>
                        </a:rPr>
                        <a:t>86,6</a:t>
                      </a:r>
                      <a:endParaRPr lang="ru-RU" sz="1000" b="1" dirty="0">
                        <a:solidFill>
                          <a:schemeClr val="tx1"/>
                        </a:solidFill>
                        <a:latin typeface="Calibri"/>
                        <a:ea typeface="Times New Roman"/>
                        <a:cs typeface="Calibri"/>
                      </a:endParaRPr>
                    </a:p>
                  </a:txBody>
                  <a:tcPr marL="68580" marR="6858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lnSpc>
                          <a:spcPct val="115000"/>
                        </a:lnSpc>
                        <a:spcAft>
                          <a:spcPts val="0"/>
                        </a:spcAft>
                      </a:pPr>
                      <a:r>
                        <a:rPr lang="ru-RU" sz="1000" b="1" dirty="0">
                          <a:solidFill>
                            <a:schemeClr val="tx1"/>
                          </a:solidFill>
                          <a:latin typeface="Times New Roman"/>
                          <a:ea typeface="Times New Roman"/>
                          <a:cs typeface="Calibri"/>
                        </a:rPr>
                        <a:t>132,3</a:t>
                      </a:r>
                      <a:endParaRPr lang="ru-RU" sz="1000" b="1" dirty="0">
                        <a:solidFill>
                          <a:schemeClr val="tx1"/>
                        </a:solidFill>
                        <a:latin typeface="Calibri"/>
                        <a:ea typeface="Times New Roman"/>
                        <a:cs typeface="Calibri"/>
                      </a:endParaRPr>
                    </a:p>
                  </a:txBody>
                  <a:tcPr marL="68580" marR="6858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lnSpc>
                          <a:spcPct val="115000"/>
                        </a:lnSpc>
                        <a:spcAft>
                          <a:spcPts val="0"/>
                        </a:spcAft>
                      </a:pPr>
                      <a:r>
                        <a:rPr lang="ru-RU" sz="1000" b="1" dirty="0">
                          <a:solidFill>
                            <a:schemeClr val="tx1"/>
                          </a:solidFill>
                          <a:latin typeface="Times New Roman"/>
                          <a:ea typeface="Times New Roman"/>
                          <a:cs typeface="Calibri"/>
                        </a:rPr>
                        <a:t>107,9</a:t>
                      </a:r>
                      <a:endParaRPr lang="ru-RU" sz="1000" b="1" dirty="0">
                        <a:solidFill>
                          <a:schemeClr val="tx1"/>
                        </a:solidFill>
                        <a:latin typeface="Calibri"/>
                        <a:ea typeface="Times New Roman"/>
                        <a:cs typeface="Calibri"/>
                      </a:endParaRPr>
                    </a:p>
                  </a:txBody>
                  <a:tcPr marL="68580" marR="6858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lnSpc>
                          <a:spcPct val="115000"/>
                        </a:lnSpc>
                        <a:spcAft>
                          <a:spcPts val="0"/>
                        </a:spcAft>
                      </a:pPr>
                      <a:r>
                        <a:rPr lang="ru-RU" sz="1000" b="1" dirty="0">
                          <a:solidFill>
                            <a:schemeClr val="tx1"/>
                          </a:solidFill>
                          <a:latin typeface="Times New Roman"/>
                          <a:ea typeface="Times New Roman"/>
                          <a:cs typeface="Calibri"/>
                        </a:rPr>
                        <a:t>20,6</a:t>
                      </a:r>
                      <a:endParaRPr lang="ru-RU" sz="1000" b="1" dirty="0">
                        <a:solidFill>
                          <a:schemeClr val="tx1"/>
                        </a:solidFill>
                        <a:latin typeface="Calibri"/>
                        <a:ea typeface="Times New Roman"/>
                        <a:cs typeface="Calibri"/>
                      </a:endParaRPr>
                    </a:p>
                  </a:txBody>
                  <a:tcPr marL="68580" marR="6858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lnSpc>
                          <a:spcPct val="115000"/>
                        </a:lnSpc>
                        <a:spcAft>
                          <a:spcPts val="0"/>
                        </a:spcAft>
                      </a:pPr>
                      <a:r>
                        <a:rPr lang="ru-RU" sz="1000" b="1" dirty="0">
                          <a:solidFill>
                            <a:schemeClr val="tx1"/>
                          </a:solidFill>
                          <a:latin typeface="Times New Roman"/>
                          <a:ea typeface="Times New Roman"/>
                          <a:cs typeface="Calibri"/>
                        </a:rPr>
                        <a:t>97,2</a:t>
                      </a:r>
                      <a:endParaRPr lang="ru-RU" sz="1000" b="1" dirty="0">
                        <a:solidFill>
                          <a:schemeClr val="tx1"/>
                        </a:solidFill>
                        <a:latin typeface="Calibri"/>
                        <a:ea typeface="Times New Roman"/>
                        <a:cs typeface="Calibri"/>
                      </a:endParaRPr>
                    </a:p>
                  </a:txBody>
                  <a:tcPr marL="68580" marR="6858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lnSpc>
                          <a:spcPct val="115000"/>
                        </a:lnSpc>
                        <a:spcAft>
                          <a:spcPts val="0"/>
                        </a:spcAft>
                      </a:pPr>
                      <a:r>
                        <a:rPr lang="ru-RU" sz="1000" b="1">
                          <a:solidFill>
                            <a:schemeClr val="tx1"/>
                          </a:solidFill>
                          <a:latin typeface="Times New Roman"/>
                          <a:ea typeface="Times New Roman"/>
                          <a:cs typeface="Calibri"/>
                        </a:rPr>
                        <a:t>97,2</a:t>
                      </a:r>
                      <a:endParaRPr lang="ru-RU" sz="1000" b="1">
                        <a:solidFill>
                          <a:schemeClr val="tx1"/>
                        </a:solidFill>
                        <a:latin typeface="Calibri"/>
                        <a:ea typeface="Times New Roman"/>
                        <a:cs typeface="Calibri"/>
                      </a:endParaRPr>
                    </a:p>
                  </a:txBody>
                  <a:tcPr marL="68580" marR="6858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474381">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ru-RU" sz="1000" u="none" strike="noStrike" cap="none" normalizeH="0" baseline="0" smtClean="0">
                          <a:ln>
                            <a:noFill/>
                          </a:ln>
                          <a:solidFill>
                            <a:schemeClr val="tx1"/>
                          </a:solidFill>
                          <a:effectLst/>
                          <a:latin typeface="Times New Roman" pitchFamily="18" charset="0"/>
                          <a:cs typeface="Times New Roman" pitchFamily="18" charset="0"/>
                        </a:rPr>
                        <a:t>Индекс роста промышленного производства в обрабатывающих отраслях промышленности</a:t>
                      </a:r>
                      <a:endParaRPr kumimoji="0" lang="ru-RU"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28809" marR="28809"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000" u="none" strike="noStrike" cap="none" normalizeH="0" baseline="0" smtClean="0">
                          <a:ln>
                            <a:noFill/>
                          </a:ln>
                          <a:solidFill>
                            <a:schemeClr val="tx1"/>
                          </a:solidFill>
                          <a:effectLst/>
                          <a:latin typeface="Times New Roman" pitchFamily="18" charset="0"/>
                          <a:cs typeface="Times New Roman" pitchFamily="18" charset="0"/>
                        </a:rPr>
                        <a:t>% к предыдущему году</a:t>
                      </a:r>
                      <a:endParaRPr kumimoji="0" lang="ru-RU"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28809" marR="28809"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lnSpc>
                          <a:spcPct val="115000"/>
                        </a:lnSpc>
                        <a:spcAft>
                          <a:spcPts val="0"/>
                        </a:spcAft>
                      </a:pPr>
                      <a:r>
                        <a:rPr lang="ru-RU" sz="1000" b="1">
                          <a:solidFill>
                            <a:schemeClr val="tx1"/>
                          </a:solidFill>
                          <a:latin typeface="Times New Roman"/>
                          <a:ea typeface="Times New Roman"/>
                          <a:cs typeface="Calibri"/>
                        </a:rPr>
                        <a:t>70,4</a:t>
                      </a:r>
                      <a:endParaRPr lang="ru-RU" sz="1000" b="1">
                        <a:solidFill>
                          <a:schemeClr val="tx1"/>
                        </a:solidFill>
                        <a:latin typeface="Calibri"/>
                        <a:ea typeface="Times New Roman"/>
                        <a:cs typeface="Calibri"/>
                      </a:endParaRPr>
                    </a:p>
                  </a:txBody>
                  <a:tcPr marL="68580" marR="6858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lnSpc>
                          <a:spcPct val="115000"/>
                        </a:lnSpc>
                        <a:spcAft>
                          <a:spcPts val="0"/>
                        </a:spcAft>
                      </a:pPr>
                      <a:r>
                        <a:rPr lang="ru-RU" sz="1000" b="1">
                          <a:solidFill>
                            <a:schemeClr val="tx1"/>
                          </a:solidFill>
                          <a:latin typeface="Times New Roman"/>
                          <a:ea typeface="Times New Roman"/>
                          <a:cs typeface="Calibri"/>
                        </a:rPr>
                        <a:t>98,6</a:t>
                      </a:r>
                      <a:endParaRPr lang="ru-RU" sz="1000" b="1">
                        <a:solidFill>
                          <a:schemeClr val="tx1"/>
                        </a:solidFill>
                        <a:latin typeface="Calibri"/>
                        <a:ea typeface="Times New Roman"/>
                        <a:cs typeface="Calibri"/>
                      </a:endParaRPr>
                    </a:p>
                  </a:txBody>
                  <a:tcPr marL="68580" marR="6858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lnSpc>
                          <a:spcPct val="115000"/>
                        </a:lnSpc>
                        <a:spcAft>
                          <a:spcPts val="0"/>
                        </a:spcAft>
                      </a:pPr>
                      <a:r>
                        <a:rPr lang="ru-RU" sz="1000" b="1">
                          <a:solidFill>
                            <a:schemeClr val="tx1"/>
                          </a:solidFill>
                          <a:latin typeface="Times New Roman"/>
                          <a:ea typeface="Times New Roman"/>
                          <a:cs typeface="Calibri"/>
                        </a:rPr>
                        <a:t>100,0</a:t>
                      </a:r>
                      <a:endParaRPr lang="ru-RU" sz="1000" b="1">
                        <a:solidFill>
                          <a:schemeClr val="tx1"/>
                        </a:solidFill>
                        <a:latin typeface="Calibri"/>
                        <a:ea typeface="Times New Roman"/>
                        <a:cs typeface="Calibri"/>
                      </a:endParaRPr>
                    </a:p>
                  </a:txBody>
                  <a:tcPr marL="68580" marR="6858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lnSpc>
                          <a:spcPct val="115000"/>
                        </a:lnSpc>
                        <a:spcAft>
                          <a:spcPts val="0"/>
                        </a:spcAft>
                      </a:pPr>
                      <a:r>
                        <a:rPr lang="ru-RU" sz="1000" b="1" dirty="0">
                          <a:solidFill>
                            <a:schemeClr val="tx1"/>
                          </a:solidFill>
                          <a:latin typeface="Times New Roman"/>
                          <a:ea typeface="Times New Roman"/>
                          <a:cs typeface="Calibri"/>
                        </a:rPr>
                        <a:t>100,5</a:t>
                      </a:r>
                      <a:endParaRPr lang="ru-RU" sz="1000" b="1" dirty="0">
                        <a:solidFill>
                          <a:schemeClr val="tx1"/>
                        </a:solidFill>
                        <a:latin typeface="Calibri"/>
                        <a:ea typeface="Times New Roman"/>
                        <a:cs typeface="Calibri"/>
                      </a:endParaRPr>
                    </a:p>
                  </a:txBody>
                  <a:tcPr marL="68580" marR="6858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lnSpc>
                          <a:spcPct val="115000"/>
                        </a:lnSpc>
                        <a:spcAft>
                          <a:spcPts val="0"/>
                        </a:spcAft>
                      </a:pPr>
                      <a:r>
                        <a:rPr lang="ru-RU" sz="1000" b="1" dirty="0">
                          <a:solidFill>
                            <a:schemeClr val="tx1"/>
                          </a:solidFill>
                          <a:latin typeface="Times New Roman"/>
                          <a:ea typeface="Times New Roman"/>
                          <a:cs typeface="Calibri"/>
                        </a:rPr>
                        <a:t>100,5</a:t>
                      </a:r>
                      <a:endParaRPr lang="ru-RU" sz="1000" b="1" dirty="0">
                        <a:solidFill>
                          <a:schemeClr val="tx1"/>
                        </a:solidFill>
                        <a:latin typeface="Calibri"/>
                        <a:ea typeface="Times New Roman"/>
                        <a:cs typeface="Calibri"/>
                      </a:endParaRPr>
                    </a:p>
                  </a:txBody>
                  <a:tcPr marL="68580" marR="6858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lnSpc>
                          <a:spcPct val="115000"/>
                        </a:lnSpc>
                        <a:spcAft>
                          <a:spcPts val="0"/>
                        </a:spcAft>
                      </a:pPr>
                      <a:r>
                        <a:rPr lang="ru-RU" sz="1000" b="1" dirty="0">
                          <a:solidFill>
                            <a:schemeClr val="tx1"/>
                          </a:solidFill>
                          <a:latin typeface="Times New Roman"/>
                          <a:ea typeface="Times New Roman"/>
                          <a:cs typeface="Calibri"/>
                        </a:rPr>
                        <a:t>101,0</a:t>
                      </a:r>
                      <a:endParaRPr lang="ru-RU" sz="1000" b="1" dirty="0">
                        <a:solidFill>
                          <a:schemeClr val="tx1"/>
                        </a:solidFill>
                        <a:latin typeface="Calibri"/>
                        <a:ea typeface="Times New Roman"/>
                        <a:cs typeface="Calibri"/>
                      </a:endParaRPr>
                    </a:p>
                  </a:txBody>
                  <a:tcPr marL="68580" marR="6858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lnSpc>
                          <a:spcPct val="115000"/>
                        </a:lnSpc>
                        <a:spcAft>
                          <a:spcPts val="0"/>
                        </a:spcAft>
                      </a:pPr>
                      <a:r>
                        <a:rPr lang="ru-RU" sz="1000" b="1">
                          <a:solidFill>
                            <a:schemeClr val="tx1"/>
                          </a:solidFill>
                          <a:latin typeface="Times New Roman"/>
                          <a:ea typeface="Times New Roman"/>
                          <a:cs typeface="Calibri"/>
                        </a:rPr>
                        <a:t>101,1</a:t>
                      </a:r>
                      <a:endParaRPr lang="ru-RU" sz="1000" b="1">
                        <a:solidFill>
                          <a:schemeClr val="tx1"/>
                        </a:solidFill>
                        <a:latin typeface="Calibri"/>
                        <a:ea typeface="Times New Roman"/>
                        <a:cs typeface="Calibri"/>
                      </a:endParaRPr>
                    </a:p>
                  </a:txBody>
                  <a:tcPr marL="68580" marR="6858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799308">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ru-RU" sz="1000" u="none" strike="noStrike" cap="none" normalizeH="0" baseline="0" smtClean="0">
                          <a:ln>
                            <a:noFill/>
                          </a:ln>
                          <a:solidFill>
                            <a:schemeClr val="tx1"/>
                          </a:solidFill>
                          <a:effectLst/>
                          <a:latin typeface="Times New Roman" pitchFamily="18" charset="0"/>
                          <a:cs typeface="Times New Roman" pitchFamily="18" charset="0"/>
                        </a:rPr>
                        <a:t>Среднее время ожидания в очереди при обращении заявителя в орган местного самоуправления для получения государственных (муниципальных услуг)</a:t>
                      </a:r>
                      <a:endParaRPr kumimoji="0" lang="ru-RU"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28809" marR="28809"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000" u="none" strike="noStrike" cap="none" normalizeH="0" baseline="0" smtClean="0">
                          <a:ln>
                            <a:noFill/>
                          </a:ln>
                          <a:solidFill>
                            <a:schemeClr val="tx1"/>
                          </a:solidFill>
                          <a:effectLst/>
                          <a:latin typeface="Times New Roman" pitchFamily="18" charset="0"/>
                          <a:cs typeface="Times New Roman" pitchFamily="18" charset="0"/>
                        </a:rPr>
                        <a:t>минут</a:t>
                      </a:r>
                      <a:endParaRPr kumimoji="0" lang="ru-RU" sz="1000" b="0" i="0" u="none" strike="noStrike" cap="none" normalizeH="0" baseline="0" smtClean="0">
                        <a:ln>
                          <a:noFill/>
                        </a:ln>
                        <a:solidFill>
                          <a:schemeClr val="tx1"/>
                        </a:solidFill>
                        <a:effectLst/>
                        <a:latin typeface="Times New Roman" pitchFamily="18" charset="0"/>
                        <a:cs typeface="Times New Roman" pitchFamily="18" charset="0"/>
                      </a:endParaRPr>
                    </a:p>
                  </a:txBody>
                  <a:tcPr marL="28809" marR="28809"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lnSpc>
                          <a:spcPct val="115000"/>
                        </a:lnSpc>
                        <a:spcAft>
                          <a:spcPts val="0"/>
                        </a:spcAft>
                      </a:pPr>
                      <a:r>
                        <a:rPr lang="ru-RU" sz="1000" b="1">
                          <a:solidFill>
                            <a:schemeClr val="tx1"/>
                          </a:solidFill>
                          <a:latin typeface="Times New Roman"/>
                          <a:ea typeface="Times New Roman"/>
                          <a:cs typeface="Calibri"/>
                        </a:rPr>
                        <a:t>15</a:t>
                      </a:r>
                      <a:endParaRPr lang="ru-RU" sz="1000" b="1">
                        <a:solidFill>
                          <a:schemeClr val="tx1"/>
                        </a:solidFill>
                        <a:latin typeface="Calibri"/>
                        <a:ea typeface="Times New Roman"/>
                        <a:cs typeface="Calibri"/>
                      </a:endParaRPr>
                    </a:p>
                  </a:txBody>
                  <a:tcPr marL="68580" marR="6858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lnSpc>
                          <a:spcPct val="115000"/>
                        </a:lnSpc>
                        <a:spcAft>
                          <a:spcPts val="0"/>
                        </a:spcAft>
                      </a:pPr>
                      <a:r>
                        <a:rPr lang="ru-RU" sz="1000" b="1" dirty="0">
                          <a:solidFill>
                            <a:schemeClr val="tx1"/>
                          </a:solidFill>
                          <a:latin typeface="Times New Roman"/>
                          <a:ea typeface="Times New Roman"/>
                          <a:cs typeface="Calibri"/>
                        </a:rPr>
                        <a:t>15</a:t>
                      </a:r>
                      <a:endParaRPr lang="ru-RU" sz="1000" b="1" dirty="0">
                        <a:solidFill>
                          <a:schemeClr val="tx1"/>
                        </a:solidFill>
                        <a:latin typeface="Calibri"/>
                        <a:ea typeface="Times New Roman"/>
                        <a:cs typeface="Calibri"/>
                      </a:endParaRPr>
                    </a:p>
                  </a:txBody>
                  <a:tcPr marL="68580" marR="6858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lnSpc>
                          <a:spcPct val="115000"/>
                        </a:lnSpc>
                        <a:spcAft>
                          <a:spcPts val="0"/>
                        </a:spcAft>
                      </a:pPr>
                      <a:r>
                        <a:rPr lang="ru-RU" sz="1000" b="1" dirty="0">
                          <a:solidFill>
                            <a:schemeClr val="tx1"/>
                          </a:solidFill>
                          <a:latin typeface="Times New Roman"/>
                          <a:ea typeface="Times New Roman"/>
                          <a:cs typeface="Calibri"/>
                        </a:rPr>
                        <a:t>15</a:t>
                      </a:r>
                      <a:endParaRPr lang="ru-RU" sz="1000" b="1" dirty="0">
                        <a:solidFill>
                          <a:schemeClr val="tx1"/>
                        </a:solidFill>
                        <a:latin typeface="Calibri"/>
                        <a:ea typeface="Times New Roman"/>
                        <a:cs typeface="Calibri"/>
                      </a:endParaRPr>
                    </a:p>
                  </a:txBody>
                  <a:tcPr marL="68580" marR="6858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lnSpc>
                          <a:spcPct val="115000"/>
                        </a:lnSpc>
                        <a:spcAft>
                          <a:spcPts val="0"/>
                        </a:spcAft>
                      </a:pPr>
                      <a:r>
                        <a:rPr lang="ru-RU" sz="1000" b="1">
                          <a:solidFill>
                            <a:schemeClr val="tx1"/>
                          </a:solidFill>
                          <a:latin typeface="Times New Roman"/>
                          <a:ea typeface="Times New Roman"/>
                          <a:cs typeface="Calibri"/>
                        </a:rPr>
                        <a:t>15</a:t>
                      </a:r>
                      <a:endParaRPr lang="ru-RU" sz="1000" b="1">
                        <a:solidFill>
                          <a:schemeClr val="tx1"/>
                        </a:solidFill>
                        <a:latin typeface="Calibri"/>
                        <a:ea typeface="Times New Roman"/>
                        <a:cs typeface="Calibri"/>
                      </a:endParaRPr>
                    </a:p>
                  </a:txBody>
                  <a:tcPr marL="68580" marR="6858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lnSpc>
                          <a:spcPct val="115000"/>
                        </a:lnSpc>
                        <a:spcAft>
                          <a:spcPts val="0"/>
                        </a:spcAft>
                      </a:pPr>
                      <a:r>
                        <a:rPr lang="ru-RU" sz="1000" b="1">
                          <a:solidFill>
                            <a:schemeClr val="tx1"/>
                          </a:solidFill>
                          <a:latin typeface="Times New Roman"/>
                          <a:ea typeface="Times New Roman"/>
                          <a:cs typeface="Calibri"/>
                        </a:rPr>
                        <a:t>15</a:t>
                      </a:r>
                      <a:endParaRPr lang="ru-RU" sz="1000" b="1">
                        <a:solidFill>
                          <a:schemeClr val="tx1"/>
                        </a:solidFill>
                        <a:latin typeface="Calibri"/>
                        <a:ea typeface="Times New Roman"/>
                        <a:cs typeface="Calibri"/>
                      </a:endParaRPr>
                    </a:p>
                  </a:txBody>
                  <a:tcPr marL="68580" marR="6858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lnSpc>
                          <a:spcPct val="115000"/>
                        </a:lnSpc>
                        <a:spcAft>
                          <a:spcPts val="0"/>
                        </a:spcAft>
                      </a:pPr>
                      <a:r>
                        <a:rPr lang="ru-RU" sz="1000" b="1" dirty="0">
                          <a:solidFill>
                            <a:schemeClr val="tx1"/>
                          </a:solidFill>
                          <a:latin typeface="Times New Roman"/>
                          <a:ea typeface="Times New Roman"/>
                          <a:cs typeface="Calibri"/>
                        </a:rPr>
                        <a:t>15</a:t>
                      </a:r>
                      <a:endParaRPr lang="ru-RU" sz="1000" b="1" dirty="0">
                        <a:solidFill>
                          <a:schemeClr val="tx1"/>
                        </a:solidFill>
                        <a:latin typeface="Calibri"/>
                        <a:ea typeface="Times New Roman"/>
                        <a:cs typeface="Calibri"/>
                      </a:endParaRPr>
                    </a:p>
                  </a:txBody>
                  <a:tcPr marL="68580" marR="6858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lnSpc>
                          <a:spcPct val="115000"/>
                        </a:lnSpc>
                        <a:spcAft>
                          <a:spcPts val="0"/>
                        </a:spcAft>
                      </a:pPr>
                      <a:r>
                        <a:rPr lang="ru-RU" sz="1000" b="1" dirty="0">
                          <a:solidFill>
                            <a:schemeClr val="tx1"/>
                          </a:solidFill>
                          <a:latin typeface="Times New Roman"/>
                          <a:ea typeface="Times New Roman"/>
                          <a:cs typeface="Calibri"/>
                        </a:rPr>
                        <a:t>15</a:t>
                      </a:r>
                      <a:endParaRPr lang="ru-RU" sz="1000" b="1" dirty="0">
                        <a:solidFill>
                          <a:schemeClr val="tx1"/>
                        </a:solidFill>
                        <a:latin typeface="Calibri"/>
                        <a:ea typeface="Times New Roman"/>
                        <a:cs typeface="Calibri"/>
                      </a:endParaRPr>
                    </a:p>
                  </a:txBody>
                  <a:tcPr marL="68580" marR="68580" marT="0"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bl>
          </a:graphicData>
        </a:graphic>
      </p:graphicFrame>
      <p:sp>
        <p:nvSpPr>
          <p:cNvPr id="6" name="Прямоугольник 5"/>
          <p:cNvSpPr>
            <a:spLocks noChangeArrowheads="1"/>
          </p:cNvSpPr>
          <p:nvPr/>
        </p:nvSpPr>
        <p:spPr bwMode="auto">
          <a:xfrm>
            <a:off x="1785938" y="4593047"/>
            <a:ext cx="6000750" cy="307975"/>
          </a:xfrm>
          <a:prstGeom prst="rect">
            <a:avLst/>
          </a:prstGeom>
          <a:noFill/>
          <a:ln w="9525">
            <a:noFill/>
            <a:miter lim="800000"/>
            <a:headEnd/>
            <a:tailEnd/>
          </a:ln>
        </p:spPr>
        <p:txBody>
          <a:bodyPr>
            <a:spAutoFit/>
          </a:bodyPr>
          <a:lstStyle/>
          <a:p>
            <a:r>
              <a:rPr lang="ru-RU" sz="1400" b="1" dirty="0">
                <a:latin typeface="Times New Roman" pitchFamily="18" charset="0"/>
                <a:ea typeface="Sometimes" pitchFamily="50" charset="0"/>
                <a:cs typeface="Times New Roman" pitchFamily="18" charset="0"/>
              </a:rPr>
              <a:t> Расходы городского бюджета на реализацию программы, тыс. </a:t>
            </a:r>
            <a:r>
              <a:rPr lang="ru-RU" sz="1400" b="1" dirty="0" err="1">
                <a:latin typeface="Times New Roman" pitchFamily="18" charset="0"/>
                <a:ea typeface="Sometimes" pitchFamily="50" charset="0"/>
                <a:cs typeface="Times New Roman" pitchFamily="18" charset="0"/>
              </a:rPr>
              <a:t>руб</a:t>
            </a:r>
            <a:r>
              <a:rPr lang="ru-RU" sz="1400" b="1" dirty="0">
                <a:latin typeface="Times New Roman" pitchFamily="18" charset="0"/>
                <a:ea typeface="Sometimes" pitchFamily="50" charset="0"/>
                <a:cs typeface="Times New Roman" pitchFamily="18" charset="0"/>
              </a:rPr>
              <a:t>:</a:t>
            </a:r>
            <a:endParaRPr lang="ru-RU" sz="1400" dirty="0">
              <a:latin typeface="Times New Roman" pitchFamily="18" charset="0"/>
              <a:ea typeface="Sometimes" pitchFamily="50" charset="0"/>
              <a:cs typeface="Times New Roman" pitchFamily="18" charset="0"/>
            </a:endParaRPr>
          </a:p>
        </p:txBody>
      </p:sp>
      <p:graphicFrame>
        <p:nvGraphicFramePr>
          <p:cNvPr id="7" name="Диаграмма 6"/>
          <p:cNvGraphicFramePr>
            <a:graphicFrameLocks/>
          </p:cNvGraphicFramePr>
          <p:nvPr>
            <p:extLst>
              <p:ext uri="{D42A27DB-BD31-4B8C-83A1-F6EECF244321}">
                <p14:modId xmlns:p14="http://schemas.microsoft.com/office/powerpoint/2010/main" val="2554323880"/>
              </p:ext>
            </p:extLst>
          </p:nvPr>
        </p:nvGraphicFramePr>
        <p:xfrm>
          <a:off x="75520" y="4816928"/>
          <a:ext cx="8897030" cy="204107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260073302"/>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130628" y="233615"/>
            <a:ext cx="8686800" cy="563562"/>
          </a:xfrm>
        </p:spPr>
        <p:txBody>
          <a:bodyPr>
            <a:noAutofit/>
          </a:bodyPr>
          <a:lstStyle/>
          <a:p>
            <a:pPr eaLnBrk="1" hangingPunct="1"/>
            <a:r>
              <a:rPr lang="ru-RU" sz="2000" b="1" dirty="0" smtClean="0">
                <a:pattFill prst="wdUpDiag">
                  <a:fgClr>
                    <a:srgbClr val="7030A0"/>
                  </a:fgClr>
                  <a:bgClr>
                    <a:schemeClr val="tx1"/>
                  </a:bgClr>
                </a:pattFill>
                <a:latin typeface="Times New Roman" pitchFamily="18" charset="0"/>
                <a:cs typeface="Times New Roman" pitchFamily="18" charset="0"/>
              </a:rPr>
              <a:t>Муниципальная программа «Развитие транспортной системы МО город Медногорск » на 2019- 2024 годы</a:t>
            </a:r>
            <a:br>
              <a:rPr lang="ru-RU" sz="2000" b="1" dirty="0" smtClean="0">
                <a:pattFill prst="wdUpDiag">
                  <a:fgClr>
                    <a:srgbClr val="7030A0"/>
                  </a:fgClr>
                  <a:bgClr>
                    <a:schemeClr val="tx1"/>
                  </a:bgClr>
                </a:pattFill>
                <a:latin typeface="Times New Roman" pitchFamily="18" charset="0"/>
                <a:cs typeface="Times New Roman" pitchFamily="18" charset="0"/>
              </a:rPr>
            </a:br>
            <a:endParaRPr lang="ru-RU" sz="2000" b="1" dirty="0" smtClean="0">
              <a:pattFill prst="wdUpDiag">
                <a:fgClr>
                  <a:srgbClr val="7030A0"/>
                </a:fgClr>
                <a:bgClr>
                  <a:schemeClr val="tx1"/>
                </a:bgClr>
              </a:pattFill>
              <a:latin typeface="Times New Roman" pitchFamily="18" charset="0"/>
              <a:cs typeface="Times New Roman" pitchFamily="18" charset="0"/>
            </a:endParaRPr>
          </a:p>
        </p:txBody>
      </p:sp>
      <p:sp>
        <p:nvSpPr>
          <p:cNvPr id="4" name="Прямоугольник 3"/>
          <p:cNvSpPr>
            <a:spLocks noChangeArrowheads="1"/>
          </p:cNvSpPr>
          <p:nvPr/>
        </p:nvSpPr>
        <p:spPr bwMode="auto">
          <a:xfrm>
            <a:off x="0" y="881062"/>
            <a:ext cx="9144000" cy="523875"/>
          </a:xfrm>
          <a:prstGeom prst="rect">
            <a:avLst/>
          </a:prstGeom>
          <a:noFill/>
          <a:ln w="9525">
            <a:noFill/>
            <a:miter lim="800000"/>
            <a:headEnd/>
            <a:tailEnd/>
          </a:ln>
        </p:spPr>
        <p:txBody>
          <a:bodyPr>
            <a:spAutoFit/>
          </a:bodyPr>
          <a:lstStyle/>
          <a:p>
            <a:r>
              <a:rPr lang="ru-RU" sz="1400" b="1" dirty="0">
                <a:latin typeface="Times New Roman" pitchFamily="18" charset="0"/>
                <a:ea typeface="Sometimes" pitchFamily="50" charset="0"/>
                <a:cs typeface="Times New Roman" pitchFamily="18" charset="0"/>
              </a:rPr>
              <a:t>Цель программы: обеспечение охраны жизни, здоровья граждан и их имущества, повышения гарантии их законных прав на безопасные условия движения по дорогам МО город </a:t>
            </a:r>
            <a:r>
              <a:rPr lang="ru-RU" sz="1400" b="1" dirty="0" smtClean="0">
                <a:latin typeface="Times New Roman" pitchFamily="18" charset="0"/>
                <a:ea typeface="Sometimes" pitchFamily="50" charset="0"/>
                <a:cs typeface="Times New Roman" pitchFamily="18" charset="0"/>
              </a:rPr>
              <a:t>Медногорск</a:t>
            </a:r>
            <a:endParaRPr lang="ru-RU" sz="1400" b="1" dirty="0">
              <a:latin typeface="Times New Roman" pitchFamily="18" charset="0"/>
              <a:ea typeface="Sometimes" pitchFamily="50" charset="0"/>
              <a:cs typeface="Times New Roman" pitchFamily="18" charset="0"/>
            </a:endParaRPr>
          </a:p>
        </p:txBody>
      </p:sp>
      <p:graphicFrame>
        <p:nvGraphicFramePr>
          <p:cNvPr id="5" name="Таблица 4"/>
          <p:cNvGraphicFramePr>
            <a:graphicFrameLocks noGrp="1"/>
          </p:cNvGraphicFramePr>
          <p:nvPr>
            <p:extLst>
              <p:ext uri="{D42A27DB-BD31-4B8C-83A1-F6EECF244321}">
                <p14:modId xmlns:p14="http://schemas.microsoft.com/office/powerpoint/2010/main" val="3531189877"/>
              </p:ext>
            </p:extLst>
          </p:nvPr>
        </p:nvGraphicFramePr>
        <p:xfrm>
          <a:off x="285764" y="1486309"/>
          <a:ext cx="8572471" cy="2317412"/>
        </p:xfrm>
        <a:graphic>
          <a:graphicData uri="http://schemas.openxmlformats.org/drawingml/2006/table">
            <a:tbl>
              <a:tblPr>
                <a:tableStyleId>{ED083AE6-46FA-4A59-8FB0-9F97EB10719F}</a:tableStyleId>
              </a:tblPr>
              <a:tblGrid>
                <a:gridCol w="3134284"/>
                <a:gridCol w="815727"/>
                <a:gridCol w="690357"/>
                <a:gridCol w="690357"/>
                <a:gridCol w="690357"/>
                <a:gridCol w="691985"/>
                <a:gridCol w="690357"/>
                <a:gridCol w="600805"/>
                <a:gridCol w="568242"/>
              </a:tblGrid>
              <a:tr h="266025">
                <a:tc rowSpan="2">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1" u="none" strike="noStrike" cap="none" normalizeH="0" baseline="0" dirty="0" smtClean="0">
                          <a:ln>
                            <a:noFill/>
                          </a:ln>
                          <a:solidFill>
                            <a:schemeClr val="tx1"/>
                          </a:solidFill>
                          <a:effectLst/>
                          <a:latin typeface="Times New Roman" pitchFamily="18" charset="0"/>
                          <a:cs typeface="Times New Roman" pitchFamily="18" charset="0"/>
                        </a:rPr>
                        <a:t>Наименование целевого индикатора (показателя)</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7442" marR="17442" marT="32712" marB="32712"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gridSpan="8">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1" u="none" strike="noStrike" cap="none" normalizeH="0" baseline="0" dirty="0" smtClean="0">
                          <a:ln>
                            <a:noFill/>
                          </a:ln>
                          <a:solidFill>
                            <a:schemeClr val="tx1"/>
                          </a:solidFill>
                          <a:effectLst/>
                          <a:latin typeface="Times New Roman" pitchFamily="18" charset="0"/>
                          <a:cs typeface="Times New Roman" pitchFamily="18" charset="0"/>
                        </a:rPr>
                        <a:t>Значения целевых индикаторов (показателей)</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7442" marR="17442" marT="32712" marB="32712"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714380">
                <a:tc vMerge="1">
                  <a:txBody>
                    <a:bodyPr/>
                    <a:lstStyle/>
                    <a:p>
                      <a:endParaRPr lang="ru-RU"/>
                    </a:p>
                  </a:txBody>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единица</a:t>
                      </a:r>
                    </a:p>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измерения</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7442" marR="17442" marT="32712" marB="32712"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2019</a:t>
                      </a:r>
                    </a:p>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год</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7442" marR="17442" marT="32712" marB="32712"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2020</a:t>
                      </a:r>
                    </a:p>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год</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7442" marR="17442" marT="32712" marB="32712"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2021</a:t>
                      </a:r>
                    </a:p>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год</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7442" marR="17442" marT="32712" marB="32712"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2022</a:t>
                      </a:r>
                    </a:p>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год</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7442" marR="17442" marT="32712" marB="32712"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2023</a:t>
                      </a:r>
                    </a:p>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год</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7442" marR="17442" marT="32712" marB="32712"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2024</a:t>
                      </a:r>
                    </a:p>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год</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7442" marR="17442" marT="32712" marB="32712"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2025</a:t>
                      </a:r>
                    </a:p>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год</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7442" marR="17442" marT="32712" marB="32712"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1162735">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ru-RU" sz="1400" u="none" strike="noStrike" cap="none" normalizeH="0" baseline="0" dirty="0" smtClean="0">
                          <a:ln>
                            <a:noFill/>
                          </a:ln>
                          <a:solidFill>
                            <a:schemeClr val="tx1"/>
                          </a:solidFill>
                          <a:effectLst/>
                          <a:latin typeface="Times New Roman" pitchFamily="18" charset="0"/>
                          <a:cs typeface="Times New Roman" pitchFamily="18" charset="0"/>
                        </a:rPr>
                        <a:t>Повышение доступности услуг общественного транспорта за счет улучшения транспортной инфраструктуры автомобильных дорог общего пользования</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17442" marR="17442" marT="32712" marB="32712"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u="none" strike="noStrike" cap="none" normalizeH="0" baseline="0" dirty="0" smtClean="0">
                          <a:ln>
                            <a:noFill/>
                          </a:ln>
                          <a:solidFill>
                            <a:schemeClr val="tx1"/>
                          </a:solidFill>
                          <a:effectLst/>
                          <a:latin typeface="Times New Roman" pitchFamily="18" charset="0"/>
                          <a:cs typeface="Times New Roman" pitchFamily="18" charset="0"/>
                        </a:rPr>
                        <a:t>%</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17442" marR="17442" marT="32712" marB="32712"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lnSpc>
                          <a:spcPct val="115000"/>
                        </a:lnSpc>
                        <a:spcAft>
                          <a:spcPts val="0"/>
                        </a:spcAft>
                      </a:pPr>
                      <a:r>
                        <a:rPr lang="ru-RU" sz="1200" b="1" dirty="0">
                          <a:solidFill>
                            <a:schemeClr val="tx1"/>
                          </a:solidFill>
                          <a:latin typeface="Times New Roman"/>
                          <a:ea typeface="Times New Roman"/>
                          <a:cs typeface="Times New Roman"/>
                        </a:rPr>
                        <a:t>66</a:t>
                      </a:r>
                      <a:endParaRPr lang="ru-RU" sz="1100" b="1" dirty="0">
                        <a:solidFill>
                          <a:schemeClr val="tx1"/>
                        </a:solidFill>
                        <a:latin typeface="Calibri"/>
                        <a:ea typeface="Times New Roman"/>
                        <a:cs typeface="Times New Roman"/>
                      </a:endParaRPr>
                    </a:p>
                  </a:txBody>
                  <a:tcPr marL="25400" marR="25400" marT="47625" marB="47625"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lnSpc>
                          <a:spcPct val="115000"/>
                        </a:lnSpc>
                        <a:spcAft>
                          <a:spcPts val="0"/>
                        </a:spcAft>
                      </a:pPr>
                      <a:r>
                        <a:rPr lang="ru-RU" sz="1200" b="1" dirty="0">
                          <a:solidFill>
                            <a:schemeClr val="tx1"/>
                          </a:solidFill>
                          <a:latin typeface="Times New Roman"/>
                          <a:ea typeface="Times New Roman"/>
                          <a:cs typeface="Times New Roman"/>
                        </a:rPr>
                        <a:t>67</a:t>
                      </a:r>
                      <a:endParaRPr lang="ru-RU" sz="1100" b="1" dirty="0">
                        <a:solidFill>
                          <a:schemeClr val="tx1"/>
                        </a:solidFill>
                        <a:latin typeface="Calibri"/>
                        <a:ea typeface="Times New Roman"/>
                        <a:cs typeface="Times New Roman"/>
                      </a:endParaRPr>
                    </a:p>
                  </a:txBody>
                  <a:tcPr marL="25400" marR="25400" marT="47625" marB="47625"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lnSpc>
                          <a:spcPct val="115000"/>
                        </a:lnSpc>
                        <a:spcAft>
                          <a:spcPts val="0"/>
                        </a:spcAft>
                      </a:pPr>
                      <a:r>
                        <a:rPr lang="ru-RU" sz="1200" b="1" dirty="0">
                          <a:solidFill>
                            <a:schemeClr val="tx1"/>
                          </a:solidFill>
                          <a:latin typeface="Times New Roman"/>
                          <a:ea typeface="Times New Roman"/>
                          <a:cs typeface="Times New Roman"/>
                        </a:rPr>
                        <a:t>70</a:t>
                      </a:r>
                      <a:endParaRPr lang="ru-RU" sz="1100" b="1" dirty="0">
                        <a:solidFill>
                          <a:schemeClr val="tx1"/>
                        </a:solidFill>
                        <a:latin typeface="Calibri"/>
                        <a:ea typeface="Times New Roman"/>
                        <a:cs typeface="Times New Roman"/>
                      </a:endParaRPr>
                    </a:p>
                  </a:txBody>
                  <a:tcPr marL="25400" marR="25400" marT="47625" marB="47625"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lnSpc>
                          <a:spcPct val="115000"/>
                        </a:lnSpc>
                        <a:spcAft>
                          <a:spcPts val="0"/>
                        </a:spcAft>
                      </a:pPr>
                      <a:r>
                        <a:rPr lang="ru-RU" sz="1200" b="1" dirty="0">
                          <a:solidFill>
                            <a:schemeClr val="tx1"/>
                          </a:solidFill>
                          <a:latin typeface="Times New Roman"/>
                          <a:ea typeface="Times New Roman"/>
                          <a:cs typeface="Times New Roman"/>
                        </a:rPr>
                        <a:t>73</a:t>
                      </a:r>
                      <a:endParaRPr lang="ru-RU" sz="1100" b="1" dirty="0">
                        <a:solidFill>
                          <a:schemeClr val="tx1"/>
                        </a:solidFill>
                        <a:latin typeface="Calibri"/>
                        <a:ea typeface="Times New Roman"/>
                        <a:cs typeface="Times New Roman"/>
                      </a:endParaRPr>
                    </a:p>
                  </a:txBody>
                  <a:tcPr marL="25400" marR="25400" marT="47625" marB="47625"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lnSpc>
                          <a:spcPct val="115000"/>
                        </a:lnSpc>
                        <a:spcAft>
                          <a:spcPts val="0"/>
                        </a:spcAft>
                      </a:pPr>
                      <a:r>
                        <a:rPr lang="ru-RU" sz="1200" b="1" dirty="0">
                          <a:solidFill>
                            <a:schemeClr val="tx1"/>
                          </a:solidFill>
                          <a:latin typeface="Times New Roman"/>
                          <a:ea typeface="Times New Roman"/>
                          <a:cs typeface="Times New Roman"/>
                        </a:rPr>
                        <a:t>76</a:t>
                      </a:r>
                      <a:endParaRPr lang="ru-RU" sz="1100" b="1" dirty="0">
                        <a:solidFill>
                          <a:schemeClr val="tx1"/>
                        </a:solidFill>
                        <a:latin typeface="Calibri"/>
                        <a:ea typeface="Times New Roman"/>
                        <a:cs typeface="Times New Roman"/>
                      </a:endParaRPr>
                    </a:p>
                  </a:txBody>
                  <a:tcPr marL="25400" marR="25400" marT="47625" marB="47625"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lnSpc>
                          <a:spcPct val="115000"/>
                        </a:lnSpc>
                        <a:spcAft>
                          <a:spcPts val="0"/>
                        </a:spcAft>
                      </a:pPr>
                      <a:r>
                        <a:rPr lang="ru-RU" sz="1200" b="1" dirty="0">
                          <a:solidFill>
                            <a:schemeClr val="tx1"/>
                          </a:solidFill>
                          <a:latin typeface="Times New Roman"/>
                          <a:ea typeface="Times New Roman"/>
                          <a:cs typeface="Times New Roman"/>
                        </a:rPr>
                        <a:t>79</a:t>
                      </a:r>
                      <a:endParaRPr lang="ru-RU" sz="1100" b="1" dirty="0">
                        <a:solidFill>
                          <a:schemeClr val="tx1"/>
                        </a:solidFill>
                        <a:latin typeface="Calibri"/>
                        <a:ea typeface="Times New Roman"/>
                        <a:cs typeface="Times New Roman"/>
                      </a:endParaRPr>
                    </a:p>
                  </a:txBody>
                  <a:tcPr marL="25400" marR="25400" marT="47625" marB="47625"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lnSpc>
                          <a:spcPct val="115000"/>
                        </a:lnSpc>
                        <a:spcAft>
                          <a:spcPts val="0"/>
                        </a:spcAft>
                      </a:pPr>
                      <a:r>
                        <a:rPr lang="ru-RU" sz="1200" b="1" dirty="0">
                          <a:solidFill>
                            <a:schemeClr val="tx1"/>
                          </a:solidFill>
                          <a:latin typeface="Times New Roman"/>
                          <a:ea typeface="Times New Roman"/>
                          <a:cs typeface="Times New Roman"/>
                        </a:rPr>
                        <a:t>66</a:t>
                      </a:r>
                      <a:endParaRPr lang="ru-RU" sz="1100" b="1" dirty="0">
                        <a:solidFill>
                          <a:schemeClr val="tx1"/>
                        </a:solidFill>
                        <a:latin typeface="Calibri"/>
                        <a:ea typeface="Times New Roman"/>
                        <a:cs typeface="Times New Roman"/>
                      </a:endParaRPr>
                    </a:p>
                  </a:txBody>
                  <a:tcPr marL="25400" marR="25400" marT="47625" marB="47625"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bl>
          </a:graphicData>
        </a:graphic>
      </p:graphicFrame>
      <p:sp>
        <p:nvSpPr>
          <p:cNvPr id="6" name="Прямоугольник 5"/>
          <p:cNvSpPr>
            <a:spLocks noChangeArrowheads="1"/>
          </p:cNvSpPr>
          <p:nvPr/>
        </p:nvSpPr>
        <p:spPr bwMode="auto">
          <a:xfrm>
            <a:off x="1643333" y="3881303"/>
            <a:ext cx="6215062" cy="307975"/>
          </a:xfrm>
          <a:prstGeom prst="rect">
            <a:avLst/>
          </a:prstGeom>
          <a:noFill/>
          <a:ln w="9525">
            <a:noFill/>
            <a:miter lim="800000"/>
            <a:headEnd/>
            <a:tailEnd/>
          </a:ln>
        </p:spPr>
        <p:txBody>
          <a:bodyPr>
            <a:spAutoFit/>
          </a:bodyPr>
          <a:lstStyle/>
          <a:p>
            <a:r>
              <a:rPr lang="ru-RU" sz="1400" b="1" dirty="0">
                <a:latin typeface="Times New Roman" pitchFamily="18" charset="0"/>
                <a:ea typeface="Sometimes" pitchFamily="50" charset="0"/>
                <a:cs typeface="Times New Roman" pitchFamily="18" charset="0"/>
              </a:rPr>
              <a:t> Расходы городского бюджета на реализацию программы, тыс. </a:t>
            </a:r>
            <a:r>
              <a:rPr lang="ru-RU" sz="1400" b="1" dirty="0" err="1">
                <a:latin typeface="Times New Roman" pitchFamily="18" charset="0"/>
                <a:ea typeface="Sometimes" pitchFamily="50" charset="0"/>
                <a:cs typeface="Times New Roman" pitchFamily="18" charset="0"/>
              </a:rPr>
              <a:t>руб</a:t>
            </a:r>
            <a:r>
              <a:rPr lang="ru-RU" sz="1400" b="1" dirty="0">
                <a:latin typeface="Times New Roman" pitchFamily="18" charset="0"/>
                <a:ea typeface="Sometimes" pitchFamily="50" charset="0"/>
                <a:cs typeface="Times New Roman" pitchFamily="18" charset="0"/>
              </a:rPr>
              <a:t>:</a:t>
            </a:r>
            <a:endParaRPr lang="ru-RU" sz="1400" dirty="0">
              <a:latin typeface="Times New Roman" pitchFamily="18" charset="0"/>
              <a:ea typeface="Sometimes" pitchFamily="50" charset="0"/>
              <a:cs typeface="Times New Roman" pitchFamily="18" charset="0"/>
            </a:endParaRPr>
          </a:p>
        </p:txBody>
      </p:sp>
      <p:graphicFrame>
        <p:nvGraphicFramePr>
          <p:cNvPr id="7" name="Диаграмма 6"/>
          <p:cNvGraphicFramePr>
            <a:graphicFrameLocks/>
          </p:cNvGraphicFramePr>
          <p:nvPr>
            <p:extLst>
              <p:ext uri="{D42A27DB-BD31-4B8C-83A1-F6EECF244321}">
                <p14:modId xmlns:p14="http://schemas.microsoft.com/office/powerpoint/2010/main" val="2169850180"/>
              </p:ext>
            </p:extLst>
          </p:nvPr>
        </p:nvGraphicFramePr>
        <p:xfrm>
          <a:off x="140833" y="4155620"/>
          <a:ext cx="8799060" cy="270238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54857342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104508" y="432164"/>
            <a:ext cx="9144000" cy="563563"/>
          </a:xfrm>
        </p:spPr>
        <p:txBody>
          <a:bodyPr>
            <a:noAutofit/>
          </a:bodyPr>
          <a:lstStyle/>
          <a:p>
            <a:pPr eaLnBrk="1" hangingPunct="1">
              <a:defRPr/>
            </a:pPr>
            <a:r>
              <a:rPr lang="ru-RU" sz="2000" b="1" dirty="0" smtClean="0">
                <a:pattFill prst="wdUpDiag">
                  <a:fgClr>
                    <a:srgbClr val="7030A0"/>
                  </a:fgClr>
                  <a:bgClr>
                    <a:schemeClr val="tx1"/>
                  </a:bgClr>
                </a:pattFill>
                <a:latin typeface="Times New Roman" pitchFamily="18" charset="0"/>
                <a:cs typeface="Times New Roman" pitchFamily="18" charset="0"/>
              </a:rPr>
              <a:t>Муниципальная программа «Обеспечение качественными услугами жилищно-коммунального хозяйства населения муниципального образования город Медногорск Оренбургской области » на 2019- 2024 годы</a:t>
            </a:r>
            <a:br>
              <a:rPr lang="ru-RU" sz="2000" b="1" dirty="0" smtClean="0">
                <a:pattFill prst="wdUpDiag">
                  <a:fgClr>
                    <a:srgbClr val="7030A0"/>
                  </a:fgClr>
                  <a:bgClr>
                    <a:schemeClr val="tx1"/>
                  </a:bgClr>
                </a:pattFill>
                <a:latin typeface="Times New Roman" pitchFamily="18" charset="0"/>
                <a:cs typeface="Times New Roman" pitchFamily="18" charset="0"/>
              </a:rPr>
            </a:br>
            <a:endParaRPr lang="ru-RU" sz="2000" b="1" dirty="0">
              <a:pattFill prst="wdUpDiag">
                <a:fgClr>
                  <a:srgbClr val="7030A0"/>
                </a:fgClr>
                <a:bgClr>
                  <a:schemeClr val="tx1"/>
                </a:bgClr>
              </a:pattFill>
              <a:latin typeface="Times New Roman" pitchFamily="18" charset="0"/>
              <a:cs typeface="Times New Roman" pitchFamily="18" charset="0"/>
            </a:endParaRPr>
          </a:p>
        </p:txBody>
      </p:sp>
      <p:sp>
        <p:nvSpPr>
          <p:cNvPr id="4" name="Прямоугольник 3"/>
          <p:cNvSpPr>
            <a:spLocks noChangeArrowheads="1"/>
          </p:cNvSpPr>
          <p:nvPr/>
        </p:nvSpPr>
        <p:spPr bwMode="auto">
          <a:xfrm>
            <a:off x="130629" y="1064623"/>
            <a:ext cx="8358188" cy="307975"/>
          </a:xfrm>
          <a:prstGeom prst="rect">
            <a:avLst/>
          </a:prstGeom>
          <a:noFill/>
          <a:ln w="9525">
            <a:noFill/>
            <a:miter lim="800000"/>
            <a:headEnd/>
            <a:tailEnd/>
          </a:ln>
        </p:spPr>
        <p:txBody>
          <a:bodyPr>
            <a:spAutoFit/>
          </a:bodyPr>
          <a:lstStyle/>
          <a:p>
            <a:r>
              <a:rPr lang="ru-RU" sz="1400" b="1" dirty="0">
                <a:latin typeface="Times New Roman" pitchFamily="18" charset="0"/>
                <a:ea typeface="Sometimes" pitchFamily="50" charset="0"/>
                <a:cs typeface="Times New Roman" pitchFamily="18" charset="0"/>
              </a:rPr>
              <a:t>Цель программы: создание безопасных и благоприятных условий проживания граждан</a:t>
            </a:r>
          </a:p>
        </p:txBody>
      </p:sp>
      <p:graphicFrame>
        <p:nvGraphicFramePr>
          <p:cNvPr id="5" name="Таблица 4"/>
          <p:cNvGraphicFramePr>
            <a:graphicFrameLocks noGrp="1"/>
          </p:cNvGraphicFramePr>
          <p:nvPr>
            <p:extLst>
              <p:ext uri="{D42A27DB-BD31-4B8C-83A1-F6EECF244321}">
                <p14:modId xmlns:p14="http://schemas.microsoft.com/office/powerpoint/2010/main" val="3161112807"/>
              </p:ext>
            </p:extLst>
          </p:nvPr>
        </p:nvGraphicFramePr>
        <p:xfrm>
          <a:off x="142875" y="1428750"/>
          <a:ext cx="8858220" cy="2665751"/>
        </p:xfrm>
        <a:graphic>
          <a:graphicData uri="http://schemas.openxmlformats.org/drawingml/2006/table">
            <a:tbl>
              <a:tblPr>
                <a:tableStyleId>{ED083AE6-46FA-4A59-8FB0-9F97EB10719F}</a:tableStyleId>
              </a:tblPr>
              <a:tblGrid>
                <a:gridCol w="3357555"/>
                <a:gridCol w="928694"/>
                <a:gridCol w="559008"/>
                <a:gridCol w="682066"/>
                <a:gridCol w="682065"/>
                <a:gridCol w="682066"/>
                <a:gridCol w="682065"/>
                <a:gridCol w="682066"/>
                <a:gridCol w="602635"/>
              </a:tblGrid>
              <a:tr h="417594">
                <a:tc rowSpan="2">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1" u="none" strike="noStrike" cap="none" normalizeH="0" baseline="0" dirty="0" smtClean="0">
                          <a:ln>
                            <a:noFill/>
                          </a:ln>
                          <a:solidFill>
                            <a:schemeClr val="tx1"/>
                          </a:solidFill>
                          <a:effectLst/>
                          <a:latin typeface="Times New Roman" pitchFamily="18" charset="0"/>
                          <a:cs typeface="Times New Roman" pitchFamily="18" charset="0"/>
                        </a:rPr>
                        <a:t>Наименование целевого индикатора (показателя)</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6420" marR="16420" marT="30795" marB="30795"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gridSpan="8">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1" u="none" strike="noStrike" cap="none" normalizeH="0" baseline="0" dirty="0" smtClean="0">
                          <a:ln>
                            <a:noFill/>
                          </a:ln>
                          <a:solidFill>
                            <a:schemeClr val="tx1"/>
                          </a:solidFill>
                          <a:effectLst/>
                          <a:latin typeface="Times New Roman" pitchFamily="18" charset="0"/>
                          <a:cs typeface="Times New Roman" pitchFamily="18" charset="0"/>
                        </a:rPr>
                        <a:t>Значения целевых индикаторов (показателей)</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6420" marR="16420" marT="30795" marB="30795"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929897">
                <a:tc vMerge="1">
                  <a:txBody>
                    <a:bodyPr/>
                    <a:lstStyle/>
                    <a:p>
                      <a:endParaRPr lang="ru-RU"/>
                    </a:p>
                  </a:txBody>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единица</a:t>
                      </a:r>
                    </a:p>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измерения</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6420" marR="16420" marT="30795" marB="30795"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2018 </a:t>
                      </a:r>
                    </a:p>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год</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6420" marR="16420" marT="30795" marB="30795"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2019</a:t>
                      </a:r>
                    </a:p>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год</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6420" marR="16420" marT="30795" marB="30795"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2020</a:t>
                      </a:r>
                    </a:p>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год</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6420" marR="16420" marT="30795" marB="30795"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2021</a:t>
                      </a:r>
                    </a:p>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год</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6420" marR="16420" marT="30795" marB="30795"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2022</a:t>
                      </a:r>
                    </a:p>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год</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6420" marR="16420" marT="30795" marB="30795"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2023</a:t>
                      </a:r>
                    </a:p>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год</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6420" marR="16420" marT="30795" marB="30795"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2024</a:t>
                      </a:r>
                    </a:p>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год</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6420" marR="16420" marT="30795" marB="30795"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1152838">
                <a:tc>
                  <a:txBody>
                    <a:bodyPr/>
                    <a:lstStyle/>
                    <a:p>
                      <a:pPr marL="0" marR="0" lvl="0" indent="0" algn="just" defTabSz="914400" rtl="0" eaLnBrk="1" fontAlgn="base" latinLnBrk="0" hangingPunct="1">
                        <a:lnSpc>
                          <a:spcPct val="115000"/>
                        </a:lnSpc>
                        <a:spcBef>
                          <a:spcPct val="0"/>
                        </a:spcBef>
                        <a:spcAft>
                          <a:spcPct val="0"/>
                        </a:spcAft>
                        <a:buClrTx/>
                        <a:buSzTx/>
                        <a:buFontTx/>
                        <a:buNone/>
                        <a:tabLst/>
                      </a:pPr>
                      <a:r>
                        <a:rPr kumimoji="0" lang="ru-RU" sz="1400" u="none" strike="noStrike" cap="none" normalizeH="0" baseline="0" dirty="0" smtClean="0">
                          <a:ln>
                            <a:noFill/>
                          </a:ln>
                          <a:solidFill>
                            <a:schemeClr val="tx1"/>
                          </a:solidFill>
                          <a:effectLst/>
                          <a:latin typeface="Times New Roman" pitchFamily="18" charset="0"/>
                          <a:cs typeface="Times New Roman" pitchFamily="18" charset="0"/>
                        </a:rPr>
                        <a:t>Повышение качества и надежности предоставления жилищно-коммунальных услуг населению, создание безопасных и благоприятных условий проживания граждан</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u="none" strike="noStrike" cap="none" normalizeH="0" baseline="0" dirty="0" smtClean="0">
                          <a:ln>
                            <a:noFill/>
                          </a:ln>
                          <a:solidFill>
                            <a:schemeClr val="tx1"/>
                          </a:solidFill>
                          <a:effectLst/>
                          <a:latin typeface="Times New Roman" pitchFamily="18" charset="0"/>
                          <a:cs typeface="Times New Roman" pitchFamily="18" charset="0"/>
                        </a:rPr>
                        <a:t>%</a:t>
                      </a:r>
                      <a:endParaRPr kumimoji="0" lang="ru-RU" sz="14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16420" marR="16420" marT="30795" marB="30795"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1" u="none" strike="noStrike" cap="none" normalizeH="0" baseline="0" dirty="0" smtClean="0">
                          <a:ln>
                            <a:noFill/>
                          </a:ln>
                          <a:solidFill>
                            <a:schemeClr val="tx1"/>
                          </a:solidFill>
                          <a:effectLst/>
                          <a:latin typeface="Times New Roman" pitchFamily="18" charset="0"/>
                          <a:cs typeface="Times New Roman" pitchFamily="18" charset="0"/>
                        </a:rPr>
                        <a:t>78</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6420" marR="16420" marT="30795" marB="30795"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1" u="none" strike="noStrike" cap="none" normalizeH="0" baseline="0" dirty="0" smtClean="0">
                          <a:ln>
                            <a:noFill/>
                          </a:ln>
                          <a:solidFill>
                            <a:schemeClr val="tx1"/>
                          </a:solidFill>
                          <a:effectLst/>
                          <a:latin typeface="Times New Roman" pitchFamily="18" charset="0"/>
                          <a:cs typeface="Times New Roman" pitchFamily="18" charset="0"/>
                        </a:rPr>
                        <a:t>81</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6420" marR="16420" marT="30795" marB="30795"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1" u="none" strike="noStrike" cap="none" normalizeH="0" baseline="0" dirty="0" smtClean="0">
                          <a:ln>
                            <a:noFill/>
                          </a:ln>
                          <a:solidFill>
                            <a:schemeClr val="tx1"/>
                          </a:solidFill>
                          <a:effectLst/>
                          <a:latin typeface="Times New Roman" pitchFamily="18" charset="0"/>
                          <a:cs typeface="Times New Roman" pitchFamily="18" charset="0"/>
                        </a:rPr>
                        <a:t>82</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6420" marR="16420" marT="30795" marB="30795"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1" u="none" strike="noStrike" cap="none" normalizeH="0" baseline="0" dirty="0" smtClean="0">
                          <a:ln>
                            <a:noFill/>
                          </a:ln>
                          <a:solidFill>
                            <a:schemeClr val="tx1"/>
                          </a:solidFill>
                          <a:effectLst/>
                          <a:latin typeface="Times New Roman" pitchFamily="18" charset="0"/>
                          <a:cs typeface="Times New Roman" pitchFamily="18" charset="0"/>
                        </a:rPr>
                        <a:t>83</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6420" marR="16420" marT="30795" marB="30795"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1" u="none" strike="noStrike" cap="none" normalizeH="0" baseline="0" dirty="0" smtClean="0">
                          <a:ln>
                            <a:noFill/>
                          </a:ln>
                          <a:solidFill>
                            <a:schemeClr val="tx1"/>
                          </a:solidFill>
                          <a:effectLst/>
                          <a:latin typeface="Times New Roman" pitchFamily="18" charset="0"/>
                          <a:cs typeface="Times New Roman" pitchFamily="18" charset="0"/>
                        </a:rPr>
                        <a:t>84</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6420" marR="16420" marT="30795" marB="30795"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1" u="none" strike="noStrike" cap="none" normalizeH="0" baseline="0" dirty="0" smtClean="0">
                          <a:ln>
                            <a:noFill/>
                          </a:ln>
                          <a:solidFill>
                            <a:schemeClr val="tx1"/>
                          </a:solidFill>
                          <a:effectLst/>
                          <a:latin typeface="Times New Roman" pitchFamily="18" charset="0"/>
                          <a:cs typeface="Times New Roman" pitchFamily="18" charset="0"/>
                        </a:rPr>
                        <a:t>85</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6420" marR="16420" marT="30795" marB="30795"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400" b="1" u="none" strike="noStrike" cap="none" normalizeH="0" baseline="0" dirty="0" smtClean="0">
                          <a:ln>
                            <a:noFill/>
                          </a:ln>
                          <a:solidFill>
                            <a:schemeClr val="tx1"/>
                          </a:solidFill>
                          <a:effectLst/>
                          <a:latin typeface="Times New Roman" pitchFamily="18" charset="0"/>
                          <a:cs typeface="Times New Roman" pitchFamily="18" charset="0"/>
                        </a:rPr>
                        <a:t>86</a:t>
                      </a:r>
                      <a:endParaRPr kumimoji="0" lang="ru-RU" sz="14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16420" marR="16420" marT="30795" marB="30795"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bl>
          </a:graphicData>
        </a:graphic>
      </p:graphicFrame>
      <p:sp>
        <p:nvSpPr>
          <p:cNvPr id="6" name="Прямоугольник 5"/>
          <p:cNvSpPr>
            <a:spLocks noChangeArrowheads="1"/>
          </p:cNvSpPr>
          <p:nvPr/>
        </p:nvSpPr>
        <p:spPr bwMode="auto">
          <a:xfrm>
            <a:off x="1906339" y="4025550"/>
            <a:ext cx="5929313" cy="369887"/>
          </a:xfrm>
          <a:prstGeom prst="rect">
            <a:avLst/>
          </a:prstGeom>
          <a:noFill/>
          <a:ln w="9525">
            <a:noFill/>
            <a:miter lim="800000"/>
            <a:headEnd/>
            <a:tailEnd/>
          </a:ln>
        </p:spPr>
        <p:txBody>
          <a:bodyPr>
            <a:spAutoFit/>
          </a:bodyPr>
          <a:lstStyle/>
          <a:p>
            <a:r>
              <a:rPr lang="ru-RU" b="1" dirty="0">
                <a:latin typeface="Times New Roman" pitchFamily="18" charset="0"/>
                <a:cs typeface="Times New Roman" pitchFamily="18" charset="0"/>
              </a:rPr>
              <a:t> </a:t>
            </a:r>
            <a:r>
              <a:rPr lang="ru-RU" sz="1400" b="1" dirty="0">
                <a:latin typeface="Times New Roman" pitchFamily="18" charset="0"/>
                <a:ea typeface="Sometimes" pitchFamily="50" charset="0"/>
                <a:cs typeface="Times New Roman" pitchFamily="18" charset="0"/>
              </a:rPr>
              <a:t>Расходы городского бюджета на реализацию программы, тыс. </a:t>
            </a:r>
            <a:r>
              <a:rPr lang="ru-RU" sz="1400" b="1" dirty="0" err="1">
                <a:latin typeface="Times New Roman" pitchFamily="18" charset="0"/>
                <a:ea typeface="Sometimes" pitchFamily="50" charset="0"/>
                <a:cs typeface="Times New Roman" pitchFamily="18" charset="0"/>
              </a:rPr>
              <a:t>руб</a:t>
            </a:r>
            <a:r>
              <a:rPr lang="ru-RU" sz="1400" b="1" dirty="0">
                <a:latin typeface="Times New Roman" pitchFamily="18" charset="0"/>
                <a:ea typeface="Sometimes" pitchFamily="50" charset="0"/>
                <a:cs typeface="Times New Roman" pitchFamily="18" charset="0"/>
              </a:rPr>
              <a:t>:</a:t>
            </a:r>
            <a:endParaRPr lang="ru-RU" sz="1400" dirty="0">
              <a:latin typeface="Times New Roman" pitchFamily="18" charset="0"/>
              <a:ea typeface="Sometimes" pitchFamily="50" charset="0"/>
              <a:cs typeface="Times New Roman" pitchFamily="18" charset="0"/>
            </a:endParaRPr>
          </a:p>
        </p:txBody>
      </p:sp>
      <p:graphicFrame>
        <p:nvGraphicFramePr>
          <p:cNvPr id="7" name="Диаграмма 6"/>
          <p:cNvGraphicFramePr>
            <a:graphicFrameLocks/>
          </p:cNvGraphicFramePr>
          <p:nvPr>
            <p:extLst>
              <p:ext uri="{D42A27DB-BD31-4B8C-83A1-F6EECF244321}">
                <p14:modId xmlns:p14="http://schemas.microsoft.com/office/powerpoint/2010/main" val="1655189011"/>
              </p:ext>
            </p:extLst>
          </p:nvPr>
        </p:nvGraphicFramePr>
        <p:xfrm>
          <a:off x="130629" y="4395437"/>
          <a:ext cx="8858250" cy="238193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667011932"/>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87951" y="244113"/>
            <a:ext cx="9001125" cy="563563"/>
          </a:xfrm>
        </p:spPr>
        <p:txBody>
          <a:bodyPr>
            <a:noAutofit/>
          </a:bodyPr>
          <a:lstStyle/>
          <a:p>
            <a:pPr eaLnBrk="1" hangingPunct="1"/>
            <a:r>
              <a:rPr lang="ru-RU" sz="2000" b="1" dirty="0" smtClean="0">
                <a:pattFill prst="wdUpDiag">
                  <a:fgClr>
                    <a:srgbClr val="7030A0"/>
                  </a:fgClr>
                  <a:bgClr>
                    <a:schemeClr val="tx1"/>
                  </a:bgClr>
                </a:pattFill>
                <a:latin typeface="Times New Roman" pitchFamily="18" charset="0"/>
                <a:cs typeface="Times New Roman" pitchFamily="18" charset="0"/>
              </a:rPr>
              <a:t>Муниципальная программа «Управление и распоряжение муниципальным имуществом города Медногорска» на 2015- 2021 годы</a:t>
            </a:r>
            <a:br>
              <a:rPr lang="ru-RU" sz="2000" b="1" dirty="0" smtClean="0">
                <a:pattFill prst="wdUpDiag">
                  <a:fgClr>
                    <a:srgbClr val="7030A0"/>
                  </a:fgClr>
                  <a:bgClr>
                    <a:schemeClr val="tx1"/>
                  </a:bgClr>
                </a:pattFill>
                <a:latin typeface="Times New Roman" pitchFamily="18" charset="0"/>
                <a:cs typeface="Times New Roman" pitchFamily="18" charset="0"/>
              </a:rPr>
            </a:br>
            <a:endParaRPr lang="ru-RU" sz="2000" b="1" dirty="0" smtClean="0">
              <a:pattFill prst="wdUpDiag">
                <a:fgClr>
                  <a:srgbClr val="7030A0"/>
                </a:fgClr>
                <a:bgClr>
                  <a:schemeClr val="tx1"/>
                </a:bgClr>
              </a:pattFill>
              <a:latin typeface="Times New Roman" pitchFamily="18" charset="0"/>
              <a:cs typeface="Times New Roman" pitchFamily="18" charset="0"/>
            </a:endParaRPr>
          </a:p>
        </p:txBody>
      </p:sp>
      <p:sp>
        <p:nvSpPr>
          <p:cNvPr id="4" name="Прямоугольник 3"/>
          <p:cNvSpPr>
            <a:spLocks noChangeArrowheads="1"/>
          </p:cNvSpPr>
          <p:nvPr/>
        </p:nvSpPr>
        <p:spPr bwMode="auto">
          <a:xfrm>
            <a:off x="0" y="818742"/>
            <a:ext cx="9144000" cy="523875"/>
          </a:xfrm>
          <a:prstGeom prst="rect">
            <a:avLst/>
          </a:prstGeom>
          <a:noFill/>
          <a:ln w="9525">
            <a:noFill/>
            <a:miter lim="800000"/>
            <a:headEnd/>
            <a:tailEnd/>
          </a:ln>
        </p:spPr>
        <p:txBody>
          <a:bodyPr>
            <a:spAutoFit/>
          </a:bodyPr>
          <a:lstStyle/>
          <a:p>
            <a:pPr algn="just"/>
            <a:r>
              <a:rPr lang="ru-RU" sz="1400" b="1" dirty="0">
                <a:latin typeface="Times New Roman" pitchFamily="18" charset="0"/>
                <a:ea typeface="Sometimes" pitchFamily="50" charset="0"/>
                <a:cs typeface="Times New Roman" pitchFamily="18" charset="0"/>
              </a:rPr>
              <a:t>Цель программы: Повышение эффективности управления муниципальным имуществом муниципального образования город Медногорск Оренбургской области .</a:t>
            </a:r>
          </a:p>
        </p:txBody>
      </p:sp>
      <p:graphicFrame>
        <p:nvGraphicFramePr>
          <p:cNvPr id="5" name="Таблица 4"/>
          <p:cNvGraphicFramePr>
            <a:graphicFrameLocks noGrp="1"/>
          </p:cNvGraphicFramePr>
          <p:nvPr>
            <p:extLst>
              <p:ext uri="{D42A27DB-BD31-4B8C-83A1-F6EECF244321}">
                <p14:modId xmlns:p14="http://schemas.microsoft.com/office/powerpoint/2010/main" val="1248359290"/>
              </p:ext>
            </p:extLst>
          </p:nvPr>
        </p:nvGraphicFramePr>
        <p:xfrm>
          <a:off x="211872" y="1436781"/>
          <a:ext cx="8714415" cy="2369034"/>
        </p:xfrm>
        <a:graphic>
          <a:graphicData uri="http://schemas.openxmlformats.org/drawingml/2006/table">
            <a:tbl>
              <a:tblPr>
                <a:tableStyleId>{ED083AE6-46FA-4A59-8FB0-9F97EB10719F}</a:tableStyleId>
              </a:tblPr>
              <a:tblGrid>
                <a:gridCol w="3582508"/>
                <a:gridCol w="734077"/>
                <a:gridCol w="576300"/>
                <a:gridCol w="503563"/>
                <a:gridCol w="722421"/>
                <a:gridCol w="640603"/>
                <a:gridCol w="1038218"/>
                <a:gridCol w="916725"/>
              </a:tblGrid>
              <a:tr h="228044">
                <a:tc rowSpan="2">
                  <a:txBody>
                    <a:bodyPr/>
                    <a:lstStyle/>
                    <a:p>
                      <a:pPr algn="ctr" fontAlgn="ctr"/>
                      <a:r>
                        <a:rPr lang="ru-RU" sz="1200" b="1" u="none" strike="noStrike" dirty="0">
                          <a:solidFill>
                            <a:schemeClr val="tx1"/>
                          </a:solidFill>
                          <a:effectLst/>
                          <a:latin typeface="Times New Roman" pitchFamily="18" charset="0"/>
                          <a:cs typeface="Times New Roman" pitchFamily="18" charset="0"/>
                        </a:rPr>
                        <a:t>Наименование показателя (индикатора) (единица измерения)</a:t>
                      </a:r>
                      <a:endParaRPr lang="ru-RU" sz="1200" b="1" i="0" u="none" strike="noStrike" dirty="0">
                        <a:solidFill>
                          <a:schemeClr val="tx1"/>
                        </a:solidFill>
                        <a:effectLst/>
                        <a:latin typeface="Times New Roman" pitchFamily="18" charset="0"/>
                        <a:cs typeface="Times New Roman" pitchFamily="18" charset="0"/>
                      </a:endParaRPr>
                    </a:p>
                  </a:txBody>
                  <a:tcPr marL="8791" marR="8791" marT="10001"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gridSpan="7">
                  <a:txBody>
                    <a:bodyPr/>
                    <a:lstStyle/>
                    <a:p>
                      <a:pPr algn="ctr" fontAlgn="ctr"/>
                      <a:r>
                        <a:rPr lang="ru-RU" sz="1200" b="1" u="none" strike="noStrike" dirty="0">
                          <a:solidFill>
                            <a:schemeClr val="tx1"/>
                          </a:solidFill>
                          <a:effectLst/>
                          <a:latin typeface="Times New Roman" pitchFamily="18" charset="0"/>
                          <a:cs typeface="Times New Roman" pitchFamily="18" charset="0"/>
                        </a:rPr>
                        <a:t>Значения показателя индикатора</a:t>
                      </a:r>
                      <a:endParaRPr lang="ru-RU" sz="1200" b="1" i="0" u="none" strike="noStrike" dirty="0">
                        <a:solidFill>
                          <a:schemeClr val="tx1"/>
                        </a:solidFill>
                        <a:effectLst/>
                        <a:latin typeface="Times New Roman" pitchFamily="18" charset="0"/>
                        <a:cs typeface="Times New Roman" pitchFamily="18" charset="0"/>
                      </a:endParaRPr>
                    </a:p>
                  </a:txBody>
                  <a:tcPr marL="8791" marR="8791" marT="10001"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pPr algn="ctr" fontAlgn="ctr"/>
                      <a:endParaRPr lang="ru-RU" sz="1200" b="1" i="0" u="none" strike="noStrike" dirty="0">
                        <a:solidFill>
                          <a:schemeClr val="tx1"/>
                        </a:solidFill>
                        <a:effectLst/>
                        <a:latin typeface="Times New Roman" pitchFamily="18" charset="0"/>
                        <a:cs typeface="Times New Roman" pitchFamily="18" charset="0"/>
                      </a:endParaRPr>
                    </a:p>
                  </a:txBody>
                  <a:tcPr marL="8791" marR="8791" marT="10001"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362884">
                <a:tc vMerge="1">
                  <a:txBody>
                    <a:bodyPr/>
                    <a:lstStyle/>
                    <a:p>
                      <a:endParaRPr lang="ru-RU"/>
                    </a:p>
                  </a:txBody>
                  <a:tcPr/>
                </a:tc>
                <a:tc>
                  <a:txBody>
                    <a:bodyPr/>
                    <a:lstStyle/>
                    <a:p>
                      <a:pPr algn="ctr" fontAlgn="ctr"/>
                      <a:r>
                        <a:rPr lang="ru-RU" sz="1200" b="1" u="none" strike="noStrike" dirty="0" smtClean="0">
                          <a:solidFill>
                            <a:schemeClr val="tx1"/>
                          </a:solidFill>
                          <a:effectLst/>
                          <a:latin typeface="Times New Roman" pitchFamily="18" charset="0"/>
                          <a:cs typeface="Times New Roman" pitchFamily="18" charset="0"/>
                        </a:rPr>
                        <a:t>Отчетный 2015 год</a:t>
                      </a:r>
                      <a:endParaRPr lang="ru-RU" sz="1200" b="1" i="0" u="none" strike="noStrike" dirty="0">
                        <a:solidFill>
                          <a:schemeClr val="tx1"/>
                        </a:solidFill>
                        <a:effectLst/>
                        <a:latin typeface="Times New Roman" pitchFamily="18" charset="0"/>
                        <a:cs typeface="Times New Roman" pitchFamily="18" charset="0"/>
                      </a:endParaRPr>
                    </a:p>
                  </a:txBody>
                  <a:tcPr marL="8791" marR="8791" marT="10001"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ctr"/>
                      <a:r>
                        <a:rPr lang="ru-RU" sz="1200" b="1" u="none" strike="noStrike" dirty="0" smtClean="0">
                          <a:solidFill>
                            <a:schemeClr val="tx1"/>
                          </a:solidFill>
                          <a:effectLst/>
                          <a:latin typeface="Times New Roman" pitchFamily="18" charset="0"/>
                          <a:cs typeface="Times New Roman" pitchFamily="18" charset="0"/>
                        </a:rPr>
                        <a:t>2016</a:t>
                      </a:r>
                      <a:endParaRPr lang="ru-RU" sz="1200" b="1" i="0" u="none" strike="noStrike" dirty="0">
                        <a:solidFill>
                          <a:schemeClr val="tx1"/>
                        </a:solidFill>
                        <a:effectLst/>
                        <a:latin typeface="Times New Roman" pitchFamily="18" charset="0"/>
                        <a:cs typeface="Times New Roman" pitchFamily="18" charset="0"/>
                      </a:endParaRPr>
                    </a:p>
                  </a:txBody>
                  <a:tcPr marL="8791" marR="8791" marT="10001"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ctr"/>
                      <a:r>
                        <a:rPr lang="ru-RU" sz="1200" b="1" u="none" strike="noStrike" dirty="0" smtClean="0">
                          <a:solidFill>
                            <a:schemeClr val="tx1"/>
                          </a:solidFill>
                          <a:effectLst/>
                          <a:latin typeface="Times New Roman" pitchFamily="18" charset="0"/>
                          <a:cs typeface="Times New Roman" pitchFamily="18" charset="0"/>
                        </a:rPr>
                        <a:t>2017</a:t>
                      </a:r>
                      <a:endParaRPr lang="ru-RU" sz="1200" b="1" i="0" u="none" strike="noStrike" dirty="0">
                        <a:solidFill>
                          <a:schemeClr val="tx1"/>
                        </a:solidFill>
                        <a:effectLst/>
                        <a:latin typeface="Times New Roman" pitchFamily="18" charset="0"/>
                        <a:cs typeface="Times New Roman" pitchFamily="18" charset="0"/>
                      </a:endParaRPr>
                    </a:p>
                  </a:txBody>
                  <a:tcPr marL="8791" marR="8791" marT="10001"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ctr"/>
                      <a:r>
                        <a:rPr lang="ru-RU" sz="1200" b="1" u="none" strike="noStrike" dirty="0" smtClean="0">
                          <a:solidFill>
                            <a:schemeClr val="tx1"/>
                          </a:solidFill>
                          <a:effectLst/>
                          <a:latin typeface="Times New Roman" pitchFamily="18" charset="0"/>
                          <a:cs typeface="Times New Roman" pitchFamily="18" charset="0"/>
                        </a:rPr>
                        <a:t>2018</a:t>
                      </a:r>
                      <a:endParaRPr lang="ru-RU" sz="1200" b="1" i="0" u="none" strike="noStrike" dirty="0">
                        <a:solidFill>
                          <a:schemeClr val="tx1"/>
                        </a:solidFill>
                        <a:effectLst/>
                        <a:latin typeface="Times New Roman" pitchFamily="18" charset="0"/>
                        <a:cs typeface="Times New Roman" pitchFamily="18" charset="0"/>
                      </a:endParaRPr>
                    </a:p>
                  </a:txBody>
                  <a:tcPr marL="8791" marR="8791" marT="10001"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ctr"/>
                      <a:r>
                        <a:rPr lang="ru-RU" sz="1200" b="1" u="none" strike="noStrike" dirty="0" smtClean="0">
                          <a:solidFill>
                            <a:schemeClr val="tx1"/>
                          </a:solidFill>
                          <a:effectLst/>
                          <a:latin typeface="Times New Roman" pitchFamily="18" charset="0"/>
                          <a:cs typeface="Times New Roman" pitchFamily="18" charset="0"/>
                        </a:rPr>
                        <a:t>2019</a:t>
                      </a:r>
                      <a:endParaRPr lang="ru-RU" sz="1200" b="1" i="0" u="none" strike="noStrike" dirty="0">
                        <a:solidFill>
                          <a:schemeClr val="tx1"/>
                        </a:solidFill>
                        <a:effectLst/>
                        <a:latin typeface="Times New Roman" pitchFamily="18" charset="0"/>
                        <a:cs typeface="Times New Roman" pitchFamily="18" charset="0"/>
                      </a:endParaRPr>
                    </a:p>
                  </a:txBody>
                  <a:tcPr marL="8791" marR="8791" marT="10001"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ctr"/>
                      <a:r>
                        <a:rPr lang="ru-RU" sz="1200" b="1" u="none" strike="noStrike" dirty="0" smtClean="0">
                          <a:solidFill>
                            <a:schemeClr val="tx1"/>
                          </a:solidFill>
                          <a:effectLst/>
                          <a:latin typeface="Times New Roman" pitchFamily="18" charset="0"/>
                          <a:cs typeface="Times New Roman" pitchFamily="18" charset="0"/>
                        </a:rPr>
                        <a:t>2020</a:t>
                      </a:r>
                      <a:endParaRPr lang="ru-RU" sz="1200" b="1" i="0" u="none" strike="noStrike" dirty="0">
                        <a:solidFill>
                          <a:schemeClr val="tx1"/>
                        </a:solidFill>
                        <a:effectLst/>
                        <a:latin typeface="Times New Roman" pitchFamily="18" charset="0"/>
                        <a:cs typeface="Times New Roman" pitchFamily="18" charset="0"/>
                      </a:endParaRPr>
                    </a:p>
                  </a:txBody>
                  <a:tcPr marL="8791" marR="8791" marT="10001"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ctr"/>
                      <a:r>
                        <a:rPr lang="ru-RU" sz="1200" b="1" i="0" u="none" strike="noStrike" dirty="0" smtClean="0">
                          <a:solidFill>
                            <a:schemeClr val="tx1"/>
                          </a:solidFill>
                          <a:effectLst/>
                          <a:latin typeface="Times New Roman" pitchFamily="18" charset="0"/>
                          <a:cs typeface="Times New Roman" pitchFamily="18" charset="0"/>
                        </a:rPr>
                        <a:t>2021</a:t>
                      </a:r>
                      <a:endParaRPr lang="ru-RU" sz="1200" b="1" i="0" u="none" strike="noStrike" dirty="0">
                        <a:solidFill>
                          <a:schemeClr val="tx1"/>
                        </a:solidFill>
                        <a:effectLst/>
                        <a:latin typeface="Times New Roman" pitchFamily="18" charset="0"/>
                        <a:cs typeface="Times New Roman" pitchFamily="18" charset="0"/>
                      </a:endParaRPr>
                    </a:p>
                  </a:txBody>
                  <a:tcPr marL="8791" marR="8791" marT="10001"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660483">
                <a:tc>
                  <a:txBody>
                    <a:bodyPr/>
                    <a:lstStyle/>
                    <a:p>
                      <a:pPr marL="0" indent="87313" algn="l" fontAlgn="ctr"/>
                      <a:r>
                        <a:rPr lang="ru-RU" sz="1200" u="none" strike="noStrike" dirty="0">
                          <a:solidFill>
                            <a:schemeClr val="tx1"/>
                          </a:solidFill>
                          <a:effectLst/>
                          <a:latin typeface="Times New Roman" pitchFamily="18" charset="0"/>
                          <a:cs typeface="Times New Roman" pitchFamily="18" charset="0"/>
                        </a:rPr>
                        <a:t>Выполнение плановых показателей по приватизации муниципального имущества (включая земельные участки) путем проведения аукционов</a:t>
                      </a:r>
                      <a:endParaRPr lang="ru-RU" sz="1200" b="0" i="0" u="none" strike="noStrike" dirty="0">
                        <a:solidFill>
                          <a:schemeClr val="tx1"/>
                        </a:solidFill>
                        <a:effectLst/>
                        <a:latin typeface="Times New Roman" pitchFamily="18" charset="0"/>
                        <a:cs typeface="Times New Roman" pitchFamily="18" charset="0"/>
                      </a:endParaRPr>
                    </a:p>
                  </a:txBody>
                  <a:tcPr marL="8791" marR="8791" marT="10001"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ctr"/>
                      <a:r>
                        <a:rPr lang="ru-RU" sz="1200" b="1" u="none" strike="noStrike" dirty="0">
                          <a:solidFill>
                            <a:schemeClr val="tx1"/>
                          </a:solidFill>
                          <a:effectLst/>
                          <a:latin typeface="Times New Roman" pitchFamily="18" charset="0"/>
                          <a:cs typeface="Times New Roman" pitchFamily="18" charset="0"/>
                        </a:rPr>
                        <a:t>100</a:t>
                      </a:r>
                      <a:endParaRPr lang="ru-RU" sz="1200" b="1" i="0" u="none" strike="noStrike" dirty="0">
                        <a:solidFill>
                          <a:schemeClr val="tx1"/>
                        </a:solidFill>
                        <a:effectLst/>
                        <a:latin typeface="Times New Roman" pitchFamily="18" charset="0"/>
                        <a:cs typeface="Times New Roman" pitchFamily="18" charset="0"/>
                      </a:endParaRPr>
                    </a:p>
                  </a:txBody>
                  <a:tcPr marL="8791" marR="8791" marT="10001"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ctr"/>
                      <a:r>
                        <a:rPr lang="ru-RU" sz="1200" b="1" u="none" strike="noStrike" dirty="0">
                          <a:solidFill>
                            <a:schemeClr val="tx1"/>
                          </a:solidFill>
                          <a:effectLst/>
                          <a:latin typeface="Times New Roman" pitchFamily="18" charset="0"/>
                          <a:cs typeface="Times New Roman" pitchFamily="18" charset="0"/>
                        </a:rPr>
                        <a:t>100</a:t>
                      </a:r>
                      <a:endParaRPr lang="ru-RU" sz="1200" b="1" i="0" u="none" strike="noStrike" dirty="0">
                        <a:solidFill>
                          <a:schemeClr val="tx1"/>
                        </a:solidFill>
                        <a:effectLst/>
                        <a:latin typeface="Times New Roman" pitchFamily="18" charset="0"/>
                        <a:cs typeface="Times New Roman" pitchFamily="18" charset="0"/>
                      </a:endParaRPr>
                    </a:p>
                  </a:txBody>
                  <a:tcPr marL="8791" marR="8791" marT="10001"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ctr"/>
                      <a:r>
                        <a:rPr lang="ru-RU" sz="1200" b="1" u="none" strike="noStrike" dirty="0">
                          <a:solidFill>
                            <a:schemeClr val="tx1"/>
                          </a:solidFill>
                          <a:effectLst/>
                          <a:latin typeface="Times New Roman" pitchFamily="18" charset="0"/>
                          <a:cs typeface="Times New Roman" pitchFamily="18" charset="0"/>
                        </a:rPr>
                        <a:t>100</a:t>
                      </a:r>
                      <a:endParaRPr lang="ru-RU" sz="1200" b="1" i="0" u="none" strike="noStrike" dirty="0">
                        <a:solidFill>
                          <a:schemeClr val="tx1"/>
                        </a:solidFill>
                        <a:effectLst/>
                        <a:latin typeface="Times New Roman" pitchFamily="18" charset="0"/>
                        <a:cs typeface="Times New Roman" pitchFamily="18" charset="0"/>
                      </a:endParaRPr>
                    </a:p>
                  </a:txBody>
                  <a:tcPr marL="8791" marR="8791" marT="10001"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ctr"/>
                      <a:r>
                        <a:rPr lang="ru-RU" sz="1200" b="1" u="none" strike="noStrike">
                          <a:solidFill>
                            <a:schemeClr val="tx1"/>
                          </a:solidFill>
                          <a:effectLst/>
                          <a:latin typeface="Times New Roman" pitchFamily="18" charset="0"/>
                          <a:cs typeface="Times New Roman" pitchFamily="18" charset="0"/>
                        </a:rPr>
                        <a:t>100</a:t>
                      </a:r>
                      <a:endParaRPr lang="ru-RU" sz="1200" b="1" i="0" u="none" strike="noStrike">
                        <a:solidFill>
                          <a:schemeClr val="tx1"/>
                        </a:solidFill>
                        <a:effectLst/>
                        <a:latin typeface="Times New Roman" pitchFamily="18" charset="0"/>
                        <a:cs typeface="Times New Roman" pitchFamily="18" charset="0"/>
                      </a:endParaRPr>
                    </a:p>
                  </a:txBody>
                  <a:tcPr marL="8791" marR="8791" marT="10001"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ctr"/>
                      <a:r>
                        <a:rPr lang="ru-RU" sz="1200" b="1" u="none" strike="noStrike">
                          <a:solidFill>
                            <a:schemeClr val="tx1"/>
                          </a:solidFill>
                          <a:effectLst/>
                          <a:latin typeface="Times New Roman" pitchFamily="18" charset="0"/>
                          <a:cs typeface="Times New Roman" pitchFamily="18" charset="0"/>
                        </a:rPr>
                        <a:t>100</a:t>
                      </a:r>
                      <a:endParaRPr lang="ru-RU" sz="1200" b="1" i="0" u="none" strike="noStrike">
                        <a:solidFill>
                          <a:schemeClr val="tx1"/>
                        </a:solidFill>
                        <a:effectLst/>
                        <a:latin typeface="Times New Roman" pitchFamily="18" charset="0"/>
                        <a:cs typeface="Times New Roman" pitchFamily="18" charset="0"/>
                      </a:endParaRPr>
                    </a:p>
                  </a:txBody>
                  <a:tcPr marL="8791" marR="8791" marT="10001"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ctr"/>
                      <a:r>
                        <a:rPr lang="ru-RU" sz="1200" b="1" u="none" strike="noStrike" dirty="0">
                          <a:solidFill>
                            <a:schemeClr val="tx1"/>
                          </a:solidFill>
                          <a:effectLst/>
                          <a:latin typeface="Times New Roman" pitchFamily="18" charset="0"/>
                          <a:cs typeface="Times New Roman" pitchFamily="18" charset="0"/>
                        </a:rPr>
                        <a:t>100</a:t>
                      </a:r>
                      <a:endParaRPr lang="ru-RU" sz="1200" b="1" i="0" u="none" strike="noStrike" dirty="0">
                        <a:solidFill>
                          <a:schemeClr val="tx1"/>
                        </a:solidFill>
                        <a:effectLst/>
                        <a:latin typeface="Times New Roman" pitchFamily="18" charset="0"/>
                        <a:cs typeface="Times New Roman" pitchFamily="18" charset="0"/>
                      </a:endParaRPr>
                    </a:p>
                  </a:txBody>
                  <a:tcPr marL="8791" marR="8791" marT="10001"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ctr"/>
                      <a:r>
                        <a:rPr lang="ru-RU" sz="1200" b="1" u="none" strike="noStrike" dirty="0">
                          <a:solidFill>
                            <a:schemeClr val="tx1"/>
                          </a:solidFill>
                          <a:effectLst/>
                          <a:latin typeface="Times New Roman" pitchFamily="18" charset="0"/>
                          <a:cs typeface="Times New Roman" pitchFamily="18" charset="0"/>
                        </a:rPr>
                        <a:t>100</a:t>
                      </a:r>
                      <a:endParaRPr lang="ru-RU" sz="1200" b="1" i="0" u="none" strike="noStrike" dirty="0">
                        <a:solidFill>
                          <a:schemeClr val="tx1"/>
                        </a:solidFill>
                        <a:effectLst/>
                        <a:latin typeface="Times New Roman" pitchFamily="18" charset="0"/>
                        <a:cs typeface="Times New Roman" pitchFamily="18" charset="0"/>
                      </a:endParaRPr>
                    </a:p>
                  </a:txBody>
                  <a:tcPr marL="8791" marR="8791" marT="10001"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444263">
                <a:tc>
                  <a:txBody>
                    <a:bodyPr/>
                    <a:lstStyle/>
                    <a:p>
                      <a:pPr marL="0" indent="87313" algn="l" fontAlgn="ctr"/>
                      <a:r>
                        <a:rPr lang="ru-RU" sz="1200" u="none" strike="noStrike" dirty="0">
                          <a:solidFill>
                            <a:schemeClr val="tx1"/>
                          </a:solidFill>
                          <a:effectLst/>
                          <a:latin typeface="Times New Roman" pitchFamily="18" charset="0"/>
                          <a:cs typeface="Times New Roman" pitchFamily="18" charset="0"/>
                        </a:rPr>
                        <a:t>Выполнение плановых показателей  по доходам от арендной платы за землю</a:t>
                      </a:r>
                      <a:endParaRPr lang="ru-RU" sz="1200" b="0" i="0" u="none" strike="noStrike" dirty="0">
                        <a:solidFill>
                          <a:schemeClr val="tx1"/>
                        </a:solidFill>
                        <a:effectLst/>
                        <a:latin typeface="Times New Roman" pitchFamily="18" charset="0"/>
                        <a:cs typeface="Times New Roman" pitchFamily="18" charset="0"/>
                      </a:endParaRPr>
                    </a:p>
                  </a:txBody>
                  <a:tcPr marL="8791" marR="8791" marT="10001"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ctr"/>
                      <a:r>
                        <a:rPr lang="ru-RU" sz="1200" b="1" u="none" strike="noStrike" dirty="0">
                          <a:solidFill>
                            <a:schemeClr val="tx1"/>
                          </a:solidFill>
                          <a:effectLst/>
                          <a:latin typeface="Times New Roman" pitchFamily="18" charset="0"/>
                          <a:cs typeface="Times New Roman" pitchFamily="18" charset="0"/>
                        </a:rPr>
                        <a:t>100</a:t>
                      </a:r>
                      <a:endParaRPr lang="ru-RU" sz="1200" b="1" i="0" u="none" strike="noStrike" dirty="0">
                        <a:solidFill>
                          <a:schemeClr val="tx1"/>
                        </a:solidFill>
                        <a:effectLst/>
                        <a:latin typeface="Times New Roman" pitchFamily="18" charset="0"/>
                        <a:cs typeface="Times New Roman" pitchFamily="18" charset="0"/>
                      </a:endParaRPr>
                    </a:p>
                  </a:txBody>
                  <a:tcPr marL="8791" marR="8791" marT="10001"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ctr"/>
                      <a:r>
                        <a:rPr lang="ru-RU" sz="1200" b="1" u="none" strike="noStrike" dirty="0">
                          <a:solidFill>
                            <a:schemeClr val="tx1"/>
                          </a:solidFill>
                          <a:effectLst/>
                          <a:latin typeface="Times New Roman" pitchFamily="18" charset="0"/>
                          <a:cs typeface="Times New Roman" pitchFamily="18" charset="0"/>
                        </a:rPr>
                        <a:t>100</a:t>
                      </a:r>
                      <a:endParaRPr lang="ru-RU" sz="1200" b="1" i="0" u="none" strike="noStrike" dirty="0">
                        <a:solidFill>
                          <a:schemeClr val="tx1"/>
                        </a:solidFill>
                        <a:effectLst/>
                        <a:latin typeface="Times New Roman" pitchFamily="18" charset="0"/>
                        <a:cs typeface="Times New Roman" pitchFamily="18" charset="0"/>
                      </a:endParaRPr>
                    </a:p>
                  </a:txBody>
                  <a:tcPr marL="8791" marR="8791" marT="10001"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ctr"/>
                      <a:r>
                        <a:rPr lang="ru-RU" sz="1200" b="1" u="none" strike="noStrike" dirty="0">
                          <a:solidFill>
                            <a:schemeClr val="tx1"/>
                          </a:solidFill>
                          <a:effectLst/>
                          <a:latin typeface="Times New Roman" pitchFamily="18" charset="0"/>
                          <a:cs typeface="Times New Roman" pitchFamily="18" charset="0"/>
                        </a:rPr>
                        <a:t>100</a:t>
                      </a:r>
                      <a:endParaRPr lang="ru-RU" sz="1200" b="1" i="0" u="none" strike="noStrike" dirty="0">
                        <a:solidFill>
                          <a:schemeClr val="tx1"/>
                        </a:solidFill>
                        <a:effectLst/>
                        <a:latin typeface="Times New Roman" pitchFamily="18" charset="0"/>
                        <a:cs typeface="Times New Roman" pitchFamily="18" charset="0"/>
                      </a:endParaRPr>
                    </a:p>
                  </a:txBody>
                  <a:tcPr marL="8791" marR="8791" marT="10001"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ctr"/>
                      <a:r>
                        <a:rPr lang="ru-RU" sz="1200" b="1" u="none" strike="noStrike" dirty="0">
                          <a:solidFill>
                            <a:schemeClr val="tx1"/>
                          </a:solidFill>
                          <a:effectLst/>
                          <a:latin typeface="Times New Roman" pitchFamily="18" charset="0"/>
                          <a:cs typeface="Times New Roman" pitchFamily="18" charset="0"/>
                        </a:rPr>
                        <a:t>100</a:t>
                      </a:r>
                      <a:endParaRPr lang="ru-RU" sz="1200" b="1" i="0" u="none" strike="noStrike" dirty="0">
                        <a:solidFill>
                          <a:schemeClr val="tx1"/>
                        </a:solidFill>
                        <a:effectLst/>
                        <a:latin typeface="Times New Roman" pitchFamily="18" charset="0"/>
                        <a:cs typeface="Times New Roman" pitchFamily="18" charset="0"/>
                      </a:endParaRPr>
                    </a:p>
                  </a:txBody>
                  <a:tcPr marL="8791" marR="8791" marT="10001"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ctr"/>
                      <a:r>
                        <a:rPr lang="ru-RU" sz="1200" b="1" u="none" strike="noStrike" dirty="0">
                          <a:solidFill>
                            <a:schemeClr val="tx1"/>
                          </a:solidFill>
                          <a:effectLst/>
                          <a:latin typeface="Times New Roman" pitchFamily="18" charset="0"/>
                          <a:cs typeface="Times New Roman" pitchFamily="18" charset="0"/>
                        </a:rPr>
                        <a:t>100</a:t>
                      </a:r>
                      <a:endParaRPr lang="ru-RU" sz="1200" b="1" i="0" u="none" strike="noStrike" dirty="0">
                        <a:solidFill>
                          <a:schemeClr val="tx1"/>
                        </a:solidFill>
                        <a:effectLst/>
                        <a:latin typeface="Times New Roman" pitchFamily="18" charset="0"/>
                        <a:cs typeface="Times New Roman" pitchFamily="18" charset="0"/>
                      </a:endParaRPr>
                    </a:p>
                  </a:txBody>
                  <a:tcPr marL="8791" marR="8791" marT="10001"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ctr"/>
                      <a:r>
                        <a:rPr lang="ru-RU" sz="1200" b="1" u="none" strike="noStrike" dirty="0">
                          <a:solidFill>
                            <a:schemeClr val="tx1"/>
                          </a:solidFill>
                          <a:effectLst/>
                          <a:latin typeface="Times New Roman" pitchFamily="18" charset="0"/>
                          <a:cs typeface="Times New Roman" pitchFamily="18" charset="0"/>
                        </a:rPr>
                        <a:t>100</a:t>
                      </a:r>
                      <a:endParaRPr lang="ru-RU" sz="1200" b="1" i="0" u="none" strike="noStrike" dirty="0">
                        <a:solidFill>
                          <a:schemeClr val="tx1"/>
                        </a:solidFill>
                        <a:effectLst/>
                        <a:latin typeface="Times New Roman" pitchFamily="18" charset="0"/>
                        <a:cs typeface="Times New Roman" pitchFamily="18" charset="0"/>
                      </a:endParaRPr>
                    </a:p>
                  </a:txBody>
                  <a:tcPr marL="8791" marR="8791" marT="10001"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ctr"/>
                      <a:r>
                        <a:rPr lang="ru-RU" sz="1200" b="1" u="none" strike="noStrike" dirty="0">
                          <a:solidFill>
                            <a:schemeClr val="tx1"/>
                          </a:solidFill>
                          <a:effectLst/>
                          <a:latin typeface="Times New Roman" pitchFamily="18" charset="0"/>
                          <a:cs typeface="Times New Roman" pitchFamily="18" charset="0"/>
                        </a:rPr>
                        <a:t>100</a:t>
                      </a:r>
                      <a:endParaRPr lang="ru-RU" sz="1200" b="1" i="0" u="none" strike="noStrike" dirty="0">
                        <a:solidFill>
                          <a:schemeClr val="tx1"/>
                        </a:solidFill>
                        <a:effectLst/>
                        <a:latin typeface="Times New Roman" pitchFamily="18" charset="0"/>
                        <a:cs typeface="Times New Roman" pitchFamily="18" charset="0"/>
                      </a:endParaRPr>
                    </a:p>
                  </a:txBody>
                  <a:tcPr marL="8791" marR="8791" marT="10001"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660483">
                <a:tc>
                  <a:txBody>
                    <a:bodyPr/>
                    <a:lstStyle/>
                    <a:p>
                      <a:pPr marL="0" indent="87313" algn="l" fontAlgn="ctr"/>
                      <a:r>
                        <a:rPr lang="ru-RU" sz="1200" u="none" strike="noStrike" dirty="0">
                          <a:solidFill>
                            <a:schemeClr val="tx1"/>
                          </a:solidFill>
                          <a:effectLst/>
                          <a:latin typeface="Times New Roman" pitchFamily="18" charset="0"/>
                          <a:cs typeface="Times New Roman" pitchFamily="18" charset="0"/>
                        </a:rPr>
                        <a:t>Выполнение плановых показателей по доходам от сдачи в аренду муниципального имущества, в том числе путем проведения аукционов</a:t>
                      </a:r>
                      <a:endParaRPr lang="ru-RU" sz="1200" b="0" i="0" u="none" strike="noStrike" dirty="0">
                        <a:solidFill>
                          <a:schemeClr val="tx1"/>
                        </a:solidFill>
                        <a:effectLst/>
                        <a:latin typeface="Times New Roman" pitchFamily="18" charset="0"/>
                        <a:cs typeface="Times New Roman" pitchFamily="18" charset="0"/>
                      </a:endParaRPr>
                    </a:p>
                  </a:txBody>
                  <a:tcPr marL="8791" marR="8791" marT="10001"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ctr"/>
                      <a:r>
                        <a:rPr lang="ru-RU" sz="1200" b="1" u="none" strike="noStrike">
                          <a:solidFill>
                            <a:schemeClr val="tx1"/>
                          </a:solidFill>
                          <a:effectLst/>
                          <a:latin typeface="Times New Roman" pitchFamily="18" charset="0"/>
                          <a:cs typeface="Times New Roman" pitchFamily="18" charset="0"/>
                        </a:rPr>
                        <a:t>100</a:t>
                      </a:r>
                      <a:endParaRPr lang="ru-RU" sz="1200" b="1" i="0" u="none" strike="noStrike">
                        <a:solidFill>
                          <a:schemeClr val="tx1"/>
                        </a:solidFill>
                        <a:effectLst/>
                        <a:latin typeface="Times New Roman" pitchFamily="18" charset="0"/>
                        <a:cs typeface="Times New Roman" pitchFamily="18" charset="0"/>
                      </a:endParaRPr>
                    </a:p>
                  </a:txBody>
                  <a:tcPr marL="8791" marR="8791" marT="10001"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ctr"/>
                      <a:r>
                        <a:rPr lang="ru-RU" sz="1200" b="1" u="none" strike="noStrike">
                          <a:solidFill>
                            <a:schemeClr val="tx1"/>
                          </a:solidFill>
                          <a:effectLst/>
                          <a:latin typeface="Times New Roman" pitchFamily="18" charset="0"/>
                          <a:cs typeface="Times New Roman" pitchFamily="18" charset="0"/>
                        </a:rPr>
                        <a:t>100</a:t>
                      </a:r>
                      <a:endParaRPr lang="ru-RU" sz="1200" b="1" i="0" u="none" strike="noStrike">
                        <a:solidFill>
                          <a:schemeClr val="tx1"/>
                        </a:solidFill>
                        <a:effectLst/>
                        <a:latin typeface="Times New Roman" pitchFamily="18" charset="0"/>
                        <a:cs typeface="Times New Roman" pitchFamily="18" charset="0"/>
                      </a:endParaRPr>
                    </a:p>
                  </a:txBody>
                  <a:tcPr marL="8791" marR="8791" marT="10001"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ctr"/>
                      <a:r>
                        <a:rPr lang="ru-RU" sz="1200" b="1" u="none" strike="noStrike" dirty="0">
                          <a:solidFill>
                            <a:schemeClr val="tx1"/>
                          </a:solidFill>
                          <a:effectLst/>
                          <a:latin typeface="Times New Roman" pitchFamily="18" charset="0"/>
                          <a:cs typeface="Times New Roman" pitchFamily="18" charset="0"/>
                        </a:rPr>
                        <a:t>100</a:t>
                      </a:r>
                      <a:endParaRPr lang="ru-RU" sz="1200" b="1" i="0" u="none" strike="noStrike" dirty="0">
                        <a:solidFill>
                          <a:schemeClr val="tx1"/>
                        </a:solidFill>
                        <a:effectLst/>
                        <a:latin typeface="Times New Roman" pitchFamily="18" charset="0"/>
                        <a:cs typeface="Times New Roman" pitchFamily="18" charset="0"/>
                      </a:endParaRPr>
                    </a:p>
                  </a:txBody>
                  <a:tcPr marL="8791" marR="8791" marT="10001"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ctr"/>
                      <a:r>
                        <a:rPr lang="ru-RU" sz="1200" b="1" u="none" strike="noStrike" dirty="0">
                          <a:solidFill>
                            <a:schemeClr val="tx1"/>
                          </a:solidFill>
                          <a:effectLst/>
                          <a:latin typeface="Times New Roman" pitchFamily="18" charset="0"/>
                          <a:cs typeface="Times New Roman" pitchFamily="18" charset="0"/>
                        </a:rPr>
                        <a:t>100</a:t>
                      </a:r>
                      <a:endParaRPr lang="ru-RU" sz="1200" b="1" i="0" u="none" strike="noStrike" dirty="0">
                        <a:solidFill>
                          <a:schemeClr val="tx1"/>
                        </a:solidFill>
                        <a:effectLst/>
                        <a:latin typeface="Times New Roman" pitchFamily="18" charset="0"/>
                        <a:cs typeface="Times New Roman" pitchFamily="18" charset="0"/>
                      </a:endParaRPr>
                    </a:p>
                  </a:txBody>
                  <a:tcPr marL="8791" marR="8791" marT="10001"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ctr"/>
                      <a:r>
                        <a:rPr lang="ru-RU" sz="1200" b="1" u="none" strike="noStrike" dirty="0">
                          <a:solidFill>
                            <a:schemeClr val="tx1"/>
                          </a:solidFill>
                          <a:effectLst/>
                          <a:latin typeface="Times New Roman" pitchFamily="18" charset="0"/>
                          <a:cs typeface="Times New Roman" pitchFamily="18" charset="0"/>
                        </a:rPr>
                        <a:t>100</a:t>
                      </a:r>
                      <a:endParaRPr lang="ru-RU" sz="1200" b="1" i="0" u="none" strike="noStrike" dirty="0">
                        <a:solidFill>
                          <a:schemeClr val="tx1"/>
                        </a:solidFill>
                        <a:effectLst/>
                        <a:latin typeface="Times New Roman" pitchFamily="18" charset="0"/>
                        <a:cs typeface="Times New Roman" pitchFamily="18" charset="0"/>
                      </a:endParaRPr>
                    </a:p>
                  </a:txBody>
                  <a:tcPr marL="8791" marR="8791" marT="10001"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ctr"/>
                      <a:r>
                        <a:rPr lang="ru-RU" sz="1200" b="1" u="none" strike="noStrike" dirty="0">
                          <a:solidFill>
                            <a:schemeClr val="tx1"/>
                          </a:solidFill>
                          <a:effectLst/>
                          <a:latin typeface="Times New Roman" pitchFamily="18" charset="0"/>
                          <a:cs typeface="Times New Roman" pitchFamily="18" charset="0"/>
                        </a:rPr>
                        <a:t>100</a:t>
                      </a:r>
                      <a:endParaRPr lang="ru-RU" sz="1200" b="1" i="0" u="none" strike="noStrike" dirty="0">
                        <a:solidFill>
                          <a:schemeClr val="tx1"/>
                        </a:solidFill>
                        <a:effectLst/>
                        <a:latin typeface="Times New Roman" pitchFamily="18" charset="0"/>
                        <a:cs typeface="Times New Roman" pitchFamily="18" charset="0"/>
                      </a:endParaRPr>
                    </a:p>
                  </a:txBody>
                  <a:tcPr marL="8791" marR="8791" marT="10001"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fontAlgn="ctr"/>
                      <a:r>
                        <a:rPr lang="ru-RU" sz="1200" b="1" u="none" strike="noStrike" dirty="0">
                          <a:solidFill>
                            <a:schemeClr val="tx1"/>
                          </a:solidFill>
                          <a:effectLst/>
                          <a:latin typeface="Times New Roman" pitchFamily="18" charset="0"/>
                          <a:cs typeface="Times New Roman" pitchFamily="18" charset="0"/>
                        </a:rPr>
                        <a:t>100</a:t>
                      </a:r>
                      <a:endParaRPr lang="ru-RU" sz="1200" b="1" i="0" u="none" strike="noStrike" dirty="0">
                        <a:solidFill>
                          <a:schemeClr val="tx1"/>
                        </a:solidFill>
                        <a:effectLst/>
                        <a:latin typeface="Times New Roman" pitchFamily="18" charset="0"/>
                        <a:cs typeface="Times New Roman" pitchFamily="18" charset="0"/>
                      </a:endParaRPr>
                    </a:p>
                  </a:txBody>
                  <a:tcPr marL="8791" marR="8791" marT="10001" marB="0"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bl>
          </a:graphicData>
        </a:graphic>
      </p:graphicFrame>
      <p:sp>
        <p:nvSpPr>
          <p:cNvPr id="6" name="Прямоугольник 5"/>
          <p:cNvSpPr>
            <a:spLocks noChangeArrowheads="1"/>
          </p:cNvSpPr>
          <p:nvPr/>
        </p:nvSpPr>
        <p:spPr bwMode="auto">
          <a:xfrm>
            <a:off x="1861661" y="3895874"/>
            <a:ext cx="5786437" cy="307975"/>
          </a:xfrm>
          <a:prstGeom prst="rect">
            <a:avLst/>
          </a:prstGeom>
          <a:noFill/>
          <a:ln w="9525">
            <a:noFill/>
            <a:miter lim="800000"/>
            <a:headEnd/>
            <a:tailEnd/>
          </a:ln>
        </p:spPr>
        <p:txBody>
          <a:bodyPr>
            <a:spAutoFit/>
          </a:bodyPr>
          <a:lstStyle/>
          <a:p>
            <a:r>
              <a:rPr lang="ru-RU" sz="1400" b="1" dirty="0">
                <a:latin typeface="Times New Roman" pitchFamily="18" charset="0"/>
                <a:ea typeface="Sometimes" pitchFamily="50" charset="0"/>
                <a:cs typeface="Times New Roman" pitchFamily="18" charset="0"/>
              </a:rPr>
              <a:t> Расходы городского бюджета на реализацию программы, тыс. </a:t>
            </a:r>
            <a:r>
              <a:rPr lang="ru-RU" sz="1400" b="1" dirty="0" err="1">
                <a:latin typeface="Times New Roman" pitchFamily="18" charset="0"/>
                <a:ea typeface="Sometimes" pitchFamily="50" charset="0"/>
                <a:cs typeface="Times New Roman" pitchFamily="18" charset="0"/>
              </a:rPr>
              <a:t>руб</a:t>
            </a:r>
            <a:r>
              <a:rPr lang="ru-RU" sz="1400" b="1" dirty="0">
                <a:latin typeface="Times New Roman" pitchFamily="18" charset="0"/>
                <a:ea typeface="Sometimes" pitchFamily="50" charset="0"/>
                <a:cs typeface="Times New Roman" pitchFamily="18" charset="0"/>
              </a:rPr>
              <a:t>:</a:t>
            </a:r>
            <a:endParaRPr lang="ru-RU" sz="1400" dirty="0">
              <a:latin typeface="Times New Roman" pitchFamily="18" charset="0"/>
              <a:ea typeface="Sometimes" pitchFamily="50" charset="0"/>
              <a:cs typeface="Times New Roman" pitchFamily="18" charset="0"/>
            </a:endParaRPr>
          </a:p>
        </p:txBody>
      </p:sp>
      <p:graphicFrame>
        <p:nvGraphicFramePr>
          <p:cNvPr id="7" name="Диаграмма 6"/>
          <p:cNvGraphicFramePr>
            <a:graphicFrameLocks/>
          </p:cNvGraphicFramePr>
          <p:nvPr>
            <p:extLst>
              <p:ext uri="{D42A27DB-BD31-4B8C-83A1-F6EECF244321}">
                <p14:modId xmlns:p14="http://schemas.microsoft.com/office/powerpoint/2010/main" val="1545534327"/>
              </p:ext>
            </p:extLst>
          </p:nvPr>
        </p:nvGraphicFramePr>
        <p:xfrm>
          <a:off x="117702" y="4203849"/>
          <a:ext cx="8854848" cy="256434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0186786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165466" y="240555"/>
            <a:ext cx="8686800" cy="563563"/>
          </a:xfrm>
        </p:spPr>
        <p:txBody>
          <a:bodyPr>
            <a:noAutofit/>
          </a:bodyPr>
          <a:lstStyle/>
          <a:p>
            <a:pPr eaLnBrk="1" hangingPunct="1"/>
            <a:r>
              <a:rPr lang="ru-RU" sz="2000" b="1" dirty="0" smtClean="0">
                <a:pattFill prst="wdUpDiag">
                  <a:fgClr>
                    <a:srgbClr val="7030A0"/>
                  </a:fgClr>
                  <a:bgClr>
                    <a:schemeClr val="tx1"/>
                  </a:bgClr>
                </a:pattFill>
                <a:latin typeface="Times New Roman" pitchFamily="18" charset="0"/>
                <a:cs typeface="Times New Roman" pitchFamily="18" charset="0"/>
              </a:rPr>
              <a:t>Муниципальная программа «Укрепление здравоохранения в муниципальном образовании город Медногорск» на 2019-2024 годы»</a:t>
            </a:r>
            <a:br>
              <a:rPr lang="ru-RU" sz="2000" b="1" dirty="0" smtClean="0">
                <a:pattFill prst="wdUpDiag">
                  <a:fgClr>
                    <a:srgbClr val="7030A0"/>
                  </a:fgClr>
                  <a:bgClr>
                    <a:schemeClr val="tx1"/>
                  </a:bgClr>
                </a:pattFill>
                <a:latin typeface="Times New Roman" pitchFamily="18" charset="0"/>
                <a:cs typeface="Times New Roman" pitchFamily="18" charset="0"/>
              </a:rPr>
            </a:br>
            <a:endParaRPr lang="ru-RU" sz="2000" b="1" dirty="0" smtClean="0">
              <a:pattFill prst="wdUpDiag">
                <a:fgClr>
                  <a:srgbClr val="7030A0"/>
                </a:fgClr>
                <a:bgClr>
                  <a:schemeClr val="tx1"/>
                </a:bgClr>
              </a:pattFill>
              <a:latin typeface="Times New Roman" pitchFamily="18" charset="0"/>
              <a:cs typeface="Times New Roman" pitchFamily="18" charset="0"/>
            </a:endParaRPr>
          </a:p>
        </p:txBody>
      </p:sp>
      <p:sp>
        <p:nvSpPr>
          <p:cNvPr id="4" name="Прямоугольник 3"/>
          <p:cNvSpPr>
            <a:spLocks noChangeArrowheads="1"/>
          </p:cNvSpPr>
          <p:nvPr/>
        </p:nvSpPr>
        <p:spPr bwMode="auto">
          <a:xfrm>
            <a:off x="97968" y="835025"/>
            <a:ext cx="9144000" cy="307975"/>
          </a:xfrm>
          <a:prstGeom prst="rect">
            <a:avLst/>
          </a:prstGeom>
          <a:noFill/>
          <a:ln w="9525">
            <a:noFill/>
            <a:miter lim="800000"/>
            <a:headEnd/>
            <a:tailEnd/>
          </a:ln>
        </p:spPr>
        <p:txBody>
          <a:bodyPr>
            <a:spAutoFit/>
          </a:bodyPr>
          <a:lstStyle/>
          <a:p>
            <a:pPr algn="just"/>
            <a:r>
              <a:rPr lang="ru-RU" sz="1400" b="1" dirty="0">
                <a:latin typeface="Times New Roman" pitchFamily="18" charset="0"/>
                <a:ea typeface="Sometimes" pitchFamily="50" charset="0"/>
                <a:cs typeface="Times New Roman" pitchFamily="18" charset="0"/>
              </a:rPr>
              <a:t>Цель программы: обеспечение доступности и повышение качества медицинских услуг .</a:t>
            </a:r>
          </a:p>
        </p:txBody>
      </p:sp>
      <p:graphicFrame>
        <p:nvGraphicFramePr>
          <p:cNvPr id="5" name="Таблица 4"/>
          <p:cNvGraphicFramePr>
            <a:graphicFrameLocks noGrp="1"/>
          </p:cNvGraphicFramePr>
          <p:nvPr>
            <p:extLst>
              <p:ext uri="{D42A27DB-BD31-4B8C-83A1-F6EECF244321}">
                <p14:modId xmlns:p14="http://schemas.microsoft.com/office/powerpoint/2010/main" val="3001232343"/>
              </p:ext>
            </p:extLst>
          </p:nvPr>
        </p:nvGraphicFramePr>
        <p:xfrm>
          <a:off x="142823" y="1228452"/>
          <a:ext cx="8786874" cy="2407454"/>
        </p:xfrm>
        <a:graphic>
          <a:graphicData uri="http://schemas.openxmlformats.org/drawingml/2006/table">
            <a:tbl>
              <a:tblPr>
                <a:tableStyleId>{ED083AE6-46FA-4A59-8FB0-9F97EB10719F}</a:tableStyleId>
              </a:tblPr>
              <a:tblGrid>
                <a:gridCol w="2643206"/>
                <a:gridCol w="1000132"/>
                <a:gridCol w="653290"/>
                <a:gridCol w="632214"/>
                <a:gridCol w="787920"/>
                <a:gridCol w="944116"/>
                <a:gridCol w="787920"/>
                <a:gridCol w="628254"/>
                <a:gridCol w="709822"/>
              </a:tblGrid>
              <a:tr h="294738">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Наименование показателя (индикатора)</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8792" marR="8792" marT="1000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rowSpan="2">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Единица измерения</a:t>
                      </a:r>
                    </a:p>
                    <a:p>
                      <a:pPr marL="0" marR="0" lvl="0" indent="0" algn="ctr" defTabSz="914400" rtl="0" eaLnBrk="1" fontAlgn="ctr" latinLnBrk="0" hangingPunct="1">
                        <a:lnSpc>
                          <a:spcPct val="100000"/>
                        </a:lnSpc>
                        <a:spcBef>
                          <a:spcPct val="0"/>
                        </a:spcBef>
                        <a:spcAft>
                          <a:spcPct val="0"/>
                        </a:spcAft>
                        <a:buClrTx/>
                        <a:buSzTx/>
                        <a:buFontTx/>
                        <a:buNone/>
                        <a:tabLst/>
                      </a:pP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8792" marR="8792" marT="1000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gridSpan="7">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Значения показателя индикатора</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8792" marR="8792" marT="1000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446601">
                <a:tc vMerge="1">
                  <a:txBody>
                    <a:bodyPr/>
                    <a:lstStyle/>
                    <a:p>
                      <a:endParaRPr lang="ru-RU"/>
                    </a:p>
                  </a:txBody>
                  <a:tcPr/>
                </a:tc>
                <a:tc vMerge="1">
                  <a:txBody>
                    <a:bodyPr/>
                    <a:lstStyle/>
                    <a:p>
                      <a:endParaRPr lang="ru-RU"/>
                    </a:p>
                  </a:txBody>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2018</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8792" marR="8792" marT="1000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2019</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8792" marR="8792" marT="1000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2020</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8792" marR="8792" marT="1000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2021</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8792" marR="8792" marT="1000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2022</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8792" marR="8792" marT="1000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2023</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8792" marR="8792" marT="1000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ctr" latinLnBrk="0" hangingPunct="1">
                        <a:lnSpc>
                          <a:spcPct val="100000"/>
                        </a:lnSpc>
                        <a:spcBef>
                          <a:spcPct val="0"/>
                        </a:spcBef>
                        <a:spcAft>
                          <a:spcPct val="0"/>
                        </a:spcAft>
                        <a:buClrTx/>
                        <a:buSzTx/>
                        <a:buFontTx/>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2024</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8792" marR="8792" marT="1000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544545">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200" u="none" strike="noStrike" cap="none" normalizeH="0" baseline="0" dirty="0" smtClean="0">
                          <a:ln>
                            <a:noFill/>
                          </a:ln>
                          <a:solidFill>
                            <a:schemeClr val="tx1"/>
                          </a:solidFill>
                          <a:effectLst/>
                          <a:latin typeface="Times New Roman" pitchFamily="18" charset="0"/>
                          <a:cs typeface="Times New Roman" pitchFamily="18" charset="0"/>
                        </a:rPr>
                        <a:t>Численность граждан, обучающихся по договору о целевом обучении</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47625" marR="47625"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u="none" strike="noStrike" cap="none" normalizeH="0" baseline="0" dirty="0" smtClean="0">
                          <a:ln>
                            <a:noFill/>
                          </a:ln>
                          <a:solidFill>
                            <a:schemeClr val="tx1"/>
                          </a:solidFill>
                          <a:effectLst/>
                          <a:latin typeface="Times New Roman" pitchFamily="18" charset="0"/>
                          <a:cs typeface="Times New Roman" pitchFamily="18" charset="0"/>
                        </a:rPr>
                        <a:t>Кол-во обучающихся</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47625" marR="47625"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1</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47625" marR="47625"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2</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47625" marR="47625"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2</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47625" marR="47625"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2</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47625" marR="47625"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2</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47625" marR="47625"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2 </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47625" marR="47625"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2 </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47625" marR="47625"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573442">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200" u="none" strike="noStrike" cap="none" normalizeH="0" baseline="0" dirty="0" smtClean="0">
                          <a:ln>
                            <a:noFill/>
                          </a:ln>
                          <a:solidFill>
                            <a:schemeClr val="tx1"/>
                          </a:solidFill>
                          <a:effectLst/>
                          <a:latin typeface="Times New Roman" pitchFamily="18" charset="0"/>
                          <a:cs typeface="Times New Roman" pitchFamily="18" charset="0"/>
                        </a:rPr>
                        <a:t>Укомплектованность врачебными кадрами</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47625" marR="47625"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u="none" strike="noStrike" cap="none" normalizeH="0" baseline="0" smtClean="0">
                          <a:ln>
                            <a:noFill/>
                          </a:ln>
                          <a:solidFill>
                            <a:schemeClr val="tx1"/>
                          </a:solidFill>
                          <a:effectLst/>
                          <a:latin typeface="Times New Roman" pitchFamily="18" charset="0"/>
                          <a:cs typeface="Times New Roman" pitchFamily="18" charset="0"/>
                        </a:rPr>
                        <a:t>число врачей на 10 тыс. человек</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47625" marR="47625"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22,9</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47625" marR="47625"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26,1</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47625" marR="47625"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26,9</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47625" marR="47625"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endParaRPr kumimoji="0" lang="ru-RU" sz="1200" b="1"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27,2</a:t>
                      </a:r>
                    </a:p>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 </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47625" marR="47625"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27,6</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47625" marR="47625"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28,0</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47625" marR="47625"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1" u="none" strike="noStrike" cap="none" normalizeH="0" baseline="0" dirty="0" smtClean="0">
                          <a:ln>
                            <a:noFill/>
                          </a:ln>
                          <a:solidFill>
                            <a:schemeClr val="tx1"/>
                          </a:solidFill>
                          <a:effectLst/>
                          <a:latin typeface="Times New Roman" pitchFamily="18" charset="0"/>
                          <a:cs typeface="Times New Roman" pitchFamily="18" charset="0"/>
                        </a:rPr>
                        <a:t>28,4</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47625" marR="47625"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490634">
                <a:tc>
                  <a:txBody>
                    <a:bodyPr/>
                    <a:lstStyle/>
                    <a:p>
                      <a:pPr marL="0" marR="0" lvl="0" indent="0" algn="l" defTabSz="914400" rtl="0" eaLnBrk="1" fontAlgn="base" latinLnBrk="0" hangingPunct="1">
                        <a:lnSpc>
                          <a:spcPct val="115000"/>
                        </a:lnSpc>
                        <a:spcBef>
                          <a:spcPct val="0"/>
                        </a:spcBef>
                        <a:spcAft>
                          <a:spcPct val="0"/>
                        </a:spcAft>
                        <a:buClrTx/>
                        <a:buSzTx/>
                        <a:buFontTx/>
                        <a:buNone/>
                        <a:tabLst/>
                      </a:pPr>
                      <a:r>
                        <a:rPr kumimoji="0" lang="ru-RU" sz="1200" u="none" strike="noStrike" cap="none" normalizeH="0" baseline="0" dirty="0" smtClean="0">
                          <a:ln>
                            <a:noFill/>
                          </a:ln>
                          <a:solidFill>
                            <a:schemeClr val="tx1"/>
                          </a:solidFill>
                          <a:effectLst/>
                          <a:latin typeface="Times New Roman" pitchFamily="18" charset="0"/>
                          <a:cs typeface="Times New Roman" pitchFamily="18" charset="0"/>
                        </a:rPr>
                        <a:t>Обеспеченность орг.техникой каждого рабочего места врача</a:t>
                      </a:r>
                      <a:endParaRPr kumimoji="0" lang="ru-RU" sz="1200" b="0" i="0" u="none" strike="noStrike" cap="none" normalizeH="0" baseline="0" dirty="0" smtClean="0">
                        <a:ln>
                          <a:noFill/>
                        </a:ln>
                        <a:solidFill>
                          <a:schemeClr val="tx1"/>
                        </a:solidFill>
                        <a:effectLst/>
                        <a:latin typeface="Times New Roman" pitchFamily="18" charset="0"/>
                        <a:cs typeface="Times New Roman" pitchFamily="18" charset="0"/>
                      </a:endParaRPr>
                    </a:p>
                  </a:txBody>
                  <a:tcPr marL="47625" marR="47625"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u="none" strike="noStrike" cap="none" normalizeH="0" baseline="0" smtClean="0">
                          <a:ln>
                            <a:noFill/>
                          </a:ln>
                          <a:solidFill>
                            <a:schemeClr val="tx1"/>
                          </a:solidFill>
                          <a:effectLst/>
                          <a:latin typeface="Times New Roman" pitchFamily="18" charset="0"/>
                          <a:cs typeface="Times New Roman" pitchFamily="18" charset="0"/>
                        </a:rPr>
                        <a:t>процентов</a:t>
                      </a:r>
                      <a:endParaRPr kumimoji="0" lang="ru-RU" sz="1200" b="0" i="0" u="none" strike="noStrike" cap="none" normalizeH="0" baseline="0" smtClean="0">
                        <a:ln>
                          <a:noFill/>
                        </a:ln>
                        <a:solidFill>
                          <a:schemeClr val="tx1"/>
                        </a:solidFill>
                        <a:effectLst/>
                        <a:latin typeface="Times New Roman" pitchFamily="18" charset="0"/>
                        <a:cs typeface="Times New Roman" pitchFamily="18" charset="0"/>
                      </a:endParaRPr>
                    </a:p>
                  </a:txBody>
                  <a:tcPr marL="47625" marR="47625"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67</a:t>
                      </a:r>
                    </a:p>
                  </a:txBody>
                  <a:tcPr marL="47625" marR="47625"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67</a:t>
                      </a:r>
                    </a:p>
                  </a:txBody>
                  <a:tcPr marL="47625" marR="47625"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70</a:t>
                      </a:r>
                    </a:p>
                  </a:txBody>
                  <a:tcPr marL="47625" marR="47625"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75</a:t>
                      </a:r>
                    </a:p>
                  </a:txBody>
                  <a:tcPr marL="47625" marR="47625"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80</a:t>
                      </a:r>
                    </a:p>
                  </a:txBody>
                  <a:tcPr marL="47625" marR="47625"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85</a:t>
                      </a:r>
                    </a:p>
                  </a:txBody>
                  <a:tcPr marL="47625" marR="47625"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lvl="0" indent="0" algn="ctr" defTabSz="914400" rtl="0" eaLnBrk="1" fontAlgn="base" latinLnBrk="0" hangingPunct="1">
                        <a:lnSpc>
                          <a:spcPct val="115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90</a:t>
                      </a:r>
                    </a:p>
                  </a:txBody>
                  <a:tcPr marL="47625" marR="47625"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bl>
          </a:graphicData>
        </a:graphic>
      </p:graphicFrame>
      <p:sp>
        <p:nvSpPr>
          <p:cNvPr id="6" name="Прямоугольник 5"/>
          <p:cNvSpPr>
            <a:spLocks noChangeArrowheads="1"/>
          </p:cNvSpPr>
          <p:nvPr/>
        </p:nvSpPr>
        <p:spPr bwMode="auto">
          <a:xfrm>
            <a:off x="1936945" y="3576644"/>
            <a:ext cx="5786437" cy="369888"/>
          </a:xfrm>
          <a:prstGeom prst="rect">
            <a:avLst/>
          </a:prstGeom>
          <a:noFill/>
          <a:ln w="9525">
            <a:noFill/>
            <a:miter lim="800000"/>
            <a:headEnd/>
            <a:tailEnd/>
          </a:ln>
        </p:spPr>
        <p:txBody>
          <a:bodyPr>
            <a:spAutoFit/>
          </a:bodyPr>
          <a:lstStyle/>
          <a:p>
            <a:r>
              <a:rPr lang="ru-RU" b="1" dirty="0">
                <a:latin typeface="Times New Roman" pitchFamily="18" charset="0"/>
                <a:cs typeface="Times New Roman" pitchFamily="18" charset="0"/>
              </a:rPr>
              <a:t> </a:t>
            </a:r>
            <a:r>
              <a:rPr lang="ru-RU" sz="1400" b="1" dirty="0">
                <a:latin typeface="Times New Roman" pitchFamily="18" charset="0"/>
                <a:ea typeface="Sometimes" pitchFamily="50" charset="0"/>
                <a:cs typeface="Times New Roman" pitchFamily="18" charset="0"/>
              </a:rPr>
              <a:t>Расходы городского бюджета на реализацию программы, тыс. </a:t>
            </a:r>
            <a:r>
              <a:rPr lang="ru-RU" sz="1400" b="1" dirty="0" err="1">
                <a:latin typeface="Times New Roman" pitchFamily="18" charset="0"/>
                <a:ea typeface="Sometimes" pitchFamily="50" charset="0"/>
                <a:cs typeface="Times New Roman" pitchFamily="18" charset="0"/>
              </a:rPr>
              <a:t>руб</a:t>
            </a:r>
            <a:r>
              <a:rPr lang="ru-RU" sz="1400" b="1" dirty="0">
                <a:latin typeface="Times New Roman" pitchFamily="18" charset="0"/>
                <a:ea typeface="Sometimes" pitchFamily="50" charset="0"/>
                <a:cs typeface="Times New Roman" pitchFamily="18" charset="0"/>
              </a:rPr>
              <a:t>:</a:t>
            </a:r>
            <a:endParaRPr lang="ru-RU" sz="1400" dirty="0">
              <a:latin typeface="Times New Roman" pitchFamily="18" charset="0"/>
              <a:ea typeface="Sometimes" pitchFamily="50" charset="0"/>
              <a:cs typeface="Times New Roman" pitchFamily="18" charset="0"/>
            </a:endParaRPr>
          </a:p>
        </p:txBody>
      </p:sp>
      <p:graphicFrame>
        <p:nvGraphicFramePr>
          <p:cNvPr id="7" name="Диаграмма 6"/>
          <p:cNvGraphicFramePr>
            <a:graphicFrameLocks/>
          </p:cNvGraphicFramePr>
          <p:nvPr>
            <p:extLst>
              <p:ext uri="{D42A27DB-BD31-4B8C-83A1-F6EECF244321}">
                <p14:modId xmlns:p14="http://schemas.microsoft.com/office/powerpoint/2010/main" val="2831506364"/>
              </p:ext>
            </p:extLst>
          </p:nvPr>
        </p:nvGraphicFramePr>
        <p:xfrm>
          <a:off x="174170" y="3943350"/>
          <a:ext cx="8749393" cy="280851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453504467"/>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1228" y="4103890"/>
            <a:ext cx="3389096" cy="2584491"/>
          </a:xfrm>
          <a:prstGeom prst="rect">
            <a:avLst/>
          </a:prstGeom>
        </p:spPr>
      </p:pic>
      <p:pic>
        <p:nvPicPr>
          <p:cNvPr id="6" name="图片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94462" y="999194"/>
            <a:ext cx="2724687" cy="3291568"/>
          </a:xfrm>
          <a:prstGeom prst="rect">
            <a:avLst/>
          </a:prstGeom>
        </p:spPr>
      </p:pic>
      <p:pic>
        <p:nvPicPr>
          <p:cNvPr id="7" name="图片 1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5677" y="1575258"/>
            <a:ext cx="3888927" cy="2791737"/>
          </a:xfrm>
          <a:prstGeom prst="rect">
            <a:avLst/>
          </a:prstGeom>
        </p:spPr>
      </p:pic>
      <p:pic>
        <p:nvPicPr>
          <p:cNvPr id="8" name="图片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37925" y="4253890"/>
            <a:ext cx="1365391" cy="1682357"/>
          </a:xfrm>
          <a:prstGeom prst="rect">
            <a:avLst/>
          </a:prstGeom>
        </p:spPr>
      </p:pic>
      <p:pic>
        <p:nvPicPr>
          <p:cNvPr id="9" name="图片 1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7725" y="1932928"/>
            <a:ext cx="1365391" cy="1682357"/>
          </a:xfrm>
          <a:prstGeom prst="rect">
            <a:avLst/>
          </a:prstGeom>
        </p:spPr>
      </p:pic>
      <p:pic>
        <p:nvPicPr>
          <p:cNvPr id="10" name="图片 1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508773" y="1978817"/>
            <a:ext cx="1365391" cy="1682357"/>
          </a:xfrm>
          <a:prstGeom prst="rect">
            <a:avLst/>
          </a:prstGeom>
        </p:spPr>
      </p:pic>
      <p:sp>
        <p:nvSpPr>
          <p:cNvPr id="14" name="TextBox 13"/>
          <p:cNvSpPr txBox="1"/>
          <p:nvPr/>
        </p:nvSpPr>
        <p:spPr>
          <a:xfrm flipH="1">
            <a:off x="2191935" y="1990624"/>
            <a:ext cx="1731066"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altLang="zh-CN" sz="1400" b="1" i="0" u="none" strike="noStrike" kern="0" cap="none" spc="0" normalizeH="0" baseline="0" noProof="0" dirty="0" smtClean="0">
                <a:ln>
                  <a:noFill/>
                </a:ln>
                <a:effectLst/>
                <a:uLnTx/>
                <a:uFillTx/>
                <a:latin typeface="Times New Roman" pitchFamily="18" charset="0"/>
                <a:ea typeface="微软雅黑" pitchFamily="34" charset="-122"/>
                <a:cs typeface="Times New Roman" pitchFamily="18" charset="0"/>
              </a:rPr>
              <a:t>Семейный бюджет</a:t>
            </a:r>
            <a:endParaRPr kumimoji="0" lang="en-US" altLang="zh-CN" sz="1400" b="1" i="0" u="none" strike="noStrike" kern="0" cap="none" spc="0" normalizeH="0" baseline="0" noProof="0" dirty="0">
              <a:ln>
                <a:noFill/>
              </a:ln>
              <a:effectLst/>
              <a:uLnTx/>
              <a:uFillTx/>
              <a:latin typeface="Times New Roman" pitchFamily="18" charset="0"/>
              <a:ea typeface="微软雅黑" pitchFamily="34" charset="-122"/>
              <a:cs typeface="Times New Roman" pitchFamily="18" charset="0"/>
            </a:endParaRPr>
          </a:p>
        </p:txBody>
      </p:sp>
      <p:sp>
        <p:nvSpPr>
          <p:cNvPr id="15" name="TextBox 14"/>
          <p:cNvSpPr txBox="1"/>
          <p:nvPr/>
        </p:nvSpPr>
        <p:spPr>
          <a:xfrm flipH="1">
            <a:off x="6508773" y="3502051"/>
            <a:ext cx="1731066" cy="307777"/>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altLang="zh-CN" sz="1400" b="0" i="0" u="none" strike="noStrike" kern="0" cap="none" spc="0" normalizeH="0" baseline="0" noProof="0" dirty="0">
              <a:ln>
                <a:noFill/>
              </a:ln>
              <a:solidFill>
                <a:sysClr val="windowText" lastClr="000000">
                  <a:lumMod val="75000"/>
                  <a:lumOff val="25000"/>
                </a:sysClr>
              </a:solidFill>
              <a:effectLst/>
              <a:uLnTx/>
              <a:uFillTx/>
              <a:latin typeface="Arial" pitchFamily="34" charset="0"/>
              <a:ea typeface="微软雅黑" pitchFamily="34" charset="-122"/>
              <a:cs typeface="Arial" pitchFamily="34" charset="0"/>
            </a:endParaRPr>
          </a:p>
        </p:txBody>
      </p:sp>
      <p:sp>
        <p:nvSpPr>
          <p:cNvPr id="16" name="TextBox 15"/>
          <p:cNvSpPr txBox="1"/>
          <p:nvPr/>
        </p:nvSpPr>
        <p:spPr>
          <a:xfrm flipH="1">
            <a:off x="3713059" y="4657056"/>
            <a:ext cx="1189866" cy="1169551"/>
          </a:xfrm>
          <a:prstGeom prst="rect">
            <a:avLst/>
          </a:prstGeom>
          <a:noFill/>
          <a:scene3d>
            <a:camera prst="isometricLeftDown"/>
            <a:lightRig rig="threePt" dir="t"/>
          </a:scene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altLang="zh-CN" sz="1400" b="0" i="0" u="none" strike="noStrike" kern="0" cap="none" spc="0" normalizeH="0" baseline="0" noProof="0" dirty="0" smtClean="0">
                <a:ln>
                  <a:noFill/>
                </a:ln>
                <a:effectLst/>
                <a:uLnTx/>
                <a:uFillTx/>
                <a:latin typeface="Times New Roman" pitchFamily="18" charset="0"/>
                <a:ea typeface="微软雅黑" pitchFamily="34" charset="-122"/>
                <a:cs typeface="Times New Roman" pitchFamily="18" charset="0"/>
              </a:rPr>
              <a:t>-Российской Федерации</a:t>
            </a:r>
          </a:p>
          <a:p>
            <a:pPr marL="0" marR="0" lvl="0" indent="0" defTabSz="914400" eaLnBrk="1" fontAlgn="auto" latinLnBrk="0" hangingPunct="1">
              <a:lnSpc>
                <a:spcPct val="100000"/>
              </a:lnSpc>
              <a:spcBef>
                <a:spcPts val="0"/>
              </a:spcBef>
              <a:spcAft>
                <a:spcPts val="0"/>
              </a:spcAft>
              <a:buClrTx/>
              <a:buSzTx/>
              <a:buFontTx/>
              <a:buNone/>
              <a:tabLst/>
              <a:defRPr/>
            </a:pPr>
            <a:r>
              <a:rPr lang="ru-RU" altLang="zh-CN" sz="1400" kern="0" dirty="0" smtClean="0">
                <a:latin typeface="Times New Roman" pitchFamily="18" charset="0"/>
                <a:ea typeface="微软雅黑" pitchFamily="34" charset="-122"/>
                <a:cs typeface="Times New Roman" pitchFamily="18" charset="0"/>
              </a:rPr>
              <a:t>- Субъектов Российской Федерации</a:t>
            </a:r>
          </a:p>
        </p:txBody>
      </p:sp>
      <p:sp>
        <p:nvSpPr>
          <p:cNvPr id="17" name="TextBox 16"/>
          <p:cNvSpPr txBox="1"/>
          <p:nvPr/>
        </p:nvSpPr>
        <p:spPr>
          <a:xfrm>
            <a:off x="-113228" y="160632"/>
            <a:ext cx="3241707" cy="523220"/>
          </a:xfrm>
          <a:prstGeom prst="rect">
            <a:avLst/>
          </a:prstGeom>
          <a:noFill/>
        </p:spPr>
        <p:txBody>
          <a:bodyPr wrap="square" rtlCol="0">
            <a:spAutoFit/>
          </a:bodyPr>
          <a:lstStyle>
            <a:defPPr>
              <a:defRPr lang="en-US"/>
            </a:defPPr>
            <a:lvl1pPr>
              <a:lnSpc>
                <a:spcPct val="130000"/>
              </a:lnSpc>
              <a:defRPr sz="5400" b="1">
                <a:solidFill>
                  <a:schemeClr val="tx1">
                    <a:lumMod val="65000"/>
                    <a:lumOff val="35000"/>
                  </a:schemeClr>
                </a:solidFill>
                <a:latin typeface="Agency FB" pitchFamily="34" charset="0"/>
                <a:ea typeface="微软雅黑" pitchFamily="34" charset="-122"/>
                <a:cs typeface="Calibri" pitchFamily="34" charset="0"/>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zh-CN" sz="2800" b="1" i="0" u="none" strike="noStrike" kern="0" cap="none" spc="0" normalizeH="0" baseline="0" noProof="0" dirty="0" smtClean="0">
                <a:ln>
                  <a:noFill/>
                </a:ln>
                <a:pattFill prst="wdUpDiag">
                  <a:fgClr>
                    <a:srgbClr val="7030A0"/>
                  </a:fgClr>
                  <a:bgClr>
                    <a:schemeClr val="tx1"/>
                  </a:bgClr>
                </a:pattFill>
                <a:effectLst/>
                <a:uLnTx/>
                <a:uFillTx/>
                <a:latin typeface="Times New Roman" pitchFamily="18" charset="0"/>
                <a:cs typeface="Times New Roman" pitchFamily="18" charset="0"/>
              </a:rPr>
              <a:t>Виды бюджета</a:t>
            </a:r>
            <a:endParaRPr kumimoji="0" lang="zh-CN" altLang="en-US" sz="2800" b="1" i="0" u="none" strike="noStrike" kern="0" cap="none" spc="0" normalizeH="0" baseline="0" noProof="0" dirty="0">
              <a:ln>
                <a:noFill/>
              </a:ln>
              <a:pattFill prst="wdUpDiag">
                <a:fgClr>
                  <a:srgbClr val="7030A0"/>
                </a:fgClr>
                <a:bgClr>
                  <a:schemeClr val="tx1"/>
                </a:bgClr>
              </a:pattFill>
              <a:effectLst/>
              <a:uLnTx/>
              <a:uFillTx/>
              <a:latin typeface="Times New Roman" pitchFamily="18" charset="0"/>
              <a:cs typeface="Times New Roman" pitchFamily="18" charset="0"/>
            </a:endParaRPr>
          </a:p>
        </p:txBody>
      </p:sp>
      <p:sp>
        <p:nvSpPr>
          <p:cNvPr id="18" name="TextBox 17"/>
          <p:cNvSpPr txBox="1"/>
          <p:nvPr/>
        </p:nvSpPr>
        <p:spPr>
          <a:xfrm flipH="1">
            <a:off x="5173758" y="1881756"/>
            <a:ext cx="1731066"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zh-CN" sz="1400" b="1" i="0" u="none" strike="noStrike" kern="0" cap="none" spc="0" normalizeH="0" baseline="0" noProof="0" dirty="0" smtClean="0">
                <a:ln>
                  <a:noFill/>
                </a:ln>
                <a:effectLst/>
                <a:uLnTx/>
                <a:uFillTx/>
                <a:latin typeface="Times New Roman" pitchFamily="18" charset="0"/>
                <a:ea typeface="微软雅黑" pitchFamily="34" charset="-122"/>
                <a:cs typeface="Times New Roman" pitchFamily="18" charset="0"/>
              </a:rPr>
              <a:t>Бюджет организаций</a:t>
            </a:r>
            <a:endParaRPr kumimoji="0" lang="en-US" altLang="zh-CN" sz="1400" b="1" i="0" u="none" strike="noStrike" kern="0" cap="none" spc="0" normalizeH="0" baseline="0" noProof="0" dirty="0">
              <a:ln>
                <a:noFill/>
              </a:ln>
              <a:effectLst/>
              <a:uLnTx/>
              <a:uFillTx/>
              <a:latin typeface="Times New Roman" pitchFamily="18" charset="0"/>
              <a:ea typeface="微软雅黑" pitchFamily="34" charset="-122"/>
              <a:cs typeface="Times New Roman" pitchFamily="18" charset="0"/>
            </a:endParaRPr>
          </a:p>
        </p:txBody>
      </p:sp>
      <p:sp>
        <p:nvSpPr>
          <p:cNvPr id="19" name="TextBox 18"/>
          <p:cNvSpPr txBox="1"/>
          <p:nvPr/>
        </p:nvSpPr>
        <p:spPr>
          <a:xfrm flipH="1">
            <a:off x="3853328" y="4142714"/>
            <a:ext cx="1955285" cy="738664"/>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zh-CN" sz="1400" b="1" i="0" u="none" strike="noStrike" kern="0" cap="none" spc="0" normalizeH="0" baseline="0" noProof="0" dirty="0" smtClean="0">
                <a:ln>
                  <a:noFill/>
                </a:ln>
                <a:effectLst/>
                <a:uLnTx/>
                <a:uFillTx/>
                <a:latin typeface="Times New Roman" pitchFamily="18" charset="0"/>
                <a:ea typeface="微软雅黑" pitchFamily="34" charset="-122"/>
                <a:cs typeface="Times New Roman" pitchFamily="18" charset="0"/>
              </a:rPr>
              <a:t>Бюджет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zh-CN" sz="1400" b="1" i="0" u="none" strike="noStrike" kern="0" cap="none" spc="0" normalizeH="0" baseline="0" noProof="0" dirty="0" smtClean="0">
                <a:ln>
                  <a:noFill/>
                </a:ln>
                <a:effectLst/>
                <a:uLnTx/>
                <a:uFillTx/>
                <a:latin typeface="Times New Roman" pitchFamily="18" charset="0"/>
                <a:ea typeface="微软雅黑" pitchFamily="34" charset="-122"/>
                <a:cs typeface="Times New Roman" pitchFamily="18" charset="0"/>
              </a:rPr>
              <a:t>публично-правовых организаций</a:t>
            </a:r>
            <a:endParaRPr kumimoji="0" lang="en-US" altLang="zh-CN" sz="1400" b="1" i="0" u="none" strike="noStrike" kern="0" cap="none" spc="0" normalizeH="0" baseline="0" noProof="0" dirty="0">
              <a:ln>
                <a:noFill/>
              </a:ln>
              <a:effectLst/>
              <a:uLnTx/>
              <a:uFillTx/>
              <a:latin typeface="Times New Roman" pitchFamily="18" charset="0"/>
              <a:ea typeface="微软雅黑" pitchFamily="34" charset="-122"/>
              <a:cs typeface="Times New Roman" pitchFamily="18" charset="0"/>
            </a:endParaRPr>
          </a:p>
        </p:txBody>
      </p:sp>
      <p:sp>
        <p:nvSpPr>
          <p:cNvPr id="20" name="TextBox 19"/>
          <p:cNvSpPr txBox="1"/>
          <p:nvPr/>
        </p:nvSpPr>
        <p:spPr>
          <a:xfrm rot="439978" flipH="1">
            <a:off x="4481244" y="4775405"/>
            <a:ext cx="1623458" cy="523220"/>
          </a:xfrm>
          <a:prstGeom prst="rect">
            <a:avLst/>
          </a:prstGeom>
          <a:noFill/>
          <a:scene3d>
            <a:camera prst="isometricRightUp"/>
            <a:lightRig rig="threePt" dir="t"/>
          </a:scene3d>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ru-RU" altLang="zh-CN" sz="1400" b="0" i="0" u="none" strike="noStrike" kern="0" cap="none" spc="0" normalizeH="0" baseline="0" noProof="0" dirty="0" smtClean="0">
                <a:ln>
                  <a:noFill/>
                </a:ln>
                <a:effectLst/>
                <a:uLnTx/>
                <a:uFillTx/>
                <a:latin typeface="Times New Roman" pitchFamily="18" charset="0"/>
                <a:ea typeface="微软雅黑" pitchFamily="34" charset="-122"/>
                <a:cs typeface="Times New Roman" pitchFamily="18" charset="0"/>
              </a:rPr>
              <a:t>- Муниципальных образований</a:t>
            </a:r>
            <a:endParaRPr lang="ru-RU" altLang="zh-CN" sz="1400" kern="0" dirty="0" smtClean="0">
              <a:latin typeface="Times New Roman" pitchFamily="18" charset="0"/>
              <a:ea typeface="微软雅黑" pitchFamily="34" charset="-122"/>
              <a:cs typeface="Times New Roman" pitchFamily="18" charset="0"/>
            </a:endParaRPr>
          </a:p>
        </p:txBody>
      </p:sp>
    </p:spTree>
    <p:extLst>
      <p:ext uri="{BB962C8B-B14F-4D97-AF65-F5344CB8AC3E}">
        <p14:creationId xmlns:p14="http://schemas.microsoft.com/office/powerpoint/2010/main" val="3526388175"/>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174177" y="142238"/>
            <a:ext cx="8686800" cy="563563"/>
          </a:xfrm>
        </p:spPr>
        <p:txBody>
          <a:bodyPr>
            <a:noAutofit/>
          </a:bodyPr>
          <a:lstStyle/>
          <a:p>
            <a:pPr eaLnBrk="1" hangingPunct="1"/>
            <a:r>
              <a:rPr lang="ru-RU" sz="2000" b="1" dirty="0" smtClean="0">
                <a:pattFill prst="wdUpDiag">
                  <a:fgClr>
                    <a:srgbClr val="7030A0"/>
                  </a:fgClr>
                  <a:bgClr>
                    <a:schemeClr val="tx1"/>
                  </a:bgClr>
                </a:pattFill>
                <a:latin typeface="Times New Roman" pitchFamily="18" charset="0"/>
                <a:cs typeface="Times New Roman" pitchFamily="18" charset="0"/>
              </a:rPr>
              <a:t>Муниципальная программа « Повышение эффективности деятельности администрации  города Медногорска» на 2017- 2022 годы</a:t>
            </a:r>
          </a:p>
        </p:txBody>
      </p:sp>
      <p:sp>
        <p:nvSpPr>
          <p:cNvPr id="4" name="Прямоугольник 3"/>
          <p:cNvSpPr>
            <a:spLocks noChangeArrowheads="1"/>
          </p:cNvSpPr>
          <p:nvPr/>
        </p:nvSpPr>
        <p:spPr bwMode="auto">
          <a:xfrm>
            <a:off x="114296" y="888683"/>
            <a:ext cx="9144000" cy="523875"/>
          </a:xfrm>
          <a:prstGeom prst="rect">
            <a:avLst/>
          </a:prstGeom>
          <a:noFill/>
          <a:ln w="9525">
            <a:noFill/>
            <a:miter lim="800000"/>
            <a:headEnd/>
            <a:tailEnd/>
          </a:ln>
        </p:spPr>
        <p:txBody>
          <a:bodyPr>
            <a:spAutoFit/>
          </a:bodyPr>
          <a:lstStyle/>
          <a:p>
            <a:r>
              <a:rPr lang="ru-RU" sz="1400" b="1" dirty="0">
                <a:latin typeface="Times New Roman" pitchFamily="18" charset="0"/>
                <a:ea typeface="Sometimes" pitchFamily="50" charset="0"/>
                <a:cs typeface="Times New Roman" pitchFamily="18" charset="0"/>
              </a:rPr>
              <a:t>Цель программы: создание условий для повышения эффективности деятельности администрации города Медногорска</a:t>
            </a:r>
          </a:p>
        </p:txBody>
      </p:sp>
      <p:graphicFrame>
        <p:nvGraphicFramePr>
          <p:cNvPr id="5" name="Таблица 4"/>
          <p:cNvGraphicFramePr>
            <a:graphicFrameLocks noGrp="1"/>
          </p:cNvGraphicFramePr>
          <p:nvPr>
            <p:extLst>
              <p:ext uri="{D42A27DB-BD31-4B8C-83A1-F6EECF244321}">
                <p14:modId xmlns:p14="http://schemas.microsoft.com/office/powerpoint/2010/main" val="2983759141"/>
              </p:ext>
            </p:extLst>
          </p:nvPr>
        </p:nvGraphicFramePr>
        <p:xfrm>
          <a:off x="214282" y="1412558"/>
          <a:ext cx="8715435" cy="1857388"/>
        </p:xfrm>
        <a:graphic>
          <a:graphicData uri="http://schemas.openxmlformats.org/drawingml/2006/table">
            <a:tbl>
              <a:tblPr/>
              <a:tblGrid>
                <a:gridCol w="4394449"/>
                <a:gridCol w="909946"/>
                <a:gridCol w="567672"/>
                <a:gridCol w="569341"/>
                <a:gridCol w="569342"/>
                <a:gridCol w="567672"/>
                <a:gridCol w="569341"/>
                <a:gridCol w="567672"/>
              </a:tblGrid>
              <a:tr h="328313">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Наименование показателя (индикатора)</a:t>
                      </a:r>
                    </a:p>
                  </a:txBody>
                  <a:tcPr marL="25578" marR="255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Единица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измерения</a:t>
                      </a:r>
                    </a:p>
                  </a:txBody>
                  <a:tcPr marL="25578" marR="255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grid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Значение показателя (индикатора)</a:t>
                      </a:r>
                    </a:p>
                  </a:txBody>
                  <a:tcPr marL="25578" marR="255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443879">
                <a:tc vMerge="1">
                  <a:txBody>
                    <a:bodyPr/>
                    <a:lstStyle/>
                    <a:p>
                      <a:endParaRPr lang="ru-RU"/>
                    </a:p>
                  </a:txBody>
                  <a:tcPr/>
                </a:tc>
                <a:tc v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2017</a:t>
                      </a:r>
                    </a:p>
                  </a:txBody>
                  <a:tcPr marL="25578" marR="255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2018</a:t>
                      </a:r>
                    </a:p>
                  </a:txBody>
                  <a:tcPr marL="25578" marR="255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2019</a:t>
                      </a:r>
                    </a:p>
                  </a:txBody>
                  <a:tcPr marL="25578" marR="255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2020</a:t>
                      </a:r>
                    </a:p>
                  </a:txBody>
                  <a:tcPr marL="25578" marR="255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2021</a:t>
                      </a:r>
                    </a:p>
                  </a:txBody>
                  <a:tcPr marL="25578" marR="255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2022</a:t>
                      </a:r>
                    </a:p>
                  </a:txBody>
                  <a:tcPr marL="25578" marR="255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439077">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07975" algn="l"/>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Исполнение администрацией города Медногорска полномочий по решению вопросов местного значения</a:t>
                      </a:r>
                    </a:p>
                  </a:txBody>
                  <a:tcPr marL="25578" marR="255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процент</a:t>
                      </a:r>
                    </a:p>
                  </a:txBody>
                  <a:tcPr marL="25578" marR="255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itchFamily="18" charset="0"/>
                          <a:cs typeface="Times New Roman" pitchFamily="18" charset="0"/>
                        </a:rPr>
                        <a:t>&gt;90</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25578" marR="255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itchFamily="18" charset="0"/>
                          <a:cs typeface="Times New Roman" pitchFamily="18" charset="0"/>
                        </a:rPr>
                        <a:t>&gt;91</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25578" marR="255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itchFamily="18" charset="0"/>
                          <a:cs typeface="Times New Roman" pitchFamily="18" charset="0"/>
                        </a:rPr>
                        <a:t>&gt;92</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25578" marR="255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itchFamily="18" charset="0"/>
                          <a:cs typeface="Times New Roman" pitchFamily="18" charset="0"/>
                        </a:rPr>
                        <a:t>&gt;93</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25578" marR="255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&gt;94</a:t>
                      </a:r>
                      <a:endParaRPr kumimoji="0" lang="ru-RU" sz="1200" b="1" i="0" u="none" strike="noStrike" cap="none" normalizeH="0" baseline="0" smtClean="0">
                        <a:ln>
                          <a:noFill/>
                        </a:ln>
                        <a:solidFill>
                          <a:schemeClr val="tx1"/>
                        </a:solidFill>
                        <a:effectLst/>
                        <a:latin typeface="Times New Roman" pitchFamily="18" charset="0"/>
                        <a:cs typeface="Times New Roman" pitchFamily="18" charset="0"/>
                      </a:endParaRPr>
                    </a:p>
                  </a:txBody>
                  <a:tcPr marL="25578" marR="255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&gt;95</a:t>
                      </a:r>
                      <a:endParaRPr kumimoji="0" lang="ru-RU" sz="1200" b="1" i="0" u="none" strike="noStrike" cap="none" normalizeH="0" baseline="0" smtClean="0">
                        <a:ln>
                          <a:noFill/>
                        </a:ln>
                        <a:solidFill>
                          <a:schemeClr val="tx1"/>
                        </a:solidFill>
                        <a:effectLst/>
                        <a:latin typeface="Times New Roman" pitchFamily="18" charset="0"/>
                        <a:cs typeface="Times New Roman" pitchFamily="18" charset="0"/>
                      </a:endParaRPr>
                    </a:p>
                  </a:txBody>
                  <a:tcPr marL="25578" marR="255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646119">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Исполнение администрацией города Медногорска обязательств по переданным государственным полномочиям</a:t>
                      </a:r>
                    </a:p>
                  </a:txBody>
                  <a:tcPr marL="25578" marR="255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процент</a:t>
                      </a:r>
                    </a:p>
                  </a:txBody>
                  <a:tcPr marL="25578" marR="255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&gt;90</a:t>
                      </a:r>
                      <a:endParaRPr kumimoji="0" lang="ru-RU" sz="1200" b="1" i="0" u="none" strike="noStrike" cap="none" normalizeH="0" baseline="0" smtClean="0">
                        <a:ln>
                          <a:noFill/>
                        </a:ln>
                        <a:solidFill>
                          <a:schemeClr val="tx1"/>
                        </a:solidFill>
                        <a:effectLst/>
                        <a:latin typeface="Times New Roman" pitchFamily="18" charset="0"/>
                        <a:cs typeface="Times New Roman" pitchFamily="18" charset="0"/>
                      </a:endParaRPr>
                    </a:p>
                  </a:txBody>
                  <a:tcPr marL="25578" marR="255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sz="1200" b="1"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&gt;91</a:t>
                      </a:r>
                      <a:endParaRPr kumimoji="0" lang="ru-RU" sz="1200" b="1"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ctr" defTabSz="914400" rtl="0" eaLnBrk="1" fontAlgn="base" latinLnBrk="0" hangingPunct="1">
                        <a:lnSpc>
                          <a:spcPct val="100000"/>
                        </a:lnSpc>
                        <a:spcBef>
                          <a:spcPct val="0"/>
                        </a:spcBef>
                        <a:spcAft>
                          <a:spcPct val="0"/>
                        </a:spcAft>
                        <a:buClrTx/>
                        <a:buSzTx/>
                        <a:buFontTx/>
                        <a:buNone/>
                        <a:tabLst/>
                      </a:pPr>
                      <a:endParaRPr kumimoji="0" lang="ru-RU" sz="1200" b="1" i="0" u="none" strike="noStrike" cap="none" normalizeH="0" baseline="0" smtClean="0">
                        <a:ln>
                          <a:noFill/>
                        </a:ln>
                        <a:solidFill>
                          <a:schemeClr val="tx1"/>
                        </a:solidFill>
                        <a:effectLst/>
                        <a:latin typeface="Times New Roman" pitchFamily="18" charset="0"/>
                        <a:cs typeface="Times New Roman" pitchFamily="18" charset="0"/>
                      </a:endParaRPr>
                    </a:p>
                  </a:txBody>
                  <a:tcPr marL="25578" marR="255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smtClean="0">
                          <a:ln>
                            <a:noFill/>
                          </a:ln>
                          <a:solidFill>
                            <a:schemeClr val="tx1"/>
                          </a:solidFill>
                          <a:effectLst/>
                          <a:latin typeface="Times New Roman" pitchFamily="18" charset="0"/>
                          <a:cs typeface="Times New Roman" pitchFamily="18" charset="0"/>
                        </a:rPr>
                        <a:t>&gt;92</a:t>
                      </a:r>
                      <a:endParaRPr kumimoji="0" lang="ru-RU" sz="1200" b="1" i="0" u="none" strike="noStrike" cap="none" normalizeH="0" baseline="0" smtClean="0">
                        <a:ln>
                          <a:noFill/>
                        </a:ln>
                        <a:solidFill>
                          <a:schemeClr val="tx1"/>
                        </a:solidFill>
                        <a:effectLst/>
                        <a:latin typeface="Times New Roman" pitchFamily="18" charset="0"/>
                        <a:cs typeface="Times New Roman" pitchFamily="18" charset="0"/>
                      </a:endParaRPr>
                    </a:p>
                  </a:txBody>
                  <a:tcPr marL="25578" marR="255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itchFamily="18" charset="0"/>
                          <a:cs typeface="Times New Roman" pitchFamily="18" charset="0"/>
                        </a:rPr>
                        <a:t>&gt;93</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25578" marR="255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itchFamily="18" charset="0"/>
                          <a:cs typeface="Times New Roman" pitchFamily="18" charset="0"/>
                        </a:rPr>
                        <a:t>&gt;94</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25578" marR="255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200" b="1" i="0" u="none" strike="noStrike" cap="none" normalizeH="0" baseline="0" dirty="0" smtClean="0">
                          <a:ln>
                            <a:noFill/>
                          </a:ln>
                          <a:solidFill>
                            <a:schemeClr val="tx1"/>
                          </a:solidFill>
                          <a:effectLst/>
                          <a:latin typeface="Times New Roman" pitchFamily="18" charset="0"/>
                          <a:cs typeface="Times New Roman" pitchFamily="18" charset="0"/>
                        </a:rPr>
                        <a:t>&gt;95</a:t>
                      </a:r>
                      <a:endParaRPr kumimoji="0" lang="ru-RU" sz="12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25578" marR="255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bl>
          </a:graphicData>
        </a:graphic>
      </p:graphicFrame>
      <p:sp>
        <p:nvSpPr>
          <p:cNvPr id="6" name="Прямоугольник 5"/>
          <p:cNvSpPr>
            <a:spLocks noChangeArrowheads="1"/>
          </p:cNvSpPr>
          <p:nvPr/>
        </p:nvSpPr>
        <p:spPr bwMode="auto">
          <a:xfrm>
            <a:off x="1746130" y="3372939"/>
            <a:ext cx="5929313" cy="307975"/>
          </a:xfrm>
          <a:prstGeom prst="rect">
            <a:avLst/>
          </a:prstGeom>
          <a:noFill/>
          <a:ln w="9525">
            <a:noFill/>
            <a:miter lim="800000"/>
            <a:headEnd/>
            <a:tailEnd/>
          </a:ln>
        </p:spPr>
        <p:txBody>
          <a:bodyPr>
            <a:spAutoFit/>
          </a:bodyPr>
          <a:lstStyle/>
          <a:p>
            <a:pPr algn="ctr"/>
            <a:r>
              <a:rPr lang="ru-RU" sz="1400" b="1" dirty="0">
                <a:latin typeface="Times New Roman" pitchFamily="18" charset="0"/>
                <a:ea typeface="Sometimes" pitchFamily="50" charset="0"/>
                <a:cs typeface="Times New Roman" pitchFamily="18" charset="0"/>
              </a:rPr>
              <a:t>Расходы городского бюджета на реализацию программы, тыс. </a:t>
            </a:r>
            <a:r>
              <a:rPr lang="ru-RU" sz="1400" b="1" dirty="0" err="1">
                <a:latin typeface="Times New Roman" pitchFamily="18" charset="0"/>
                <a:ea typeface="Sometimes" pitchFamily="50" charset="0"/>
                <a:cs typeface="Times New Roman" pitchFamily="18" charset="0"/>
              </a:rPr>
              <a:t>руб</a:t>
            </a:r>
            <a:r>
              <a:rPr lang="ru-RU" sz="1400" b="1" dirty="0">
                <a:latin typeface="Times New Roman" pitchFamily="18" charset="0"/>
                <a:ea typeface="Sometimes" pitchFamily="50" charset="0"/>
                <a:cs typeface="Times New Roman" pitchFamily="18" charset="0"/>
              </a:rPr>
              <a:t>:</a:t>
            </a:r>
          </a:p>
        </p:txBody>
      </p:sp>
      <p:graphicFrame>
        <p:nvGraphicFramePr>
          <p:cNvPr id="8" name="Диаграмма 7"/>
          <p:cNvGraphicFramePr>
            <a:graphicFrameLocks/>
          </p:cNvGraphicFramePr>
          <p:nvPr>
            <p:extLst>
              <p:ext uri="{D42A27DB-BD31-4B8C-83A1-F6EECF244321}">
                <p14:modId xmlns:p14="http://schemas.microsoft.com/office/powerpoint/2010/main" val="4156948692"/>
              </p:ext>
            </p:extLst>
          </p:nvPr>
        </p:nvGraphicFramePr>
        <p:xfrm>
          <a:off x="165326" y="3721734"/>
          <a:ext cx="8766403" cy="2962275"/>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5087025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87090" y="390370"/>
            <a:ext cx="9144000" cy="563562"/>
          </a:xfrm>
        </p:spPr>
        <p:txBody>
          <a:bodyPr>
            <a:noAutofit/>
          </a:bodyPr>
          <a:lstStyle/>
          <a:p>
            <a:pPr eaLnBrk="1" hangingPunct="1"/>
            <a:r>
              <a:rPr lang="ru-RU" sz="2000" b="1" dirty="0" smtClean="0">
                <a:pattFill prst="wdUpDiag">
                  <a:fgClr>
                    <a:srgbClr val="7030A0"/>
                  </a:fgClr>
                  <a:bgClr>
                    <a:schemeClr val="tx1"/>
                  </a:bgClr>
                </a:pattFill>
                <a:latin typeface="Times New Roman" pitchFamily="18" charset="0"/>
                <a:cs typeface="Times New Roman" pitchFamily="18" charset="0"/>
              </a:rPr>
              <a:t>Муниципальная программа «Формирование комфортной городской среды на территории муниципального образования город Медногорск Оренбургской области в 2018-2022 годах» </a:t>
            </a:r>
            <a:br>
              <a:rPr lang="ru-RU" sz="2000" b="1" dirty="0" smtClean="0">
                <a:pattFill prst="wdUpDiag">
                  <a:fgClr>
                    <a:srgbClr val="7030A0"/>
                  </a:fgClr>
                  <a:bgClr>
                    <a:schemeClr val="tx1"/>
                  </a:bgClr>
                </a:pattFill>
                <a:latin typeface="Times New Roman" pitchFamily="18" charset="0"/>
                <a:cs typeface="Times New Roman" pitchFamily="18" charset="0"/>
              </a:rPr>
            </a:br>
            <a:endParaRPr lang="ru-RU" sz="2000" b="1" dirty="0" smtClean="0">
              <a:pattFill prst="wdUpDiag">
                <a:fgClr>
                  <a:srgbClr val="7030A0"/>
                </a:fgClr>
                <a:bgClr>
                  <a:schemeClr val="tx1"/>
                </a:bgClr>
              </a:pattFill>
              <a:latin typeface="Times New Roman" pitchFamily="18" charset="0"/>
              <a:cs typeface="Times New Roman" pitchFamily="18" charset="0"/>
            </a:endParaRPr>
          </a:p>
        </p:txBody>
      </p:sp>
      <p:sp>
        <p:nvSpPr>
          <p:cNvPr id="4" name="Прямоугольник 3"/>
          <p:cNvSpPr>
            <a:spLocks noChangeArrowheads="1"/>
          </p:cNvSpPr>
          <p:nvPr/>
        </p:nvSpPr>
        <p:spPr bwMode="auto">
          <a:xfrm>
            <a:off x="73476" y="1001894"/>
            <a:ext cx="9144000" cy="738187"/>
          </a:xfrm>
          <a:prstGeom prst="rect">
            <a:avLst/>
          </a:prstGeom>
          <a:noFill/>
          <a:ln w="9525">
            <a:noFill/>
            <a:miter lim="800000"/>
            <a:headEnd/>
            <a:tailEnd/>
          </a:ln>
        </p:spPr>
        <p:txBody>
          <a:bodyPr>
            <a:spAutoFit/>
          </a:bodyPr>
          <a:lstStyle/>
          <a:p>
            <a:r>
              <a:rPr lang="ru-RU" sz="1400" b="1" dirty="0">
                <a:latin typeface="Times New Roman" pitchFamily="18" charset="0"/>
                <a:ea typeface="Sometimes" pitchFamily="50" charset="0"/>
                <a:cs typeface="Times New Roman" pitchFamily="18" charset="0"/>
              </a:rPr>
              <a:t>Цель программы: Формирование единых подходов к благоустройству городской территории, вовлечение населения в формирование и поддержание высокого качества городской среды, создание инфраструктуры с продуманным дизайном, учитывающей потребности всех жителей города.</a:t>
            </a:r>
          </a:p>
        </p:txBody>
      </p:sp>
      <p:graphicFrame>
        <p:nvGraphicFramePr>
          <p:cNvPr id="5" name="Таблица 4"/>
          <p:cNvGraphicFramePr>
            <a:graphicFrameLocks noGrp="1"/>
          </p:cNvGraphicFramePr>
          <p:nvPr>
            <p:extLst>
              <p:ext uri="{D42A27DB-BD31-4B8C-83A1-F6EECF244321}">
                <p14:modId xmlns:p14="http://schemas.microsoft.com/office/powerpoint/2010/main" val="1015373273"/>
              </p:ext>
            </p:extLst>
          </p:nvPr>
        </p:nvGraphicFramePr>
        <p:xfrm>
          <a:off x="142875" y="1785938"/>
          <a:ext cx="8858309" cy="1714499"/>
        </p:xfrm>
        <a:graphic>
          <a:graphicData uri="http://schemas.openxmlformats.org/drawingml/2006/table">
            <a:tbl>
              <a:tblPr/>
              <a:tblGrid>
                <a:gridCol w="4465960"/>
                <a:gridCol w="926058"/>
                <a:gridCol w="576859"/>
                <a:gridCol w="578571"/>
                <a:gridCol w="578571"/>
                <a:gridCol w="576860"/>
                <a:gridCol w="578571"/>
                <a:gridCol w="576859"/>
              </a:tblGrid>
              <a:tr h="288471">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cs typeface="Times New Roman" pitchFamily="18" charset="0"/>
                        </a:rPr>
                        <a:t>Наименование показателя (индикатора)</a:t>
                      </a:r>
                    </a:p>
                  </a:txBody>
                  <a:tcPr marL="25578" marR="255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row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Единица </a:t>
                      </a:r>
                    </a:p>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измерения</a:t>
                      </a:r>
                    </a:p>
                  </a:txBody>
                  <a:tcPr marL="25578" marR="255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gridSpan="6">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Значение показателя (индикатора)</a:t>
                      </a:r>
                    </a:p>
                  </a:txBody>
                  <a:tcPr marL="25578" marR="255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c hMerge="1">
                  <a:txBody>
                    <a:bodyPr/>
                    <a:lstStyle/>
                    <a:p>
                      <a:endParaRPr lang="ru-RU"/>
                    </a:p>
                  </a:txBody>
                  <a:tcPr/>
                </a:tc>
              </a:tr>
              <a:tr h="390525">
                <a:tc vMerge="1">
                  <a:txBody>
                    <a:bodyPr/>
                    <a:lstStyle/>
                    <a:p>
                      <a:endParaRPr lang="ru-RU"/>
                    </a:p>
                  </a:txBody>
                  <a:tcPr/>
                </a:tc>
                <a:tc vMerge="1">
                  <a:txBody>
                    <a:bodyPr/>
                    <a:lstStyle/>
                    <a:p>
                      <a:endParaRPr lang="ru-RU"/>
                    </a:p>
                  </a:txBody>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2017</a:t>
                      </a:r>
                    </a:p>
                  </a:txBody>
                  <a:tcPr marL="25578" marR="255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2018</a:t>
                      </a:r>
                    </a:p>
                  </a:txBody>
                  <a:tcPr marL="25578" marR="255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2019</a:t>
                      </a:r>
                    </a:p>
                  </a:txBody>
                  <a:tcPr marL="25578" marR="255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2020</a:t>
                      </a:r>
                    </a:p>
                  </a:txBody>
                  <a:tcPr marL="25578" marR="255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2021</a:t>
                      </a:r>
                    </a:p>
                  </a:txBody>
                  <a:tcPr marL="25578" marR="255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cs typeface="Times New Roman" pitchFamily="18" charset="0"/>
                        </a:rPr>
                        <a:t>2022</a:t>
                      </a:r>
                    </a:p>
                  </a:txBody>
                  <a:tcPr marL="25578" marR="255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468085">
                <a:tc>
                  <a:txBody>
                    <a:bodyPr/>
                    <a:lstStyle/>
                    <a:p>
                      <a:pPr marL="0" marR="0" lvl="0" indent="0" algn="l" defTabSz="914400" rtl="0" eaLnBrk="1" fontAlgn="base" latinLnBrk="0" hangingPunct="1">
                        <a:lnSpc>
                          <a:spcPct val="100000"/>
                        </a:lnSpc>
                        <a:spcBef>
                          <a:spcPct val="0"/>
                        </a:spcBef>
                        <a:spcAft>
                          <a:spcPct val="0"/>
                        </a:spcAft>
                        <a:buClrTx/>
                        <a:buSzTx/>
                        <a:buFontTx/>
                        <a:buNone/>
                        <a:tabLst>
                          <a:tab pos="307975" algn="l"/>
                        </a:tabLst>
                      </a:pPr>
                      <a:r>
                        <a:rPr kumimoji="0" lang="ru-RU" sz="1200" b="0" i="0" u="none" strike="noStrike" cap="none" normalizeH="0" baseline="0" dirty="0" smtClean="0">
                          <a:ln>
                            <a:noFill/>
                          </a:ln>
                          <a:solidFill>
                            <a:schemeClr val="tx1"/>
                          </a:solidFill>
                          <a:effectLst/>
                          <a:latin typeface="Times New Roman" pitchFamily="18" charset="0"/>
                          <a:cs typeface="Times New Roman" pitchFamily="18" charset="0"/>
                        </a:rPr>
                        <a:t>Количество благоустроенных дворовых территорий</a:t>
                      </a:r>
                    </a:p>
                  </a:txBody>
                  <a:tcPr marL="25578" marR="255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единица</a:t>
                      </a:r>
                    </a:p>
                  </a:txBody>
                  <a:tcPr marL="25578" marR="255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ea typeface="Times New Roman" pitchFamily="18" charset="0"/>
                          <a:cs typeface="Arial" charset="0"/>
                        </a:rPr>
                        <a:t>17</a:t>
                      </a:r>
                      <a:endParaRPr kumimoji="0" lang="ru-RU" sz="12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ea typeface="Times New Roman" pitchFamily="18" charset="0"/>
                          <a:cs typeface="Arial" charset="0"/>
                        </a:rPr>
                        <a:t>10</a:t>
                      </a:r>
                      <a:endParaRPr kumimoji="0" lang="ru-RU" sz="12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ea typeface="Times New Roman" pitchFamily="18" charset="0"/>
                          <a:cs typeface="Arial" charset="0"/>
                        </a:rPr>
                        <a:t>20</a:t>
                      </a:r>
                      <a:endParaRPr kumimoji="0" lang="ru-RU" sz="12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dirty="0" smtClean="0">
                          <a:ln>
                            <a:noFill/>
                          </a:ln>
                          <a:solidFill>
                            <a:schemeClr val="tx1"/>
                          </a:solidFill>
                          <a:effectLst/>
                          <a:latin typeface="Times New Roman" pitchFamily="18" charset="0"/>
                          <a:ea typeface="Times New Roman" pitchFamily="18" charset="0"/>
                          <a:cs typeface="Arial" charset="0"/>
                        </a:rPr>
                        <a:t>19</a:t>
                      </a:r>
                      <a:endParaRPr kumimoji="0" lang="ru-RU" sz="12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ea typeface="Times New Roman" pitchFamily="18" charset="0"/>
                          <a:cs typeface="Arial" charset="0"/>
                        </a:rPr>
                        <a:t>13</a:t>
                      </a:r>
                      <a:endParaRPr kumimoji="0" lang="ru-RU" sz="1200" b="1" i="0" u="none" strike="noStrike" cap="none" normalizeH="0" baseline="0" smtClean="0">
                        <a:ln>
                          <a:noFill/>
                        </a:ln>
                        <a:solidFill>
                          <a:schemeClr val="tx1"/>
                        </a:solidFill>
                        <a:effectLst/>
                        <a:latin typeface="Arial" charset="0"/>
                        <a:ea typeface="Times New Roman" pitchFamily="18" charset="0"/>
                        <a:cs typeface="Arial" charset="0"/>
                      </a:endParaRP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400" b="1" i="0" u="none" strike="noStrike" cap="none" normalizeH="0" baseline="0" smtClean="0">
                          <a:ln>
                            <a:noFill/>
                          </a:ln>
                          <a:solidFill>
                            <a:schemeClr val="tx1"/>
                          </a:solidFill>
                          <a:effectLst/>
                          <a:latin typeface="Times New Roman" pitchFamily="18" charset="0"/>
                          <a:ea typeface="Times New Roman" pitchFamily="18" charset="0"/>
                          <a:cs typeface="Arial" charset="0"/>
                        </a:rPr>
                        <a:t>12</a:t>
                      </a:r>
                      <a:endParaRPr kumimoji="0" lang="ru-RU" sz="1200" b="1" i="0" u="none" strike="noStrike" cap="none" normalizeH="0" baseline="0" smtClean="0">
                        <a:ln>
                          <a:noFill/>
                        </a:ln>
                        <a:solidFill>
                          <a:schemeClr val="tx1"/>
                        </a:solidFill>
                        <a:effectLst/>
                        <a:latin typeface="Arial" charset="0"/>
                        <a:ea typeface="Times New Roman" pitchFamily="18" charset="0"/>
                        <a:cs typeface="Arial" charset="0"/>
                      </a:endParaRP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r h="567418">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dirty="0" smtClean="0">
                          <a:ln>
                            <a:noFill/>
                          </a:ln>
                          <a:solidFill>
                            <a:schemeClr val="tx1"/>
                          </a:solidFill>
                          <a:effectLst/>
                          <a:latin typeface="Times New Roman" pitchFamily="18" charset="0"/>
                          <a:ea typeface="Times New Roman" pitchFamily="18" charset="0"/>
                          <a:cs typeface="Arial" charset="0"/>
                        </a:rPr>
                        <a:t>Количество благоустроенных общественных территорий (парки, скверы и т.д.)</a:t>
                      </a:r>
                      <a:endParaRPr kumimoji="0" lang="ru-RU" sz="1200" b="0"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68580" marR="6858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0" i="0" u="none" strike="noStrike" cap="none" normalizeH="0" baseline="0" smtClean="0">
                          <a:ln>
                            <a:noFill/>
                          </a:ln>
                          <a:solidFill>
                            <a:schemeClr val="tx1"/>
                          </a:solidFill>
                          <a:effectLst/>
                          <a:latin typeface="Times New Roman" pitchFamily="18" charset="0"/>
                          <a:cs typeface="Times New Roman" pitchFamily="18" charset="0"/>
                        </a:rPr>
                        <a:t>единица</a:t>
                      </a:r>
                    </a:p>
                  </a:txBody>
                  <a:tcPr marL="25578" marR="25578"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ea typeface="Times New Roman" pitchFamily="18" charset="0"/>
                          <a:cs typeface="Arial" charset="0"/>
                        </a:rPr>
                        <a:t>2</a:t>
                      </a:r>
                      <a:endParaRPr kumimoji="0" lang="ru-RU" sz="1200" b="1" i="0" u="none" strike="noStrike" cap="none" normalizeH="0" baseline="0" smtClean="0">
                        <a:ln>
                          <a:noFill/>
                        </a:ln>
                        <a:solidFill>
                          <a:schemeClr val="tx1"/>
                        </a:solidFill>
                        <a:effectLst/>
                        <a:latin typeface="Arial" charset="0"/>
                        <a:ea typeface="Times New Roman" pitchFamily="18" charset="0"/>
                        <a:cs typeface="Arial" charset="0"/>
                      </a:endParaRP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ea typeface="Times New Roman" pitchFamily="18" charset="0"/>
                          <a:cs typeface="Arial" charset="0"/>
                        </a:rPr>
                        <a:t>1</a:t>
                      </a:r>
                      <a:endParaRPr kumimoji="0" lang="ru-RU" sz="1200" b="1" i="0" u="none" strike="noStrike" cap="none" normalizeH="0" baseline="0" smtClean="0">
                        <a:ln>
                          <a:noFill/>
                        </a:ln>
                        <a:solidFill>
                          <a:schemeClr val="tx1"/>
                        </a:solidFill>
                        <a:effectLst/>
                        <a:latin typeface="Arial" charset="0"/>
                        <a:ea typeface="Times New Roman" pitchFamily="18" charset="0"/>
                        <a:cs typeface="Arial" charset="0"/>
                      </a:endParaRP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smtClean="0">
                          <a:ln>
                            <a:noFill/>
                          </a:ln>
                          <a:solidFill>
                            <a:schemeClr val="tx1"/>
                          </a:solidFill>
                          <a:effectLst/>
                          <a:latin typeface="Times New Roman" pitchFamily="18" charset="0"/>
                          <a:ea typeface="Times New Roman" pitchFamily="18" charset="0"/>
                          <a:cs typeface="Arial" charset="0"/>
                        </a:rPr>
                        <a:t>2</a:t>
                      </a:r>
                      <a:endParaRPr kumimoji="0" lang="ru-RU" sz="1200" b="1" i="0" u="none" strike="noStrike" cap="none" normalizeH="0" baseline="0" smtClean="0">
                        <a:ln>
                          <a:noFill/>
                        </a:ln>
                        <a:solidFill>
                          <a:schemeClr val="tx1"/>
                        </a:solidFill>
                        <a:effectLst/>
                        <a:latin typeface="Arial" charset="0"/>
                        <a:ea typeface="Times New Roman" pitchFamily="18" charset="0"/>
                        <a:cs typeface="Arial" charset="0"/>
                      </a:endParaRP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ea typeface="Times New Roman" pitchFamily="18" charset="0"/>
                          <a:cs typeface="Arial" charset="0"/>
                        </a:rPr>
                        <a:t>1</a:t>
                      </a:r>
                      <a:endParaRPr kumimoji="0" lang="ru-RU" sz="12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ea typeface="Times New Roman" pitchFamily="18" charset="0"/>
                          <a:cs typeface="Arial" charset="0"/>
                        </a:rPr>
                        <a:t>1</a:t>
                      </a:r>
                      <a:endParaRPr kumimoji="0" lang="ru-RU" sz="12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ru-RU" sz="1200" b="1" i="0" u="none" strike="noStrike" cap="none" normalizeH="0" baseline="0" dirty="0" smtClean="0">
                          <a:ln>
                            <a:noFill/>
                          </a:ln>
                          <a:solidFill>
                            <a:schemeClr val="tx1"/>
                          </a:solidFill>
                          <a:effectLst/>
                          <a:latin typeface="Times New Roman" pitchFamily="18" charset="0"/>
                          <a:ea typeface="Times New Roman" pitchFamily="18" charset="0"/>
                          <a:cs typeface="Arial" charset="0"/>
                        </a:rPr>
                        <a:t>1</a:t>
                      </a:r>
                      <a:endParaRPr kumimoji="0" lang="ru-RU" sz="1200" b="1" i="0" u="none" strike="noStrike" cap="none" normalizeH="0" baseline="0" dirty="0" smtClean="0">
                        <a:ln>
                          <a:noFill/>
                        </a:ln>
                        <a:solidFill>
                          <a:schemeClr val="tx1"/>
                        </a:solidFill>
                        <a:effectLst/>
                        <a:latin typeface="Arial" charset="0"/>
                        <a:ea typeface="Times New Roman" pitchFamily="18" charset="0"/>
                        <a:cs typeface="Arial" charset="0"/>
                      </a:endParaRPr>
                    </a:p>
                  </a:txBody>
                  <a:tcPr marL="68580" marR="6858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lnTlToBr>
                      <a:noFill/>
                    </a:lnTlToBr>
                    <a:lnBlToTr>
                      <a:noFill/>
                    </a:lnBlToTr>
                    <a:noFill/>
                  </a:tcPr>
                </a:tc>
              </a:tr>
            </a:tbl>
          </a:graphicData>
        </a:graphic>
      </p:graphicFrame>
      <p:sp>
        <p:nvSpPr>
          <p:cNvPr id="6" name="Прямоугольник 5"/>
          <p:cNvSpPr>
            <a:spLocks noChangeArrowheads="1"/>
          </p:cNvSpPr>
          <p:nvPr/>
        </p:nvSpPr>
        <p:spPr bwMode="auto">
          <a:xfrm>
            <a:off x="1928813" y="3477260"/>
            <a:ext cx="6143625" cy="369888"/>
          </a:xfrm>
          <a:prstGeom prst="rect">
            <a:avLst/>
          </a:prstGeom>
          <a:noFill/>
          <a:ln w="9525">
            <a:noFill/>
            <a:miter lim="800000"/>
            <a:headEnd/>
            <a:tailEnd/>
          </a:ln>
        </p:spPr>
        <p:txBody>
          <a:bodyPr>
            <a:spAutoFit/>
          </a:bodyPr>
          <a:lstStyle/>
          <a:p>
            <a:r>
              <a:rPr lang="ru-RU" b="1" dirty="0">
                <a:latin typeface="Times New Roman" pitchFamily="18" charset="0"/>
                <a:cs typeface="Times New Roman" pitchFamily="18" charset="0"/>
              </a:rPr>
              <a:t> </a:t>
            </a:r>
            <a:r>
              <a:rPr lang="ru-RU" sz="1400" b="1" dirty="0">
                <a:latin typeface="Times New Roman" pitchFamily="18" charset="0"/>
                <a:ea typeface="Sometimes" pitchFamily="50" charset="0"/>
                <a:cs typeface="Times New Roman" pitchFamily="18" charset="0"/>
              </a:rPr>
              <a:t>Расходы городского бюджета на реализацию программы, тыс. </a:t>
            </a:r>
            <a:r>
              <a:rPr lang="ru-RU" sz="1400" b="1" dirty="0" err="1">
                <a:latin typeface="Times New Roman" pitchFamily="18" charset="0"/>
                <a:ea typeface="Sometimes" pitchFamily="50" charset="0"/>
                <a:cs typeface="Times New Roman" pitchFamily="18" charset="0"/>
              </a:rPr>
              <a:t>руб</a:t>
            </a:r>
            <a:r>
              <a:rPr lang="ru-RU" sz="1400" b="1" dirty="0">
                <a:latin typeface="Times New Roman" pitchFamily="18" charset="0"/>
                <a:ea typeface="Sometimes" pitchFamily="50" charset="0"/>
                <a:cs typeface="Times New Roman" pitchFamily="18" charset="0"/>
              </a:rPr>
              <a:t>:</a:t>
            </a:r>
            <a:endParaRPr lang="ru-RU" sz="1400" dirty="0">
              <a:latin typeface="Times New Roman" pitchFamily="18" charset="0"/>
              <a:ea typeface="Sometimes" pitchFamily="50" charset="0"/>
              <a:cs typeface="Times New Roman" pitchFamily="18" charset="0"/>
            </a:endParaRPr>
          </a:p>
        </p:txBody>
      </p:sp>
      <p:graphicFrame>
        <p:nvGraphicFramePr>
          <p:cNvPr id="7" name="Диаграмма 6"/>
          <p:cNvGraphicFramePr>
            <a:graphicFrameLocks/>
          </p:cNvGraphicFramePr>
          <p:nvPr>
            <p:extLst>
              <p:ext uri="{D42A27DB-BD31-4B8C-83A1-F6EECF244321}">
                <p14:modId xmlns:p14="http://schemas.microsoft.com/office/powerpoint/2010/main" val="3874341435"/>
              </p:ext>
            </p:extLst>
          </p:nvPr>
        </p:nvGraphicFramePr>
        <p:xfrm>
          <a:off x="200705" y="3847148"/>
          <a:ext cx="8837159" cy="288838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136726998"/>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Группа 31"/>
          <p:cNvGrpSpPr/>
          <p:nvPr/>
        </p:nvGrpSpPr>
        <p:grpSpPr>
          <a:xfrm>
            <a:off x="-30390" y="631624"/>
            <a:ext cx="2819490" cy="2825679"/>
            <a:chOff x="559525" y="984069"/>
            <a:chExt cx="3039291" cy="3039291"/>
          </a:xfrm>
        </p:grpSpPr>
        <p:pic>
          <p:nvPicPr>
            <p:cNvPr id="33" name="Рисунок 3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525" y="984069"/>
              <a:ext cx="3039291" cy="3039291"/>
            </a:xfrm>
            <a:prstGeom prst="rect">
              <a:avLst/>
            </a:prstGeom>
          </p:spPr>
        </p:pic>
        <p:sp>
          <p:nvSpPr>
            <p:cNvPr id="34" name="Равнобедренный треугольник 33"/>
            <p:cNvSpPr/>
            <p:nvPr/>
          </p:nvSpPr>
          <p:spPr>
            <a:xfrm rot="14679350">
              <a:off x="2210357" y="1389033"/>
              <a:ext cx="196272" cy="1417516"/>
            </a:xfrm>
            <a:prstGeom prst="triangle">
              <a:avLst/>
            </a:prstGeom>
            <a:solidFill>
              <a:schemeClr val="bg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9" name="Группа 28"/>
          <p:cNvGrpSpPr/>
          <p:nvPr/>
        </p:nvGrpSpPr>
        <p:grpSpPr>
          <a:xfrm>
            <a:off x="6230759" y="4168618"/>
            <a:ext cx="2282818" cy="2355667"/>
            <a:chOff x="559525" y="984069"/>
            <a:chExt cx="3039291" cy="3039291"/>
          </a:xfrm>
        </p:grpSpPr>
        <p:pic>
          <p:nvPicPr>
            <p:cNvPr id="30" name="Рисунок 2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525" y="984069"/>
              <a:ext cx="3039291" cy="3039291"/>
            </a:xfrm>
            <a:prstGeom prst="rect">
              <a:avLst/>
            </a:prstGeom>
          </p:spPr>
        </p:pic>
        <p:sp>
          <p:nvSpPr>
            <p:cNvPr id="31" name="Равнобедренный треугольник 30"/>
            <p:cNvSpPr/>
            <p:nvPr/>
          </p:nvSpPr>
          <p:spPr>
            <a:xfrm rot="14679350">
              <a:off x="2203016" y="1400914"/>
              <a:ext cx="222576" cy="1417516"/>
            </a:xfrm>
            <a:prstGeom prst="triangle">
              <a:avLst/>
            </a:prstGeom>
            <a:solidFill>
              <a:schemeClr val="bg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grpSp>
        <p:nvGrpSpPr>
          <p:cNvPr id="26" name="Группа 25"/>
          <p:cNvGrpSpPr/>
          <p:nvPr/>
        </p:nvGrpSpPr>
        <p:grpSpPr>
          <a:xfrm>
            <a:off x="1732437" y="1718203"/>
            <a:ext cx="2840367" cy="2906960"/>
            <a:chOff x="559525" y="984069"/>
            <a:chExt cx="3039291" cy="3039291"/>
          </a:xfrm>
        </p:grpSpPr>
        <p:pic>
          <p:nvPicPr>
            <p:cNvPr id="27" name="Рисунок 2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525" y="984069"/>
              <a:ext cx="3039291" cy="3039291"/>
            </a:xfrm>
            <a:prstGeom prst="rect">
              <a:avLst/>
            </a:prstGeom>
          </p:spPr>
        </p:pic>
        <p:sp>
          <p:nvSpPr>
            <p:cNvPr id="28" name="Равнобедренный треугольник 27"/>
            <p:cNvSpPr/>
            <p:nvPr/>
          </p:nvSpPr>
          <p:spPr>
            <a:xfrm rot="14679350">
              <a:off x="2227964" y="1360713"/>
              <a:ext cx="133601" cy="1417516"/>
            </a:xfrm>
            <a:prstGeom prst="triangle">
              <a:avLst/>
            </a:prstGeom>
            <a:solidFill>
              <a:schemeClr val="bg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3" name="Заголовок 1"/>
          <p:cNvSpPr>
            <a:spLocks noGrp="1"/>
          </p:cNvSpPr>
          <p:nvPr>
            <p:ph type="title"/>
          </p:nvPr>
        </p:nvSpPr>
        <p:spPr>
          <a:xfrm>
            <a:off x="200296" y="329416"/>
            <a:ext cx="8229601" cy="563563"/>
          </a:xfrm>
        </p:spPr>
        <p:txBody>
          <a:bodyPr>
            <a:noAutofit/>
          </a:bodyPr>
          <a:lstStyle/>
          <a:p>
            <a:pPr eaLnBrk="1" hangingPunct="1">
              <a:defRPr/>
            </a:pPr>
            <a:r>
              <a:rPr lang="ru-RU" sz="2000" b="1" dirty="0" smtClean="0">
                <a:pattFill prst="wdUpDiag">
                  <a:fgClr>
                    <a:srgbClr val="7030A0"/>
                  </a:fgClr>
                  <a:bgClr>
                    <a:schemeClr val="tx1"/>
                  </a:bgClr>
                </a:pattFill>
                <a:latin typeface="Times New Roman" pitchFamily="18" charset="0"/>
                <a:cs typeface="Times New Roman" pitchFamily="18" charset="0"/>
              </a:rPr>
              <a:t>Расходы в рамках муниципальных программ</a:t>
            </a:r>
            <a:br>
              <a:rPr lang="ru-RU" sz="2000" b="1" dirty="0" smtClean="0">
                <a:pattFill prst="wdUpDiag">
                  <a:fgClr>
                    <a:srgbClr val="7030A0"/>
                  </a:fgClr>
                  <a:bgClr>
                    <a:schemeClr val="tx1"/>
                  </a:bgClr>
                </a:pattFill>
                <a:latin typeface="Times New Roman" pitchFamily="18" charset="0"/>
                <a:cs typeface="Times New Roman" pitchFamily="18" charset="0"/>
              </a:rPr>
            </a:br>
            <a:endParaRPr lang="ru-RU" sz="2000" b="1" dirty="0">
              <a:pattFill prst="wdUpDiag">
                <a:fgClr>
                  <a:srgbClr val="7030A0"/>
                </a:fgClr>
                <a:bgClr>
                  <a:schemeClr val="tx1"/>
                </a:bgClr>
              </a:pattFill>
              <a:latin typeface="Times New Roman" pitchFamily="18" charset="0"/>
              <a:cs typeface="Times New Roman" pitchFamily="18" charset="0"/>
            </a:endParaRPr>
          </a:p>
        </p:txBody>
      </p:sp>
      <p:grpSp>
        <p:nvGrpSpPr>
          <p:cNvPr id="12" name="Группа 11"/>
          <p:cNvGrpSpPr/>
          <p:nvPr/>
        </p:nvGrpSpPr>
        <p:grpSpPr>
          <a:xfrm>
            <a:off x="3781257" y="3356349"/>
            <a:ext cx="2529657" cy="2566923"/>
            <a:chOff x="559525" y="984069"/>
            <a:chExt cx="3039291" cy="3039291"/>
          </a:xfrm>
        </p:grpSpPr>
        <p:pic>
          <p:nvPicPr>
            <p:cNvPr id="13" name="Рисунок 1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525" y="984069"/>
              <a:ext cx="3039291" cy="3039291"/>
            </a:xfrm>
            <a:prstGeom prst="rect">
              <a:avLst/>
            </a:prstGeom>
          </p:spPr>
        </p:pic>
        <p:sp>
          <p:nvSpPr>
            <p:cNvPr id="14" name="Равнобедренный треугольник 13"/>
            <p:cNvSpPr/>
            <p:nvPr/>
          </p:nvSpPr>
          <p:spPr>
            <a:xfrm rot="14679350">
              <a:off x="2210357" y="1389033"/>
              <a:ext cx="196272" cy="1417516"/>
            </a:xfrm>
            <a:prstGeom prst="triangle">
              <a:avLst/>
            </a:prstGeom>
            <a:solidFill>
              <a:schemeClr val="bg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18" name="TextBox 17"/>
          <p:cNvSpPr txBox="1"/>
          <p:nvPr/>
        </p:nvSpPr>
        <p:spPr>
          <a:xfrm>
            <a:off x="1045651" y="3089734"/>
            <a:ext cx="652743" cy="369332"/>
          </a:xfrm>
          <a:prstGeom prst="rect">
            <a:avLst/>
          </a:prstGeom>
          <a:noFill/>
        </p:spPr>
        <p:txBody>
          <a:bodyPr wrap="none" rtlCol="0">
            <a:spAutoFit/>
          </a:bodyPr>
          <a:lstStyle/>
          <a:p>
            <a:r>
              <a:rPr lang="ru-RU" dirty="0" smtClean="0">
                <a:latin typeface="Times New Roman" pitchFamily="18" charset="0"/>
                <a:cs typeface="Times New Roman" pitchFamily="18" charset="0"/>
              </a:rPr>
              <a:t>2018</a:t>
            </a:r>
            <a:endParaRPr lang="ru-RU" dirty="0">
              <a:latin typeface="Times New Roman" pitchFamily="18" charset="0"/>
              <a:cs typeface="Times New Roman" pitchFamily="18" charset="0"/>
            </a:endParaRPr>
          </a:p>
        </p:txBody>
      </p:sp>
      <p:sp>
        <p:nvSpPr>
          <p:cNvPr id="19" name="TextBox 18"/>
          <p:cNvSpPr txBox="1"/>
          <p:nvPr/>
        </p:nvSpPr>
        <p:spPr>
          <a:xfrm>
            <a:off x="2829454" y="4270641"/>
            <a:ext cx="646331" cy="369332"/>
          </a:xfrm>
          <a:prstGeom prst="rect">
            <a:avLst/>
          </a:prstGeom>
          <a:noFill/>
        </p:spPr>
        <p:txBody>
          <a:bodyPr wrap="none" rtlCol="0">
            <a:spAutoFit/>
          </a:bodyPr>
          <a:lstStyle/>
          <a:p>
            <a:r>
              <a:rPr lang="ru-RU" dirty="0" smtClean="0">
                <a:latin typeface="Times New Roman" pitchFamily="18" charset="0"/>
                <a:cs typeface="Times New Roman" pitchFamily="18" charset="0"/>
              </a:rPr>
              <a:t>2019</a:t>
            </a:r>
            <a:endParaRPr lang="ru-RU" dirty="0">
              <a:latin typeface="Times New Roman" pitchFamily="18" charset="0"/>
              <a:cs typeface="Times New Roman" pitchFamily="18" charset="0"/>
            </a:endParaRPr>
          </a:p>
        </p:txBody>
      </p:sp>
      <p:sp>
        <p:nvSpPr>
          <p:cNvPr id="20" name="TextBox 19"/>
          <p:cNvSpPr txBox="1"/>
          <p:nvPr/>
        </p:nvSpPr>
        <p:spPr>
          <a:xfrm>
            <a:off x="4635829" y="5598155"/>
            <a:ext cx="646331" cy="369332"/>
          </a:xfrm>
          <a:prstGeom prst="rect">
            <a:avLst/>
          </a:prstGeom>
          <a:noFill/>
        </p:spPr>
        <p:txBody>
          <a:bodyPr wrap="none" rtlCol="0">
            <a:spAutoFit/>
          </a:bodyPr>
          <a:lstStyle/>
          <a:p>
            <a:r>
              <a:rPr lang="ru-RU" dirty="0" smtClean="0">
                <a:latin typeface="Times New Roman" pitchFamily="18" charset="0"/>
                <a:cs typeface="Times New Roman" pitchFamily="18" charset="0"/>
              </a:rPr>
              <a:t>2020</a:t>
            </a:r>
            <a:endParaRPr lang="ru-RU" dirty="0">
              <a:latin typeface="Times New Roman" pitchFamily="18" charset="0"/>
              <a:cs typeface="Times New Roman" pitchFamily="18" charset="0"/>
            </a:endParaRPr>
          </a:p>
        </p:txBody>
      </p:sp>
      <p:sp>
        <p:nvSpPr>
          <p:cNvPr id="21" name="TextBox 20"/>
          <p:cNvSpPr txBox="1"/>
          <p:nvPr/>
        </p:nvSpPr>
        <p:spPr>
          <a:xfrm>
            <a:off x="7055077" y="6222857"/>
            <a:ext cx="646331" cy="369332"/>
          </a:xfrm>
          <a:prstGeom prst="rect">
            <a:avLst/>
          </a:prstGeom>
          <a:noFill/>
        </p:spPr>
        <p:txBody>
          <a:bodyPr wrap="none" rtlCol="0">
            <a:spAutoFit/>
          </a:bodyPr>
          <a:lstStyle/>
          <a:p>
            <a:r>
              <a:rPr lang="ru-RU" dirty="0" smtClean="0">
                <a:latin typeface="Times New Roman" pitchFamily="18" charset="0"/>
                <a:cs typeface="Times New Roman" pitchFamily="18" charset="0"/>
              </a:rPr>
              <a:t>2021</a:t>
            </a:r>
            <a:endParaRPr lang="ru-RU" dirty="0">
              <a:latin typeface="Times New Roman" pitchFamily="18" charset="0"/>
              <a:cs typeface="Times New Roman" pitchFamily="18" charset="0"/>
            </a:endParaRPr>
          </a:p>
        </p:txBody>
      </p:sp>
      <p:sp>
        <p:nvSpPr>
          <p:cNvPr id="22" name="TextBox 21"/>
          <p:cNvSpPr txBox="1"/>
          <p:nvPr/>
        </p:nvSpPr>
        <p:spPr>
          <a:xfrm>
            <a:off x="2059711" y="1003263"/>
            <a:ext cx="1145163" cy="738664"/>
          </a:xfrm>
          <a:prstGeom prst="rect">
            <a:avLst/>
          </a:prstGeom>
          <a:noFill/>
        </p:spPr>
        <p:txBody>
          <a:bodyPr wrap="square" rtlCol="0">
            <a:spAutoFit/>
          </a:bodyPr>
          <a:lstStyle/>
          <a:p>
            <a:r>
              <a:rPr lang="ru-RU" sz="1200" dirty="0" smtClean="0">
                <a:latin typeface="Times New Roman" pitchFamily="18" charset="0"/>
                <a:cs typeface="Times New Roman" pitchFamily="18" charset="0"/>
              </a:rPr>
              <a:t>0,4% </a:t>
            </a:r>
            <a:r>
              <a:rPr lang="ru-RU" sz="1000" dirty="0" smtClean="0">
                <a:latin typeface="Times New Roman" pitchFamily="18" charset="0"/>
                <a:cs typeface="Times New Roman" pitchFamily="18" charset="0"/>
              </a:rPr>
              <a:t>(непрограммные расходы  1782,8 тыс. </a:t>
            </a:r>
            <a:r>
              <a:rPr lang="ru-RU" sz="1000" dirty="0" err="1" smtClean="0">
                <a:latin typeface="Times New Roman" pitchFamily="18" charset="0"/>
                <a:cs typeface="Times New Roman" pitchFamily="18" charset="0"/>
              </a:rPr>
              <a:t>руб</a:t>
            </a:r>
            <a:r>
              <a:rPr lang="ru-RU" sz="1000" dirty="0" smtClean="0">
                <a:latin typeface="Times New Roman" pitchFamily="18" charset="0"/>
                <a:cs typeface="Times New Roman" pitchFamily="18" charset="0"/>
              </a:rPr>
              <a:t>)</a:t>
            </a:r>
            <a:endParaRPr lang="ru-RU" sz="1000" dirty="0">
              <a:latin typeface="Times New Roman" pitchFamily="18" charset="0"/>
              <a:cs typeface="Times New Roman" pitchFamily="18" charset="0"/>
            </a:endParaRPr>
          </a:p>
        </p:txBody>
      </p:sp>
      <p:sp>
        <p:nvSpPr>
          <p:cNvPr id="35" name="TextBox 34"/>
          <p:cNvSpPr txBox="1"/>
          <p:nvPr/>
        </p:nvSpPr>
        <p:spPr>
          <a:xfrm>
            <a:off x="3852862" y="2152876"/>
            <a:ext cx="1140970" cy="738664"/>
          </a:xfrm>
          <a:prstGeom prst="rect">
            <a:avLst/>
          </a:prstGeom>
          <a:noFill/>
        </p:spPr>
        <p:txBody>
          <a:bodyPr wrap="square" rtlCol="0">
            <a:spAutoFit/>
          </a:bodyPr>
          <a:lstStyle/>
          <a:p>
            <a:r>
              <a:rPr lang="ru-RU" sz="1200" dirty="0" smtClean="0">
                <a:latin typeface="Times New Roman" pitchFamily="18" charset="0"/>
                <a:cs typeface="Times New Roman" pitchFamily="18" charset="0"/>
              </a:rPr>
              <a:t>0,2% </a:t>
            </a:r>
            <a:r>
              <a:rPr lang="ru-RU" sz="1000" dirty="0" smtClean="0">
                <a:latin typeface="Times New Roman" pitchFamily="18" charset="0"/>
                <a:cs typeface="Times New Roman" pitchFamily="18" charset="0"/>
              </a:rPr>
              <a:t>(непрограммные расходы  1538,9 тыс. </a:t>
            </a:r>
            <a:r>
              <a:rPr lang="ru-RU" sz="1000" dirty="0" err="1" smtClean="0">
                <a:latin typeface="Times New Roman" pitchFamily="18" charset="0"/>
                <a:cs typeface="Times New Roman" pitchFamily="18" charset="0"/>
              </a:rPr>
              <a:t>руб</a:t>
            </a:r>
            <a:r>
              <a:rPr lang="ru-RU" sz="1000" dirty="0" smtClean="0">
                <a:latin typeface="Times New Roman" pitchFamily="18" charset="0"/>
                <a:cs typeface="Times New Roman" pitchFamily="18" charset="0"/>
              </a:rPr>
              <a:t>)</a:t>
            </a:r>
            <a:endParaRPr lang="ru-RU" sz="1000" dirty="0">
              <a:latin typeface="Times New Roman" pitchFamily="18" charset="0"/>
              <a:cs typeface="Times New Roman" pitchFamily="18" charset="0"/>
            </a:endParaRPr>
          </a:p>
        </p:txBody>
      </p:sp>
      <p:sp>
        <p:nvSpPr>
          <p:cNvPr id="36" name="TextBox 35"/>
          <p:cNvSpPr txBox="1"/>
          <p:nvPr/>
        </p:nvSpPr>
        <p:spPr>
          <a:xfrm>
            <a:off x="5631285" y="3586863"/>
            <a:ext cx="1277780" cy="738664"/>
          </a:xfrm>
          <a:prstGeom prst="rect">
            <a:avLst/>
          </a:prstGeom>
          <a:noFill/>
        </p:spPr>
        <p:txBody>
          <a:bodyPr wrap="square" rtlCol="0">
            <a:spAutoFit/>
          </a:bodyPr>
          <a:lstStyle/>
          <a:p>
            <a:r>
              <a:rPr lang="ru-RU" sz="1200" dirty="0" smtClean="0">
                <a:latin typeface="Times New Roman" pitchFamily="18" charset="0"/>
                <a:cs typeface="Times New Roman" pitchFamily="18" charset="0"/>
              </a:rPr>
              <a:t>0,3% </a:t>
            </a:r>
            <a:r>
              <a:rPr lang="ru-RU" sz="1000" dirty="0" smtClean="0">
                <a:latin typeface="Times New Roman" pitchFamily="18" charset="0"/>
                <a:cs typeface="Times New Roman" pitchFamily="18" charset="0"/>
              </a:rPr>
              <a:t>(непрограммные расходы  3056,0 тыс. </a:t>
            </a:r>
            <a:r>
              <a:rPr lang="ru-RU" sz="1000" dirty="0" err="1" smtClean="0">
                <a:latin typeface="Times New Roman" pitchFamily="18" charset="0"/>
                <a:cs typeface="Times New Roman" pitchFamily="18" charset="0"/>
              </a:rPr>
              <a:t>руб</a:t>
            </a:r>
            <a:r>
              <a:rPr lang="ru-RU" sz="1000" dirty="0" smtClean="0">
                <a:latin typeface="Times New Roman" pitchFamily="18" charset="0"/>
                <a:cs typeface="Times New Roman" pitchFamily="18" charset="0"/>
              </a:rPr>
              <a:t>)</a:t>
            </a:r>
            <a:endParaRPr lang="ru-RU" sz="1000" dirty="0">
              <a:latin typeface="Times New Roman" pitchFamily="18" charset="0"/>
              <a:cs typeface="Times New Roman" pitchFamily="18" charset="0"/>
            </a:endParaRPr>
          </a:p>
        </p:txBody>
      </p:sp>
      <p:sp>
        <p:nvSpPr>
          <p:cNvPr id="37" name="TextBox 36"/>
          <p:cNvSpPr txBox="1"/>
          <p:nvPr/>
        </p:nvSpPr>
        <p:spPr>
          <a:xfrm>
            <a:off x="8082047" y="4450661"/>
            <a:ext cx="1114207" cy="738664"/>
          </a:xfrm>
          <a:prstGeom prst="rect">
            <a:avLst/>
          </a:prstGeom>
          <a:noFill/>
        </p:spPr>
        <p:txBody>
          <a:bodyPr wrap="square" rtlCol="0">
            <a:spAutoFit/>
          </a:bodyPr>
          <a:lstStyle/>
          <a:p>
            <a:r>
              <a:rPr lang="ru-RU" sz="1200" dirty="0" smtClean="0">
                <a:latin typeface="Times New Roman" pitchFamily="18" charset="0"/>
                <a:cs typeface="Times New Roman" pitchFamily="18" charset="0"/>
              </a:rPr>
              <a:t>0,5% </a:t>
            </a:r>
            <a:r>
              <a:rPr lang="ru-RU" sz="1000" dirty="0" smtClean="0">
                <a:latin typeface="Times New Roman" pitchFamily="18" charset="0"/>
                <a:cs typeface="Times New Roman" pitchFamily="18" charset="0"/>
              </a:rPr>
              <a:t>(непрограммные расходы  2339,0 тыс. </a:t>
            </a:r>
            <a:r>
              <a:rPr lang="ru-RU" sz="1000" dirty="0" err="1" smtClean="0">
                <a:latin typeface="Times New Roman" pitchFamily="18" charset="0"/>
                <a:cs typeface="Times New Roman" pitchFamily="18" charset="0"/>
              </a:rPr>
              <a:t>руб</a:t>
            </a:r>
            <a:r>
              <a:rPr lang="ru-RU" sz="1000" dirty="0" smtClean="0">
                <a:latin typeface="Times New Roman" pitchFamily="18" charset="0"/>
                <a:cs typeface="Times New Roman" pitchFamily="18" charset="0"/>
              </a:rPr>
              <a:t>)</a:t>
            </a:r>
            <a:endParaRPr lang="ru-RU" sz="1000" dirty="0">
              <a:latin typeface="Times New Roman" pitchFamily="18" charset="0"/>
              <a:cs typeface="Times New Roman" pitchFamily="18" charset="0"/>
            </a:endParaRPr>
          </a:p>
        </p:txBody>
      </p:sp>
      <p:sp>
        <p:nvSpPr>
          <p:cNvPr id="38" name="TextBox 37"/>
          <p:cNvSpPr txBox="1"/>
          <p:nvPr/>
        </p:nvSpPr>
        <p:spPr>
          <a:xfrm>
            <a:off x="6029286" y="5521211"/>
            <a:ext cx="1114207" cy="892552"/>
          </a:xfrm>
          <a:prstGeom prst="rect">
            <a:avLst/>
          </a:prstGeom>
          <a:noFill/>
        </p:spPr>
        <p:txBody>
          <a:bodyPr wrap="square" rtlCol="0">
            <a:spAutoFit/>
          </a:bodyPr>
          <a:lstStyle/>
          <a:p>
            <a:r>
              <a:rPr lang="ru-RU" sz="1200" dirty="0" smtClean="0">
                <a:latin typeface="Times New Roman" pitchFamily="18" charset="0"/>
                <a:cs typeface="Times New Roman" pitchFamily="18" charset="0"/>
              </a:rPr>
              <a:t>99,5% </a:t>
            </a:r>
            <a:r>
              <a:rPr lang="ru-RU" sz="1000" dirty="0" smtClean="0">
                <a:latin typeface="Times New Roman" pitchFamily="18" charset="0"/>
                <a:cs typeface="Times New Roman" pitchFamily="18" charset="0"/>
              </a:rPr>
              <a:t>(программные расходы          478 607,4 тыс. </a:t>
            </a:r>
            <a:r>
              <a:rPr lang="ru-RU" sz="1000" dirty="0" err="1" smtClean="0">
                <a:latin typeface="Times New Roman" pitchFamily="18" charset="0"/>
                <a:cs typeface="Times New Roman" pitchFamily="18" charset="0"/>
              </a:rPr>
              <a:t>руб</a:t>
            </a:r>
            <a:r>
              <a:rPr lang="ru-RU" sz="1000" dirty="0" smtClean="0">
                <a:latin typeface="Times New Roman" pitchFamily="18" charset="0"/>
                <a:cs typeface="Times New Roman" pitchFamily="18" charset="0"/>
              </a:rPr>
              <a:t>)</a:t>
            </a:r>
            <a:endParaRPr lang="ru-RU" sz="1000" dirty="0">
              <a:latin typeface="Times New Roman" pitchFamily="18" charset="0"/>
              <a:cs typeface="Times New Roman" pitchFamily="18" charset="0"/>
            </a:endParaRPr>
          </a:p>
        </p:txBody>
      </p:sp>
      <p:sp>
        <p:nvSpPr>
          <p:cNvPr id="39" name="TextBox 38"/>
          <p:cNvSpPr txBox="1"/>
          <p:nvPr/>
        </p:nvSpPr>
        <p:spPr>
          <a:xfrm>
            <a:off x="3538615" y="4694859"/>
            <a:ext cx="1277780" cy="738664"/>
          </a:xfrm>
          <a:prstGeom prst="rect">
            <a:avLst/>
          </a:prstGeom>
          <a:noFill/>
        </p:spPr>
        <p:txBody>
          <a:bodyPr wrap="square" rtlCol="0">
            <a:spAutoFit/>
          </a:bodyPr>
          <a:lstStyle/>
          <a:p>
            <a:r>
              <a:rPr lang="ru-RU" sz="1200" dirty="0" smtClean="0">
                <a:latin typeface="Times New Roman" pitchFamily="18" charset="0"/>
                <a:cs typeface="Times New Roman" pitchFamily="18" charset="0"/>
              </a:rPr>
              <a:t>99,7% </a:t>
            </a:r>
            <a:r>
              <a:rPr lang="ru-RU" sz="1000" dirty="0" smtClean="0">
                <a:latin typeface="Times New Roman" pitchFamily="18" charset="0"/>
                <a:cs typeface="Times New Roman" pitchFamily="18" charset="0"/>
              </a:rPr>
              <a:t>(программные расходы  981 780,81 тыс. </a:t>
            </a:r>
            <a:r>
              <a:rPr lang="ru-RU" sz="1000" dirty="0" err="1" smtClean="0">
                <a:latin typeface="Times New Roman" pitchFamily="18" charset="0"/>
                <a:cs typeface="Times New Roman" pitchFamily="18" charset="0"/>
              </a:rPr>
              <a:t>руб</a:t>
            </a:r>
            <a:r>
              <a:rPr lang="ru-RU" sz="1000" dirty="0" smtClean="0">
                <a:latin typeface="Times New Roman" pitchFamily="18" charset="0"/>
                <a:cs typeface="Times New Roman" pitchFamily="18" charset="0"/>
              </a:rPr>
              <a:t>)</a:t>
            </a:r>
            <a:endParaRPr lang="ru-RU" sz="1000" dirty="0">
              <a:latin typeface="Times New Roman" pitchFamily="18" charset="0"/>
              <a:cs typeface="Times New Roman" pitchFamily="18" charset="0"/>
            </a:endParaRPr>
          </a:p>
        </p:txBody>
      </p:sp>
      <p:sp>
        <p:nvSpPr>
          <p:cNvPr id="40" name="TextBox 39"/>
          <p:cNvSpPr txBox="1"/>
          <p:nvPr/>
        </p:nvSpPr>
        <p:spPr>
          <a:xfrm>
            <a:off x="1732437" y="3356349"/>
            <a:ext cx="1140970" cy="892552"/>
          </a:xfrm>
          <a:prstGeom prst="rect">
            <a:avLst/>
          </a:prstGeom>
          <a:noFill/>
        </p:spPr>
        <p:txBody>
          <a:bodyPr wrap="square" rtlCol="0">
            <a:spAutoFit/>
          </a:bodyPr>
          <a:lstStyle/>
          <a:p>
            <a:r>
              <a:rPr lang="ru-RU" sz="1200" dirty="0" smtClean="0">
                <a:latin typeface="Times New Roman" pitchFamily="18" charset="0"/>
                <a:cs typeface="Times New Roman" pitchFamily="18" charset="0"/>
              </a:rPr>
              <a:t>99,8% </a:t>
            </a:r>
            <a:r>
              <a:rPr lang="ru-RU" sz="1000" dirty="0" smtClean="0">
                <a:latin typeface="Times New Roman" pitchFamily="18" charset="0"/>
                <a:cs typeface="Times New Roman" pitchFamily="18" charset="0"/>
              </a:rPr>
              <a:t>(программные расходы  839176,3 тыс. </a:t>
            </a:r>
            <a:r>
              <a:rPr lang="ru-RU" sz="1000" dirty="0" err="1" smtClean="0">
                <a:latin typeface="Times New Roman" pitchFamily="18" charset="0"/>
                <a:cs typeface="Times New Roman" pitchFamily="18" charset="0"/>
              </a:rPr>
              <a:t>руб</a:t>
            </a:r>
            <a:r>
              <a:rPr lang="ru-RU" sz="1000" dirty="0" smtClean="0">
                <a:latin typeface="Times New Roman" pitchFamily="18" charset="0"/>
                <a:cs typeface="Times New Roman" pitchFamily="18" charset="0"/>
              </a:rPr>
              <a:t>)</a:t>
            </a:r>
            <a:endParaRPr lang="ru-RU" sz="1000" dirty="0">
              <a:latin typeface="Times New Roman" pitchFamily="18" charset="0"/>
              <a:cs typeface="Times New Roman" pitchFamily="18" charset="0"/>
            </a:endParaRPr>
          </a:p>
        </p:txBody>
      </p:sp>
      <p:sp>
        <p:nvSpPr>
          <p:cNvPr id="41" name="TextBox 40"/>
          <p:cNvSpPr txBox="1"/>
          <p:nvPr/>
        </p:nvSpPr>
        <p:spPr>
          <a:xfrm>
            <a:off x="-28968" y="2295996"/>
            <a:ext cx="1317838" cy="738664"/>
          </a:xfrm>
          <a:prstGeom prst="rect">
            <a:avLst/>
          </a:prstGeom>
          <a:noFill/>
        </p:spPr>
        <p:txBody>
          <a:bodyPr wrap="square" rtlCol="0">
            <a:spAutoFit/>
          </a:bodyPr>
          <a:lstStyle/>
          <a:p>
            <a:r>
              <a:rPr lang="ru-RU" sz="1200" dirty="0" smtClean="0">
                <a:latin typeface="Times New Roman" pitchFamily="18" charset="0"/>
                <a:cs typeface="Times New Roman" pitchFamily="18" charset="0"/>
              </a:rPr>
              <a:t>99,6% </a:t>
            </a:r>
            <a:r>
              <a:rPr lang="ru-RU" sz="1000" dirty="0" smtClean="0">
                <a:latin typeface="Times New Roman" pitchFamily="18" charset="0"/>
                <a:cs typeface="Times New Roman" pitchFamily="18" charset="0"/>
              </a:rPr>
              <a:t>(программные расходы  486525,1 тыс. </a:t>
            </a:r>
            <a:r>
              <a:rPr lang="ru-RU" sz="1000" dirty="0" err="1" smtClean="0">
                <a:latin typeface="Times New Roman" pitchFamily="18" charset="0"/>
                <a:cs typeface="Times New Roman" pitchFamily="18" charset="0"/>
              </a:rPr>
              <a:t>руб</a:t>
            </a:r>
            <a:r>
              <a:rPr lang="ru-RU" sz="1000" dirty="0" smtClean="0">
                <a:latin typeface="Times New Roman" pitchFamily="18" charset="0"/>
                <a:cs typeface="Times New Roman" pitchFamily="18" charset="0"/>
              </a:rPr>
              <a:t>)</a:t>
            </a:r>
            <a:endParaRPr lang="ru-RU" sz="1000" dirty="0">
              <a:latin typeface="Times New Roman" pitchFamily="18" charset="0"/>
              <a:cs typeface="Times New Roman" pitchFamily="18" charset="0"/>
            </a:endParaRPr>
          </a:p>
        </p:txBody>
      </p:sp>
      <p:grpSp>
        <p:nvGrpSpPr>
          <p:cNvPr id="42" name="Группа 41"/>
          <p:cNvGrpSpPr/>
          <p:nvPr/>
        </p:nvGrpSpPr>
        <p:grpSpPr>
          <a:xfrm>
            <a:off x="5795305" y="331412"/>
            <a:ext cx="2890867" cy="2942988"/>
            <a:chOff x="559525" y="984069"/>
            <a:chExt cx="3039291" cy="3039291"/>
          </a:xfrm>
        </p:grpSpPr>
        <p:pic>
          <p:nvPicPr>
            <p:cNvPr id="43" name="Рисунок 4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9525" y="984069"/>
              <a:ext cx="3039291" cy="3039291"/>
            </a:xfrm>
            <a:prstGeom prst="rect">
              <a:avLst/>
            </a:prstGeom>
          </p:spPr>
        </p:pic>
        <p:sp>
          <p:nvSpPr>
            <p:cNvPr id="44" name="Равнобедренный треугольник 43"/>
            <p:cNvSpPr/>
            <p:nvPr/>
          </p:nvSpPr>
          <p:spPr>
            <a:xfrm rot="14679350">
              <a:off x="2127260" y="1520772"/>
              <a:ext cx="341936" cy="1324795"/>
            </a:xfrm>
            <a:prstGeom prst="triangle">
              <a:avLst/>
            </a:prstGeom>
            <a:solidFill>
              <a:schemeClr val="bg1"/>
            </a:solidFill>
            <a:ln>
              <a:no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grpSp>
      <p:sp>
        <p:nvSpPr>
          <p:cNvPr id="45" name="TextBox 44"/>
          <p:cNvSpPr txBox="1"/>
          <p:nvPr/>
        </p:nvSpPr>
        <p:spPr>
          <a:xfrm>
            <a:off x="5588307" y="2052405"/>
            <a:ext cx="1376040" cy="1015663"/>
          </a:xfrm>
          <a:prstGeom prst="rect">
            <a:avLst/>
          </a:prstGeom>
          <a:noFill/>
        </p:spPr>
        <p:txBody>
          <a:bodyPr wrap="square" rtlCol="0">
            <a:spAutoFit/>
          </a:bodyPr>
          <a:lstStyle/>
          <a:p>
            <a:r>
              <a:rPr lang="ru-RU" sz="1200" dirty="0" smtClean="0">
                <a:latin typeface="Times New Roman" pitchFamily="18" charset="0"/>
                <a:cs typeface="Times New Roman" pitchFamily="18" charset="0"/>
              </a:rPr>
              <a:t>95,3% (программные расходы            475 666,5 тыс. </a:t>
            </a:r>
            <a:r>
              <a:rPr lang="ru-RU" sz="1200" dirty="0" err="1" smtClean="0">
                <a:latin typeface="Times New Roman" pitchFamily="18" charset="0"/>
                <a:cs typeface="Times New Roman" pitchFamily="18" charset="0"/>
              </a:rPr>
              <a:t>руб</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p:txBody>
      </p:sp>
      <p:sp>
        <p:nvSpPr>
          <p:cNvPr id="46" name="TextBox 45"/>
          <p:cNvSpPr txBox="1"/>
          <p:nvPr/>
        </p:nvSpPr>
        <p:spPr>
          <a:xfrm>
            <a:off x="6873509" y="2940850"/>
            <a:ext cx="800219" cy="461665"/>
          </a:xfrm>
          <a:prstGeom prst="rect">
            <a:avLst/>
          </a:prstGeom>
          <a:noFill/>
        </p:spPr>
        <p:txBody>
          <a:bodyPr wrap="none" rtlCol="0">
            <a:spAutoFit/>
          </a:bodyPr>
          <a:lstStyle/>
          <a:p>
            <a:r>
              <a:rPr lang="ru-RU" sz="2400" dirty="0" smtClean="0">
                <a:latin typeface="Times New Roman" pitchFamily="18" charset="0"/>
                <a:cs typeface="Times New Roman" pitchFamily="18" charset="0"/>
              </a:rPr>
              <a:t>2022</a:t>
            </a:r>
            <a:endParaRPr lang="ru-RU" sz="2400" dirty="0">
              <a:latin typeface="Times New Roman" pitchFamily="18" charset="0"/>
              <a:cs typeface="Times New Roman" pitchFamily="18" charset="0"/>
            </a:endParaRPr>
          </a:p>
        </p:txBody>
      </p:sp>
      <p:sp>
        <p:nvSpPr>
          <p:cNvPr id="47" name="TextBox 46"/>
          <p:cNvSpPr txBox="1"/>
          <p:nvPr/>
        </p:nvSpPr>
        <p:spPr>
          <a:xfrm>
            <a:off x="7831632" y="396358"/>
            <a:ext cx="1277780" cy="1015663"/>
          </a:xfrm>
          <a:prstGeom prst="rect">
            <a:avLst/>
          </a:prstGeom>
          <a:noFill/>
        </p:spPr>
        <p:txBody>
          <a:bodyPr wrap="square" rtlCol="0">
            <a:spAutoFit/>
          </a:bodyPr>
          <a:lstStyle/>
          <a:p>
            <a:r>
              <a:rPr lang="ru-RU" sz="1200" dirty="0" smtClean="0">
                <a:latin typeface="Times New Roman" pitchFamily="18" charset="0"/>
                <a:cs typeface="Times New Roman" pitchFamily="18" charset="0"/>
              </a:rPr>
              <a:t>4,7% (непрограммные расходы            11 727,1 тыс. </a:t>
            </a:r>
            <a:r>
              <a:rPr lang="ru-RU" sz="1200" dirty="0" err="1" smtClean="0">
                <a:latin typeface="Times New Roman" pitchFamily="18" charset="0"/>
                <a:cs typeface="Times New Roman" pitchFamily="18" charset="0"/>
              </a:rPr>
              <a:t>руб</a:t>
            </a:r>
            <a:r>
              <a:rPr lang="ru-RU" sz="1200" dirty="0" smtClean="0">
                <a:latin typeface="Times New Roman" pitchFamily="18" charset="0"/>
                <a:cs typeface="Times New Roman" pitchFamily="18" charset="0"/>
              </a:rPr>
              <a:t>)</a:t>
            </a:r>
            <a:endParaRPr lang="ru-RU" sz="1200" dirty="0">
              <a:latin typeface="Times New Roman" pitchFamily="18" charset="0"/>
              <a:cs typeface="Times New Roman" pitchFamily="18" charset="0"/>
            </a:endParaRPr>
          </a:p>
        </p:txBody>
      </p:sp>
    </p:spTree>
    <p:extLst>
      <p:ext uri="{BB962C8B-B14F-4D97-AF65-F5344CB8AC3E}">
        <p14:creationId xmlns:p14="http://schemas.microsoft.com/office/powerpoint/2010/main" val="404421826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200300" y="243339"/>
            <a:ext cx="8686800" cy="563562"/>
          </a:xfrm>
        </p:spPr>
        <p:txBody>
          <a:bodyPr>
            <a:noAutofit/>
          </a:bodyPr>
          <a:lstStyle/>
          <a:p>
            <a:pPr eaLnBrk="1" hangingPunct="1">
              <a:defRPr/>
            </a:pPr>
            <a:r>
              <a:rPr lang="ru-RU" sz="2400" b="1" spc="-20" dirty="0" smtClean="0">
                <a:pattFill prst="wdUpDiag">
                  <a:fgClr>
                    <a:srgbClr val="7030A0"/>
                  </a:fgClr>
                  <a:bgClr>
                    <a:schemeClr val="tx1"/>
                  </a:bgClr>
                </a:pattFill>
                <a:latin typeface="Times New Roman" pitchFamily="18" charset="0"/>
                <a:cs typeface="Times New Roman" pitchFamily="18" charset="0"/>
              </a:rPr>
              <a:t>Расходы </a:t>
            </a:r>
            <a:r>
              <a:rPr lang="ru-RU" sz="2400" b="1" dirty="0" smtClean="0">
                <a:pattFill prst="wdUpDiag">
                  <a:fgClr>
                    <a:srgbClr val="7030A0"/>
                  </a:fgClr>
                  <a:bgClr>
                    <a:schemeClr val="tx1"/>
                  </a:bgClr>
                </a:pattFill>
                <a:latin typeface="Times New Roman" pitchFamily="18" charset="0"/>
                <a:cs typeface="Times New Roman" pitchFamily="18" charset="0"/>
              </a:rPr>
              <a:t>на </a:t>
            </a:r>
            <a:r>
              <a:rPr lang="ru-RU" sz="2400" b="1" spc="-5" dirty="0" smtClean="0">
                <a:pattFill prst="wdUpDiag">
                  <a:fgClr>
                    <a:srgbClr val="7030A0"/>
                  </a:fgClr>
                  <a:bgClr>
                    <a:schemeClr val="tx1"/>
                  </a:bgClr>
                </a:pattFill>
                <a:latin typeface="Times New Roman" pitchFamily="18" charset="0"/>
                <a:cs typeface="Times New Roman" pitchFamily="18" charset="0"/>
              </a:rPr>
              <a:t>социальную </a:t>
            </a:r>
            <a:r>
              <a:rPr lang="ru-RU" sz="2400" b="1" spc="-15" dirty="0" smtClean="0">
                <a:pattFill prst="wdUpDiag">
                  <a:fgClr>
                    <a:srgbClr val="7030A0"/>
                  </a:fgClr>
                  <a:bgClr>
                    <a:schemeClr val="tx1"/>
                  </a:bgClr>
                </a:pattFill>
                <a:latin typeface="Times New Roman" pitchFamily="18" charset="0"/>
                <a:cs typeface="Times New Roman" pitchFamily="18" charset="0"/>
              </a:rPr>
              <a:t>сферу </a:t>
            </a:r>
            <a:r>
              <a:rPr lang="ru-RU" sz="2400" b="1" dirty="0" smtClean="0">
                <a:pattFill prst="wdUpDiag">
                  <a:fgClr>
                    <a:srgbClr val="7030A0"/>
                  </a:fgClr>
                  <a:bgClr>
                    <a:schemeClr val="tx1"/>
                  </a:bgClr>
                </a:pattFill>
                <a:latin typeface="Times New Roman" pitchFamily="18" charset="0"/>
                <a:cs typeface="Times New Roman" pitchFamily="18" charset="0"/>
              </a:rPr>
              <a:t>в </a:t>
            </a:r>
            <a:r>
              <a:rPr lang="ru-RU" sz="2400" b="1" spc="-5" dirty="0" smtClean="0">
                <a:pattFill prst="wdUpDiag">
                  <a:fgClr>
                    <a:srgbClr val="7030A0"/>
                  </a:fgClr>
                  <a:bgClr>
                    <a:schemeClr val="tx1"/>
                  </a:bgClr>
                </a:pattFill>
                <a:latin typeface="Times New Roman" pitchFamily="18" charset="0"/>
                <a:cs typeface="Times New Roman" pitchFamily="18" charset="0"/>
              </a:rPr>
              <a:t>общем </a:t>
            </a:r>
            <a:r>
              <a:rPr lang="ru-RU" sz="2400" b="1" spc="-10" dirty="0" smtClean="0">
                <a:pattFill prst="wdUpDiag">
                  <a:fgClr>
                    <a:srgbClr val="7030A0"/>
                  </a:fgClr>
                  <a:bgClr>
                    <a:schemeClr val="tx1"/>
                  </a:bgClr>
                </a:pattFill>
                <a:latin typeface="Times New Roman" pitchFamily="18" charset="0"/>
                <a:cs typeface="Times New Roman" pitchFamily="18" charset="0"/>
              </a:rPr>
              <a:t>объеме</a:t>
            </a:r>
            <a:r>
              <a:rPr lang="ru-RU" sz="2400" b="1" spc="-15" dirty="0" smtClean="0">
                <a:pattFill prst="wdUpDiag">
                  <a:fgClr>
                    <a:srgbClr val="7030A0"/>
                  </a:fgClr>
                  <a:bgClr>
                    <a:schemeClr val="tx1"/>
                  </a:bgClr>
                </a:pattFill>
                <a:latin typeface="Times New Roman" pitchFamily="18" charset="0"/>
                <a:cs typeface="Times New Roman" pitchFamily="18" charset="0"/>
              </a:rPr>
              <a:t> </a:t>
            </a:r>
            <a:r>
              <a:rPr lang="ru-RU" sz="2400" b="1" spc="-10" dirty="0" smtClean="0">
                <a:pattFill prst="wdUpDiag">
                  <a:fgClr>
                    <a:srgbClr val="7030A0"/>
                  </a:fgClr>
                  <a:bgClr>
                    <a:schemeClr val="tx1"/>
                  </a:bgClr>
                </a:pattFill>
                <a:latin typeface="Times New Roman" pitchFamily="18" charset="0"/>
                <a:cs typeface="Times New Roman" pitchFamily="18" charset="0"/>
              </a:rPr>
              <a:t>расходов городского</a:t>
            </a:r>
            <a:r>
              <a:rPr lang="ru-RU" sz="2400" b="1" spc="-130" dirty="0" smtClean="0">
                <a:pattFill prst="wdUpDiag">
                  <a:fgClr>
                    <a:srgbClr val="7030A0"/>
                  </a:fgClr>
                  <a:bgClr>
                    <a:schemeClr val="tx1"/>
                  </a:bgClr>
                </a:pattFill>
                <a:latin typeface="Times New Roman" pitchFamily="18" charset="0"/>
                <a:cs typeface="Times New Roman" pitchFamily="18" charset="0"/>
              </a:rPr>
              <a:t> </a:t>
            </a:r>
            <a:r>
              <a:rPr lang="ru-RU" sz="2400" b="1" spc="-15" dirty="0" smtClean="0">
                <a:pattFill prst="wdUpDiag">
                  <a:fgClr>
                    <a:srgbClr val="7030A0"/>
                  </a:fgClr>
                  <a:bgClr>
                    <a:schemeClr val="tx1"/>
                  </a:bgClr>
                </a:pattFill>
                <a:latin typeface="Times New Roman" pitchFamily="18" charset="0"/>
                <a:cs typeface="Times New Roman" pitchFamily="18" charset="0"/>
              </a:rPr>
              <a:t>бюджета</a:t>
            </a:r>
            <a:r>
              <a:rPr lang="ru-RU" sz="2400" b="1" dirty="0" smtClean="0">
                <a:pattFill prst="wdUpDiag">
                  <a:fgClr>
                    <a:srgbClr val="7030A0"/>
                  </a:fgClr>
                  <a:bgClr>
                    <a:schemeClr val="tx1"/>
                  </a:bgClr>
                </a:pattFill>
                <a:latin typeface="Times New Roman" pitchFamily="18" charset="0"/>
                <a:cs typeface="Times New Roman" pitchFamily="18" charset="0"/>
              </a:rPr>
              <a:t/>
            </a:r>
            <a:br>
              <a:rPr lang="ru-RU" sz="2400" b="1" dirty="0" smtClean="0">
                <a:pattFill prst="wdUpDiag">
                  <a:fgClr>
                    <a:srgbClr val="7030A0"/>
                  </a:fgClr>
                  <a:bgClr>
                    <a:schemeClr val="tx1"/>
                  </a:bgClr>
                </a:pattFill>
                <a:latin typeface="Times New Roman" pitchFamily="18" charset="0"/>
                <a:cs typeface="Times New Roman" pitchFamily="18" charset="0"/>
              </a:rPr>
            </a:br>
            <a:endParaRPr lang="ru-RU" sz="2400" b="1" dirty="0">
              <a:pattFill prst="wdUpDiag">
                <a:fgClr>
                  <a:srgbClr val="7030A0"/>
                </a:fgClr>
                <a:bgClr>
                  <a:schemeClr val="tx1"/>
                </a:bgClr>
              </a:pattFill>
              <a:latin typeface="Times New Roman" pitchFamily="18" charset="0"/>
              <a:cs typeface="Times New Roman" pitchFamily="18" charset="0"/>
            </a:endParaRPr>
          </a:p>
        </p:txBody>
      </p:sp>
      <p:graphicFrame>
        <p:nvGraphicFramePr>
          <p:cNvPr id="7" name="Диаграмма 6"/>
          <p:cNvGraphicFramePr>
            <a:graphicFrameLocks/>
          </p:cNvGraphicFramePr>
          <p:nvPr>
            <p:extLst>
              <p:ext uri="{D42A27DB-BD31-4B8C-83A1-F6EECF244321}">
                <p14:modId xmlns:p14="http://schemas.microsoft.com/office/powerpoint/2010/main" val="1162292526"/>
              </p:ext>
            </p:extLst>
          </p:nvPr>
        </p:nvGraphicFramePr>
        <p:xfrm>
          <a:off x="152399" y="707231"/>
          <a:ext cx="8844644" cy="595482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978063"/>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130628" y="326892"/>
            <a:ext cx="8686800" cy="563562"/>
          </a:xfrm>
        </p:spPr>
        <p:txBody>
          <a:bodyPr>
            <a:noAutofit/>
          </a:bodyPr>
          <a:lstStyle/>
          <a:p>
            <a:pPr eaLnBrk="1" hangingPunct="1">
              <a:defRPr/>
            </a:pPr>
            <a:r>
              <a:rPr lang="ru-RU" sz="2400" b="1" spc="-10" dirty="0" smtClean="0">
                <a:pattFill prst="wdUpDiag">
                  <a:fgClr>
                    <a:srgbClr val="7030A0"/>
                  </a:fgClr>
                  <a:bgClr>
                    <a:schemeClr val="tx1"/>
                  </a:bgClr>
                </a:pattFill>
                <a:latin typeface="Times New Roman" pitchFamily="18" charset="0"/>
                <a:cs typeface="Times New Roman" pitchFamily="18" charset="0"/>
              </a:rPr>
              <a:t>Структура </a:t>
            </a:r>
            <a:r>
              <a:rPr lang="ru-RU" sz="2400" b="1" spc="-15" dirty="0" smtClean="0">
                <a:pattFill prst="wdUpDiag">
                  <a:fgClr>
                    <a:srgbClr val="7030A0"/>
                  </a:fgClr>
                  <a:bgClr>
                    <a:schemeClr val="tx1"/>
                  </a:bgClr>
                </a:pattFill>
                <a:latin typeface="Times New Roman" pitchFamily="18" charset="0"/>
                <a:cs typeface="Times New Roman" pitchFamily="18" charset="0"/>
              </a:rPr>
              <a:t>расходов </a:t>
            </a:r>
            <a:r>
              <a:rPr lang="ru-RU" sz="2400" b="1" dirty="0" smtClean="0">
                <a:pattFill prst="wdUpDiag">
                  <a:fgClr>
                    <a:srgbClr val="7030A0"/>
                  </a:fgClr>
                  <a:bgClr>
                    <a:schemeClr val="tx1"/>
                  </a:bgClr>
                </a:pattFill>
                <a:latin typeface="Times New Roman" pitchFamily="18" charset="0"/>
                <a:cs typeface="Times New Roman" pitchFamily="18" charset="0"/>
              </a:rPr>
              <a:t>на</a:t>
            </a:r>
            <a:r>
              <a:rPr lang="ru-RU" sz="2400" b="1" spc="-100" dirty="0" smtClean="0">
                <a:pattFill prst="wdUpDiag">
                  <a:fgClr>
                    <a:srgbClr val="7030A0"/>
                  </a:fgClr>
                  <a:bgClr>
                    <a:schemeClr val="tx1"/>
                  </a:bgClr>
                </a:pattFill>
                <a:latin typeface="Times New Roman" pitchFamily="18" charset="0"/>
                <a:cs typeface="Times New Roman" pitchFamily="18" charset="0"/>
              </a:rPr>
              <a:t> </a:t>
            </a:r>
            <a:r>
              <a:rPr lang="ru-RU" sz="2400" b="1" dirty="0" smtClean="0">
                <a:pattFill prst="wdUpDiag">
                  <a:fgClr>
                    <a:srgbClr val="7030A0"/>
                  </a:fgClr>
                  <a:bgClr>
                    <a:schemeClr val="tx1"/>
                  </a:bgClr>
                </a:pattFill>
                <a:latin typeface="Times New Roman" pitchFamily="18" charset="0"/>
                <a:cs typeface="Times New Roman" pitchFamily="18" charset="0"/>
              </a:rPr>
              <a:t>образование</a:t>
            </a:r>
            <a:br>
              <a:rPr lang="ru-RU" sz="2400" b="1" dirty="0" smtClean="0">
                <a:pattFill prst="wdUpDiag">
                  <a:fgClr>
                    <a:srgbClr val="7030A0"/>
                  </a:fgClr>
                  <a:bgClr>
                    <a:schemeClr val="tx1"/>
                  </a:bgClr>
                </a:pattFill>
                <a:latin typeface="Times New Roman" pitchFamily="18" charset="0"/>
                <a:cs typeface="Times New Roman" pitchFamily="18" charset="0"/>
              </a:rPr>
            </a:br>
            <a:endParaRPr lang="ru-RU" sz="2400" b="1" dirty="0">
              <a:pattFill prst="wdUpDiag">
                <a:fgClr>
                  <a:srgbClr val="7030A0"/>
                </a:fgClr>
                <a:bgClr>
                  <a:schemeClr val="tx1"/>
                </a:bgClr>
              </a:pattFill>
              <a:latin typeface="Times New Roman" pitchFamily="18" charset="0"/>
              <a:cs typeface="Times New Roman" pitchFamily="18" charset="0"/>
            </a:endParaRPr>
          </a:p>
        </p:txBody>
      </p:sp>
      <p:pic>
        <p:nvPicPr>
          <p:cNvPr id="26" name="图片 2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1139941">
            <a:off x="2051720" y="1844824"/>
            <a:ext cx="1871317" cy="2511345"/>
          </a:xfrm>
          <a:prstGeom prst="rect">
            <a:avLst/>
          </a:prstGeom>
        </p:spPr>
      </p:pic>
      <p:pic>
        <p:nvPicPr>
          <p:cNvPr id="27" name="图片 2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115999">
            <a:off x="4716016" y="1933660"/>
            <a:ext cx="1871317" cy="2511345"/>
          </a:xfrm>
          <a:prstGeom prst="rect">
            <a:avLst/>
          </a:prstGeom>
        </p:spPr>
      </p:pic>
      <p:pic>
        <p:nvPicPr>
          <p:cNvPr id="28" name="图片 2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63888" y="2420888"/>
            <a:ext cx="1743312" cy="2712496"/>
          </a:xfrm>
          <a:prstGeom prst="rect">
            <a:avLst/>
          </a:prstGeom>
        </p:spPr>
      </p:pic>
      <p:pic>
        <p:nvPicPr>
          <p:cNvPr id="29" name="图片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9626120">
            <a:off x="1352436" y="3037289"/>
            <a:ext cx="1743312" cy="2712496"/>
          </a:xfrm>
          <a:prstGeom prst="rect">
            <a:avLst/>
          </a:prstGeom>
        </p:spPr>
      </p:pic>
      <p:pic>
        <p:nvPicPr>
          <p:cNvPr id="30" name="图片 2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895487">
            <a:off x="5888507" y="3037761"/>
            <a:ext cx="1743312" cy="2712496"/>
          </a:xfrm>
          <a:prstGeom prst="rect">
            <a:avLst/>
          </a:prstGeom>
        </p:spPr>
      </p:pic>
      <p:cxnSp>
        <p:nvCxnSpPr>
          <p:cNvPr id="31" name="直接连接符 27"/>
          <p:cNvCxnSpPr/>
          <p:nvPr/>
        </p:nvCxnSpPr>
        <p:spPr>
          <a:xfrm>
            <a:off x="3275856" y="4221088"/>
            <a:ext cx="806356" cy="2636912"/>
          </a:xfrm>
          <a:prstGeom prst="line">
            <a:avLst/>
          </a:prstGeom>
          <a:noFill/>
          <a:ln w="9525" cap="flat" cmpd="sng" algn="ctr">
            <a:solidFill>
              <a:sysClr val="window" lastClr="FFFFFF">
                <a:lumMod val="75000"/>
              </a:sysClr>
            </a:solidFill>
            <a:prstDash val="solid"/>
          </a:ln>
          <a:effectLst/>
        </p:spPr>
      </p:cxnSp>
      <p:cxnSp>
        <p:nvCxnSpPr>
          <p:cNvPr id="32" name="直接连接符 28"/>
          <p:cNvCxnSpPr/>
          <p:nvPr/>
        </p:nvCxnSpPr>
        <p:spPr>
          <a:xfrm flipH="1">
            <a:off x="5004049" y="5445224"/>
            <a:ext cx="936103" cy="1412776"/>
          </a:xfrm>
          <a:prstGeom prst="line">
            <a:avLst/>
          </a:prstGeom>
          <a:noFill/>
          <a:ln w="12700" cap="flat" cmpd="sng" algn="ctr">
            <a:solidFill>
              <a:sysClr val="window" lastClr="FFFFFF">
                <a:lumMod val="75000"/>
              </a:sysClr>
            </a:solidFill>
            <a:prstDash val="solid"/>
          </a:ln>
          <a:effectLst/>
        </p:spPr>
      </p:cxnSp>
      <p:cxnSp>
        <p:nvCxnSpPr>
          <p:cNvPr id="33" name="直接连接符 29"/>
          <p:cNvCxnSpPr/>
          <p:nvPr/>
        </p:nvCxnSpPr>
        <p:spPr>
          <a:xfrm flipH="1">
            <a:off x="4716016" y="4379420"/>
            <a:ext cx="591185" cy="2478580"/>
          </a:xfrm>
          <a:prstGeom prst="line">
            <a:avLst/>
          </a:prstGeom>
          <a:noFill/>
          <a:ln w="9525" cap="flat" cmpd="sng" algn="ctr">
            <a:solidFill>
              <a:sysClr val="window" lastClr="FFFFFF">
                <a:lumMod val="75000"/>
              </a:sysClr>
            </a:solidFill>
            <a:prstDash val="solid"/>
          </a:ln>
          <a:effectLst/>
        </p:spPr>
      </p:cxnSp>
      <p:cxnSp>
        <p:nvCxnSpPr>
          <p:cNvPr id="34" name="直接连接符 30"/>
          <p:cNvCxnSpPr/>
          <p:nvPr/>
        </p:nvCxnSpPr>
        <p:spPr>
          <a:xfrm>
            <a:off x="4364378" y="5133384"/>
            <a:ext cx="71166" cy="1724616"/>
          </a:xfrm>
          <a:prstGeom prst="line">
            <a:avLst/>
          </a:prstGeom>
          <a:noFill/>
          <a:ln w="9525" cap="flat" cmpd="sng" algn="ctr">
            <a:solidFill>
              <a:sysClr val="window" lastClr="FFFFFF">
                <a:lumMod val="75000"/>
              </a:sysClr>
            </a:solidFill>
            <a:prstDash val="solid"/>
          </a:ln>
          <a:effectLst/>
        </p:spPr>
      </p:cxnSp>
      <p:cxnSp>
        <p:nvCxnSpPr>
          <p:cNvPr id="35" name="直接连接符 31"/>
          <p:cNvCxnSpPr/>
          <p:nvPr/>
        </p:nvCxnSpPr>
        <p:spPr>
          <a:xfrm>
            <a:off x="2843808" y="5539544"/>
            <a:ext cx="936104" cy="1318456"/>
          </a:xfrm>
          <a:prstGeom prst="line">
            <a:avLst/>
          </a:prstGeom>
          <a:noFill/>
          <a:ln w="9525" cap="flat" cmpd="sng" algn="ctr">
            <a:solidFill>
              <a:sysClr val="window" lastClr="FFFFFF">
                <a:lumMod val="75000"/>
              </a:sysClr>
            </a:solidFill>
            <a:prstDash val="solid"/>
          </a:ln>
          <a:effectLst/>
        </p:spPr>
      </p:cxnSp>
      <p:sp>
        <p:nvSpPr>
          <p:cNvPr id="36" name="TextBox 35"/>
          <p:cNvSpPr txBox="1"/>
          <p:nvPr/>
        </p:nvSpPr>
        <p:spPr>
          <a:xfrm rot="19488393" flipH="1">
            <a:off x="1170042" y="3683386"/>
            <a:ext cx="1284377" cy="400110"/>
          </a:xfrm>
          <a:prstGeom prst="rect">
            <a:avLst/>
          </a:prstGeom>
          <a:noFill/>
        </p:spPr>
        <p:txBody>
          <a:bodyPr wrap="square" rtlCol="0">
            <a:spAutoFit/>
          </a:bodyPr>
          <a:lstStyle>
            <a:defPPr>
              <a:defRPr lang="en-US"/>
            </a:defPPr>
            <a:lvl1pPr marR="0" lvl="0" indent="0" algn="ctr" fontAlgn="auto">
              <a:lnSpc>
                <a:spcPct val="80000"/>
              </a:lnSpc>
              <a:spcBef>
                <a:spcPts val="0"/>
              </a:spcBef>
              <a:spcAft>
                <a:spcPts val="0"/>
              </a:spcAft>
              <a:buClrTx/>
              <a:buSzTx/>
              <a:buFontTx/>
              <a:buNone/>
              <a:tabLst/>
              <a:defRPr kumimoji="0" sz="4000" b="1" i="0" u="none" strike="noStrike" kern="0" cap="none" spc="0" normalizeH="0" baseline="0">
                <a:ln w="18415" cmpd="sng">
                  <a:noFill/>
                  <a:prstDash val="solid"/>
                </a:ln>
                <a:solidFill>
                  <a:schemeClr val="bg1"/>
                </a:solidFill>
                <a:uLnTx/>
                <a:uFillTx/>
                <a:latin typeface="Agency FB" pitchFamily="34" charset="0"/>
                <a:ea typeface="微软雅黑" pitchFamily="34"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zh-CN" sz="2000" b="1" i="0" u="none" strike="noStrike" kern="0" cap="none" spc="0" normalizeH="0" baseline="0" noProof="0" dirty="0" smtClean="0">
                <a:ln w="18415" cmpd="sng">
                  <a:noFill/>
                  <a:prstDash val="solid"/>
                </a:ln>
                <a:solidFill>
                  <a:srgbClr val="EEECE1">
                    <a:lumMod val="25000"/>
                  </a:srgbClr>
                </a:solidFill>
                <a:effectLst/>
                <a:uLnTx/>
                <a:uFillTx/>
                <a:latin typeface="Arial Rounded MT Bold" pitchFamily="34" charset="0"/>
                <a:ea typeface="微软雅黑" pitchFamily="34" charset="-122"/>
              </a:rPr>
              <a:t>20,4%</a:t>
            </a:r>
            <a:endParaRPr kumimoji="0" lang="zh-CN" altLang="en-US" sz="2000" b="1" i="0" u="none" strike="noStrike" kern="0" cap="none" spc="0" normalizeH="0" baseline="0" noProof="0" dirty="0">
              <a:ln w="18415" cmpd="sng">
                <a:noFill/>
                <a:prstDash val="solid"/>
              </a:ln>
              <a:solidFill>
                <a:srgbClr val="EEECE1">
                  <a:lumMod val="25000"/>
                </a:srgbClr>
              </a:solidFill>
              <a:effectLst/>
              <a:uLnTx/>
              <a:uFillTx/>
              <a:latin typeface="Arial Rounded MT Bold" pitchFamily="34" charset="0"/>
              <a:ea typeface="微软雅黑" pitchFamily="34" charset="-122"/>
            </a:endParaRPr>
          </a:p>
        </p:txBody>
      </p:sp>
      <p:sp>
        <p:nvSpPr>
          <p:cNvPr id="37" name="TextBox 36"/>
          <p:cNvSpPr txBox="1"/>
          <p:nvPr/>
        </p:nvSpPr>
        <p:spPr>
          <a:xfrm rot="19514047">
            <a:off x="1630213" y="4041360"/>
            <a:ext cx="1413690" cy="523220"/>
          </a:xfrm>
          <a:prstGeom prst="rect">
            <a:avLst/>
          </a:prstGeom>
          <a:noFill/>
        </p:spPr>
        <p:txBody>
          <a:bodyPr wrap="square" rtlCol="0">
            <a:spAutoFit/>
          </a:bodyPr>
          <a:lstStyle/>
          <a:p>
            <a:pPr eaLnBrk="0" hangingPunct="0"/>
            <a:r>
              <a:rPr lang="ru-RU" sz="1400" b="1" dirty="0">
                <a:solidFill>
                  <a:schemeClr val="tx1">
                    <a:lumMod val="75000"/>
                    <a:lumOff val="25000"/>
                  </a:schemeClr>
                </a:solidFill>
                <a:latin typeface="Times New Roman" pitchFamily="18" charset="0"/>
                <a:ea typeface="Sometimes" pitchFamily="50" charset="0"/>
                <a:cs typeface="Times New Roman" pitchFamily="18" charset="0"/>
              </a:rPr>
              <a:t>Дошкольное образование</a:t>
            </a:r>
            <a:endParaRPr lang="en-US" sz="1400" b="1" dirty="0">
              <a:solidFill>
                <a:schemeClr val="tx1">
                  <a:lumMod val="75000"/>
                  <a:lumOff val="25000"/>
                </a:schemeClr>
              </a:solidFill>
              <a:latin typeface="Times New Roman" pitchFamily="18" charset="0"/>
              <a:ea typeface="Sometimes" pitchFamily="50" charset="0"/>
              <a:cs typeface="Times New Roman" pitchFamily="18" charset="0"/>
            </a:endParaRPr>
          </a:p>
        </p:txBody>
      </p:sp>
      <p:sp>
        <p:nvSpPr>
          <p:cNvPr id="38" name="TextBox 37"/>
          <p:cNvSpPr txBox="1"/>
          <p:nvPr/>
        </p:nvSpPr>
        <p:spPr>
          <a:xfrm>
            <a:off x="243841" y="704890"/>
            <a:ext cx="8725988" cy="732508"/>
          </a:xfrm>
          <a:prstGeom prst="rect">
            <a:avLst/>
          </a:prstGeom>
          <a:noFill/>
        </p:spPr>
        <p:txBody>
          <a:bodyPr wrap="square" rtlCol="0">
            <a:spAutoFit/>
          </a:bodyPr>
          <a:lstStyle>
            <a:defPPr>
              <a:defRPr lang="en-US"/>
            </a:defPPr>
            <a:lvl1pPr>
              <a:lnSpc>
                <a:spcPct val="130000"/>
              </a:lnSpc>
              <a:defRPr sz="5400" b="1">
                <a:solidFill>
                  <a:schemeClr val="tx1">
                    <a:lumMod val="65000"/>
                    <a:lumOff val="35000"/>
                  </a:schemeClr>
                </a:solidFill>
                <a:latin typeface="Agency FB" pitchFamily="34" charset="0"/>
                <a:ea typeface="微软雅黑" pitchFamily="34" charset="-122"/>
                <a:cs typeface="Calibri" pitchFamily="34" charset="0"/>
              </a:defRPr>
            </a:lvl1pPr>
          </a:lstStyle>
          <a:p>
            <a:pPr algn="ctr" defTabSz="0"/>
            <a:r>
              <a:rPr lang="ru-RU" sz="1600" dirty="0">
                <a:solidFill>
                  <a:schemeClr val="tx1"/>
                </a:solidFill>
                <a:latin typeface="Times New Roman" pitchFamily="18" charset="0"/>
                <a:ea typeface="Sometimes" pitchFamily="50" charset="0"/>
                <a:cs typeface="Times New Roman" pitchFamily="18" charset="0"/>
              </a:rPr>
              <a:t>Объем расходов на образование в расчете на 1 жителя города Медногорска  </a:t>
            </a:r>
            <a:r>
              <a:rPr lang="ru-RU" sz="1600" dirty="0" smtClean="0">
                <a:solidFill>
                  <a:schemeClr val="tx1"/>
                </a:solidFill>
                <a:latin typeface="Times New Roman" pitchFamily="18" charset="0"/>
                <a:ea typeface="Sometimes" pitchFamily="50" charset="0"/>
                <a:cs typeface="Times New Roman" pitchFamily="18" charset="0"/>
              </a:rPr>
              <a:t>составляет     20,0 </a:t>
            </a:r>
            <a:r>
              <a:rPr lang="ru-RU" sz="1600" dirty="0">
                <a:solidFill>
                  <a:schemeClr val="tx1"/>
                </a:solidFill>
                <a:latin typeface="Times New Roman" pitchFamily="18" charset="0"/>
                <a:ea typeface="Sometimes" pitchFamily="50" charset="0"/>
                <a:cs typeface="Times New Roman" pitchFamily="18" charset="0"/>
              </a:rPr>
              <a:t>тыс. </a:t>
            </a:r>
            <a:r>
              <a:rPr lang="ru-RU" sz="1600" dirty="0" err="1">
                <a:solidFill>
                  <a:schemeClr val="tx1"/>
                </a:solidFill>
                <a:latin typeface="Times New Roman" pitchFamily="18" charset="0"/>
                <a:ea typeface="Sometimes" pitchFamily="50" charset="0"/>
                <a:cs typeface="Times New Roman" pitchFamily="18" charset="0"/>
              </a:rPr>
              <a:t>руб</a:t>
            </a:r>
            <a:endParaRPr lang="ru-RU" sz="1600" dirty="0">
              <a:solidFill>
                <a:schemeClr val="tx1"/>
              </a:solidFill>
              <a:latin typeface="Times New Roman" pitchFamily="18" charset="0"/>
              <a:ea typeface="Sometimes" pitchFamily="50" charset="0"/>
              <a:cs typeface="Times New Roman" pitchFamily="18" charset="0"/>
            </a:endParaRPr>
          </a:p>
        </p:txBody>
      </p:sp>
      <p:sp>
        <p:nvSpPr>
          <p:cNvPr id="39" name="TextBox 38"/>
          <p:cNvSpPr txBox="1"/>
          <p:nvPr/>
        </p:nvSpPr>
        <p:spPr>
          <a:xfrm flipH="1">
            <a:off x="3776144" y="2708920"/>
            <a:ext cx="1284377" cy="400110"/>
          </a:xfrm>
          <a:prstGeom prst="rect">
            <a:avLst/>
          </a:prstGeom>
          <a:noFill/>
        </p:spPr>
        <p:txBody>
          <a:bodyPr wrap="square" rtlCol="0">
            <a:spAutoFit/>
          </a:bodyPr>
          <a:lstStyle>
            <a:defPPr>
              <a:defRPr lang="en-US"/>
            </a:defPPr>
            <a:lvl1pPr marR="0" lvl="0" indent="0" algn="ctr" fontAlgn="auto">
              <a:lnSpc>
                <a:spcPct val="80000"/>
              </a:lnSpc>
              <a:spcBef>
                <a:spcPts val="0"/>
              </a:spcBef>
              <a:spcAft>
                <a:spcPts val="0"/>
              </a:spcAft>
              <a:buClrTx/>
              <a:buSzTx/>
              <a:buFontTx/>
              <a:buNone/>
              <a:tabLst/>
              <a:defRPr kumimoji="0" sz="4000" b="1" i="0" u="none" strike="noStrike" kern="0" cap="none" spc="0" normalizeH="0" baseline="0">
                <a:ln w="18415" cmpd="sng">
                  <a:noFill/>
                  <a:prstDash val="solid"/>
                </a:ln>
                <a:solidFill>
                  <a:schemeClr val="bg1"/>
                </a:solidFill>
                <a:uLnTx/>
                <a:uFillTx/>
                <a:latin typeface="Agency FB" pitchFamily="34" charset="0"/>
                <a:ea typeface="微软雅黑" pitchFamily="34"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altLang="zh-CN" sz="2000" dirty="0" smtClean="0">
                <a:solidFill>
                  <a:srgbClr val="EEECE1">
                    <a:lumMod val="25000"/>
                  </a:srgbClr>
                </a:solidFill>
                <a:latin typeface="Arial Rounded MT Bold" pitchFamily="34" charset="0"/>
              </a:rPr>
              <a:t>6,4</a:t>
            </a:r>
            <a:r>
              <a:rPr kumimoji="0" lang="ru-RU" altLang="zh-CN" sz="2000" b="1" i="0" u="none" strike="noStrike" kern="0" cap="none" spc="0" normalizeH="0" baseline="0" noProof="0" dirty="0" smtClean="0">
                <a:ln w="18415" cmpd="sng">
                  <a:noFill/>
                  <a:prstDash val="solid"/>
                </a:ln>
                <a:solidFill>
                  <a:srgbClr val="EEECE1">
                    <a:lumMod val="25000"/>
                  </a:srgbClr>
                </a:solidFill>
                <a:effectLst/>
                <a:uLnTx/>
                <a:uFillTx/>
                <a:latin typeface="Arial Rounded MT Bold" pitchFamily="34" charset="0"/>
                <a:ea typeface="微软雅黑" pitchFamily="34" charset="-122"/>
              </a:rPr>
              <a:t>%</a:t>
            </a:r>
            <a:endParaRPr kumimoji="0" lang="zh-CN" altLang="en-US" sz="2000" b="1" i="0" u="none" strike="noStrike" kern="0" cap="none" spc="0" normalizeH="0" baseline="0" noProof="0" dirty="0">
              <a:ln w="18415" cmpd="sng">
                <a:noFill/>
                <a:prstDash val="solid"/>
              </a:ln>
              <a:solidFill>
                <a:srgbClr val="EEECE1">
                  <a:lumMod val="25000"/>
                </a:srgbClr>
              </a:solidFill>
              <a:effectLst/>
              <a:uLnTx/>
              <a:uFillTx/>
              <a:latin typeface="Arial Rounded MT Bold" pitchFamily="34" charset="0"/>
              <a:ea typeface="微软雅黑" pitchFamily="34" charset="-122"/>
            </a:endParaRPr>
          </a:p>
        </p:txBody>
      </p:sp>
      <p:sp>
        <p:nvSpPr>
          <p:cNvPr id="40" name="TextBox 39"/>
          <p:cNvSpPr txBox="1"/>
          <p:nvPr/>
        </p:nvSpPr>
        <p:spPr>
          <a:xfrm rot="25654">
            <a:off x="3620227" y="3476480"/>
            <a:ext cx="1595798" cy="738664"/>
          </a:xfrm>
          <a:prstGeom prst="rect">
            <a:avLst/>
          </a:prstGeom>
          <a:noFill/>
        </p:spPr>
        <p:txBody>
          <a:bodyPr wrap="square" rtlCol="0">
            <a:spAutoFit/>
          </a:bodyPr>
          <a:lstStyle/>
          <a:p>
            <a:pPr marL="12700" algn="ctr"/>
            <a:r>
              <a:rPr lang="ru-RU" sz="1400" b="1" dirty="0">
                <a:solidFill>
                  <a:schemeClr val="tx1">
                    <a:lumMod val="75000"/>
                    <a:lumOff val="25000"/>
                  </a:schemeClr>
                </a:solidFill>
                <a:latin typeface="Times New Roman" pitchFamily="18" charset="0"/>
                <a:ea typeface="Sometimes" pitchFamily="50" charset="0"/>
                <a:cs typeface="Times New Roman" pitchFamily="18" charset="0"/>
              </a:rPr>
              <a:t>Дополнительное  </a:t>
            </a:r>
          </a:p>
          <a:p>
            <a:pPr marL="12700" algn="ctr"/>
            <a:r>
              <a:rPr lang="ru-RU" sz="1400" b="1" dirty="0">
                <a:solidFill>
                  <a:schemeClr val="tx1">
                    <a:lumMod val="75000"/>
                    <a:lumOff val="25000"/>
                  </a:schemeClr>
                </a:solidFill>
                <a:latin typeface="Times New Roman" pitchFamily="18" charset="0"/>
                <a:ea typeface="Sometimes" pitchFamily="50" charset="0"/>
                <a:cs typeface="Times New Roman" pitchFamily="18" charset="0"/>
              </a:rPr>
              <a:t>образование детей</a:t>
            </a:r>
          </a:p>
        </p:txBody>
      </p:sp>
      <p:sp>
        <p:nvSpPr>
          <p:cNvPr id="41" name="TextBox 40"/>
          <p:cNvSpPr txBox="1"/>
          <p:nvPr/>
        </p:nvSpPr>
        <p:spPr>
          <a:xfrm rot="2394846" flipH="1">
            <a:off x="6521755" y="3613869"/>
            <a:ext cx="1284377" cy="400110"/>
          </a:xfrm>
          <a:prstGeom prst="rect">
            <a:avLst/>
          </a:prstGeom>
          <a:noFill/>
        </p:spPr>
        <p:txBody>
          <a:bodyPr wrap="square" rtlCol="0">
            <a:spAutoFit/>
          </a:bodyPr>
          <a:lstStyle>
            <a:defPPr>
              <a:defRPr lang="en-US"/>
            </a:defPPr>
            <a:lvl1pPr marR="0" lvl="0" indent="0" algn="ctr" fontAlgn="auto">
              <a:lnSpc>
                <a:spcPct val="80000"/>
              </a:lnSpc>
              <a:spcBef>
                <a:spcPts val="0"/>
              </a:spcBef>
              <a:spcAft>
                <a:spcPts val="0"/>
              </a:spcAft>
              <a:buClrTx/>
              <a:buSzTx/>
              <a:buFontTx/>
              <a:buNone/>
              <a:tabLst/>
              <a:defRPr kumimoji="0" sz="4000" b="1" i="0" u="none" strike="noStrike" kern="0" cap="none" spc="0" normalizeH="0" baseline="0">
                <a:ln w="18415" cmpd="sng">
                  <a:noFill/>
                  <a:prstDash val="solid"/>
                </a:ln>
                <a:solidFill>
                  <a:schemeClr val="bg1"/>
                </a:solidFill>
                <a:uLnTx/>
                <a:uFillTx/>
                <a:latin typeface="Agency FB" pitchFamily="34" charset="0"/>
                <a:ea typeface="微软雅黑" pitchFamily="34"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altLang="zh-CN" sz="2000" dirty="0" smtClean="0">
                <a:solidFill>
                  <a:srgbClr val="EEECE1">
                    <a:lumMod val="25000"/>
                  </a:srgbClr>
                </a:solidFill>
                <a:latin typeface="Arial Rounded MT Bold" pitchFamily="34" charset="0"/>
              </a:rPr>
              <a:t>3</a:t>
            </a:r>
            <a:r>
              <a:rPr kumimoji="0" lang="ru-RU" altLang="zh-CN" sz="2000" b="1" i="0" u="none" strike="noStrike" kern="0" cap="none" spc="0" normalizeH="0" baseline="0" noProof="0" dirty="0" smtClean="0">
                <a:ln w="18415" cmpd="sng">
                  <a:noFill/>
                  <a:prstDash val="solid"/>
                </a:ln>
                <a:solidFill>
                  <a:srgbClr val="EEECE1">
                    <a:lumMod val="25000"/>
                  </a:srgbClr>
                </a:solidFill>
                <a:effectLst/>
                <a:uLnTx/>
                <a:uFillTx/>
                <a:latin typeface="Arial Rounded MT Bold" pitchFamily="34" charset="0"/>
                <a:ea typeface="微软雅黑" pitchFamily="34" charset="-122"/>
              </a:rPr>
              <a:t>,1%</a:t>
            </a:r>
            <a:endParaRPr kumimoji="0" lang="zh-CN" altLang="en-US" sz="2000" b="1" i="0" u="none" strike="noStrike" kern="0" cap="none" spc="0" normalizeH="0" baseline="0" noProof="0" dirty="0">
              <a:ln w="18415" cmpd="sng">
                <a:noFill/>
                <a:prstDash val="solid"/>
              </a:ln>
              <a:solidFill>
                <a:srgbClr val="EEECE1">
                  <a:lumMod val="25000"/>
                </a:srgbClr>
              </a:solidFill>
              <a:effectLst/>
              <a:uLnTx/>
              <a:uFillTx/>
              <a:latin typeface="Arial Rounded MT Bold" pitchFamily="34" charset="0"/>
              <a:ea typeface="微软雅黑" pitchFamily="34" charset="-122"/>
            </a:endParaRPr>
          </a:p>
        </p:txBody>
      </p:sp>
      <p:sp>
        <p:nvSpPr>
          <p:cNvPr id="42" name="TextBox 41"/>
          <p:cNvSpPr txBox="1"/>
          <p:nvPr/>
        </p:nvSpPr>
        <p:spPr>
          <a:xfrm rot="2420500">
            <a:off x="6195087" y="4068877"/>
            <a:ext cx="1413690" cy="954107"/>
          </a:xfrm>
          <a:prstGeom prst="rect">
            <a:avLst/>
          </a:prstGeom>
          <a:noFill/>
        </p:spPr>
        <p:txBody>
          <a:bodyPr wrap="square" rtlCol="0">
            <a:spAutoFit/>
          </a:bodyPr>
          <a:lstStyle/>
          <a:p>
            <a:pPr eaLnBrk="0" hangingPunct="0"/>
            <a:r>
              <a:rPr lang="ru-RU" sz="1400" b="1" dirty="0">
                <a:solidFill>
                  <a:schemeClr val="tx1">
                    <a:lumMod val="75000"/>
                    <a:lumOff val="25000"/>
                  </a:schemeClr>
                </a:solidFill>
                <a:latin typeface="Times New Roman" pitchFamily="18" charset="0"/>
                <a:ea typeface="Sometimes" pitchFamily="50" charset="0"/>
                <a:cs typeface="Times New Roman" pitchFamily="18" charset="0"/>
              </a:rPr>
              <a:t>Другие вопросы в области </a:t>
            </a:r>
          </a:p>
          <a:p>
            <a:pPr eaLnBrk="0" hangingPunct="0"/>
            <a:r>
              <a:rPr lang="ru-RU" sz="1400" b="1" dirty="0">
                <a:solidFill>
                  <a:schemeClr val="tx1">
                    <a:lumMod val="75000"/>
                    <a:lumOff val="25000"/>
                  </a:schemeClr>
                </a:solidFill>
                <a:latin typeface="Times New Roman" pitchFamily="18" charset="0"/>
                <a:ea typeface="Sometimes" pitchFamily="50" charset="0"/>
                <a:cs typeface="Times New Roman" pitchFamily="18" charset="0"/>
              </a:rPr>
              <a:t>образования</a:t>
            </a:r>
            <a:endParaRPr kumimoji="0" lang="en-US" altLang="zh-CN" sz="1400" b="0" i="0" u="none" strike="noStrike" kern="0" cap="none" spc="0" normalizeH="0" baseline="0" noProof="0" dirty="0">
              <a:ln>
                <a:noFill/>
              </a:ln>
              <a:solidFill>
                <a:schemeClr val="tx1">
                  <a:lumMod val="75000"/>
                  <a:lumOff val="25000"/>
                </a:schemeClr>
              </a:solidFill>
              <a:effectLst/>
              <a:uLnTx/>
              <a:uFillTx/>
              <a:latin typeface="Arial" pitchFamily="34" charset="0"/>
              <a:ea typeface="微软雅黑" pitchFamily="34" charset="-122"/>
              <a:cs typeface="Arial" pitchFamily="34" charset="0"/>
            </a:endParaRPr>
          </a:p>
        </p:txBody>
      </p:sp>
      <p:sp>
        <p:nvSpPr>
          <p:cNvPr id="43" name="TextBox 42"/>
          <p:cNvSpPr txBox="1"/>
          <p:nvPr/>
        </p:nvSpPr>
        <p:spPr>
          <a:xfrm rot="20421045" flipH="1">
            <a:off x="2133342" y="2266053"/>
            <a:ext cx="1284377" cy="400110"/>
          </a:xfrm>
          <a:prstGeom prst="rect">
            <a:avLst/>
          </a:prstGeom>
          <a:noFill/>
        </p:spPr>
        <p:txBody>
          <a:bodyPr wrap="square" rtlCol="0">
            <a:spAutoFit/>
          </a:bodyPr>
          <a:lstStyle>
            <a:defPPr>
              <a:defRPr lang="en-US"/>
            </a:defPPr>
            <a:lvl1pPr marR="0" lvl="0" indent="0" algn="ctr" fontAlgn="auto">
              <a:lnSpc>
                <a:spcPct val="80000"/>
              </a:lnSpc>
              <a:spcBef>
                <a:spcPts val="0"/>
              </a:spcBef>
              <a:spcAft>
                <a:spcPts val="0"/>
              </a:spcAft>
              <a:buClrTx/>
              <a:buSzTx/>
              <a:buFontTx/>
              <a:buNone/>
              <a:tabLst/>
              <a:defRPr kumimoji="0" sz="4000" b="1" i="0" u="none" strike="noStrike" kern="0" cap="none" spc="0" normalizeH="0" baseline="0">
                <a:ln w="18415" cmpd="sng">
                  <a:noFill/>
                  <a:prstDash val="solid"/>
                </a:ln>
                <a:solidFill>
                  <a:schemeClr val="bg1"/>
                </a:solidFill>
                <a:uLnTx/>
                <a:uFillTx/>
                <a:latin typeface="Agency FB" pitchFamily="34" charset="0"/>
                <a:ea typeface="微软雅黑" pitchFamily="34"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zh-CN" sz="2000" b="1" i="0" u="none" strike="noStrike" kern="0" cap="none" spc="0" normalizeH="0" baseline="0" noProof="0" dirty="0" smtClean="0">
                <a:ln w="18415" cmpd="sng">
                  <a:noFill/>
                  <a:prstDash val="solid"/>
                </a:ln>
                <a:solidFill>
                  <a:srgbClr val="EEECE1">
                    <a:lumMod val="25000"/>
                  </a:srgbClr>
                </a:solidFill>
                <a:effectLst/>
                <a:uLnTx/>
                <a:uFillTx/>
                <a:latin typeface="Arial Rounded MT Bold" pitchFamily="34" charset="0"/>
                <a:ea typeface="微软雅黑" pitchFamily="34" charset="-122"/>
              </a:rPr>
              <a:t>0,3%</a:t>
            </a:r>
            <a:endParaRPr kumimoji="0" lang="zh-CN" altLang="en-US" sz="2000" b="1" i="0" u="none" strike="noStrike" kern="0" cap="none" spc="0" normalizeH="0" baseline="0" noProof="0" dirty="0">
              <a:ln w="18415" cmpd="sng">
                <a:noFill/>
                <a:prstDash val="solid"/>
              </a:ln>
              <a:solidFill>
                <a:srgbClr val="EEECE1">
                  <a:lumMod val="25000"/>
                </a:srgbClr>
              </a:solidFill>
              <a:effectLst/>
              <a:uLnTx/>
              <a:uFillTx/>
              <a:latin typeface="Arial Rounded MT Bold" pitchFamily="34" charset="0"/>
              <a:ea typeface="微软雅黑" pitchFamily="34" charset="-122"/>
            </a:endParaRPr>
          </a:p>
        </p:txBody>
      </p:sp>
      <p:sp>
        <p:nvSpPr>
          <p:cNvPr id="44" name="TextBox 43"/>
          <p:cNvSpPr txBox="1"/>
          <p:nvPr/>
        </p:nvSpPr>
        <p:spPr>
          <a:xfrm rot="20446699">
            <a:off x="2411865" y="2578502"/>
            <a:ext cx="1317854" cy="954107"/>
          </a:xfrm>
          <a:prstGeom prst="rect">
            <a:avLst/>
          </a:prstGeom>
          <a:noFill/>
        </p:spPr>
        <p:txBody>
          <a:bodyPr wrap="square" rtlCol="0">
            <a:spAutoFit/>
          </a:bodyPr>
          <a:lstStyle/>
          <a:p>
            <a:pPr marL="12700" algn="ctr"/>
            <a:r>
              <a:rPr lang="ru-RU" sz="1400" b="1" dirty="0">
                <a:solidFill>
                  <a:schemeClr val="tx1">
                    <a:lumMod val="75000"/>
                    <a:lumOff val="25000"/>
                  </a:schemeClr>
                </a:solidFill>
                <a:latin typeface="Times New Roman" pitchFamily="18" charset="0"/>
                <a:ea typeface="Sometimes" pitchFamily="50" charset="0"/>
                <a:cs typeface="Times New Roman" pitchFamily="18" charset="0"/>
              </a:rPr>
              <a:t>Молодежная  политика и </a:t>
            </a:r>
            <a:r>
              <a:rPr lang="ru-RU" sz="1400" b="1" dirty="0" smtClean="0">
                <a:solidFill>
                  <a:schemeClr val="tx1">
                    <a:lumMod val="75000"/>
                    <a:lumOff val="25000"/>
                  </a:schemeClr>
                </a:solidFill>
                <a:latin typeface="Times New Roman" pitchFamily="18" charset="0"/>
                <a:ea typeface="Sometimes" pitchFamily="50" charset="0"/>
                <a:cs typeface="Times New Roman" pitchFamily="18" charset="0"/>
              </a:rPr>
              <a:t> </a:t>
            </a:r>
            <a:r>
              <a:rPr lang="ru-RU" sz="1400" b="1" dirty="0">
                <a:solidFill>
                  <a:schemeClr val="tx1">
                    <a:lumMod val="75000"/>
                    <a:lumOff val="25000"/>
                  </a:schemeClr>
                </a:solidFill>
                <a:latin typeface="Times New Roman" pitchFamily="18" charset="0"/>
                <a:ea typeface="Sometimes" pitchFamily="50" charset="0"/>
                <a:cs typeface="Times New Roman" pitchFamily="18" charset="0"/>
              </a:rPr>
              <a:t>оздоровление  детей</a:t>
            </a:r>
          </a:p>
        </p:txBody>
      </p:sp>
      <p:sp>
        <p:nvSpPr>
          <p:cNvPr id="45" name="TextBox 44"/>
          <p:cNvSpPr txBox="1"/>
          <p:nvPr/>
        </p:nvSpPr>
        <p:spPr>
          <a:xfrm rot="595617" flipH="1">
            <a:off x="5233766" y="2369960"/>
            <a:ext cx="1284377" cy="400110"/>
          </a:xfrm>
          <a:prstGeom prst="rect">
            <a:avLst/>
          </a:prstGeom>
          <a:noFill/>
        </p:spPr>
        <p:txBody>
          <a:bodyPr wrap="square" rtlCol="0">
            <a:spAutoFit/>
          </a:bodyPr>
          <a:lstStyle>
            <a:defPPr>
              <a:defRPr lang="en-US"/>
            </a:defPPr>
            <a:lvl1pPr marR="0" lvl="0" indent="0" algn="ctr" fontAlgn="auto">
              <a:lnSpc>
                <a:spcPct val="80000"/>
              </a:lnSpc>
              <a:spcBef>
                <a:spcPts val="0"/>
              </a:spcBef>
              <a:spcAft>
                <a:spcPts val="0"/>
              </a:spcAft>
              <a:buClrTx/>
              <a:buSzTx/>
              <a:buFontTx/>
              <a:buNone/>
              <a:tabLst/>
              <a:defRPr kumimoji="0" sz="4000" b="1" i="0" u="none" strike="noStrike" kern="0" cap="none" spc="0" normalizeH="0" baseline="0">
                <a:ln w="18415" cmpd="sng">
                  <a:noFill/>
                  <a:prstDash val="solid"/>
                </a:ln>
                <a:solidFill>
                  <a:schemeClr val="bg1"/>
                </a:solidFill>
                <a:uLnTx/>
                <a:uFillTx/>
                <a:latin typeface="Agency FB" pitchFamily="34" charset="0"/>
                <a:ea typeface="微软雅黑" pitchFamily="34"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altLang="zh-CN" sz="2000" dirty="0" smtClean="0">
                <a:solidFill>
                  <a:srgbClr val="EEECE1">
                    <a:lumMod val="25000"/>
                  </a:srgbClr>
                </a:solidFill>
                <a:latin typeface="Arial Rounded MT Bold" pitchFamily="34" charset="0"/>
              </a:rPr>
              <a:t>69</a:t>
            </a:r>
            <a:r>
              <a:rPr kumimoji="0" lang="ru-RU" altLang="zh-CN" sz="2000" b="1" i="0" u="none" strike="noStrike" kern="0" cap="none" spc="0" normalizeH="0" baseline="0" noProof="0" dirty="0" smtClean="0">
                <a:ln w="18415" cmpd="sng">
                  <a:noFill/>
                  <a:prstDash val="solid"/>
                </a:ln>
                <a:solidFill>
                  <a:srgbClr val="EEECE1">
                    <a:lumMod val="25000"/>
                  </a:srgbClr>
                </a:solidFill>
                <a:effectLst/>
                <a:uLnTx/>
                <a:uFillTx/>
                <a:latin typeface="Arial Rounded MT Bold" pitchFamily="34" charset="0"/>
                <a:ea typeface="微软雅黑" pitchFamily="34" charset="-122"/>
              </a:rPr>
              <a:t>,8%</a:t>
            </a:r>
            <a:endParaRPr kumimoji="0" lang="zh-CN" altLang="en-US" sz="2000" b="1" i="0" u="none" strike="noStrike" kern="0" cap="none" spc="0" normalizeH="0" baseline="0" noProof="0" dirty="0">
              <a:ln w="18415" cmpd="sng">
                <a:noFill/>
                <a:prstDash val="solid"/>
              </a:ln>
              <a:solidFill>
                <a:srgbClr val="EEECE1">
                  <a:lumMod val="25000"/>
                </a:srgbClr>
              </a:solidFill>
              <a:effectLst/>
              <a:uLnTx/>
              <a:uFillTx/>
              <a:latin typeface="Arial Rounded MT Bold" pitchFamily="34" charset="0"/>
              <a:ea typeface="微软雅黑" pitchFamily="34" charset="-122"/>
            </a:endParaRPr>
          </a:p>
        </p:txBody>
      </p:sp>
      <p:sp>
        <p:nvSpPr>
          <p:cNvPr id="46" name="TextBox 45"/>
          <p:cNvSpPr txBox="1"/>
          <p:nvPr/>
        </p:nvSpPr>
        <p:spPr>
          <a:xfrm rot="343348">
            <a:off x="5151605" y="2838887"/>
            <a:ext cx="1267129" cy="523220"/>
          </a:xfrm>
          <a:prstGeom prst="rect">
            <a:avLst/>
          </a:prstGeom>
          <a:noFill/>
        </p:spPr>
        <p:txBody>
          <a:bodyPr wrap="square" rtlCol="0">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zh-CN" sz="1400" b="1" i="0" u="none" strike="noStrike" kern="0" cap="none" spc="0" normalizeH="0" baseline="0" noProof="0" dirty="0" smtClean="0">
                <a:ln>
                  <a:noFill/>
                </a:ln>
                <a:solidFill>
                  <a:schemeClr val="tx1">
                    <a:lumMod val="75000"/>
                    <a:lumOff val="25000"/>
                  </a:schemeClr>
                </a:solidFill>
                <a:effectLst/>
                <a:uLnTx/>
                <a:uFillTx/>
                <a:latin typeface="Times New Roman" pitchFamily="18" charset="0"/>
                <a:ea typeface="微软雅黑" pitchFamily="34" charset="-122"/>
                <a:cs typeface="Times New Roman" pitchFamily="18" charset="0"/>
              </a:rPr>
              <a:t>Общее образование</a:t>
            </a:r>
            <a:endParaRPr kumimoji="0" lang="en-US" altLang="zh-CN" sz="1400" b="1" i="0" u="none" strike="noStrike" kern="0" cap="none" spc="0" normalizeH="0" baseline="0" noProof="0" dirty="0">
              <a:ln>
                <a:noFill/>
              </a:ln>
              <a:solidFill>
                <a:schemeClr val="tx1">
                  <a:lumMod val="75000"/>
                  <a:lumOff val="25000"/>
                </a:schemeClr>
              </a:solidFill>
              <a:effectLst/>
              <a:uLnTx/>
              <a:uFillTx/>
              <a:latin typeface="Times New Roman" pitchFamily="18" charset="0"/>
              <a:ea typeface="微软雅黑" pitchFamily="34" charset="-122"/>
              <a:cs typeface="Times New Roman" pitchFamily="18" charset="0"/>
            </a:endParaRPr>
          </a:p>
        </p:txBody>
      </p:sp>
    </p:spTree>
    <p:extLst>
      <p:ext uri="{BB962C8B-B14F-4D97-AF65-F5344CB8AC3E}">
        <p14:creationId xmlns:p14="http://schemas.microsoft.com/office/powerpoint/2010/main" val="333918992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209005" y="292056"/>
            <a:ext cx="8686800" cy="563562"/>
          </a:xfrm>
        </p:spPr>
        <p:txBody>
          <a:bodyPr>
            <a:noAutofit/>
          </a:bodyPr>
          <a:lstStyle/>
          <a:p>
            <a:pPr eaLnBrk="1" hangingPunct="1">
              <a:defRPr/>
            </a:pPr>
            <a:r>
              <a:rPr lang="ru-RU" sz="2400" b="1" spc="-10" dirty="0" smtClean="0">
                <a:pattFill prst="wdUpDiag">
                  <a:fgClr>
                    <a:srgbClr val="7030A0"/>
                  </a:fgClr>
                  <a:bgClr>
                    <a:schemeClr val="tx1"/>
                  </a:bgClr>
                </a:pattFill>
                <a:latin typeface="Times New Roman" pitchFamily="18" charset="0"/>
                <a:cs typeface="Times New Roman" pitchFamily="18" charset="0"/>
              </a:rPr>
              <a:t>Структура </a:t>
            </a:r>
            <a:r>
              <a:rPr lang="ru-RU" sz="2400" b="1" spc="-15" dirty="0" smtClean="0">
                <a:pattFill prst="wdUpDiag">
                  <a:fgClr>
                    <a:srgbClr val="7030A0"/>
                  </a:fgClr>
                  <a:bgClr>
                    <a:schemeClr val="tx1"/>
                  </a:bgClr>
                </a:pattFill>
                <a:latin typeface="Times New Roman" pitchFamily="18" charset="0"/>
                <a:cs typeface="Times New Roman" pitchFamily="18" charset="0"/>
              </a:rPr>
              <a:t>расходов </a:t>
            </a:r>
            <a:r>
              <a:rPr lang="ru-RU" sz="2400" b="1" dirty="0" smtClean="0">
                <a:pattFill prst="wdUpDiag">
                  <a:fgClr>
                    <a:srgbClr val="7030A0"/>
                  </a:fgClr>
                  <a:bgClr>
                    <a:schemeClr val="tx1"/>
                  </a:bgClr>
                </a:pattFill>
                <a:latin typeface="Times New Roman" pitchFamily="18" charset="0"/>
                <a:cs typeface="Times New Roman" pitchFamily="18" charset="0"/>
              </a:rPr>
              <a:t>на</a:t>
            </a:r>
            <a:r>
              <a:rPr lang="ru-RU" sz="2400" b="1" spc="-100" dirty="0" smtClean="0">
                <a:pattFill prst="wdUpDiag">
                  <a:fgClr>
                    <a:srgbClr val="7030A0"/>
                  </a:fgClr>
                  <a:bgClr>
                    <a:schemeClr val="tx1"/>
                  </a:bgClr>
                </a:pattFill>
                <a:latin typeface="Times New Roman" pitchFamily="18" charset="0"/>
                <a:cs typeface="Times New Roman" pitchFamily="18" charset="0"/>
              </a:rPr>
              <a:t> </a:t>
            </a:r>
            <a:r>
              <a:rPr lang="ru-RU" sz="2400" b="1" dirty="0" smtClean="0">
                <a:pattFill prst="wdUpDiag">
                  <a:fgClr>
                    <a:srgbClr val="7030A0"/>
                  </a:fgClr>
                  <a:bgClr>
                    <a:schemeClr val="tx1"/>
                  </a:bgClr>
                </a:pattFill>
                <a:latin typeface="Times New Roman" pitchFamily="18" charset="0"/>
                <a:cs typeface="Times New Roman" pitchFamily="18" charset="0"/>
              </a:rPr>
              <a:t>образование</a:t>
            </a:r>
            <a:br>
              <a:rPr lang="ru-RU" sz="2400" b="1" dirty="0" smtClean="0">
                <a:pattFill prst="wdUpDiag">
                  <a:fgClr>
                    <a:srgbClr val="7030A0"/>
                  </a:fgClr>
                  <a:bgClr>
                    <a:schemeClr val="tx1"/>
                  </a:bgClr>
                </a:pattFill>
                <a:latin typeface="Times New Roman" pitchFamily="18" charset="0"/>
                <a:cs typeface="Times New Roman" pitchFamily="18" charset="0"/>
              </a:rPr>
            </a:br>
            <a:endParaRPr lang="ru-RU" sz="2400" b="1" dirty="0">
              <a:pattFill prst="wdUpDiag">
                <a:fgClr>
                  <a:srgbClr val="7030A0"/>
                </a:fgClr>
                <a:bgClr>
                  <a:schemeClr val="tx1"/>
                </a:bgClr>
              </a:pattFill>
              <a:latin typeface="Times New Roman" pitchFamily="18" charset="0"/>
              <a:cs typeface="Times New Roman" pitchFamily="18" charset="0"/>
            </a:endParaRPr>
          </a:p>
        </p:txBody>
      </p:sp>
      <p:sp>
        <p:nvSpPr>
          <p:cNvPr id="4" name="Прямоугольник 3"/>
          <p:cNvSpPr>
            <a:spLocks noChangeArrowheads="1"/>
          </p:cNvSpPr>
          <p:nvPr/>
        </p:nvSpPr>
        <p:spPr bwMode="auto">
          <a:xfrm>
            <a:off x="134167" y="935764"/>
            <a:ext cx="4572000" cy="3852862"/>
          </a:xfrm>
          <a:prstGeom prst="rect">
            <a:avLst/>
          </a:prstGeom>
          <a:noFill/>
          <a:ln w="9525">
            <a:noFill/>
            <a:miter lim="800000"/>
            <a:headEnd/>
            <a:tailEnd/>
          </a:ln>
        </p:spPr>
        <p:txBody>
          <a:bodyPr>
            <a:spAutoFit/>
          </a:bodyPr>
          <a:lstStyle/>
          <a:p>
            <a:pPr marL="371475" indent="-358775">
              <a:buClr>
                <a:srgbClr val="3891A7"/>
              </a:buClr>
              <a:buSzPct val="80000"/>
              <a:buFont typeface="Wingdings" pitchFamily="2" charset="2"/>
              <a:buChar char=""/>
              <a:tabLst>
                <a:tab pos="371475" algn="l"/>
              </a:tabLst>
            </a:pPr>
            <a:r>
              <a:rPr lang="ru-RU" sz="1400" b="1" dirty="0">
                <a:solidFill>
                  <a:schemeClr val="tx1">
                    <a:lumMod val="75000"/>
                    <a:lumOff val="25000"/>
                  </a:schemeClr>
                </a:solidFill>
                <a:latin typeface="Times New Roman" pitchFamily="18" charset="0"/>
                <a:ea typeface="Sometimes" pitchFamily="50" charset="0"/>
                <a:cs typeface="Times New Roman" pitchFamily="18" charset="0"/>
              </a:rPr>
              <a:t>Развитие дошкольного, общего образования и  дополнительного образования детей</a:t>
            </a:r>
          </a:p>
          <a:p>
            <a:pPr marL="371475" indent="-358775">
              <a:buClr>
                <a:srgbClr val="3891A7"/>
              </a:buClr>
              <a:buFont typeface="Wingdings" pitchFamily="2" charset="2"/>
              <a:buChar char=""/>
              <a:tabLst>
                <a:tab pos="371475" algn="l"/>
              </a:tabLst>
            </a:pPr>
            <a:endParaRPr lang="ru-RU" sz="1400" b="1" dirty="0">
              <a:solidFill>
                <a:schemeClr val="tx1">
                  <a:lumMod val="75000"/>
                  <a:lumOff val="25000"/>
                </a:schemeClr>
              </a:solidFill>
              <a:latin typeface="Times New Roman" pitchFamily="18" charset="0"/>
              <a:ea typeface="Sometimes" pitchFamily="50" charset="0"/>
              <a:cs typeface="Times New Roman" pitchFamily="18" charset="0"/>
            </a:endParaRPr>
          </a:p>
          <a:p>
            <a:pPr marL="371475" indent="-358775">
              <a:spcBef>
                <a:spcPts val="1300"/>
              </a:spcBef>
              <a:buClr>
                <a:srgbClr val="3891A7"/>
              </a:buClr>
              <a:buSzPct val="80000"/>
              <a:buFont typeface="Wingdings" pitchFamily="2" charset="2"/>
              <a:buChar char=""/>
              <a:tabLst>
                <a:tab pos="371475" algn="l"/>
              </a:tabLst>
            </a:pPr>
            <a:r>
              <a:rPr lang="ru-RU" sz="1400" b="1" dirty="0">
                <a:solidFill>
                  <a:schemeClr val="tx1">
                    <a:lumMod val="75000"/>
                    <a:lumOff val="25000"/>
                  </a:schemeClr>
                </a:solidFill>
                <a:latin typeface="Times New Roman" pitchFamily="18" charset="0"/>
                <a:ea typeface="Sometimes" pitchFamily="50" charset="0"/>
                <a:cs typeface="Times New Roman" pitchFamily="18" charset="0"/>
              </a:rPr>
              <a:t>Совершенствование организации питания          учащихся в общеобразовательных  организациях города      </a:t>
            </a:r>
          </a:p>
          <a:p>
            <a:pPr marL="371475" indent="-358775">
              <a:buClr>
                <a:srgbClr val="3891A7"/>
              </a:buClr>
              <a:buFont typeface="Wingdings" pitchFamily="2" charset="2"/>
              <a:buChar char=""/>
              <a:tabLst>
                <a:tab pos="371475" algn="l"/>
              </a:tabLst>
            </a:pPr>
            <a:endParaRPr lang="ru-RU" sz="1400" b="1" dirty="0">
              <a:solidFill>
                <a:schemeClr val="tx1">
                  <a:lumMod val="75000"/>
                  <a:lumOff val="25000"/>
                </a:schemeClr>
              </a:solidFill>
              <a:latin typeface="Times New Roman" pitchFamily="18" charset="0"/>
              <a:ea typeface="Sometimes" pitchFamily="50" charset="0"/>
              <a:cs typeface="Times New Roman" pitchFamily="18" charset="0"/>
            </a:endParaRPr>
          </a:p>
          <a:p>
            <a:pPr marL="371475" indent="-358775">
              <a:spcBef>
                <a:spcPts val="1300"/>
              </a:spcBef>
              <a:buClr>
                <a:srgbClr val="3891A7"/>
              </a:buClr>
              <a:buSzPct val="80000"/>
              <a:buFont typeface="Wingdings" pitchFamily="2" charset="2"/>
              <a:buChar char=""/>
              <a:tabLst>
                <a:tab pos="371475" algn="l"/>
              </a:tabLst>
            </a:pPr>
            <a:r>
              <a:rPr lang="ru-RU" sz="1400" b="1" dirty="0">
                <a:solidFill>
                  <a:schemeClr val="tx1">
                    <a:lumMod val="75000"/>
                    <a:lumOff val="25000"/>
                  </a:schemeClr>
                </a:solidFill>
                <a:latin typeface="Times New Roman" pitchFamily="18" charset="0"/>
                <a:ea typeface="Sometimes" pitchFamily="50" charset="0"/>
                <a:cs typeface="Times New Roman" pitchFamily="18" charset="0"/>
              </a:rPr>
              <a:t>Безопасность образовательной организации</a:t>
            </a:r>
          </a:p>
          <a:p>
            <a:pPr marL="371475" indent="-358775">
              <a:buClr>
                <a:srgbClr val="3891A7"/>
              </a:buClr>
              <a:buFont typeface="Wingdings" pitchFamily="2" charset="2"/>
              <a:buChar char=""/>
              <a:tabLst>
                <a:tab pos="371475" algn="l"/>
              </a:tabLst>
            </a:pPr>
            <a:endParaRPr lang="ru-RU" sz="1400" b="1" dirty="0">
              <a:solidFill>
                <a:schemeClr val="tx1">
                  <a:lumMod val="75000"/>
                  <a:lumOff val="25000"/>
                </a:schemeClr>
              </a:solidFill>
              <a:latin typeface="Times New Roman" pitchFamily="18" charset="0"/>
              <a:ea typeface="Sometimes" pitchFamily="50" charset="0"/>
              <a:cs typeface="Times New Roman" pitchFamily="18" charset="0"/>
            </a:endParaRPr>
          </a:p>
          <a:p>
            <a:pPr marL="371475" indent="-358775">
              <a:spcBef>
                <a:spcPts val="1300"/>
              </a:spcBef>
              <a:buClr>
                <a:srgbClr val="3891A7"/>
              </a:buClr>
              <a:buSzPct val="80000"/>
              <a:buFont typeface="Wingdings" pitchFamily="2" charset="2"/>
              <a:buChar char=""/>
              <a:tabLst>
                <a:tab pos="371475" algn="l"/>
              </a:tabLst>
            </a:pPr>
            <a:r>
              <a:rPr lang="ru-RU" sz="1400" b="1" dirty="0">
                <a:solidFill>
                  <a:schemeClr val="tx1">
                    <a:lumMod val="75000"/>
                    <a:lumOff val="25000"/>
                  </a:schemeClr>
                </a:solidFill>
                <a:latin typeface="Times New Roman" pitchFamily="18" charset="0"/>
                <a:ea typeface="Sometimes" pitchFamily="50" charset="0"/>
                <a:cs typeface="Times New Roman" pitchFamily="18" charset="0"/>
              </a:rPr>
              <a:t>Организация отдыха и занятости детей и     подростков в каникулярный период</a:t>
            </a:r>
          </a:p>
          <a:p>
            <a:pPr marL="371475" indent="-358775">
              <a:spcBef>
                <a:spcPts val="1300"/>
              </a:spcBef>
              <a:buClr>
                <a:srgbClr val="3891A7"/>
              </a:buClr>
              <a:buSzPct val="80000"/>
              <a:buFont typeface="Wingdings" pitchFamily="2" charset="2"/>
              <a:buChar char=""/>
              <a:tabLst>
                <a:tab pos="371475" algn="l"/>
              </a:tabLst>
            </a:pPr>
            <a:endParaRPr lang="ru-RU" sz="1400" b="1" dirty="0">
              <a:solidFill>
                <a:schemeClr val="tx1">
                  <a:lumMod val="75000"/>
                  <a:lumOff val="25000"/>
                </a:schemeClr>
              </a:solidFill>
              <a:latin typeface="Times New Roman" pitchFamily="18" charset="0"/>
              <a:ea typeface="Sometimes" pitchFamily="50" charset="0"/>
              <a:cs typeface="Times New Roman" pitchFamily="18" charset="0"/>
            </a:endParaRPr>
          </a:p>
          <a:p>
            <a:pPr marL="371475" indent="-358775">
              <a:spcBef>
                <a:spcPts val="600"/>
              </a:spcBef>
              <a:buClr>
                <a:srgbClr val="3891A7"/>
              </a:buClr>
              <a:buSzPct val="80000"/>
              <a:buFont typeface="Wingdings" pitchFamily="2" charset="2"/>
              <a:buChar char=""/>
              <a:tabLst>
                <a:tab pos="371475" algn="l"/>
              </a:tabLst>
            </a:pPr>
            <a:r>
              <a:rPr lang="ru-RU" sz="1400" b="1" dirty="0">
                <a:solidFill>
                  <a:schemeClr val="tx1">
                    <a:lumMod val="75000"/>
                    <a:lumOff val="25000"/>
                  </a:schemeClr>
                </a:solidFill>
                <a:latin typeface="Times New Roman" pitchFamily="18" charset="0"/>
                <a:ea typeface="Sometimes" pitchFamily="50" charset="0"/>
                <a:cs typeface="Times New Roman" pitchFamily="18" charset="0"/>
              </a:rPr>
              <a:t>Обеспечение деятельности подведомственных    отделу образования организаций</a:t>
            </a: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26179" y="631984"/>
            <a:ext cx="3958954" cy="2230211"/>
          </a:xfrm>
          <a:prstGeom prst="rect">
            <a:avLst/>
          </a:prstGeom>
        </p:spPr>
      </p:pic>
      <p:pic>
        <p:nvPicPr>
          <p:cNvPr id="6" name="Рисунок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8120" y="4544260"/>
            <a:ext cx="2644257" cy="2403335"/>
          </a:xfrm>
          <a:prstGeom prst="rect">
            <a:avLst/>
          </a:prstGeom>
        </p:spPr>
      </p:pic>
      <p:pic>
        <p:nvPicPr>
          <p:cNvPr id="7" name="Рисунок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6167" y="2747282"/>
            <a:ext cx="2769054" cy="2535049"/>
          </a:xfrm>
          <a:prstGeom prst="rect">
            <a:avLst/>
          </a:prstGeom>
        </p:spPr>
      </p:pic>
    </p:spTree>
    <p:extLst>
      <p:ext uri="{BB962C8B-B14F-4D97-AF65-F5344CB8AC3E}">
        <p14:creationId xmlns:p14="http://schemas.microsoft.com/office/powerpoint/2010/main" val="421535326"/>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xfrm>
            <a:off x="235132" y="134983"/>
            <a:ext cx="8686800" cy="563563"/>
          </a:xfrm>
        </p:spPr>
        <p:txBody>
          <a:bodyPr/>
          <a:lstStyle/>
          <a:p>
            <a:pPr eaLnBrk="1" hangingPunct="1">
              <a:defRPr/>
            </a:pPr>
            <a:r>
              <a:rPr lang="ru-RU" sz="2400" b="1" spc="-5" dirty="0" smtClean="0">
                <a:pattFill prst="wdUpDiag">
                  <a:fgClr>
                    <a:srgbClr val="7030A0"/>
                  </a:fgClr>
                  <a:bgClr>
                    <a:schemeClr val="tx1"/>
                  </a:bgClr>
                </a:pattFill>
                <a:latin typeface="Times New Roman" pitchFamily="18" charset="0"/>
                <a:cs typeface="Times New Roman" pitchFamily="18" charset="0"/>
              </a:rPr>
              <a:t>Основные </a:t>
            </a:r>
            <a:r>
              <a:rPr lang="ru-RU" sz="2400" b="1" spc="-10" dirty="0" smtClean="0">
                <a:pattFill prst="wdUpDiag">
                  <a:fgClr>
                    <a:srgbClr val="7030A0"/>
                  </a:fgClr>
                  <a:bgClr>
                    <a:schemeClr val="tx1"/>
                  </a:bgClr>
                </a:pattFill>
                <a:latin typeface="Times New Roman" pitchFamily="18" charset="0"/>
                <a:cs typeface="Times New Roman" pitchFamily="18" charset="0"/>
              </a:rPr>
              <a:t>направления расходов </a:t>
            </a:r>
            <a:r>
              <a:rPr lang="ru-RU" sz="2400" b="1" spc="-5" dirty="0" smtClean="0">
                <a:pattFill prst="wdUpDiag">
                  <a:fgClr>
                    <a:srgbClr val="7030A0"/>
                  </a:fgClr>
                  <a:bgClr>
                    <a:schemeClr val="tx1"/>
                  </a:bgClr>
                </a:pattFill>
                <a:latin typeface="Times New Roman" pitchFamily="18" charset="0"/>
                <a:cs typeface="Times New Roman" pitchFamily="18" charset="0"/>
              </a:rPr>
              <a:t>в </a:t>
            </a:r>
            <a:r>
              <a:rPr lang="ru-RU" sz="2400" b="1" spc="-15" dirty="0" smtClean="0">
                <a:pattFill prst="wdUpDiag">
                  <a:fgClr>
                    <a:srgbClr val="7030A0"/>
                  </a:fgClr>
                  <a:bgClr>
                    <a:schemeClr val="tx1"/>
                  </a:bgClr>
                </a:pattFill>
                <a:latin typeface="Times New Roman" pitchFamily="18" charset="0"/>
                <a:cs typeface="Times New Roman" pitchFamily="18" charset="0"/>
              </a:rPr>
              <a:t>области  </a:t>
            </a:r>
            <a:r>
              <a:rPr lang="ru-RU" sz="2400" b="1" spc="-25" dirty="0" smtClean="0">
                <a:pattFill prst="wdUpDiag">
                  <a:fgClr>
                    <a:srgbClr val="7030A0"/>
                  </a:fgClr>
                  <a:bgClr>
                    <a:schemeClr val="tx1"/>
                  </a:bgClr>
                </a:pattFill>
                <a:latin typeface="Times New Roman" pitchFamily="18" charset="0"/>
                <a:cs typeface="Times New Roman" pitchFamily="18" charset="0"/>
              </a:rPr>
              <a:t>культуры</a:t>
            </a:r>
            <a:endParaRPr lang="ru-RU" sz="2400" b="1" dirty="0">
              <a:pattFill prst="wdUpDiag">
                <a:fgClr>
                  <a:srgbClr val="7030A0"/>
                </a:fgClr>
                <a:bgClr>
                  <a:schemeClr val="tx1"/>
                </a:bgClr>
              </a:pattFill>
              <a:latin typeface="Times New Roman" pitchFamily="18" charset="0"/>
              <a:cs typeface="Times New Roman" pitchFamily="18" charset="0"/>
            </a:endParaRPr>
          </a:p>
        </p:txBody>
      </p:sp>
      <p:sp>
        <p:nvSpPr>
          <p:cNvPr id="4" name="Прямоугольник 23"/>
          <p:cNvSpPr>
            <a:spLocks noChangeArrowheads="1"/>
          </p:cNvSpPr>
          <p:nvPr/>
        </p:nvSpPr>
        <p:spPr bwMode="auto">
          <a:xfrm>
            <a:off x="299629" y="970599"/>
            <a:ext cx="4572000" cy="3344862"/>
          </a:xfrm>
          <a:prstGeom prst="rect">
            <a:avLst/>
          </a:prstGeom>
          <a:noFill/>
          <a:ln w="9525">
            <a:noFill/>
            <a:miter lim="800000"/>
            <a:headEnd/>
            <a:tailEnd/>
          </a:ln>
        </p:spPr>
        <p:txBody>
          <a:bodyPr>
            <a:spAutoFit/>
          </a:bodyPr>
          <a:lstStyle/>
          <a:p>
            <a:pPr marL="295275" indent="-282575">
              <a:spcBef>
                <a:spcPts val="1275"/>
              </a:spcBef>
              <a:buClr>
                <a:srgbClr val="3891A7"/>
              </a:buClr>
              <a:buSzPct val="78000"/>
              <a:buFont typeface="Wingdings" pitchFamily="2" charset="2"/>
              <a:buChar char=""/>
              <a:tabLst>
                <a:tab pos="295275" algn="l"/>
              </a:tabLst>
            </a:pPr>
            <a:r>
              <a:rPr lang="ru-RU" sz="1400" b="1" dirty="0">
                <a:latin typeface="Times New Roman" pitchFamily="18" charset="0"/>
                <a:ea typeface="Sometimes" pitchFamily="50" charset="0"/>
                <a:cs typeface="Times New Roman" pitchFamily="18" charset="0"/>
              </a:rPr>
              <a:t>Организация библиотечного обслуживания  населения</a:t>
            </a:r>
          </a:p>
          <a:p>
            <a:pPr marL="295275" indent="-282575">
              <a:buClr>
                <a:srgbClr val="3891A7"/>
              </a:buClr>
              <a:buFont typeface="Wingdings" pitchFamily="2" charset="2"/>
              <a:buChar char=""/>
              <a:tabLst>
                <a:tab pos="295275" algn="l"/>
              </a:tabLst>
            </a:pPr>
            <a:endParaRPr lang="ru-RU" sz="1400" b="1" dirty="0">
              <a:latin typeface="Times New Roman" pitchFamily="18" charset="0"/>
              <a:ea typeface="Sometimes" pitchFamily="50" charset="0"/>
              <a:cs typeface="Times New Roman" pitchFamily="18" charset="0"/>
            </a:endParaRPr>
          </a:p>
          <a:p>
            <a:pPr marL="295275" indent="-282575">
              <a:spcBef>
                <a:spcPts val="1275"/>
              </a:spcBef>
              <a:buClr>
                <a:srgbClr val="3891A7"/>
              </a:buClr>
              <a:buSzPct val="78000"/>
              <a:buFont typeface="Wingdings" pitchFamily="2" charset="2"/>
              <a:buChar char=""/>
              <a:tabLst>
                <a:tab pos="295275" algn="l"/>
              </a:tabLst>
            </a:pPr>
            <a:r>
              <a:rPr lang="ru-RU" sz="1400" b="1" dirty="0">
                <a:latin typeface="Times New Roman" pitchFamily="18" charset="0"/>
                <a:ea typeface="Sometimes" pitchFamily="50" charset="0"/>
                <a:cs typeface="Times New Roman" pitchFamily="18" charset="0"/>
              </a:rPr>
              <a:t>Организация </a:t>
            </a:r>
            <a:r>
              <a:rPr lang="ru-RU" sz="1400" b="1" dirty="0" err="1">
                <a:latin typeface="Times New Roman" pitchFamily="18" charset="0"/>
                <a:ea typeface="Sometimes" pitchFamily="50" charset="0"/>
                <a:cs typeface="Times New Roman" pitchFamily="18" charset="0"/>
              </a:rPr>
              <a:t>культурно-досуговой</a:t>
            </a:r>
            <a:r>
              <a:rPr lang="ru-RU" sz="1400" b="1" dirty="0">
                <a:latin typeface="Times New Roman" pitchFamily="18" charset="0"/>
                <a:ea typeface="Sometimes" pitchFamily="50" charset="0"/>
                <a:cs typeface="Times New Roman" pitchFamily="18" charset="0"/>
              </a:rPr>
              <a:t> деятельности</a:t>
            </a:r>
          </a:p>
          <a:p>
            <a:pPr marL="295275" indent="-282575">
              <a:buClr>
                <a:srgbClr val="3891A7"/>
              </a:buClr>
              <a:buFont typeface="Wingdings" pitchFamily="2" charset="2"/>
              <a:buChar char=""/>
              <a:tabLst>
                <a:tab pos="295275" algn="l"/>
              </a:tabLst>
            </a:pPr>
            <a:endParaRPr lang="ru-RU" sz="1400" b="1" dirty="0">
              <a:latin typeface="Times New Roman" pitchFamily="18" charset="0"/>
              <a:ea typeface="Sometimes" pitchFamily="50" charset="0"/>
              <a:cs typeface="Times New Roman" pitchFamily="18" charset="0"/>
            </a:endParaRPr>
          </a:p>
          <a:p>
            <a:pPr marL="295275" indent="-282575">
              <a:spcBef>
                <a:spcPts val="1275"/>
              </a:spcBef>
              <a:buClr>
                <a:srgbClr val="3891A7"/>
              </a:buClr>
              <a:buSzPct val="78000"/>
              <a:buFont typeface="Wingdings" pitchFamily="2" charset="2"/>
              <a:buChar char=""/>
              <a:tabLst>
                <a:tab pos="295275" algn="l"/>
              </a:tabLst>
            </a:pPr>
            <a:r>
              <a:rPr lang="ru-RU" sz="1400" b="1" dirty="0">
                <a:latin typeface="Times New Roman" pitchFamily="18" charset="0"/>
                <a:ea typeface="Sometimes" pitchFamily="50" charset="0"/>
                <a:cs typeface="Times New Roman" pitchFamily="18" charset="0"/>
              </a:rPr>
              <a:t>Предоставление дополнительного образования  детям в сфере культуры и искусства</a:t>
            </a:r>
          </a:p>
          <a:p>
            <a:pPr marL="295275" indent="-282575">
              <a:buClr>
                <a:srgbClr val="3891A7"/>
              </a:buClr>
              <a:buFont typeface="Wingdings" pitchFamily="2" charset="2"/>
              <a:buChar char=""/>
              <a:tabLst>
                <a:tab pos="295275" algn="l"/>
              </a:tabLst>
            </a:pPr>
            <a:endParaRPr lang="ru-RU" sz="1400" b="1" dirty="0">
              <a:latin typeface="Times New Roman" pitchFamily="18" charset="0"/>
              <a:ea typeface="Sometimes" pitchFamily="50" charset="0"/>
              <a:cs typeface="Times New Roman" pitchFamily="18" charset="0"/>
            </a:endParaRPr>
          </a:p>
          <a:p>
            <a:pPr marL="295275" indent="-282575">
              <a:spcBef>
                <a:spcPts val="1275"/>
              </a:spcBef>
              <a:buClr>
                <a:srgbClr val="3891A7"/>
              </a:buClr>
              <a:buSzPct val="78000"/>
              <a:buFont typeface="Wingdings" pitchFamily="2" charset="2"/>
              <a:buChar char=""/>
              <a:tabLst>
                <a:tab pos="295275" algn="l"/>
              </a:tabLst>
            </a:pPr>
            <a:r>
              <a:rPr lang="ru-RU" sz="1400" b="1" dirty="0">
                <a:latin typeface="Times New Roman" pitchFamily="18" charset="0"/>
                <a:ea typeface="Sometimes" pitchFamily="50" charset="0"/>
                <a:cs typeface="Times New Roman" pitchFamily="18" charset="0"/>
              </a:rPr>
              <a:t>Обеспечение мероприятий в сфере культуры</a:t>
            </a:r>
          </a:p>
          <a:p>
            <a:pPr marL="295275" indent="-282575">
              <a:buClr>
                <a:srgbClr val="3891A7"/>
              </a:buClr>
              <a:buFont typeface="Wingdings" pitchFamily="2" charset="2"/>
              <a:buChar char=""/>
              <a:tabLst>
                <a:tab pos="295275" algn="l"/>
              </a:tabLst>
            </a:pPr>
            <a:endParaRPr lang="ru-RU" sz="1400" b="1" dirty="0">
              <a:latin typeface="Times New Roman" pitchFamily="18" charset="0"/>
              <a:ea typeface="Sometimes" pitchFamily="50" charset="0"/>
              <a:cs typeface="Times New Roman" pitchFamily="18" charset="0"/>
            </a:endParaRPr>
          </a:p>
          <a:p>
            <a:pPr marL="295275" indent="-282575">
              <a:spcBef>
                <a:spcPts val="1275"/>
              </a:spcBef>
              <a:buClr>
                <a:srgbClr val="3891A7"/>
              </a:buClr>
              <a:buSzPct val="78000"/>
              <a:buFont typeface="Wingdings" pitchFamily="2" charset="2"/>
              <a:buChar char=""/>
              <a:tabLst>
                <a:tab pos="295275" algn="l"/>
              </a:tabLst>
            </a:pPr>
            <a:r>
              <a:rPr lang="ru-RU" sz="1400" b="1" dirty="0">
                <a:latin typeface="Times New Roman" pitchFamily="18" charset="0"/>
                <a:ea typeface="Sometimes" pitchFamily="50" charset="0"/>
                <a:cs typeface="Times New Roman" pitchFamily="18" charset="0"/>
              </a:rPr>
              <a:t>Обеспечение деятельности подведомственных</a:t>
            </a:r>
          </a:p>
          <a:p>
            <a:pPr marL="295275" indent="-282575">
              <a:tabLst>
                <a:tab pos="295275" algn="l"/>
              </a:tabLst>
            </a:pPr>
            <a:r>
              <a:rPr lang="ru-RU" sz="1400" b="1" dirty="0">
                <a:latin typeface="Times New Roman" pitchFamily="18" charset="0"/>
                <a:ea typeface="Sometimes" pitchFamily="50" charset="0"/>
                <a:cs typeface="Times New Roman" pitchFamily="18" charset="0"/>
              </a:rPr>
              <a:t>учреждений</a:t>
            </a:r>
          </a:p>
        </p:txBody>
      </p:sp>
      <p:pic>
        <p:nvPicPr>
          <p:cNvPr id="5" name="Рисунок 25" descr="aleksei-i-1165695-unsplash.jpg"/>
          <p:cNvPicPr>
            <a:picLocks noChangeAspect="1"/>
          </p:cNvPicPr>
          <p:nvPr/>
        </p:nvPicPr>
        <p:blipFill>
          <a:blip r:embed="rId2" cstate="print"/>
          <a:srcRect/>
          <a:stretch>
            <a:fillRect/>
          </a:stretch>
        </p:blipFill>
        <p:spPr bwMode="auto">
          <a:xfrm>
            <a:off x="5286375" y="1214438"/>
            <a:ext cx="2214563" cy="1482725"/>
          </a:xfrm>
          <a:prstGeom prst="rect">
            <a:avLst/>
          </a:prstGeom>
          <a:noFill/>
          <a:ln w="9525">
            <a:noFill/>
            <a:miter lim="800000"/>
            <a:headEnd/>
            <a:tailEnd/>
          </a:ln>
        </p:spPr>
      </p:pic>
      <p:pic>
        <p:nvPicPr>
          <p:cNvPr id="6" name="Рисунок 48" descr="культурно-досуговая деятельность.jpg"/>
          <p:cNvPicPr>
            <a:picLocks noChangeAspect="1"/>
          </p:cNvPicPr>
          <p:nvPr/>
        </p:nvPicPr>
        <p:blipFill>
          <a:blip r:embed="rId3" cstate="print"/>
          <a:srcRect/>
          <a:stretch>
            <a:fillRect/>
          </a:stretch>
        </p:blipFill>
        <p:spPr bwMode="auto">
          <a:xfrm>
            <a:off x="6643688" y="2500313"/>
            <a:ext cx="2322512" cy="1547812"/>
          </a:xfrm>
          <a:prstGeom prst="rect">
            <a:avLst/>
          </a:prstGeom>
          <a:noFill/>
          <a:ln w="9525">
            <a:noFill/>
            <a:miter lim="800000"/>
            <a:headEnd/>
            <a:tailEnd/>
          </a:ln>
        </p:spPr>
      </p:pic>
      <p:pic>
        <p:nvPicPr>
          <p:cNvPr id="7" name="Рисунок 49" descr="_sots.jpg"/>
          <p:cNvPicPr>
            <a:picLocks noChangeAspect="1"/>
          </p:cNvPicPr>
          <p:nvPr/>
        </p:nvPicPr>
        <p:blipFill>
          <a:blip r:embed="rId4" cstate="print"/>
          <a:srcRect/>
          <a:stretch>
            <a:fillRect/>
          </a:stretch>
        </p:blipFill>
        <p:spPr bwMode="auto">
          <a:xfrm>
            <a:off x="5143500" y="4000500"/>
            <a:ext cx="2095500" cy="1571625"/>
          </a:xfrm>
          <a:prstGeom prst="rect">
            <a:avLst/>
          </a:prstGeom>
          <a:noFill/>
          <a:ln w="9525">
            <a:noFill/>
            <a:miter lim="800000"/>
            <a:headEnd/>
            <a:tailEnd/>
          </a:ln>
        </p:spPr>
      </p:pic>
    </p:spTree>
    <p:extLst>
      <p:ext uri="{BB962C8B-B14F-4D97-AF65-F5344CB8AC3E}">
        <p14:creationId xmlns:p14="http://schemas.microsoft.com/office/powerpoint/2010/main" val="3341710196"/>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212542" y="232845"/>
            <a:ext cx="8783410" cy="563562"/>
          </a:xfrm>
        </p:spPr>
        <p:txBody>
          <a:bodyPr>
            <a:noAutofit/>
          </a:bodyPr>
          <a:lstStyle/>
          <a:p>
            <a:pPr eaLnBrk="1" hangingPunct="1"/>
            <a:r>
              <a:rPr lang="ru-RU" sz="2400" b="1" dirty="0" smtClean="0">
                <a:pattFill prst="wdUpDiag">
                  <a:fgClr>
                    <a:srgbClr val="7030A0"/>
                  </a:fgClr>
                  <a:bgClr>
                    <a:schemeClr val="tx1"/>
                  </a:bgClr>
                </a:pattFill>
                <a:latin typeface="Times New Roman" pitchFamily="18" charset="0"/>
                <a:ea typeface="Sometimes" pitchFamily="50" charset="0"/>
                <a:cs typeface="Times New Roman" pitchFamily="18" charset="0"/>
              </a:rPr>
              <a:t>Основные направления расходов в области физической культуры и спорта</a:t>
            </a:r>
            <a:br>
              <a:rPr lang="ru-RU" sz="2400" b="1" dirty="0" smtClean="0">
                <a:pattFill prst="wdUpDiag">
                  <a:fgClr>
                    <a:srgbClr val="7030A0"/>
                  </a:fgClr>
                  <a:bgClr>
                    <a:schemeClr val="tx1"/>
                  </a:bgClr>
                </a:pattFill>
                <a:latin typeface="Times New Roman" pitchFamily="18" charset="0"/>
                <a:ea typeface="Sometimes" pitchFamily="50" charset="0"/>
                <a:cs typeface="Times New Roman" pitchFamily="18" charset="0"/>
              </a:rPr>
            </a:br>
            <a:endParaRPr lang="ru-RU" sz="2400" b="1" dirty="0" smtClean="0">
              <a:pattFill prst="wdUpDiag">
                <a:fgClr>
                  <a:srgbClr val="7030A0"/>
                </a:fgClr>
                <a:bgClr>
                  <a:schemeClr val="tx1"/>
                </a:bgClr>
              </a:pattFill>
              <a:latin typeface="Times New Roman" pitchFamily="18" charset="0"/>
              <a:ea typeface="Sometimes" pitchFamily="50" charset="0"/>
              <a:cs typeface="Times New Roman" pitchFamily="18" charset="0"/>
            </a:endParaRPr>
          </a:p>
        </p:txBody>
      </p:sp>
      <p:sp>
        <p:nvSpPr>
          <p:cNvPr id="4" name="Прямоугольник 3"/>
          <p:cNvSpPr>
            <a:spLocks noChangeArrowheads="1"/>
          </p:cNvSpPr>
          <p:nvPr/>
        </p:nvSpPr>
        <p:spPr bwMode="auto">
          <a:xfrm>
            <a:off x="214313" y="1146537"/>
            <a:ext cx="4572000" cy="523875"/>
          </a:xfrm>
          <a:prstGeom prst="rect">
            <a:avLst/>
          </a:prstGeom>
          <a:noFill/>
          <a:ln w="9525">
            <a:noFill/>
            <a:miter lim="800000"/>
            <a:headEnd/>
            <a:tailEnd/>
          </a:ln>
        </p:spPr>
        <p:txBody>
          <a:bodyPr>
            <a:spAutoFit/>
          </a:bodyPr>
          <a:lstStyle/>
          <a:p>
            <a:pPr marL="295275" indent="-282575">
              <a:buClr>
                <a:srgbClr val="3891A7"/>
              </a:buClr>
              <a:buSzPct val="78000"/>
              <a:buFont typeface="Wingdings" pitchFamily="2" charset="2"/>
              <a:buChar char=""/>
              <a:tabLst>
                <a:tab pos="295275" algn="l"/>
              </a:tabLst>
            </a:pPr>
            <a:r>
              <a:rPr lang="ru-RU" sz="1400" b="1" dirty="0">
                <a:latin typeface="Times New Roman" pitchFamily="18" charset="0"/>
                <a:ea typeface="Sometimes" pitchFamily="50" charset="0"/>
                <a:cs typeface="Times New Roman" pitchFamily="18" charset="0"/>
              </a:rPr>
              <a:t>Выполнение мероприятий в области  спорта и физической культуры, туризма</a:t>
            </a:r>
          </a:p>
        </p:txBody>
      </p:sp>
      <p:sp>
        <p:nvSpPr>
          <p:cNvPr id="5" name="Прямоугольник 4"/>
          <p:cNvSpPr>
            <a:spLocks noChangeArrowheads="1"/>
          </p:cNvSpPr>
          <p:nvPr/>
        </p:nvSpPr>
        <p:spPr bwMode="auto">
          <a:xfrm>
            <a:off x="214313" y="1646600"/>
            <a:ext cx="4572000" cy="738187"/>
          </a:xfrm>
          <a:prstGeom prst="rect">
            <a:avLst/>
          </a:prstGeom>
          <a:noFill/>
          <a:ln w="9525">
            <a:noFill/>
            <a:miter lim="800000"/>
            <a:headEnd/>
            <a:tailEnd/>
          </a:ln>
        </p:spPr>
        <p:txBody>
          <a:bodyPr>
            <a:spAutoFit/>
          </a:bodyPr>
          <a:lstStyle/>
          <a:p>
            <a:pPr marL="295275" indent="-282575">
              <a:buClr>
                <a:srgbClr val="3891A7"/>
              </a:buClr>
              <a:buSzPct val="78000"/>
              <a:buFont typeface="Wingdings" pitchFamily="2" charset="2"/>
              <a:buChar char=""/>
              <a:tabLst>
                <a:tab pos="295275" algn="l"/>
              </a:tabLst>
            </a:pPr>
            <a:r>
              <a:rPr lang="ru-RU" sz="1400" b="1" dirty="0">
                <a:latin typeface="Times New Roman" pitchFamily="18" charset="0"/>
                <a:ea typeface="Sometimes" pitchFamily="50" charset="0"/>
                <a:cs typeface="Times New Roman" pitchFamily="18" charset="0"/>
              </a:rPr>
              <a:t>Обеспечение деятельности по  проведению физкультурно-спортивных  мероприятий, организация отдыха и  развлечений</a:t>
            </a:r>
          </a:p>
        </p:txBody>
      </p:sp>
      <p:sp>
        <p:nvSpPr>
          <p:cNvPr id="6" name="Прямоугольник 5"/>
          <p:cNvSpPr>
            <a:spLocks noChangeArrowheads="1"/>
          </p:cNvSpPr>
          <p:nvPr/>
        </p:nvSpPr>
        <p:spPr bwMode="auto">
          <a:xfrm>
            <a:off x="285719" y="2575282"/>
            <a:ext cx="4500593" cy="307777"/>
          </a:xfrm>
          <a:prstGeom prst="rect">
            <a:avLst/>
          </a:prstGeom>
          <a:noFill/>
          <a:ln w="9525">
            <a:noFill/>
            <a:miter lim="800000"/>
            <a:headEnd/>
            <a:tailEnd/>
          </a:ln>
        </p:spPr>
        <p:txBody>
          <a:bodyPr wrap="square">
            <a:spAutoFit/>
          </a:bodyPr>
          <a:lstStyle/>
          <a:p>
            <a:pPr marL="295275" indent="-282575">
              <a:buClr>
                <a:srgbClr val="3891A7"/>
              </a:buClr>
              <a:buSzPct val="78000"/>
              <a:buFont typeface="Wingdings" pitchFamily="2" charset="2"/>
              <a:buChar char=""/>
              <a:tabLst>
                <a:tab pos="295275" algn="l"/>
              </a:tabLst>
            </a:pPr>
            <a:r>
              <a:rPr lang="ru-RU" sz="1400" b="1" dirty="0" smtClean="0">
                <a:latin typeface="Times New Roman" pitchFamily="18" charset="0"/>
                <a:ea typeface="Sometimes" pitchFamily="50" charset="0"/>
                <a:cs typeface="Times New Roman" pitchFamily="18" charset="0"/>
              </a:rPr>
              <a:t>Обеспечение деятельности спортивных школ</a:t>
            </a:r>
            <a:endParaRPr lang="ru-RU" sz="1400" b="1" dirty="0">
              <a:latin typeface="Times New Roman" pitchFamily="18" charset="0"/>
              <a:ea typeface="Sometimes" pitchFamily="50" charset="0"/>
              <a:cs typeface="Times New Roman" pitchFamily="18" charset="0"/>
            </a:endParaRPr>
          </a:p>
        </p:txBody>
      </p:sp>
      <p:sp>
        <p:nvSpPr>
          <p:cNvPr id="7" name="Прямоугольник 6"/>
          <p:cNvSpPr>
            <a:spLocks noChangeArrowheads="1"/>
          </p:cNvSpPr>
          <p:nvPr/>
        </p:nvSpPr>
        <p:spPr bwMode="auto">
          <a:xfrm>
            <a:off x="214313" y="3075350"/>
            <a:ext cx="4572000" cy="523875"/>
          </a:xfrm>
          <a:prstGeom prst="rect">
            <a:avLst/>
          </a:prstGeom>
          <a:noFill/>
          <a:ln w="9525">
            <a:noFill/>
            <a:miter lim="800000"/>
            <a:headEnd/>
            <a:tailEnd/>
          </a:ln>
        </p:spPr>
        <p:txBody>
          <a:bodyPr>
            <a:spAutoFit/>
          </a:bodyPr>
          <a:lstStyle/>
          <a:p>
            <a:pPr marL="295275" indent="-282575">
              <a:buClr>
                <a:srgbClr val="3891A7"/>
              </a:buClr>
              <a:buSzPct val="78000"/>
              <a:buFont typeface="Wingdings" pitchFamily="2" charset="2"/>
              <a:buChar char=""/>
              <a:tabLst>
                <a:tab pos="295275" algn="l"/>
              </a:tabLst>
            </a:pPr>
            <a:r>
              <a:rPr lang="ru-RU" sz="1400" b="1" dirty="0">
                <a:latin typeface="Times New Roman" pitchFamily="18" charset="0"/>
                <a:ea typeface="Sometimes" pitchFamily="50" charset="0"/>
                <a:cs typeface="Times New Roman" pitchFamily="18" charset="0"/>
              </a:rPr>
              <a:t>Обеспечение деятельности учреждений в области молодежной политики</a:t>
            </a:r>
          </a:p>
        </p:txBody>
      </p:sp>
      <p:sp>
        <p:nvSpPr>
          <p:cNvPr id="8" name="Прямоугольник 7"/>
          <p:cNvSpPr>
            <a:spLocks noChangeArrowheads="1"/>
          </p:cNvSpPr>
          <p:nvPr/>
        </p:nvSpPr>
        <p:spPr bwMode="auto">
          <a:xfrm>
            <a:off x="214313" y="3575412"/>
            <a:ext cx="4572000" cy="523875"/>
          </a:xfrm>
          <a:prstGeom prst="rect">
            <a:avLst/>
          </a:prstGeom>
          <a:noFill/>
          <a:ln w="9525">
            <a:noFill/>
            <a:miter lim="800000"/>
            <a:headEnd/>
            <a:tailEnd/>
          </a:ln>
        </p:spPr>
        <p:txBody>
          <a:bodyPr>
            <a:spAutoFit/>
          </a:bodyPr>
          <a:lstStyle/>
          <a:p>
            <a:pPr marL="295275" indent="-282575">
              <a:buClr>
                <a:srgbClr val="3891A7"/>
              </a:buClr>
              <a:buSzPct val="78000"/>
              <a:buFont typeface="Wingdings" pitchFamily="2" charset="2"/>
              <a:buChar char=""/>
              <a:tabLst>
                <a:tab pos="295275" algn="l"/>
              </a:tabLst>
            </a:pPr>
            <a:r>
              <a:rPr lang="ru-RU" sz="1400" b="1" dirty="0">
                <a:latin typeface="Times New Roman" pitchFamily="18" charset="0"/>
                <a:ea typeface="Sometimes" pitchFamily="50" charset="0"/>
                <a:cs typeface="Times New Roman" pitchFamily="18" charset="0"/>
              </a:rPr>
              <a:t>Обеспечение проведения мероприятий для детей и молодежи</a:t>
            </a:r>
          </a:p>
        </p:txBody>
      </p:sp>
      <p:pic>
        <p:nvPicPr>
          <p:cNvPr id="9" name="Picture 2"/>
          <p:cNvPicPr>
            <a:picLocks noChangeAspect="1" noChangeArrowheads="1"/>
          </p:cNvPicPr>
          <p:nvPr/>
        </p:nvPicPr>
        <p:blipFill>
          <a:blip r:embed="rId2" cstate="print"/>
          <a:srcRect/>
          <a:stretch>
            <a:fillRect/>
          </a:stretch>
        </p:blipFill>
        <p:spPr bwMode="auto">
          <a:xfrm>
            <a:off x="5214938" y="866095"/>
            <a:ext cx="2514600" cy="1390650"/>
          </a:xfrm>
          <a:prstGeom prst="rect">
            <a:avLst/>
          </a:prstGeom>
          <a:noFill/>
          <a:ln w="9525">
            <a:noFill/>
            <a:miter lim="800000"/>
            <a:headEnd/>
            <a:tailEnd/>
          </a:ln>
        </p:spPr>
      </p:pic>
      <p:pic>
        <p:nvPicPr>
          <p:cNvPr id="10" name="Рисунок 9" descr="Безымянный.png"/>
          <p:cNvPicPr>
            <a:picLocks noChangeAspect="1"/>
          </p:cNvPicPr>
          <p:nvPr/>
        </p:nvPicPr>
        <p:blipFill>
          <a:blip r:embed="rId3" cstate="print"/>
          <a:srcRect/>
          <a:stretch>
            <a:fillRect/>
          </a:stretch>
        </p:blipFill>
        <p:spPr bwMode="auto">
          <a:xfrm>
            <a:off x="6429375" y="2080532"/>
            <a:ext cx="2419350" cy="1143000"/>
          </a:xfrm>
          <a:prstGeom prst="rect">
            <a:avLst/>
          </a:prstGeom>
          <a:noFill/>
          <a:ln w="9525">
            <a:noFill/>
            <a:miter lim="800000"/>
            <a:headEnd/>
            <a:tailEnd/>
          </a:ln>
        </p:spPr>
      </p:pic>
      <p:pic>
        <p:nvPicPr>
          <p:cNvPr id="11" name="Рисунок 13" descr="Безымянный.png"/>
          <p:cNvPicPr>
            <a:picLocks noChangeAspect="1"/>
          </p:cNvPicPr>
          <p:nvPr/>
        </p:nvPicPr>
        <p:blipFill>
          <a:blip r:embed="rId4" cstate="print"/>
          <a:srcRect/>
          <a:stretch>
            <a:fillRect/>
          </a:stretch>
        </p:blipFill>
        <p:spPr bwMode="auto">
          <a:xfrm>
            <a:off x="5159375" y="3152095"/>
            <a:ext cx="2503488" cy="1500187"/>
          </a:xfrm>
          <a:prstGeom prst="rect">
            <a:avLst/>
          </a:prstGeom>
          <a:noFill/>
          <a:ln w="9525">
            <a:noFill/>
            <a:miter lim="800000"/>
            <a:headEnd/>
            <a:tailEnd/>
          </a:ln>
        </p:spPr>
      </p:pic>
      <p:pic>
        <p:nvPicPr>
          <p:cNvPr id="12" name="Picture 6"/>
          <p:cNvPicPr>
            <a:picLocks noChangeAspect="1" noChangeArrowheads="1"/>
          </p:cNvPicPr>
          <p:nvPr/>
        </p:nvPicPr>
        <p:blipFill>
          <a:blip r:embed="rId5" cstate="print"/>
          <a:srcRect/>
          <a:stretch>
            <a:fillRect/>
          </a:stretch>
        </p:blipFill>
        <p:spPr bwMode="auto">
          <a:xfrm>
            <a:off x="6429375" y="4509407"/>
            <a:ext cx="2638425" cy="1552575"/>
          </a:xfrm>
          <a:prstGeom prst="rect">
            <a:avLst/>
          </a:prstGeom>
          <a:noFill/>
          <a:ln w="9525">
            <a:noFill/>
            <a:miter lim="800000"/>
            <a:headEnd/>
            <a:tailEnd/>
          </a:ln>
        </p:spPr>
      </p:pic>
    </p:spTree>
    <p:extLst>
      <p:ext uri="{BB962C8B-B14F-4D97-AF65-F5344CB8AC3E}">
        <p14:creationId xmlns:p14="http://schemas.microsoft.com/office/powerpoint/2010/main" val="3467571374"/>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283981" y="338141"/>
            <a:ext cx="8472487" cy="563562"/>
          </a:xfrm>
        </p:spPr>
        <p:txBody>
          <a:bodyPr>
            <a:noAutofit/>
          </a:bodyPr>
          <a:lstStyle/>
          <a:p>
            <a:pPr eaLnBrk="1" hangingPunct="1">
              <a:defRPr/>
            </a:pPr>
            <a:r>
              <a:rPr lang="ru-RU" sz="2400" b="1" spc="-20" dirty="0" smtClean="0">
                <a:pattFill prst="wdUpDiag">
                  <a:fgClr>
                    <a:srgbClr val="7030A0"/>
                  </a:fgClr>
                  <a:bgClr>
                    <a:schemeClr val="tx1"/>
                  </a:bgClr>
                </a:pattFill>
                <a:latin typeface="Times New Roman" pitchFamily="18" charset="0"/>
                <a:cs typeface="Times New Roman" pitchFamily="18" charset="0"/>
              </a:rPr>
              <a:t>Расходы </a:t>
            </a:r>
            <a:r>
              <a:rPr lang="ru-RU" sz="2400" b="1" dirty="0" smtClean="0">
                <a:pattFill prst="wdUpDiag">
                  <a:fgClr>
                    <a:srgbClr val="7030A0"/>
                  </a:fgClr>
                  <a:bgClr>
                    <a:schemeClr val="tx1"/>
                  </a:bgClr>
                </a:pattFill>
                <a:latin typeface="Times New Roman" pitchFamily="18" charset="0"/>
                <a:cs typeface="Times New Roman" pitchFamily="18" charset="0"/>
              </a:rPr>
              <a:t>на национальную</a:t>
            </a:r>
            <a:r>
              <a:rPr lang="ru-RU" sz="2400" b="1" spc="-30" dirty="0" smtClean="0">
                <a:pattFill prst="wdUpDiag">
                  <a:fgClr>
                    <a:srgbClr val="7030A0"/>
                  </a:fgClr>
                  <a:bgClr>
                    <a:schemeClr val="tx1"/>
                  </a:bgClr>
                </a:pattFill>
                <a:latin typeface="Times New Roman" pitchFamily="18" charset="0"/>
                <a:cs typeface="Times New Roman" pitchFamily="18" charset="0"/>
              </a:rPr>
              <a:t> </a:t>
            </a:r>
            <a:r>
              <a:rPr lang="ru-RU" sz="2400" b="1" spc="-5" dirty="0" smtClean="0">
                <a:pattFill prst="wdUpDiag">
                  <a:fgClr>
                    <a:srgbClr val="7030A0"/>
                  </a:fgClr>
                  <a:bgClr>
                    <a:schemeClr val="tx1"/>
                  </a:bgClr>
                </a:pattFill>
                <a:latin typeface="Times New Roman" pitchFamily="18" charset="0"/>
                <a:cs typeface="Times New Roman" pitchFamily="18" charset="0"/>
              </a:rPr>
              <a:t>экономику</a:t>
            </a:r>
            <a:r>
              <a:rPr lang="ru-RU" sz="2400" b="1" dirty="0" smtClean="0">
                <a:pattFill prst="wdUpDiag">
                  <a:fgClr>
                    <a:srgbClr val="7030A0"/>
                  </a:fgClr>
                  <a:bgClr>
                    <a:schemeClr val="tx1"/>
                  </a:bgClr>
                </a:pattFill>
                <a:latin typeface="Times New Roman" pitchFamily="18" charset="0"/>
                <a:cs typeface="Times New Roman" pitchFamily="18" charset="0"/>
              </a:rPr>
              <a:t/>
            </a:r>
            <a:br>
              <a:rPr lang="ru-RU" sz="2400" b="1" dirty="0" smtClean="0">
                <a:pattFill prst="wdUpDiag">
                  <a:fgClr>
                    <a:srgbClr val="7030A0"/>
                  </a:fgClr>
                  <a:bgClr>
                    <a:schemeClr val="tx1"/>
                  </a:bgClr>
                </a:pattFill>
                <a:latin typeface="Times New Roman" pitchFamily="18" charset="0"/>
                <a:cs typeface="Times New Roman" pitchFamily="18" charset="0"/>
              </a:rPr>
            </a:br>
            <a:endParaRPr lang="ru-RU" sz="2400" b="1" dirty="0">
              <a:pattFill prst="wdUpDiag">
                <a:fgClr>
                  <a:srgbClr val="7030A0"/>
                </a:fgClr>
                <a:bgClr>
                  <a:schemeClr val="tx1"/>
                </a:bgClr>
              </a:pattFill>
              <a:latin typeface="Times New Roman" pitchFamily="18" charset="0"/>
              <a:cs typeface="Times New Roman" pitchFamily="18" charset="0"/>
            </a:endParaRPr>
          </a:p>
        </p:txBody>
      </p:sp>
      <p:sp>
        <p:nvSpPr>
          <p:cNvPr id="4" name="Freeform 18"/>
          <p:cNvSpPr>
            <a:spLocks/>
          </p:cNvSpPr>
          <p:nvPr/>
        </p:nvSpPr>
        <p:spPr bwMode="invGray">
          <a:xfrm>
            <a:off x="7198097" y="1743869"/>
            <a:ext cx="614362" cy="981075"/>
          </a:xfrm>
          <a:custGeom>
            <a:avLst/>
            <a:gdLst>
              <a:gd name="T0" fmla="*/ 614362 w 308"/>
              <a:gd name="T1" fmla="*/ 265155 h 444"/>
              <a:gd name="T2" fmla="*/ 0 w 308"/>
              <a:gd name="T3" fmla="*/ 981075 h 444"/>
              <a:gd name="T4" fmla="*/ 0 w 308"/>
              <a:gd name="T5" fmla="*/ 631954 h 444"/>
              <a:gd name="T6" fmla="*/ 614362 w 308"/>
              <a:gd name="T7" fmla="*/ 0 h 444"/>
              <a:gd name="T8" fmla="*/ 614362 w 308"/>
              <a:gd name="T9" fmla="*/ 265155 h 444"/>
              <a:gd name="T10" fmla="*/ 0 60000 65536"/>
              <a:gd name="T11" fmla="*/ 0 60000 65536"/>
              <a:gd name="T12" fmla="*/ 0 60000 65536"/>
              <a:gd name="T13" fmla="*/ 0 60000 65536"/>
              <a:gd name="T14" fmla="*/ 0 60000 65536"/>
              <a:gd name="T15" fmla="*/ 0 w 308"/>
              <a:gd name="T16" fmla="*/ 0 h 444"/>
              <a:gd name="T17" fmla="*/ 308 w 308"/>
              <a:gd name="T18" fmla="*/ 444 h 444"/>
            </a:gdLst>
            <a:ahLst/>
            <a:cxnLst>
              <a:cxn ang="T10">
                <a:pos x="T0" y="T1"/>
              </a:cxn>
              <a:cxn ang="T11">
                <a:pos x="T2" y="T3"/>
              </a:cxn>
              <a:cxn ang="T12">
                <a:pos x="T4" y="T5"/>
              </a:cxn>
              <a:cxn ang="T13">
                <a:pos x="T6" y="T7"/>
              </a:cxn>
              <a:cxn ang="T14">
                <a:pos x="T8" y="T9"/>
              </a:cxn>
            </a:cxnLst>
            <a:rect l="T15" t="T16" r="T17" b="T18"/>
            <a:pathLst>
              <a:path w="308" h="444">
                <a:moveTo>
                  <a:pt x="308" y="120"/>
                </a:moveTo>
                <a:lnTo>
                  <a:pt x="0" y="444"/>
                </a:lnTo>
                <a:lnTo>
                  <a:pt x="0" y="286"/>
                </a:lnTo>
                <a:lnTo>
                  <a:pt x="308" y="0"/>
                </a:lnTo>
                <a:lnTo>
                  <a:pt x="308" y="120"/>
                </a:lnTo>
                <a:close/>
              </a:path>
            </a:pathLst>
          </a:custGeom>
          <a:gradFill rotWithShape="1">
            <a:gsLst>
              <a:gs pos="0">
                <a:srgbClr val="00281D"/>
              </a:gs>
              <a:gs pos="50000">
                <a:srgbClr val="00563F"/>
              </a:gs>
              <a:gs pos="100000">
                <a:srgbClr val="00281D"/>
              </a:gs>
            </a:gsLst>
            <a:lin ang="2700000" scaled="1"/>
          </a:gradFill>
          <a:ln w="0">
            <a:noFill/>
            <a:prstDash val="solid"/>
            <a:round/>
            <a:headEnd/>
            <a:tailEnd/>
          </a:ln>
        </p:spPr>
        <p:txBody>
          <a:bodyPr/>
          <a:lstStyle/>
          <a:p>
            <a:endParaRPr lang="ru-RU"/>
          </a:p>
        </p:txBody>
      </p:sp>
      <p:sp>
        <p:nvSpPr>
          <p:cNvPr id="5" name="Freeform 19"/>
          <p:cNvSpPr>
            <a:spLocks/>
          </p:cNvSpPr>
          <p:nvPr/>
        </p:nvSpPr>
        <p:spPr bwMode="invGray">
          <a:xfrm>
            <a:off x="4258047" y="1743869"/>
            <a:ext cx="3560762" cy="627062"/>
          </a:xfrm>
          <a:custGeom>
            <a:avLst/>
            <a:gdLst>
              <a:gd name="T0" fmla="*/ 2946700 w 1786"/>
              <a:gd name="T1" fmla="*/ 627062 h 284"/>
              <a:gd name="T2" fmla="*/ 0 w 1786"/>
              <a:gd name="T3" fmla="*/ 627062 h 284"/>
              <a:gd name="T4" fmla="*/ 889194 w 1786"/>
              <a:gd name="T5" fmla="*/ 0 h 284"/>
              <a:gd name="T6" fmla="*/ 3560762 w 1786"/>
              <a:gd name="T7" fmla="*/ 0 h 284"/>
              <a:gd name="T8" fmla="*/ 2946700 w 1786"/>
              <a:gd name="T9" fmla="*/ 627062 h 284"/>
              <a:gd name="T10" fmla="*/ 0 60000 65536"/>
              <a:gd name="T11" fmla="*/ 0 60000 65536"/>
              <a:gd name="T12" fmla="*/ 0 60000 65536"/>
              <a:gd name="T13" fmla="*/ 0 60000 65536"/>
              <a:gd name="T14" fmla="*/ 0 60000 65536"/>
              <a:gd name="T15" fmla="*/ 0 w 1786"/>
              <a:gd name="T16" fmla="*/ 0 h 284"/>
              <a:gd name="T17" fmla="*/ 1786 w 1786"/>
              <a:gd name="T18" fmla="*/ 284 h 284"/>
            </a:gdLst>
            <a:ahLst/>
            <a:cxnLst>
              <a:cxn ang="T10">
                <a:pos x="T0" y="T1"/>
              </a:cxn>
              <a:cxn ang="T11">
                <a:pos x="T2" y="T3"/>
              </a:cxn>
              <a:cxn ang="T12">
                <a:pos x="T4" y="T5"/>
              </a:cxn>
              <a:cxn ang="T13">
                <a:pos x="T6" y="T7"/>
              </a:cxn>
              <a:cxn ang="T14">
                <a:pos x="T8" y="T9"/>
              </a:cxn>
            </a:cxnLst>
            <a:rect l="T15" t="T16" r="T17" b="T18"/>
            <a:pathLst>
              <a:path w="1786" h="284">
                <a:moveTo>
                  <a:pt x="1478" y="284"/>
                </a:moveTo>
                <a:lnTo>
                  <a:pt x="0" y="284"/>
                </a:lnTo>
                <a:lnTo>
                  <a:pt x="446" y="0"/>
                </a:lnTo>
                <a:lnTo>
                  <a:pt x="1786" y="0"/>
                </a:lnTo>
                <a:lnTo>
                  <a:pt x="1478" y="284"/>
                </a:lnTo>
                <a:close/>
              </a:path>
            </a:pathLst>
          </a:custGeom>
          <a:solidFill>
            <a:srgbClr val="00CC99"/>
          </a:solidFill>
          <a:ln w="0">
            <a:noFill/>
            <a:prstDash val="solid"/>
            <a:round/>
            <a:headEnd/>
            <a:tailEnd/>
          </a:ln>
        </p:spPr>
        <p:txBody>
          <a:bodyPr/>
          <a:lstStyle/>
          <a:p>
            <a:endParaRPr lang="ru-RU"/>
          </a:p>
        </p:txBody>
      </p:sp>
      <p:sp>
        <p:nvSpPr>
          <p:cNvPr id="6" name="Freeform 20"/>
          <p:cNvSpPr>
            <a:spLocks/>
          </p:cNvSpPr>
          <p:nvPr/>
        </p:nvSpPr>
        <p:spPr bwMode="gray">
          <a:xfrm>
            <a:off x="6580559" y="2718594"/>
            <a:ext cx="612775" cy="974725"/>
          </a:xfrm>
          <a:custGeom>
            <a:avLst/>
            <a:gdLst>
              <a:gd name="T0" fmla="*/ 612775 w 308"/>
              <a:gd name="T1" fmla="*/ 264631 h 442"/>
              <a:gd name="T2" fmla="*/ 0 w 308"/>
              <a:gd name="T3" fmla="*/ 974725 h 442"/>
              <a:gd name="T4" fmla="*/ 0 w 308"/>
              <a:gd name="T5" fmla="*/ 630705 h 442"/>
              <a:gd name="T6" fmla="*/ 612775 w 308"/>
              <a:gd name="T7" fmla="*/ 0 h 442"/>
              <a:gd name="T8" fmla="*/ 612775 w 308"/>
              <a:gd name="T9" fmla="*/ 264631 h 442"/>
              <a:gd name="T10" fmla="*/ 0 60000 65536"/>
              <a:gd name="T11" fmla="*/ 0 60000 65536"/>
              <a:gd name="T12" fmla="*/ 0 60000 65536"/>
              <a:gd name="T13" fmla="*/ 0 60000 65536"/>
              <a:gd name="T14" fmla="*/ 0 60000 65536"/>
              <a:gd name="T15" fmla="*/ 0 w 308"/>
              <a:gd name="T16" fmla="*/ 0 h 442"/>
              <a:gd name="T17" fmla="*/ 308 w 308"/>
              <a:gd name="T18" fmla="*/ 442 h 442"/>
            </a:gdLst>
            <a:ahLst/>
            <a:cxnLst>
              <a:cxn ang="T10">
                <a:pos x="T0" y="T1"/>
              </a:cxn>
              <a:cxn ang="T11">
                <a:pos x="T2" y="T3"/>
              </a:cxn>
              <a:cxn ang="T12">
                <a:pos x="T4" y="T5"/>
              </a:cxn>
              <a:cxn ang="T13">
                <a:pos x="T6" y="T7"/>
              </a:cxn>
              <a:cxn ang="T14">
                <a:pos x="T8" y="T9"/>
              </a:cxn>
            </a:cxnLst>
            <a:rect l="T15" t="T16" r="T17" b="T18"/>
            <a:pathLst>
              <a:path w="308" h="442">
                <a:moveTo>
                  <a:pt x="308" y="120"/>
                </a:moveTo>
                <a:lnTo>
                  <a:pt x="0" y="442"/>
                </a:lnTo>
                <a:lnTo>
                  <a:pt x="0" y="286"/>
                </a:lnTo>
                <a:lnTo>
                  <a:pt x="308" y="0"/>
                </a:lnTo>
                <a:lnTo>
                  <a:pt x="308" y="120"/>
                </a:lnTo>
                <a:close/>
              </a:path>
            </a:pathLst>
          </a:custGeom>
          <a:gradFill rotWithShape="1">
            <a:gsLst>
              <a:gs pos="0">
                <a:srgbClr val="230744"/>
              </a:gs>
              <a:gs pos="50000">
                <a:srgbClr val="4B1092"/>
              </a:gs>
              <a:gs pos="100000">
                <a:srgbClr val="230744"/>
              </a:gs>
            </a:gsLst>
            <a:lin ang="2700000" scaled="1"/>
          </a:gradFill>
          <a:ln w="0">
            <a:noFill/>
            <a:prstDash val="solid"/>
            <a:round/>
            <a:headEnd/>
            <a:tailEnd/>
          </a:ln>
        </p:spPr>
        <p:txBody>
          <a:bodyPr/>
          <a:lstStyle/>
          <a:p>
            <a:endParaRPr lang="ru-RU"/>
          </a:p>
        </p:txBody>
      </p:sp>
      <p:sp>
        <p:nvSpPr>
          <p:cNvPr id="7" name="Freeform 21"/>
          <p:cNvSpPr>
            <a:spLocks/>
          </p:cNvSpPr>
          <p:nvPr/>
        </p:nvSpPr>
        <p:spPr bwMode="gray">
          <a:xfrm>
            <a:off x="3373809" y="2718594"/>
            <a:ext cx="3827463" cy="625475"/>
          </a:xfrm>
          <a:custGeom>
            <a:avLst/>
            <a:gdLst>
              <a:gd name="T0" fmla="*/ 3213474 w 1920"/>
              <a:gd name="T1" fmla="*/ 625475 h 284"/>
              <a:gd name="T2" fmla="*/ 0 w 1920"/>
              <a:gd name="T3" fmla="*/ 625475 h 284"/>
              <a:gd name="T4" fmla="*/ 889088 w 1920"/>
              <a:gd name="T5" fmla="*/ 0 h 284"/>
              <a:gd name="T6" fmla="*/ 3827463 w 1920"/>
              <a:gd name="T7" fmla="*/ 0 h 284"/>
              <a:gd name="T8" fmla="*/ 3213474 w 1920"/>
              <a:gd name="T9" fmla="*/ 625475 h 284"/>
              <a:gd name="T10" fmla="*/ 0 60000 65536"/>
              <a:gd name="T11" fmla="*/ 0 60000 65536"/>
              <a:gd name="T12" fmla="*/ 0 60000 65536"/>
              <a:gd name="T13" fmla="*/ 0 60000 65536"/>
              <a:gd name="T14" fmla="*/ 0 60000 65536"/>
              <a:gd name="T15" fmla="*/ 0 w 1920"/>
              <a:gd name="T16" fmla="*/ 0 h 284"/>
              <a:gd name="T17" fmla="*/ 1920 w 1920"/>
              <a:gd name="T18" fmla="*/ 284 h 284"/>
            </a:gdLst>
            <a:ahLst/>
            <a:cxnLst>
              <a:cxn ang="T10">
                <a:pos x="T0" y="T1"/>
              </a:cxn>
              <a:cxn ang="T11">
                <a:pos x="T2" y="T3"/>
              </a:cxn>
              <a:cxn ang="T12">
                <a:pos x="T4" y="T5"/>
              </a:cxn>
              <a:cxn ang="T13">
                <a:pos x="T6" y="T7"/>
              </a:cxn>
              <a:cxn ang="T14">
                <a:pos x="T8" y="T9"/>
              </a:cxn>
            </a:cxnLst>
            <a:rect l="T15" t="T16" r="T17" b="T18"/>
            <a:pathLst>
              <a:path w="1920" h="284">
                <a:moveTo>
                  <a:pt x="1612" y="284"/>
                </a:moveTo>
                <a:lnTo>
                  <a:pt x="0" y="284"/>
                </a:lnTo>
                <a:lnTo>
                  <a:pt x="446" y="0"/>
                </a:lnTo>
                <a:lnTo>
                  <a:pt x="1920" y="0"/>
                </a:lnTo>
                <a:lnTo>
                  <a:pt x="1612" y="284"/>
                </a:lnTo>
                <a:close/>
              </a:path>
            </a:pathLst>
          </a:custGeom>
          <a:solidFill>
            <a:srgbClr val="A77BFF"/>
          </a:solidFill>
          <a:ln w="0">
            <a:noFill/>
            <a:prstDash val="solid"/>
            <a:round/>
            <a:headEnd/>
            <a:tailEnd/>
          </a:ln>
        </p:spPr>
        <p:txBody>
          <a:bodyPr/>
          <a:lstStyle/>
          <a:p>
            <a:endParaRPr lang="ru-RU"/>
          </a:p>
        </p:txBody>
      </p:sp>
      <p:sp>
        <p:nvSpPr>
          <p:cNvPr id="8" name="Freeform 22"/>
          <p:cNvSpPr>
            <a:spLocks/>
          </p:cNvSpPr>
          <p:nvPr/>
        </p:nvSpPr>
        <p:spPr bwMode="gray">
          <a:xfrm>
            <a:off x="5961434" y="3682206"/>
            <a:ext cx="611188" cy="981075"/>
          </a:xfrm>
          <a:custGeom>
            <a:avLst/>
            <a:gdLst>
              <a:gd name="T0" fmla="*/ 611188 w 306"/>
              <a:gd name="T1" fmla="*/ 269575 h 444"/>
              <a:gd name="T2" fmla="*/ 0 w 306"/>
              <a:gd name="T3" fmla="*/ 981075 h 444"/>
              <a:gd name="T4" fmla="*/ 0 w 306"/>
              <a:gd name="T5" fmla="*/ 631954 h 444"/>
              <a:gd name="T6" fmla="*/ 611188 w 306"/>
              <a:gd name="T7" fmla="*/ 0 h 444"/>
              <a:gd name="T8" fmla="*/ 611188 w 306"/>
              <a:gd name="T9" fmla="*/ 269575 h 444"/>
              <a:gd name="T10" fmla="*/ 0 60000 65536"/>
              <a:gd name="T11" fmla="*/ 0 60000 65536"/>
              <a:gd name="T12" fmla="*/ 0 60000 65536"/>
              <a:gd name="T13" fmla="*/ 0 60000 65536"/>
              <a:gd name="T14" fmla="*/ 0 60000 65536"/>
              <a:gd name="T15" fmla="*/ 0 w 306"/>
              <a:gd name="T16" fmla="*/ 0 h 444"/>
              <a:gd name="T17" fmla="*/ 306 w 306"/>
              <a:gd name="T18" fmla="*/ 444 h 444"/>
            </a:gdLst>
            <a:ahLst/>
            <a:cxnLst>
              <a:cxn ang="T10">
                <a:pos x="T0" y="T1"/>
              </a:cxn>
              <a:cxn ang="T11">
                <a:pos x="T2" y="T3"/>
              </a:cxn>
              <a:cxn ang="T12">
                <a:pos x="T4" y="T5"/>
              </a:cxn>
              <a:cxn ang="T13">
                <a:pos x="T6" y="T7"/>
              </a:cxn>
              <a:cxn ang="T14">
                <a:pos x="T8" y="T9"/>
              </a:cxn>
            </a:cxnLst>
            <a:rect l="T15" t="T16" r="T17" b="T18"/>
            <a:pathLst>
              <a:path w="306" h="444">
                <a:moveTo>
                  <a:pt x="306" y="122"/>
                </a:moveTo>
                <a:lnTo>
                  <a:pt x="0" y="444"/>
                </a:lnTo>
                <a:lnTo>
                  <a:pt x="0" y="286"/>
                </a:lnTo>
                <a:lnTo>
                  <a:pt x="306" y="0"/>
                </a:lnTo>
                <a:lnTo>
                  <a:pt x="306" y="122"/>
                </a:lnTo>
                <a:close/>
              </a:path>
            </a:pathLst>
          </a:custGeom>
          <a:gradFill rotWithShape="1">
            <a:gsLst>
              <a:gs pos="0">
                <a:srgbClr val="431805"/>
              </a:gs>
              <a:gs pos="50000">
                <a:srgbClr val="90330A"/>
              </a:gs>
              <a:gs pos="100000">
                <a:srgbClr val="431805"/>
              </a:gs>
            </a:gsLst>
            <a:lin ang="2700000" scaled="1"/>
          </a:gradFill>
          <a:ln w="0">
            <a:noFill/>
            <a:prstDash val="solid"/>
            <a:round/>
            <a:headEnd/>
            <a:tailEnd/>
          </a:ln>
        </p:spPr>
        <p:txBody>
          <a:bodyPr/>
          <a:lstStyle/>
          <a:p>
            <a:endParaRPr lang="ru-RU"/>
          </a:p>
        </p:txBody>
      </p:sp>
      <p:sp>
        <p:nvSpPr>
          <p:cNvPr id="9" name="Freeform 23"/>
          <p:cNvSpPr>
            <a:spLocks/>
          </p:cNvSpPr>
          <p:nvPr/>
        </p:nvSpPr>
        <p:spPr bwMode="gray">
          <a:xfrm>
            <a:off x="5347072" y="4648994"/>
            <a:ext cx="614362" cy="981075"/>
          </a:xfrm>
          <a:custGeom>
            <a:avLst/>
            <a:gdLst>
              <a:gd name="T0" fmla="*/ 614362 w 308"/>
              <a:gd name="T1" fmla="*/ 269575 h 444"/>
              <a:gd name="T2" fmla="*/ 0 w 308"/>
              <a:gd name="T3" fmla="*/ 981075 h 444"/>
              <a:gd name="T4" fmla="*/ 0 w 308"/>
              <a:gd name="T5" fmla="*/ 631954 h 444"/>
              <a:gd name="T6" fmla="*/ 614362 w 308"/>
              <a:gd name="T7" fmla="*/ 0 h 444"/>
              <a:gd name="T8" fmla="*/ 614362 w 308"/>
              <a:gd name="T9" fmla="*/ 269575 h 444"/>
              <a:gd name="T10" fmla="*/ 0 60000 65536"/>
              <a:gd name="T11" fmla="*/ 0 60000 65536"/>
              <a:gd name="T12" fmla="*/ 0 60000 65536"/>
              <a:gd name="T13" fmla="*/ 0 60000 65536"/>
              <a:gd name="T14" fmla="*/ 0 60000 65536"/>
              <a:gd name="T15" fmla="*/ 0 w 308"/>
              <a:gd name="T16" fmla="*/ 0 h 444"/>
              <a:gd name="T17" fmla="*/ 308 w 308"/>
              <a:gd name="T18" fmla="*/ 444 h 444"/>
            </a:gdLst>
            <a:ahLst/>
            <a:cxnLst>
              <a:cxn ang="T10">
                <a:pos x="T0" y="T1"/>
              </a:cxn>
              <a:cxn ang="T11">
                <a:pos x="T2" y="T3"/>
              </a:cxn>
              <a:cxn ang="T12">
                <a:pos x="T4" y="T5"/>
              </a:cxn>
              <a:cxn ang="T13">
                <a:pos x="T6" y="T7"/>
              </a:cxn>
              <a:cxn ang="T14">
                <a:pos x="T8" y="T9"/>
              </a:cxn>
            </a:cxnLst>
            <a:rect l="T15" t="T16" r="T17" b="T18"/>
            <a:pathLst>
              <a:path w="308" h="444">
                <a:moveTo>
                  <a:pt x="308" y="122"/>
                </a:moveTo>
                <a:lnTo>
                  <a:pt x="0" y="444"/>
                </a:lnTo>
                <a:lnTo>
                  <a:pt x="0" y="286"/>
                </a:lnTo>
                <a:lnTo>
                  <a:pt x="308" y="0"/>
                </a:lnTo>
                <a:lnTo>
                  <a:pt x="308" y="122"/>
                </a:lnTo>
                <a:close/>
              </a:path>
            </a:pathLst>
          </a:custGeom>
          <a:gradFill rotWithShape="1">
            <a:gsLst>
              <a:gs pos="0">
                <a:srgbClr val="433206"/>
              </a:gs>
              <a:gs pos="50000">
                <a:srgbClr val="906B0E"/>
              </a:gs>
              <a:gs pos="100000">
                <a:srgbClr val="433206"/>
              </a:gs>
            </a:gsLst>
            <a:lin ang="2700000" scaled="1"/>
          </a:gradFill>
          <a:ln w="0">
            <a:noFill/>
            <a:prstDash val="solid"/>
            <a:round/>
            <a:headEnd/>
            <a:tailEnd/>
          </a:ln>
        </p:spPr>
        <p:txBody>
          <a:bodyPr/>
          <a:lstStyle/>
          <a:p>
            <a:endParaRPr lang="ru-RU"/>
          </a:p>
        </p:txBody>
      </p:sp>
      <p:sp>
        <p:nvSpPr>
          <p:cNvPr id="10" name="Freeform 24"/>
          <p:cNvSpPr>
            <a:spLocks/>
          </p:cNvSpPr>
          <p:nvPr/>
        </p:nvSpPr>
        <p:spPr bwMode="gray">
          <a:xfrm>
            <a:off x="1614859" y="4653756"/>
            <a:ext cx="4346575" cy="627063"/>
          </a:xfrm>
          <a:custGeom>
            <a:avLst/>
            <a:gdLst>
              <a:gd name="T0" fmla="*/ 3732471 w 2180"/>
              <a:gd name="T1" fmla="*/ 627063 h 284"/>
              <a:gd name="T2" fmla="*/ 0 w 2180"/>
              <a:gd name="T3" fmla="*/ 627063 h 284"/>
              <a:gd name="T4" fmla="*/ 889253 w 2180"/>
              <a:gd name="T5" fmla="*/ 0 h 284"/>
              <a:gd name="T6" fmla="*/ 4346575 w 2180"/>
              <a:gd name="T7" fmla="*/ 0 h 284"/>
              <a:gd name="T8" fmla="*/ 3732471 w 2180"/>
              <a:gd name="T9" fmla="*/ 627063 h 284"/>
              <a:gd name="T10" fmla="*/ 0 60000 65536"/>
              <a:gd name="T11" fmla="*/ 0 60000 65536"/>
              <a:gd name="T12" fmla="*/ 0 60000 65536"/>
              <a:gd name="T13" fmla="*/ 0 60000 65536"/>
              <a:gd name="T14" fmla="*/ 0 60000 65536"/>
              <a:gd name="T15" fmla="*/ 0 w 2180"/>
              <a:gd name="T16" fmla="*/ 0 h 284"/>
              <a:gd name="T17" fmla="*/ 2180 w 2180"/>
              <a:gd name="T18" fmla="*/ 284 h 284"/>
            </a:gdLst>
            <a:ahLst/>
            <a:cxnLst>
              <a:cxn ang="T10">
                <a:pos x="T0" y="T1"/>
              </a:cxn>
              <a:cxn ang="T11">
                <a:pos x="T2" y="T3"/>
              </a:cxn>
              <a:cxn ang="T12">
                <a:pos x="T4" y="T5"/>
              </a:cxn>
              <a:cxn ang="T13">
                <a:pos x="T6" y="T7"/>
              </a:cxn>
              <a:cxn ang="T14">
                <a:pos x="T8" y="T9"/>
              </a:cxn>
            </a:cxnLst>
            <a:rect l="T15" t="T16" r="T17" b="T18"/>
            <a:pathLst>
              <a:path w="2180" h="284">
                <a:moveTo>
                  <a:pt x="1872" y="284"/>
                </a:moveTo>
                <a:lnTo>
                  <a:pt x="0" y="284"/>
                </a:lnTo>
                <a:lnTo>
                  <a:pt x="446" y="0"/>
                </a:lnTo>
                <a:lnTo>
                  <a:pt x="2180" y="0"/>
                </a:lnTo>
                <a:lnTo>
                  <a:pt x="1872" y="284"/>
                </a:lnTo>
                <a:close/>
              </a:path>
            </a:pathLst>
          </a:custGeom>
          <a:solidFill>
            <a:srgbClr val="F2E160"/>
          </a:solidFill>
          <a:ln w="0">
            <a:noFill/>
            <a:prstDash val="solid"/>
            <a:round/>
            <a:headEnd/>
            <a:tailEnd/>
          </a:ln>
        </p:spPr>
        <p:txBody>
          <a:bodyPr/>
          <a:lstStyle/>
          <a:p>
            <a:endParaRPr lang="ru-RU"/>
          </a:p>
        </p:txBody>
      </p:sp>
      <p:sp>
        <p:nvSpPr>
          <p:cNvPr id="11" name="Line 25"/>
          <p:cNvSpPr>
            <a:spLocks noChangeShapeType="1"/>
          </p:cNvSpPr>
          <p:nvPr/>
        </p:nvSpPr>
        <p:spPr bwMode="invGray">
          <a:xfrm flipH="1">
            <a:off x="351209" y="5623719"/>
            <a:ext cx="1263650" cy="0"/>
          </a:xfrm>
          <a:prstGeom prst="line">
            <a:avLst/>
          </a:prstGeom>
          <a:noFill/>
          <a:ln w="9525">
            <a:solidFill>
              <a:schemeClr val="tx1"/>
            </a:solidFill>
            <a:round/>
            <a:headEnd/>
            <a:tailEnd/>
          </a:ln>
        </p:spPr>
        <p:txBody>
          <a:bodyPr wrap="none" anchor="ctr"/>
          <a:lstStyle/>
          <a:p>
            <a:endParaRPr lang="ru-RU"/>
          </a:p>
        </p:txBody>
      </p:sp>
      <p:sp>
        <p:nvSpPr>
          <p:cNvPr id="12" name="Line 26"/>
          <p:cNvSpPr>
            <a:spLocks noChangeShapeType="1"/>
          </p:cNvSpPr>
          <p:nvPr/>
        </p:nvSpPr>
        <p:spPr bwMode="invGray">
          <a:xfrm flipH="1">
            <a:off x="351209" y="4648994"/>
            <a:ext cx="2146300" cy="0"/>
          </a:xfrm>
          <a:prstGeom prst="line">
            <a:avLst/>
          </a:prstGeom>
          <a:noFill/>
          <a:ln w="9525">
            <a:solidFill>
              <a:schemeClr val="tx1"/>
            </a:solidFill>
            <a:round/>
            <a:headEnd/>
            <a:tailEnd/>
          </a:ln>
        </p:spPr>
        <p:txBody>
          <a:bodyPr wrap="none" anchor="ctr"/>
          <a:lstStyle/>
          <a:p>
            <a:endParaRPr lang="ru-RU"/>
          </a:p>
        </p:txBody>
      </p:sp>
      <p:sp>
        <p:nvSpPr>
          <p:cNvPr id="13" name="Line 27"/>
          <p:cNvSpPr>
            <a:spLocks noChangeShapeType="1"/>
          </p:cNvSpPr>
          <p:nvPr/>
        </p:nvSpPr>
        <p:spPr bwMode="invGray">
          <a:xfrm flipH="1">
            <a:off x="351209" y="3686969"/>
            <a:ext cx="3030538" cy="0"/>
          </a:xfrm>
          <a:prstGeom prst="line">
            <a:avLst/>
          </a:prstGeom>
          <a:noFill/>
          <a:ln w="9525">
            <a:solidFill>
              <a:schemeClr val="tx1"/>
            </a:solidFill>
            <a:round/>
            <a:headEnd/>
            <a:tailEnd/>
          </a:ln>
        </p:spPr>
        <p:txBody>
          <a:bodyPr wrap="none" anchor="ctr"/>
          <a:lstStyle/>
          <a:p>
            <a:endParaRPr lang="ru-RU"/>
          </a:p>
        </p:txBody>
      </p:sp>
      <p:sp>
        <p:nvSpPr>
          <p:cNvPr id="14" name="Line 28"/>
          <p:cNvSpPr>
            <a:spLocks noChangeShapeType="1"/>
          </p:cNvSpPr>
          <p:nvPr/>
        </p:nvSpPr>
        <p:spPr bwMode="invGray">
          <a:xfrm flipH="1">
            <a:off x="351209" y="2726531"/>
            <a:ext cx="3914775" cy="0"/>
          </a:xfrm>
          <a:prstGeom prst="line">
            <a:avLst/>
          </a:prstGeom>
          <a:noFill/>
          <a:ln w="9525">
            <a:solidFill>
              <a:schemeClr val="tx1"/>
            </a:solidFill>
            <a:round/>
            <a:headEnd/>
            <a:tailEnd/>
          </a:ln>
        </p:spPr>
        <p:txBody>
          <a:bodyPr wrap="none" anchor="ctr"/>
          <a:lstStyle/>
          <a:p>
            <a:endParaRPr lang="ru-RU"/>
          </a:p>
        </p:txBody>
      </p:sp>
      <p:sp>
        <p:nvSpPr>
          <p:cNvPr id="15" name="Line 29"/>
          <p:cNvSpPr>
            <a:spLocks noChangeShapeType="1"/>
          </p:cNvSpPr>
          <p:nvPr/>
        </p:nvSpPr>
        <p:spPr bwMode="invGray">
          <a:xfrm flipH="1">
            <a:off x="351209" y="1750219"/>
            <a:ext cx="4797425" cy="0"/>
          </a:xfrm>
          <a:prstGeom prst="line">
            <a:avLst/>
          </a:prstGeom>
          <a:noFill/>
          <a:ln w="9525">
            <a:solidFill>
              <a:schemeClr val="tx1"/>
            </a:solidFill>
            <a:round/>
            <a:headEnd/>
            <a:tailEnd/>
          </a:ln>
        </p:spPr>
        <p:txBody>
          <a:bodyPr wrap="none" anchor="ctr"/>
          <a:lstStyle/>
          <a:p>
            <a:endParaRPr lang="ru-RU"/>
          </a:p>
        </p:txBody>
      </p:sp>
      <p:sp>
        <p:nvSpPr>
          <p:cNvPr id="16" name="Line 30"/>
          <p:cNvSpPr>
            <a:spLocks noChangeShapeType="1"/>
          </p:cNvSpPr>
          <p:nvPr/>
        </p:nvSpPr>
        <p:spPr bwMode="invGray">
          <a:xfrm>
            <a:off x="541709" y="1743869"/>
            <a:ext cx="0" cy="1011237"/>
          </a:xfrm>
          <a:prstGeom prst="line">
            <a:avLst/>
          </a:prstGeom>
          <a:noFill/>
          <a:ln w="9525">
            <a:solidFill>
              <a:schemeClr val="tx1"/>
            </a:solidFill>
            <a:round/>
            <a:headEnd type="triangle" w="med" len="med"/>
            <a:tailEnd type="triangle" w="med" len="med"/>
          </a:ln>
        </p:spPr>
        <p:txBody>
          <a:bodyPr wrap="none" anchor="ctr"/>
          <a:lstStyle/>
          <a:p>
            <a:endParaRPr lang="ru-RU"/>
          </a:p>
        </p:txBody>
      </p:sp>
      <p:sp>
        <p:nvSpPr>
          <p:cNvPr id="17" name="Line 31"/>
          <p:cNvSpPr>
            <a:spLocks noChangeShapeType="1"/>
          </p:cNvSpPr>
          <p:nvPr/>
        </p:nvSpPr>
        <p:spPr bwMode="invGray">
          <a:xfrm>
            <a:off x="541709" y="2755106"/>
            <a:ext cx="0" cy="946150"/>
          </a:xfrm>
          <a:prstGeom prst="line">
            <a:avLst/>
          </a:prstGeom>
          <a:noFill/>
          <a:ln w="9525">
            <a:solidFill>
              <a:schemeClr val="tx1"/>
            </a:solidFill>
            <a:round/>
            <a:headEnd type="triangle" w="med" len="med"/>
            <a:tailEnd type="triangle" w="med" len="med"/>
          </a:ln>
        </p:spPr>
        <p:txBody>
          <a:bodyPr wrap="none" anchor="ctr"/>
          <a:lstStyle/>
          <a:p>
            <a:endParaRPr lang="ru-RU"/>
          </a:p>
        </p:txBody>
      </p:sp>
      <p:sp>
        <p:nvSpPr>
          <p:cNvPr id="18" name="Line 32"/>
          <p:cNvSpPr>
            <a:spLocks noChangeShapeType="1"/>
          </p:cNvSpPr>
          <p:nvPr/>
        </p:nvSpPr>
        <p:spPr bwMode="invGray">
          <a:xfrm>
            <a:off x="541709" y="3701256"/>
            <a:ext cx="0" cy="946150"/>
          </a:xfrm>
          <a:prstGeom prst="line">
            <a:avLst/>
          </a:prstGeom>
          <a:noFill/>
          <a:ln w="9525">
            <a:solidFill>
              <a:schemeClr val="tx1"/>
            </a:solidFill>
            <a:round/>
            <a:headEnd type="triangle" w="med" len="med"/>
            <a:tailEnd type="triangle" w="med" len="med"/>
          </a:ln>
        </p:spPr>
        <p:txBody>
          <a:bodyPr wrap="none" anchor="ctr"/>
          <a:lstStyle/>
          <a:p>
            <a:endParaRPr lang="ru-RU"/>
          </a:p>
        </p:txBody>
      </p:sp>
      <p:sp>
        <p:nvSpPr>
          <p:cNvPr id="19" name="Line 33"/>
          <p:cNvSpPr>
            <a:spLocks noChangeShapeType="1"/>
          </p:cNvSpPr>
          <p:nvPr/>
        </p:nvSpPr>
        <p:spPr bwMode="invGray">
          <a:xfrm>
            <a:off x="541709" y="4648993"/>
            <a:ext cx="0" cy="981075"/>
          </a:xfrm>
          <a:prstGeom prst="line">
            <a:avLst/>
          </a:prstGeom>
          <a:noFill/>
          <a:ln w="9525">
            <a:solidFill>
              <a:schemeClr val="tx1"/>
            </a:solidFill>
            <a:round/>
            <a:headEnd type="triangle" w="med" len="med"/>
            <a:tailEnd type="triangle" w="med" len="med"/>
          </a:ln>
        </p:spPr>
        <p:txBody>
          <a:bodyPr wrap="none" anchor="ctr"/>
          <a:lstStyle/>
          <a:p>
            <a:endParaRPr lang="ru-RU"/>
          </a:p>
        </p:txBody>
      </p:sp>
      <p:sp>
        <p:nvSpPr>
          <p:cNvPr id="20" name="Freeform 34"/>
          <p:cNvSpPr>
            <a:spLocks/>
          </p:cNvSpPr>
          <p:nvPr/>
        </p:nvSpPr>
        <p:spPr bwMode="invGray">
          <a:xfrm>
            <a:off x="1351334" y="1529556"/>
            <a:ext cx="4429125" cy="4086225"/>
          </a:xfrm>
          <a:custGeom>
            <a:avLst/>
            <a:gdLst>
              <a:gd name="T0" fmla="*/ 29139 w 1824"/>
              <a:gd name="T1" fmla="*/ 3802288 h 2648"/>
              <a:gd name="T2" fmla="*/ 135982 w 1824"/>
              <a:gd name="T3" fmla="*/ 3271449 h 2648"/>
              <a:gd name="T4" fmla="*/ 301103 w 1824"/>
              <a:gd name="T5" fmla="*/ 2789990 h 2648"/>
              <a:gd name="T6" fmla="*/ 514789 w 1824"/>
              <a:gd name="T7" fmla="*/ 2351740 h 2648"/>
              <a:gd name="T8" fmla="*/ 767327 w 1824"/>
              <a:gd name="T9" fmla="*/ 1959783 h 2648"/>
              <a:gd name="T10" fmla="*/ 1044147 w 1824"/>
              <a:gd name="T11" fmla="*/ 1611034 h 2648"/>
              <a:gd name="T12" fmla="*/ 1335537 w 1824"/>
              <a:gd name="T13" fmla="*/ 1305493 h 2648"/>
              <a:gd name="T14" fmla="*/ 1631783 w 1824"/>
              <a:gd name="T15" fmla="*/ 1040074 h 2648"/>
              <a:gd name="T16" fmla="*/ 1923173 w 1824"/>
              <a:gd name="T17" fmla="*/ 814776 h 2648"/>
              <a:gd name="T18" fmla="*/ 2199993 w 1824"/>
              <a:gd name="T19" fmla="*/ 629600 h 2648"/>
              <a:gd name="T20" fmla="*/ 2452531 w 1824"/>
              <a:gd name="T21" fmla="*/ 478372 h 2648"/>
              <a:gd name="T22" fmla="*/ 2661361 w 1824"/>
              <a:gd name="T23" fmla="*/ 364180 h 2648"/>
              <a:gd name="T24" fmla="*/ 2826482 w 1824"/>
              <a:gd name="T25" fmla="*/ 283937 h 2648"/>
              <a:gd name="T26" fmla="*/ 2933324 w 1824"/>
              <a:gd name="T27" fmla="*/ 237643 h 2648"/>
              <a:gd name="T28" fmla="*/ 2972176 w 1824"/>
              <a:gd name="T29" fmla="*/ 222212 h 2648"/>
              <a:gd name="T30" fmla="*/ 4196013 w 1824"/>
              <a:gd name="T31" fmla="*/ 86416 h 2648"/>
              <a:gd name="T32" fmla="*/ 3807494 w 1824"/>
              <a:gd name="T33" fmla="*/ 506149 h 2648"/>
              <a:gd name="T34" fmla="*/ 3773498 w 1824"/>
              <a:gd name="T35" fmla="*/ 512321 h 2648"/>
              <a:gd name="T36" fmla="*/ 3676368 w 1824"/>
              <a:gd name="T37" fmla="*/ 533925 h 2648"/>
              <a:gd name="T38" fmla="*/ 3525817 w 1824"/>
              <a:gd name="T39" fmla="*/ 570960 h 2648"/>
              <a:gd name="T40" fmla="*/ 3326701 w 1824"/>
              <a:gd name="T41" fmla="*/ 632686 h 2648"/>
              <a:gd name="T42" fmla="*/ 3083876 w 1824"/>
              <a:gd name="T43" fmla="*/ 719101 h 2648"/>
              <a:gd name="T44" fmla="*/ 2811912 w 1824"/>
              <a:gd name="T45" fmla="*/ 833294 h 2648"/>
              <a:gd name="T46" fmla="*/ 2510809 w 1824"/>
              <a:gd name="T47" fmla="*/ 981435 h 2648"/>
              <a:gd name="T48" fmla="*/ 2195137 w 1824"/>
              <a:gd name="T49" fmla="*/ 1166611 h 2648"/>
              <a:gd name="T50" fmla="*/ 1869751 w 1824"/>
              <a:gd name="T51" fmla="*/ 1388823 h 2648"/>
              <a:gd name="T52" fmla="*/ 1534653 w 1824"/>
              <a:gd name="T53" fmla="*/ 1660415 h 2648"/>
              <a:gd name="T54" fmla="*/ 1209268 w 1824"/>
              <a:gd name="T55" fmla="*/ 1975215 h 2648"/>
              <a:gd name="T56" fmla="*/ 898452 w 1824"/>
              <a:gd name="T57" fmla="*/ 2342481 h 2648"/>
              <a:gd name="T58" fmla="*/ 602206 w 1824"/>
              <a:gd name="T59" fmla="*/ 2765300 h 2648"/>
              <a:gd name="T60" fmla="*/ 335098 w 1824"/>
              <a:gd name="T61" fmla="*/ 3246759 h 2648"/>
              <a:gd name="T62" fmla="*/ 101986 w 1824"/>
              <a:gd name="T63" fmla="*/ 3789943 h 264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1824"/>
              <a:gd name="T97" fmla="*/ 0 h 2648"/>
              <a:gd name="T98" fmla="*/ 1824 w 1824"/>
              <a:gd name="T99" fmla="*/ 2648 h 264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1824" h="2648">
                <a:moveTo>
                  <a:pt x="0" y="2648"/>
                </a:moveTo>
                <a:lnTo>
                  <a:pt x="12" y="2464"/>
                </a:lnTo>
                <a:lnTo>
                  <a:pt x="32" y="2288"/>
                </a:lnTo>
                <a:lnTo>
                  <a:pt x="56" y="2120"/>
                </a:lnTo>
                <a:lnTo>
                  <a:pt x="88" y="1960"/>
                </a:lnTo>
                <a:lnTo>
                  <a:pt x="124" y="1808"/>
                </a:lnTo>
                <a:lnTo>
                  <a:pt x="166" y="1662"/>
                </a:lnTo>
                <a:lnTo>
                  <a:pt x="212" y="1524"/>
                </a:lnTo>
                <a:lnTo>
                  <a:pt x="262" y="1394"/>
                </a:lnTo>
                <a:lnTo>
                  <a:pt x="316" y="1270"/>
                </a:lnTo>
                <a:lnTo>
                  <a:pt x="372" y="1154"/>
                </a:lnTo>
                <a:lnTo>
                  <a:pt x="430" y="1044"/>
                </a:lnTo>
                <a:lnTo>
                  <a:pt x="490" y="942"/>
                </a:lnTo>
                <a:lnTo>
                  <a:pt x="550" y="846"/>
                </a:lnTo>
                <a:lnTo>
                  <a:pt x="612" y="758"/>
                </a:lnTo>
                <a:lnTo>
                  <a:pt x="672" y="674"/>
                </a:lnTo>
                <a:lnTo>
                  <a:pt x="734" y="598"/>
                </a:lnTo>
                <a:lnTo>
                  <a:pt x="792" y="528"/>
                </a:lnTo>
                <a:lnTo>
                  <a:pt x="850" y="464"/>
                </a:lnTo>
                <a:lnTo>
                  <a:pt x="906" y="408"/>
                </a:lnTo>
                <a:lnTo>
                  <a:pt x="960" y="356"/>
                </a:lnTo>
                <a:lnTo>
                  <a:pt x="1010" y="310"/>
                </a:lnTo>
                <a:lnTo>
                  <a:pt x="1056" y="270"/>
                </a:lnTo>
                <a:lnTo>
                  <a:pt x="1096" y="236"/>
                </a:lnTo>
                <a:lnTo>
                  <a:pt x="1134" y="208"/>
                </a:lnTo>
                <a:lnTo>
                  <a:pt x="1164" y="184"/>
                </a:lnTo>
                <a:lnTo>
                  <a:pt x="1190" y="166"/>
                </a:lnTo>
                <a:lnTo>
                  <a:pt x="1208" y="154"/>
                </a:lnTo>
                <a:lnTo>
                  <a:pt x="1220" y="146"/>
                </a:lnTo>
                <a:lnTo>
                  <a:pt x="1224" y="144"/>
                </a:lnTo>
                <a:lnTo>
                  <a:pt x="848" y="0"/>
                </a:lnTo>
                <a:lnTo>
                  <a:pt x="1728" y="56"/>
                </a:lnTo>
                <a:lnTo>
                  <a:pt x="1824" y="480"/>
                </a:lnTo>
                <a:lnTo>
                  <a:pt x="1568" y="328"/>
                </a:lnTo>
                <a:lnTo>
                  <a:pt x="1564" y="328"/>
                </a:lnTo>
                <a:lnTo>
                  <a:pt x="1554" y="332"/>
                </a:lnTo>
                <a:lnTo>
                  <a:pt x="1538" y="338"/>
                </a:lnTo>
                <a:lnTo>
                  <a:pt x="1514" y="346"/>
                </a:lnTo>
                <a:lnTo>
                  <a:pt x="1486" y="356"/>
                </a:lnTo>
                <a:lnTo>
                  <a:pt x="1452" y="370"/>
                </a:lnTo>
                <a:lnTo>
                  <a:pt x="1412" y="388"/>
                </a:lnTo>
                <a:lnTo>
                  <a:pt x="1370" y="410"/>
                </a:lnTo>
                <a:lnTo>
                  <a:pt x="1322" y="436"/>
                </a:lnTo>
                <a:lnTo>
                  <a:pt x="1270" y="466"/>
                </a:lnTo>
                <a:lnTo>
                  <a:pt x="1216" y="500"/>
                </a:lnTo>
                <a:lnTo>
                  <a:pt x="1158" y="540"/>
                </a:lnTo>
                <a:lnTo>
                  <a:pt x="1098" y="584"/>
                </a:lnTo>
                <a:lnTo>
                  <a:pt x="1034" y="636"/>
                </a:lnTo>
                <a:lnTo>
                  <a:pt x="970" y="692"/>
                </a:lnTo>
                <a:lnTo>
                  <a:pt x="904" y="756"/>
                </a:lnTo>
                <a:lnTo>
                  <a:pt x="836" y="824"/>
                </a:lnTo>
                <a:lnTo>
                  <a:pt x="770" y="900"/>
                </a:lnTo>
                <a:lnTo>
                  <a:pt x="700" y="984"/>
                </a:lnTo>
                <a:lnTo>
                  <a:pt x="632" y="1076"/>
                </a:lnTo>
                <a:lnTo>
                  <a:pt x="566" y="1174"/>
                </a:lnTo>
                <a:lnTo>
                  <a:pt x="498" y="1280"/>
                </a:lnTo>
                <a:lnTo>
                  <a:pt x="434" y="1394"/>
                </a:lnTo>
                <a:lnTo>
                  <a:pt x="370" y="1518"/>
                </a:lnTo>
                <a:lnTo>
                  <a:pt x="308" y="1650"/>
                </a:lnTo>
                <a:lnTo>
                  <a:pt x="248" y="1792"/>
                </a:lnTo>
                <a:lnTo>
                  <a:pt x="192" y="1944"/>
                </a:lnTo>
                <a:lnTo>
                  <a:pt x="138" y="2104"/>
                </a:lnTo>
                <a:lnTo>
                  <a:pt x="88" y="2274"/>
                </a:lnTo>
                <a:lnTo>
                  <a:pt x="42" y="2456"/>
                </a:lnTo>
                <a:lnTo>
                  <a:pt x="0" y="2648"/>
                </a:lnTo>
                <a:close/>
              </a:path>
            </a:pathLst>
          </a:custGeom>
          <a:gradFill rotWithShape="1">
            <a:gsLst>
              <a:gs pos="0">
                <a:srgbClr val="D11364"/>
              </a:gs>
              <a:gs pos="100000">
                <a:srgbClr val="61092E"/>
              </a:gs>
            </a:gsLst>
            <a:lin ang="5400000" scaled="1"/>
          </a:gradFill>
          <a:ln w="0">
            <a:noFill/>
            <a:prstDash val="solid"/>
            <a:round/>
            <a:headEnd/>
            <a:tailEnd/>
          </a:ln>
        </p:spPr>
        <p:txBody>
          <a:bodyPr/>
          <a:lstStyle/>
          <a:p>
            <a:endParaRPr lang="ru-RU"/>
          </a:p>
        </p:txBody>
      </p:sp>
      <p:sp>
        <p:nvSpPr>
          <p:cNvPr id="21" name="Rectangle 35"/>
          <p:cNvSpPr>
            <a:spLocks noChangeArrowheads="1"/>
          </p:cNvSpPr>
          <p:nvPr/>
        </p:nvSpPr>
        <p:spPr bwMode="gray">
          <a:xfrm>
            <a:off x="4264397" y="2370931"/>
            <a:ext cx="2947987" cy="352425"/>
          </a:xfrm>
          <a:prstGeom prst="rect">
            <a:avLst/>
          </a:prstGeom>
          <a:gradFill rotWithShape="1">
            <a:gsLst>
              <a:gs pos="0">
                <a:srgbClr val="00684D"/>
              </a:gs>
              <a:gs pos="50000">
                <a:srgbClr val="00906A"/>
              </a:gs>
              <a:gs pos="100000">
                <a:srgbClr val="00684D"/>
              </a:gs>
            </a:gsLst>
            <a:lin ang="2700000" scaled="1"/>
          </a:gradFill>
          <a:ln w="9525">
            <a:noFill/>
            <a:miter lim="800000"/>
            <a:headEnd/>
            <a:tailEnd/>
          </a:ln>
        </p:spPr>
        <p:txBody>
          <a:bodyPr wrap="none" anchor="ctr"/>
          <a:lstStyle/>
          <a:p>
            <a:pPr algn="ctr"/>
            <a:r>
              <a:rPr lang="ru-RU" sz="1300" b="1" dirty="0" smtClean="0">
                <a:latin typeface="Times New Roman" pitchFamily="18" charset="0"/>
                <a:ea typeface="Sometimes" pitchFamily="50" charset="0"/>
                <a:cs typeface="Times New Roman" pitchFamily="18" charset="0"/>
              </a:rPr>
              <a:t>Расходы  муниципального дорожного  </a:t>
            </a:r>
          </a:p>
          <a:p>
            <a:pPr algn="ctr"/>
            <a:r>
              <a:rPr lang="ru-RU" sz="1300" b="1" dirty="0" smtClean="0">
                <a:latin typeface="Times New Roman" pitchFamily="18" charset="0"/>
                <a:ea typeface="Sometimes" pitchFamily="50" charset="0"/>
                <a:cs typeface="Times New Roman" pitchFamily="18" charset="0"/>
              </a:rPr>
              <a:t>фонда</a:t>
            </a:r>
            <a:endParaRPr lang="ru-RU" sz="1300" b="1" dirty="0">
              <a:latin typeface="Times New Roman" pitchFamily="18" charset="0"/>
              <a:ea typeface="Sometimes" pitchFamily="50" charset="0"/>
              <a:cs typeface="Times New Roman" pitchFamily="18" charset="0"/>
            </a:endParaRPr>
          </a:p>
        </p:txBody>
      </p:sp>
      <p:sp>
        <p:nvSpPr>
          <p:cNvPr id="22" name="Rectangle 36"/>
          <p:cNvSpPr>
            <a:spLocks noChangeArrowheads="1"/>
          </p:cNvSpPr>
          <p:nvPr/>
        </p:nvSpPr>
        <p:spPr bwMode="gray">
          <a:xfrm>
            <a:off x="3375397" y="3344069"/>
            <a:ext cx="3211512" cy="346075"/>
          </a:xfrm>
          <a:prstGeom prst="rect">
            <a:avLst/>
          </a:prstGeom>
          <a:gradFill rotWithShape="1">
            <a:gsLst>
              <a:gs pos="0">
                <a:srgbClr val="5D2FB9"/>
              </a:gs>
              <a:gs pos="50000">
                <a:srgbClr val="8041FF"/>
              </a:gs>
              <a:gs pos="100000">
                <a:srgbClr val="5D2FB9"/>
              </a:gs>
            </a:gsLst>
            <a:lin ang="2700000" scaled="1"/>
          </a:gradFill>
          <a:ln w="9525">
            <a:noFill/>
            <a:miter lim="800000"/>
            <a:headEnd/>
            <a:tailEnd/>
          </a:ln>
        </p:spPr>
        <p:txBody>
          <a:bodyPr wrap="none" anchor="ctr"/>
          <a:lstStyle/>
          <a:p>
            <a:pPr algn="ctr"/>
            <a:r>
              <a:rPr lang="ru-RU" sz="1300" b="1" dirty="0" smtClean="0">
                <a:latin typeface="Times New Roman" pitchFamily="18" charset="0"/>
                <a:ea typeface="Sometimes" pitchFamily="50" charset="0"/>
                <a:cs typeface="Times New Roman" pitchFamily="18" charset="0"/>
              </a:rPr>
              <a:t>Расходы на  развитие и поддержку малого</a:t>
            </a:r>
          </a:p>
          <a:p>
            <a:pPr algn="ctr"/>
            <a:r>
              <a:rPr lang="ru-RU" sz="1300" b="1" dirty="0" smtClean="0">
                <a:latin typeface="Times New Roman" pitchFamily="18" charset="0"/>
                <a:ea typeface="Sometimes" pitchFamily="50" charset="0"/>
                <a:cs typeface="Times New Roman" pitchFamily="18" charset="0"/>
              </a:rPr>
              <a:t> и среднего  предпринимательства</a:t>
            </a:r>
            <a:endParaRPr lang="ru-RU" sz="1300" b="1" dirty="0">
              <a:latin typeface="Times New Roman" pitchFamily="18" charset="0"/>
              <a:ea typeface="Sometimes" pitchFamily="50" charset="0"/>
              <a:cs typeface="Times New Roman" pitchFamily="18" charset="0"/>
            </a:endParaRPr>
          </a:p>
        </p:txBody>
      </p:sp>
      <p:sp>
        <p:nvSpPr>
          <p:cNvPr id="23" name="Freeform 37"/>
          <p:cNvSpPr>
            <a:spLocks/>
          </p:cNvSpPr>
          <p:nvPr/>
        </p:nvSpPr>
        <p:spPr bwMode="gray">
          <a:xfrm>
            <a:off x="2495922" y="3682206"/>
            <a:ext cx="4083050" cy="631825"/>
          </a:xfrm>
          <a:custGeom>
            <a:avLst/>
            <a:gdLst>
              <a:gd name="T0" fmla="*/ 3472984 w 2048"/>
              <a:gd name="T1" fmla="*/ 631825 h 286"/>
              <a:gd name="T2" fmla="*/ 0 w 2048"/>
              <a:gd name="T3" fmla="*/ 631825 h 286"/>
              <a:gd name="T4" fmla="*/ 889180 w 2048"/>
              <a:gd name="T5" fmla="*/ 0 h 286"/>
              <a:gd name="T6" fmla="*/ 4083050 w 2048"/>
              <a:gd name="T7" fmla="*/ 0 h 286"/>
              <a:gd name="T8" fmla="*/ 3472984 w 2048"/>
              <a:gd name="T9" fmla="*/ 631825 h 286"/>
              <a:gd name="T10" fmla="*/ 0 60000 65536"/>
              <a:gd name="T11" fmla="*/ 0 60000 65536"/>
              <a:gd name="T12" fmla="*/ 0 60000 65536"/>
              <a:gd name="T13" fmla="*/ 0 60000 65536"/>
              <a:gd name="T14" fmla="*/ 0 60000 65536"/>
              <a:gd name="T15" fmla="*/ 0 w 2048"/>
              <a:gd name="T16" fmla="*/ 0 h 286"/>
              <a:gd name="T17" fmla="*/ 2048 w 2048"/>
              <a:gd name="T18" fmla="*/ 286 h 286"/>
            </a:gdLst>
            <a:ahLst/>
            <a:cxnLst>
              <a:cxn ang="T10">
                <a:pos x="T0" y="T1"/>
              </a:cxn>
              <a:cxn ang="T11">
                <a:pos x="T2" y="T3"/>
              </a:cxn>
              <a:cxn ang="T12">
                <a:pos x="T4" y="T5"/>
              </a:cxn>
              <a:cxn ang="T13">
                <a:pos x="T6" y="T7"/>
              </a:cxn>
              <a:cxn ang="T14">
                <a:pos x="T8" y="T9"/>
              </a:cxn>
            </a:cxnLst>
            <a:rect l="T15" t="T16" r="T17" b="T18"/>
            <a:pathLst>
              <a:path w="2048" h="286">
                <a:moveTo>
                  <a:pt x="1742" y="286"/>
                </a:moveTo>
                <a:lnTo>
                  <a:pt x="0" y="286"/>
                </a:lnTo>
                <a:lnTo>
                  <a:pt x="446" y="0"/>
                </a:lnTo>
                <a:lnTo>
                  <a:pt x="2048" y="0"/>
                </a:lnTo>
                <a:lnTo>
                  <a:pt x="1742" y="286"/>
                </a:lnTo>
                <a:close/>
              </a:path>
            </a:pathLst>
          </a:custGeom>
          <a:solidFill>
            <a:srgbClr val="FF9966"/>
          </a:solidFill>
          <a:ln w="0">
            <a:noFill/>
            <a:prstDash val="solid"/>
            <a:round/>
            <a:headEnd/>
            <a:tailEnd/>
          </a:ln>
        </p:spPr>
        <p:txBody>
          <a:bodyPr/>
          <a:lstStyle/>
          <a:p>
            <a:endParaRPr lang="ru-RU"/>
          </a:p>
        </p:txBody>
      </p:sp>
      <p:sp>
        <p:nvSpPr>
          <p:cNvPr id="24" name="Rectangle 38"/>
          <p:cNvSpPr>
            <a:spLocks noChangeArrowheads="1"/>
          </p:cNvSpPr>
          <p:nvPr/>
        </p:nvSpPr>
        <p:spPr bwMode="gray">
          <a:xfrm>
            <a:off x="2497509" y="4314031"/>
            <a:ext cx="3478213" cy="344488"/>
          </a:xfrm>
          <a:prstGeom prst="rect">
            <a:avLst/>
          </a:prstGeom>
          <a:gradFill rotWithShape="1">
            <a:gsLst>
              <a:gs pos="0">
                <a:srgbClr val="A0523A"/>
              </a:gs>
              <a:gs pos="50000">
                <a:srgbClr val="DC7150"/>
              </a:gs>
              <a:gs pos="100000">
                <a:srgbClr val="A0523A"/>
              </a:gs>
            </a:gsLst>
            <a:lin ang="2700000" scaled="1"/>
          </a:gradFill>
          <a:ln w="9525">
            <a:noFill/>
            <a:miter lim="800000"/>
            <a:headEnd/>
            <a:tailEnd/>
          </a:ln>
        </p:spPr>
        <p:txBody>
          <a:bodyPr wrap="none" anchor="ctr"/>
          <a:lstStyle/>
          <a:p>
            <a:pPr algn="ctr"/>
            <a:r>
              <a:rPr lang="ru-RU" sz="1200" b="1" dirty="0" smtClean="0">
                <a:latin typeface="Times New Roman" pitchFamily="18" charset="0"/>
                <a:ea typeface="Sometimes" pitchFamily="50" charset="0"/>
                <a:cs typeface="Times New Roman" pitchFamily="18" charset="0"/>
              </a:rPr>
              <a:t>Расходы на поддержку сельского хозяйства</a:t>
            </a:r>
            <a:endParaRPr lang="en-US" sz="1200" dirty="0">
              <a:latin typeface="Times New Roman" pitchFamily="18" charset="0"/>
              <a:ea typeface="Sometimes" pitchFamily="50" charset="0"/>
              <a:cs typeface="Times New Roman" pitchFamily="18" charset="0"/>
            </a:endParaRPr>
          </a:p>
        </p:txBody>
      </p:sp>
      <p:sp>
        <p:nvSpPr>
          <p:cNvPr id="25" name="Rectangle 39"/>
          <p:cNvSpPr>
            <a:spLocks noChangeArrowheads="1"/>
          </p:cNvSpPr>
          <p:nvPr/>
        </p:nvSpPr>
        <p:spPr bwMode="gray">
          <a:xfrm>
            <a:off x="1613272" y="5282406"/>
            <a:ext cx="3741737" cy="344488"/>
          </a:xfrm>
          <a:prstGeom prst="rect">
            <a:avLst/>
          </a:prstGeom>
          <a:gradFill rotWithShape="1">
            <a:gsLst>
              <a:gs pos="0">
                <a:srgbClr val="977514"/>
              </a:gs>
              <a:gs pos="50000">
                <a:srgbClr val="D0A11C"/>
              </a:gs>
              <a:gs pos="100000">
                <a:srgbClr val="977514"/>
              </a:gs>
            </a:gsLst>
            <a:lin ang="2700000" scaled="1"/>
          </a:gradFill>
          <a:ln w="9525">
            <a:noFill/>
            <a:miter lim="800000"/>
            <a:headEnd/>
            <a:tailEnd/>
          </a:ln>
        </p:spPr>
        <p:txBody>
          <a:bodyPr wrap="none" anchor="ctr"/>
          <a:lstStyle/>
          <a:p>
            <a:pPr algn="ctr"/>
            <a:r>
              <a:rPr lang="ru-RU" sz="1300" b="1" dirty="0" smtClean="0">
                <a:latin typeface="Times New Roman" pitchFamily="18" charset="0"/>
                <a:ea typeface="Sometimes" pitchFamily="50" charset="0"/>
                <a:cs typeface="Times New Roman" pitchFamily="18" charset="0"/>
              </a:rPr>
              <a:t>Обеспечение проезда до садовых, огородных и</a:t>
            </a:r>
          </a:p>
          <a:p>
            <a:pPr algn="ctr"/>
            <a:r>
              <a:rPr lang="ru-RU" sz="1300" b="1" dirty="0" smtClean="0">
                <a:latin typeface="Times New Roman" pitchFamily="18" charset="0"/>
                <a:ea typeface="Sometimes" pitchFamily="50" charset="0"/>
                <a:cs typeface="Times New Roman" pitchFamily="18" charset="0"/>
              </a:rPr>
              <a:t>дачных земельных участков и обратно</a:t>
            </a:r>
            <a:endParaRPr lang="en-US" sz="1300" dirty="0">
              <a:latin typeface="Times New Roman" pitchFamily="18" charset="0"/>
              <a:ea typeface="Sometimes" pitchFamily="50" charset="0"/>
              <a:cs typeface="Times New Roman" pitchFamily="18" charset="0"/>
            </a:endParaRPr>
          </a:p>
        </p:txBody>
      </p:sp>
      <p:sp>
        <p:nvSpPr>
          <p:cNvPr id="26" name="Text Box 40"/>
          <p:cNvSpPr txBox="1">
            <a:spLocks noChangeArrowheads="1"/>
          </p:cNvSpPr>
          <p:nvPr/>
        </p:nvSpPr>
        <p:spPr bwMode="invGray">
          <a:xfrm>
            <a:off x="532184" y="2120106"/>
            <a:ext cx="678391" cy="307777"/>
          </a:xfrm>
          <a:prstGeom prst="rect">
            <a:avLst/>
          </a:prstGeom>
          <a:noFill/>
          <a:ln w="9525">
            <a:noFill/>
            <a:miter lim="800000"/>
            <a:headEnd/>
            <a:tailEnd/>
          </a:ln>
        </p:spPr>
        <p:txBody>
          <a:bodyPr wrap="none">
            <a:spAutoFit/>
          </a:bodyPr>
          <a:lstStyle/>
          <a:p>
            <a:pPr eaLnBrk="0" hangingPunct="0"/>
            <a:r>
              <a:rPr lang="ru-RU" sz="1400" b="1" dirty="0" smtClean="0">
                <a:latin typeface="Times New Roman" pitchFamily="18" charset="0"/>
                <a:ea typeface="Sometimes" pitchFamily="50" charset="0"/>
                <a:cs typeface="Times New Roman" pitchFamily="18" charset="0"/>
              </a:rPr>
              <a:t>89,5%</a:t>
            </a:r>
            <a:endParaRPr lang="en-US" sz="1400" b="1" dirty="0">
              <a:latin typeface="Times New Roman" pitchFamily="18" charset="0"/>
              <a:ea typeface="Sometimes" pitchFamily="50" charset="0"/>
              <a:cs typeface="Times New Roman" pitchFamily="18" charset="0"/>
            </a:endParaRPr>
          </a:p>
        </p:txBody>
      </p:sp>
      <p:sp>
        <p:nvSpPr>
          <p:cNvPr id="27" name="Text Box 41"/>
          <p:cNvSpPr txBox="1">
            <a:spLocks noChangeArrowheads="1"/>
          </p:cNvSpPr>
          <p:nvPr/>
        </p:nvSpPr>
        <p:spPr bwMode="invGray">
          <a:xfrm>
            <a:off x="532184" y="3077369"/>
            <a:ext cx="588623" cy="307777"/>
          </a:xfrm>
          <a:prstGeom prst="rect">
            <a:avLst/>
          </a:prstGeom>
          <a:noFill/>
          <a:ln w="9525">
            <a:noFill/>
            <a:miter lim="800000"/>
            <a:headEnd/>
            <a:tailEnd/>
          </a:ln>
        </p:spPr>
        <p:txBody>
          <a:bodyPr wrap="none">
            <a:spAutoFit/>
          </a:bodyPr>
          <a:lstStyle/>
          <a:p>
            <a:pPr eaLnBrk="0" hangingPunct="0"/>
            <a:r>
              <a:rPr lang="ru-RU" sz="1400" b="1" dirty="0" smtClean="0">
                <a:latin typeface="Times New Roman" pitchFamily="18" charset="0"/>
                <a:ea typeface="Sometimes" pitchFamily="50" charset="0"/>
                <a:cs typeface="Times New Roman" pitchFamily="18" charset="0"/>
              </a:rPr>
              <a:t>8,1%</a:t>
            </a:r>
            <a:endParaRPr lang="en-US" sz="1400" b="1" dirty="0">
              <a:latin typeface="Times New Roman" pitchFamily="18" charset="0"/>
              <a:ea typeface="Sometimes" pitchFamily="50" charset="0"/>
              <a:cs typeface="Times New Roman" pitchFamily="18" charset="0"/>
            </a:endParaRPr>
          </a:p>
        </p:txBody>
      </p:sp>
      <p:sp>
        <p:nvSpPr>
          <p:cNvPr id="28" name="Text Box 42"/>
          <p:cNvSpPr txBox="1">
            <a:spLocks noChangeArrowheads="1"/>
          </p:cNvSpPr>
          <p:nvPr/>
        </p:nvSpPr>
        <p:spPr bwMode="invGray">
          <a:xfrm>
            <a:off x="532184" y="4079081"/>
            <a:ext cx="588623" cy="307777"/>
          </a:xfrm>
          <a:prstGeom prst="rect">
            <a:avLst/>
          </a:prstGeom>
          <a:noFill/>
          <a:ln w="9525">
            <a:noFill/>
            <a:miter lim="800000"/>
            <a:headEnd/>
            <a:tailEnd/>
          </a:ln>
        </p:spPr>
        <p:txBody>
          <a:bodyPr wrap="none">
            <a:spAutoFit/>
          </a:bodyPr>
          <a:lstStyle/>
          <a:p>
            <a:pPr eaLnBrk="0" hangingPunct="0"/>
            <a:r>
              <a:rPr lang="ru-RU" sz="1400" b="1" dirty="0" smtClean="0">
                <a:latin typeface="Times New Roman" pitchFamily="18" charset="0"/>
                <a:ea typeface="Sometimes" pitchFamily="50" charset="0"/>
                <a:cs typeface="Times New Roman" pitchFamily="18" charset="0"/>
              </a:rPr>
              <a:t>1,8%</a:t>
            </a:r>
            <a:endParaRPr lang="en-US" sz="1400" b="1" dirty="0">
              <a:latin typeface="Times New Roman" pitchFamily="18" charset="0"/>
              <a:ea typeface="Sometimes" pitchFamily="50" charset="0"/>
              <a:cs typeface="Times New Roman" pitchFamily="18" charset="0"/>
            </a:endParaRPr>
          </a:p>
        </p:txBody>
      </p:sp>
      <p:sp>
        <p:nvSpPr>
          <p:cNvPr id="29" name="Text Box 43"/>
          <p:cNvSpPr txBox="1">
            <a:spLocks noChangeArrowheads="1"/>
          </p:cNvSpPr>
          <p:nvPr/>
        </p:nvSpPr>
        <p:spPr bwMode="invGray">
          <a:xfrm>
            <a:off x="532184" y="5014119"/>
            <a:ext cx="588623" cy="307777"/>
          </a:xfrm>
          <a:prstGeom prst="rect">
            <a:avLst/>
          </a:prstGeom>
          <a:noFill/>
          <a:ln w="9525">
            <a:noFill/>
            <a:miter lim="800000"/>
            <a:headEnd/>
            <a:tailEnd/>
          </a:ln>
        </p:spPr>
        <p:txBody>
          <a:bodyPr wrap="none">
            <a:spAutoFit/>
          </a:bodyPr>
          <a:lstStyle/>
          <a:p>
            <a:pPr eaLnBrk="0" hangingPunct="0"/>
            <a:r>
              <a:rPr lang="ru-RU" sz="1400" b="1" dirty="0" smtClean="0">
                <a:latin typeface="Times New Roman" pitchFamily="18" charset="0"/>
                <a:ea typeface="Sometimes" pitchFamily="50" charset="0"/>
                <a:cs typeface="Times New Roman" pitchFamily="18" charset="0"/>
              </a:rPr>
              <a:t>0,6%</a:t>
            </a:r>
            <a:endParaRPr lang="en-US" sz="1400" b="1" dirty="0">
              <a:latin typeface="Times New Roman" pitchFamily="18" charset="0"/>
              <a:ea typeface="Sometimes" pitchFamily="50" charset="0"/>
              <a:cs typeface="Times New Roman" pitchFamily="18" charset="0"/>
            </a:endParaRPr>
          </a:p>
        </p:txBody>
      </p:sp>
      <p:sp>
        <p:nvSpPr>
          <p:cNvPr id="30" name="TextBox 29"/>
          <p:cNvSpPr txBox="1">
            <a:spLocks noChangeArrowheads="1"/>
          </p:cNvSpPr>
          <p:nvPr/>
        </p:nvSpPr>
        <p:spPr bwMode="auto">
          <a:xfrm>
            <a:off x="4494584" y="1172369"/>
            <a:ext cx="4857750" cy="369887"/>
          </a:xfrm>
          <a:prstGeom prst="rect">
            <a:avLst/>
          </a:prstGeom>
          <a:noFill/>
          <a:ln w="9525">
            <a:noFill/>
            <a:miter lim="800000"/>
            <a:headEnd/>
            <a:tailEnd/>
          </a:ln>
        </p:spPr>
        <p:txBody>
          <a:bodyPr>
            <a:spAutoFit/>
          </a:bodyPr>
          <a:lstStyle/>
          <a:p>
            <a:pPr marL="12700" algn="ctr"/>
            <a:r>
              <a:rPr lang="ru-RU" b="1" dirty="0">
                <a:latin typeface="Times New Roman" pitchFamily="18" charset="0"/>
                <a:ea typeface="Sometimes" pitchFamily="50" charset="0"/>
                <a:cs typeface="Times New Roman" pitchFamily="18" charset="0"/>
              </a:rPr>
              <a:t>НАЦИОНАЛЬНАЯ ЭКОНОМИКА</a:t>
            </a:r>
            <a:endParaRPr lang="ru-RU" dirty="0">
              <a:latin typeface="Times New Roman" pitchFamily="18" charset="0"/>
              <a:ea typeface="Sometimes" pitchFamily="50" charset="0"/>
              <a:cs typeface="Times New Roman" pitchFamily="18" charset="0"/>
            </a:endParaRPr>
          </a:p>
        </p:txBody>
      </p:sp>
    </p:spTree>
    <p:extLst>
      <p:ext uri="{BB962C8B-B14F-4D97-AF65-F5344CB8AC3E}">
        <p14:creationId xmlns:p14="http://schemas.microsoft.com/office/powerpoint/2010/main" val="2162355871"/>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noChangeArrowheads="1"/>
          </p:cNvSpPr>
          <p:nvPr>
            <p:ph type="title"/>
          </p:nvPr>
        </p:nvSpPr>
        <p:spPr>
          <a:xfrm>
            <a:off x="148046" y="267697"/>
            <a:ext cx="8686800" cy="563563"/>
          </a:xfrm>
        </p:spPr>
        <p:txBody>
          <a:bodyPr>
            <a:noAutofit/>
          </a:bodyPr>
          <a:lstStyle/>
          <a:p>
            <a:pPr algn="ctr" eaLnBrk="1" hangingPunct="1">
              <a:defRPr/>
            </a:pPr>
            <a:r>
              <a:rPr lang="ru-RU" sz="2400" b="1" spc="-20" dirty="0" smtClean="0">
                <a:pattFill prst="wdUpDiag">
                  <a:fgClr>
                    <a:srgbClr val="7030A0"/>
                  </a:fgClr>
                  <a:bgClr>
                    <a:schemeClr val="tx1"/>
                  </a:bgClr>
                </a:pattFill>
                <a:latin typeface="Times New Roman" pitchFamily="18" charset="0"/>
                <a:cs typeface="Times New Roman" pitchFamily="18" charset="0"/>
              </a:rPr>
              <a:t>Расходы </a:t>
            </a:r>
            <a:r>
              <a:rPr lang="ru-RU" sz="2400" b="1" dirty="0" smtClean="0">
                <a:pattFill prst="wdUpDiag">
                  <a:fgClr>
                    <a:srgbClr val="7030A0"/>
                  </a:fgClr>
                  <a:bgClr>
                    <a:schemeClr val="tx1"/>
                  </a:bgClr>
                </a:pattFill>
                <a:latin typeface="Times New Roman" pitchFamily="18" charset="0"/>
                <a:cs typeface="Times New Roman" pitchFamily="18" charset="0"/>
              </a:rPr>
              <a:t>на </a:t>
            </a:r>
            <a:r>
              <a:rPr lang="ru-RU" sz="2400" b="1" spc="-5" dirty="0" smtClean="0">
                <a:pattFill prst="wdUpDiag">
                  <a:fgClr>
                    <a:srgbClr val="7030A0"/>
                  </a:fgClr>
                  <a:bgClr>
                    <a:schemeClr val="tx1"/>
                  </a:bgClr>
                </a:pattFill>
                <a:latin typeface="Times New Roman" pitchFamily="18" charset="0"/>
                <a:cs typeface="Times New Roman" pitchFamily="18" charset="0"/>
              </a:rPr>
              <a:t>жилищно-коммунальное</a:t>
            </a:r>
            <a:r>
              <a:rPr lang="ru-RU" sz="2400" b="1" spc="-75" dirty="0" smtClean="0">
                <a:pattFill prst="wdUpDiag">
                  <a:fgClr>
                    <a:srgbClr val="7030A0"/>
                  </a:fgClr>
                  <a:bgClr>
                    <a:schemeClr val="tx1"/>
                  </a:bgClr>
                </a:pattFill>
                <a:latin typeface="Times New Roman" pitchFamily="18" charset="0"/>
                <a:cs typeface="Times New Roman" pitchFamily="18" charset="0"/>
              </a:rPr>
              <a:t> </a:t>
            </a:r>
            <a:r>
              <a:rPr lang="ru-RU" sz="2400" b="1" spc="-15" dirty="0" smtClean="0">
                <a:pattFill prst="wdUpDiag">
                  <a:fgClr>
                    <a:srgbClr val="7030A0"/>
                  </a:fgClr>
                  <a:bgClr>
                    <a:schemeClr val="tx1"/>
                  </a:bgClr>
                </a:pattFill>
                <a:latin typeface="Times New Roman" pitchFamily="18" charset="0"/>
                <a:cs typeface="Times New Roman" pitchFamily="18" charset="0"/>
              </a:rPr>
              <a:t>хозяйство</a:t>
            </a:r>
            <a:r>
              <a:rPr lang="ru-RU" sz="2400" b="1" dirty="0" smtClean="0">
                <a:pattFill prst="wdUpDiag">
                  <a:fgClr>
                    <a:srgbClr val="7030A0"/>
                  </a:fgClr>
                  <a:bgClr>
                    <a:schemeClr val="tx1"/>
                  </a:bgClr>
                </a:pattFill>
                <a:latin typeface="Times New Roman" pitchFamily="18" charset="0"/>
                <a:cs typeface="Times New Roman" pitchFamily="18" charset="0"/>
              </a:rPr>
              <a:t/>
            </a:r>
            <a:br>
              <a:rPr lang="ru-RU" sz="2400" b="1" dirty="0" smtClean="0">
                <a:pattFill prst="wdUpDiag">
                  <a:fgClr>
                    <a:srgbClr val="7030A0"/>
                  </a:fgClr>
                  <a:bgClr>
                    <a:schemeClr val="tx1"/>
                  </a:bgClr>
                </a:pattFill>
                <a:latin typeface="Times New Roman" pitchFamily="18" charset="0"/>
                <a:cs typeface="Times New Roman" pitchFamily="18" charset="0"/>
              </a:rPr>
            </a:br>
            <a:endParaRPr lang="en-US" sz="2400" b="1" dirty="0">
              <a:pattFill prst="wdUpDiag">
                <a:fgClr>
                  <a:srgbClr val="7030A0"/>
                </a:fgClr>
                <a:bgClr>
                  <a:schemeClr val="tx1"/>
                </a:bgClr>
              </a:pattFill>
              <a:latin typeface="Times New Roman" pitchFamily="18" charset="0"/>
              <a:cs typeface="Times New Roman" pitchFamily="18" charset="0"/>
            </a:endParaRPr>
          </a:p>
        </p:txBody>
      </p:sp>
      <p:graphicFrame>
        <p:nvGraphicFramePr>
          <p:cNvPr id="4" name="object 24"/>
          <p:cNvGraphicFramePr>
            <a:graphicFrameLocks noGrp="1"/>
          </p:cNvGraphicFramePr>
          <p:nvPr>
            <p:extLst>
              <p:ext uri="{D42A27DB-BD31-4B8C-83A1-F6EECF244321}">
                <p14:modId xmlns:p14="http://schemas.microsoft.com/office/powerpoint/2010/main" val="2488869272"/>
              </p:ext>
            </p:extLst>
          </p:nvPr>
        </p:nvGraphicFramePr>
        <p:xfrm>
          <a:off x="156754" y="679269"/>
          <a:ext cx="8769532" cy="3612500"/>
        </p:xfrm>
        <a:graphic>
          <a:graphicData uri="http://schemas.openxmlformats.org/drawingml/2006/table">
            <a:tbl>
              <a:tblPr>
                <a:tableStyleId>{ED083AE6-46FA-4A59-8FB0-9F97EB10719F}</a:tableStyleId>
              </a:tblPr>
              <a:tblGrid>
                <a:gridCol w="2430853"/>
                <a:gridCol w="2376149"/>
                <a:gridCol w="2053063"/>
                <a:gridCol w="1909467"/>
              </a:tblGrid>
              <a:tr h="781541">
                <a:tc>
                  <a:txBody>
                    <a:bodyPr/>
                    <a:lstStyle/>
                    <a:p>
                      <a:pPr marL="542925" marR="0" lvl="0" indent="0" algn="l" defTabSz="914400" rtl="0" eaLnBrk="1" fontAlgn="base" latinLnBrk="0" hangingPunct="1">
                        <a:lnSpc>
                          <a:spcPct val="100000"/>
                        </a:lnSpc>
                        <a:spcBef>
                          <a:spcPct val="0"/>
                        </a:spcBef>
                        <a:spcAft>
                          <a:spcPct val="0"/>
                        </a:spcAft>
                        <a:buClrTx/>
                        <a:buSzTx/>
                        <a:buFontTx/>
                        <a:buNone/>
                        <a:tabLst/>
                      </a:pPr>
                      <a:r>
                        <a:rPr kumimoji="0" lang="ru-RU" sz="1000" b="1" u="none" strike="noStrike" cap="none" normalizeH="0" baseline="0" dirty="0" smtClean="0">
                          <a:ln>
                            <a:noFill/>
                          </a:ln>
                          <a:solidFill>
                            <a:schemeClr val="tx1"/>
                          </a:solidFill>
                          <a:effectLst/>
                          <a:latin typeface="Times New Roman" pitchFamily="18" charset="0"/>
                          <a:cs typeface="Times New Roman" pitchFamily="18" charset="0"/>
                        </a:rPr>
                        <a:t>Жилищное  хозяйство</a:t>
                      </a:r>
                      <a:endParaRPr kumimoji="0" lang="ru-RU" sz="1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447675" marR="0" lvl="0" indent="0" algn="l" defTabSz="914400" rtl="0" eaLnBrk="1" fontAlgn="base" latinLnBrk="0" hangingPunct="1">
                        <a:lnSpc>
                          <a:spcPct val="100000"/>
                        </a:lnSpc>
                        <a:spcBef>
                          <a:spcPct val="0"/>
                        </a:spcBef>
                        <a:spcAft>
                          <a:spcPct val="0"/>
                        </a:spcAft>
                        <a:buClrTx/>
                        <a:buSzTx/>
                        <a:buFontTx/>
                        <a:buNone/>
                        <a:tabLst/>
                      </a:pPr>
                      <a:r>
                        <a:rPr kumimoji="0" lang="ru-RU" sz="1000" b="1" u="none" strike="noStrike" cap="none" normalizeH="0" baseline="0" dirty="0" smtClean="0">
                          <a:ln>
                            <a:noFill/>
                          </a:ln>
                          <a:solidFill>
                            <a:schemeClr val="tx1"/>
                          </a:solidFill>
                          <a:effectLst/>
                          <a:latin typeface="Times New Roman" pitchFamily="18" charset="0"/>
                          <a:cs typeface="Times New Roman" pitchFamily="18" charset="0"/>
                        </a:rPr>
                        <a:t>Коммунальное  хозяйство</a:t>
                      </a:r>
                      <a:endParaRPr kumimoji="0" lang="ru-RU" sz="1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341313" marR="0" lvl="0" indent="0" algn="l" defTabSz="914400" rtl="0" eaLnBrk="1" fontAlgn="base" latinLnBrk="0" hangingPunct="1">
                        <a:lnSpc>
                          <a:spcPct val="100000"/>
                        </a:lnSpc>
                        <a:spcBef>
                          <a:spcPct val="0"/>
                        </a:spcBef>
                        <a:spcAft>
                          <a:spcPct val="0"/>
                        </a:spcAft>
                        <a:buClrTx/>
                        <a:buSzTx/>
                        <a:buFontTx/>
                        <a:buNone/>
                        <a:tabLst/>
                      </a:pPr>
                      <a:r>
                        <a:rPr kumimoji="0" lang="ru-RU" sz="1000" b="1" u="none" strike="noStrike" cap="none" normalizeH="0" baseline="0" dirty="0" smtClean="0">
                          <a:ln>
                            <a:noFill/>
                          </a:ln>
                          <a:solidFill>
                            <a:schemeClr val="tx1"/>
                          </a:solidFill>
                          <a:effectLst/>
                          <a:latin typeface="Times New Roman" pitchFamily="18" charset="0"/>
                          <a:cs typeface="Times New Roman" pitchFamily="18" charset="0"/>
                        </a:rPr>
                        <a:t>Благоустройство</a:t>
                      </a:r>
                      <a:endParaRPr kumimoji="0" lang="ru-RU" sz="1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85725" marR="0" lvl="0" indent="0" algn="l" defTabSz="914400" rtl="0" eaLnBrk="1" fontAlgn="base" latinLnBrk="0" hangingPunct="1">
                        <a:lnSpc>
                          <a:spcPct val="100000"/>
                        </a:lnSpc>
                        <a:spcBef>
                          <a:spcPts val="825"/>
                        </a:spcBef>
                        <a:spcAft>
                          <a:spcPct val="0"/>
                        </a:spcAft>
                        <a:buClrTx/>
                        <a:buSzTx/>
                        <a:buFontTx/>
                        <a:buNone/>
                        <a:tabLst/>
                      </a:pPr>
                      <a:r>
                        <a:rPr kumimoji="0" lang="ru-RU" sz="1000" b="1" u="none" strike="noStrike" cap="none" normalizeH="0" baseline="0" dirty="0" smtClean="0">
                          <a:ln>
                            <a:noFill/>
                          </a:ln>
                          <a:solidFill>
                            <a:schemeClr val="tx1"/>
                          </a:solidFill>
                          <a:effectLst/>
                          <a:latin typeface="Times New Roman" pitchFamily="18" charset="0"/>
                          <a:cs typeface="Times New Roman" pitchFamily="18" charset="0"/>
                        </a:rPr>
                        <a:t>Другие вопросы в  области жилищно - коммунального  хозяйства</a:t>
                      </a:r>
                      <a:endParaRPr kumimoji="0" lang="ru-RU" sz="1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774067">
                <a:tc>
                  <a:txBody>
                    <a:bodyPr/>
                    <a:lstStyle/>
                    <a:p>
                      <a:pPr marL="93663" marR="0" lvl="0" indent="79375" algn="ctr" defTabSz="914400" rtl="0" eaLnBrk="1" fontAlgn="base" latinLnBrk="0" hangingPunct="1">
                        <a:lnSpc>
                          <a:spcPct val="100000"/>
                        </a:lnSpc>
                        <a:spcBef>
                          <a:spcPts val="825"/>
                        </a:spcBef>
                        <a:spcAft>
                          <a:spcPct val="0"/>
                        </a:spcAft>
                        <a:buClrTx/>
                        <a:buSzTx/>
                        <a:buFontTx/>
                        <a:buNone/>
                        <a:tabLst/>
                      </a:pPr>
                      <a:r>
                        <a:rPr kumimoji="0" lang="ru-RU" sz="1000" b="1" u="none" strike="noStrike" cap="none" normalizeH="0" baseline="0" dirty="0" smtClean="0">
                          <a:ln>
                            <a:noFill/>
                          </a:ln>
                          <a:solidFill>
                            <a:schemeClr val="tx1"/>
                          </a:solidFill>
                          <a:effectLst/>
                          <a:latin typeface="Times New Roman" pitchFamily="18" charset="0"/>
                          <a:cs typeface="Times New Roman" pitchFamily="18" charset="0"/>
                        </a:rPr>
                        <a:t>Выполнение мероприятий в  области жилищного хозяйства 366,0 тыс.рублей</a:t>
                      </a:r>
                      <a:endParaRPr kumimoji="0" lang="ru-RU" sz="1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211138" marR="0" lvl="0" indent="0" algn="ctr" defTabSz="914400" rtl="0" eaLnBrk="1" fontAlgn="base" latinLnBrk="0" hangingPunct="1">
                        <a:lnSpc>
                          <a:spcPct val="100000"/>
                        </a:lnSpc>
                        <a:spcBef>
                          <a:spcPct val="0"/>
                        </a:spcBef>
                        <a:spcAft>
                          <a:spcPct val="0"/>
                        </a:spcAft>
                        <a:buClrTx/>
                        <a:buSzTx/>
                        <a:buFontTx/>
                        <a:buNone/>
                        <a:tabLst/>
                      </a:pPr>
                      <a:r>
                        <a:rPr lang="ru-RU" sz="1000" b="1" kern="50" dirty="0" smtClean="0">
                          <a:latin typeface="Times New Roman"/>
                          <a:ea typeface="Arial Unicode MS"/>
                        </a:rPr>
                        <a:t>Выполнение прочих мероприятий для проведения капитального ремонта коммунальной инфраструктуры                                146, 0 </a:t>
                      </a:r>
                      <a:r>
                        <a:rPr kumimoji="0" lang="ru-RU" sz="1000" b="1" u="none" strike="noStrike" cap="none" normalizeH="0" baseline="0" dirty="0" smtClean="0">
                          <a:ln>
                            <a:noFill/>
                          </a:ln>
                          <a:solidFill>
                            <a:schemeClr val="tx1"/>
                          </a:solidFill>
                          <a:effectLst/>
                          <a:latin typeface="Times New Roman" pitchFamily="18" charset="0"/>
                          <a:cs typeface="Times New Roman" pitchFamily="18" charset="0"/>
                        </a:rPr>
                        <a:t>тыс.рублей</a:t>
                      </a:r>
                      <a:endParaRPr kumimoji="0" lang="ru-RU" sz="1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115888" marR="0" lvl="0" indent="0" algn="ctr" defTabSz="914400" rtl="0" eaLnBrk="1" fontAlgn="base" latinLnBrk="0" hangingPunct="1">
                        <a:lnSpc>
                          <a:spcPct val="100000"/>
                        </a:lnSpc>
                        <a:spcBef>
                          <a:spcPct val="0"/>
                        </a:spcBef>
                        <a:spcAft>
                          <a:spcPct val="0"/>
                        </a:spcAft>
                        <a:buClrTx/>
                        <a:buSzTx/>
                        <a:buFontTx/>
                        <a:buNone/>
                        <a:tabLst/>
                      </a:pPr>
                      <a:r>
                        <a:rPr kumimoji="0" lang="ru-RU" sz="1000" b="1" u="none" strike="noStrike" cap="none" normalizeH="0" baseline="0" dirty="0" smtClean="0">
                          <a:ln>
                            <a:noFill/>
                          </a:ln>
                          <a:solidFill>
                            <a:schemeClr val="tx1"/>
                          </a:solidFill>
                          <a:effectLst/>
                          <a:latin typeface="Times New Roman" pitchFamily="18" charset="0"/>
                          <a:cs typeface="Times New Roman" pitchFamily="18" charset="0"/>
                        </a:rPr>
                        <a:t>Выполнение  мероприятий по  благоустройству города </a:t>
                      </a:r>
                    </a:p>
                    <a:p>
                      <a:pPr marL="115888" marR="0" lvl="0" indent="0" algn="ctr" defTabSz="914400" rtl="0" eaLnBrk="1" fontAlgn="base" latinLnBrk="0" hangingPunct="1">
                        <a:lnSpc>
                          <a:spcPct val="100000"/>
                        </a:lnSpc>
                        <a:spcBef>
                          <a:spcPct val="0"/>
                        </a:spcBef>
                        <a:spcAft>
                          <a:spcPct val="0"/>
                        </a:spcAft>
                        <a:buClrTx/>
                        <a:buSzTx/>
                        <a:buFontTx/>
                        <a:buNone/>
                        <a:tabLst/>
                      </a:pPr>
                      <a:r>
                        <a:rPr kumimoji="0" lang="ru-RU" sz="1000" b="1" u="none" strike="noStrike" cap="none" normalizeH="0" baseline="0" dirty="0" smtClean="0">
                          <a:ln>
                            <a:noFill/>
                          </a:ln>
                          <a:solidFill>
                            <a:schemeClr val="tx1"/>
                          </a:solidFill>
                          <a:effectLst/>
                          <a:latin typeface="Times New Roman" pitchFamily="18" charset="0"/>
                          <a:cs typeface="Times New Roman" pitchFamily="18" charset="0"/>
                        </a:rPr>
                        <a:t> 2 277,8 тыс.рублей</a:t>
                      </a:r>
                      <a:endParaRPr kumimoji="0" lang="ru-RU" sz="1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212725" marR="0" lvl="0" indent="0" algn="ctr" defTabSz="914400" rtl="0" eaLnBrk="1" fontAlgn="base" latinLnBrk="0" hangingPunct="1">
                        <a:lnSpc>
                          <a:spcPct val="100000"/>
                        </a:lnSpc>
                        <a:spcBef>
                          <a:spcPct val="0"/>
                        </a:spcBef>
                        <a:spcAft>
                          <a:spcPct val="0"/>
                        </a:spcAft>
                        <a:buClrTx/>
                        <a:buSzTx/>
                        <a:buFontTx/>
                        <a:buNone/>
                        <a:tabLst>
                          <a:tab pos="1793875" algn="l"/>
                        </a:tabLst>
                      </a:pPr>
                      <a:r>
                        <a:rPr kumimoji="0" lang="ru-RU" sz="1000" b="1" u="none" strike="noStrike" cap="none" normalizeH="0" baseline="0" dirty="0" smtClean="0">
                          <a:ln>
                            <a:noFill/>
                          </a:ln>
                          <a:solidFill>
                            <a:schemeClr val="tx1"/>
                          </a:solidFill>
                          <a:effectLst/>
                          <a:latin typeface="Times New Roman" pitchFamily="18" charset="0"/>
                          <a:cs typeface="Times New Roman" pitchFamily="18" charset="0"/>
                        </a:rPr>
                        <a:t>выполнение  мероприятий по  сокращению и  ликвидации  загрязнения  окружающей среды  отходами  110,0  тыс.рублей</a:t>
                      </a:r>
                      <a:endParaRPr kumimoji="0" lang="ru-RU" sz="1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642239">
                <a:tc>
                  <a:txBody>
                    <a:bodyPr/>
                    <a:lstStyle/>
                    <a:p>
                      <a:pPr marL="239713" marR="0" lvl="0" indent="0" algn="ctr" defTabSz="914400" rtl="0" eaLnBrk="1" fontAlgn="base" latinLnBrk="0" hangingPunct="1">
                        <a:lnSpc>
                          <a:spcPct val="100000"/>
                        </a:lnSpc>
                        <a:spcBef>
                          <a:spcPct val="0"/>
                        </a:spcBef>
                        <a:spcAft>
                          <a:spcPct val="0"/>
                        </a:spcAft>
                        <a:buClrTx/>
                        <a:buSzTx/>
                        <a:buFontTx/>
                        <a:buNone/>
                        <a:tabLst/>
                      </a:pPr>
                      <a:r>
                        <a:rPr kumimoji="0" lang="ru-RU" sz="1000" b="1" u="none" strike="noStrike" cap="none" normalizeH="0" baseline="0" dirty="0" smtClean="0">
                          <a:ln>
                            <a:noFill/>
                          </a:ln>
                          <a:solidFill>
                            <a:schemeClr val="tx1"/>
                          </a:solidFill>
                          <a:effectLst/>
                          <a:latin typeface="Times New Roman" pitchFamily="18" charset="0"/>
                          <a:cs typeface="Times New Roman" pitchFamily="18" charset="0"/>
                        </a:rPr>
                        <a:t>выполнение мероприятий по проведению ремонта жилищного фонда 365,0 тыс.рублей</a:t>
                      </a:r>
                      <a:endParaRPr kumimoji="0" lang="ru-RU" sz="1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rowSpan="3">
                  <a:txBody>
                    <a:bodyPr/>
                    <a:lstStyle/>
                    <a:p>
                      <a:pPr marL="211138" marR="0" lvl="0" indent="0" algn="ctr" defTabSz="914400" rtl="0" eaLnBrk="1" fontAlgn="base" latinLnBrk="0" hangingPunct="1">
                        <a:lnSpc>
                          <a:spcPct val="100000"/>
                        </a:lnSpc>
                        <a:spcBef>
                          <a:spcPct val="0"/>
                        </a:spcBef>
                        <a:spcAft>
                          <a:spcPct val="0"/>
                        </a:spcAft>
                        <a:buClrTx/>
                        <a:buSzTx/>
                        <a:buFontTx/>
                        <a:buNone/>
                        <a:tabLst/>
                        <a:defRPr/>
                      </a:pPr>
                      <a:r>
                        <a:rPr lang="ru-RU" sz="1000" b="1" kern="50" dirty="0" smtClean="0">
                          <a:latin typeface="Times New Roman"/>
                          <a:ea typeface="Arial Unicode MS"/>
                        </a:rPr>
                        <a:t>Обеспечение мероприятий по разработке ПИР , в целях модернизации систем коммунальной инфраструктуры</a:t>
                      </a:r>
                    </a:p>
                    <a:p>
                      <a:pPr marL="211138" marR="0" lvl="0" indent="0" algn="ctr" defTabSz="914400" rtl="0" eaLnBrk="1" fontAlgn="base" latinLnBrk="0" hangingPunct="1">
                        <a:lnSpc>
                          <a:spcPct val="100000"/>
                        </a:lnSpc>
                        <a:spcBef>
                          <a:spcPct val="0"/>
                        </a:spcBef>
                        <a:spcAft>
                          <a:spcPct val="0"/>
                        </a:spcAft>
                        <a:buClrTx/>
                        <a:buSzTx/>
                        <a:buFontTx/>
                        <a:buNone/>
                        <a:tabLst/>
                        <a:defRPr/>
                      </a:pPr>
                      <a:r>
                        <a:rPr lang="ru-RU" sz="1000" b="1" kern="50" dirty="0" smtClean="0">
                          <a:latin typeface="Times New Roman"/>
                          <a:ea typeface="Arial Unicode MS"/>
                        </a:rPr>
                        <a:t> 21 470,0 тыс.рублей</a:t>
                      </a:r>
                      <a:endParaRPr kumimoji="0" lang="ru-RU" sz="1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rowSpan="4">
                  <a:txBody>
                    <a:bodyPr/>
                    <a:lstStyle/>
                    <a:p>
                      <a:pPr marL="96838" marR="0" lvl="0" indent="1588"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cs typeface="Times New Roman" pitchFamily="18" charset="0"/>
                        </a:rPr>
                        <a:t>Обеспечение реализации мероприятий по созданию наиболее посещаемой муниципальной территории общего пользования населенных пунктов       </a:t>
                      </a:r>
                    </a:p>
                    <a:p>
                      <a:pPr marL="96838" marR="0" lvl="0" indent="1588" algn="ctr" defTabSz="914400" rtl="0" eaLnBrk="1" fontAlgn="base" latinLnBrk="0" hangingPunct="1">
                        <a:lnSpc>
                          <a:spcPct val="100000"/>
                        </a:lnSpc>
                        <a:spcBef>
                          <a:spcPct val="0"/>
                        </a:spcBef>
                        <a:spcAft>
                          <a:spcPct val="0"/>
                        </a:spcAft>
                        <a:buClrTx/>
                        <a:buSzTx/>
                        <a:buFontTx/>
                        <a:buNone/>
                        <a:tabLst/>
                      </a:pPr>
                      <a:r>
                        <a:rPr kumimoji="0" lang="ru-RU" sz="1000" b="1" i="0" u="none" strike="noStrike" cap="none" normalizeH="0" baseline="0" dirty="0" smtClean="0">
                          <a:ln>
                            <a:noFill/>
                          </a:ln>
                          <a:solidFill>
                            <a:schemeClr val="tx1"/>
                          </a:solidFill>
                          <a:effectLst/>
                          <a:latin typeface="Times New Roman" pitchFamily="18" charset="0"/>
                          <a:cs typeface="Times New Roman" pitchFamily="18" charset="0"/>
                        </a:rPr>
                        <a:t> 14963,9 тыс.рублей</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rowSpan="2">
                  <a:txBody>
                    <a:bodyPr/>
                    <a:lstStyle/>
                    <a:p>
                      <a:pPr marL="212725" marR="0" lvl="0" indent="0" algn="ctr" defTabSz="914400" rtl="0" eaLnBrk="1" fontAlgn="base" latinLnBrk="0" hangingPunct="1">
                        <a:lnSpc>
                          <a:spcPct val="100000"/>
                        </a:lnSpc>
                        <a:spcBef>
                          <a:spcPct val="0"/>
                        </a:spcBef>
                        <a:spcAft>
                          <a:spcPct val="0"/>
                        </a:spcAft>
                        <a:buClrTx/>
                        <a:buSzTx/>
                        <a:buFontTx/>
                        <a:buNone/>
                        <a:tabLst>
                          <a:tab pos="1793875" algn="l"/>
                        </a:tabLst>
                        <a:defRPr/>
                      </a:pPr>
                      <a:r>
                        <a:rPr kumimoji="0" lang="ru-RU" sz="1000" b="1" i="0" u="none" strike="noStrike" cap="none" normalizeH="0" baseline="0" dirty="0" smtClean="0">
                          <a:ln>
                            <a:noFill/>
                          </a:ln>
                          <a:solidFill>
                            <a:schemeClr val="tx1"/>
                          </a:solidFill>
                          <a:effectLst/>
                          <a:latin typeface="Times New Roman" pitchFamily="18" charset="0"/>
                          <a:cs typeface="Times New Roman" pitchFamily="18" charset="0"/>
                        </a:rPr>
                        <a:t>Выполнение мероприятий по захоронению безродных 15,0 тыс.рублей</a:t>
                      </a:r>
                    </a:p>
                    <a:p>
                      <a:pPr marL="212725" marR="0" lvl="0" indent="0" algn="ctr" defTabSz="914400" rtl="0" eaLnBrk="1" fontAlgn="base" latinLnBrk="0" hangingPunct="1">
                        <a:lnSpc>
                          <a:spcPct val="100000"/>
                        </a:lnSpc>
                        <a:spcBef>
                          <a:spcPct val="0"/>
                        </a:spcBef>
                        <a:spcAft>
                          <a:spcPct val="0"/>
                        </a:spcAft>
                        <a:buClrTx/>
                        <a:buSzTx/>
                        <a:buFontTx/>
                        <a:buNone/>
                        <a:tabLst/>
                      </a:pPr>
                      <a:endParaRPr kumimoji="0" lang="ru-RU" sz="1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162717">
                <a:tc rowSpan="3">
                  <a:txBody>
                    <a:bodyPr/>
                    <a:lstStyle/>
                    <a:p>
                      <a:pPr marL="104775" marR="0" lvl="0" indent="1588" algn="ctr" defTabSz="914400" rtl="0" eaLnBrk="1" fontAlgn="base" latinLnBrk="0" hangingPunct="1">
                        <a:lnSpc>
                          <a:spcPct val="100000"/>
                        </a:lnSpc>
                        <a:spcBef>
                          <a:spcPct val="0"/>
                        </a:spcBef>
                        <a:spcAft>
                          <a:spcPct val="0"/>
                        </a:spcAft>
                        <a:buClrTx/>
                        <a:buSzTx/>
                        <a:buFontTx/>
                        <a:buNone/>
                        <a:tabLst/>
                      </a:pPr>
                      <a:r>
                        <a:rPr kumimoji="0" lang="ru-RU" sz="1000" b="1" u="none" strike="noStrike" cap="none" normalizeH="0" baseline="0" dirty="0" smtClean="0">
                          <a:ln>
                            <a:noFill/>
                          </a:ln>
                          <a:solidFill>
                            <a:schemeClr val="tx1"/>
                          </a:solidFill>
                          <a:effectLst/>
                          <a:latin typeface="Times New Roman" pitchFamily="18" charset="0"/>
                          <a:cs typeface="Times New Roman" pitchFamily="18" charset="0"/>
                        </a:rPr>
                        <a:t>обеспечение жильем  социального найма  отдельных категорий граждан    1 320,2 тыс.рублей</a:t>
                      </a:r>
                      <a:endParaRPr kumimoji="0" lang="ru-RU" sz="1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vMerge="1">
                  <a:txBody>
                    <a:bodyPr/>
                    <a:lstStyle/>
                    <a:p>
                      <a:endParaRPr lang="ru-RU"/>
                    </a:p>
                  </a:txBody>
                  <a:tcPr/>
                </a:tc>
                <a:tc vMerge="1">
                  <a:txBody>
                    <a:bodyPr/>
                    <a:lstStyle/>
                    <a:p>
                      <a:endParaRPr lang="ru-RU"/>
                    </a:p>
                  </a:txBody>
                  <a:tcPr/>
                </a:tc>
                <a:tc vMerge="1">
                  <a:txBody>
                    <a:bodyPr/>
                    <a:lstStyle/>
                    <a:p>
                      <a:endParaRPr lang="ru-RU"/>
                    </a:p>
                  </a:txBody>
                  <a:tcPr/>
                </a:tc>
              </a:tr>
              <a:tr h="223490">
                <a:tc vMerge="1">
                  <a:txBody>
                    <a:bodyPr/>
                    <a:lstStyle/>
                    <a:p>
                      <a:endParaRPr lang="ru-RU"/>
                    </a:p>
                  </a:txBody>
                  <a:tcPr/>
                </a:tc>
                <a:tc vMerge="1">
                  <a:txBody>
                    <a:bodyPr/>
                    <a:lstStyle/>
                    <a:p>
                      <a:endParaRPr lang="ru-RU"/>
                    </a:p>
                  </a:txBody>
                  <a:tcPr/>
                </a:tc>
                <a:tc vMerge="1">
                  <a:txBody>
                    <a:bodyPr/>
                    <a:lstStyle/>
                    <a:p>
                      <a:pPr marL="96838" marR="0" lvl="0" indent="1588" algn="ctr" defTabSz="914400" rtl="0" eaLnBrk="1" fontAlgn="base" latinLnBrk="0" hangingPunct="1">
                        <a:lnSpc>
                          <a:spcPct val="100000"/>
                        </a:lnSpc>
                        <a:spcBef>
                          <a:spcPct val="0"/>
                        </a:spcBef>
                        <a:spcAft>
                          <a:spcPct val="0"/>
                        </a:spcAft>
                        <a:buClrTx/>
                        <a:buSzTx/>
                        <a:buFontTx/>
                        <a:buNone/>
                        <a:tabLst/>
                      </a:pPr>
                      <a:endParaRPr kumimoji="0" lang="ru-RU" sz="1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rowSpan="2">
                  <a:txBody>
                    <a:bodyPr/>
                    <a:lstStyle/>
                    <a:p>
                      <a:pPr marL="212725" marR="0" lvl="0" indent="0" algn="ctr" defTabSz="914400" rtl="0" eaLnBrk="1" fontAlgn="base" latinLnBrk="0" hangingPunct="1">
                        <a:lnSpc>
                          <a:spcPct val="100000"/>
                        </a:lnSpc>
                        <a:spcBef>
                          <a:spcPct val="0"/>
                        </a:spcBef>
                        <a:spcAft>
                          <a:spcPct val="0"/>
                        </a:spcAft>
                        <a:buClrTx/>
                        <a:buSzTx/>
                        <a:buFontTx/>
                        <a:buNone/>
                        <a:tabLst>
                          <a:tab pos="1793875" algn="l"/>
                        </a:tabLst>
                        <a:defRPr/>
                      </a:pPr>
                      <a:r>
                        <a:rPr kumimoji="0" lang="ru-RU" sz="1000" b="1" i="0" u="none" strike="noStrike" cap="none" normalizeH="0" baseline="0" dirty="0" smtClean="0">
                          <a:ln>
                            <a:noFill/>
                          </a:ln>
                          <a:solidFill>
                            <a:schemeClr val="tx1"/>
                          </a:solidFill>
                          <a:effectLst/>
                          <a:latin typeface="Times New Roman" pitchFamily="18" charset="0"/>
                          <a:cs typeface="Times New Roman" pitchFamily="18" charset="0"/>
                        </a:rPr>
                        <a:t>Выполнение мероприятий в области коммунального хозяйства 1 168,0 тыс.рублей</a:t>
                      </a:r>
                    </a:p>
                    <a:p>
                      <a:pPr marL="212725" marR="0" lvl="0" indent="0" algn="ctr" defTabSz="914400" rtl="0" eaLnBrk="1" fontAlgn="base" latinLnBrk="0" hangingPunct="1">
                        <a:lnSpc>
                          <a:spcPct val="100000"/>
                        </a:lnSpc>
                        <a:spcBef>
                          <a:spcPct val="0"/>
                        </a:spcBef>
                        <a:spcAft>
                          <a:spcPct val="0"/>
                        </a:spcAft>
                        <a:buClrTx/>
                        <a:buSzTx/>
                        <a:buFontTx/>
                        <a:buNone/>
                        <a:tabLst/>
                      </a:pPr>
                      <a:endParaRPr kumimoji="0" lang="ru-RU" sz="1000" b="1" i="0" u="none" strike="noStrike" cap="none" normalizeH="0" baseline="0" dirty="0" smtClean="0">
                        <a:ln>
                          <a:noFill/>
                        </a:ln>
                        <a:solidFill>
                          <a:schemeClr val="tx1"/>
                        </a:solidFill>
                        <a:effectLst/>
                        <a:latin typeface="Times New Roman" pitchFamily="18" charset="0"/>
                        <a:cs typeface="Times New Roman" pitchFamily="18" charset="0"/>
                      </a:endParaRPr>
                    </a:p>
                    <a:p>
                      <a:pPr marL="212725" marR="0" lvl="0" indent="0" algn="ctr" defTabSz="914400" rtl="0" eaLnBrk="1" fontAlgn="base" latinLnBrk="0" hangingPunct="1">
                        <a:lnSpc>
                          <a:spcPct val="100000"/>
                        </a:lnSpc>
                        <a:spcBef>
                          <a:spcPct val="0"/>
                        </a:spcBef>
                        <a:spcAft>
                          <a:spcPct val="0"/>
                        </a:spcAft>
                        <a:buClrTx/>
                        <a:buSzTx/>
                        <a:buFontTx/>
                        <a:buNone/>
                        <a:tabLst/>
                      </a:pPr>
                      <a:endParaRPr kumimoji="0" lang="ru-RU" sz="1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1028446">
                <a:tc vMerge="1">
                  <a:txBody>
                    <a:bodyPr/>
                    <a:lstStyle/>
                    <a:p>
                      <a:endParaRPr lang="ru-RU"/>
                    </a:p>
                  </a:txBody>
                  <a:tcPr/>
                </a:tc>
                <a:tc>
                  <a:txBody>
                    <a:bodyPr/>
                    <a:lstStyle/>
                    <a:p>
                      <a:pPr marL="211138" marR="0" lvl="0" indent="0" algn="ctr" defTabSz="914400" rtl="0" eaLnBrk="1" fontAlgn="base" latinLnBrk="0" hangingPunct="1">
                        <a:lnSpc>
                          <a:spcPct val="100000"/>
                        </a:lnSpc>
                        <a:spcBef>
                          <a:spcPct val="0"/>
                        </a:spcBef>
                        <a:spcAft>
                          <a:spcPct val="0"/>
                        </a:spcAft>
                        <a:buClrTx/>
                        <a:buSzTx/>
                        <a:buFontTx/>
                        <a:buNone/>
                        <a:tabLst/>
                      </a:pPr>
                      <a:r>
                        <a:rPr kumimoji="0" lang="ru-RU" sz="1000" b="1" u="none" strike="noStrike" cap="none" normalizeH="0" baseline="0" dirty="0" err="1" smtClean="0">
                          <a:ln>
                            <a:noFill/>
                          </a:ln>
                          <a:solidFill>
                            <a:schemeClr val="tx1"/>
                          </a:solidFill>
                          <a:effectLst/>
                          <a:latin typeface="Times New Roman" pitchFamily="18" charset="0"/>
                          <a:cs typeface="Times New Roman" pitchFamily="18" charset="0"/>
                        </a:rPr>
                        <a:t>Софинансирование</a:t>
                      </a:r>
                      <a:endParaRPr kumimoji="0" lang="ru-RU" sz="1000" b="1" u="none" strike="noStrike" cap="none" normalizeH="0" baseline="0" dirty="0" smtClean="0">
                        <a:ln>
                          <a:noFill/>
                        </a:ln>
                        <a:solidFill>
                          <a:schemeClr val="tx1"/>
                        </a:solidFill>
                        <a:effectLst/>
                        <a:latin typeface="Times New Roman" pitchFamily="18" charset="0"/>
                        <a:cs typeface="Times New Roman" pitchFamily="18" charset="0"/>
                      </a:endParaRPr>
                    </a:p>
                    <a:p>
                      <a:pPr marL="211138" marR="0" lvl="0" indent="0" algn="ctr" defTabSz="914400" rtl="0" eaLnBrk="1" fontAlgn="base" latinLnBrk="0" hangingPunct="1">
                        <a:lnSpc>
                          <a:spcPct val="100000"/>
                        </a:lnSpc>
                        <a:spcBef>
                          <a:spcPct val="0"/>
                        </a:spcBef>
                        <a:spcAft>
                          <a:spcPct val="0"/>
                        </a:spcAft>
                        <a:buClrTx/>
                        <a:buSzTx/>
                        <a:buFontTx/>
                        <a:buNone/>
                        <a:tabLst/>
                      </a:pPr>
                      <a:r>
                        <a:rPr kumimoji="0" lang="ru-RU" sz="1000" b="1" u="none" strike="noStrike" cap="none" normalizeH="0" baseline="0" dirty="0" smtClean="0">
                          <a:ln>
                            <a:noFill/>
                          </a:ln>
                          <a:solidFill>
                            <a:schemeClr val="tx1"/>
                          </a:solidFill>
                          <a:effectLst/>
                          <a:latin typeface="Times New Roman" pitchFamily="18" charset="0"/>
                          <a:cs typeface="Times New Roman" pitchFamily="18" charset="0"/>
                        </a:rPr>
                        <a:t>мероприятий  по капитальному ремонту коммунальной инфраструктуры</a:t>
                      </a:r>
                    </a:p>
                    <a:p>
                      <a:pPr marL="211138" marR="0" lvl="0" indent="0" algn="ctr" defTabSz="914400" rtl="0" eaLnBrk="1" fontAlgn="base" latinLnBrk="0" hangingPunct="1">
                        <a:lnSpc>
                          <a:spcPct val="100000"/>
                        </a:lnSpc>
                        <a:spcBef>
                          <a:spcPct val="0"/>
                        </a:spcBef>
                        <a:spcAft>
                          <a:spcPct val="0"/>
                        </a:spcAft>
                        <a:buClrTx/>
                        <a:buSzTx/>
                        <a:buFontTx/>
                        <a:buNone/>
                        <a:tabLst/>
                      </a:pPr>
                      <a:r>
                        <a:rPr kumimoji="0" lang="ru-RU" sz="1000" b="1" u="none" strike="noStrike" cap="none" normalizeH="0" baseline="0" dirty="0" smtClean="0">
                          <a:ln>
                            <a:noFill/>
                          </a:ln>
                          <a:solidFill>
                            <a:schemeClr val="tx1"/>
                          </a:solidFill>
                          <a:effectLst/>
                          <a:latin typeface="Times New Roman" pitchFamily="18" charset="0"/>
                          <a:cs typeface="Times New Roman" pitchFamily="18" charset="0"/>
                        </a:rPr>
                        <a:t>  1388,3 тыс.рублей</a:t>
                      </a:r>
                      <a:endParaRPr kumimoji="0" lang="ru-RU" sz="1000" b="1" i="0" u="none" strike="noStrike" cap="none" normalizeH="0" baseline="0" dirty="0" smtClean="0">
                        <a:ln>
                          <a:noFill/>
                        </a:ln>
                        <a:solidFill>
                          <a:schemeClr val="tx1"/>
                        </a:solidFill>
                        <a:effectLst/>
                        <a:latin typeface="Times New Roman" pitchFamily="18" charset="0"/>
                        <a:cs typeface="Times New Roman" pitchFamily="18" charset="0"/>
                      </a:endParaRPr>
                    </a:p>
                    <a:p>
                      <a:pPr marL="211138" marR="0" lvl="0" indent="0" algn="ctr" defTabSz="914400" rtl="0" eaLnBrk="1" fontAlgn="base" latinLnBrk="0" hangingPunct="1">
                        <a:lnSpc>
                          <a:spcPct val="100000"/>
                        </a:lnSpc>
                        <a:spcBef>
                          <a:spcPct val="0"/>
                        </a:spcBef>
                        <a:spcAft>
                          <a:spcPct val="0"/>
                        </a:spcAft>
                        <a:buClrTx/>
                        <a:buSzTx/>
                        <a:buFontTx/>
                        <a:buNone/>
                        <a:tabLst/>
                      </a:pPr>
                      <a:endParaRPr kumimoji="0" lang="ru-RU" sz="10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vMerge="1">
                  <a:txBody>
                    <a:bodyPr/>
                    <a:lstStyle/>
                    <a:p>
                      <a:endParaRPr lang="ru-RU"/>
                    </a:p>
                  </a:txBody>
                  <a:tcPr/>
                </a:tc>
                <a:tc vMerge="1">
                  <a:txBody>
                    <a:bodyPr/>
                    <a:lstStyle/>
                    <a:p>
                      <a:endParaRPr lang="ru-RU"/>
                    </a:p>
                  </a:txBody>
                  <a:tcPr/>
                </a:tc>
              </a:tr>
            </a:tbl>
          </a:graphicData>
        </a:graphic>
      </p:graphicFrame>
      <p:graphicFrame>
        <p:nvGraphicFramePr>
          <p:cNvPr id="5" name="Таблица 4"/>
          <p:cNvGraphicFramePr>
            <a:graphicFrameLocks noGrp="1"/>
          </p:cNvGraphicFramePr>
          <p:nvPr>
            <p:extLst>
              <p:ext uri="{D42A27DB-BD31-4B8C-83A1-F6EECF244321}">
                <p14:modId xmlns:p14="http://schemas.microsoft.com/office/powerpoint/2010/main" val="2575763023"/>
              </p:ext>
            </p:extLst>
          </p:nvPr>
        </p:nvGraphicFramePr>
        <p:xfrm>
          <a:off x="165464" y="4293219"/>
          <a:ext cx="8769316" cy="2246916"/>
        </p:xfrm>
        <a:graphic>
          <a:graphicData uri="http://schemas.openxmlformats.org/drawingml/2006/table">
            <a:tbl>
              <a:tblPr>
                <a:tableStyleId>{ED083AE6-46FA-4A59-8FB0-9F97EB10719F}</a:tableStyleId>
              </a:tblPr>
              <a:tblGrid>
                <a:gridCol w="2430793"/>
                <a:gridCol w="2376091"/>
                <a:gridCol w="2055469"/>
                <a:gridCol w="1906963"/>
              </a:tblGrid>
              <a:tr h="1194789">
                <a:tc rowSpan="2">
                  <a:txBody>
                    <a:bodyPr/>
                    <a:lstStyle/>
                    <a:p>
                      <a:pPr marL="104775" marR="0" lvl="0" indent="1588" algn="ctr" defTabSz="914400" rtl="0" eaLnBrk="1" fontAlgn="base" latinLnBrk="0" hangingPunct="1">
                        <a:lnSpc>
                          <a:spcPct val="100000"/>
                        </a:lnSpc>
                        <a:spcBef>
                          <a:spcPct val="0"/>
                        </a:spcBef>
                        <a:spcAft>
                          <a:spcPct val="0"/>
                        </a:spcAft>
                        <a:buClrTx/>
                        <a:buSzTx/>
                        <a:buFontTx/>
                        <a:buNone/>
                        <a:tabLst/>
                        <a:defRPr/>
                      </a:pPr>
                      <a:r>
                        <a:rPr lang="ru-RU" sz="1100" b="1" kern="50" dirty="0" smtClean="0">
                          <a:latin typeface="Times New Roman"/>
                          <a:ea typeface="Arial Unicode MS"/>
                        </a:rPr>
                        <a:t>Переселение граждан  из аварийного жилищного фонда                                 72 092,51 </a:t>
                      </a:r>
                      <a:r>
                        <a:rPr kumimoji="0" lang="ru-RU" sz="1100" b="1" u="none" strike="noStrike" cap="none" normalizeH="0" baseline="0" dirty="0" smtClean="0">
                          <a:ln>
                            <a:noFill/>
                          </a:ln>
                          <a:solidFill>
                            <a:schemeClr val="tx1"/>
                          </a:solidFill>
                          <a:effectLst/>
                          <a:latin typeface="Times New Roman" pitchFamily="18" charset="0"/>
                          <a:cs typeface="Times New Roman" pitchFamily="18" charset="0"/>
                        </a:rPr>
                        <a:t>тыс.рублей</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rowSpan="3">
                  <a:txBody>
                    <a:bodyPr/>
                    <a:lstStyle/>
                    <a:p>
                      <a:pPr marL="193675"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Обеспечение  реализации мероприятий по обеспечению населения питьевой водой  </a:t>
                      </a:r>
                    </a:p>
                    <a:p>
                      <a:pPr marL="193675" marR="0" lvl="0" indent="0" algn="ctr" defTabSz="914400" rtl="0" eaLnBrk="1" fontAlgn="base" latinLnBrk="0" hangingPunct="1">
                        <a:lnSpc>
                          <a:spcPct val="100000"/>
                        </a:lnSpc>
                        <a:spcBef>
                          <a:spcPct val="0"/>
                        </a:spcBef>
                        <a:spcAft>
                          <a:spcPct val="0"/>
                        </a:spcAft>
                        <a:buClrTx/>
                        <a:buSzTx/>
                        <a:buFontTx/>
                        <a:buNone/>
                        <a:tabLst/>
                      </a:pPr>
                      <a:r>
                        <a:rPr kumimoji="0" lang="ru-RU" sz="1100" b="1" i="0" u="none" strike="noStrike" cap="none" normalizeH="0" baseline="0" dirty="0" smtClean="0">
                          <a:ln>
                            <a:noFill/>
                          </a:ln>
                          <a:solidFill>
                            <a:schemeClr val="tx1"/>
                          </a:solidFill>
                          <a:effectLst/>
                          <a:latin typeface="Times New Roman" pitchFamily="18" charset="0"/>
                          <a:cs typeface="Times New Roman" pitchFamily="18" charset="0"/>
                        </a:rPr>
                        <a:t>136 927,40  тыс.рублей</a:t>
                      </a: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rowSpan="3">
                  <a:txBody>
                    <a:bodyPr/>
                    <a:lstStyle/>
                    <a:p>
                      <a:endParaRPr lang="ru-RU" sz="1100" b="0" dirty="0">
                        <a:solidFill>
                          <a:schemeClr val="tx1"/>
                        </a:solidFill>
                      </a:endParaRPr>
                    </a:p>
                  </a:txBody>
                  <a:tcPr marL="0" marR="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128588" marR="0" lvl="0" indent="0" algn="ctr" defTabSz="914400" rtl="0" eaLnBrk="1" fontAlgn="base" latinLnBrk="0" hangingPunct="1">
                        <a:lnSpc>
                          <a:spcPct val="100000"/>
                        </a:lnSpc>
                        <a:spcBef>
                          <a:spcPct val="0"/>
                        </a:spcBef>
                        <a:spcAft>
                          <a:spcPct val="0"/>
                        </a:spcAft>
                        <a:buClrTx/>
                        <a:buSzTx/>
                        <a:buFontTx/>
                        <a:buNone/>
                        <a:tabLst/>
                      </a:pPr>
                      <a:r>
                        <a:rPr kumimoji="0" lang="ru-RU" sz="1100" b="1" u="none" strike="noStrike" cap="none" normalizeH="0" baseline="0" dirty="0" smtClean="0">
                          <a:ln>
                            <a:noFill/>
                          </a:ln>
                          <a:solidFill>
                            <a:schemeClr val="tx1"/>
                          </a:solidFill>
                          <a:effectLst/>
                          <a:latin typeface="Times New Roman" pitchFamily="18" charset="0"/>
                          <a:cs typeface="Times New Roman" pitchFamily="18" charset="0"/>
                        </a:rPr>
                        <a:t>обеспечение  деятельности  муниципального  казенного учреждения</a:t>
                      </a:r>
                    </a:p>
                    <a:p>
                      <a:pPr marL="128588" marR="0" lvl="0" indent="0" algn="ctr" defTabSz="914400" rtl="0" eaLnBrk="1" fontAlgn="base" latinLnBrk="0" hangingPunct="1">
                        <a:lnSpc>
                          <a:spcPct val="100000"/>
                        </a:lnSpc>
                        <a:spcBef>
                          <a:spcPct val="0"/>
                        </a:spcBef>
                        <a:spcAft>
                          <a:spcPct val="0"/>
                        </a:spcAft>
                        <a:buClrTx/>
                        <a:buSzTx/>
                        <a:buFontTx/>
                        <a:buNone/>
                        <a:tabLst/>
                      </a:pPr>
                      <a:r>
                        <a:rPr kumimoji="0" lang="ru-RU" sz="1100" b="1" u="none" strike="noStrike" cap="none" normalizeH="0" baseline="0" dirty="0" smtClean="0">
                          <a:ln>
                            <a:noFill/>
                          </a:ln>
                          <a:solidFill>
                            <a:schemeClr val="tx1"/>
                          </a:solidFill>
                          <a:effectLst/>
                          <a:latin typeface="Times New Roman" pitchFamily="18" charset="0"/>
                          <a:cs typeface="Times New Roman" pitchFamily="18" charset="0"/>
                        </a:rPr>
                        <a:t>«УГКР и ЖКХ»                     6 566,0 тыс.рублей</a:t>
                      </a:r>
                      <a:endParaRPr kumimoji="0" lang="ru-RU" sz="11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150304">
                <a:tc vMerge="1">
                  <a:txBody>
                    <a:bodyPr/>
                    <a:lstStyle/>
                    <a:p>
                      <a:endParaRPr lang="ru-RU"/>
                    </a:p>
                  </a:txBody>
                  <a:tcPr/>
                </a:tc>
                <a:tc vMerge="1">
                  <a:txBody>
                    <a:bodyPr/>
                    <a:lstStyle/>
                    <a:p>
                      <a:endParaRPr lang="ru-RU"/>
                    </a:p>
                  </a:txBody>
                  <a:tcPr/>
                </a:tc>
                <a:tc vMerge="1">
                  <a:txBody>
                    <a:bodyPr/>
                    <a:lstStyle/>
                    <a:p>
                      <a:endParaRPr lang="ru-RU"/>
                    </a:p>
                  </a:txBody>
                  <a:tcPr/>
                </a:tc>
                <a:tc rowSpan="2">
                  <a:txBody>
                    <a:bodyPr/>
                    <a:lstStyle/>
                    <a:p>
                      <a:pPr marL="212725" marR="0" lvl="0" indent="0" algn="ctr" defTabSz="914400" rtl="0" eaLnBrk="1" fontAlgn="base" latinLnBrk="0" hangingPunct="1">
                        <a:lnSpc>
                          <a:spcPct val="100000"/>
                        </a:lnSpc>
                        <a:spcBef>
                          <a:spcPct val="0"/>
                        </a:spcBef>
                        <a:spcAft>
                          <a:spcPct val="0"/>
                        </a:spcAft>
                        <a:buClrTx/>
                        <a:buSzTx/>
                        <a:buFontTx/>
                        <a:buNone/>
                        <a:tabLst/>
                      </a:pPr>
                      <a:r>
                        <a:rPr lang="ru-RU" sz="1100" kern="50" dirty="0" smtClean="0">
                          <a:latin typeface="Times New Roman"/>
                          <a:ea typeface="Arial Unicode MS"/>
                        </a:rPr>
                        <a:t>Выполнение прочих мероприятий в области жилищно-коммунального хозяйства 110,0 тыс.рублей</a:t>
                      </a:r>
                      <a:endParaRPr kumimoji="0" lang="ru-RU" sz="11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901823">
                <a:tc>
                  <a:txBody>
                    <a:bodyPr/>
                    <a:lstStyle/>
                    <a:p>
                      <a:pPr marL="141288" marR="0" lvl="0" indent="0" algn="ctr" defTabSz="914400" rtl="0" eaLnBrk="1" fontAlgn="base" latinLnBrk="0" hangingPunct="1">
                        <a:lnSpc>
                          <a:spcPct val="100000"/>
                        </a:lnSpc>
                        <a:spcBef>
                          <a:spcPct val="0"/>
                        </a:spcBef>
                        <a:spcAft>
                          <a:spcPct val="0"/>
                        </a:spcAft>
                        <a:buClrTx/>
                        <a:buSzTx/>
                        <a:buFontTx/>
                        <a:buNone/>
                        <a:tabLst/>
                      </a:pPr>
                      <a:r>
                        <a:rPr kumimoji="0" lang="ru-RU" sz="1100" b="1" u="none" strike="noStrike" cap="none" normalizeH="0" baseline="0" dirty="0" smtClean="0">
                          <a:ln>
                            <a:noFill/>
                          </a:ln>
                          <a:solidFill>
                            <a:schemeClr val="tx1"/>
                          </a:solidFill>
                          <a:effectLst/>
                          <a:latin typeface="Times New Roman" pitchFamily="18" charset="0"/>
                          <a:cs typeface="Times New Roman" pitchFamily="18" charset="0"/>
                        </a:rPr>
                        <a:t>перечисление взносов в фонд капитального ремонта 330,0 тыс.рублей</a:t>
                      </a:r>
                      <a:endParaRPr kumimoji="0" lang="ru-RU" sz="11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horzOverflow="overflow">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vMerge="1">
                  <a:txBody>
                    <a:bodyPr/>
                    <a:lstStyle/>
                    <a:p>
                      <a:endParaRPr lang="ru-RU"/>
                    </a:p>
                  </a:txBody>
                  <a:tcPr/>
                </a:tc>
                <a:tc vMerge="1">
                  <a:txBody>
                    <a:bodyPr/>
                    <a:lstStyle/>
                    <a:p>
                      <a:endParaRPr lang="ru-RU"/>
                    </a:p>
                  </a:txBody>
                  <a:tcPr/>
                </a:tc>
                <a:tc vMerge="1">
                  <a:txBody>
                    <a:bodyPr/>
                    <a:lstStyle/>
                    <a:p>
                      <a:pPr marL="212725" marR="0" lvl="0" indent="0" algn="ctr" defTabSz="914400" rtl="0" eaLnBrk="1" fontAlgn="base" latinLnBrk="0" hangingPunct="1">
                        <a:lnSpc>
                          <a:spcPct val="100000"/>
                        </a:lnSpc>
                        <a:spcBef>
                          <a:spcPct val="0"/>
                        </a:spcBef>
                        <a:spcAft>
                          <a:spcPct val="0"/>
                        </a:spcAft>
                        <a:buClrTx/>
                        <a:buSzTx/>
                        <a:buFontTx/>
                        <a:buNone/>
                        <a:tabLst/>
                      </a:pPr>
                      <a:endParaRPr kumimoji="0" lang="ru-RU" sz="1100" b="1" i="0" u="none" strike="noStrike" cap="none" normalizeH="0" baseline="0" dirty="0" smtClean="0">
                        <a:ln>
                          <a:noFill/>
                        </a:ln>
                        <a:solidFill>
                          <a:schemeClr val="tx1"/>
                        </a:solidFill>
                        <a:effectLst/>
                        <a:latin typeface="Times New Roman" pitchFamily="18" charset="0"/>
                        <a:cs typeface="Times New Roman" pitchFamily="18" charset="0"/>
                      </a:endParaRPr>
                    </a:p>
                  </a:txBody>
                  <a:tcPr marL="0" marR="0" marT="0"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3960405906"/>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a:xfrm>
            <a:off x="81911" y="143012"/>
            <a:ext cx="8372506" cy="563562"/>
          </a:xfrm>
        </p:spPr>
        <p:txBody>
          <a:bodyPr>
            <a:normAutofit/>
          </a:bodyPr>
          <a:lstStyle/>
          <a:p>
            <a:pPr eaLnBrk="1" hangingPunct="1"/>
            <a:r>
              <a:rPr lang="ru-RU" sz="2400" b="1" dirty="0" smtClean="0">
                <a:pattFill prst="wdUpDiag">
                  <a:fgClr>
                    <a:srgbClr val="7030A0"/>
                  </a:fgClr>
                  <a:bgClr>
                    <a:schemeClr val="tx1"/>
                  </a:bgClr>
                </a:pattFill>
                <a:latin typeface="Times New Roman" pitchFamily="18" charset="0"/>
                <a:cs typeface="Times New Roman" pitchFamily="18" charset="0"/>
              </a:rPr>
              <a:t>Бюджетный процесс</a:t>
            </a:r>
            <a:endParaRPr lang="en-US" sz="2400" b="1" dirty="0" smtClean="0">
              <a:pattFill prst="wdUpDiag">
                <a:fgClr>
                  <a:srgbClr val="7030A0"/>
                </a:fgClr>
                <a:bgClr>
                  <a:schemeClr val="tx1"/>
                </a:bgClr>
              </a:pattFill>
              <a:latin typeface="Times New Roman" pitchFamily="18" charset="0"/>
              <a:cs typeface="Times New Roman" pitchFamily="18" charset="0"/>
            </a:endParaRPr>
          </a:p>
        </p:txBody>
      </p:sp>
      <p:sp>
        <p:nvSpPr>
          <p:cNvPr id="33795" name="Freeform 3"/>
          <p:cNvSpPr>
            <a:spLocks noEditPoints="1"/>
          </p:cNvSpPr>
          <p:nvPr/>
        </p:nvSpPr>
        <p:spPr bwMode="gray">
          <a:xfrm rot="-1358056">
            <a:off x="1077913" y="3057525"/>
            <a:ext cx="6853237" cy="2803525"/>
          </a:xfrm>
          <a:custGeom>
            <a:avLst/>
            <a:gdLst/>
            <a:ahLst/>
            <a:cxnLst>
              <a:cxn ang="0">
                <a:pos x="1692" y="12"/>
              </a:cxn>
              <a:cxn ang="0">
                <a:pos x="1234" y="74"/>
              </a:cxn>
              <a:cxn ang="0">
                <a:pos x="828" y="182"/>
              </a:cxn>
              <a:cxn ang="0">
                <a:pos x="486" y="330"/>
              </a:cxn>
              <a:cxn ang="0">
                <a:pos x="226" y="510"/>
              </a:cxn>
              <a:cxn ang="0">
                <a:pos x="58" y="718"/>
              </a:cxn>
              <a:cxn ang="0">
                <a:pos x="0" y="944"/>
              </a:cxn>
              <a:cxn ang="0">
                <a:pos x="58" y="1170"/>
              </a:cxn>
              <a:cxn ang="0">
                <a:pos x="226" y="1378"/>
              </a:cxn>
              <a:cxn ang="0">
                <a:pos x="486" y="1558"/>
              </a:cxn>
              <a:cxn ang="0">
                <a:pos x="828" y="1706"/>
              </a:cxn>
              <a:cxn ang="0">
                <a:pos x="1234" y="1814"/>
              </a:cxn>
              <a:cxn ang="0">
                <a:pos x="1692" y="1876"/>
              </a:cxn>
              <a:cxn ang="0">
                <a:pos x="2186" y="1884"/>
              </a:cxn>
              <a:cxn ang="0">
                <a:pos x="2658" y="1840"/>
              </a:cxn>
              <a:cxn ang="0">
                <a:pos x="3084" y="1746"/>
              </a:cxn>
              <a:cxn ang="0">
                <a:pos x="3448" y="1612"/>
              </a:cxn>
              <a:cxn ang="0">
                <a:pos x="3738" y="1442"/>
              </a:cxn>
              <a:cxn ang="0">
                <a:pos x="3938" y="1242"/>
              </a:cxn>
              <a:cxn ang="0">
                <a:pos x="4034" y="1022"/>
              </a:cxn>
              <a:cxn ang="0">
                <a:pos x="4014" y="790"/>
              </a:cxn>
              <a:cxn ang="0">
                <a:pos x="3882" y="576"/>
              </a:cxn>
              <a:cxn ang="0">
                <a:pos x="3650" y="386"/>
              </a:cxn>
              <a:cxn ang="0">
                <a:pos x="3334" y="228"/>
              </a:cxn>
              <a:cxn ang="0">
                <a:pos x="2948" y="106"/>
              </a:cxn>
              <a:cxn ang="0">
                <a:pos x="2506" y="28"/>
              </a:cxn>
              <a:cxn ang="0">
                <a:pos x="2020" y="0"/>
              </a:cxn>
              <a:cxn ang="0">
                <a:pos x="1606" y="1736"/>
              </a:cxn>
              <a:cxn ang="0">
                <a:pos x="1164" y="1678"/>
              </a:cxn>
              <a:cxn ang="0">
                <a:pos x="776" y="1576"/>
              </a:cxn>
              <a:cxn ang="0">
                <a:pos x="458" y="1436"/>
              </a:cxn>
              <a:cxn ang="0">
                <a:pos x="224" y="1266"/>
              </a:cxn>
              <a:cxn ang="0">
                <a:pos x="88" y="1074"/>
              </a:cxn>
              <a:cxn ang="0">
                <a:pos x="68" y="864"/>
              </a:cxn>
              <a:cxn ang="0">
                <a:pos x="166" y="664"/>
              </a:cxn>
              <a:cxn ang="0">
                <a:pos x="370" y="486"/>
              </a:cxn>
              <a:cxn ang="0">
                <a:pos x="662" y="336"/>
              </a:cxn>
              <a:cxn ang="0">
                <a:pos x="1028" y="222"/>
              </a:cxn>
              <a:cxn ang="0">
                <a:pos x="1454" y="148"/>
              </a:cxn>
              <a:cxn ang="0">
                <a:pos x="1922" y="120"/>
              </a:cxn>
              <a:cxn ang="0">
                <a:pos x="2392" y="148"/>
              </a:cxn>
              <a:cxn ang="0">
                <a:pos x="2818" y="222"/>
              </a:cxn>
              <a:cxn ang="0">
                <a:pos x="3184" y="336"/>
              </a:cxn>
              <a:cxn ang="0">
                <a:pos x="3476" y="486"/>
              </a:cxn>
              <a:cxn ang="0">
                <a:pos x="3680" y="664"/>
              </a:cxn>
              <a:cxn ang="0">
                <a:pos x="3778" y="864"/>
              </a:cxn>
              <a:cxn ang="0">
                <a:pos x="3758" y="1074"/>
              </a:cxn>
              <a:cxn ang="0">
                <a:pos x="3622" y="1266"/>
              </a:cxn>
              <a:cxn ang="0">
                <a:pos x="3388" y="1436"/>
              </a:cxn>
              <a:cxn ang="0">
                <a:pos x="3070" y="1576"/>
              </a:cxn>
              <a:cxn ang="0">
                <a:pos x="2682" y="1678"/>
              </a:cxn>
              <a:cxn ang="0">
                <a:pos x="2240" y="1736"/>
              </a:cxn>
            </a:cxnLst>
            <a:rect l="0" t="0" r="r" b="b"/>
            <a:pathLst>
              <a:path w="4040" h="1888">
                <a:moveTo>
                  <a:pt x="2020" y="0"/>
                </a:moveTo>
                <a:lnTo>
                  <a:pt x="1854" y="4"/>
                </a:lnTo>
                <a:lnTo>
                  <a:pt x="1692" y="12"/>
                </a:lnTo>
                <a:lnTo>
                  <a:pt x="1534" y="28"/>
                </a:lnTo>
                <a:lnTo>
                  <a:pt x="1382" y="48"/>
                </a:lnTo>
                <a:lnTo>
                  <a:pt x="1234" y="74"/>
                </a:lnTo>
                <a:lnTo>
                  <a:pt x="1092" y="106"/>
                </a:lnTo>
                <a:lnTo>
                  <a:pt x="956" y="142"/>
                </a:lnTo>
                <a:lnTo>
                  <a:pt x="828" y="182"/>
                </a:lnTo>
                <a:lnTo>
                  <a:pt x="706" y="228"/>
                </a:lnTo>
                <a:lnTo>
                  <a:pt x="592" y="276"/>
                </a:lnTo>
                <a:lnTo>
                  <a:pt x="486" y="330"/>
                </a:lnTo>
                <a:lnTo>
                  <a:pt x="390" y="386"/>
                </a:lnTo>
                <a:lnTo>
                  <a:pt x="302" y="446"/>
                </a:lnTo>
                <a:lnTo>
                  <a:pt x="226" y="510"/>
                </a:lnTo>
                <a:lnTo>
                  <a:pt x="158" y="576"/>
                </a:lnTo>
                <a:lnTo>
                  <a:pt x="102" y="646"/>
                </a:lnTo>
                <a:lnTo>
                  <a:pt x="58" y="718"/>
                </a:lnTo>
                <a:lnTo>
                  <a:pt x="26" y="790"/>
                </a:lnTo>
                <a:lnTo>
                  <a:pt x="6" y="866"/>
                </a:lnTo>
                <a:lnTo>
                  <a:pt x="0" y="944"/>
                </a:lnTo>
                <a:lnTo>
                  <a:pt x="6" y="1022"/>
                </a:lnTo>
                <a:lnTo>
                  <a:pt x="26" y="1098"/>
                </a:lnTo>
                <a:lnTo>
                  <a:pt x="58" y="1170"/>
                </a:lnTo>
                <a:lnTo>
                  <a:pt x="102" y="1242"/>
                </a:lnTo>
                <a:lnTo>
                  <a:pt x="158" y="1312"/>
                </a:lnTo>
                <a:lnTo>
                  <a:pt x="226" y="1378"/>
                </a:lnTo>
                <a:lnTo>
                  <a:pt x="302" y="1442"/>
                </a:lnTo>
                <a:lnTo>
                  <a:pt x="390" y="1502"/>
                </a:lnTo>
                <a:lnTo>
                  <a:pt x="486" y="1558"/>
                </a:lnTo>
                <a:lnTo>
                  <a:pt x="592" y="1612"/>
                </a:lnTo>
                <a:lnTo>
                  <a:pt x="706" y="1660"/>
                </a:lnTo>
                <a:lnTo>
                  <a:pt x="828" y="1706"/>
                </a:lnTo>
                <a:lnTo>
                  <a:pt x="956" y="1746"/>
                </a:lnTo>
                <a:lnTo>
                  <a:pt x="1092" y="1782"/>
                </a:lnTo>
                <a:lnTo>
                  <a:pt x="1234" y="1814"/>
                </a:lnTo>
                <a:lnTo>
                  <a:pt x="1382" y="1840"/>
                </a:lnTo>
                <a:lnTo>
                  <a:pt x="1534" y="1860"/>
                </a:lnTo>
                <a:lnTo>
                  <a:pt x="1692" y="1876"/>
                </a:lnTo>
                <a:lnTo>
                  <a:pt x="1854" y="1884"/>
                </a:lnTo>
                <a:lnTo>
                  <a:pt x="2020" y="1888"/>
                </a:lnTo>
                <a:lnTo>
                  <a:pt x="2186" y="1884"/>
                </a:lnTo>
                <a:lnTo>
                  <a:pt x="2348" y="1876"/>
                </a:lnTo>
                <a:lnTo>
                  <a:pt x="2506" y="1860"/>
                </a:lnTo>
                <a:lnTo>
                  <a:pt x="2658" y="1840"/>
                </a:lnTo>
                <a:lnTo>
                  <a:pt x="2806" y="1814"/>
                </a:lnTo>
                <a:lnTo>
                  <a:pt x="2948" y="1782"/>
                </a:lnTo>
                <a:lnTo>
                  <a:pt x="3084" y="1746"/>
                </a:lnTo>
                <a:lnTo>
                  <a:pt x="3212" y="1706"/>
                </a:lnTo>
                <a:lnTo>
                  <a:pt x="3334" y="1660"/>
                </a:lnTo>
                <a:lnTo>
                  <a:pt x="3448" y="1612"/>
                </a:lnTo>
                <a:lnTo>
                  <a:pt x="3554" y="1558"/>
                </a:lnTo>
                <a:lnTo>
                  <a:pt x="3650" y="1502"/>
                </a:lnTo>
                <a:lnTo>
                  <a:pt x="3738" y="1442"/>
                </a:lnTo>
                <a:lnTo>
                  <a:pt x="3814" y="1378"/>
                </a:lnTo>
                <a:lnTo>
                  <a:pt x="3882" y="1312"/>
                </a:lnTo>
                <a:lnTo>
                  <a:pt x="3938" y="1242"/>
                </a:lnTo>
                <a:lnTo>
                  <a:pt x="3982" y="1170"/>
                </a:lnTo>
                <a:lnTo>
                  <a:pt x="4014" y="1098"/>
                </a:lnTo>
                <a:lnTo>
                  <a:pt x="4034" y="1022"/>
                </a:lnTo>
                <a:lnTo>
                  <a:pt x="4040" y="944"/>
                </a:lnTo>
                <a:lnTo>
                  <a:pt x="4034" y="866"/>
                </a:lnTo>
                <a:lnTo>
                  <a:pt x="4014" y="790"/>
                </a:lnTo>
                <a:lnTo>
                  <a:pt x="3982" y="718"/>
                </a:lnTo>
                <a:lnTo>
                  <a:pt x="3938" y="646"/>
                </a:lnTo>
                <a:lnTo>
                  <a:pt x="3882" y="576"/>
                </a:lnTo>
                <a:lnTo>
                  <a:pt x="3814" y="510"/>
                </a:lnTo>
                <a:lnTo>
                  <a:pt x="3738" y="446"/>
                </a:lnTo>
                <a:lnTo>
                  <a:pt x="3650" y="386"/>
                </a:lnTo>
                <a:lnTo>
                  <a:pt x="3554" y="330"/>
                </a:lnTo>
                <a:lnTo>
                  <a:pt x="3448" y="276"/>
                </a:lnTo>
                <a:lnTo>
                  <a:pt x="3334" y="228"/>
                </a:lnTo>
                <a:lnTo>
                  <a:pt x="3212" y="182"/>
                </a:lnTo>
                <a:lnTo>
                  <a:pt x="3084" y="142"/>
                </a:lnTo>
                <a:lnTo>
                  <a:pt x="2948" y="106"/>
                </a:lnTo>
                <a:lnTo>
                  <a:pt x="2806" y="74"/>
                </a:lnTo>
                <a:lnTo>
                  <a:pt x="2658" y="48"/>
                </a:lnTo>
                <a:lnTo>
                  <a:pt x="2506" y="28"/>
                </a:lnTo>
                <a:lnTo>
                  <a:pt x="2348" y="12"/>
                </a:lnTo>
                <a:lnTo>
                  <a:pt x="2186" y="4"/>
                </a:lnTo>
                <a:lnTo>
                  <a:pt x="2020" y="0"/>
                </a:lnTo>
                <a:close/>
                <a:moveTo>
                  <a:pt x="1922" y="1748"/>
                </a:moveTo>
                <a:lnTo>
                  <a:pt x="1762" y="1746"/>
                </a:lnTo>
                <a:lnTo>
                  <a:pt x="1606" y="1736"/>
                </a:lnTo>
                <a:lnTo>
                  <a:pt x="1454" y="1722"/>
                </a:lnTo>
                <a:lnTo>
                  <a:pt x="1306" y="1702"/>
                </a:lnTo>
                <a:lnTo>
                  <a:pt x="1164" y="1678"/>
                </a:lnTo>
                <a:lnTo>
                  <a:pt x="1028" y="1648"/>
                </a:lnTo>
                <a:lnTo>
                  <a:pt x="898" y="1614"/>
                </a:lnTo>
                <a:lnTo>
                  <a:pt x="776" y="1576"/>
                </a:lnTo>
                <a:lnTo>
                  <a:pt x="662" y="1532"/>
                </a:lnTo>
                <a:lnTo>
                  <a:pt x="554" y="1486"/>
                </a:lnTo>
                <a:lnTo>
                  <a:pt x="458" y="1436"/>
                </a:lnTo>
                <a:lnTo>
                  <a:pt x="370" y="1382"/>
                </a:lnTo>
                <a:lnTo>
                  <a:pt x="292" y="1326"/>
                </a:lnTo>
                <a:lnTo>
                  <a:pt x="224" y="1266"/>
                </a:lnTo>
                <a:lnTo>
                  <a:pt x="166" y="1204"/>
                </a:lnTo>
                <a:lnTo>
                  <a:pt x="122" y="1140"/>
                </a:lnTo>
                <a:lnTo>
                  <a:pt x="88" y="1074"/>
                </a:lnTo>
                <a:lnTo>
                  <a:pt x="68" y="1004"/>
                </a:lnTo>
                <a:lnTo>
                  <a:pt x="62" y="934"/>
                </a:lnTo>
                <a:lnTo>
                  <a:pt x="68" y="864"/>
                </a:lnTo>
                <a:lnTo>
                  <a:pt x="88" y="796"/>
                </a:lnTo>
                <a:lnTo>
                  <a:pt x="122" y="730"/>
                </a:lnTo>
                <a:lnTo>
                  <a:pt x="166" y="664"/>
                </a:lnTo>
                <a:lnTo>
                  <a:pt x="224" y="602"/>
                </a:lnTo>
                <a:lnTo>
                  <a:pt x="292" y="544"/>
                </a:lnTo>
                <a:lnTo>
                  <a:pt x="370" y="486"/>
                </a:lnTo>
                <a:lnTo>
                  <a:pt x="458" y="434"/>
                </a:lnTo>
                <a:lnTo>
                  <a:pt x="554" y="382"/>
                </a:lnTo>
                <a:lnTo>
                  <a:pt x="662" y="336"/>
                </a:lnTo>
                <a:lnTo>
                  <a:pt x="776" y="294"/>
                </a:lnTo>
                <a:lnTo>
                  <a:pt x="898" y="256"/>
                </a:lnTo>
                <a:lnTo>
                  <a:pt x="1028" y="222"/>
                </a:lnTo>
                <a:lnTo>
                  <a:pt x="1164" y="192"/>
                </a:lnTo>
                <a:lnTo>
                  <a:pt x="1306" y="166"/>
                </a:lnTo>
                <a:lnTo>
                  <a:pt x="1454" y="148"/>
                </a:lnTo>
                <a:lnTo>
                  <a:pt x="1606" y="132"/>
                </a:lnTo>
                <a:lnTo>
                  <a:pt x="1762" y="124"/>
                </a:lnTo>
                <a:lnTo>
                  <a:pt x="1922" y="120"/>
                </a:lnTo>
                <a:lnTo>
                  <a:pt x="2084" y="124"/>
                </a:lnTo>
                <a:lnTo>
                  <a:pt x="2240" y="132"/>
                </a:lnTo>
                <a:lnTo>
                  <a:pt x="2392" y="148"/>
                </a:lnTo>
                <a:lnTo>
                  <a:pt x="2540" y="166"/>
                </a:lnTo>
                <a:lnTo>
                  <a:pt x="2682" y="192"/>
                </a:lnTo>
                <a:lnTo>
                  <a:pt x="2818" y="222"/>
                </a:lnTo>
                <a:lnTo>
                  <a:pt x="2948" y="256"/>
                </a:lnTo>
                <a:lnTo>
                  <a:pt x="3070" y="294"/>
                </a:lnTo>
                <a:lnTo>
                  <a:pt x="3184" y="336"/>
                </a:lnTo>
                <a:lnTo>
                  <a:pt x="3292" y="382"/>
                </a:lnTo>
                <a:lnTo>
                  <a:pt x="3388" y="434"/>
                </a:lnTo>
                <a:lnTo>
                  <a:pt x="3476" y="486"/>
                </a:lnTo>
                <a:lnTo>
                  <a:pt x="3554" y="544"/>
                </a:lnTo>
                <a:lnTo>
                  <a:pt x="3622" y="602"/>
                </a:lnTo>
                <a:lnTo>
                  <a:pt x="3680" y="664"/>
                </a:lnTo>
                <a:lnTo>
                  <a:pt x="3724" y="730"/>
                </a:lnTo>
                <a:lnTo>
                  <a:pt x="3758" y="796"/>
                </a:lnTo>
                <a:lnTo>
                  <a:pt x="3778" y="864"/>
                </a:lnTo>
                <a:lnTo>
                  <a:pt x="3784" y="934"/>
                </a:lnTo>
                <a:lnTo>
                  <a:pt x="3778" y="1004"/>
                </a:lnTo>
                <a:lnTo>
                  <a:pt x="3758" y="1074"/>
                </a:lnTo>
                <a:lnTo>
                  <a:pt x="3724" y="1140"/>
                </a:lnTo>
                <a:lnTo>
                  <a:pt x="3680" y="1204"/>
                </a:lnTo>
                <a:lnTo>
                  <a:pt x="3622" y="1266"/>
                </a:lnTo>
                <a:lnTo>
                  <a:pt x="3554" y="1326"/>
                </a:lnTo>
                <a:lnTo>
                  <a:pt x="3476" y="1382"/>
                </a:lnTo>
                <a:lnTo>
                  <a:pt x="3388" y="1436"/>
                </a:lnTo>
                <a:lnTo>
                  <a:pt x="3292" y="1486"/>
                </a:lnTo>
                <a:lnTo>
                  <a:pt x="3184" y="1532"/>
                </a:lnTo>
                <a:lnTo>
                  <a:pt x="3070" y="1576"/>
                </a:lnTo>
                <a:lnTo>
                  <a:pt x="2948" y="1614"/>
                </a:lnTo>
                <a:lnTo>
                  <a:pt x="2818" y="1648"/>
                </a:lnTo>
                <a:lnTo>
                  <a:pt x="2682" y="1678"/>
                </a:lnTo>
                <a:lnTo>
                  <a:pt x="2540" y="1702"/>
                </a:lnTo>
                <a:lnTo>
                  <a:pt x="2392" y="1722"/>
                </a:lnTo>
                <a:lnTo>
                  <a:pt x="2240" y="1736"/>
                </a:lnTo>
                <a:lnTo>
                  <a:pt x="2084" y="1746"/>
                </a:lnTo>
                <a:lnTo>
                  <a:pt x="1922" y="1748"/>
                </a:lnTo>
                <a:close/>
              </a:path>
            </a:pathLst>
          </a:custGeom>
          <a:gradFill flip="none" rotWithShape="1">
            <a:gsLst>
              <a:gs pos="0">
                <a:srgbClr val="7030A0">
                  <a:shade val="30000"/>
                  <a:satMod val="115000"/>
                </a:srgbClr>
              </a:gs>
              <a:gs pos="50000">
                <a:srgbClr val="7030A0">
                  <a:shade val="67500"/>
                  <a:satMod val="115000"/>
                </a:srgbClr>
              </a:gs>
              <a:gs pos="100000">
                <a:srgbClr val="7030A0">
                  <a:shade val="100000"/>
                  <a:satMod val="115000"/>
                </a:srgbClr>
              </a:gs>
            </a:gsLst>
            <a:lin ang="5400000" scaled="1"/>
            <a:tileRect/>
          </a:gradFill>
          <a:ln w="0">
            <a:noFill/>
            <a:prstDash val="solid"/>
            <a:round/>
            <a:headEnd/>
            <a:tailEnd/>
          </a:ln>
        </p:spPr>
        <p:txBody>
          <a:bodyPr/>
          <a:lstStyle/>
          <a:p>
            <a:pPr>
              <a:defRPr/>
            </a:pPr>
            <a:endParaRPr lang="ru-RU"/>
          </a:p>
        </p:txBody>
      </p:sp>
      <p:sp>
        <p:nvSpPr>
          <p:cNvPr id="23555" name="Oval 18"/>
          <p:cNvSpPr>
            <a:spLocks noChangeArrowheads="1"/>
          </p:cNvSpPr>
          <p:nvPr/>
        </p:nvSpPr>
        <p:spPr bwMode="gray">
          <a:xfrm rot="-1543677">
            <a:off x="4752975" y="2909888"/>
            <a:ext cx="1657350" cy="466725"/>
          </a:xfrm>
          <a:prstGeom prst="ellipse">
            <a:avLst/>
          </a:prstGeom>
          <a:solidFill>
            <a:srgbClr val="020A53">
              <a:alpha val="70195"/>
            </a:srgbClr>
          </a:solidFill>
          <a:ln w="9525">
            <a:noFill/>
            <a:round/>
            <a:headEnd/>
            <a:tailEnd/>
          </a:ln>
        </p:spPr>
        <p:txBody>
          <a:bodyPr wrap="none" anchor="ctr"/>
          <a:lstStyle/>
          <a:p>
            <a:endParaRPr lang="ru-RU"/>
          </a:p>
        </p:txBody>
      </p:sp>
      <p:sp>
        <p:nvSpPr>
          <p:cNvPr id="23556" name="Oval 19"/>
          <p:cNvSpPr>
            <a:spLocks noChangeArrowheads="1"/>
          </p:cNvSpPr>
          <p:nvPr/>
        </p:nvSpPr>
        <p:spPr bwMode="gray">
          <a:xfrm rot="-1543677">
            <a:off x="7392988" y="3405188"/>
            <a:ext cx="1585912" cy="468312"/>
          </a:xfrm>
          <a:prstGeom prst="ellipse">
            <a:avLst/>
          </a:prstGeom>
          <a:solidFill>
            <a:srgbClr val="020A53">
              <a:alpha val="70195"/>
            </a:srgbClr>
          </a:solidFill>
          <a:ln w="9525">
            <a:noFill/>
            <a:round/>
            <a:headEnd/>
            <a:tailEnd/>
          </a:ln>
        </p:spPr>
        <p:txBody>
          <a:bodyPr wrap="none" anchor="ctr"/>
          <a:lstStyle/>
          <a:p>
            <a:endParaRPr lang="ru-RU"/>
          </a:p>
        </p:txBody>
      </p:sp>
      <p:sp>
        <p:nvSpPr>
          <p:cNvPr id="23557" name="Oval 20"/>
          <p:cNvSpPr>
            <a:spLocks noChangeArrowheads="1"/>
          </p:cNvSpPr>
          <p:nvPr/>
        </p:nvSpPr>
        <p:spPr bwMode="gray">
          <a:xfrm rot="-1543677">
            <a:off x="3689350" y="6122988"/>
            <a:ext cx="1392238" cy="409575"/>
          </a:xfrm>
          <a:prstGeom prst="ellipse">
            <a:avLst/>
          </a:prstGeom>
          <a:solidFill>
            <a:srgbClr val="020A53">
              <a:alpha val="70195"/>
            </a:srgbClr>
          </a:solidFill>
          <a:ln w="9525">
            <a:noFill/>
            <a:round/>
            <a:headEnd/>
            <a:tailEnd/>
          </a:ln>
        </p:spPr>
        <p:txBody>
          <a:bodyPr wrap="none" anchor="ctr"/>
          <a:lstStyle/>
          <a:p>
            <a:endParaRPr lang="ru-RU"/>
          </a:p>
        </p:txBody>
      </p:sp>
      <p:sp>
        <p:nvSpPr>
          <p:cNvPr id="23558" name="Oval 21"/>
          <p:cNvSpPr>
            <a:spLocks noChangeArrowheads="1"/>
          </p:cNvSpPr>
          <p:nvPr/>
        </p:nvSpPr>
        <p:spPr bwMode="gray">
          <a:xfrm rot="-1543677">
            <a:off x="6337300" y="5221288"/>
            <a:ext cx="1423988" cy="441325"/>
          </a:xfrm>
          <a:prstGeom prst="ellipse">
            <a:avLst/>
          </a:prstGeom>
          <a:solidFill>
            <a:srgbClr val="020A53">
              <a:alpha val="70195"/>
            </a:srgbClr>
          </a:solidFill>
          <a:ln w="9525">
            <a:noFill/>
            <a:round/>
            <a:headEnd/>
            <a:tailEnd/>
          </a:ln>
        </p:spPr>
        <p:txBody>
          <a:bodyPr wrap="none" anchor="ctr"/>
          <a:lstStyle/>
          <a:p>
            <a:endParaRPr lang="ru-RU"/>
          </a:p>
        </p:txBody>
      </p:sp>
      <p:sp>
        <p:nvSpPr>
          <p:cNvPr id="23559" name="Oval 22"/>
          <p:cNvSpPr>
            <a:spLocks noChangeArrowheads="1"/>
          </p:cNvSpPr>
          <p:nvPr/>
        </p:nvSpPr>
        <p:spPr bwMode="gray">
          <a:xfrm rot="-1543677">
            <a:off x="1400175" y="5608638"/>
            <a:ext cx="1325563" cy="439737"/>
          </a:xfrm>
          <a:prstGeom prst="ellipse">
            <a:avLst/>
          </a:prstGeom>
          <a:solidFill>
            <a:srgbClr val="020A53">
              <a:alpha val="70195"/>
            </a:srgbClr>
          </a:solidFill>
          <a:ln w="9525">
            <a:noFill/>
            <a:round/>
            <a:headEnd/>
            <a:tailEnd/>
          </a:ln>
        </p:spPr>
        <p:txBody>
          <a:bodyPr wrap="none" anchor="ctr"/>
          <a:lstStyle/>
          <a:p>
            <a:endParaRPr lang="ru-RU"/>
          </a:p>
        </p:txBody>
      </p:sp>
      <p:sp>
        <p:nvSpPr>
          <p:cNvPr id="33796" name="Oval 4"/>
          <p:cNvSpPr>
            <a:spLocks noChangeArrowheads="1"/>
          </p:cNvSpPr>
          <p:nvPr/>
        </p:nvSpPr>
        <p:spPr bwMode="gray">
          <a:xfrm>
            <a:off x="3952875" y="1933575"/>
            <a:ext cx="1833563" cy="1679575"/>
          </a:xfrm>
          <a:prstGeom prst="ellipse">
            <a:avLst/>
          </a:prstGeom>
          <a:gradFill flip="none" rotWithShape="1">
            <a:gsLst>
              <a:gs pos="0">
                <a:srgbClr val="00B050">
                  <a:shade val="30000"/>
                  <a:satMod val="115000"/>
                </a:srgbClr>
              </a:gs>
              <a:gs pos="50000">
                <a:srgbClr val="00B050">
                  <a:shade val="67500"/>
                  <a:satMod val="115000"/>
                </a:srgbClr>
              </a:gs>
              <a:gs pos="100000">
                <a:srgbClr val="00B050">
                  <a:shade val="100000"/>
                  <a:satMod val="115000"/>
                </a:srgbClr>
              </a:gs>
            </a:gsLst>
            <a:path path="circle">
              <a:fillToRect l="100000" t="100000"/>
            </a:path>
            <a:tileRect r="-100000" b="-100000"/>
          </a:gradFill>
          <a:ln w="9525">
            <a:noFill/>
            <a:round/>
            <a:headEnd/>
            <a:tailEnd/>
          </a:ln>
          <a:effectLst/>
        </p:spPr>
        <p:txBody>
          <a:bodyPr wrap="none" anchor="ctr"/>
          <a:lstStyle/>
          <a:p>
            <a:pPr algn="ctr">
              <a:defRPr/>
            </a:pPr>
            <a:endParaRPr lang="ru-RU"/>
          </a:p>
        </p:txBody>
      </p:sp>
      <p:sp>
        <p:nvSpPr>
          <p:cNvPr id="33797" name="Oval 5"/>
          <p:cNvSpPr>
            <a:spLocks noChangeArrowheads="1"/>
          </p:cNvSpPr>
          <p:nvPr/>
        </p:nvSpPr>
        <p:spPr bwMode="gray">
          <a:xfrm>
            <a:off x="357188" y="4576763"/>
            <a:ext cx="1857375" cy="1714500"/>
          </a:xfrm>
          <a:prstGeom prst="ellipse">
            <a:avLst/>
          </a:prstGeom>
          <a:gradFill flip="none" rotWithShape="1">
            <a:gsLst>
              <a:gs pos="0">
                <a:schemeClr val="accent2">
                  <a:lumMod val="75000"/>
                  <a:shade val="30000"/>
                  <a:satMod val="115000"/>
                </a:schemeClr>
              </a:gs>
              <a:gs pos="50000">
                <a:schemeClr val="accent2">
                  <a:lumMod val="75000"/>
                  <a:shade val="67500"/>
                  <a:satMod val="115000"/>
                </a:schemeClr>
              </a:gs>
              <a:gs pos="100000">
                <a:schemeClr val="accent2">
                  <a:lumMod val="75000"/>
                  <a:shade val="100000"/>
                  <a:satMod val="115000"/>
                </a:schemeClr>
              </a:gs>
            </a:gsLst>
            <a:lin ang="10800000" scaled="1"/>
            <a:tileRect/>
          </a:gradFill>
          <a:ln w="9525">
            <a:noFill/>
            <a:round/>
            <a:headEnd/>
            <a:tailEnd/>
          </a:ln>
          <a:effectLst/>
        </p:spPr>
        <p:txBody>
          <a:bodyPr wrap="none" anchor="ctr"/>
          <a:lstStyle/>
          <a:p>
            <a:pPr algn="ctr">
              <a:defRPr/>
            </a:pPr>
            <a:endParaRPr lang="ru-RU"/>
          </a:p>
        </p:txBody>
      </p:sp>
      <p:sp>
        <p:nvSpPr>
          <p:cNvPr id="33798" name="Oval 6"/>
          <p:cNvSpPr>
            <a:spLocks noChangeArrowheads="1"/>
          </p:cNvSpPr>
          <p:nvPr/>
        </p:nvSpPr>
        <p:spPr bwMode="gray">
          <a:xfrm>
            <a:off x="2786063" y="5005388"/>
            <a:ext cx="1857375" cy="1714500"/>
          </a:xfrm>
          <a:prstGeom prst="ellipse">
            <a:avLst/>
          </a:prstGeom>
          <a:gradFill flip="none" rotWithShape="1">
            <a:gsLst>
              <a:gs pos="0">
                <a:srgbClr val="00B0F0">
                  <a:shade val="30000"/>
                  <a:satMod val="115000"/>
                </a:srgbClr>
              </a:gs>
              <a:gs pos="50000">
                <a:srgbClr val="00B0F0">
                  <a:shade val="67500"/>
                  <a:satMod val="115000"/>
                </a:srgbClr>
              </a:gs>
              <a:gs pos="100000">
                <a:srgbClr val="00B0F0">
                  <a:shade val="100000"/>
                  <a:satMod val="115000"/>
                </a:srgbClr>
              </a:gs>
            </a:gsLst>
            <a:lin ang="18900000" scaled="1"/>
            <a:tileRect/>
          </a:gradFill>
          <a:ln w="9525">
            <a:noFill/>
            <a:round/>
            <a:headEnd/>
            <a:tailEnd/>
          </a:ln>
          <a:effectLst/>
        </p:spPr>
        <p:txBody>
          <a:bodyPr wrap="none" anchor="ctr"/>
          <a:lstStyle/>
          <a:p>
            <a:pPr algn="ctr">
              <a:defRPr/>
            </a:pPr>
            <a:endParaRPr lang="ru-RU"/>
          </a:p>
        </p:txBody>
      </p:sp>
      <p:sp>
        <p:nvSpPr>
          <p:cNvPr id="33799" name="Oval 7"/>
          <p:cNvSpPr>
            <a:spLocks noChangeArrowheads="1"/>
          </p:cNvSpPr>
          <p:nvPr/>
        </p:nvSpPr>
        <p:spPr bwMode="gray">
          <a:xfrm>
            <a:off x="5357813" y="4219575"/>
            <a:ext cx="1857375" cy="1714500"/>
          </a:xfrm>
          <a:prstGeom prst="ellipse">
            <a:avLst/>
          </a:prstGeom>
          <a:gradFill flip="none" rotWithShape="1">
            <a:gsLst>
              <a:gs pos="0">
                <a:srgbClr val="FF6C99">
                  <a:shade val="30000"/>
                  <a:satMod val="115000"/>
                </a:srgbClr>
              </a:gs>
              <a:gs pos="50000">
                <a:srgbClr val="FF6C99">
                  <a:shade val="67500"/>
                  <a:satMod val="115000"/>
                </a:srgbClr>
              </a:gs>
              <a:gs pos="100000">
                <a:srgbClr val="FF6C99">
                  <a:shade val="100000"/>
                  <a:satMod val="115000"/>
                </a:srgbClr>
              </a:gs>
            </a:gsLst>
            <a:lin ang="16200000" scaled="1"/>
            <a:tileRect/>
          </a:gradFill>
          <a:ln w="9525">
            <a:noFill/>
            <a:round/>
            <a:headEnd/>
            <a:tailEnd/>
          </a:ln>
          <a:effectLst/>
        </p:spPr>
        <p:txBody>
          <a:bodyPr wrap="none" anchor="ctr"/>
          <a:lstStyle/>
          <a:p>
            <a:pPr algn="ctr">
              <a:defRPr/>
            </a:pPr>
            <a:endParaRPr lang="ru-RU"/>
          </a:p>
        </p:txBody>
      </p:sp>
      <p:sp>
        <p:nvSpPr>
          <p:cNvPr id="33800" name="Oval 8"/>
          <p:cNvSpPr>
            <a:spLocks noChangeArrowheads="1"/>
          </p:cNvSpPr>
          <p:nvPr/>
        </p:nvSpPr>
        <p:spPr bwMode="gray">
          <a:xfrm>
            <a:off x="6500813" y="2362200"/>
            <a:ext cx="1857375" cy="1714500"/>
          </a:xfrm>
          <a:prstGeom prst="ellipse">
            <a:avLst/>
          </a:prstGeom>
          <a:gradFill flip="none" rotWithShape="1">
            <a:gsLst>
              <a:gs pos="0">
                <a:srgbClr val="FF00FF">
                  <a:shade val="30000"/>
                  <a:satMod val="115000"/>
                </a:srgbClr>
              </a:gs>
              <a:gs pos="50000">
                <a:srgbClr val="FF00FF">
                  <a:shade val="67500"/>
                  <a:satMod val="115000"/>
                </a:srgbClr>
              </a:gs>
              <a:gs pos="100000">
                <a:srgbClr val="FF00FF">
                  <a:shade val="100000"/>
                  <a:satMod val="115000"/>
                </a:srgbClr>
              </a:gs>
            </a:gsLst>
            <a:lin ang="16200000" scaled="1"/>
            <a:tileRect/>
          </a:gradFill>
          <a:ln w="9525">
            <a:noFill/>
            <a:round/>
            <a:headEnd/>
            <a:tailEnd/>
          </a:ln>
          <a:effectLst/>
        </p:spPr>
        <p:txBody>
          <a:bodyPr wrap="none" anchor="ctr"/>
          <a:lstStyle/>
          <a:p>
            <a:pPr algn="ctr">
              <a:defRPr/>
            </a:pPr>
            <a:endParaRPr lang="ru-RU"/>
          </a:p>
        </p:txBody>
      </p:sp>
      <p:sp>
        <p:nvSpPr>
          <p:cNvPr id="23565" name="Text Box 9"/>
          <p:cNvSpPr txBox="1">
            <a:spLocks noChangeArrowheads="1"/>
          </p:cNvSpPr>
          <p:nvPr/>
        </p:nvSpPr>
        <p:spPr bwMode="white">
          <a:xfrm>
            <a:off x="500063" y="4719638"/>
            <a:ext cx="1500187" cy="1600200"/>
          </a:xfrm>
          <a:prstGeom prst="rect">
            <a:avLst/>
          </a:prstGeom>
          <a:noFill/>
          <a:ln w="9525">
            <a:noFill/>
            <a:miter lim="800000"/>
            <a:headEnd/>
            <a:tailEnd/>
          </a:ln>
        </p:spPr>
        <p:txBody>
          <a:bodyPr>
            <a:spAutoFit/>
          </a:bodyPr>
          <a:lstStyle/>
          <a:p>
            <a:pPr algn="ctr"/>
            <a:r>
              <a:rPr lang="ru-RU" sz="1400" b="1" dirty="0">
                <a:solidFill>
                  <a:schemeClr val="bg1"/>
                </a:solidFill>
                <a:latin typeface="Times New Roman" pitchFamily="18" charset="0"/>
                <a:ea typeface="Sometimes" pitchFamily="50" charset="0"/>
                <a:cs typeface="Times New Roman" pitchFamily="18" charset="0"/>
              </a:rPr>
              <a:t>Составление и рассмотрение отчета об исполнении бюджета предыдущего года</a:t>
            </a:r>
          </a:p>
        </p:txBody>
      </p:sp>
      <p:sp>
        <p:nvSpPr>
          <p:cNvPr id="23566" name="Text Box 10"/>
          <p:cNvSpPr txBox="1">
            <a:spLocks noChangeArrowheads="1"/>
          </p:cNvSpPr>
          <p:nvPr/>
        </p:nvSpPr>
        <p:spPr bwMode="white">
          <a:xfrm>
            <a:off x="4000500" y="2317750"/>
            <a:ext cx="1785938" cy="830263"/>
          </a:xfrm>
          <a:prstGeom prst="rect">
            <a:avLst/>
          </a:prstGeom>
          <a:noFill/>
          <a:ln w="9525">
            <a:noFill/>
            <a:miter lim="800000"/>
            <a:headEnd/>
            <a:tailEnd/>
          </a:ln>
        </p:spPr>
        <p:txBody>
          <a:bodyPr>
            <a:spAutoFit/>
          </a:bodyPr>
          <a:lstStyle/>
          <a:p>
            <a:pPr algn="ctr"/>
            <a:r>
              <a:rPr lang="ru-RU" sz="1600" b="1" dirty="0">
                <a:solidFill>
                  <a:schemeClr val="bg1"/>
                </a:solidFill>
                <a:latin typeface="Times New Roman" pitchFamily="18" charset="0"/>
                <a:ea typeface="Sometimes" pitchFamily="50" charset="0"/>
                <a:cs typeface="Times New Roman" pitchFamily="18" charset="0"/>
              </a:rPr>
              <a:t>Составление </a:t>
            </a:r>
          </a:p>
          <a:p>
            <a:pPr algn="ctr"/>
            <a:r>
              <a:rPr lang="ru-RU" sz="1600" b="1" dirty="0">
                <a:solidFill>
                  <a:schemeClr val="bg1"/>
                </a:solidFill>
                <a:latin typeface="Times New Roman" pitchFamily="18" charset="0"/>
                <a:ea typeface="Sometimes" pitchFamily="50" charset="0"/>
                <a:cs typeface="Times New Roman" pitchFamily="18" charset="0"/>
              </a:rPr>
              <a:t>проекта бюджета </a:t>
            </a:r>
          </a:p>
          <a:p>
            <a:pPr algn="ctr"/>
            <a:r>
              <a:rPr lang="ru-RU" sz="1600" b="1" dirty="0">
                <a:solidFill>
                  <a:schemeClr val="bg1"/>
                </a:solidFill>
                <a:latin typeface="Times New Roman" pitchFamily="18" charset="0"/>
                <a:ea typeface="Sometimes" pitchFamily="50" charset="0"/>
                <a:cs typeface="Times New Roman" pitchFamily="18" charset="0"/>
              </a:rPr>
              <a:t>очередного года</a:t>
            </a:r>
          </a:p>
        </p:txBody>
      </p:sp>
      <p:sp>
        <p:nvSpPr>
          <p:cNvPr id="23567" name="Text Box 11"/>
          <p:cNvSpPr txBox="1">
            <a:spLocks noChangeArrowheads="1"/>
          </p:cNvSpPr>
          <p:nvPr/>
        </p:nvSpPr>
        <p:spPr bwMode="white">
          <a:xfrm>
            <a:off x="6572250" y="2817813"/>
            <a:ext cx="1783053" cy="830997"/>
          </a:xfrm>
          <a:prstGeom prst="rect">
            <a:avLst/>
          </a:prstGeom>
          <a:noFill/>
          <a:ln w="9525">
            <a:noFill/>
            <a:miter lim="800000"/>
            <a:headEnd/>
            <a:tailEnd/>
          </a:ln>
        </p:spPr>
        <p:txBody>
          <a:bodyPr wrap="none">
            <a:spAutoFit/>
          </a:bodyPr>
          <a:lstStyle/>
          <a:p>
            <a:pPr algn="ctr"/>
            <a:r>
              <a:rPr lang="ru-RU" sz="1600" b="1" dirty="0">
                <a:solidFill>
                  <a:schemeClr val="bg1"/>
                </a:solidFill>
                <a:latin typeface="Times New Roman" pitchFamily="18" charset="0"/>
                <a:ea typeface="Sometimes" pitchFamily="50" charset="0"/>
                <a:cs typeface="Times New Roman" pitchFamily="18" charset="0"/>
              </a:rPr>
              <a:t>Рассмотрение </a:t>
            </a:r>
          </a:p>
          <a:p>
            <a:pPr algn="ctr"/>
            <a:r>
              <a:rPr lang="ru-RU" sz="1600" b="1" dirty="0">
                <a:solidFill>
                  <a:schemeClr val="bg1"/>
                </a:solidFill>
                <a:latin typeface="Times New Roman" pitchFamily="18" charset="0"/>
                <a:ea typeface="Sometimes" pitchFamily="50" charset="0"/>
                <a:cs typeface="Times New Roman" pitchFamily="18" charset="0"/>
              </a:rPr>
              <a:t>проекта бюджета</a:t>
            </a:r>
          </a:p>
          <a:p>
            <a:pPr algn="ctr"/>
            <a:r>
              <a:rPr lang="ru-RU" sz="1600" b="1" dirty="0">
                <a:solidFill>
                  <a:schemeClr val="bg1"/>
                </a:solidFill>
                <a:latin typeface="Times New Roman" pitchFamily="18" charset="0"/>
                <a:ea typeface="Sometimes" pitchFamily="50" charset="0"/>
                <a:cs typeface="Times New Roman" pitchFamily="18" charset="0"/>
              </a:rPr>
              <a:t>очередного года</a:t>
            </a:r>
          </a:p>
        </p:txBody>
      </p:sp>
      <p:sp>
        <p:nvSpPr>
          <p:cNvPr id="23568" name="Text Box 12"/>
          <p:cNvSpPr txBox="1">
            <a:spLocks noChangeArrowheads="1"/>
          </p:cNvSpPr>
          <p:nvPr/>
        </p:nvSpPr>
        <p:spPr bwMode="white">
          <a:xfrm>
            <a:off x="5470525" y="4603750"/>
            <a:ext cx="1649683" cy="830997"/>
          </a:xfrm>
          <a:prstGeom prst="rect">
            <a:avLst/>
          </a:prstGeom>
          <a:noFill/>
          <a:ln w="9525">
            <a:noFill/>
            <a:miter lim="800000"/>
            <a:headEnd/>
            <a:tailEnd/>
          </a:ln>
        </p:spPr>
        <p:txBody>
          <a:bodyPr wrap="none">
            <a:spAutoFit/>
          </a:bodyPr>
          <a:lstStyle/>
          <a:p>
            <a:pPr algn="ctr"/>
            <a:r>
              <a:rPr lang="ru-RU" sz="1600" b="1" dirty="0">
                <a:solidFill>
                  <a:schemeClr val="bg1"/>
                </a:solidFill>
                <a:latin typeface="Times New Roman" pitchFamily="18" charset="0"/>
                <a:ea typeface="Sometimes" pitchFamily="50" charset="0"/>
                <a:cs typeface="Times New Roman" pitchFamily="18" charset="0"/>
              </a:rPr>
              <a:t>Утверждение </a:t>
            </a:r>
          </a:p>
          <a:p>
            <a:pPr algn="ctr"/>
            <a:r>
              <a:rPr lang="ru-RU" sz="1600" b="1" dirty="0">
                <a:solidFill>
                  <a:schemeClr val="bg1"/>
                </a:solidFill>
                <a:latin typeface="Times New Roman" pitchFamily="18" charset="0"/>
                <a:ea typeface="Sometimes" pitchFamily="50" charset="0"/>
                <a:cs typeface="Times New Roman" pitchFamily="18" charset="0"/>
              </a:rPr>
              <a:t>бюджета </a:t>
            </a:r>
          </a:p>
          <a:p>
            <a:pPr algn="ctr"/>
            <a:r>
              <a:rPr lang="ru-RU" sz="1600" b="1" dirty="0">
                <a:solidFill>
                  <a:schemeClr val="bg1"/>
                </a:solidFill>
                <a:latin typeface="Times New Roman" pitchFamily="18" charset="0"/>
                <a:ea typeface="Sometimes" pitchFamily="50" charset="0"/>
                <a:cs typeface="Times New Roman" pitchFamily="18" charset="0"/>
              </a:rPr>
              <a:t>очередного года</a:t>
            </a:r>
          </a:p>
        </p:txBody>
      </p:sp>
      <p:sp>
        <p:nvSpPr>
          <p:cNvPr id="23569" name="Text Box 13"/>
          <p:cNvSpPr txBox="1">
            <a:spLocks noChangeArrowheads="1"/>
          </p:cNvSpPr>
          <p:nvPr/>
        </p:nvSpPr>
        <p:spPr bwMode="white">
          <a:xfrm>
            <a:off x="3000375" y="5362575"/>
            <a:ext cx="1441934" cy="830997"/>
          </a:xfrm>
          <a:prstGeom prst="rect">
            <a:avLst/>
          </a:prstGeom>
          <a:noFill/>
          <a:ln w="9525">
            <a:noFill/>
            <a:miter lim="800000"/>
            <a:headEnd/>
            <a:tailEnd/>
          </a:ln>
        </p:spPr>
        <p:txBody>
          <a:bodyPr wrap="none">
            <a:spAutoFit/>
          </a:bodyPr>
          <a:lstStyle/>
          <a:p>
            <a:pPr algn="ctr"/>
            <a:r>
              <a:rPr lang="ru-RU" sz="1600" b="1" dirty="0">
                <a:solidFill>
                  <a:schemeClr val="bg1"/>
                </a:solidFill>
                <a:latin typeface="Times New Roman" pitchFamily="18" charset="0"/>
                <a:ea typeface="Sometimes" pitchFamily="50" charset="0"/>
                <a:cs typeface="Times New Roman" pitchFamily="18" charset="0"/>
              </a:rPr>
              <a:t>Исполнение </a:t>
            </a:r>
          </a:p>
          <a:p>
            <a:pPr algn="ctr"/>
            <a:r>
              <a:rPr lang="ru-RU" sz="1600" b="1" dirty="0">
                <a:solidFill>
                  <a:schemeClr val="bg1"/>
                </a:solidFill>
                <a:latin typeface="Times New Roman" pitchFamily="18" charset="0"/>
                <a:ea typeface="Sometimes" pitchFamily="50" charset="0"/>
                <a:cs typeface="Times New Roman" pitchFamily="18" charset="0"/>
              </a:rPr>
              <a:t>бюджета в </a:t>
            </a:r>
          </a:p>
          <a:p>
            <a:pPr algn="ctr"/>
            <a:r>
              <a:rPr lang="ru-RU" sz="1600" b="1" dirty="0">
                <a:solidFill>
                  <a:schemeClr val="bg1"/>
                </a:solidFill>
                <a:latin typeface="Times New Roman" pitchFamily="18" charset="0"/>
                <a:ea typeface="Sometimes" pitchFamily="50" charset="0"/>
                <a:cs typeface="Times New Roman" pitchFamily="18" charset="0"/>
              </a:rPr>
              <a:t>текущем году</a:t>
            </a:r>
          </a:p>
        </p:txBody>
      </p:sp>
      <p:sp>
        <p:nvSpPr>
          <p:cNvPr id="23570" name="Line 15"/>
          <p:cNvSpPr>
            <a:spLocks noChangeShapeType="1"/>
          </p:cNvSpPr>
          <p:nvPr/>
        </p:nvSpPr>
        <p:spPr bwMode="black">
          <a:xfrm>
            <a:off x="3214688" y="1671141"/>
            <a:ext cx="1096055" cy="2191248"/>
          </a:xfrm>
          <a:prstGeom prst="line">
            <a:avLst/>
          </a:prstGeom>
          <a:noFill/>
          <a:ln w="9525">
            <a:solidFill>
              <a:srgbClr val="0070C0"/>
            </a:solidFill>
            <a:round/>
            <a:headEnd/>
            <a:tailEnd type="triangle" w="med" len="med"/>
          </a:ln>
        </p:spPr>
        <p:txBody>
          <a:bodyPr wrap="none" anchor="ctr"/>
          <a:lstStyle/>
          <a:p>
            <a:endParaRPr lang="ru-RU"/>
          </a:p>
        </p:txBody>
      </p:sp>
      <p:cxnSp>
        <p:nvCxnSpPr>
          <p:cNvPr id="23571" name="AutoShape 16"/>
          <p:cNvCxnSpPr>
            <a:cxnSpLocks noChangeShapeType="1"/>
          </p:cNvCxnSpPr>
          <p:nvPr/>
        </p:nvCxnSpPr>
        <p:spPr bwMode="black">
          <a:xfrm flipH="1" flipV="1">
            <a:off x="60960" y="1669551"/>
            <a:ext cx="3151097" cy="1588"/>
          </a:xfrm>
          <a:prstGeom prst="straightConnector1">
            <a:avLst/>
          </a:prstGeom>
          <a:noFill/>
          <a:ln w="9525">
            <a:solidFill>
              <a:srgbClr val="0070C0"/>
            </a:solidFill>
            <a:round/>
            <a:headEnd/>
            <a:tailEnd/>
          </a:ln>
        </p:spPr>
      </p:cxnSp>
      <p:sp>
        <p:nvSpPr>
          <p:cNvPr id="23572" name="Text Box 17"/>
          <p:cNvSpPr txBox="1">
            <a:spLocks noChangeArrowheads="1"/>
          </p:cNvSpPr>
          <p:nvPr/>
        </p:nvSpPr>
        <p:spPr bwMode="auto">
          <a:xfrm>
            <a:off x="0" y="653551"/>
            <a:ext cx="9144000" cy="1016000"/>
          </a:xfrm>
          <a:prstGeom prst="rect">
            <a:avLst/>
          </a:prstGeom>
          <a:noFill/>
          <a:ln w="9525">
            <a:noFill/>
            <a:miter lim="800000"/>
            <a:headEnd/>
            <a:tailEnd/>
          </a:ln>
        </p:spPr>
        <p:txBody>
          <a:bodyPr>
            <a:spAutoFit/>
          </a:bodyPr>
          <a:lstStyle/>
          <a:p>
            <a:pPr algn="just" eaLnBrk="0" hangingPunct="0"/>
            <a:r>
              <a:rPr lang="ru-RU" altLang="ru-RU" sz="1500" dirty="0">
                <a:latin typeface="Times New Roman" pitchFamily="18" charset="0"/>
                <a:ea typeface="Sometimes" pitchFamily="50" charset="0"/>
                <a:cs typeface="Times New Roman" pitchFamily="18" charset="0"/>
              </a:rPr>
              <a:t>Деятельность органов местного самоуправления и иных участников бюджетного процесса по составлению и рассмотрению проектов бюджетов, утверждению и исполнению бюджетов, контролю за их исполнением, осуществлению бюджетного учета, составлению, внешней проверке, рассмотрению и утверждению бюджетной отчетности</a:t>
            </a:r>
            <a:endParaRPr lang="en-US" sz="1500" dirty="0">
              <a:latin typeface="Times New Roman" pitchFamily="18" charset="0"/>
              <a:ea typeface="Sometimes" pitchFamily="50" charset="0"/>
              <a:cs typeface="Times New Roman" pitchFamily="18" charset="0"/>
            </a:endParaRPr>
          </a:p>
        </p:txBody>
      </p:sp>
      <p:sp>
        <p:nvSpPr>
          <p:cNvPr id="23573" name="Oval 22"/>
          <p:cNvSpPr>
            <a:spLocks noChangeArrowheads="1"/>
          </p:cNvSpPr>
          <p:nvPr/>
        </p:nvSpPr>
        <p:spPr bwMode="gray">
          <a:xfrm rot="-1543677">
            <a:off x="2601913" y="3986213"/>
            <a:ext cx="1325562" cy="439737"/>
          </a:xfrm>
          <a:prstGeom prst="ellipse">
            <a:avLst/>
          </a:prstGeom>
          <a:solidFill>
            <a:srgbClr val="020A53">
              <a:alpha val="70195"/>
            </a:srgbClr>
          </a:solidFill>
          <a:ln w="9525">
            <a:noFill/>
            <a:round/>
            <a:headEnd/>
            <a:tailEnd/>
          </a:ln>
        </p:spPr>
        <p:txBody>
          <a:bodyPr wrap="none" anchor="ctr"/>
          <a:lstStyle/>
          <a:p>
            <a:endParaRPr lang="ru-RU"/>
          </a:p>
        </p:txBody>
      </p:sp>
      <p:sp>
        <p:nvSpPr>
          <p:cNvPr id="33806" name="Text Box 14"/>
          <p:cNvSpPr txBox="1">
            <a:spLocks noChangeArrowheads="1"/>
          </p:cNvSpPr>
          <p:nvPr/>
        </p:nvSpPr>
        <p:spPr bwMode="auto">
          <a:xfrm>
            <a:off x="3447438" y="3784963"/>
            <a:ext cx="2590800" cy="830997"/>
          </a:xfrm>
          <a:prstGeom prst="rect">
            <a:avLst/>
          </a:prstGeom>
          <a:noFill/>
          <a:ln w="9525">
            <a:noFill/>
            <a:miter lim="800000"/>
            <a:headEnd/>
            <a:tailEnd/>
          </a:ln>
          <a:effectLst/>
        </p:spPr>
        <p:txBody>
          <a:bodyPr>
            <a:spAutoFit/>
          </a:bodyPr>
          <a:lstStyle/>
          <a:p>
            <a:pPr algn="ctr" eaLnBrk="0" hangingPunct="0">
              <a:defRPr/>
            </a:pPr>
            <a:r>
              <a:rPr lang="ru-RU" sz="24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rPr>
              <a:t>Бюджетный процесс</a:t>
            </a:r>
            <a:endParaRPr lang="en-US" sz="2400" b="1" dirty="0">
              <a:solidFill>
                <a:srgbClr val="0070C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3575" name="Oval 4"/>
          <p:cNvSpPr>
            <a:spLocks noChangeArrowheads="1"/>
          </p:cNvSpPr>
          <p:nvPr/>
        </p:nvSpPr>
        <p:spPr bwMode="gray">
          <a:xfrm>
            <a:off x="1666875" y="2897188"/>
            <a:ext cx="1833563" cy="1679575"/>
          </a:xfrm>
          <a:prstGeom prst="ellipse">
            <a:avLst/>
          </a:prstGeom>
          <a:gradFill rotWithShape="1">
            <a:gsLst>
              <a:gs pos="0">
                <a:srgbClr val="7F0000"/>
              </a:gs>
              <a:gs pos="50000">
                <a:srgbClr val="B80000"/>
              </a:gs>
              <a:gs pos="100000">
                <a:srgbClr val="DB0000"/>
              </a:gs>
            </a:gsLst>
            <a:lin ang="10800000" scaled="1"/>
          </a:gradFill>
          <a:ln w="9525">
            <a:noFill/>
            <a:round/>
            <a:headEnd/>
            <a:tailEnd/>
          </a:ln>
        </p:spPr>
        <p:txBody>
          <a:bodyPr wrap="none" anchor="ctr"/>
          <a:lstStyle/>
          <a:p>
            <a:pPr algn="ctr"/>
            <a:endParaRPr lang="ru-RU"/>
          </a:p>
        </p:txBody>
      </p:sp>
      <p:sp>
        <p:nvSpPr>
          <p:cNvPr id="23576" name="TextBox 25"/>
          <p:cNvSpPr txBox="1">
            <a:spLocks noChangeArrowheads="1"/>
          </p:cNvSpPr>
          <p:nvPr/>
        </p:nvSpPr>
        <p:spPr bwMode="auto">
          <a:xfrm>
            <a:off x="1714500" y="3073400"/>
            <a:ext cx="1785938" cy="1570038"/>
          </a:xfrm>
          <a:prstGeom prst="rect">
            <a:avLst/>
          </a:prstGeom>
          <a:noFill/>
          <a:ln w="9525">
            <a:noFill/>
            <a:miter lim="800000"/>
            <a:headEnd/>
            <a:tailEnd/>
          </a:ln>
        </p:spPr>
        <p:txBody>
          <a:bodyPr>
            <a:spAutoFit/>
          </a:bodyPr>
          <a:lstStyle/>
          <a:p>
            <a:pPr algn="ctr"/>
            <a:r>
              <a:rPr lang="ru-RU" sz="1600" b="1" dirty="0">
                <a:solidFill>
                  <a:srgbClr val="FFFFFF"/>
                </a:solidFill>
                <a:latin typeface="Times New Roman" pitchFamily="18" charset="0"/>
                <a:ea typeface="Sometimes" pitchFamily="50" charset="0"/>
                <a:cs typeface="Times New Roman" pitchFamily="18" charset="0"/>
              </a:rPr>
              <a:t>Утверждение отчета об исполнении бюджета предыдущего года</a:t>
            </a:r>
          </a:p>
        </p:txBody>
      </p:sp>
    </p:spTree>
    <p:extLst>
      <p:ext uri="{BB962C8B-B14F-4D97-AF65-F5344CB8AC3E}">
        <p14:creationId xmlns:p14="http://schemas.microsoft.com/office/powerpoint/2010/main" val="56096635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a:xfrm>
            <a:off x="142875" y="338120"/>
            <a:ext cx="8786813" cy="563562"/>
          </a:xfrm>
        </p:spPr>
        <p:txBody>
          <a:bodyPr>
            <a:noAutofit/>
          </a:bodyPr>
          <a:lstStyle/>
          <a:p>
            <a:pPr algn="ctr" eaLnBrk="1" hangingPunct="1"/>
            <a:r>
              <a:rPr lang="ru-RU" sz="2400" b="1" dirty="0" smtClean="0">
                <a:pattFill prst="wdUpDiag">
                  <a:fgClr>
                    <a:srgbClr val="7030A0"/>
                  </a:fgClr>
                  <a:bgClr>
                    <a:schemeClr val="tx1"/>
                  </a:bgClr>
                </a:pattFill>
                <a:latin typeface="Times New Roman" pitchFamily="18" charset="0"/>
                <a:cs typeface="Times New Roman" pitchFamily="18" charset="0"/>
              </a:rPr>
              <a:t>Основные объекты инвестиций на 2020 год</a:t>
            </a:r>
            <a:br>
              <a:rPr lang="ru-RU" sz="2400" b="1" dirty="0" smtClean="0">
                <a:pattFill prst="wdUpDiag">
                  <a:fgClr>
                    <a:srgbClr val="7030A0"/>
                  </a:fgClr>
                  <a:bgClr>
                    <a:schemeClr val="tx1"/>
                  </a:bgClr>
                </a:pattFill>
                <a:latin typeface="Times New Roman" pitchFamily="18" charset="0"/>
                <a:cs typeface="Times New Roman" pitchFamily="18" charset="0"/>
              </a:rPr>
            </a:br>
            <a:endParaRPr lang="en-US" sz="2400" b="1" dirty="0" smtClean="0">
              <a:pattFill prst="wdUpDiag">
                <a:fgClr>
                  <a:srgbClr val="7030A0"/>
                </a:fgClr>
                <a:bgClr>
                  <a:schemeClr val="tx1"/>
                </a:bgClr>
              </a:pattFill>
              <a:latin typeface="Times New Roman" pitchFamily="18" charset="0"/>
              <a:cs typeface="Times New Roman" pitchFamily="18"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1313421422"/>
              </p:ext>
            </p:extLst>
          </p:nvPr>
        </p:nvGraphicFramePr>
        <p:xfrm>
          <a:off x="434898" y="747131"/>
          <a:ext cx="8486078" cy="6114598"/>
        </p:xfrm>
        <a:graphic>
          <a:graphicData uri="http://schemas.openxmlformats.org/drawingml/2006/table">
            <a:tbl>
              <a:tblPr firstRow="1" bandRow="1">
                <a:tableStyleId>{2D5ABB26-0587-4C30-8999-92F81FD0307C}</a:tableStyleId>
              </a:tblPr>
              <a:tblGrid>
                <a:gridCol w="6282926"/>
                <a:gridCol w="2203152"/>
              </a:tblGrid>
              <a:tr h="488495">
                <a:tc>
                  <a:txBody>
                    <a:bodyPr/>
                    <a:lstStyle>
                      <a:lvl1pPr marL="0">
                        <a:defRPr b="1">
                          <a:solidFill>
                            <a:schemeClr val="lt1"/>
                          </a:solidFill>
                          <a:latin typeface="Trebuchet MS"/>
                        </a:defRPr>
                      </a:lvl1pPr>
                      <a:lvl2pPr marL="457200">
                        <a:defRPr b="1">
                          <a:solidFill>
                            <a:schemeClr val="lt1"/>
                          </a:solidFill>
                          <a:latin typeface="Trebuchet MS"/>
                        </a:defRPr>
                      </a:lvl2pPr>
                      <a:lvl3pPr marL="914400">
                        <a:defRPr b="1">
                          <a:solidFill>
                            <a:schemeClr val="lt1"/>
                          </a:solidFill>
                          <a:latin typeface="Trebuchet MS"/>
                        </a:defRPr>
                      </a:lvl3pPr>
                      <a:lvl4pPr marL="1371600">
                        <a:defRPr b="1">
                          <a:solidFill>
                            <a:schemeClr val="lt1"/>
                          </a:solidFill>
                          <a:latin typeface="Trebuchet MS"/>
                        </a:defRPr>
                      </a:lvl4pPr>
                      <a:lvl5pPr marL="1828800">
                        <a:defRPr b="1">
                          <a:solidFill>
                            <a:schemeClr val="lt1"/>
                          </a:solidFill>
                          <a:latin typeface="Trebuchet MS"/>
                        </a:defRPr>
                      </a:lvl5pPr>
                      <a:lvl6pPr marL="2286000">
                        <a:defRPr b="1">
                          <a:solidFill>
                            <a:schemeClr val="lt1"/>
                          </a:solidFill>
                          <a:latin typeface="Trebuchet MS"/>
                        </a:defRPr>
                      </a:lvl6pPr>
                      <a:lvl7pPr marL="2743200">
                        <a:defRPr b="1">
                          <a:solidFill>
                            <a:schemeClr val="lt1"/>
                          </a:solidFill>
                          <a:latin typeface="Trebuchet MS"/>
                        </a:defRPr>
                      </a:lvl7pPr>
                      <a:lvl8pPr marL="3200400">
                        <a:defRPr b="1">
                          <a:solidFill>
                            <a:schemeClr val="lt1"/>
                          </a:solidFill>
                          <a:latin typeface="Trebuchet MS"/>
                        </a:defRPr>
                      </a:lvl8pPr>
                      <a:lvl9pPr marL="3657600">
                        <a:defRPr b="1">
                          <a:solidFill>
                            <a:schemeClr val="lt1"/>
                          </a:solidFill>
                          <a:latin typeface="Trebuchet MS"/>
                        </a:defRPr>
                      </a:lvl9pPr>
                    </a:lstStyle>
                    <a:p>
                      <a:pPr algn="ctr"/>
                      <a:r>
                        <a:rPr lang="ru-RU" sz="1400" dirty="0" smtClean="0">
                          <a:solidFill>
                            <a:schemeClr val="tx1"/>
                          </a:solidFill>
                          <a:latin typeface="Times New Roman" pitchFamily="18" charset="0"/>
                          <a:cs typeface="Times New Roman" pitchFamily="18" charset="0"/>
                        </a:rPr>
                        <a:t>Объекты инвестиций</a:t>
                      </a:r>
                      <a:endParaRPr lang="ru-RU" sz="1400" dirty="0">
                        <a:solidFill>
                          <a:schemeClr val="tx1"/>
                        </a:solidFill>
                        <a:latin typeface="Times New Roman" pitchFamily="18" charset="0"/>
                        <a:cs typeface="Times New Roman" pitchFamily="18" charset="0"/>
                      </a:endParaRPr>
                    </a:p>
                  </a:txBody>
                  <a:tcPr marL="91443" marR="91443" marT="45716" marB="45716"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r>
                        <a:rPr lang="ru-RU" sz="1400" dirty="0" smtClean="0">
                          <a:solidFill>
                            <a:schemeClr val="tx1"/>
                          </a:solidFill>
                          <a:latin typeface="Times New Roman" pitchFamily="18" charset="0"/>
                          <a:cs typeface="Times New Roman" pitchFamily="18" charset="0"/>
                        </a:rPr>
                        <a:t>тыс. рублей</a:t>
                      </a:r>
                      <a:endParaRPr lang="ru-RU" sz="1400" b="1" dirty="0">
                        <a:solidFill>
                          <a:schemeClr val="tx1"/>
                        </a:solidFill>
                        <a:latin typeface="Times New Roman" pitchFamily="18" charset="0"/>
                        <a:cs typeface="Times New Roman" pitchFamily="18" charset="0"/>
                      </a:endParaRPr>
                    </a:p>
                  </a:txBody>
                  <a:tcPr marL="91443" marR="91443" marT="45716" marB="45716"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647784">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kern="50" dirty="0" smtClean="0">
                          <a:latin typeface="Times New Roman"/>
                          <a:ea typeface="Arial Unicode MS"/>
                        </a:rPr>
                        <a:t>Переселение граждан из жилых домов, признанных аварийными после 1 января 2017 года, находящихся под угрозой обрушения</a:t>
                      </a:r>
                      <a:endParaRPr lang="ru-RU" sz="1400" b="0" dirty="0">
                        <a:solidFill>
                          <a:schemeClr val="tx1"/>
                        </a:solidFill>
                        <a:latin typeface="Times New Roman" pitchFamily="18" charset="0"/>
                        <a:cs typeface="Times New Roman" pitchFamily="18" charset="0"/>
                      </a:endParaRPr>
                    </a:p>
                  </a:txBody>
                  <a:tcPr marL="91443" marR="91443" marT="45716" marB="45716"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r>
                        <a:rPr lang="ru-RU" sz="1600" b="1" kern="1200" dirty="0" smtClean="0">
                          <a:solidFill>
                            <a:schemeClr val="tx1"/>
                          </a:solidFill>
                          <a:latin typeface="+mn-lt"/>
                          <a:ea typeface="+mn-ea"/>
                          <a:cs typeface="+mn-cs"/>
                        </a:rPr>
                        <a:t>14 325,80</a:t>
                      </a:r>
                      <a:endParaRPr lang="ru-RU" sz="1600" b="1" dirty="0">
                        <a:solidFill>
                          <a:schemeClr val="tx1"/>
                        </a:solidFill>
                        <a:latin typeface="Times New Roman" pitchFamily="18" charset="0"/>
                        <a:cs typeface="Times New Roman" pitchFamily="18" charset="0"/>
                      </a:endParaRPr>
                    </a:p>
                  </a:txBody>
                  <a:tcPr marL="91443" marR="91443" marT="45716" marB="45716"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60530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kern="50" dirty="0" smtClean="0">
                          <a:latin typeface="Times New Roman"/>
                          <a:ea typeface="Arial Unicode MS"/>
                        </a:rPr>
                        <a:t>Переселение граждан из домов блокированной застройки, признанных аварийными до 1 января 2017 года</a:t>
                      </a:r>
                      <a:endParaRPr lang="ru-RU" sz="1400" b="0" dirty="0">
                        <a:solidFill>
                          <a:schemeClr val="tx1"/>
                        </a:solidFill>
                        <a:latin typeface="Times New Roman" pitchFamily="18" charset="0"/>
                        <a:cs typeface="Times New Roman" pitchFamily="18" charset="0"/>
                      </a:endParaRPr>
                    </a:p>
                  </a:txBody>
                  <a:tcPr marL="91443" marR="91443" marT="45716" marB="45716"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r>
                        <a:rPr lang="ru-RU" sz="1600" b="1" kern="1200" dirty="0" smtClean="0">
                          <a:solidFill>
                            <a:schemeClr val="tx1"/>
                          </a:solidFill>
                          <a:latin typeface="+mn-lt"/>
                          <a:ea typeface="+mn-ea"/>
                          <a:cs typeface="+mn-cs"/>
                        </a:rPr>
                        <a:t>21 017,00 </a:t>
                      </a:r>
                      <a:endParaRPr lang="ru-RU" sz="1600" b="1" dirty="0">
                        <a:solidFill>
                          <a:schemeClr val="tx1"/>
                        </a:solidFill>
                        <a:latin typeface="Times New Roman" pitchFamily="18" charset="0"/>
                        <a:cs typeface="Times New Roman" pitchFamily="18" charset="0"/>
                      </a:endParaRPr>
                    </a:p>
                  </a:txBody>
                  <a:tcPr marL="91443" marR="91443" marT="45716" marB="45716"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87079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kern="50" dirty="0" smtClean="0">
                          <a:latin typeface="Times New Roman"/>
                          <a:ea typeface="Arial Unicode MS"/>
                        </a:rPr>
                        <a:t>Переселение граждан из аварийного жилищного фонда, в том числе переселению граждан из аварийного жилищного фонда с учетом необходимости развития малоэтажного жилищного строительства</a:t>
                      </a:r>
                      <a:endParaRPr lang="ru-RU" sz="1400" b="0" dirty="0">
                        <a:solidFill>
                          <a:schemeClr val="tx1"/>
                        </a:solidFill>
                        <a:latin typeface="Times New Roman" pitchFamily="18" charset="0"/>
                        <a:cs typeface="Times New Roman" pitchFamily="18" charset="0"/>
                      </a:endParaRPr>
                    </a:p>
                  </a:txBody>
                  <a:tcPr marL="91443" marR="91443" marT="45716" marB="45716"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r>
                        <a:rPr lang="ru-RU" sz="1600" b="1" dirty="0" smtClean="0">
                          <a:solidFill>
                            <a:schemeClr val="tx1"/>
                          </a:solidFill>
                          <a:latin typeface="Times New Roman" pitchFamily="18" charset="0"/>
                          <a:cs typeface="Times New Roman" pitchFamily="18" charset="0"/>
                        </a:rPr>
                        <a:t>36 749,71</a:t>
                      </a:r>
                      <a:endParaRPr lang="ru-RU" sz="1600" b="1" dirty="0">
                        <a:solidFill>
                          <a:schemeClr val="tx1"/>
                        </a:solidFill>
                        <a:latin typeface="Times New Roman" pitchFamily="18" charset="0"/>
                        <a:cs typeface="Times New Roman" pitchFamily="18" charset="0"/>
                      </a:endParaRPr>
                    </a:p>
                  </a:txBody>
                  <a:tcPr marL="91443" marR="91443" marT="45716" marB="45716"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59468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kern="50" dirty="0" smtClean="0">
                          <a:latin typeface="Times New Roman"/>
                          <a:ea typeface="Arial Unicode MS"/>
                        </a:rPr>
                        <a:t>Обеспечение жильем социального найма отдельных категорий граждан в соответствии с законодательством Оренбургской области</a:t>
                      </a:r>
                      <a:endParaRPr lang="ru-RU" sz="1400" b="0" dirty="0">
                        <a:solidFill>
                          <a:schemeClr val="tx1"/>
                        </a:solidFill>
                        <a:latin typeface="Times New Roman" pitchFamily="18" charset="0"/>
                        <a:cs typeface="Times New Roman" pitchFamily="18" charset="0"/>
                      </a:endParaRPr>
                    </a:p>
                  </a:txBody>
                  <a:tcPr marL="91443" marR="91443" marT="45716" marB="45716"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r>
                        <a:rPr lang="ru-RU" sz="1600" b="1" dirty="0" smtClean="0">
                          <a:solidFill>
                            <a:schemeClr val="tx1"/>
                          </a:solidFill>
                          <a:latin typeface="Times New Roman" pitchFamily="18" charset="0"/>
                          <a:cs typeface="Times New Roman" pitchFamily="18" charset="0"/>
                        </a:rPr>
                        <a:t>1 320,20</a:t>
                      </a:r>
                      <a:endParaRPr lang="ru-RU" sz="1600" b="1" dirty="0">
                        <a:solidFill>
                          <a:schemeClr val="tx1"/>
                        </a:solidFill>
                        <a:latin typeface="Times New Roman" pitchFamily="18" charset="0"/>
                        <a:cs typeface="Times New Roman" pitchFamily="18" charset="0"/>
                      </a:endParaRPr>
                    </a:p>
                  </a:txBody>
                  <a:tcPr marL="91443" marR="91443" marT="45716" marB="45716"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727782">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kern="50" dirty="0" smtClean="0">
                          <a:latin typeface="Times New Roman"/>
                          <a:ea typeface="Arial Unicode MS"/>
                        </a:rPr>
                        <a:t>Предоставление  жилых помещений детям-сиротам и детям, оставшимся без попечения родителей, лицам из их числа по договорам социального найма специализированных жилых помещений</a:t>
                      </a:r>
                      <a:endParaRPr lang="ru-RU" sz="1400" b="0" dirty="0">
                        <a:solidFill>
                          <a:schemeClr val="tx1"/>
                        </a:solidFill>
                        <a:latin typeface="Times New Roman" pitchFamily="18" charset="0"/>
                        <a:cs typeface="Times New Roman" pitchFamily="18" charset="0"/>
                      </a:endParaRPr>
                    </a:p>
                  </a:txBody>
                  <a:tcPr marL="91443" marR="91443" marT="45716" marB="45716"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r>
                        <a:rPr lang="ru-RU" sz="1600" b="1" dirty="0" smtClean="0">
                          <a:solidFill>
                            <a:schemeClr val="tx1"/>
                          </a:solidFill>
                          <a:latin typeface="Times New Roman" pitchFamily="18" charset="0"/>
                          <a:cs typeface="Times New Roman" pitchFamily="18" charset="0"/>
                        </a:rPr>
                        <a:t>8 067,90</a:t>
                      </a:r>
                      <a:endParaRPr lang="ru-RU" sz="1600" b="1" dirty="0">
                        <a:solidFill>
                          <a:schemeClr val="tx1"/>
                        </a:solidFill>
                        <a:latin typeface="Times New Roman" pitchFamily="18" charset="0"/>
                        <a:cs typeface="Times New Roman" pitchFamily="18" charset="0"/>
                      </a:endParaRPr>
                    </a:p>
                  </a:txBody>
                  <a:tcPr marL="91443" marR="91443" marT="45716" marB="45716"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626546">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kern="50" dirty="0" smtClean="0">
                          <a:latin typeface="Times New Roman"/>
                          <a:ea typeface="Arial Unicode MS"/>
                        </a:rPr>
                        <a:t>Обеспечение мероприятий по разработке ПИР , в целях модернизации систем коммунальной инфраструктуры</a:t>
                      </a:r>
                      <a:endParaRPr lang="ru-RU" sz="1400" b="0" dirty="0">
                        <a:solidFill>
                          <a:schemeClr val="tx1"/>
                        </a:solidFill>
                        <a:latin typeface="Times New Roman" pitchFamily="18" charset="0"/>
                        <a:cs typeface="Times New Roman" pitchFamily="18" charset="0"/>
                      </a:endParaRPr>
                    </a:p>
                  </a:txBody>
                  <a:tcPr marL="91443" marR="91443" marT="45716" marB="45716"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algn="ctr"/>
                      <a:r>
                        <a:rPr lang="ru-RU" sz="1600" b="1" dirty="0" smtClean="0">
                          <a:solidFill>
                            <a:schemeClr val="tx1"/>
                          </a:solidFill>
                          <a:latin typeface="Times New Roman" pitchFamily="18" charset="0"/>
                          <a:cs typeface="Times New Roman" pitchFamily="18" charset="0"/>
                        </a:rPr>
                        <a:t>21 470,00</a:t>
                      </a:r>
                      <a:endParaRPr lang="ru-RU" sz="1600" b="1" dirty="0">
                        <a:solidFill>
                          <a:schemeClr val="tx1"/>
                        </a:solidFill>
                        <a:latin typeface="Times New Roman" pitchFamily="18" charset="0"/>
                        <a:cs typeface="Times New Roman" pitchFamily="18" charset="0"/>
                      </a:endParaRPr>
                    </a:p>
                  </a:txBody>
                  <a:tcPr marL="91443" marR="91443" marT="45716" marB="45716"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573449">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kern="50" dirty="0" smtClean="0">
                          <a:latin typeface="Times New Roman"/>
                          <a:ea typeface="Arial Unicode MS"/>
                        </a:rPr>
                        <a:t>Строительство детского сада-яслей на 220 мест в. Медногорске (ПИР)</a:t>
                      </a:r>
                      <a:endParaRPr lang="ru-RU" sz="1400" b="0" dirty="0">
                        <a:solidFill>
                          <a:schemeClr val="tx1"/>
                        </a:solidFill>
                        <a:latin typeface="Times New Roman" pitchFamily="18" charset="0"/>
                        <a:cs typeface="Times New Roman" pitchFamily="18" charset="0"/>
                      </a:endParaRPr>
                    </a:p>
                  </a:txBody>
                  <a:tcPr marL="91443" marR="91443" marT="45716" marB="45716"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600" b="1" kern="50" dirty="0" smtClean="0">
                          <a:latin typeface="Times New Roman"/>
                          <a:ea typeface="Arial Unicode MS"/>
                        </a:rPr>
                        <a:t>3 781,60</a:t>
                      </a:r>
                      <a:endParaRPr lang="ru-RU" sz="1600" b="1" dirty="0">
                        <a:solidFill>
                          <a:schemeClr val="tx1"/>
                        </a:solidFill>
                        <a:latin typeface="Times New Roman" pitchFamily="18" charset="0"/>
                        <a:cs typeface="Times New Roman" pitchFamily="18" charset="0"/>
                      </a:endParaRPr>
                    </a:p>
                  </a:txBody>
                  <a:tcPr marL="91443" marR="91443" marT="45716" marB="45716"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r h="976025">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ru-RU" sz="1400" dirty="0" smtClean="0">
                          <a:latin typeface="Times New Roman"/>
                          <a:ea typeface="Times New Roman"/>
                        </a:rPr>
                        <a:t>Строительство нитки хозяйственно-питьевого водовода от бактерицидной установки до насосной станции города Медногорск с ответвлением двух ниток водовода и строительством насосной станции.</a:t>
                      </a:r>
                      <a:endParaRPr lang="ru-RU" sz="1400" b="0" dirty="0">
                        <a:solidFill>
                          <a:schemeClr val="tx1"/>
                        </a:solidFill>
                        <a:latin typeface="Times New Roman" pitchFamily="18" charset="0"/>
                        <a:cs typeface="Times New Roman" pitchFamily="18" charset="0"/>
                      </a:endParaRPr>
                    </a:p>
                  </a:txBody>
                  <a:tcPr marL="91443" marR="91443" marT="45716" marB="45716"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ru-RU" sz="1600" b="1" kern="50" dirty="0" smtClean="0">
                          <a:latin typeface="Times New Roman"/>
                          <a:ea typeface="Arial Unicode MS"/>
                        </a:rPr>
                        <a:t>136 927,40</a:t>
                      </a:r>
                      <a:endParaRPr lang="ru-RU" sz="1600" b="1" dirty="0">
                        <a:solidFill>
                          <a:schemeClr val="tx1"/>
                        </a:solidFill>
                        <a:latin typeface="Times New Roman" pitchFamily="18" charset="0"/>
                        <a:cs typeface="Times New Roman" pitchFamily="18" charset="0"/>
                      </a:endParaRPr>
                    </a:p>
                  </a:txBody>
                  <a:tcPr marL="91443" marR="91443" marT="45716" marB="45716" anchor="ctr">
                    <a:lnL w="6350" cap="flat" cmpd="sng" algn="ctr">
                      <a:solidFill>
                        <a:schemeClr val="tx1"/>
                      </a:solidFill>
                      <a:prstDash val="sysDashDotDot"/>
                      <a:round/>
                      <a:headEnd type="none" w="med" len="med"/>
                      <a:tailEnd type="none" w="med" len="med"/>
                    </a:lnL>
                    <a:lnR w="6350" cap="flat" cmpd="sng" algn="ctr">
                      <a:solidFill>
                        <a:schemeClr val="tx1"/>
                      </a:solidFill>
                      <a:prstDash val="sysDashDotDot"/>
                      <a:round/>
                      <a:headEnd type="none" w="med" len="med"/>
                      <a:tailEnd type="none" w="med" len="med"/>
                    </a:lnR>
                    <a:lnT w="6350" cap="flat" cmpd="sng" algn="ctr">
                      <a:solidFill>
                        <a:schemeClr val="tx1"/>
                      </a:solidFill>
                      <a:prstDash val="sysDashDotDot"/>
                      <a:round/>
                      <a:headEnd type="none" w="med" len="med"/>
                      <a:tailEnd type="none" w="med" len="med"/>
                    </a:lnT>
                    <a:lnB w="6350" cap="flat" cmpd="sng" algn="ctr">
                      <a:solidFill>
                        <a:schemeClr val="tx1"/>
                      </a:solidFill>
                      <a:prstDash val="sysDashDotDot"/>
                      <a:round/>
                      <a:headEnd type="none" w="med" len="med"/>
                      <a:tailEnd type="none" w="med" len="med"/>
                    </a:lnB>
                  </a:tcPr>
                </a:tc>
              </a:tr>
            </a:tbl>
          </a:graphicData>
        </a:graphic>
      </p:graphicFrame>
    </p:spTree>
    <p:extLst>
      <p:ext uri="{BB962C8B-B14F-4D97-AF65-F5344CB8AC3E}">
        <p14:creationId xmlns:p14="http://schemas.microsoft.com/office/powerpoint/2010/main" val="1916798475"/>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Диаграмма 13"/>
          <p:cNvGraphicFramePr>
            <a:graphicFrameLocks/>
          </p:cNvGraphicFramePr>
          <p:nvPr>
            <p:extLst>
              <p:ext uri="{D42A27DB-BD31-4B8C-83A1-F6EECF244321}">
                <p14:modId xmlns:p14="http://schemas.microsoft.com/office/powerpoint/2010/main" val="3994686554"/>
              </p:ext>
            </p:extLst>
          </p:nvPr>
        </p:nvGraphicFramePr>
        <p:xfrm>
          <a:off x="274596" y="1112686"/>
          <a:ext cx="8690790" cy="5476870"/>
        </p:xfrm>
        <a:graphic>
          <a:graphicData uri="http://schemas.openxmlformats.org/drawingml/2006/chart">
            <c:chart xmlns:c="http://schemas.openxmlformats.org/drawingml/2006/chart" xmlns:r="http://schemas.openxmlformats.org/officeDocument/2006/relationships" r:id="rId2"/>
          </a:graphicData>
        </a:graphic>
      </p:graphicFrame>
      <p:sp>
        <p:nvSpPr>
          <p:cNvPr id="3" name="Заголовок 1"/>
          <p:cNvSpPr>
            <a:spLocks noGrp="1"/>
          </p:cNvSpPr>
          <p:nvPr>
            <p:ph type="title"/>
          </p:nvPr>
        </p:nvSpPr>
        <p:spPr>
          <a:xfrm>
            <a:off x="26127" y="408797"/>
            <a:ext cx="9144000" cy="563562"/>
          </a:xfrm>
        </p:spPr>
        <p:txBody>
          <a:bodyPr>
            <a:noAutofit/>
          </a:bodyPr>
          <a:lstStyle/>
          <a:p>
            <a:pPr eaLnBrk="1" hangingPunct="1">
              <a:defRPr/>
            </a:pPr>
            <a:r>
              <a:rPr lang="ru-RU" sz="2400" b="1" dirty="0" smtClean="0">
                <a:ln w="0"/>
                <a:pattFill prst="wdUpDiag">
                  <a:fgClr>
                    <a:srgbClr val="7030A0"/>
                  </a:fgClr>
                  <a:bgClr>
                    <a:schemeClr val="tx1"/>
                  </a:bgClr>
                </a:pattFill>
                <a:effectLst>
                  <a:outerShdw blurRad="38100" dist="25400" dir="5400000" algn="ctr" rotWithShape="0">
                    <a:srgbClr val="6E747A">
                      <a:alpha val="43000"/>
                    </a:srgbClr>
                  </a:outerShdw>
                </a:effectLst>
                <a:latin typeface="Times New Roman" pitchFamily="18" charset="0"/>
                <a:cs typeface="Times New Roman" pitchFamily="18" charset="0"/>
              </a:rPr>
              <a:t>Статистические сопоставления по доходам, расходам по бюджету на 2020 год с другими муниципальными образованиями</a:t>
            </a:r>
            <a:br>
              <a:rPr lang="ru-RU" sz="2400" b="1" dirty="0" smtClean="0">
                <a:ln w="0"/>
                <a:pattFill prst="wdUpDiag">
                  <a:fgClr>
                    <a:srgbClr val="7030A0"/>
                  </a:fgClr>
                  <a:bgClr>
                    <a:schemeClr val="tx1"/>
                  </a:bgClr>
                </a:pattFill>
                <a:effectLst>
                  <a:outerShdw blurRad="38100" dist="25400" dir="5400000" algn="ctr" rotWithShape="0">
                    <a:srgbClr val="6E747A">
                      <a:alpha val="43000"/>
                    </a:srgbClr>
                  </a:outerShdw>
                </a:effectLst>
                <a:latin typeface="Times New Roman" pitchFamily="18" charset="0"/>
                <a:cs typeface="Times New Roman" pitchFamily="18" charset="0"/>
              </a:rPr>
            </a:br>
            <a:endParaRPr lang="ru-RU" sz="2400" dirty="0">
              <a:pattFill prst="wdUpDiag">
                <a:fgClr>
                  <a:srgbClr val="7030A0"/>
                </a:fgClr>
                <a:bgClr>
                  <a:schemeClr val="tx1"/>
                </a:bgClr>
              </a:pattFill>
              <a:latin typeface="Times New Roman" pitchFamily="18" charset="0"/>
              <a:cs typeface="Times New Roman" pitchFamily="18" charset="0"/>
            </a:endParaRPr>
          </a:p>
        </p:txBody>
      </p:sp>
      <p:pic>
        <p:nvPicPr>
          <p:cNvPr id="7" name="Рисунок 6"/>
          <p:cNvPicPr>
            <a:picLocks noChangeAspect="1"/>
          </p:cNvPicPr>
          <p:nvPr/>
        </p:nvPicPr>
        <p:blipFill rotWithShape="1">
          <a:blip r:embed="rId3" cstate="print">
            <a:extLst>
              <a:ext uri="{28A0092B-C50C-407E-A947-70E740481C1C}">
                <a14:useLocalDpi xmlns:a14="http://schemas.microsoft.com/office/drawing/2010/main" val="0"/>
              </a:ext>
            </a:extLst>
          </a:blip>
          <a:srcRect l="41983" t="-1" r="43199" b="11262"/>
          <a:stretch/>
        </p:blipFill>
        <p:spPr>
          <a:xfrm>
            <a:off x="2085709" y="2686051"/>
            <a:ext cx="746546" cy="3461716"/>
          </a:xfrm>
          <a:prstGeom prst="rect">
            <a:avLst/>
          </a:prstGeom>
        </p:spPr>
      </p:pic>
      <p:sp>
        <p:nvSpPr>
          <p:cNvPr id="10" name="TextBox 9"/>
          <p:cNvSpPr txBox="1"/>
          <p:nvPr/>
        </p:nvSpPr>
        <p:spPr>
          <a:xfrm rot="16200000">
            <a:off x="-27691" y="5173172"/>
            <a:ext cx="2050451" cy="307777"/>
          </a:xfrm>
          <a:prstGeom prst="rect">
            <a:avLst/>
          </a:prstGeom>
          <a:noFill/>
        </p:spPr>
        <p:txBody>
          <a:bodyPr wrap="square" rtlCol="0">
            <a:spAutoFit/>
          </a:bodyPr>
          <a:lstStyle/>
          <a:p>
            <a:r>
              <a:rPr lang="ru-RU" sz="1400" dirty="0" smtClean="0">
                <a:solidFill>
                  <a:schemeClr val="bg1"/>
                </a:solidFill>
                <a:latin typeface="Times New Roman" pitchFamily="18" charset="0"/>
                <a:cs typeface="Times New Roman" pitchFamily="18" charset="0"/>
              </a:rPr>
              <a:t>Медногорск</a:t>
            </a:r>
          </a:p>
        </p:txBody>
      </p:sp>
      <p:pic>
        <p:nvPicPr>
          <p:cNvPr id="6" name="Рисунок 5"/>
          <p:cNvPicPr>
            <a:picLocks noChangeAspect="1"/>
          </p:cNvPicPr>
          <p:nvPr/>
        </p:nvPicPr>
        <p:blipFill rotWithShape="1">
          <a:blip r:embed="rId3" cstate="print">
            <a:extLst>
              <a:ext uri="{28A0092B-C50C-407E-A947-70E740481C1C}">
                <a14:useLocalDpi xmlns:a14="http://schemas.microsoft.com/office/drawing/2010/main" val="0"/>
              </a:ext>
            </a:extLst>
          </a:blip>
          <a:srcRect r="85714" b="9881"/>
          <a:stretch/>
        </p:blipFill>
        <p:spPr>
          <a:xfrm>
            <a:off x="1571404" y="2522765"/>
            <a:ext cx="622863" cy="3671858"/>
          </a:xfrm>
          <a:prstGeom prst="rect">
            <a:avLst/>
          </a:prstGeom>
        </p:spPr>
      </p:pic>
      <p:sp>
        <p:nvSpPr>
          <p:cNvPr id="8" name="TextBox 7"/>
          <p:cNvSpPr txBox="1"/>
          <p:nvPr/>
        </p:nvSpPr>
        <p:spPr>
          <a:xfrm rot="16200000">
            <a:off x="1015275" y="4743628"/>
            <a:ext cx="1735120" cy="307777"/>
          </a:xfrm>
          <a:prstGeom prst="rect">
            <a:avLst/>
          </a:prstGeom>
          <a:noFill/>
        </p:spPr>
        <p:txBody>
          <a:bodyPr wrap="square" rtlCol="0">
            <a:spAutoFit/>
          </a:bodyPr>
          <a:lstStyle/>
          <a:p>
            <a:r>
              <a:rPr lang="ru-RU" sz="1400" dirty="0" smtClean="0">
                <a:solidFill>
                  <a:schemeClr val="bg1"/>
                </a:solidFill>
                <a:latin typeface="Times New Roman" pitchFamily="18" charset="0"/>
                <a:cs typeface="Times New Roman" pitchFamily="18" charset="0"/>
              </a:rPr>
              <a:t>Медногорск</a:t>
            </a:r>
          </a:p>
        </p:txBody>
      </p:sp>
      <p:sp>
        <p:nvSpPr>
          <p:cNvPr id="11" name="TextBox 10"/>
          <p:cNvSpPr txBox="1"/>
          <p:nvPr/>
        </p:nvSpPr>
        <p:spPr>
          <a:xfrm rot="16200000">
            <a:off x="1219113" y="4556229"/>
            <a:ext cx="2496068" cy="307777"/>
          </a:xfrm>
          <a:prstGeom prst="rect">
            <a:avLst/>
          </a:prstGeom>
          <a:noFill/>
        </p:spPr>
        <p:txBody>
          <a:bodyPr wrap="none" rtlCol="0">
            <a:spAutoFit/>
          </a:bodyPr>
          <a:lstStyle/>
          <a:p>
            <a:r>
              <a:rPr lang="ru-RU" sz="1400" dirty="0" err="1" smtClean="0">
                <a:solidFill>
                  <a:schemeClr val="bg1"/>
                </a:solidFill>
                <a:latin typeface="Times New Roman" pitchFamily="18" charset="0"/>
                <a:cs typeface="Times New Roman" pitchFamily="18" charset="0"/>
              </a:rPr>
              <a:t>Сорочинский</a:t>
            </a:r>
            <a:r>
              <a:rPr lang="ru-RU" sz="1400" dirty="0" smtClean="0">
                <a:solidFill>
                  <a:schemeClr val="bg1"/>
                </a:solidFill>
                <a:latin typeface="Times New Roman" pitchFamily="18" charset="0"/>
                <a:cs typeface="Times New Roman" pitchFamily="18" charset="0"/>
              </a:rPr>
              <a:t> городской округ</a:t>
            </a:r>
          </a:p>
        </p:txBody>
      </p:sp>
      <p:pic>
        <p:nvPicPr>
          <p:cNvPr id="614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1856" y="2057399"/>
            <a:ext cx="848787" cy="4074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extBox 7"/>
          <p:cNvSpPr txBox="1"/>
          <p:nvPr/>
        </p:nvSpPr>
        <p:spPr>
          <a:xfrm rot="16200000">
            <a:off x="2012236" y="4602413"/>
            <a:ext cx="2213639" cy="307776"/>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400" dirty="0" smtClean="0">
                <a:solidFill>
                  <a:schemeClr val="bg1"/>
                </a:solidFill>
                <a:latin typeface="Times New Roman" pitchFamily="18" charset="0"/>
                <a:cs typeface="Times New Roman" pitchFamily="18" charset="0"/>
              </a:rPr>
              <a:t>Гайский городской округ</a:t>
            </a:r>
          </a:p>
        </p:txBody>
      </p:sp>
      <p:pic>
        <p:nvPicPr>
          <p:cNvPr id="614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24301" y="2557267"/>
            <a:ext cx="622300" cy="3670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Рисунок 22"/>
          <p:cNvPicPr>
            <a:picLocks noChangeAspect="1"/>
          </p:cNvPicPr>
          <p:nvPr/>
        </p:nvPicPr>
        <p:blipFill rotWithShape="1">
          <a:blip r:embed="rId3" cstate="print">
            <a:extLst>
              <a:ext uri="{28A0092B-C50C-407E-A947-70E740481C1C}">
                <a14:useLocalDpi xmlns:a14="http://schemas.microsoft.com/office/drawing/2010/main" val="0"/>
              </a:ext>
            </a:extLst>
          </a:blip>
          <a:srcRect l="41983" t="-1" r="43199" b="11262"/>
          <a:stretch/>
        </p:blipFill>
        <p:spPr>
          <a:xfrm>
            <a:off x="4441276" y="2724743"/>
            <a:ext cx="746546" cy="3461716"/>
          </a:xfrm>
          <a:prstGeom prst="rect">
            <a:avLst/>
          </a:prstGeom>
        </p:spPr>
      </p:pic>
      <p:pic>
        <p:nvPicPr>
          <p:cNvPr id="24"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6777" y="2104968"/>
            <a:ext cx="848787" cy="40740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TextBox 24"/>
          <p:cNvSpPr txBox="1"/>
          <p:nvPr/>
        </p:nvSpPr>
        <p:spPr>
          <a:xfrm rot="16200000">
            <a:off x="3381175" y="4743628"/>
            <a:ext cx="1735120" cy="307777"/>
          </a:xfrm>
          <a:prstGeom prst="rect">
            <a:avLst/>
          </a:prstGeom>
          <a:noFill/>
        </p:spPr>
        <p:txBody>
          <a:bodyPr wrap="square" rtlCol="0">
            <a:spAutoFit/>
          </a:bodyPr>
          <a:lstStyle/>
          <a:p>
            <a:r>
              <a:rPr lang="ru-RU" sz="1400" dirty="0" smtClean="0">
                <a:solidFill>
                  <a:schemeClr val="bg1"/>
                </a:solidFill>
                <a:latin typeface="Times New Roman" pitchFamily="18" charset="0"/>
                <a:cs typeface="Times New Roman" pitchFamily="18" charset="0"/>
              </a:rPr>
              <a:t>Медногорск</a:t>
            </a:r>
          </a:p>
        </p:txBody>
      </p:sp>
      <p:sp>
        <p:nvSpPr>
          <p:cNvPr id="26" name="TextBox 25"/>
          <p:cNvSpPr txBox="1"/>
          <p:nvPr/>
        </p:nvSpPr>
        <p:spPr>
          <a:xfrm rot="16200000">
            <a:off x="3566516" y="4602413"/>
            <a:ext cx="2496068" cy="307777"/>
          </a:xfrm>
          <a:prstGeom prst="rect">
            <a:avLst/>
          </a:prstGeom>
          <a:noFill/>
        </p:spPr>
        <p:txBody>
          <a:bodyPr wrap="none" rtlCol="0">
            <a:spAutoFit/>
          </a:bodyPr>
          <a:lstStyle/>
          <a:p>
            <a:r>
              <a:rPr lang="ru-RU" sz="1400" dirty="0" err="1" smtClean="0">
                <a:solidFill>
                  <a:schemeClr val="bg1"/>
                </a:solidFill>
                <a:latin typeface="Times New Roman" pitchFamily="18" charset="0"/>
                <a:cs typeface="Times New Roman" pitchFamily="18" charset="0"/>
              </a:rPr>
              <a:t>Сорочинский</a:t>
            </a:r>
            <a:r>
              <a:rPr lang="ru-RU" sz="1400" dirty="0" smtClean="0">
                <a:solidFill>
                  <a:schemeClr val="bg1"/>
                </a:solidFill>
                <a:latin typeface="Times New Roman" pitchFamily="18" charset="0"/>
                <a:cs typeface="Times New Roman" pitchFamily="18" charset="0"/>
              </a:rPr>
              <a:t> городской округ</a:t>
            </a:r>
          </a:p>
        </p:txBody>
      </p:sp>
      <p:sp>
        <p:nvSpPr>
          <p:cNvPr id="27" name="TextBox 7"/>
          <p:cNvSpPr txBox="1"/>
          <p:nvPr/>
        </p:nvSpPr>
        <p:spPr>
          <a:xfrm rot="16200000">
            <a:off x="4344351" y="4697444"/>
            <a:ext cx="2213639" cy="307776"/>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r>
              <a:rPr lang="ru-RU" sz="1400" dirty="0" smtClean="0">
                <a:solidFill>
                  <a:schemeClr val="bg1"/>
                </a:solidFill>
                <a:latin typeface="Times New Roman" pitchFamily="18" charset="0"/>
                <a:cs typeface="Times New Roman" pitchFamily="18" charset="0"/>
              </a:rPr>
              <a:t>Гайский городской округ</a:t>
            </a:r>
          </a:p>
        </p:txBody>
      </p:sp>
    </p:spTree>
    <p:extLst>
      <p:ext uri="{BB962C8B-B14F-4D97-AF65-F5344CB8AC3E}">
        <p14:creationId xmlns:p14="http://schemas.microsoft.com/office/powerpoint/2010/main" val="1863713202"/>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Заголовок 1"/>
          <p:cNvSpPr>
            <a:spLocks noGrp="1"/>
          </p:cNvSpPr>
          <p:nvPr>
            <p:ph type="title"/>
          </p:nvPr>
        </p:nvSpPr>
        <p:spPr>
          <a:xfrm>
            <a:off x="121920" y="320701"/>
            <a:ext cx="8929688" cy="563562"/>
          </a:xfrm>
        </p:spPr>
        <p:txBody>
          <a:bodyPr>
            <a:noAutofit/>
          </a:bodyPr>
          <a:lstStyle/>
          <a:p>
            <a:pPr eaLnBrk="1" hangingPunct="1">
              <a:defRPr/>
            </a:pPr>
            <a:r>
              <a:rPr lang="ru-RU" sz="2400" b="1" spc="-5" dirty="0" smtClean="0">
                <a:pattFill prst="wdUpDiag">
                  <a:fgClr>
                    <a:srgbClr val="7030A0"/>
                  </a:fgClr>
                  <a:bgClr>
                    <a:schemeClr val="tx1"/>
                  </a:bgClr>
                </a:pattFill>
                <a:latin typeface="Times New Roman" pitchFamily="18" charset="0"/>
                <a:cs typeface="Times New Roman" pitchFamily="18" charset="0"/>
              </a:rPr>
              <a:t>Информация </a:t>
            </a:r>
            <a:r>
              <a:rPr lang="ru-RU" sz="2400" b="1" dirty="0" smtClean="0">
                <a:pattFill prst="wdUpDiag">
                  <a:fgClr>
                    <a:srgbClr val="7030A0"/>
                  </a:fgClr>
                  <a:bgClr>
                    <a:schemeClr val="tx1"/>
                  </a:bgClr>
                </a:pattFill>
                <a:latin typeface="Times New Roman" pitchFamily="18" charset="0"/>
                <a:cs typeface="Times New Roman" pitchFamily="18" charset="0"/>
              </a:rPr>
              <a:t>о </a:t>
            </a:r>
            <a:r>
              <a:rPr lang="ru-RU" sz="2400" b="1" spc="-5" dirty="0" smtClean="0">
                <a:pattFill prst="wdUpDiag">
                  <a:fgClr>
                    <a:srgbClr val="7030A0"/>
                  </a:fgClr>
                  <a:bgClr>
                    <a:schemeClr val="tx1"/>
                  </a:bgClr>
                </a:pattFill>
                <a:latin typeface="Times New Roman" pitchFamily="18" charset="0"/>
                <a:cs typeface="Times New Roman" pitchFamily="18" charset="0"/>
              </a:rPr>
              <a:t>финансовом</a:t>
            </a:r>
            <a:r>
              <a:rPr lang="ru-RU" sz="2400" b="1" spc="-20" dirty="0" smtClean="0">
                <a:pattFill prst="wdUpDiag">
                  <a:fgClr>
                    <a:srgbClr val="7030A0"/>
                  </a:fgClr>
                  <a:bgClr>
                    <a:schemeClr val="tx1"/>
                  </a:bgClr>
                </a:pattFill>
                <a:latin typeface="Times New Roman" pitchFamily="18" charset="0"/>
                <a:cs typeface="Times New Roman" pitchFamily="18" charset="0"/>
              </a:rPr>
              <a:t> </a:t>
            </a:r>
            <a:r>
              <a:rPr lang="ru-RU" sz="2400" b="1" spc="-30" dirty="0" smtClean="0">
                <a:pattFill prst="wdUpDiag">
                  <a:fgClr>
                    <a:srgbClr val="7030A0"/>
                  </a:fgClr>
                  <a:bgClr>
                    <a:schemeClr val="tx1"/>
                  </a:bgClr>
                </a:pattFill>
                <a:latin typeface="Times New Roman" pitchFamily="18" charset="0"/>
                <a:cs typeface="Times New Roman" pitchFamily="18" charset="0"/>
              </a:rPr>
              <a:t>отделе а</a:t>
            </a:r>
            <a:r>
              <a:rPr lang="ru-RU" sz="2400" b="1" spc="-5" dirty="0" smtClean="0">
                <a:pattFill prst="wdUpDiag">
                  <a:fgClr>
                    <a:srgbClr val="7030A0"/>
                  </a:fgClr>
                  <a:bgClr>
                    <a:schemeClr val="tx1"/>
                  </a:bgClr>
                </a:pattFill>
                <a:latin typeface="Times New Roman" pitchFamily="18" charset="0"/>
                <a:cs typeface="Times New Roman" pitchFamily="18" charset="0"/>
              </a:rPr>
              <a:t>дминистрации муниципального </a:t>
            </a:r>
            <a:r>
              <a:rPr lang="ru-RU" sz="2400" b="1" spc="-10" dirty="0" smtClean="0">
                <a:pattFill prst="wdUpDiag">
                  <a:fgClr>
                    <a:srgbClr val="7030A0"/>
                  </a:fgClr>
                  <a:bgClr>
                    <a:schemeClr val="tx1"/>
                  </a:bgClr>
                </a:pattFill>
                <a:latin typeface="Times New Roman" pitchFamily="18" charset="0"/>
                <a:cs typeface="Times New Roman" pitchFamily="18" charset="0"/>
              </a:rPr>
              <a:t>образования </a:t>
            </a:r>
            <a:r>
              <a:rPr lang="ru-RU" sz="2400" b="1" spc="-20" dirty="0" smtClean="0">
                <a:pattFill prst="wdUpDiag">
                  <a:fgClr>
                    <a:srgbClr val="7030A0"/>
                  </a:fgClr>
                  <a:bgClr>
                    <a:schemeClr val="tx1"/>
                  </a:bgClr>
                </a:pattFill>
                <a:latin typeface="Times New Roman" pitchFamily="18" charset="0"/>
                <a:cs typeface="Times New Roman" pitchFamily="18" charset="0"/>
              </a:rPr>
              <a:t>город</a:t>
            </a:r>
            <a:r>
              <a:rPr lang="ru-RU" sz="2400" b="1" spc="65" dirty="0" smtClean="0">
                <a:pattFill prst="wdUpDiag">
                  <a:fgClr>
                    <a:srgbClr val="7030A0"/>
                  </a:fgClr>
                  <a:bgClr>
                    <a:schemeClr val="tx1"/>
                  </a:bgClr>
                </a:pattFill>
                <a:latin typeface="Times New Roman" pitchFamily="18" charset="0"/>
                <a:cs typeface="Times New Roman" pitchFamily="18" charset="0"/>
              </a:rPr>
              <a:t> </a:t>
            </a:r>
            <a:r>
              <a:rPr lang="ru-RU" sz="2400" b="1" spc="-10" dirty="0" smtClean="0">
                <a:pattFill prst="wdUpDiag">
                  <a:fgClr>
                    <a:srgbClr val="7030A0"/>
                  </a:fgClr>
                  <a:bgClr>
                    <a:schemeClr val="tx1"/>
                  </a:bgClr>
                </a:pattFill>
                <a:latin typeface="Times New Roman" pitchFamily="18" charset="0"/>
                <a:cs typeface="Times New Roman" pitchFamily="18" charset="0"/>
              </a:rPr>
              <a:t>Медногорск</a:t>
            </a:r>
            <a:r>
              <a:rPr lang="ru-RU" sz="2400" b="1" dirty="0" smtClean="0">
                <a:pattFill prst="wdUpDiag">
                  <a:fgClr>
                    <a:srgbClr val="7030A0"/>
                  </a:fgClr>
                  <a:bgClr>
                    <a:schemeClr val="tx1"/>
                  </a:bgClr>
                </a:pattFill>
                <a:latin typeface="Times New Roman" pitchFamily="18" charset="0"/>
                <a:cs typeface="Times New Roman" pitchFamily="18" charset="0"/>
              </a:rPr>
              <a:t/>
            </a:r>
            <a:br>
              <a:rPr lang="ru-RU" sz="2400" b="1" dirty="0" smtClean="0">
                <a:pattFill prst="wdUpDiag">
                  <a:fgClr>
                    <a:srgbClr val="7030A0"/>
                  </a:fgClr>
                  <a:bgClr>
                    <a:schemeClr val="tx1"/>
                  </a:bgClr>
                </a:pattFill>
                <a:latin typeface="Times New Roman" pitchFamily="18" charset="0"/>
                <a:cs typeface="Times New Roman" pitchFamily="18" charset="0"/>
              </a:rPr>
            </a:br>
            <a:endParaRPr lang="ru-RU" sz="2400" b="1" dirty="0">
              <a:pattFill prst="wdUpDiag">
                <a:fgClr>
                  <a:srgbClr val="7030A0"/>
                </a:fgClr>
                <a:bgClr>
                  <a:schemeClr val="tx1"/>
                </a:bgClr>
              </a:pattFill>
              <a:latin typeface="Times New Roman" pitchFamily="18" charset="0"/>
              <a:cs typeface="Times New Roman" pitchFamily="18" charset="0"/>
            </a:endParaRPr>
          </a:p>
        </p:txBody>
      </p:sp>
      <p:sp>
        <p:nvSpPr>
          <p:cNvPr id="4" name="Прямоугольник 3"/>
          <p:cNvSpPr>
            <a:spLocks noChangeArrowheads="1"/>
          </p:cNvSpPr>
          <p:nvPr/>
        </p:nvSpPr>
        <p:spPr bwMode="auto">
          <a:xfrm>
            <a:off x="186415" y="1022849"/>
            <a:ext cx="8715375" cy="4616450"/>
          </a:xfrm>
          <a:prstGeom prst="rect">
            <a:avLst/>
          </a:prstGeom>
          <a:noFill/>
          <a:ln w="9525">
            <a:noFill/>
            <a:miter lim="800000"/>
            <a:headEnd/>
            <a:tailEnd/>
          </a:ln>
        </p:spPr>
        <p:txBody>
          <a:bodyPr>
            <a:spAutoFit/>
          </a:bodyPr>
          <a:lstStyle/>
          <a:p>
            <a:pPr marL="115888"/>
            <a:r>
              <a:rPr lang="ru-RU" sz="1400" b="1" dirty="0">
                <a:latin typeface="Times New Roman" pitchFamily="18" charset="0"/>
                <a:ea typeface="Sometimes" pitchFamily="50" charset="0"/>
                <a:cs typeface="Times New Roman" pitchFamily="18" charset="0"/>
              </a:rPr>
              <a:t>Полное наименование:</a:t>
            </a:r>
          </a:p>
          <a:p>
            <a:pPr marL="115888"/>
            <a:r>
              <a:rPr lang="ru-RU" sz="1400" b="1" dirty="0">
                <a:latin typeface="Times New Roman" pitchFamily="18" charset="0"/>
                <a:ea typeface="Sometimes" pitchFamily="50" charset="0"/>
                <a:cs typeface="Times New Roman" pitchFamily="18" charset="0"/>
              </a:rPr>
              <a:t>Муниципальное учреждение финансовый отдел администрации города Медногорска</a:t>
            </a:r>
          </a:p>
          <a:p>
            <a:pPr marL="115888">
              <a:spcBef>
                <a:spcPts val="13"/>
              </a:spcBef>
            </a:pPr>
            <a:endParaRPr lang="ru-RU" sz="1400" b="1" dirty="0">
              <a:latin typeface="Times New Roman" pitchFamily="18" charset="0"/>
              <a:ea typeface="Sometimes" pitchFamily="50" charset="0"/>
              <a:cs typeface="Times New Roman" pitchFamily="18" charset="0"/>
            </a:endParaRPr>
          </a:p>
          <a:p>
            <a:pPr marL="115888"/>
            <a:r>
              <a:rPr lang="ru-RU" sz="1400" b="1" dirty="0">
                <a:latin typeface="Times New Roman" pitchFamily="18" charset="0"/>
                <a:ea typeface="Sometimes" pitchFamily="50" charset="0"/>
                <a:cs typeface="Times New Roman" pitchFamily="18" charset="0"/>
              </a:rPr>
              <a:t>Адрес(почтовый):</a:t>
            </a:r>
          </a:p>
          <a:p>
            <a:pPr marL="115888"/>
            <a:r>
              <a:rPr lang="ru-RU" sz="1400" b="1" dirty="0">
                <a:latin typeface="Times New Roman" pitchFamily="18" charset="0"/>
                <a:ea typeface="Sometimes" pitchFamily="50" charset="0"/>
                <a:cs typeface="Times New Roman" pitchFamily="18" charset="0"/>
              </a:rPr>
              <a:t>462270, Оренбургская область, город Медногорск, улица Советская, дом 37.</a:t>
            </a:r>
          </a:p>
          <a:p>
            <a:pPr marL="115888">
              <a:spcBef>
                <a:spcPts val="13"/>
              </a:spcBef>
            </a:pPr>
            <a:endParaRPr lang="ru-RU" sz="1400" b="1" dirty="0">
              <a:latin typeface="Times New Roman" pitchFamily="18" charset="0"/>
              <a:ea typeface="Sometimes" pitchFamily="50" charset="0"/>
              <a:cs typeface="Times New Roman" pitchFamily="18" charset="0"/>
            </a:endParaRPr>
          </a:p>
          <a:p>
            <a:pPr marL="115888"/>
            <a:r>
              <a:rPr lang="ru-RU" sz="1400" b="1" dirty="0">
                <a:latin typeface="Times New Roman" pitchFamily="18" charset="0"/>
                <a:ea typeface="Sometimes" pitchFamily="50" charset="0"/>
                <a:cs typeface="Times New Roman" pitchFamily="18" charset="0"/>
              </a:rPr>
              <a:t>Адрес электронной почты: </a:t>
            </a:r>
            <a:r>
              <a:rPr lang="ru-RU" sz="1400" b="1" dirty="0" err="1">
                <a:latin typeface="Times New Roman" pitchFamily="18" charset="0"/>
                <a:ea typeface="Sometimes" pitchFamily="50" charset="0"/>
                <a:cs typeface="Times New Roman" pitchFamily="18" charset="0"/>
                <a:hlinkClick r:id="rId2"/>
              </a:rPr>
              <a:t>fo@</a:t>
            </a:r>
            <a:r>
              <a:rPr lang="en-US" sz="1400" b="1" dirty="0" err="1">
                <a:latin typeface="Times New Roman" pitchFamily="18" charset="0"/>
                <a:ea typeface="Sometimes" pitchFamily="50" charset="0"/>
                <a:cs typeface="Times New Roman" pitchFamily="18" charset="0"/>
                <a:hlinkClick r:id="rId2"/>
              </a:rPr>
              <a:t>mednogorsk</a:t>
            </a:r>
            <a:r>
              <a:rPr lang="ru-RU" sz="1400" b="1" dirty="0">
                <a:latin typeface="Times New Roman" pitchFamily="18" charset="0"/>
                <a:ea typeface="Sometimes" pitchFamily="50" charset="0"/>
                <a:cs typeface="Times New Roman" pitchFamily="18" charset="0"/>
                <a:hlinkClick r:id="rId2"/>
              </a:rPr>
              <a:t>56.ru</a:t>
            </a:r>
          </a:p>
          <a:p>
            <a:pPr marL="115888">
              <a:spcBef>
                <a:spcPts val="13"/>
              </a:spcBef>
            </a:pPr>
            <a:endParaRPr lang="ru-RU" sz="1400" b="1" dirty="0">
              <a:latin typeface="Times New Roman" pitchFamily="18" charset="0"/>
              <a:ea typeface="Sometimes" pitchFamily="50" charset="0"/>
              <a:cs typeface="Times New Roman" pitchFamily="18" charset="0"/>
            </a:endParaRPr>
          </a:p>
          <a:p>
            <a:pPr marL="115888"/>
            <a:r>
              <a:rPr lang="ru-RU" sz="1400" b="1" dirty="0">
                <a:latin typeface="Times New Roman" pitchFamily="18" charset="0"/>
                <a:ea typeface="Sometimes" pitchFamily="50" charset="0"/>
                <a:cs typeface="Times New Roman" pitchFamily="18" charset="0"/>
              </a:rPr>
              <a:t>Начальник:</a:t>
            </a:r>
          </a:p>
          <a:p>
            <a:pPr marL="115888"/>
            <a:r>
              <a:rPr lang="ru-RU" sz="1400" b="1" dirty="0">
                <a:latin typeface="Times New Roman" pitchFamily="18" charset="0"/>
                <a:ea typeface="Sometimes" pitchFamily="50" charset="0"/>
                <a:cs typeface="Times New Roman" pitchFamily="18" charset="0"/>
              </a:rPr>
              <a:t>Никитина Ирина Валерьевна, тел.(35379) 3-26-74</a:t>
            </a:r>
          </a:p>
          <a:p>
            <a:pPr marL="115888">
              <a:spcBef>
                <a:spcPts val="13"/>
              </a:spcBef>
            </a:pPr>
            <a:endParaRPr lang="ru-RU" sz="1400" b="1" dirty="0">
              <a:latin typeface="Times New Roman" pitchFamily="18" charset="0"/>
              <a:ea typeface="Sometimes" pitchFamily="50" charset="0"/>
              <a:cs typeface="Times New Roman" pitchFamily="18" charset="0"/>
            </a:endParaRPr>
          </a:p>
          <a:p>
            <a:pPr marL="115888"/>
            <a:r>
              <a:rPr lang="ru-RU" sz="1400" b="1" dirty="0">
                <a:latin typeface="Times New Roman" pitchFamily="18" charset="0"/>
                <a:ea typeface="Sometimes" pitchFamily="50" charset="0"/>
                <a:cs typeface="Times New Roman" pitchFamily="18" charset="0"/>
              </a:rPr>
              <a:t>Заместитель начальника - начальник бюджетного отдела:</a:t>
            </a:r>
          </a:p>
          <a:p>
            <a:pPr marL="115888"/>
            <a:r>
              <a:rPr lang="ru-RU" sz="1400" b="1" dirty="0">
                <a:latin typeface="Times New Roman" pitchFamily="18" charset="0"/>
                <a:ea typeface="Sometimes" pitchFamily="50" charset="0"/>
                <a:cs typeface="Times New Roman" pitchFamily="18" charset="0"/>
              </a:rPr>
              <a:t>Добрынина Елена Ивановна, тел. (35379) 3-24-03</a:t>
            </a:r>
          </a:p>
          <a:p>
            <a:pPr marL="115888">
              <a:spcBef>
                <a:spcPts val="13"/>
              </a:spcBef>
            </a:pPr>
            <a:endParaRPr lang="ru-RU" sz="1400" b="1" dirty="0">
              <a:latin typeface="Times New Roman" pitchFamily="18" charset="0"/>
              <a:ea typeface="Sometimes" pitchFamily="50" charset="0"/>
              <a:cs typeface="Times New Roman" pitchFamily="18" charset="0"/>
            </a:endParaRPr>
          </a:p>
          <a:p>
            <a:pPr marL="115888"/>
            <a:r>
              <a:rPr lang="ru-RU" sz="1400" b="1" dirty="0">
                <a:latin typeface="Times New Roman" pitchFamily="18" charset="0"/>
                <a:ea typeface="Sometimes" pitchFamily="50" charset="0"/>
                <a:cs typeface="Times New Roman" pitchFamily="18" charset="0"/>
              </a:rPr>
              <a:t>Начальник отдела доходов, финансовой и налоговой политики: </a:t>
            </a:r>
            <a:endParaRPr lang="en-US" sz="1400" b="1" dirty="0">
              <a:latin typeface="Times New Roman" pitchFamily="18" charset="0"/>
              <a:ea typeface="Sometimes" pitchFamily="50" charset="0"/>
              <a:cs typeface="Times New Roman" pitchFamily="18" charset="0"/>
            </a:endParaRPr>
          </a:p>
          <a:p>
            <a:pPr marL="115888"/>
            <a:r>
              <a:rPr lang="ru-RU" sz="1400" b="1" dirty="0">
                <a:latin typeface="Times New Roman" pitchFamily="18" charset="0"/>
                <a:ea typeface="Sometimes" pitchFamily="50" charset="0"/>
                <a:cs typeface="Times New Roman" pitchFamily="18" charset="0"/>
              </a:rPr>
              <a:t> </a:t>
            </a:r>
            <a:r>
              <a:rPr lang="ru-RU" sz="1400" b="1" dirty="0" err="1">
                <a:latin typeface="Times New Roman" pitchFamily="18" charset="0"/>
                <a:ea typeface="Sometimes" pitchFamily="50" charset="0"/>
                <a:cs typeface="Times New Roman" pitchFamily="18" charset="0"/>
              </a:rPr>
              <a:t>Поросятникова</a:t>
            </a:r>
            <a:r>
              <a:rPr lang="ru-RU" sz="1400" b="1" dirty="0">
                <a:latin typeface="Times New Roman" pitchFamily="18" charset="0"/>
                <a:ea typeface="Sometimes" pitchFamily="50" charset="0"/>
                <a:cs typeface="Times New Roman" pitchFamily="18" charset="0"/>
              </a:rPr>
              <a:t> Татьяна Геннадьевна, тел. (35379)3-24-03</a:t>
            </a:r>
          </a:p>
          <a:p>
            <a:pPr marL="115888"/>
            <a:endParaRPr lang="ru-RU" sz="1400" b="1" dirty="0">
              <a:latin typeface="Times New Roman" pitchFamily="18" charset="0"/>
              <a:ea typeface="Sometimes" pitchFamily="50" charset="0"/>
              <a:cs typeface="Times New Roman" pitchFamily="18" charset="0"/>
            </a:endParaRPr>
          </a:p>
          <a:p>
            <a:pPr marL="115888">
              <a:spcBef>
                <a:spcPts val="25"/>
              </a:spcBef>
            </a:pPr>
            <a:endParaRPr lang="ru-RU" sz="1400" b="1" dirty="0">
              <a:latin typeface="Times New Roman" pitchFamily="18" charset="0"/>
              <a:ea typeface="Sometimes" pitchFamily="50" charset="0"/>
              <a:cs typeface="Times New Roman" pitchFamily="18" charset="0"/>
            </a:endParaRPr>
          </a:p>
          <a:p>
            <a:pPr marL="115888"/>
            <a:r>
              <a:rPr lang="ru-RU" sz="1400" b="1" dirty="0">
                <a:latin typeface="Times New Roman" pitchFamily="18" charset="0"/>
                <a:ea typeface="Sometimes" pitchFamily="50" charset="0"/>
                <a:cs typeface="Times New Roman" pitchFamily="18" charset="0"/>
              </a:rPr>
              <a:t>Режим работы:</a:t>
            </a:r>
          </a:p>
          <a:p>
            <a:pPr marL="115888"/>
            <a:r>
              <a:rPr lang="ru-RU" sz="1400" b="1" dirty="0" err="1">
                <a:latin typeface="Times New Roman" pitchFamily="18" charset="0"/>
                <a:ea typeface="Sometimes" pitchFamily="50" charset="0"/>
                <a:cs typeface="Times New Roman" pitchFamily="18" charset="0"/>
              </a:rPr>
              <a:t>c</a:t>
            </a:r>
            <a:r>
              <a:rPr lang="ru-RU" sz="1400" b="1" dirty="0">
                <a:latin typeface="Times New Roman" pitchFamily="18" charset="0"/>
                <a:ea typeface="Sometimes" pitchFamily="50" charset="0"/>
                <a:cs typeface="Times New Roman" pitchFamily="18" charset="0"/>
              </a:rPr>
              <a:t> понедельника по пятницу: с 8:30 до 17:30, перерыв с 13:00 до 13:48;  </a:t>
            </a:r>
          </a:p>
          <a:p>
            <a:pPr marL="115888"/>
            <a:r>
              <a:rPr lang="ru-RU" sz="1400" b="1" dirty="0">
                <a:latin typeface="Times New Roman" pitchFamily="18" charset="0"/>
                <a:ea typeface="Sometimes" pitchFamily="50" charset="0"/>
                <a:cs typeface="Times New Roman" pitchFamily="18" charset="0"/>
              </a:rPr>
              <a:t>выходные дни : суббота, воскресенье.</a:t>
            </a:r>
          </a:p>
        </p:txBody>
      </p:sp>
      <p:pic>
        <p:nvPicPr>
          <p:cNvPr id="5" name="Рисунок 4" descr="9.jpg"/>
          <p:cNvPicPr>
            <a:picLocks noChangeAspect="1"/>
          </p:cNvPicPr>
          <p:nvPr/>
        </p:nvPicPr>
        <p:blipFill>
          <a:blip r:embed="rId3" cstate="print"/>
          <a:stretch>
            <a:fillRect/>
          </a:stretch>
        </p:blipFill>
        <p:spPr>
          <a:xfrm>
            <a:off x="6643688" y="2833688"/>
            <a:ext cx="2187575" cy="1452562"/>
          </a:xfrm>
          <a:prstGeom prst="rect">
            <a:avLst/>
          </a:prstGeom>
          <a:ln>
            <a:noFill/>
          </a:ln>
          <a:effectLst>
            <a:outerShdw blurRad="292100" dist="139700" dir="2700000" algn="tl" rotWithShape="0">
              <a:srgbClr val="333333">
                <a:alpha val="65000"/>
              </a:srgbClr>
            </a:outerShdw>
          </a:effectLst>
        </p:spPr>
      </p:pic>
      <p:pic>
        <p:nvPicPr>
          <p:cNvPr id="6" name="Рисунок 5" descr="10.jpg"/>
          <p:cNvPicPr>
            <a:picLocks noChangeAspect="1"/>
          </p:cNvPicPr>
          <p:nvPr/>
        </p:nvPicPr>
        <p:blipFill>
          <a:blip r:embed="rId4" cstate="print"/>
          <a:stretch>
            <a:fillRect/>
          </a:stretch>
        </p:blipFill>
        <p:spPr>
          <a:xfrm>
            <a:off x="6643688" y="1714500"/>
            <a:ext cx="2173287" cy="1009650"/>
          </a:xfrm>
          <a:prstGeom prst="rect">
            <a:avLst/>
          </a:prstGeom>
          <a:ln>
            <a:noFill/>
          </a:ln>
          <a:effectLst>
            <a:outerShdw blurRad="292100" dist="139700" dir="2700000" algn="tl" rotWithShape="0">
              <a:srgbClr val="333333">
                <a:alpha val="65000"/>
              </a:srgbClr>
            </a:outerShdw>
          </a:effectLst>
        </p:spPr>
      </p:pic>
      <p:pic>
        <p:nvPicPr>
          <p:cNvPr id="7" name="Рисунок 6" descr="8.jpg"/>
          <p:cNvPicPr>
            <a:picLocks noChangeAspect="1"/>
          </p:cNvPicPr>
          <p:nvPr/>
        </p:nvPicPr>
        <p:blipFill>
          <a:blip r:embed="rId5" cstate="print"/>
          <a:stretch>
            <a:fillRect/>
          </a:stretch>
        </p:blipFill>
        <p:spPr>
          <a:xfrm>
            <a:off x="6692900" y="4398963"/>
            <a:ext cx="2093913" cy="16319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15713119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10"/>
          <p:cNvSpPr>
            <a:spLocks noChangeArrowheads="1"/>
          </p:cNvSpPr>
          <p:nvPr/>
        </p:nvSpPr>
        <p:spPr bwMode="auto">
          <a:xfrm>
            <a:off x="3677192" y="347118"/>
            <a:ext cx="1530533" cy="2204494"/>
          </a:xfrm>
          <a:prstGeom prst="rect">
            <a:avLst/>
          </a:prstGeom>
          <a:blipFill dpi="0" rotWithShape="1">
            <a:blip r:embed="rId2" cstate="print"/>
            <a:srcRect/>
            <a:stretch>
              <a:fillRect/>
            </a:stretch>
          </a:blipFill>
          <a:ln w="9525">
            <a:noFill/>
            <a:miter lim="800000"/>
            <a:headEnd/>
            <a:tailEnd/>
          </a:ln>
        </p:spPr>
        <p:txBody>
          <a:bodyPr lIns="0" tIns="0" rIns="0" bIns="0"/>
          <a:lstStyle/>
          <a:p>
            <a:endParaRPr lang="ru-RU"/>
          </a:p>
        </p:txBody>
      </p:sp>
      <p:sp>
        <p:nvSpPr>
          <p:cNvPr id="4" name="TextBox 4"/>
          <p:cNvSpPr txBox="1">
            <a:spLocks noChangeArrowheads="1"/>
          </p:cNvSpPr>
          <p:nvPr/>
        </p:nvSpPr>
        <p:spPr bwMode="auto">
          <a:xfrm>
            <a:off x="1576960" y="3842117"/>
            <a:ext cx="6027086" cy="769441"/>
          </a:xfrm>
          <a:prstGeom prst="rect">
            <a:avLst/>
          </a:prstGeom>
          <a:noFill/>
          <a:ln w="9525">
            <a:noFill/>
            <a:miter lim="800000"/>
            <a:headEnd/>
            <a:tailEnd/>
          </a:ln>
        </p:spPr>
        <p:txBody>
          <a:bodyPr wrap="square">
            <a:spAutoFit/>
          </a:bodyPr>
          <a:lstStyle/>
          <a:p>
            <a:r>
              <a:rPr lang="ru-RU" sz="4400" b="1" dirty="0">
                <a:pattFill prst="wdUpDiag">
                  <a:fgClr>
                    <a:srgbClr val="7030A0"/>
                  </a:fgClr>
                  <a:bgClr>
                    <a:schemeClr val="tx1"/>
                  </a:bgClr>
                </a:pattFill>
                <a:latin typeface="Times New Roman" pitchFamily="18" charset="0"/>
                <a:cs typeface="Times New Roman" pitchFamily="18" charset="0"/>
              </a:rPr>
              <a:t>Спасибо за внимание!</a:t>
            </a:r>
          </a:p>
        </p:txBody>
      </p:sp>
    </p:spTree>
    <p:extLst>
      <p:ext uri="{BB962C8B-B14F-4D97-AF65-F5344CB8AC3E}">
        <p14:creationId xmlns:p14="http://schemas.microsoft.com/office/powerpoint/2010/main" val="1702379792"/>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a:xfrm>
            <a:off x="78384" y="145781"/>
            <a:ext cx="8786813" cy="563563"/>
          </a:xfrm>
        </p:spPr>
        <p:txBody>
          <a:bodyPr>
            <a:noAutofit/>
          </a:bodyPr>
          <a:lstStyle/>
          <a:p>
            <a:pPr eaLnBrk="1" hangingPunct="1">
              <a:defRPr/>
            </a:pPr>
            <a:r>
              <a:rPr lang="ru-RU" sz="2000" b="1" dirty="0" smtClean="0">
                <a:pattFill prst="wdUpDiag">
                  <a:fgClr>
                    <a:srgbClr val="7030A0"/>
                  </a:fgClr>
                  <a:bgClr>
                    <a:schemeClr val="tx1"/>
                  </a:bgClr>
                </a:pattFill>
                <a:latin typeface="Times New Roman" pitchFamily="18" charset="0"/>
                <a:cs typeface="Times New Roman" pitchFamily="18" charset="0"/>
              </a:rPr>
              <a:t>Как происходит  подготовка проекта городского бюджета на очередной финансовый год и плановый период ?</a:t>
            </a:r>
            <a:r>
              <a:rPr lang="ru-RU" sz="2000" dirty="0" smtClean="0">
                <a:solidFill>
                  <a:schemeClr val="accent4">
                    <a:lumMod val="50000"/>
                  </a:schemeClr>
                </a:solidFill>
                <a:latin typeface="Times New Roman" panose="02020603050405020304" pitchFamily="18" charset="0"/>
                <a:cs typeface="Times New Roman" panose="02020603050405020304" pitchFamily="18" charset="0"/>
              </a:rPr>
              <a:t/>
            </a:r>
            <a:br>
              <a:rPr lang="ru-RU" sz="2000" dirty="0" smtClean="0">
                <a:solidFill>
                  <a:schemeClr val="accent4">
                    <a:lumMod val="50000"/>
                  </a:schemeClr>
                </a:solidFill>
                <a:latin typeface="Times New Roman" panose="02020603050405020304" pitchFamily="18" charset="0"/>
                <a:cs typeface="Times New Roman" panose="02020603050405020304" pitchFamily="18" charset="0"/>
              </a:rPr>
            </a:br>
            <a:endParaRPr lang="en-US" sz="2000" dirty="0"/>
          </a:p>
        </p:txBody>
      </p:sp>
      <p:pic>
        <p:nvPicPr>
          <p:cNvPr id="5" name="图片 1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V="1">
            <a:off x="4212423" y="-2894525"/>
            <a:ext cx="743072" cy="9006867"/>
          </a:xfrm>
          <a:prstGeom prst="rect">
            <a:avLst/>
          </a:prstGeom>
        </p:spPr>
      </p:pic>
      <p:pic>
        <p:nvPicPr>
          <p:cNvPr id="6" name="图片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V="1">
            <a:off x="4189522" y="-2137261"/>
            <a:ext cx="788873" cy="9006869"/>
          </a:xfrm>
          <a:prstGeom prst="rect">
            <a:avLst/>
          </a:prstGeom>
        </p:spPr>
      </p:pic>
      <p:pic>
        <p:nvPicPr>
          <p:cNvPr id="7"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V="1">
            <a:off x="4276457" y="-1444029"/>
            <a:ext cx="615005" cy="9006870"/>
          </a:xfrm>
          <a:prstGeom prst="rect">
            <a:avLst/>
          </a:prstGeom>
        </p:spPr>
      </p:pic>
      <p:pic>
        <p:nvPicPr>
          <p:cNvPr id="8" name="图片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V="1">
            <a:off x="4251885" y="-3542283"/>
            <a:ext cx="664152" cy="8893656"/>
          </a:xfrm>
          <a:prstGeom prst="rect">
            <a:avLst/>
          </a:prstGeom>
        </p:spPr>
      </p:pic>
      <p:sp>
        <p:nvSpPr>
          <p:cNvPr id="9" name="TextBox 8"/>
          <p:cNvSpPr txBox="1"/>
          <p:nvPr/>
        </p:nvSpPr>
        <p:spPr>
          <a:xfrm flipH="1">
            <a:off x="608173" y="658552"/>
            <a:ext cx="2582412" cy="461665"/>
          </a:xfrm>
          <a:prstGeom prst="rect">
            <a:avLst/>
          </a:prstGeom>
          <a:noFill/>
        </p:spPr>
        <p:txBody>
          <a:bodyPr wrap="square" rtlCol="0">
            <a:spAutoFit/>
          </a:bodyPr>
          <a:lstStyle>
            <a:defPPr>
              <a:defRPr lang="en-US"/>
            </a:defPPr>
            <a:lvl1pPr marR="0" lvl="0" indent="0" algn="ctr" fontAlgn="auto">
              <a:lnSpc>
                <a:spcPct val="80000"/>
              </a:lnSpc>
              <a:spcBef>
                <a:spcPts val="0"/>
              </a:spcBef>
              <a:spcAft>
                <a:spcPts val="0"/>
              </a:spcAft>
              <a:buClrTx/>
              <a:buSzTx/>
              <a:buFontTx/>
              <a:buNone/>
              <a:tabLst/>
              <a:defRPr kumimoji="0" sz="4000" b="1" i="0" u="none" strike="noStrike" kern="0" cap="none" spc="0" normalizeH="0" baseline="0">
                <a:ln w="18415" cmpd="sng">
                  <a:noFill/>
                  <a:prstDash val="solid"/>
                </a:ln>
                <a:solidFill>
                  <a:schemeClr val="bg1"/>
                </a:solidFill>
                <a:uLnTx/>
                <a:uFillTx/>
                <a:latin typeface="Agency FB" pitchFamily="34" charset="0"/>
                <a:ea typeface="微软雅黑" pitchFamily="34" charset="-122"/>
              </a:defRPr>
            </a:lvl1pPr>
          </a:lstStyle>
          <a:p>
            <a:pPr lvl="0">
              <a:lnSpc>
                <a:spcPct val="100000"/>
              </a:lnSpc>
              <a:defRPr/>
            </a:pPr>
            <a:r>
              <a:rPr lang="ru-RU" altLang="zh-CN" sz="2400" dirty="0">
                <a:effectLst>
                  <a:outerShdw blurRad="50800" dist="38100" dir="16200000" rotWithShape="0">
                    <a:prstClr val="black">
                      <a:alpha val="40000"/>
                    </a:prstClr>
                  </a:outerShdw>
                </a:effectLst>
                <a:latin typeface="Times New Roman" pitchFamily="18" charset="0"/>
                <a:cs typeface="Times New Roman" pitchFamily="18" charset="0"/>
              </a:rPr>
              <a:t>апрель</a:t>
            </a:r>
          </a:p>
        </p:txBody>
      </p:sp>
      <p:sp>
        <p:nvSpPr>
          <p:cNvPr id="10" name="TextBox 9"/>
          <p:cNvSpPr txBox="1"/>
          <p:nvPr/>
        </p:nvSpPr>
        <p:spPr>
          <a:xfrm flipH="1">
            <a:off x="587507" y="1289549"/>
            <a:ext cx="2681457" cy="461665"/>
          </a:xfrm>
          <a:prstGeom prst="rect">
            <a:avLst/>
          </a:prstGeom>
          <a:noFill/>
        </p:spPr>
        <p:txBody>
          <a:bodyPr wrap="square" rtlCol="0">
            <a:spAutoFit/>
          </a:bodyPr>
          <a:lstStyle>
            <a:defPPr>
              <a:defRPr lang="en-US"/>
            </a:defPPr>
            <a:lvl1pPr marR="0" lvl="0" indent="0" algn="ctr" fontAlgn="auto">
              <a:lnSpc>
                <a:spcPct val="80000"/>
              </a:lnSpc>
              <a:spcBef>
                <a:spcPts val="0"/>
              </a:spcBef>
              <a:spcAft>
                <a:spcPts val="0"/>
              </a:spcAft>
              <a:buClrTx/>
              <a:buSzTx/>
              <a:buFontTx/>
              <a:buNone/>
              <a:tabLst/>
              <a:defRPr kumimoji="0" sz="4000" b="1" i="0" u="none" strike="noStrike" kern="0" cap="none" spc="0" normalizeH="0" baseline="0">
                <a:ln w="18415" cmpd="sng">
                  <a:noFill/>
                  <a:prstDash val="solid"/>
                </a:ln>
                <a:solidFill>
                  <a:schemeClr val="bg1"/>
                </a:solidFill>
                <a:uLnTx/>
                <a:uFillTx/>
                <a:latin typeface="Agency FB" pitchFamily="34" charset="0"/>
                <a:ea typeface="微软雅黑" pitchFamily="34" charset="-122"/>
              </a:defRPr>
            </a:lvl1pPr>
          </a:lstStyle>
          <a:p>
            <a:pPr lvl="0">
              <a:lnSpc>
                <a:spcPct val="100000"/>
              </a:lnSpc>
              <a:defRPr/>
            </a:pPr>
            <a:r>
              <a:rPr lang="ru-RU" altLang="zh-CN" sz="2400" dirty="0">
                <a:effectLst>
                  <a:outerShdw blurRad="50800" dist="38100" dir="16200000" rotWithShape="0">
                    <a:prstClr val="black">
                      <a:alpha val="40000"/>
                    </a:prstClr>
                  </a:outerShdw>
                </a:effectLst>
                <a:latin typeface="Times New Roman" pitchFamily="18" charset="0"/>
                <a:cs typeface="Times New Roman" pitchFamily="18" charset="0"/>
              </a:rPr>
              <a:t>и</a:t>
            </a:r>
            <a:r>
              <a:rPr lang="ru-RU" altLang="zh-CN" sz="2400" dirty="0" smtClean="0">
                <a:effectLst>
                  <a:outerShdw blurRad="50800" dist="38100" dir="16200000" rotWithShape="0">
                    <a:prstClr val="black">
                      <a:alpha val="40000"/>
                    </a:prstClr>
                  </a:outerShdw>
                </a:effectLst>
                <a:latin typeface="Times New Roman" pitchFamily="18" charset="0"/>
                <a:cs typeface="Times New Roman" pitchFamily="18" charset="0"/>
              </a:rPr>
              <a:t>юнь - сентябрь</a:t>
            </a:r>
            <a:endParaRPr lang="ru-RU" altLang="zh-CN" sz="2400" dirty="0">
              <a:effectLst>
                <a:outerShdw blurRad="50800" dist="38100" dir="16200000" rotWithShape="0">
                  <a:prstClr val="black">
                    <a:alpha val="40000"/>
                  </a:prstClr>
                </a:outerShdw>
              </a:effectLst>
              <a:latin typeface="Times New Roman" pitchFamily="18" charset="0"/>
              <a:cs typeface="Times New Roman" pitchFamily="18" charset="0"/>
            </a:endParaRPr>
          </a:p>
        </p:txBody>
      </p:sp>
      <p:sp>
        <p:nvSpPr>
          <p:cNvPr id="13" name="TextBox 12"/>
          <p:cNvSpPr txBox="1"/>
          <p:nvPr/>
        </p:nvSpPr>
        <p:spPr>
          <a:xfrm>
            <a:off x="3783158" y="668910"/>
            <a:ext cx="4899288" cy="738664"/>
          </a:xfrm>
          <a:prstGeom prst="rect">
            <a:avLst/>
          </a:prstGeom>
          <a:noFill/>
        </p:spPr>
        <p:txBody>
          <a:bodyPr wrap="square" rtlCol="0">
            <a:spAutoFit/>
          </a:bodyPr>
          <a:lstStyle/>
          <a:p>
            <a:pPr algn="just">
              <a:defRPr/>
            </a:pPr>
            <a:r>
              <a:rPr lang="ru-RU" sz="1400" b="1" dirty="0">
                <a:latin typeface="Times New Roman" pitchFamily="18" charset="0"/>
                <a:ea typeface="Sometimes" pitchFamily="50" charset="0"/>
                <a:cs typeface="Times New Roman" pitchFamily="18" charset="0"/>
              </a:rPr>
              <a:t>Оценка эффективности муниципальных программ МО города Медногорска за отчетный год</a:t>
            </a:r>
          </a:p>
          <a:p>
            <a:pPr algn="just">
              <a:defRPr/>
            </a:pPr>
            <a:endParaRPr kumimoji="0" lang="en-US" altLang="zh-CN" sz="1400" b="0" i="0" u="none" strike="noStrike" kern="0" cap="none" spc="0" normalizeH="0" baseline="0" noProof="0" dirty="0" smtClean="0">
              <a:ln>
                <a:noFill/>
              </a:ln>
              <a:effectLst/>
              <a:uLnTx/>
              <a:uFillTx/>
              <a:latin typeface="Arial" pitchFamily="34" charset="0"/>
              <a:ea typeface="微软雅黑" pitchFamily="34" charset="-122"/>
              <a:cs typeface="Arial" pitchFamily="34" charset="0"/>
            </a:endParaRPr>
          </a:p>
        </p:txBody>
      </p:sp>
      <p:pic>
        <p:nvPicPr>
          <p:cNvPr id="17" name="图片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V="1">
            <a:off x="4259052" y="-151841"/>
            <a:ext cx="596464" cy="9060224"/>
          </a:xfrm>
          <a:prstGeom prst="rect">
            <a:avLst/>
          </a:prstGeom>
        </p:spPr>
      </p:pic>
      <p:pic>
        <p:nvPicPr>
          <p:cNvPr id="18" name="图片 1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V="1">
            <a:off x="4248909" y="472189"/>
            <a:ext cx="634168" cy="9042803"/>
          </a:xfrm>
          <a:prstGeom prst="rect">
            <a:avLst/>
          </a:prstGeom>
        </p:spPr>
      </p:pic>
      <p:pic>
        <p:nvPicPr>
          <p:cNvPr id="19" name="图片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V="1">
            <a:off x="4217763" y="-807015"/>
            <a:ext cx="713877" cy="9060223"/>
          </a:xfrm>
          <a:prstGeom prst="rect">
            <a:avLst/>
          </a:prstGeom>
        </p:spPr>
      </p:pic>
      <p:sp>
        <p:nvSpPr>
          <p:cNvPr id="20" name="TextBox 19"/>
          <p:cNvSpPr txBox="1"/>
          <p:nvPr/>
        </p:nvSpPr>
        <p:spPr>
          <a:xfrm flipH="1">
            <a:off x="700720" y="2058826"/>
            <a:ext cx="2408240" cy="461665"/>
          </a:xfrm>
          <a:prstGeom prst="rect">
            <a:avLst/>
          </a:prstGeom>
          <a:noFill/>
        </p:spPr>
        <p:txBody>
          <a:bodyPr wrap="square" rtlCol="0">
            <a:spAutoFit/>
          </a:bodyPr>
          <a:lstStyle>
            <a:defPPr>
              <a:defRPr lang="en-US"/>
            </a:defPPr>
            <a:lvl1pPr marR="0" lvl="0" indent="0" algn="ctr" fontAlgn="auto">
              <a:lnSpc>
                <a:spcPct val="80000"/>
              </a:lnSpc>
              <a:spcBef>
                <a:spcPts val="0"/>
              </a:spcBef>
              <a:spcAft>
                <a:spcPts val="0"/>
              </a:spcAft>
              <a:buClrTx/>
              <a:buSzTx/>
              <a:buFontTx/>
              <a:buNone/>
              <a:tabLst/>
              <a:defRPr kumimoji="0" sz="4000" b="1" i="0" u="none" strike="noStrike" kern="0" cap="none" spc="0" normalizeH="0" baseline="0">
                <a:ln w="18415" cmpd="sng">
                  <a:noFill/>
                  <a:prstDash val="solid"/>
                </a:ln>
                <a:solidFill>
                  <a:schemeClr val="bg1"/>
                </a:solidFill>
                <a:uLnTx/>
                <a:uFillTx/>
                <a:latin typeface="Agency FB" pitchFamily="34" charset="0"/>
                <a:ea typeface="微软雅黑" pitchFamily="34"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altLang="zh-CN" sz="2400" dirty="0">
                <a:effectLst>
                  <a:outerShdw blurRad="50800" dist="38100" dir="16200000" rotWithShape="0">
                    <a:prstClr val="black">
                      <a:alpha val="40000"/>
                    </a:prstClr>
                  </a:outerShdw>
                </a:effectLst>
                <a:latin typeface="Times New Roman" pitchFamily="18" charset="0"/>
                <a:cs typeface="Times New Roman" pitchFamily="18" charset="0"/>
              </a:rPr>
              <a:t>м</a:t>
            </a:r>
            <a:r>
              <a:rPr kumimoji="0" lang="ru-RU" altLang="zh-CN" sz="2400" b="1" i="0" u="none" strike="noStrike" kern="0" cap="none" spc="0" normalizeH="0" baseline="0" noProof="0" dirty="0" smtClean="0">
                <a:ln w="18415" cmpd="sng">
                  <a:noFill/>
                  <a:prstDash val="solid"/>
                </a:ln>
                <a:effectLst>
                  <a:outerShdw blurRad="50800" dist="38100" dir="16200000" rotWithShape="0">
                    <a:prstClr val="black">
                      <a:alpha val="40000"/>
                    </a:prstClr>
                  </a:outerShdw>
                </a:effectLst>
                <a:uLnTx/>
                <a:uFillTx/>
                <a:latin typeface="Times New Roman" pitchFamily="18" charset="0"/>
                <a:cs typeface="Times New Roman" pitchFamily="18" charset="0"/>
              </a:rPr>
              <a:t>ай, ноябрь</a:t>
            </a:r>
            <a:endParaRPr kumimoji="0" lang="zh-CN" altLang="en-US" sz="2400" b="1" i="0" u="none" strike="noStrike" kern="0" cap="none" spc="0" normalizeH="0" baseline="0" noProof="0" dirty="0">
              <a:ln w="18415" cmpd="sng">
                <a:noFill/>
                <a:prstDash val="solid"/>
              </a:ln>
              <a:effectLst>
                <a:outerShdw blurRad="50800" dist="38100" dir="16200000" rotWithShape="0">
                  <a:prstClr val="black">
                    <a:alpha val="40000"/>
                  </a:prstClr>
                </a:outerShdw>
              </a:effectLst>
              <a:uLnTx/>
              <a:uFillTx/>
              <a:latin typeface="Times New Roman" pitchFamily="18" charset="0"/>
              <a:cs typeface="Times New Roman" pitchFamily="18" charset="0"/>
            </a:endParaRPr>
          </a:p>
        </p:txBody>
      </p:sp>
      <p:sp>
        <p:nvSpPr>
          <p:cNvPr id="21" name="TextBox 20"/>
          <p:cNvSpPr txBox="1"/>
          <p:nvPr/>
        </p:nvSpPr>
        <p:spPr>
          <a:xfrm flipH="1">
            <a:off x="418011" y="2765074"/>
            <a:ext cx="2934788" cy="461665"/>
          </a:xfrm>
          <a:prstGeom prst="rect">
            <a:avLst/>
          </a:prstGeom>
          <a:noFill/>
        </p:spPr>
        <p:txBody>
          <a:bodyPr wrap="square" rtlCol="0">
            <a:spAutoFit/>
          </a:bodyPr>
          <a:lstStyle>
            <a:defPPr>
              <a:defRPr lang="en-US"/>
            </a:defPPr>
            <a:lvl1pPr marR="0" lvl="0" indent="0" algn="ctr" fontAlgn="auto">
              <a:lnSpc>
                <a:spcPct val="80000"/>
              </a:lnSpc>
              <a:spcBef>
                <a:spcPts val="0"/>
              </a:spcBef>
              <a:spcAft>
                <a:spcPts val="0"/>
              </a:spcAft>
              <a:buClrTx/>
              <a:buSzTx/>
              <a:buFontTx/>
              <a:buNone/>
              <a:tabLst/>
              <a:defRPr kumimoji="0" sz="4000" b="1" i="0" u="none" strike="noStrike" kern="0" cap="none" spc="0" normalizeH="0" baseline="0">
                <a:ln w="18415" cmpd="sng">
                  <a:noFill/>
                  <a:prstDash val="solid"/>
                </a:ln>
                <a:solidFill>
                  <a:schemeClr val="bg1"/>
                </a:solidFill>
                <a:uLnTx/>
                <a:uFillTx/>
                <a:latin typeface="Agency FB" pitchFamily="34" charset="0"/>
                <a:ea typeface="微软雅黑" pitchFamily="34"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altLang="zh-CN" sz="2400" dirty="0" smtClean="0">
                <a:effectLst>
                  <a:outerShdw blurRad="50800" dist="38100" dir="16200000" rotWithShape="0">
                    <a:prstClr val="black">
                      <a:alpha val="40000"/>
                    </a:prstClr>
                  </a:outerShdw>
                </a:effectLst>
                <a:latin typeface="Times New Roman" pitchFamily="18" charset="0"/>
                <a:cs typeface="Times New Roman" pitchFamily="18" charset="0"/>
              </a:rPr>
              <a:t>о</a:t>
            </a:r>
            <a:r>
              <a:rPr kumimoji="0" lang="ru-RU" altLang="zh-CN" sz="2400" b="1" i="0" u="none" strike="noStrike" kern="0" cap="none" spc="0" normalizeH="0" baseline="0" noProof="0" dirty="0" err="1" smtClean="0">
                <a:ln w="18415" cmpd="sng">
                  <a:noFill/>
                  <a:prstDash val="solid"/>
                </a:ln>
                <a:effectLst>
                  <a:outerShdw blurRad="50800" dist="38100" dir="16200000" rotWithShape="0">
                    <a:prstClr val="black">
                      <a:alpha val="40000"/>
                    </a:prstClr>
                  </a:outerShdw>
                </a:effectLst>
                <a:uLnTx/>
                <a:uFillTx/>
                <a:latin typeface="Times New Roman" pitchFamily="18" charset="0"/>
                <a:cs typeface="Times New Roman" pitchFamily="18" charset="0"/>
              </a:rPr>
              <a:t>ктябрь</a:t>
            </a:r>
            <a:r>
              <a:rPr kumimoji="0" lang="ru-RU" altLang="zh-CN" sz="2400" b="1" i="0" u="none" strike="noStrike" kern="0" cap="none" spc="0" normalizeH="0" baseline="0" noProof="0" dirty="0" smtClean="0">
                <a:ln w="18415" cmpd="sng">
                  <a:noFill/>
                  <a:prstDash val="solid"/>
                </a:ln>
                <a:effectLst>
                  <a:outerShdw blurRad="50800" dist="38100" dir="16200000" rotWithShape="0">
                    <a:prstClr val="black">
                      <a:alpha val="40000"/>
                    </a:prstClr>
                  </a:outerShdw>
                </a:effectLst>
                <a:uLnTx/>
                <a:uFillTx/>
                <a:latin typeface="Times New Roman" pitchFamily="18" charset="0"/>
                <a:cs typeface="Times New Roman" pitchFamily="18" charset="0"/>
              </a:rPr>
              <a:t> - ноябрь</a:t>
            </a:r>
            <a:endParaRPr kumimoji="0" lang="zh-CN" altLang="en-US" sz="2400" b="1" i="0" u="none" strike="noStrike" kern="0" cap="none" spc="0" normalizeH="0" baseline="0" noProof="0" dirty="0">
              <a:ln w="18415" cmpd="sng">
                <a:noFill/>
                <a:prstDash val="solid"/>
              </a:ln>
              <a:effectLst>
                <a:outerShdw blurRad="50800" dist="38100" dir="16200000" rotWithShape="0">
                  <a:prstClr val="black">
                    <a:alpha val="40000"/>
                  </a:prstClr>
                </a:outerShdw>
              </a:effectLst>
              <a:uLnTx/>
              <a:uFillTx/>
              <a:latin typeface="Times New Roman" pitchFamily="18" charset="0"/>
              <a:cs typeface="Times New Roman" pitchFamily="18" charset="0"/>
            </a:endParaRPr>
          </a:p>
        </p:txBody>
      </p:sp>
      <p:sp>
        <p:nvSpPr>
          <p:cNvPr id="22" name="TextBox 21"/>
          <p:cNvSpPr txBox="1"/>
          <p:nvPr/>
        </p:nvSpPr>
        <p:spPr>
          <a:xfrm>
            <a:off x="3692271" y="2762959"/>
            <a:ext cx="5081062" cy="523220"/>
          </a:xfrm>
          <a:prstGeom prst="rect">
            <a:avLst/>
          </a:prstGeom>
          <a:noFill/>
        </p:spPr>
        <p:txBody>
          <a:bodyPr wrap="square" rtlCol="0">
            <a:spAutoFit/>
          </a:bodyPr>
          <a:lstStyle/>
          <a:p>
            <a:pPr algn="just">
              <a:defRPr/>
            </a:pPr>
            <a:r>
              <a:rPr lang="ru-RU" altLang="zh-CN" sz="1400" b="1" kern="0" dirty="0">
                <a:latin typeface="Times New Roman" pitchFamily="18" charset="0"/>
                <a:ea typeface="微软雅黑" pitchFamily="34" charset="-122"/>
                <a:cs typeface="Times New Roman" pitchFamily="18" charset="0"/>
              </a:rPr>
              <a:t>Доведение до главных распорядителей бюджетных средств предельных объемов бюджетных ассигнований</a:t>
            </a:r>
          </a:p>
        </p:txBody>
      </p:sp>
      <p:sp>
        <p:nvSpPr>
          <p:cNvPr id="3" name="Прямоугольник 2"/>
          <p:cNvSpPr/>
          <p:nvPr/>
        </p:nvSpPr>
        <p:spPr>
          <a:xfrm>
            <a:off x="3739612" y="1223235"/>
            <a:ext cx="5081062" cy="738664"/>
          </a:xfrm>
          <a:prstGeom prst="rect">
            <a:avLst/>
          </a:prstGeom>
        </p:spPr>
        <p:txBody>
          <a:bodyPr wrap="square">
            <a:spAutoFit/>
          </a:bodyPr>
          <a:lstStyle/>
          <a:p>
            <a:r>
              <a:rPr lang="ru-RU" sz="1400" b="1" dirty="0">
                <a:latin typeface="Times New Roman" pitchFamily="18" charset="0"/>
                <a:cs typeface="Times New Roman" pitchFamily="18" charset="0"/>
              </a:rPr>
              <a:t>Разработка проекта прогноза социально- экономического развития муниципального образования и основных направлений бюджетной и налоговой политики города</a:t>
            </a:r>
          </a:p>
        </p:txBody>
      </p:sp>
      <p:sp>
        <p:nvSpPr>
          <p:cNvPr id="23" name="Прямоугольник 22"/>
          <p:cNvSpPr/>
          <p:nvPr/>
        </p:nvSpPr>
        <p:spPr>
          <a:xfrm>
            <a:off x="3739612" y="1980445"/>
            <a:ext cx="5081061" cy="738664"/>
          </a:xfrm>
          <a:prstGeom prst="rect">
            <a:avLst/>
          </a:prstGeom>
        </p:spPr>
        <p:txBody>
          <a:bodyPr wrap="square">
            <a:spAutoFit/>
          </a:bodyPr>
          <a:lstStyle/>
          <a:p>
            <a:r>
              <a:rPr lang="ru-RU" sz="1400" b="1" dirty="0">
                <a:latin typeface="Times New Roman" pitchFamily="18" charset="0"/>
                <a:cs typeface="Times New Roman" pitchFamily="18" charset="0"/>
              </a:rPr>
              <a:t>Составление предварительного и планового реестра расходных обязательств (свода полномочий, нормативных правовых актов и расходов городского бюджета)</a:t>
            </a:r>
          </a:p>
        </p:txBody>
      </p:sp>
      <p:sp>
        <p:nvSpPr>
          <p:cNvPr id="25" name="TextBox 24"/>
          <p:cNvSpPr txBox="1"/>
          <p:nvPr/>
        </p:nvSpPr>
        <p:spPr>
          <a:xfrm flipH="1">
            <a:off x="418792" y="3440009"/>
            <a:ext cx="2934788" cy="461665"/>
          </a:xfrm>
          <a:prstGeom prst="rect">
            <a:avLst/>
          </a:prstGeom>
          <a:noFill/>
        </p:spPr>
        <p:txBody>
          <a:bodyPr wrap="square" rtlCol="0">
            <a:spAutoFit/>
          </a:bodyPr>
          <a:lstStyle>
            <a:defPPr>
              <a:defRPr lang="en-US"/>
            </a:defPPr>
            <a:lvl1pPr marR="0" lvl="0" indent="0" algn="ctr" fontAlgn="auto">
              <a:lnSpc>
                <a:spcPct val="80000"/>
              </a:lnSpc>
              <a:spcBef>
                <a:spcPts val="0"/>
              </a:spcBef>
              <a:spcAft>
                <a:spcPts val="0"/>
              </a:spcAft>
              <a:buClrTx/>
              <a:buSzTx/>
              <a:buFontTx/>
              <a:buNone/>
              <a:tabLst/>
              <a:defRPr kumimoji="0" sz="4000" b="1" i="0" u="none" strike="noStrike" kern="0" cap="none" spc="0" normalizeH="0" baseline="0">
                <a:ln w="18415" cmpd="sng">
                  <a:noFill/>
                  <a:prstDash val="solid"/>
                </a:ln>
                <a:solidFill>
                  <a:schemeClr val="bg1"/>
                </a:solidFill>
                <a:uLnTx/>
                <a:uFillTx/>
                <a:latin typeface="Agency FB" pitchFamily="34" charset="0"/>
                <a:ea typeface="微软雅黑" pitchFamily="34"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altLang="zh-CN" sz="2400" dirty="0" smtClean="0">
                <a:effectLst>
                  <a:outerShdw blurRad="50800" dist="38100" dir="16200000" rotWithShape="0">
                    <a:prstClr val="black">
                      <a:alpha val="40000"/>
                    </a:prstClr>
                  </a:outerShdw>
                </a:effectLst>
                <a:latin typeface="Times New Roman" pitchFamily="18" charset="0"/>
                <a:cs typeface="Times New Roman" pitchFamily="18" charset="0"/>
              </a:rPr>
              <a:t>о</a:t>
            </a:r>
            <a:r>
              <a:rPr kumimoji="0" lang="ru-RU" altLang="zh-CN" sz="2400" b="1" i="0" u="none" strike="noStrike" kern="0" cap="none" spc="0" normalizeH="0" baseline="0" noProof="0" dirty="0" err="1" smtClean="0">
                <a:ln w="18415" cmpd="sng">
                  <a:noFill/>
                  <a:prstDash val="solid"/>
                </a:ln>
                <a:effectLst>
                  <a:outerShdw blurRad="50800" dist="38100" dir="16200000" rotWithShape="0">
                    <a:prstClr val="black">
                      <a:alpha val="40000"/>
                    </a:prstClr>
                  </a:outerShdw>
                </a:effectLst>
                <a:uLnTx/>
                <a:uFillTx/>
                <a:latin typeface="Times New Roman" pitchFamily="18" charset="0"/>
                <a:cs typeface="Times New Roman" pitchFamily="18" charset="0"/>
              </a:rPr>
              <a:t>ктябрь</a:t>
            </a:r>
            <a:r>
              <a:rPr kumimoji="0" lang="ru-RU" altLang="zh-CN" sz="2400" b="1" i="0" u="none" strike="noStrike" kern="0" cap="none" spc="0" normalizeH="0" baseline="0" noProof="0" dirty="0" smtClean="0">
                <a:ln w="18415" cmpd="sng">
                  <a:noFill/>
                  <a:prstDash val="solid"/>
                </a:ln>
                <a:effectLst>
                  <a:outerShdw blurRad="50800" dist="38100" dir="16200000" rotWithShape="0">
                    <a:prstClr val="black">
                      <a:alpha val="40000"/>
                    </a:prstClr>
                  </a:outerShdw>
                </a:effectLst>
                <a:uLnTx/>
                <a:uFillTx/>
                <a:latin typeface="Times New Roman" pitchFamily="18" charset="0"/>
                <a:cs typeface="Times New Roman" pitchFamily="18" charset="0"/>
              </a:rPr>
              <a:t> - ноябрь</a:t>
            </a:r>
            <a:endParaRPr kumimoji="0" lang="zh-CN" altLang="en-US" sz="2400" b="1" i="0" u="none" strike="noStrike" kern="0" cap="none" spc="0" normalizeH="0" baseline="0" noProof="0" dirty="0">
              <a:ln w="18415" cmpd="sng">
                <a:noFill/>
                <a:prstDash val="solid"/>
              </a:ln>
              <a:effectLst>
                <a:outerShdw blurRad="50800" dist="38100" dir="16200000" rotWithShape="0">
                  <a:prstClr val="black">
                    <a:alpha val="40000"/>
                  </a:prstClr>
                </a:outerShdw>
              </a:effectLst>
              <a:uLnTx/>
              <a:uFillTx/>
              <a:latin typeface="Times New Roman" pitchFamily="18" charset="0"/>
              <a:cs typeface="Times New Roman" pitchFamily="18" charset="0"/>
            </a:endParaRPr>
          </a:p>
        </p:txBody>
      </p:sp>
      <p:sp>
        <p:nvSpPr>
          <p:cNvPr id="15" name="TextBox 14"/>
          <p:cNvSpPr txBox="1"/>
          <p:nvPr/>
        </p:nvSpPr>
        <p:spPr>
          <a:xfrm>
            <a:off x="3696067" y="3350422"/>
            <a:ext cx="5072351" cy="738664"/>
          </a:xfrm>
          <a:prstGeom prst="rect">
            <a:avLst/>
          </a:prstGeom>
          <a:noFill/>
        </p:spPr>
        <p:txBody>
          <a:bodyPr wrap="square" rtlCol="0">
            <a:spAutoFit/>
          </a:bodyPr>
          <a:lstStyle/>
          <a:p>
            <a:pPr algn="just">
              <a:defRPr/>
            </a:pPr>
            <a:r>
              <a:rPr lang="ru-RU" altLang="zh-CN" sz="1400" b="1" kern="0" dirty="0">
                <a:latin typeface="Times New Roman" pitchFamily="18" charset="0"/>
                <a:ea typeface="微软雅黑" pitchFamily="34" charset="-122"/>
                <a:cs typeface="Times New Roman" pitchFamily="18" charset="0"/>
              </a:rPr>
              <a:t>Деятельность главных распорядителей по распределению </a:t>
            </a:r>
            <a:endParaRPr lang="ru-RU" altLang="zh-CN" sz="1400" b="1" kern="0" dirty="0" smtClean="0">
              <a:latin typeface="Times New Roman" pitchFamily="18" charset="0"/>
              <a:ea typeface="微软雅黑" pitchFamily="34" charset="-122"/>
              <a:cs typeface="Times New Roman" pitchFamily="18" charset="0"/>
            </a:endParaRPr>
          </a:p>
          <a:p>
            <a:pPr algn="just">
              <a:defRPr/>
            </a:pPr>
            <a:r>
              <a:rPr lang="ru-RU" altLang="zh-CN" sz="1400" b="1" kern="0" dirty="0" smtClean="0">
                <a:latin typeface="Times New Roman" pitchFamily="18" charset="0"/>
                <a:ea typeface="微软雅黑" pitchFamily="34" charset="-122"/>
                <a:cs typeface="Times New Roman" pitchFamily="18" charset="0"/>
              </a:rPr>
              <a:t>и </a:t>
            </a:r>
            <a:r>
              <a:rPr lang="ru-RU" altLang="zh-CN" sz="1400" b="1" kern="0" dirty="0">
                <a:latin typeface="Times New Roman" pitchFamily="18" charset="0"/>
                <a:ea typeface="微软雅黑" pitchFamily="34" charset="-122"/>
                <a:cs typeface="Times New Roman" pitchFamily="18" charset="0"/>
              </a:rPr>
              <a:t>обоснованию бюджетных ассигнований, составление проекта городского бюджета</a:t>
            </a:r>
          </a:p>
        </p:txBody>
      </p:sp>
      <p:sp>
        <p:nvSpPr>
          <p:cNvPr id="26" name="TextBox 25"/>
          <p:cNvSpPr txBox="1"/>
          <p:nvPr/>
        </p:nvSpPr>
        <p:spPr>
          <a:xfrm flipH="1">
            <a:off x="408587" y="4125664"/>
            <a:ext cx="2934788" cy="461665"/>
          </a:xfrm>
          <a:prstGeom prst="rect">
            <a:avLst/>
          </a:prstGeom>
          <a:noFill/>
        </p:spPr>
        <p:txBody>
          <a:bodyPr wrap="square" rtlCol="0">
            <a:spAutoFit/>
          </a:bodyPr>
          <a:lstStyle>
            <a:defPPr>
              <a:defRPr lang="en-US"/>
            </a:defPPr>
            <a:lvl1pPr marR="0" lvl="0" indent="0" algn="ctr" fontAlgn="auto">
              <a:lnSpc>
                <a:spcPct val="80000"/>
              </a:lnSpc>
              <a:spcBef>
                <a:spcPts val="0"/>
              </a:spcBef>
              <a:spcAft>
                <a:spcPts val="0"/>
              </a:spcAft>
              <a:buClrTx/>
              <a:buSzTx/>
              <a:buFontTx/>
              <a:buNone/>
              <a:tabLst/>
              <a:defRPr kumimoji="0" sz="4000" b="1" i="0" u="none" strike="noStrike" kern="0" cap="none" spc="0" normalizeH="0" baseline="0">
                <a:ln w="18415" cmpd="sng">
                  <a:noFill/>
                  <a:prstDash val="solid"/>
                </a:ln>
                <a:solidFill>
                  <a:schemeClr val="bg1"/>
                </a:solidFill>
                <a:uLnTx/>
                <a:uFillTx/>
                <a:latin typeface="Agency FB" pitchFamily="34" charset="0"/>
                <a:ea typeface="微软雅黑" pitchFamily="34"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altLang="zh-CN" sz="2400" dirty="0" smtClean="0">
                <a:effectLst>
                  <a:outerShdw blurRad="50800" dist="38100" dir="16200000" rotWithShape="0">
                    <a:prstClr val="black">
                      <a:alpha val="40000"/>
                    </a:prstClr>
                  </a:outerShdw>
                </a:effectLst>
                <a:latin typeface="Times New Roman" pitchFamily="18" charset="0"/>
                <a:cs typeface="Times New Roman" pitchFamily="18" charset="0"/>
              </a:rPr>
              <a:t>о</a:t>
            </a:r>
            <a:r>
              <a:rPr kumimoji="0" lang="ru-RU" altLang="zh-CN" sz="2400" b="1" i="0" u="none" strike="noStrike" kern="0" cap="none" spc="0" normalizeH="0" baseline="0" noProof="0" dirty="0" err="1" smtClean="0">
                <a:ln w="18415" cmpd="sng">
                  <a:noFill/>
                  <a:prstDash val="solid"/>
                </a:ln>
                <a:effectLst>
                  <a:outerShdw blurRad="50800" dist="38100" dir="16200000" rotWithShape="0">
                    <a:prstClr val="black">
                      <a:alpha val="40000"/>
                    </a:prstClr>
                  </a:outerShdw>
                </a:effectLst>
                <a:uLnTx/>
                <a:uFillTx/>
                <a:latin typeface="Times New Roman" pitchFamily="18" charset="0"/>
                <a:cs typeface="Times New Roman" pitchFamily="18" charset="0"/>
              </a:rPr>
              <a:t>ктябрь</a:t>
            </a:r>
            <a:r>
              <a:rPr kumimoji="0" lang="ru-RU" altLang="zh-CN" sz="2400" b="1" i="0" u="none" strike="noStrike" kern="0" cap="none" spc="0" normalizeH="0" baseline="0" noProof="0" dirty="0" smtClean="0">
                <a:ln w="18415" cmpd="sng">
                  <a:noFill/>
                  <a:prstDash val="solid"/>
                </a:ln>
                <a:effectLst>
                  <a:outerShdw blurRad="50800" dist="38100" dir="16200000" rotWithShape="0">
                    <a:prstClr val="black">
                      <a:alpha val="40000"/>
                    </a:prstClr>
                  </a:outerShdw>
                </a:effectLst>
                <a:uLnTx/>
                <a:uFillTx/>
                <a:latin typeface="Times New Roman" pitchFamily="18" charset="0"/>
                <a:cs typeface="Times New Roman" pitchFamily="18" charset="0"/>
              </a:rPr>
              <a:t> - ноябрь</a:t>
            </a:r>
            <a:endParaRPr kumimoji="0" lang="zh-CN" altLang="en-US" sz="2400" b="1" i="0" u="none" strike="noStrike" kern="0" cap="none" spc="0" normalizeH="0" baseline="0" noProof="0" dirty="0">
              <a:ln w="18415" cmpd="sng">
                <a:noFill/>
                <a:prstDash val="solid"/>
              </a:ln>
              <a:effectLst>
                <a:outerShdw blurRad="50800" dist="38100" dir="16200000" rotWithShape="0">
                  <a:prstClr val="black">
                    <a:alpha val="40000"/>
                  </a:prstClr>
                </a:outerShdw>
              </a:effectLst>
              <a:uLnTx/>
              <a:uFillTx/>
              <a:latin typeface="Times New Roman" pitchFamily="18" charset="0"/>
              <a:cs typeface="Times New Roman" pitchFamily="18" charset="0"/>
            </a:endParaRPr>
          </a:p>
        </p:txBody>
      </p:sp>
      <p:sp>
        <p:nvSpPr>
          <p:cNvPr id="27" name="TextBox 26"/>
          <p:cNvSpPr txBox="1"/>
          <p:nvPr/>
        </p:nvSpPr>
        <p:spPr>
          <a:xfrm>
            <a:off x="3700413" y="4090828"/>
            <a:ext cx="5072351" cy="738664"/>
          </a:xfrm>
          <a:prstGeom prst="rect">
            <a:avLst/>
          </a:prstGeom>
          <a:noFill/>
        </p:spPr>
        <p:txBody>
          <a:bodyPr wrap="square" rtlCol="0">
            <a:spAutoFit/>
          </a:bodyPr>
          <a:lstStyle/>
          <a:p>
            <a:pPr algn="just">
              <a:defRPr/>
            </a:pPr>
            <a:r>
              <a:rPr lang="ru-RU" sz="1400" b="1" dirty="0">
                <a:latin typeface="Times New Roman" pitchFamily="18" charset="0"/>
                <a:ea typeface="Sometimes" pitchFamily="50" charset="0"/>
                <a:cs typeface="Times New Roman" pitchFamily="18" charset="0"/>
              </a:rPr>
              <a:t>Рассмотрение Администрацией города проекта городского бюджета</a:t>
            </a:r>
          </a:p>
          <a:p>
            <a:pPr algn="just">
              <a:defRPr/>
            </a:pPr>
            <a:endParaRPr lang="ru-RU" altLang="zh-CN" sz="1400" b="1" kern="0" dirty="0">
              <a:latin typeface="Times New Roman" pitchFamily="18" charset="0"/>
              <a:ea typeface="微软雅黑" pitchFamily="34" charset="-122"/>
              <a:cs typeface="Times New Roman" pitchFamily="18" charset="0"/>
            </a:endParaRPr>
          </a:p>
        </p:txBody>
      </p:sp>
      <p:sp>
        <p:nvSpPr>
          <p:cNvPr id="29" name="TextBox 28"/>
          <p:cNvSpPr txBox="1"/>
          <p:nvPr/>
        </p:nvSpPr>
        <p:spPr>
          <a:xfrm flipH="1">
            <a:off x="452132" y="4687475"/>
            <a:ext cx="2934788" cy="461665"/>
          </a:xfrm>
          <a:prstGeom prst="rect">
            <a:avLst/>
          </a:prstGeom>
          <a:noFill/>
        </p:spPr>
        <p:txBody>
          <a:bodyPr wrap="square" rtlCol="0">
            <a:spAutoFit/>
          </a:bodyPr>
          <a:lstStyle>
            <a:defPPr>
              <a:defRPr lang="en-US"/>
            </a:defPPr>
            <a:lvl1pPr marR="0" lvl="0" indent="0" algn="ctr" fontAlgn="auto">
              <a:lnSpc>
                <a:spcPct val="80000"/>
              </a:lnSpc>
              <a:spcBef>
                <a:spcPts val="0"/>
              </a:spcBef>
              <a:spcAft>
                <a:spcPts val="0"/>
              </a:spcAft>
              <a:buClrTx/>
              <a:buSzTx/>
              <a:buFontTx/>
              <a:buNone/>
              <a:tabLst/>
              <a:defRPr kumimoji="0" sz="4000" b="1" i="0" u="none" strike="noStrike" kern="0" cap="none" spc="0" normalizeH="0" baseline="0">
                <a:ln w="18415" cmpd="sng">
                  <a:noFill/>
                  <a:prstDash val="solid"/>
                </a:ln>
                <a:solidFill>
                  <a:schemeClr val="bg1"/>
                </a:solidFill>
                <a:uLnTx/>
                <a:uFillTx/>
                <a:latin typeface="Agency FB" pitchFamily="34" charset="0"/>
                <a:ea typeface="微软雅黑" pitchFamily="34"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altLang="zh-CN" sz="2400" dirty="0" smtClean="0">
                <a:effectLst>
                  <a:outerShdw blurRad="50800" dist="38100" dir="16200000" rotWithShape="0">
                    <a:prstClr val="black">
                      <a:alpha val="40000"/>
                    </a:prstClr>
                  </a:outerShdw>
                </a:effectLst>
                <a:latin typeface="Times New Roman" pitchFamily="18" charset="0"/>
                <a:cs typeface="Times New Roman" pitchFamily="18" charset="0"/>
              </a:rPr>
              <a:t>15</a:t>
            </a:r>
            <a:r>
              <a:rPr kumimoji="0" lang="ru-RU" altLang="zh-CN" sz="2400" b="1" i="0" u="none" strike="noStrike" kern="0" cap="none" spc="0" normalizeH="0" baseline="0" noProof="0" dirty="0" smtClean="0">
                <a:ln w="18415" cmpd="sng">
                  <a:noFill/>
                  <a:prstDash val="solid"/>
                </a:ln>
                <a:effectLst>
                  <a:outerShdw blurRad="50800" dist="38100" dir="16200000" rotWithShape="0">
                    <a:prstClr val="black">
                      <a:alpha val="40000"/>
                    </a:prstClr>
                  </a:outerShdw>
                </a:effectLst>
                <a:uLnTx/>
                <a:uFillTx/>
                <a:latin typeface="Times New Roman" pitchFamily="18" charset="0"/>
                <a:cs typeface="Times New Roman" pitchFamily="18" charset="0"/>
              </a:rPr>
              <a:t> ноября</a:t>
            </a:r>
            <a:endParaRPr kumimoji="0" lang="zh-CN" altLang="en-US" sz="2400" b="1" i="0" u="none" strike="noStrike" kern="0" cap="none" spc="0" normalizeH="0" baseline="0" noProof="0" dirty="0">
              <a:ln w="18415" cmpd="sng">
                <a:noFill/>
                <a:prstDash val="solid"/>
              </a:ln>
              <a:effectLst>
                <a:outerShdw blurRad="50800" dist="38100" dir="16200000" rotWithShape="0">
                  <a:prstClr val="black">
                    <a:alpha val="40000"/>
                  </a:prstClr>
                </a:outerShdw>
              </a:effectLst>
              <a:uLnTx/>
              <a:uFillTx/>
              <a:latin typeface="Times New Roman" pitchFamily="18" charset="0"/>
              <a:cs typeface="Times New Roman" pitchFamily="18" charset="0"/>
            </a:endParaRPr>
          </a:p>
        </p:txBody>
      </p:sp>
      <p:sp>
        <p:nvSpPr>
          <p:cNvPr id="28" name="Прямоугольник 27"/>
          <p:cNvSpPr/>
          <p:nvPr/>
        </p:nvSpPr>
        <p:spPr>
          <a:xfrm>
            <a:off x="3687357" y="4661348"/>
            <a:ext cx="5400036" cy="523220"/>
          </a:xfrm>
          <a:prstGeom prst="rect">
            <a:avLst/>
          </a:prstGeom>
        </p:spPr>
        <p:txBody>
          <a:bodyPr wrap="square">
            <a:spAutoFit/>
          </a:bodyPr>
          <a:lstStyle/>
          <a:p>
            <a:r>
              <a:rPr lang="ru-RU" sz="1400" b="1" dirty="0">
                <a:latin typeface="Times New Roman" pitchFamily="18" charset="0"/>
                <a:ea typeface="Sometimes" pitchFamily="50" charset="0"/>
                <a:cs typeface="Times New Roman" pitchFamily="18" charset="0"/>
              </a:rPr>
              <a:t>Внесение Администрацией города проекта решения о </a:t>
            </a:r>
            <a:r>
              <a:rPr lang="ru-RU" sz="1400" b="1" dirty="0" err="1" smtClean="0">
                <a:latin typeface="Times New Roman" pitchFamily="18" charset="0"/>
                <a:ea typeface="Sometimes" pitchFamily="50" charset="0"/>
                <a:cs typeface="Times New Roman" pitchFamily="18" charset="0"/>
              </a:rPr>
              <a:t>городс</a:t>
            </a:r>
            <a:r>
              <a:rPr lang="ru-RU" sz="1400" b="1" dirty="0" smtClean="0">
                <a:latin typeface="Times New Roman" pitchFamily="18" charset="0"/>
                <a:ea typeface="Sometimes" pitchFamily="50" charset="0"/>
                <a:cs typeface="Times New Roman" pitchFamily="18" charset="0"/>
              </a:rPr>
              <a:t>-ком </a:t>
            </a:r>
            <a:r>
              <a:rPr lang="ru-RU" sz="1400" b="1" dirty="0">
                <a:latin typeface="Times New Roman" pitchFamily="18" charset="0"/>
                <a:ea typeface="Sometimes" pitchFamily="50" charset="0"/>
                <a:cs typeface="Times New Roman" pitchFamily="18" charset="0"/>
              </a:rPr>
              <a:t>бюджете в </a:t>
            </a:r>
            <a:r>
              <a:rPr lang="ru-RU" sz="1400" b="1" dirty="0" err="1">
                <a:latin typeface="Times New Roman" pitchFamily="18" charset="0"/>
                <a:ea typeface="Sometimes" pitchFamily="50" charset="0"/>
                <a:cs typeface="Times New Roman" pitchFamily="18" charset="0"/>
              </a:rPr>
              <a:t>Медногорский</a:t>
            </a:r>
            <a:r>
              <a:rPr lang="ru-RU" sz="1400" b="1" dirty="0">
                <a:latin typeface="Times New Roman" pitchFamily="18" charset="0"/>
                <a:ea typeface="Sometimes" pitchFamily="50" charset="0"/>
                <a:cs typeface="Times New Roman" pitchFamily="18" charset="0"/>
              </a:rPr>
              <a:t> Городской Совет депутатов</a:t>
            </a:r>
          </a:p>
        </p:txBody>
      </p:sp>
      <p:pic>
        <p:nvPicPr>
          <p:cNvPr id="31" name="图片 1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V="1">
            <a:off x="4252258" y="1112266"/>
            <a:ext cx="663405" cy="9060223"/>
          </a:xfrm>
          <a:prstGeom prst="rect">
            <a:avLst/>
          </a:prstGeom>
        </p:spPr>
      </p:pic>
      <p:sp>
        <p:nvSpPr>
          <p:cNvPr id="32" name="TextBox 31"/>
          <p:cNvSpPr txBox="1"/>
          <p:nvPr/>
        </p:nvSpPr>
        <p:spPr>
          <a:xfrm flipH="1">
            <a:off x="460841" y="5328093"/>
            <a:ext cx="2934788" cy="461665"/>
          </a:xfrm>
          <a:prstGeom prst="rect">
            <a:avLst/>
          </a:prstGeom>
          <a:noFill/>
        </p:spPr>
        <p:txBody>
          <a:bodyPr wrap="square" rtlCol="0">
            <a:spAutoFit/>
          </a:bodyPr>
          <a:lstStyle>
            <a:defPPr>
              <a:defRPr lang="en-US"/>
            </a:defPPr>
            <a:lvl1pPr marR="0" lvl="0" indent="0" algn="ctr" fontAlgn="auto">
              <a:lnSpc>
                <a:spcPct val="80000"/>
              </a:lnSpc>
              <a:spcBef>
                <a:spcPts val="0"/>
              </a:spcBef>
              <a:spcAft>
                <a:spcPts val="0"/>
              </a:spcAft>
              <a:buClrTx/>
              <a:buSzTx/>
              <a:buFontTx/>
              <a:buNone/>
              <a:tabLst/>
              <a:defRPr kumimoji="0" sz="4000" b="1" i="0" u="none" strike="noStrike" kern="0" cap="none" spc="0" normalizeH="0" baseline="0">
                <a:ln w="18415" cmpd="sng">
                  <a:noFill/>
                  <a:prstDash val="solid"/>
                </a:ln>
                <a:solidFill>
                  <a:schemeClr val="bg1"/>
                </a:solidFill>
                <a:uLnTx/>
                <a:uFillTx/>
                <a:latin typeface="Agency FB" pitchFamily="34" charset="0"/>
                <a:ea typeface="微软雅黑" pitchFamily="34"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lang="ru-RU" altLang="zh-CN" sz="2400" dirty="0">
                <a:effectLst>
                  <a:outerShdw blurRad="50800" dist="38100" dir="16200000" rotWithShape="0">
                    <a:prstClr val="black">
                      <a:alpha val="40000"/>
                    </a:prstClr>
                  </a:outerShdw>
                </a:effectLst>
                <a:latin typeface="Times New Roman" pitchFamily="18" charset="0"/>
                <a:cs typeface="Times New Roman" pitchFamily="18" charset="0"/>
              </a:rPr>
              <a:t>н</a:t>
            </a:r>
            <a:r>
              <a:rPr kumimoji="0" lang="ru-RU" altLang="zh-CN" sz="2400" b="1" i="0" u="none" strike="noStrike" kern="0" cap="none" spc="0" normalizeH="0" baseline="0" noProof="0" dirty="0" err="1" smtClean="0">
                <a:ln w="18415" cmpd="sng">
                  <a:noFill/>
                  <a:prstDash val="solid"/>
                </a:ln>
                <a:effectLst>
                  <a:outerShdw blurRad="50800" dist="38100" dir="16200000" rotWithShape="0">
                    <a:prstClr val="black">
                      <a:alpha val="40000"/>
                    </a:prstClr>
                  </a:outerShdw>
                </a:effectLst>
                <a:uLnTx/>
                <a:uFillTx/>
                <a:latin typeface="Times New Roman" pitchFamily="18" charset="0"/>
                <a:cs typeface="Times New Roman" pitchFamily="18" charset="0"/>
              </a:rPr>
              <a:t>оябрь</a:t>
            </a:r>
            <a:r>
              <a:rPr kumimoji="0" lang="ru-RU" altLang="zh-CN" sz="2400" b="1" i="0" u="none" strike="noStrike" kern="0" cap="none" spc="0" normalizeH="0" baseline="0" noProof="0" dirty="0" smtClean="0">
                <a:ln w="18415" cmpd="sng">
                  <a:noFill/>
                  <a:prstDash val="solid"/>
                </a:ln>
                <a:effectLst>
                  <a:outerShdw blurRad="50800" dist="38100" dir="16200000" rotWithShape="0">
                    <a:prstClr val="black">
                      <a:alpha val="40000"/>
                    </a:prstClr>
                  </a:outerShdw>
                </a:effectLst>
                <a:uLnTx/>
                <a:uFillTx/>
                <a:latin typeface="Times New Roman" pitchFamily="18" charset="0"/>
                <a:cs typeface="Times New Roman" pitchFamily="18" charset="0"/>
              </a:rPr>
              <a:t> - декабрь</a:t>
            </a:r>
            <a:endParaRPr kumimoji="0" lang="zh-CN" altLang="en-US" sz="2400" b="1" i="0" u="none" strike="noStrike" kern="0" cap="none" spc="0" normalizeH="0" baseline="0" noProof="0" dirty="0">
              <a:ln w="18415" cmpd="sng">
                <a:noFill/>
                <a:prstDash val="solid"/>
              </a:ln>
              <a:effectLst>
                <a:outerShdw blurRad="50800" dist="38100" dir="16200000" rotWithShape="0">
                  <a:prstClr val="black">
                    <a:alpha val="40000"/>
                  </a:prstClr>
                </a:outerShdw>
              </a:effectLst>
              <a:uLnTx/>
              <a:uFillTx/>
              <a:latin typeface="Times New Roman" pitchFamily="18" charset="0"/>
              <a:cs typeface="Times New Roman" pitchFamily="18" charset="0"/>
            </a:endParaRPr>
          </a:p>
        </p:txBody>
      </p:sp>
      <p:sp>
        <p:nvSpPr>
          <p:cNvPr id="30" name="Прямоугольник 29"/>
          <p:cNvSpPr/>
          <p:nvPr/>
        </p:nvSpPr>
        <p:spPr>
          <a:xfrm>
            <a:off x="3713485" y="5239554"/>
            <a:ext cx="5195384" cy="738664"/>
          </a:xfrm>
          <a:prstGeom prst="rect">
            <a:avLst/>
          </a:prstGeom>
        </p:spPr>
        <p:txBody>
          <a:bodyPr wrap="square">
            <a:spAutoFit/>
          </a:bodyPr>
          <a:lstStyle/>
          <a:p>
            <a:r>
              <a:rPr lang="ru-RU" sz="1400" b="1" dirty="0">
                <a:latin typeface="Times New Roman" pitchFamily="18" charset="0"/>
                <a:ea typeface="Sometimes" pitchFamily="50" charset="0"/>
                <a:cs typeface="Times New Roman" pitchFamily="18" charset="0"/>
              </a:rPr>
              <a:t>Публичные слушания по проекту городского бюджета</a:t>
            </a:r>
          </a:p>
          <a:p>
            <a:r>
              <a:rPr lang="ru-RU" sz="1400" b="1" dirty="0">
                <a:latin typeface="Times New Roman" pitchFamily="18" charset="0"/>
                <a:ea typeface="Sometimes" pitchFamily="50" charset="0"/>
                <a:cs typeface="Times New Roman" pitchFamily="18" charset="0"/>
              </a:rPr>
              <a:t>Рассмотрение проекта решения о городском бюджете в двух чтениях</a:t>
            </a:r>
          </a:p>
        </p:txBody>
      </p:sp>
      <p:pic>
        <p:nvPicPr>
          <p:cNvPr id="35" name="图片 1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flipV="1">
            <a:off x="4206111" y="1851744"/>
            <a:ext cx="788873" cy="9033547"/>
          </a:xfrm>
          <a:prstGeom prst="rect">
            <a:avLst/>
          </a:prstGeom>
        </p:spPr>
      </p:pic>
      <p:sp>
        <p:nvSpPr>
          <p:cNvPr id="33" name="Прямоугольник 32"/>
          <p:cNvSpPr/>
          <p:nvPr/>
        </p:nvSpPr>
        <p:spPr>
          <a:xfrm>
            <a:off x="3739612" y="5998757"/>
            <a:ext cx="5081062" cy="738664"/>
          </a:xfrm>
          <a:prstGeom prst="rect">
            <a:avLst/>
          </a:prstGeom>
        </p:spPr>
        <p:txBody>
          <a:bodyPr wrap="square">
            <a:spAutoFit/>
          </a:bodyPr>
          <a:lstStyle/>
          <a:p>
            <a:r>
              <a:rPr lang="ru-RU" sz="1400" b="1" dirty="0">
                <a:latin typeface="Times New Roman" pitchFamily="18" charset="0"/>
                <a:ea typeface="Sometimes" pitchFamily="50" charset="0"/>
                <a:cs typeface="Times New Roman" pitchFamily="18" charset="0"/>
              </a:rPr>
              <a:t>Подписание Главой города и Председателем решения городского бюджета и его опубликование в средствах массовой информации</a:t>
            </a:r>
          </a:p>
        </p:txBody>
      </p:sp>
      <p:sp>
        <p:nvSpPr>
          <p:cNvPr id="36" name="TextBox 35"/>
          <p:cNvSpPr txBox="1"/>
          <p:nvPr/>
        </p:nvSpPr>
        <p:spPr>
          <a:xfrm flipH="1">
            <a:off x="431985" y="6076722"/>
            <a:ext cx="2934788" cy="461665"/>
          </a:xfrm>
          <a:prstGeom prst="rect">
            <a:avLst/>
          </a:prstGeom>
          <a:noFill/>
        </p:spPr>
        <p:txBody>
          <a:bodyPr wrap="square" rtlCol="0">
            <a:spAutoFit/>
          </a:bodyPr>
          <a:lstStyle>
            <a:defPPr>
              <a:defRPr lang="en-US"/>
            </a:defPPr>
            <a:lvl1pPr marR="0" lvl="0" indent="0" algn="ctr" fontAlgn="auto">
              <a:lnSpc>
                <a:spcPct val="80000"/>
              </a:lnSpc>
              <a:spcBef>
                <a:spcPts val="0"/>
              </a:spcBef>
              <a:spcAft>
                <a:spcPts val="0"/>
              </a:spcAft>
              <a:buClrTx/>
              <a:buSzTx/>
              <a:buFontTx/>
              <a:buNone/>
              <a:tabLst/>
              <a:defRPr kumimoji="0" sz="4000" b="1" i="0" u="none" strike="noStrike" kern="0" cap="none" spc="0" normalizeH="0" baseline="0">
                <a:ln w="18415" cmpd="sng">
                  <a:noFill/>
                  <a:prstDash val="solid"/>
                </a:ln>
                <a:solidFill>
                  <a:schemeClr val="bg1"/>
                </a:solidFill>
                <a:uLnTx/>
                <a:uFillTx/>
                <a:latin typeface="Agency FB" pitchFamily="34" charset="0"/>
                <a:ea typeface="微软雅黑" pitchFamily="34" charset="-122"/>
              </a:defRPr>
            </a:lvl1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ru-RU" altLang="zh-CN" sz="2400" b="1" i="0" u="none" strike="noStrike" kern="0" cap="none" spc="0" normalizeH="0" baseline="0" noProof="0" dirty="0" smtClean="0">
                <a:ln w="18415" cmpd="sng">
                  <a:noFill/>
                  <a:prstDash val="solid"/>
                </a:ln>
                <a:effectLst>
                  <a:outerShdw blurRad="50800" dist="38100" dir="16200000" rotWithShape="0">
                    <a:prstClr val="black">
                      <a:alpha val="40000"/>
                    </a:prstClr>
                  </a:outerShdw>
                </a:effectLst>
                <a:uLnTx/>
                <a:uFillTx/>
                <a:latin typeface="Times New Roman" pitchFamily="18" charset="0"/>
                <a:cs typeface="Times New Roman" pitchFamily="18" charset="0"/>
              </a:rPr>
              <a:t>декабрь</a:t>
            </a:r>
            <a:endParaRPr kumimoji="0" lang="zh-CN" altLang="en-US" sz="2400" b="1" i="0" u="none" strike="noStrike" kern="0" cap="none" spc="0" normalizeH="0" baseline="0" noProof="0" dirty="0">
              <a:ln w="18415" cmpd="sng">
                <a:noFill/>
                <a:prstDash val="solid"/>
              </a:ln>
              <a:effectLst>
                <a:outerShdw blurRad="50800" dist="38100" dir="16200000" rotWithShape="0">
                  <a:prstClr val="black">
                    <a:alpha val="40000"/>
                  </a:prstClr>
                </a:outerShdw>
              </a:effectLst>
              <a:uLnTx/>
              <a:uFillTx/>
              <a:latin typeface="Times New Roman" pitchFamily="18" charset="0"/>
              <a:cs typeface="Times New Roman" pitchFamily="18" charset="0"/>
            </a:endParaRPr>
          </a:p>
        </p:txBody>
      </p:sp>
    </p:spTree>
    <p:extLst>
      <p:ext uri="{BB962C8B-B14F-4D97-AF65-F5344CB8AC3E}">
        <p14:creationId xmlns:p14="http://schemas.microsoft.com/office/powerpoint/2010/main" val="4089380366"/>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Тема Office">
  <a:themeElements>
    <a:clrScheme name="Тема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Тема 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Тема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0.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3.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4.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5.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6.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7.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8.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9.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0.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1.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2.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3.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4.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5.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6.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4734</TotalTime>
  <Words>11316</Words>
  <Application>Microsoft Office PowerPoint</Application>
  <PresentationFormat>Экран (4:3)</PresentationFormat>
  <Paragraphs>3000</Paragraphs>
  <Slides>83</Slides>
  <Notes>0</Notes>
  <HiddenSlides>0</HiddenSlides>
  <MMClips>0</MMClips>
  <ScaleCrop>false</ScaleCrop>
  <HeadingPairs>
    <vt:vector size="6" baseType="variant">
      <vt:variant>
        <vt:lpstr>Тема</vt:lpstr>
      </vt:variant>
      <vt:variant>
        <vt:i4>1</vt:i4>
      </vt:variant>
      <vt:variant>
        <vt:lpstr>Внедренные серверы OLE</vt:lpstr>
      </vt:variant>
      <vt:variant>
        <vt:i4>1</vt:i4>
      </vt:variant>
      <vt:variant>
        <vt:lpstr>Заголовки слайдов</vt:lpstr>
      </vt:variant>
      <vt:variant>
        <vt:i4>83</vt:i4>
      </vt:variant>
    </vt:vector>
  </HeadingPairs>
  <TitlesOfParts>
    <vt:vector size="85" baseType="lpstr">
      <vt:lpstr>Тема Office</vt:lpstr>
      <vt:lpstr>Лист</vt:lpstr>
      <vt:lpstr>Бюджет для граждан по решению Медногорского Совета депутатов от 18.12.2019 года № 501  «Об утверждении бюджета муниципального образования город Медногорск на 2020 и плановый период 2021 и 2022 годов»</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Бюджетный процесс</vt:lpstr>
      <vt:lpstr>Как происходит  подготовка проекта городского бюджета на очередной финансовый год и плановый период ? </vt:lpstr>
      <vt:lpstr>Основные понятия </vt:lpstr>
      <vt:lpstr>Презентация PowerPoint</vt:lpstr>
      <vt:lpstr>Основные направления налоговой политики на 2020 год и на плановый период 2021 и 2022 годов </vt:lpstr>
      <vt:lpstr>Основные направления бюджетной политики на 2020 год и на плановый период 2021 и 2022 годов </vt:lpstr>
      <vt:lpstr>Основные риски и проблемы в сфере бюджетной политики </vt:lpstr>
      <vt:lpstr>Информация по указам Президента РФ от 7 мая 2012 года </vt:lpstr>
      <vt:lpstr>   Выполнение майских Указов Президента Российской Федерации </vt:lpstr>
      <vt:lpstr>Показатели социально-экономического развития </vt:lpstr>
      <vt:lpstr>Показатели прогноза  социально-экономического развития </vt:lpstr>
      <vt:lpstr>Сведения о расходах бюджета на 2020 год и плановый период 2021 и 2022 годов в разрезе целевых групп с указанием численности целевой группы, меры поддержки за счет средств бюджета  </vt:lpstr>
      <vt:lpstr>Презентация PowerPoint</vt:lpstr>
      <vt:lpstr>Презентация PowerPoint</vt:lpstr>
      <vt:lpstr>Сведения о расходах бюджета на 2020 год и плановый период 2021 и 2022 годов в разрезе целевых групп с указанием численности целевой группы, меры поддержки за счет средств бюджета</vt:lpstr>
      <vt:lpstr>Сведения о расходах бюджета на 2020 год и плановый период 2021 и 2022 годов в разрезе целевых групп с указанием численности целевой группы, меры поддержки за счет средств бюджета</vt:lpstr>
      <vt:lpstr>Презентация PowerPoint</vt:lpstr>
      <vt:lpstr>Основные характеристики бюджета на 2020 год и плановый   период 2021 и 2022 годов </vt:lpstr>
      <vt:lpstr>Динамика муниципального долга за 2017-2022 годы  </vt:lpstr>
      <vt:lpstr>Доходы бюджета </vt:lpstr>
      <vt:lpstr>Межбюджетные трансферты </vt:lpstr>
      <vt:lpstr>Межбюджетные отношения </vt:lpstr>
      <vt:lpstr>Межбюджетные отношения </vt:lpstr>
      <vt:lpstr>Межбюджетные отношения </vt:lpstr>
      <vt:lpstr>Нормативы отчислений </vt:lpstr>
      <vt:lpstr>Динамика поступления доходов</vt:lpstr>
      <vt:lpstr>Структура доходов бюджета в 2020 году и на плановый период 2021-2022 годов </vt:lpstr>
      <vt:lpstr>Какие налоги уплачивают жители города Медногорска </vt:lpstr>
      <vt:lpstr>Налоговые вычеты по налогу на доходы физических лиц</vt:lpstr>
      <vt:lpstr>Выпадающие доходы в связи с предоставлением налоговых льгот, тыс. руб</vt:lpstr>
      <vt:lpstr>Структура налоговых доходов бюджета </vt:lpstr>
      <vt:lpstr>Структура неналоговых доходов бюджета </vt:lpstr>
      <vt:lpstr>Структура безвозмездных поступлений  от других бюджетов бюджетной системы Российской Федерации </vt:lpstr>
      <vt:lpstr>Особенности исчисления местных налогов </vt:lpstr>
      <vt:lpstr>Особенности исчисления местных налогов </vt:lpstr>
      <vt:lpstr>Доля поступлений от крупных предприятий города в общем поступлении собственных доходов </vt:lpstr>
      <vt:lpstr>Расходы бюджета </vt:lpstr>
      <vt:lpstr>Расходы бюджета </vt:lpstr>
      <vt:lpstr>Структура расходов бюджета на 2020 год </vt:lpstr>
      <vt:lpstr>Презентация PowerPoint</vt:lpstr>
      <vt:lpstr>Расходы  по проекту бюджета на 2020 год ( тыс. руб.)</vt:lpstr>
      <vt:lpstr>Сведения о расходах бюджета на 2020 год и плановый период  2021 и 2022 годов по разделам и подразделам классификации расходов бюджета </vt:lpstr>
      <vt:lpstr>Сведения о расходах бюджета на 2020 год и плановый период 2021 и 2022 годов по разделам и подразделам классификации расходов бюджета </vt:lpstr>
      <vt:lpstr>Сведения о расходах бюджета на 2020год и плановый период 2021 и 2022 годов по разделам и подразделам классификации расходов бюджета</vt:lpstr>
      <vt:lpstr>Презентация PowerPoint</vt:lpstr>
      <vt:lpstr>Сведения о расходах бюджета по муниципальным программам на 2020 год в сравнении с ожидаемым исполнением за 2019 год </vt:lpstr>
      <vt:lpstr> Сведения о расходах бюджета по муниципальным программам на 2020 год в сравнении с ожидаемым исполнением за 2019 год </vt:lpstr>
      <vt:lpstr>  Сведения о расходах бюджета по муниципальным программам на 2020 в сравнении с ожидаемым исполнением за 2019 год </vt:lpstr>
      <vt:lpstr>Презентация PowerPoint</vt:lpstr>
      <vt:lpstr>Муниципальная программа «Развитие культуры города Медногорска» на 2019- 2024 годы </vt:lpstr>
      <vt:lpstr>Муниципальная программа «Развитие физической культуры и массового спорта муниципального образования  город Медногорск» на 2019- 2024 годы </vt:lpstr>
      <vt:lpstr>Муниципальная программа «Защита населения и территории муниципального образования город Медногорск Оренбургской области от чрезвычайных ситуаций, обеспечение пожарной безопасности и безопасности людей на водных объектах» на 2019-2024 </vt:lpstr>
      <vt:lpstr>Муниципальная программа « Обеспечение общественного порядка и противодействие преступности в муниципальном образовании город Медногорск Оренбургской области » на 2019- 2024 годы </vt:lpstr>
      <vt:lpstr>Муниципальная программа «Профилактика терроризма и экстремизма на территории муниципального образования город Медногорск Оренбургской области» на 2019-2024 годы </vt:lpstr>
      <vt:lpstr>Муниципальная программа «Развитие муниципальной службы и резерва управленческих кадров в муниципальном образовании город Медногорск Оренбургской области » на 2019- 2024 годы </vt:lpstr>
      <vt:lpstr>Муниципальная программа «Управление муниципальными финансами муниципального образования город Медногорск на 2020-2025 годы» </vt:lpstr>
      <vt:lpstr>Муниципальная программа «Стимулирование развития жилищного строительства в муниципальном образовании город Медногорск » на 2019- 2024 годы </vt:lpstr>
      <vt:lpstr>Муниципальная программа «Экономическое развитие муниципального образования город Медногорск» на 2019- 2024 годы </vt:lpstr>
      <vt:lpstr>Муниципальная программа «Развитие транспортной системы МО город Медногорск » на 2019- 2024 годы </vt:lpstr>
      <vt:lpstr>Муниципальная программа «Обеспечение качественными услугами жилищно-коммунального хозяйства населения муниципального образования город Медногорск Оренбургской области » на 2019- 2024 годы </vt:lpstr>
      <vt:lpstr>Муниципальная программа «Управление и распоряжение муниципальным имуществом города Медногорска» на 2015- 2021 годы </vt:lpstr>
      <vt:lpstr>Муниципальная программа «Укрепление здравоохранения в муниципальном образовании город Медногорск» на 2019-2024 годы» </vt:lpstr>
      <vt:lpstr>Муниципальная программа « Повышение эффективности деятельности администрации  города Медногорска» на 2017- 2022 годы</vt:lpstr>
      <vt:lpstr>Муниципальная программа «Формирование комфортной городской среды на территории муниципального образования город Медногорск Оренбургской области в 2018-2022 годах»  </vt:lpstr>
      <vt:lpstr>Расходы в рамках муниципальных программ </vt:lpstr>
      <vt:lpstr>Расходы на социальную сферу в общем объеме расходов городского бюджета </vt:lpstr>
      <vt:lpstr>Структура расходов на образование </vt:lpstr>
      <vt:lpstr>Структура расходов на образование </vt:lpstr>
      <vt:lpstr>Основные направления расходов в области  культуры</vt:lpstr>
      <vt:lpstr>Основные направления расходов в области физической культуры и спорта </vt:lpstr>
      <vt:lpstr>Расходы на национальную экономику </vt:lpstr>
      <vt:lpstr>Расходы на жилищно-коммунальное хозяйство </vt:lpstr>
      <vt:lpstr>Основные объекты инвестиций на 2020 год </vt:lpstr>
      <vt:lpstr>Статистические сопоставления по доходам, расходам по бюджету на 2020 год с другими муниципальными образованиями </vt:lpstr>
      <vt:lpstr>Информация о финансовом отделе администрации муниципального образования город Медногорск </vt:lpstr>
      <vt:lpstr>Презентация PowerPoint</vt:lpstr>
    </vt:vector>
  </TitlesOfParts>
  <Company>SPecialiST RePack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Павел</dc:creator>
  <cp:lastModifiedBy>Пользователь Windows</cp:lastModifiedBy>
  <cp:revision>465</cp:revision>
  <dcterms:created xsi:type="dcterms:W3CDTF">2014-10-08T06:06:36Z</dcterms:created>
  <dcterms:modified xsi:type="dcterms:W3CDTF">2020-02-02T07:04:41Z</dcterms:modified>
</cp:coreProperties>
</file>