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0" r:id="rId29"/>
  </p:sldIdLst>
  <p:sldSz cx="9906000" cy="6858000" type="A4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52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CFA03C-A0FD-441D-AD27-2089A7D71A2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EA1AB9-384C-456D-9115-4E277B73F45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AADD5E-B7FC-45DB-8CE3-1FD43BA003D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283D2F-7C81-4A2B-943E-76DBCB77512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5CD97A-80C4-4DA9-87D8-EAD389073C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EE07058-0196-4CF3-ABC1-E56872D634A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A43CBB-6903-4C59-BF63-253B90BC84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2433AE4-6769-4588-B1EA-16F00A573CD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D98865-C081-4498-99BD-0FE55E5287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7E3290-19D4-4C1D-BBC5-F3F1DF7A69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4FE834-658A-4715-BBF7-50C663AA881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0F7336-5247-4CEF-924E-29C25D95B4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DF60FB-A345-4B67-BFDB-FEE76E81F98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FEED3D-6AFD-4764-ACE4-F369AFC35A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1383C2-C621-4034-AFB7-6FE54D392D7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907D6F-5710-4017-A84E-1059695FED5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C3BB81-7F28-4B36-A102-1D0BC612054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65395A-A101-4FF1-972D-35A261A1571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E60CBE9-3DCC-430B-BBF0-B7ABFABBC4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CE4F272-FCC0-44CD-8CF5-6D210AE9ECF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FE6F3C7-D36A-4510-8FB6-21BF9339944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230CC87-7FD0-4459-9BBC-2D9AF988429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B54472-27A4-4779-A1A6-9CCAB1D5AB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08FD8ED-1CE8-479C-8676-17EECC9A9BC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7941351-1C75-487E-8277-A525355B4F7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13E8AF3-5294-46AF-B2B3-12DA466D136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F6E74BE-30C6-4ED6-9CC3-8ACFD8980D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7A67949-DEA4-4011-A55F-9F21876BF95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58EF140-AACC-459C-A382-C3407EC1470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8C1CC09-C820-47B0-AA3B-B8A69789E25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DC6880A-4659-4BDD-910C-72D9CD0E976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EF505-2729-424D-B3B8-DC3FFEFADC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5E8984B-E1EA-4D04-AD66-1BA5A9BB14E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A2146C-3964-4180-848F-0BB13AD4A74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F4228D1-4752-49B2-A159-40840CD2D5D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E84F753-D2E9-4AC9-9EFC-049BECC5CC4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AFD965F-FBDF-4F77-891A-B812F27ED3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5F19DD0-CCAA-4DB9-9199-168845E2E6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4132A81-B7F4-4BE0-80CC-92CB644E6C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EBC8AD0-005F-456E-8C27-3FADB250262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04CCC2E-5501-4CA4-9ABB-7E28240AB62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0362FB-AFCE-42CE-B054-F6A4EAAB8B4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22F8BF8-AF0A-41DB-867E-3EF015FE482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55DAFB5-068B-465A-9B3F-4C0E8375BF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54B4EA-F7BD-43EC-AA6C-81FCC408D05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829EF5F-9240-4C59-A140-96478C9D72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D7CC09D-AD3A-414A-8BAE-656DF0A62F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883CA59-5805-4DA9-98F5-62993F41472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C612A08-77B9-4C9B-BFF7-8D82484BD24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06B66FD-DCEC-4EBF-AEF2-2C0445FCC24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E21FD1E-A8B6-4370-BB5E-262E8D760B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275108F-D5D3-4B00-9C3C-CFA112BA43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82F33D2-CDF8-4F98-8C92-BDF1F5A1894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FF30B08-E4BF-4E65-98D7-5B8ED19487A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A88BD6E-0E82-4273-965D-4E28D831457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571B00-1920-42C2-9510-2A28E6D8CE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14B2CF9-818A-4B97-92D6-E6ADCF98195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17E895-F2FD-456E-9ED4-6C4F0AEE78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9B318A-EADA-4853-B91F-8A7ED18EB0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0AC270-8412-46C0-98EB-0AAD8162CB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 hidden="1"/>
          <p:cNvSpPr/>
          <p:nvPr/>
        </p:nvSpPr>
        <p:spPr>
          <a:xfrm>
            <a:off x="0" y="1234440"/>
            <a:ext cx="9905040" cy="318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Прямоугольник 7" hidden="1"/>
          <p:cNvSpPr/>
          <p:nvPr/>
        </p:nvSpPr>
        <p:spPr>
          <a:xfrm>
            <a:off x="0" y="1280160"/>
            <a:ext cx="57672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Прямоугольник 8" hidden="1"/>
          <p:cNvSpPr/>
          <p:nvPr/>
        </p:nvSpPr>
        <p:spPr>
          <a:xfrm>
            <a:off x="639720" y="1280160"/>
            <a:ext cx="926532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оугольник 6"/>
          <p:cNvSpPr/>
          <p:nvPr/>
        </p:nvSpPr>
        <p:spPr>
          <a:xfrm>
            <a:off x="0" y="5970960"/>
            <a:ext cx="9905040" cy="885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ик 9"/>
          <p:cNvSpPr/>
          <p:nvPr/>
        </p:nvSpPr>
        <p:spPr>
          <a:xfrm>
            <a:off x="-10080" y="6053400"/>
            <a:ext cx="2435760" cy="712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Прямоугольник 10"/>
          <p:cNvSpPr/>
          <p:nvPr/>
        </p:nvSpPr>
        <p:spPr>
          <a:xfrm>
            <a:off x="2555640" y="6044040"/>
            <a:ext cx="7349040" cy="712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46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ftr" idx="1"/>
          </p:nvPr>
        </p:nvSpPr>
        <p:spPr>
          <a:xfrm>
            <a:off x="2259000" y="236520"/>
            <a:ext cx="63554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8667720" y="228600"/>
            <a:ext cx="906840" cy="379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1" strike="noStrike" spc="-1">
                <a:solidFill>
                  <a:srgbClr val="EBDDC3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7D30B4F3-07F5-4725-B6B0-5BC0FF20FFF0}" type="slidenum">
              <a:rPr lang="ru-RU" sz="1400" b="1" strike="noStrike" spc="-1">
                <a:solidFill>
                  <a:srgbClr val="EBDDC3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3"/>
          </p:nvPr>
        </p:nvSpPr>
        <p:spPr>
          <a:xfrm>
            <a:off x="82440" y="6068520"/>
            <a:ext cx="2227680" cy="68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6"/>
          <p:cNvSpPr/>
          <p:nvPr/>
        </p:nvSpPr>
        <p:spPr>
          <a:xfrm>
            <a:off x="0" y="1234440"/>
            <a:ext cx="9905040" cy="3189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Прямоугольник 7"/>
          <p:cNvSpPr/>
          <p:nvPr/>
        </p:nvSpPr>
        <p:spPr>
          <a:xfrm>
            <a:off x="0" y="1280160"/>
            <a:ext cx="576720" cy="227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Прямоугольник 8"/>
          <p:cNvSpPr/>
          <p:nvPr/>
        </p:nvSpPr>
        <p:spPr>
          <a:xfrm>
            <a:off x="639720" y="1280160"/>
            <a:ext cx="9265320" cy="2275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>
            <a:noFill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660240" y="6248160"/>
            <a:ext cx="587160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0" y="1272240"/>
            <a:ext cx="576720" cy="24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78307F37-305E-4B3B-BA58-0D2115DDBDD1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6603840" y="6248520"/>
            <a:ext cx="28882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0FD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3384720" y="6245280"/>
            <a:ext cx="313596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7099200" y="6245280"/>
            <a:ext cx="231048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E5BDAD-E330-4F75-8E03-6A01555E5D7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495360" y="6245280"/>
            <a:ext cx="231048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0FD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ftr" idx="10"/>
          </p:nvPr>
        </p:nvSpPr>
        <p:spPr>
          <a:xfrm>
            <a:off x="3384720" y="6245280"/>
            <a:ext cx="313596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sldNum" idx="11"/>
          </p:nvPr>
        </p:nvSpPr>
        <p:spPr>
          <a:xfrm>
            <a:off x="7099200" y="6245280"/>
            <a:ext cx="231048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A1FC8E-8D1F-494F-B40F-2074E0BCB39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dt" idx="12"/>
          </p:nvPr>
        </p:nvSpPr>
        <p:spPr>
          <a:xfrm>
            <a:off x="495360" y="6245280"/>
            <a:ext cx="231048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0FD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46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75" name="PlaceHolder 3"/>
          <p:cNvSpPr>
            <a:spLocks noGrp="1"/>
          </p:cNvSpPr>
          <p:nvPr>
            <p:ph type="ftr" idx="13"/>
          </p:nvPr>
        </p:nvSpPr>
        <p:spPr>
          <a:xfrm>
            <a:off x="3384720" y="6245280"/>
            <a:ext cx="313596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6" name="PlaceHolder 4"/>
          <p:cNvSpPr>
            <a:spLocks noGrp="1"/>
          </p:cNvSpPr>
          <p:nvPr>
            <p:ph type="sldNum" idx="14"/>
          </p:nvPr>
        </p:nvSpPr>
        <p:spPr>
          <a:xfrm>
            <a:off x="7099200" y="6245280"/>
            <a:ext cx="231048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C45D4F-7981-4659-91E3-FD0DC3AD2152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dt" idx="15"/>
          </p:nvPr>
        </p:nvSpPr>
        <p:spPr>
          <a:xfrm>
            <a:off x="495360" y="6245280"/>
            <a:ext cx="2310480" cy="475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271" y="0"/>
            <a:ext cx="7605296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CCFF"/>
                  </a:solidFill>
                </a:ln>
                <a:solidFill>
                  <a:srgbClr val="00B0F0"/>
                </a:solidFill>
              </a:rPr>
              <a:t>БЮДЖЕТ ДЛЯ ГРАЖДАН В КАРТИНКАХ</a:t>
            </a:r>
            <a:endParaRPr lang="ru-RU" sz="4800" b="1" dirty="0">
              <a:ln>
                <a:solidFill>
                  <a:srgbClr val="FFCC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0128" y="4388379"/>
            <a:ext cx="607587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000" dirty="0" err="1">
                <a:latin typeface="Arial" pitchFamily="34" charset="0"/>
                <a:ea typeface="Microsoft JhengHei UI Light" pitchFamily="34" charset="-128"/>
                <a:cs typeface="Arial" pitchFamily="34" charset="0"/>
              </a:rPr>
              <a:t>Орищенко</a:t>
            </a:r>
            <a:r>
              <a:rPr lang="ru-RU" sz="2000" dirty="0">
                <a:latin typeface="Arial" pitchFamily="34" charset="0"/>
                <a:ea typeface="Microsoft JhengHei UI Light" pitchFamily="34" charset="-128"/>
                <a:cs typeface="Arial" pitchFamily="34" charset="0"/>
              </a:rPr>
              <a:t> Марина</a:t>
            </a:r>
          </a:p>
          <a:p>
            <a:pPr algn="r"/>
            <a:r>
              <a:rPr lang="ru-RU" sz="2000" dirty="0">
                <a:latin typeface="Arial" pitchFamily="34" charset="0"/>
                <a:ea typeface="Microsoft JhengHei UI Light" pitchFamily="34" charset="-128"/>
                <a:cs typeface="Arial" pitchFamily="34" charset="0"/>
              </a:rPr>
              <a:t>Моисеева Елизавета</a:t>
            </a:r>
          </a:p>
          <a:p>
            <a:pPr algn="r"/>
            <a:r>
              <a:rPr lang="ru-RU" sz="2000" dirty="0">
                <a:latin typeface="Arial" pitchFamily="34" charset="0"/>
                <a:ea typeface="Microsoft JhengHei UI Light" pitchFamily="34" charset="-128"/>
                <a:cs typeface="Arial" pitchFamily="34" charset="0"/>
              </a:rPr>
              <a:t>гр. 20Эк(ба)НН</a:t>
            </a:r>
          </a:p>
        </p:txBody>
      </p:sp>
      <p:pic>
        <p:nvPicPr>
          <p:cNvPr id="4" name="savfk-alexandros-t-song-of-solo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Заголовок 14"/>
          <p:cNvSpPr/>
          <p:nvPr/>
        </p:nvSpPr>
        <p:spPr>
          <a:xfrm>
            <a:off x="625680" y="274680"/>
            <a:ext cx="8914320" cy="70604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4000" dirty="0"/>
              <a:t/>
            </a:r>
            <a:br>
              <a:rPr sz="4000" dirty="0"/>
            </a:b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</a:t>
            </a:r>
            <a:r>
              <a:rPr sz="3200" dirty="0"/>
              <a:t/>
            </a:r>
            <a:br>
              <a:rPr sz="3200" dirty="0"/>
            </a:br>
            <a:endParaRPr lang="ru-RU" sz="3200" b="0" strike="noStrike" spc="-1" dirty="0">
              <a:latin typeface="Arial"/>
            </a:endParaRPr>
          </a:p>
        </p:txBody>
      </p:sp>
      <p:pic>
        <p:nvPicPr>
          <p:cNvPr id="278" name="Рисунок 5"/>
          <p:cNvPicPr/>
          <p:nvPr/>
        </p:nvPicPr>
        <p:blipFill>
          <a:blip r:embed="rId2"/>
          <a:stretch/>
        </p:blipFill>
        <p:spPr>
          <a:xfrm>
            <a:off x="7920000" y="214920"/>
            <a:ext cx="1642320" cy="1045080"/>
          </a:xfrm>
          <a:prstGeom prst="rect">
            <a:avLst/>
          </a:prstGeom>
          <a:ln w="0">
            <a:noFill/>
          </a:ln>
        </p:spPr>
      </p:pic>
      <p:pic>
        <p:nvPicPr>
          <p:cNvPr id="279" name="Рисунок 278"/>
          <p:cNvPicPr/>
          <p:nvPr/>
        </p:nvPicPr>
        <p:blipFill>
          <a:blip r:embed="rId3"/>
          <a:stretch/>
        </p:blipFill>
        <p:spPr>
          <a:xfrm>
            <a:off x="128464" y="1052736"/>
            <a:ext cx="9777536" cy="5805264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EDE8002-84ED-4891-A49D-A7502645BCB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Line 1588"/>
          <p:cNvSpPr/>
          <p:nvPr/>
        </p:nvSpPr>
        <p:spPr>
          <a:xfrm>
            <a:off x="328320" y="539640"/>
            <a:ext cx="918684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Прямоугольник 6"/>
          <p:cNvSpPr/>
          <p:nvPr/>
        </p:nvSpPr>
        <p:spPr>
          <a:xfrm>
            <a:off x="730800" y="0"/>
            <a:ext cx="8809200" cy="82044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Структура доходов бюджета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282" name="Picture 1"/>
          <p:cNvPicPr/>
          <p:nvPr/>
        </p:nvPicPr>
        <p:blipFill>
          <a:blip r:embed="rId2"/>
          <a:stretch/>
        </p:blipFill>
        <p:spPr>
          <a:xfrm>
            <a:off x="6409440" y="4843080"/>
            <a:ext cx="3310560" cy="1816920"/>
          </a:xfrm>
          <a:prstGeom prst="rect">
            <a:avLst/>
          </a:prstGeom>
          <a:ln w="9525">
            <a:noFill/>
          </a:ln>
        </p:spPr>
      </p:pic>
      <p:sp>
        <p:nvSpPr>
          <p:cNvPr id="283" name="Прямоугольник 12"/>
          <p:cNvSpPr/>
          <p:nvPr/>
        </p:nvSpPr>
        <p:spPr>
          <a:xfrm>
            <a:off x="8406000" y="356040"/>
            <a:ext cx="954000" cy="36396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BEE0FF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Млрд р.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84" name="Рисунок 283"/>
          <p:cNvPicPr/>
          <p:nvPr/>
        </p:nvPicPr>
        <p:blipFill>
          <a:blip r:embed="rId3"/>
          <a:stretch/>
        </p:blipFill>
        <p:spPr>
          <a:xfrm>
            <a:off x="180000" y="820440"/>
            <a:ext cx="6120000" cy="5119560"/>
          </a:xfrm>
          <a:prstGeom prst="rect">
            <a:avLst/>
          </a:prstGeom>
          <a:ln w="0">
            <a:noFill/>
          </a:ln>
        </p:spPr>
      </p:pic>
      <p:pic>
        <p:nvPicPr>
          <p:cNvPr id="285" name="Рисунок 11"/>
          <p:cNvPicPr/>
          <p:nvPr/>
        </p:nvPicPr>
        <p:blipFill>
          <a:blip r:embed="rId4"/>
          <a:stretch/>
        </p:blipFill>
        <p:spPr>
          <a:xfrm>
            <a:off x="180000" y="0"/>
            <a:ext cx="1710000" cy="108000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285"/>
          <p:cNvPicPr/>
          <p:nvPr/>
        </p:nvPicPr>
        <p:blipFill>
          <a:blip r:embed="rId5"/>
          <a:stretch/>
        </p:blipFill>
        <p:spPr>
          <a:xfrm>
            <a:off x="6480000" y="1260000"/>
            <a:ext cx="3240000" cy="2700000"/>
          </a:xfrm>
          <a:prstGeom prst="rect">
            <a:avLst/>
          </a:prstGeom>
          <a:ln w="0">
            <a:noFill/>
          </a:ln>
        </p:spPr>
      </p:pic>
      <p:sp>
        <p:nvSpPr>
          <p:cNvPr id="287" name="TextBox 286"/>
          <p:cNvSpPr txBox="1"/>
          <p:nvPr/>
        </p:nvSpPr>
        <p:spPr>
          <a:xfrm>
            <a:off x="180000" y="5963400"/>
            <a:ext cx="1800000" cy="1056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2020 (утвержденный бюджет)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1980000" y="5940000"/>
            <a:ext cx="1620000" cy="7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2021 (утвержденный бюджет)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3420000" y="6013080"/>
            <a:ext cx="1800000" cy="46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2022 (прогноз)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4860000" y="6013080"/>
            <a:ext cx="1440000" cy="28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2023 (прогноз)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4EF0731-C93E-47A2-8865-1227106632DF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7"/>
          <p:cNvSpPr/>
          <p:nvPr/>
        </p:nvSpPr>
        <p:spPr>
          <a:xfrm>
            <a:off x="3627360" y="4365720"/>
            <a:ext cx="5848920" cy="57528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Публичные обсуждения целевых программ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2" name="AutoShape 14"/>
          <p:cNvSpPr/>
          <p:nvPr/>
        </p:nvSpPr>
        <p:spPr>
          <a:xfrm rot="5400000">
            <a:off x="2802960" y="4332240"/>
            <a:ext cx="790920" cy="857880"/>
          </a:xfrm>
          <a:prstGeom prst="chevro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3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3" name="Rectangle 16"/>
          <p:cNvSpPr/>
          <p:nvPr/>
        </p:nvSpPr>
        <p:spPr>
          <a:xfrm>
            <a:off x="1676520" y="2744640"/>
            <a:ext cx="5771160" cy="64512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1611360" algn="l"/>
              </a:tabLst>
            </a:pPr>
            <a:r>
              <a:rPr lang="ru-RU" sz="20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Публичные слушания по отчету об исполнении бюджета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4" name="Rectangle 17"/>
          <p:cNvSpPr/>
          <p:nvPr/>
        </p:nvSpPr>
        <p:spPr>
          <a:xfrm>
            <a:off x="3392640" y="1125360"/>
            <a:ext cx="5771160" cy="67212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Публичные слушания по проекту бюджета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5" name="AutoShape 13"/>
          <p:cNvSpPr/>
          <p:nvPr/>
        </p:nvSpPr>
        <p:spPr>
          <a:xfrm rot="5400000">
            <a:off x="817200" y="2737080"/>
            <a:ext cx="862560" cy="856080"/>
          </a:xfrm>
          <a:prstGeom prst="chevron">
            <a:avLst>
              <a:gd name="adj" fmla="val 25185"/>
            </a:avLst>
          </a:prstGeom>
          <a:solidFill>
            <a:srgbClr val="99CCFF"/>
          </a:solidFill>
          <a:ln w="952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6" name="AutoShape 4"/>
          <p:cNvSpPr/>
          <p:nvPr/>
        </p:nvSpPr>
        <p:spPr>
          <a:xfrm rot="5400000">
            <a:off x="2530080" y="1131840"/>
            <a:ext cx="869040" cy="856080"/>
          </a:xfrm>
          <a:prstGeom prst="chevron">
            <a:avLst>
              <a:gd name="adj" fmla="val 25370"/>
            </a:avLst>
          </a:prstGeom>
          <a:solidFill>
            <a:srgbClr val="99CCFF"/>
          </a:solidFill>
          <a:ln w="15875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040" cy="81828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Возможности влияния гражданина на бюджет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98" name="Line 20"/>
          <p:cNvSpPr/>
          <p:nvPr/>
        </p:nvSpPr>
        <p:spPr>
          <a:xfrm>
            <a:off x="350640" y="691920"/>
            <a:ext cx="920448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9" name="Picture 21"/>
          <p:cNvPicPr/>
          <p:nvPr/>
        </p:nvPicPr>
        <p:blipFill>
          <a:blip r:embed="rId2"/>
          <a:stretch/>
        </p:blipFill>
        <p:spPr>
          <a:xfrm>
            <a:off x="180000" y="4149720"/>
            <a:ext cx="2340000" cy="1494360"/>
          </a:xfrm>
          <a:prstGeom prst="rect">
            <a:avLst/>
          </a:prstGeom>
          <a:ln w="9525">
            <a:noFill/>
          </a:ln>
        </p:spPr>
      </p:pic>
      <p:pic>
        <p:nvPicPr>
          <p:cNvPr id="300" name="Picture 22"/>
          <p:cNvPicPr/>
          <p:nvPr/>
        </p:nvPicPr>
        <p:blipFill>
          <a:blip r:embed="rId3"/>
          <a:stretch/>
        </p:blipFill>
        <p:spPr>
          <a:xfrm>
            <a:off x="180000" y="907920"/>
            <a:ext cx="2160000" cy="1335600"/>
          </a:xfrm>
          <a:prstGeom prst="rect">
            <a:avLst/>
          </a:prstGeom>
          <a:ln w="9525">
            <a:noFill/>
          </a:ln>
        </p:spPr>
      </p:pic>
      <p:pic>
        <p:nvPicPr>
          <p:cNvPr id="301" name="Picture 23"/>
          <p:cNvPicPr/>
          <p:nvPr/>
        </p:nvPicPr>
        <p:blipFill>
          <a:blip r:embed="rId4"/>
          <a:stretch/>
        </p:blipFill>
        <p:spPr>
          <a:xfrm>
            <a:off x="7560000" y="2340000"/>
            <a:ext cx="2160000" cy="1444320"/>
          </a:xfrm>
          <a:prstGeom prst="rect">
            <a:avLst/>
          </a:prstGeom>
          <a:ln w="9525">
            <a:noFill/>
          </a:ln>
        </p:spPr>
      </p:pic>
      <p:pic>
        <p:nvPicPr>
          <p:cNvPr id="302" name="Picture 24"/>
          <p:cNvPicPr/>
          <p:nvPr/>
        </p:nvPicPr>
        <p:blipFill>
          <a:blip r:embed="rId5"/>
          <a:stretch/>
        </p:blipFill>
        <p:spPr>
          <a:xfrm>
            <a:off x="4860000" y="5229360"/>
            <a:ext cx="2520000" cy="143064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6BE3050-3C99-4B40-9E31-6A1EAA04D795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4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1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5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34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1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4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040" cy="82692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txBody>
          <a:bodyPr lIns="90000" tIns="0" rIns="90000" bIns="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Межбюджетные трансферты (безвозмездные поступления)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180000" y="819000"/>
            <a:ext cx="9360000" cy="801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Межбюджетные трансферты (безвозмездные поступления)</a:t>
            </a:r>
            <a:r>
              <a:rPr lang="ru-RU" sz="1800" b="0" strike="noStrike" spc="-1">
                <a:solidFill>
                  <a:srgbClr val="C00000"/>
                </a:solidFill>
                <a:latin typeface="Times New Roman"/>
              </a:rPr>
              <a:t> -</a:t>
            </a:r>
            <a:r>
              <a:rPr lang="ru-RU" sz="1800" b="1" strike="noStrike" spc="-1">
                <a:solidFill>
                  <a:srgbClr val="C00000"/>
                </a:solidFill>
                <a:latin typeface="Times New Roman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5" name="Line 4"/>
          <p:cNvSpPr/>
          <p:nvPr/>
        </p:nvSpPr>
        <p:spPr>
          <a:xfrm>
            <a:off x="334800" y="819000"/>
            <a:ext cx="920448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Rectangle 6"/>
          <p:cNvSpPr/>
          <p:nvPr/>
        </p:nvSpPr>
        <p:spPr>
          <a:xfrm>
            <a:off x="852480" y="2470320"/>
            <a:ext cx="6980760" cy="35262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AutoShape 7"/>
          <p:cNvSpPr/>
          <p:nvPr/>
        </p:nvSpPr>
        <p:spPr>
          <a:xfrm>
            <a:off x="3782880" y="1697040"/>
            <a:ext cx="2340360" cy="941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1B1B7D"/>
              </a:gs>
              <a:gs pos="100000">
                <a:srgbClr val="2222A3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Формы межбюджетных трансфертов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8" name="Rectangle 8"/>
          <p:cNvSpPr/>
          <p:nvPr/>
        </p:nvSpPr>
        <p:spPr>
          <a:xfrm>
            <a:off x="330480" y="3308400"/>
            <a:ext cx="2800800" cy="261180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9" name="Rectangle 9"/>
          <p:cNvSpPr/>
          <p:nvPr/>
        </p:nvSpPr>
        <p:spPr>
          <a:xfrm>
            <a:off x="3465360" y="3304080"/>
            <a:ext cx="2975400" cy="25124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0" name="Rectangle 10"/>
          <p:cNvSpPr/>
          <p:nvPr/>
        </p:nvSpPr>
        <p:spPr>
          <a:xfrm>
            <a:off x="6821640" y="3314520"/>
            <a:ext cx="2727720" cy="26071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Субсидия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11" name="AutoShape 11"/>
          <p:cNvSpPr/>
          <p:nvPr/>
        </p:nvSpPr>
        <p:spPr>
          <a:xfrm rot="7897200">
            <a:off x="1895760" y="2012040"/>
            <a:ext cx="1610280" cy="88164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AutoShape 12"/>
          <p:cNvSpPr/>
          <p:nvPr/>
        </p:nvSpPr>
        <p:spPr>
          <a:xfrm>
            <a:off x="4543560" y="2674080"/>
            <a:ext cx="765720" cy="62856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AutoShape 13"/>
          <p:cNvSpPr/>
          <p:nvPr/>
        </p:nvSpPr>
        <p:spPr>
          <a:xfrm rot="2313000">
            <a:off x="6323040" y="2106000"/>
            <a:ext cx="1700640" cy="6084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FFFF99"/>
          </a:solidFill>
          <a:ln w="1905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4" name="Picture 2"/>
          <p:cNvPicPr/>
          <p:nvPr/>
        </p:nvPicPr>
        <p:blipFill>
          <a:blip r:embed="rId2"/>
          <a:stretch/>
        </p:blipFill>
        <p:spPr>
          <a:xfrm>
            <a:off x="8042400" y="1687320"/>
            <a:ext cx="1532520" cy="1532520"/>
          </a:xfrm>
          <a:prstGeom prst="rect">
            <a:avLst/>
          </a:prstGeom>
          <a:ln w="9525">
            <a:solidFill>
              <a:srgbClr val="FFCCFF"/>
            </a:solidFill>
            <a:miter/>
          </a:ln>
        </p:spPr>
      </p:pic>
      <p:pic>
        <p:nvPicPr>
          <p:cNvPr id="315" name="Picture 3"/>
          <p:cNvPicPr/>
          <p:nvPr/>
        </p:nvPicPr>
        <p:blipFill>
          <a:blip r:embed="rId3"/>
          <a:stretch/>
        </p:blipFill>
        <p:spPr>
          <a:xfrm>
            <a:off x="209520" y="1707480"/>
            <a:ext cx="1532520" cy="1532520"/>
          </a:xfrm>
          <a:prstGeom prst="rect">
            <a:avLst/>
          </a:prstGeom>
          <a:ln w="9525">
            <a:noFill/>
          </a:ln>
        </p:spPr>
      </p:pic>
      <p:pic>
        <p:nvPicPr>
          <p:cNvPr id="316" name="Picture 2"/>
          <p:cNvPicPr/>
          <p:nvPr/>
        </p:nvPicPr>
        <p:blipFill>
          <a:blip r:embed="rId4"/>
          <a:stretch/>
        </p:blipFill>
        <p:spPr>
          <a:xfrm>
            <a:off x="4331880" y="5891760"/>
            <a:ext cx="1067760" cy="96516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22F202B-5320-49FA-9D15-7E3C9B2E1D4A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040" cy="74736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</a:rPr>
              <a:t>Расходы бюджета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95360" y="765000"/>
            <a:ext cx="8914320" cy="157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rgbClr val="333399"/>
                </a:solidFill>
                <a:latin typeface="Times New Roman"/>
              </a:rPr>
              <a:t>Расходы бюджета  – денежные средства, направляемые на финансовое обеспечение задач и функций государства и местного самоуправления.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9" name="Line 4"/>
          <p:cNvSpPr/>
          <p:nvPr/>
        </p:nvSpPr>
        <p:spPr>
          <a:xfrm>
            <a:off x="301320" y="817560"/>
            <a:ext cx="920448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AutoShape 6"/>
          <p:cNvSpPr/>
          <p:nvPr/>
        </p:nvSpPr>
        <p:spPr>
          <a:xfrm>
            <a:off x="3420000" y="1620000"/>
            <a:ext cx="2880000" cy="112860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Ведомственные операции сектора государственного управления по группе расходов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1" name="Rectangle 7"/>
          <p:cNvSpPr/>
          <p:nvPr/>
        </p:nvSpPr>
        <p:spPr>
          <a:xfrm>
            <a:off x="360000" y="3600000"/>
            <a:ext cx="2800800" cy="1620000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Выбытие нефинансовых активов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2" name="Rectangle 8"/>
          <p:cNvSpPr/>
          <p:nvPr/>
        </p:nvSpPr>
        <p:spPr>
          <a:xfrm>
            <a:off x="3420000" y="3600000"/>
            <a:ext cx="2800800" cy="16200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Выбытие финансовых активов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3" name="Rectangle 9"/>
          <p:cNvSpPr/>
          <p:nvPr/>
        </p:nvSpPr>
        <p:spPr>
          <a:xfrm>
            <a:off x="6413400" y="3600000"/>
            <a:ext cx="3107160" cy="1620000"/>
          </a:xfrm>
          <a:prstGeom prst="rect">
            <a:avLst/>
          </a:prstGeom>
          <a:solidFill>
            <a:srgbClr val="3366FF"/>
          </a:solidFill>
          <a:ln w="1905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Уменьшение обязательств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24" name="AutoShape 10"/>
          <p:cNvSpPr/>
          <p:nvPr/>
        </p:nvSpPr>
        <p:spPr>
          <a:xfrm rot="7897200">
            <a:off x="1715040" y="2229120"/>
            <a:ext cx="1490400" cy="76140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AutoShape 11"/>
          <p:cNvSpPr/>
          <p:nvPr/>
        </p:nvSpPr>
        <p:spPr>
          <a:xfrm rot="2313000">
            <a:off x="6558480" y="2224440"/>
            <a:ext cx="1666440" cy="75888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AutoShape 12"/>
          <p:cNvSpPr/>
          <p:nvPr/>
        </p:nvSpPr>
        <p:spPr>
          <a:xfrm>
            <a:off x="4543560" y="2880000"/>
            <a:ext cx="676440" cy="5396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75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7" name="Рисунок 13"/>
          <p:cNvPicPr/>
          <p:nvPr/>
        </p:nvPicPr>
        <p:blipFill>
          <a:blip r:embed="rId2"/>
          <a:srcRect r="50020" b="2703"/>
          <a:stretch/>
        </p:blipFill>
        <p:spPr>
          <a:xfrm>
            <a:off x="636480" y="210600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28" name="Рисунок 14"/>
          <p:cNvPicPr/>
          <p:nvPr/>
        </p:nvPicPr>
        <p:blipFill>
          <a:blip r:embed="rId2"/>
          <a:srcRect r="50020" b="2703"/>
          <a:stretch/>
        </p:blipFill>
        <p:spPr>
          <a:xfrm>
            <a:off x="788760" y="225828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29" name="Рисунок 15"/>
          <p:cNvPicPr/>
          <p:nvPr/>
        </p:nvPicPr>
        <p:blipFill>
          <a:blip r:embed="rId2"/>
          <a:srcRect r="50020" b="2703"/>
          <a:stretch/>
        </p:blipFill>
        <p:spPr>
          <a:xfrm>
            <a:off x="941040" y="241056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0" name="Рисунок 16"/>
          <p:cNvPicPr/>
          <p:nvPr/>
        </p:nvPicPr>
        <p:blipFill>
          <a:blip r:embed="rId2"/>
          <a:srcRect r="50020" b="2703"/>
          <a:stretch/>
        </p:blipFill>
        <p:spPr>
          <a:xfrm>
            <a:off x="1093680" y="256320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1" name="Рисунок 18"/>
          <p:cNvPicPr/>
          <p:nvPr/>
        </p:nvPicPr>
        <p:blipFill>
          <a:blip r:embed="rId2"/>
          <a:srcRect r="50020" b="2703"/>
          <a:stretch/>
        </p:blipFill>
        <p:spPr>
          <a:xfrm>
            <a:off x="8923320" y="184428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2" name="Рисунок 19"/>
          <p:cNvPicPr/>
          <p:nvPr/>
        </p:nvPicPr>
        <p:blipFill>
          <a:blip r:embed="rId2"/>
          <a:srcRect r="50020" b="2703"/>
          <a:stretch/>
        </p:blipFill>
        <p:spPr>
          <a:xfrm>
            <a:off x="8811360" y="201672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3" name="Рисунок 21"/>
          <p:cNvPicPr/>
          <p:nvPr/>
        </p:nvPicPr>
        <p:blipFill>
          <a:blip r:embed="rId2"/>
          <a:srcRect r="50020" b="2703"/>
          <a:stretch/>
        </p:blipFill>
        <p:spPr>
          <a:xfrm>
            <a:off x="1245960" y="271548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4" name="Рисунок 22"/>
          <p:cNvPicPr/>
          <p:nvPr/>
        </p:nvPicPr>
        <p:blipFill>
          <a:blip r:embed="rId2"/>
          <a:srcRect r="50020" b="2703"/>
          <a:stretch/>
        </p:blipFill>
        <p:spPr>
          <a:xfrm>
            <a:off x="8687880" y="225540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5" name="Рисунок 23"/>
          <p:cNvPicPr/>
          <p:nvPr/>
        </p:nvPicPr>
        <p:blipFill>
          <a:blip r:embed="rId2"/>
          <a:srcRect r="50020" b="2703"/>
          <a:stretch/>
        </p:blipFill>
        <p:spPr>
          <a:xfrm>
            <a:off x="8523720" y="244512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6" name="Рисунок 24"/>
          <p:cNvPicPr/>
          <p:nvPr/>
        </p:nvPicPr>
        <p:blipFill>
          <a:blip r:embed="rId2"/>
          <a:srcRect r="50020" b="2703"/>
          <a:stretch/>
        </p:blipFill>
        <p:spPr>
          <a:xfrm>
            <a:off x="8359920" y="2738520"/>
            <a:ext cx="451800" cy="43956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2"/>
          <p:cNvPicPr/>
          <p:nvPr/>
        </p:nvPicPr>
        <p:blipFill>
          <a:blip r:embed="rId3"/>
          <a:stretch/>
        </p:blipFill>
        <p:spPr>
          <a:xfrm>
            <a:off x="275040" y="5497560"/>
            <a:ext cx="1884960" cy="116244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308EBF7-DABC-49DC-BDAD-AE7E2772A5F7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38400" y="274680"/>
            <a:ext cx="9201600" cy="11419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800000"/>
                </a:solidFill>
                <a:latin typeface="Times New Roman"/>
              </a:rPr>
              <a:t>Ведомственная структура расходов бюджета и бюджетная классификация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495360" y="1600200"/>
            <a:ext cx="8914320" cy="45248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Бюджетная классификация Российской Федерации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</a:rPr>
              <a:t>–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u="sng" strike="noStrike" spc="-1">
                <a:solidFill>
                  <a:srgbClr val="000000"/>
                </a:solidFill>
                <a:uFillTx/>
                <a:latin typeface="Times New Roman"/>
              </a:rPr>
              <a:t>Классификация расходов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–основа для построения ведомственной структуры расходов соответствующего бюджета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3333FF"/>
                </a:solidFill>
                <a:latin typeface="Times New Roman"/>
              </a:rPr>
              <a:t>Структура 20-значного, единого для всех бюджетов бюджетной системы Российской Федерации, кода классификации расходов бюджетов </a:t>
            </a:r>
            <a:r>
              <a:rPr lang="ru-RU" sz="1600" b="1" i="1" strike="noStrike" spc="-1">
                <a:solidFill>
                  <a:srgbClr val="3333FF"/>
                </a:solidFill>
                <a:latin typeface="Times New Roman"/>
              </a:rPr>
              <a:t>(ведомственная структура)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340" name="Picture 2"/>
          <p:cNvPicPr/>
          <p:nvPr/>
        </p:nvPicPr>
        <p:blipFill>
          <a:blip r:embed="rId2"/>
          <a:stretch/>
        </p:blipFill>
        <p:spPr>
          <a:xfrm>
            <a:off x="540000" y="4038840"/>
            <a:ext cx="8869680" cy="2494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83B00ED-B0C8-494D-A87B-8EC77C9D0563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040" cy="85284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333399"/>
                </a:solidFill>
                <a:latin typeface="Times New Roman"/>
              </a:rPr>
              <a:t>Понятия и типы расходных обязательств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06520" y="776160"/>
            <a:ext cx="8874720" cy="859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just">
              <a:lnSpc>
                <a:spcPct val="8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500" b="1" strike="noStrike" spc="-1">
                <a:solidFill>
                  <a:srgbClr val="C00000"/>
                </a:solidFill>
                <a:latin typeface="Times New Roman"/>
              </a:rPr>
              <a:t>Расходные обязательства</a:t>
            </a:r>
            <a:r>
              <a:rPr lang="ru-RU" sz="1500" b="0" strike="noStrike" spc="-1">
                <a:solidFill>
                  <a:srgbClr val="C00000"/>
                </a:solidFill>
                <a:latin typeface="Times New Roman"/>
              </a:rPr>
              <a:t> -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343" name="Line 4"/>
          <p:cNvSpPr/>
          <p:nvPr/>
        </p:nvSpPr>
        <p:spPr>
          <a:xfrm>
            <a:off x="301320" y="669600"/>
            <a:ext cx="920448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AutoShape 6"/>
          <p:cNvSpPr/>
          <p:nvPr/>
        </p:nvSpPr>
        <p:spPr>
          <a:xfrm>
            <a:off x="1089000" y="2384280"/>
            <a:ext cx="8190360" cy="1107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Публичные</a:t>
            </a:r>
            <a:r>
              <a:rPr lang="ru-RU" sz="1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 - возникающие на основе закона, иного нормативного правового акта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5" name="AutoShape 7"/>
          <p:cNvSpPr/>
          <p:nvPr/>
        </p:nvSpPr>
        <p:spPr>
          <a:xfrm>
            <a:off x="1089000" y="3681360"/>
            <a:ext cx="8190360" cy="1095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Публичные нормативные -</a:t>
            </a:r>
            <a:r>
              <a:rPr lang="ru-RU" sz="1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6" name="Rectangle 8"/>
          <p:cNvSpPr/>
          <p:nvPr/>
        </p:nvSpPr>
        <p:spPr>
          <a:xfrm>
            <a:off x="517680" y="4870440"/>
            <a:ext cx="8872920" cy="1505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45000" rIns="18000" bIns="4500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В целях надлежащего контроля за осуществлением расходных обязательств на органы государственной и муниципальной власти возложена обязанность по ведению реестра расходных обязательств.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1" u="sng" strike="noStrike" spc="-1">
                <a:solidFill>
                  <a:srgbClr val="333399"/>
                </a:solidFill>
                <a:uFillTx/>
                <a:latin typeface="Times New Roman"/>
                <a:ea typeface="DejaVu Sans"/>
              </a:rPr>
              <a:t>Реестр расходных обязательств</a:t>
            </a:r>
            <a:r>
              <a:rPr lang="ru-RU" sz="1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 —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7" name="Rectangle 9"/>
          <p:cNvSpPr/>
          <p:nvPr/>
        </p:nvSpPr>
        <p:spPr>
          <a:xfrm>
            <a:off x="622440" y="1762920"/>
            <a:ext cx="2994480" cy="364320"/>
          </a:xfrm>
          <a:prstGeom prst="rect">
            <a:avLst/>
          </a:prstGeom>
          <a:gradFill rotWithShape="0">
            <a:gsLst>
              <a:gs pos="0">
                <a:srgbClr val="1B1B7D"/>
              </a:gs>
              <a:gs pos="100000">
                <a:srgbClr val="2222A3"/>
              </a:gs>
            </a:gsLst>
            <a:lin ang="16200000"/>
          </a:gradFill>
          <a:ln>
            <a:solidFill>
              <a:srgbClr val="2F2F98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Расходные</a:t>
            </a:r>
            <a:r>
              <a:rPr lang="ru-RU" sz="18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обязательства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8" name="Line 10"/>
          <p:cNvSpPr/>
          <p:nvPr/>
        </p:nvSpPr>
        <p:spPr>
          <a:xfrm>
            <a:off x="639720" y="2162160"/>
            <a:ext cx="360" cy="1896840"/>
          </a:xfrm>
          <a:prstGeom prst="line">
            <a:avLst/>
          </a:prstGeom>
          <a:ln w="38100">
            <a:solidFill>
              <a:srgbClr val="00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11"/>
          <p:cNvSpPr/>
          <p:nvPr/>
        </p:nvSpPr>
        <p:spPr>
          <a:xfrm>
            <a:off x="669600" y="2919240"/>
            <a:ext cx="412920" cy="360"/>
          </a:xfrm>
          <a:prstGeom prst="line">
            <a:avLst/>
          </a:prstGeom>
          <a:ln w="38100">
            <a:solidFill>
              <a:srgbClr val="008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12"/>
          <p:cNvSpPr/>
          <p:nvPr/>
        </p:nvSpPr>
        <p:spPr>
          <a:xfrm>
            <a:off x="658800" y="4059000"/>
            <a:ext cx="412560" cy="360"/>
          </a:xfrm>
          <a:prstGeom prst="line">
            <a:avLst/>
          </a:prstGeom>
          <a:ln w="38100">
            <a:solidFill>
              <a:srgbClr val="008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D9FB971-CC43-46AF-92D3-B4D99E576284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00"/>
                            </p:stCondLst>
                            <p:childTnLst>
                              <p:par>
                                <p:cTn id="30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700"/>
                            </p:stCondLst>
                            <p:childTnLst>
                              <p:par>
                                <p:cTn id="40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9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100000">
              <a:srgbClr val="85C2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рямоугольник 2"/>
          <p:cNvSpPr/>
          <p:nvPr/>
        </p:nvSpPr>
        <p:spPr>
          <a:xfrm>
            <a:off x="0" y="0"/>
            <a:ext cx="9905040" cy="9428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РАСХОДЫ ФЕДЕРАЛЬНОГО БЮДЖЕТА ПО РАЗДЕЛАМ ФУНКЦИОНАЛЬНОЙ КЛАССИФИКАЦИИ, млрд рублей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352" name="Рисунок 351"/>
          <p:cNvPicPr/>
          <p:nvPr/>
        </p:nvPicPr>
        <p:blipFill>
          <a:blip r:embed="rId2"/>
          <a:stretch/>
        </p:blipFill>
        <p:spPr>
          <a:xfrm>
            <a:off x="0" y="900000"/>
            <a:ext cx="9906120" cy="59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4320" cy="11419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pic>
        <p:nvPicPr>
          <p:cNvPr id="354" name="Объект 6"/>
          <p:cNvPicPr/>
          <p:nvPr/>
        </p:nvPicPr>
        <p:blipFill>
          <a:blip r:embed="rId2"/>
          <a:stretch/>
        </p:blipFill>
        <p:spPr>
          <a:xfrm>
            <a:off x="0" y="0"/>
            <a:ext cx="9900000" cy="685692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9FB5CF1-6254-4F82-9F36-825AD832A5DA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Box 354"/>
          <p:cNvSpPr txBox="1"/>
          <p:nvPr/>
        </p:nvSpPr>
        <p:spPr>
          <a:xfrm>
            <a:off x="180000" y="180000"/>
            <a:ext cx="9657000" cy="111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>
                <a:latin typeface="Arial"/>
              </a:rPr>
              <a:t>МЕЖБЮДЖЕТНЫЕ ТРАНСФЕРТЫ ИЗ ФЕДЕРАЛЬНОГО БЮДЖЕТА БЮДЖЕТАМ СУБЪЕКТОВ</a:t>
            </a:r>
          </a:p>
          <a:p>
            <a:r>
              <a:rPr lang="ru-RU" sz="1800" b="0" strike="noStrike" spc="-1">
                <a:latin typeface="Arial"/>
              </a:rPr>
              <a:t>РОССИЙСКОЙ ФЕДЕРАЦИИ НА 2022 ГОД И ПЛАНОВЫЙ ПЕРИОД 2023 И 2024 ГОДОВ, </a:t>
            </a:r>
            <a:r>
              <a:rPr lang="ru-RU" sz="1800" b="1" strike="noStrike" spc="-1">
                <a:latin typeface="Arial"/>
              </a:rPr>
              <a:t>млрд рублей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6" name="Рисунок 355"/>
          <p:cNvPicPr/>
          <p:nvPr/>
        </p:nvPicPr>
        <p:blipFill>
          <a:blip r:embed="rId2"/>
          <a:stretch/>
        </p:blipFill>
        <p:spPr>
          <a:xfrm>
            <a:off x="0" y="1440000"/>
            <a:ext cx="10080000" cy="5040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66BA2DF-D44A-46A2-8AC2-CB9D3B23E616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4"/>
          <p:cNvSpPr/>
          <p:nvPr/>
        </p:nvSpPr>
        <p:spPr>
          <a:xfrm>
            <a:off x="2100240" y="380880"/>
            <a:ext cx="5731560" cy="414720"/>
          </a:xfrm>
          <a:prstGeom prst="rect">
            <a:avLst/>
          </a:prstGeom>
          <a:solidFill>
            <a:srgbClr val="968C8C"/>
          </a:solidFill>
          <a:ln w="0">
            <a:noFill/>
          </a:ln>
          <a:effectLst>
            <a:outerShdw blurRad="38160" dist="2556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Tw Cen MT"/>
                <a:ea typeface="DejaVu Sans"/>
              </a:rPr>
              <a:t>Содержание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19" name="Rectangle 5"/>
          <p:cNvSpPr/>
          <p:nvPr/>
        </p:nvSpPr>
        <p:spPr>
          <a:xfrm>
            <a:off x="1080000" y="981360"/>
            <a:ext cx="7767000" cy="4565160"/>
          </a:xfrm>
          <a:prstGeom prst="rect">
            <a:avLst/>
          </a:prstGeom>
          <a:solidFill>
            <a:srgbClr val="D3CFCF"/>
          </a:solidFill>
          <a:ln>
            <a:solidFill>
              <a:srgbClr val="968C8C"/>
            </a:solidFill>
            <a:round/>
          </a:ln>
          <a:effectLst>
            <a:outerShdw blurRad="38160" dist="2988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Предисловие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Что такое бюджет для граждан? 					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Какие бывают бюджеты?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Основные характеристики бюджета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Доходы бюджета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Структура доходов бюджета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Возможности влияния гражданина на состав бюджета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Межбюджетные трансферты (безвозмездные поступления)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Расходы бюджета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Ведомственная структура расходов бюджета и бюджетная классификация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Понятия и типы расходных обязательств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Расходы федерального бюджета по разделам функциональной классификации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Федеральный бюджет в 2021 году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Межбюджетные трансерты из федерального бюджета бюджетам субъектов РФ на 2022 год и плановый период 2023 и 2024 годов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Прогнозирование бюджета для граждан и ожидания на 2022-2023 годы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20" name="Rectangle 6"/>
          <p:cNvSpPr/>
          <p:nvPr/>
        </p:nvSpPr>
        <p:spPr>
          <a:xfrm>
            <a:off x="8237880" y="431280"/>
            <a:ext cx="449640" cy="4286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Рисунок 1"/>
          <p:cNvPicPr/>
          <p:nvPr/>
        </p:nvPicPr>
        <p:blipFill>
          <a:blip r:embed="rId2"/>
          <a:stretch/>
        </p:blipFill>
        <p:spPr>
          <a:xfrm>
            <a:off x="6120000" y="5220000"/>
            <a:ext cx="3420000" cy="1440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83FB9DD-A965-4D98-BFE0-6F71AAF1FAB2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Box 356"/>
          <p:cNvSpPr txBox="1"/>
          <p:nvPr/>
        </p:nvSpPr>
        <p:spPr>
          <a:xfrm>
            <a:off x="360000" y="239400"/>
            <a:ext cx="9360000" cy="73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Прогнозирование бюджета для граждан и ожидания на 2022-2023 годы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58" name="Рисунок 357"/>
          <p:cNvPicPr/>
          <p:nvPr/>
        </p:nvPicPr>
        <p:blipFill>
          <a:blip r:embed="rId2"/>
          <a:stretch/>
        </p:blipFill>
        <p:spPr>
          <a:xfrm>
            <a:off x="0" y="973440"/>
            <a:ext cx="9906120" cy="5884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6BC4D94-A973-40EE-8884-177CC718CCB9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Рисунок 358"/>
          <p:cNvPicPr/>
          <p:nvPr/>
        </p:nvPicPr>
        <p:blipFill>
          <a:blip r:embed="rId2"/>
          <a:stretch/>
        </p:blipFill>
        <p:spPr>
          <a:xfrm>
            <a:off x="6120" y="1080000"/>
            <a:ext cx="9900000" cy="5400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FD86D84-A17F-4285-8386-BD59EA5BC12C}" type="slidenum"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80" y="194341"/>
            <a:ext cx="8915040" cy="12502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</a:rPr>
              <a:t>Государственный бюджет играет важную роль в решении социальных проблем путем улучшения бюджетного финансирования учреждений социальной сферы – просвещения, здравоохранения, социального обеспечения, жилищного строительства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4074"/>
            <a:ext cx="685800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188640"/>
            <a:ext cx="8915040" cy="12502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В перспективе роль государственного бюджета в социальных процессах должна усиливаться.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556792"/>
            <a:ext cx="7488832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2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</a:rPr>
              <a:t>Таким </a:t>
            </a:r>
            <a:r>
              <a:rPr lang="ru-RU" b="0" strike="noStrike" spc="-1" dirty="0" err="1" smtClean="0">
                <a:solidFill>
                  <a:srgbClr val="000000"/>
                </a:solidFill>
                <a:latin typeface="Times New Roman"/>
              </a:rPr>
              <a:t>образом,планируя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</a:rPr>
              <a:t> бюджетные доходы и расходы, государство концентрирует в руках государства денежные средства на проведение экономической и социальной политики, преодоление экономического кризиса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19" y="1556792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628800"/>
            <a:ext cx="6215668" cy="503076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1679760" y="612360"/>
            <a:ext cx="5731560" cy="403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Предисловие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41E8AB-6623-4AA5-9EE2-FFF61490BDCC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0000" cy="76392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r>
              <a:rPr sz="3200"/>
              <a:t/>
            </a:r>
            <a:br>
              <a:rPr sz="3200"/>
            </a:br>
            <a:r>
              <a:rPr lang="ru-RU" sz="3200" b="0" strike="noStrike" spc="-1">
                <a:latin typeface="Arial"/>
              </a:rPr>
              <a:t>           </a:t>
            </a:r>
            <a:r>
              <a:rPr lang="ru-RU" sz="2800" b="1" strike="noStrike" spc="-1">
                <a:solidFill>
                  <a:srgbClr val="775F55"/>
                </a:solidFill>
                <a:latin typeface="Tw Cen MT"/>
              </a:rPr>
              <a:t>ЧТО ТАКОЕ «БЮДЖЕТ ДЛЯ ГРАЖДАН»?  </a:t>
            </a:r>
            <a:r>
              <a:rPr sz="2800"/>
              <a:t/>
            </a:r>
            <a:br>
              <a:rPr sz="2800"/>
            </a:br>
            <a:endParaRPr lang="ru-RU" sz="2800" b="0" strike="noStrike" spc="-1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571680" y="1080000"/>
            <a:ext cx="8968320" cy="1154520"/>
          </a:xfrm>
          <a:prstGeom prst="rect">
            <a:avLst/>
          </a:prstGeom>
          <a:solidFill>
            <a:srgbClr val="FFCCCC"/>
          </a:solidFill>
          <a:ln w="0">
            <a:noFill/>
          </a:ln>
        </p:spPr>
        <p:txBody>
          <a:bodyPr lIns="54000" tIns="45000" rIns="54000" bIns="45000" anchor="t">
            <a:no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</a:pPr>
            <a:r>
              <a:rPr lang="ru-RU" sz="1800" b="1" strike="noStrike" spc="-1">
                <a:solidFill>
                  <a:srgbClr val="000000"/>
                </a:solidFill>
                <a:latin typeface="Tw Cen MT"/>
              </a:rPr>
              <a:t>Бюджет для граждан -</a:t>
            </a:r>
            <a:r>
              <a:rPr lang="ru-RU" sz="1800" b="0" strike="noStrike" spc="-1">
                <a:solidFill>
                  <a:srgbClr val="000000"/>
                </a:solidFill>
                <a:latin typeface="Tw Cen MT"/>
              </a:rPr>
              <a:t> </a:t>
            </a:r>
            <a:r>
              <a:rPr lang="ru-RU" sz="1800" b="1" strike="noStrike" spc="-1">
                <a:solidFill>
                  <a:srgbClr val="000000"/>
                </a:solidFill>
                <a:latin typeface="Tw Cen MT"/>
              </a:rPr>
              <a:t>это</a:t>
            </a:r>
            <a:r>
              <a:rPr lang="ru-RU" sz="1800" b="0" strike="noStrike" spc="-1">
                <a:solidFill>
                  <a:srgbClr val="000000"/>
                </a:solidFill>
                <a:latin typeface="Tw Cen MT"/>
              </a:rPr>
              <a:t> документ, обеспечивающий представление </a:t>
            </a:r>
            <a:r>
              <a:rPr lang="ru-RU" sz="1800" b="1" strike="noStrike" spc="-1">
                <a:solidFill>
                  <a:srgbClr val="000000"/>
                </a:solidFill>
                <a:latin typeface="Tw Cen MT"/>
              </a:rPr>
              <a:t>бюджета</a:t>
            </a:r>
            <a:r>
              <a:rPr lang="ru-RU" sz="1800" b="0" strike="noStrike" spc="-1">
                <a:solidFill>
                  <a:srgbClr val="000000"/>
                </a:solidFill>
                <a:latin typeface="Tw Cen MT"/>
              </a:rPr>
              <a:t> и отчетов об их исполнении в доступной </a:t>
            </a:r>
            <a:r>
              <a:rPr lang="ru-RU" sz="1800" b="1" strike="noStrike" spc="-1">
                <a:solidFill>
                  <a:srgbClr val="000000"/>
                </a:solidFill>
                <a:latin typeface="Tw Cen MT"/>
              </a:rPr>
              <a:t>для</a:t>
            </a:r>
            <a:r>
              <a:rPr lang="ru-RU" sz="1800" b="0" strike="noStrike" spc="-1">
                <a:solidFill>
                  <a:srgbClr val="000000"/>
                </a:solidFill>
                <a:latin typeface="Tw Cen MT"/>
              </a:rPr>
              <a:t> </a:t>
            </a:r>
            <a:r>
              <a:rPr lang="ru-RU" sz="1800" b="1" strike="noStrike" spc="-1">
                <a:solidFill>
                  <a:srgbClr val="000000"/>
                </a:solidFill>
                <a:latin typeface="Tw Cen MT"/>
              </a:rPr>
              <a:t>граждан</a:t>
            </a:r>
            <a:r>
              <a:rPr lang="ru-RU" sz="1800" b="0" strike="noStrike" spc="-1">
                <a:solidFill>
                  <a:srgbClr val="000000"/>
                </a:solidFill>
                <a:latin typeface="Tw Cen MT"/>
              </a:rPr>
              <a:t> форме.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6" name="Рисунок 1"/>
          <p:cNvPicPr/>
          <p:nvPr/>
        </p:nvPicPr>
        <p:blipFill>
          <a:blip r:embed="rId2"/>
          <a:stretch/>
        </p:blipFill>
        <p:spPr>
          <a:xfrm>
            <a:off x="417960" y="2431440"/>
            <a:ext cx="9155880" cy="42285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C21B6D8-2394-48D6-814B-0027CF23FC2F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19"/>
          <p:cNvSpPr/>
          <p:nvPr/>
        </p:nvSpPr>
        <p:spPr>
          <a:xfrm>
            <a:off x="193680" y="6036480"/>
            <a:ext cx="9282600" cy="546480"/>
          </a:xfrm>
          <a:prstGeom prst="rect">
            <a:avLst/>
          </a:prstGeom>
          <a:solidFill>
            <a:srgbClr val="F0EA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5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040" cy="826560"/>
          </a:xfrm>
          <a:prstGeom prst="rect">
            <a:avLst/>
          </a:prstGeom>
          <a:solidFill>
            <a:srgbClr val="E6E9C9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4000"/>
              <a:t/>
            </a:r>
            <a:br>
              <a:rPr sz="40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Что такое бюджет? Какие бывают бюджеты? 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sp>
        <p:nvSpPr>
          <p:cNvPr id="229" name="Прямоугольник 15"/>
          <p:cNvSpPr/>
          <p:nvPr/>
        </p:nvSpPr>
        <p:spPr>
          <a:xfrm>
            <a:off x="741960" y="993600"/>
            <a:ext cx="7227360" cy="638640"/>
          </a:xfrm>
          <a:prstGeom prst="rect">
            <a:avLst/>
          </a:prstGeom>
          <a:solidFill>
            <a:srgbClr val="BBE0E3"/>
          </a:solidFill>
          <a:ln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Бюджет – это план доходов и расходов на определенный период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0" name="Скругленный прямоугольник 16"/>
          <p:cNvSpPr/>
          <p:nvPr/>
        </p:nvSpPr>
        <p:spPr>
          <a:xfrm>
            <a:off x="2808360" y="1800000"/>
            <a:ext cx="3671280" cy="64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FF972F"/>
                </a:solidFill>
                <a:latin typeface="Times New Roman"/>
                <a:ea typeface="DejaVu Sans"/>
              </a:rPr>
              <a:t>Виды  бюджетов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31" name="Скругленный прямоугольник 17"/>
          <p:cNvSpPr/>
          <p:nvPr/>
        </p:nvSpPr>
        <p:spPr>
          <a:xfrm>
            <a:off x="7020000" y="3060000"/>
            <a:ext cx="1619640" cy="934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EBEBE"/>
              </a:gs>
              <a:gs pos="100000">
                <a:srgbClr val="F7F7F7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Бюджеты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семей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232" name="Скругленный прямоугольник 18"/>
          <p:cNvSpPr/>
          <p:nvPr/>
        </p:nvSpPr>
        <p:spPr>
          <a:xfrm>
            <a:off x="3420000" y="3121920"/>
            <a:ext cx="2447280" cy="934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EBEBE"/>
              </a:gs>
              <a:gs pos="100000">
                <a:srgbClr val="F7F7F7"/>
              </a:gs>
            </a:gsLst>
            <a:lin ang="16200000"/>
          </a:gradFill>
          <a:ln>
            <a:solidFill>
              <a:srgbClr val="F9F9F9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Бюджеты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публично-правовых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образований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3" name="Скругленный прямоугольник 19"/>
          <p:cNvSpPr/>
          <p:nvPr/>
        </p:nvSpPr>
        <p:spPr>
          <a:xfrm>
            <a:off x="684360" y="3132720"/>
            <a:ext cx="1655280" cy="100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EBEBE"/>
              </a:gs>
              <a:gs pos="100000">
                <a:srgbClr val="F7F7F7"/>
              </a:gs>
            </a:gsLst>
            <a:lin ang="16200000"/>
          </a:gradFill>
          <a:ln>
            <a:solidFill>
              <a:srgbClr val="F9F9F9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Бюджеты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808080"/>
                </a:solidFill>
                <a:latin typeface="Times New Roman"/>
                <a:ea typeface="DejaVu Sans"/>
              </a:rPr>
              <a:t>организаций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4" name="Скругленный прямоугольник 21"/>
          <p:cNvSpPr/>
          <p:nvPr/>
        </p:nvSpPr>
        <p:spPr>
          <a:xfrm>
            <a:off x="275040" y="4633200"/>
            <a:ext cx="2519280" cy="122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Российской Федерации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федеральный бюджет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бюджеты государственных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внебюджетных фондов РФ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5" name="Скругленный прямоугольник 22"/>
          <p:cNvSpPr/>
          <p:nvPr/>
        </p:nvSpPr>
        <p:spPr>
          <a:xfrm>
            <a:off x="3236400" y="4671720"/>
            <a:ext cx="2519280" cy="122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Муниципальных образований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местные бюджеты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36" name="Скругленный прямоугольник 23"/>
          <p:cNvSpPr/>
          <p:nvPr/>
        </p:nvSpPr>
        <p:spPr>
          <a:xfrm>
            <a:off x="6367320" y="4681440"/>
            <a:ext cx="2519280" cy="122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Субъектов РФ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региональные бюджеты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бюджеты территориальных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фондов обязательного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медицинского страховани</a:t>
            </a:r>
            <a:r>
              <a:rPr lang="ru-RU" sz="1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7" name="Стрелка вправо 30"/>
          <p:cNvSpPr/>
          <p:nvPr/>
        </p:nvSpPr>
        <p:spPr>
          <a:xfrm rot="9720000">
            <a:off x="1483200" y="2436480"/>
            <a:ext cx="1124280" cy="46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Стрелка вправо 31"/>
          <p:cNvSpPr/>
          <p:nvPr/>
        </p:nvSpPr>
        <p:spPr>
          <a:xfrm rot="1194600">
            <a:off x="6525000" y="2423880"/>
            <a:ext cx="1107000" cy="46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Стрелка вправо 32"/>
          <p:cNvSpPr/>
          <p:nvPr/>
        </p:nvSpPr>
        <p:spPr>
          <a:xfrm rot="5400000">
            <a:off x="4285800" y="2560680"/>
            <a:ext cx="687600" cy="46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Прямая со стрелкой 34"/>
          <p:cNvSpPr/>
          <p:nvPr/>
        </p:nvSpPr>
        <p:spPr>
          <a:xfrm rot="5400000">
            <a:off x="2570400" y="4173120"/>
            <a:ext cx="276480" cy="375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Прямая со стрелкой 36"/>
          <p:cNvSpPr/>
          <p:nvPr/>
        </p:nvSpPr>
        <p:spPr>
          <a:xfrm rot="16200000" flipH="1">
            <a:off x="4383000" y="4324680"/>
            <a:ext cx="291240" cy="57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Прямая со стрелкой 38"/>
          <p:cNvSpPr/>
          <p:nvPr/>
        </p:nvSpPr>
        <p:spPr>
          <a:xfrm>
            <a:off x="6300000" y="4134600"/>
            <a:ext cx="58608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Picture 1"/>
          <p:cNvPicPr/>
          <p:nvPr/>
        </p:nvPicPr>
        <p:blipFill>
          <a:blip r:embed="rId2"/>
          <a:stretch/>
        </p:blipFill>
        <p:spPr>
          <a:xfrm>
            <a:off x="8280000" y="900000"/>
            <a:ext cx="1407960" cy="163872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E7FB323-4CC9-44B9-86A2-D0846B5B9863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8"/>
          <p:cNvSpPr/>
          <p:nvPr/>
        </p:nvSpPr>
        <p:spPr>
          <a:xfrm>
            <a:off x="0" y="3361680"/>
            <a:ext cx="9905040" cy="7909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3300"/>
                </a:solidFill>
                <a:latin typeface="Times New Roman"/>
                <a:ea typeface="DejaVu Sans"/>
              </a:rPr>
              <a:t>БЮДЖЕТ</a:t>
            </a:r>
            <a:r>
              <a:rPr lang="ru-RU" sz="15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45" name="Rectangle 10"/>
          <p:cNvSpPr/>
          <p:nvPr/>
        </p:nvSpPr>
        <p:spPr>
          <a:xfrm>
            <a:off x="346680" y="902520"/>
            <a:ext cx="2109960" cy="23875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3300"/>
                </a:solidFill>
                <a:latin typeface="Times New Roman"/>
                <a:ea typeface="DejaVu Sans"/>
              </a:rPr>
              <a:t>ДОХОДЫ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5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246" name="Rectangle 12"/>
          <p:cNvSpPr/>
          <p:nvPr/>
        </p:nvSpPr>
        <p:spPr>
          <a:xfrm>
            <a:off x="7099560" y="515880"/>
            <a:ext cx="2000160" cy="278496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0" tIns="45000" rIns="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3300"/>
                </a:solidFill>
                <a:latin typeface="Times New Roman"/>
                <a:ea typeface="DejaVu Sans"/>
              </a:rPr>
              <a:t>РАСХОДЫ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3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</a:t>
            </a:r>
            <a:r>
              <a:rPr lang="ru-RU" sz="14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247" name="Line 13"/>
          <p:cNvSpPr/>
          <p:nvPr/>
        </p:nvSpPr>
        <p:spPr>
          <a:xfrm flipH="1" flipV="1">
            <a:off x="2742840" y="4947120"/>
            <a:ext cx="1020600" cy="615960"/>
          </a:xfrm>
          <a:prstGeom prst="line">
            <a:avLst/>
          </a:prstGeom>
          <a:ln w="25400">
            <a:solidFill>
              <a:srgbClr val="0070C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14"/>
          <p:cNvSpPr/>
          <p:nvPr/>
        </p:nvSpPr>
        <p:spPr>
          <a:xfrm flipV="1">
            <a:off x="5890320" y="4985640"/>
            <a:ext cx="895320" cy="529560"/>
          </a:xfrm>
          <a:prstGeom prst="line">
            <a:avLst/>
          </a:prstGeom>
          <a:ln w="25400">
            <a:solidFill>
              <a:srgbClr val="0070C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Rectangle 17"/>
          <p:cNvSpPr/>
          <p:nvPr/>
        </p:nvSpPr>
        <p:spPr>
          <a:xfrm>
            <a:off x="271440" y="4372920"/>
            <a:ext cx="2495880" cy="12614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5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превышение доходов над расходами образует положительный остаток бюджета</a:t>
            </a:r>
            <a:r>
              <a:rPr lang="ru-RU" sz="16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3300"/>
                </a:solidFill>
                <a:latin typeface="Times New Roman"/>
                <a:ea typeface="DejaVu Sans"/>
              </a:rPr>
              <a:t>ПРОФИЦИТ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0" name="Rectangle 18"/>
          <p:cNvSpPr/>
          <p:nvPr/>
        </p:nvSpPr>
        <p:spPr>
          <a:xfrm>
            <a:off x="6746760" y="4367520"/>
            <a:ext cx="2574000" cy="12463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500" b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если расходная часть бюджета превышает доходную, то бюджет формируется с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3300"/>
                </a:solidFill>
                <a:latin typeface="Times New Roman"/>
                <a:ea typeface="DejaVu Sans"/>
              </a:rPr>
              <a:t>ДЕФИЦИТОМ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1" name="Line 22"/>
          <p:cNvSpPr/>
          <p:nvPr/>
        </p:nvSpPr>
        <p:spPr>
          <a:xfrm>
            <a:off x="350640" y="765000"/>
            <a:ext cx="920448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04400" y="0"/>
            <a:ext cx="9800280" cy="807480"/>
          </a:xfrm>
          <a:prstGeom prst="rect">
            <a:avLst/>
          </a:prstGeom>
          <a:solidFill>
            <a:srgbClr val="D9D9D9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4400"/>
              <a:t/>
            </a:r>
            <a:br>
              <a:rPr sz="44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Основные характеристики бюджета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pic>
        <p:nvPicPr>
          <p:cNvPr id="253" name="Picture 1"/>
          <p:cNvPicPr/>
          <p:nvPr/>
        </p:nvPicPr>
        <p:blipFill>
          <a:blip r:embed="rId2"/>
          <a:stretch/>
        </p:blipFill>
        <p:spPr>
          <a:xfrm>
            <a:off x="2523240" y="1124280"/>
            <a:ext cx="1434960" cy="1434960"/>
          </a:xfrm>
          <a:prstGeom prst="rect">
            <a:avLst/>
          </a:prstGeom>
          <a:ln w="9525">
            <a:noFill/>
          </a:ln>
          <a:effectLst>
            <a:innerShdw blurRad="114300">
              <a:srgbClr val="000000"/>
            </a:innerShdw>
          </a:effectLst>
        </p:spPr>
      </p:pic>
      <p:pic>
        <p:nvPicPr>
          <p:cNvPr id="254" name="Picture 2"/>
          <p:cNvPicPr/>
          <p:nvPr/>
        </p:nvPicPr>
        <p:blipFill>
          <a:blip r:embed="rId3"/>
          <a:stretch/>
        </p:blipFill>
        <p:spPr>
          <a:xfrm>
            <a:off x="5573160" y="1107000"/>
            <a:ext cx="1446840" cy="1447560"/>
          </a:xfrm>
          <a:prstGeom prst="rect">
            <a:avLst/>
          </a:prstGeom>
          <a:ln w="9525">
            <a:noFill/>
          </a:ln>
          <a:effectLst>
            <a:innerShdw blurRad="114300">
              <a:srgbClr val="000000"/>
            </a:innerShdw>
          </a:effectLst>
        </p:spPr>
      </p:pic>
      <p:sp>
        <p:nvSpPr>
          <p:cNvPr id="255" name="Плюс 16"/>
          <p:cNvSpPr/>
          <p:nvPr/>
        </p:nvSpPr>
        <p:spPr>
          <a:xfrm>
            <a:off x="4320000" y="1369080"/>
            <a:ext cx="1006920" cy="790920"/>
          </a:xfrm>
          <a:prstGeom prst="mathPlus">
            <a:avLst>
              <a:gd name="adj1" fmla="val 23520"/>
            </a:avLst>
          </a:prstGeom>
          <a:solidFill>
            <a:srgbClr val="00B0F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Shape 21"/>
          <p:cNvSpPr/>
          <p:nvPr/>
        </p:nvSpPr>
        <p:spPr>
          <a:xfrm rot="10800000" flipV="1">
            <a:off x="222480" y="2096640"/>
            <a:ext cx="124200" cy="1261080"/>
          </a:xfrm>
          <a:prstGeom prst="bentConnector2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Shape 24"/>
          <p:cNvSpPr/>
          <p:nvPr/>
        </p:nvSpPr>
        <p:spPr>
          <a:xfrm>
            <a:off x="9100800" y="1908720"/>
            <a:ext cx="426240" cy="1424520"/>
          </a:xfrm>
          <a:prstGeom prst="bentConnector2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8" name="Picture 3"/>
          <p:cNvPicPr/>
          <p:nvPr/>
        </p:nvPicPr>
        <p:blipFill>
          <a:blip r:embed="rId4"/>
          <a:stretch/>
        </p:blipFill>
        <p:spPr>
          <a:xfrm>
            <a:off x="3744360" y="4214160"/>
            <a:ext cx="2203200" cy="2525040"/>
          </a:xfrm>
          <a:prstGeom prst="rect">
            <a:avLst/>
          </a:prstGeom>
          <a:ln w="9525">
            <a:noFill/>
          </a:ln>
          <a:effectLst>
            <a:innerShdw blurRad="114300">
              <a:srgbClr val="000000"/>
            </a:innerShdw>
          </a:effectLst>
        </p:spPr>
      </p:pic>
      <p:sp>
        <p:nvSpPr>
          <p:cNvPr id="259" name="Прямоугольник 26"/>
          <p:cNvSpPr/>
          <p:nvPr/>
        </p:nvSpPr>
        <p:spPr>
          <a:xfrm>
            <a:off x="351000" y="5900400"/>
            <a:ext cx="2556360" cy="9421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161645"/>
                </a:solidFill>
                <a:latin typeface="Times New Roman"/>
                <a:ea typeface="DejaVu Sans"/>
              </a:rPr>
              <a:t>излишки средств направляются на инвестиции или на покрытие долга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0" name="Прямоугольник 27"/>
          <p:cNvSpPr/>
          <p:nvPr/>
        </p:nvSpPr>
        <p:spPr>
          <a:xfrm>
            <a:off x="6718320" y="6031800"/>
            <a:ext cx="2530440" cy="57636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i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недостающие средства берутся в долг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1" name="Стрелка вниз 28"/>
          <p:cNvSpPr/>
          <p:nvPr/>
        </p:nvSpPr>
        <p:spPr>
          <a:xfrm rot="10800000">
            <a:off x="7774920" y="5622120"/>
            <a:ext cx="393480" cy="403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>
            <a:solidFill>
              <a:srgbClr val="D961C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Стрелка вниз 29"/>
          <p:cNvSpPr/>
          <p:nvPr/>
        </p:nvSpPr>
        <p:spPr>
          <a:xfrm>
            <a:off x="1347480" y="5659560"/>
            <a:ext cx="210600" cy="220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699FF"/>
          </a:solidFill>
          <a:ln>
            <a:solidFill>
              <a:srgbClr val="A27B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1210184-1115-423B-ACCB-49E8E352E927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300"/>
                            </p:stCondLst>
                            <p:childTnLst>
                              <p:par>
                                <p:cTn id="1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300"/>
                            </p:stCondLst>
                            <p:childTnLst>
                              <p:par>
                                <p:cTn id="21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800"/>
                            </p:stCondLst>
                            <p:childTnLst>
                              <p:par>
                                <p:cTn id="27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800"/>
                            </p:stCondLst>
                            <p:childTnLst>
                              <p:par>
                                <p:cTn id="38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900"/>
                            </p:stCondLst>
                            <p:childTnLst>
                              <p:par>
                                <p:cTn id="44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900"/>
                            </p:stCondLst>
                            <p:childTnLst>
                              <p:par>
                                <p:cTn id="55" presetID="4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Line 22"/>
          <p:cNvSpPr/>
          <p:nvPr/>
        </p:nvSpPr>
        <p:spPr>
          <a:xfrm>
            <a:off x="350640" y="765000"/>
            <a:ext cx="9204480" cy="360"/>
          </a:xfrm>
          <a:prstGeom prst="line">
            <a:avLst/>
          </a:prstGeom>
          <a:ln w="47625">
            <a:solidFill>
              <a:srgbClr val="33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040" cy="759240"/>
          </a:xfrm>
          <a:prstGeom prst="rect">
            <a:avLst/>
          </a:prstGeom>
          <a:solidFill>
            <a:srgbClr val="BFBFBF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4000"/>
              <a:t/>
            </a:r>
            <a:br>
              <a:rPr sz="40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ДОХОДЫ БЮДЖЕТА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sp>
        <p:nvSpPr>
          <p:cNvPr id="265" name="Скругленный прямоугольник 15"/>
          <p:cNvSpPr/>
          <p:nvPr/>
        </p:nvSpPr>
        <p:spPr>
          <a:xfrm>
            <a:off x="1149120" y="912240"/>
            <a:ext cx="7516080" cy="68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77100"/>
              </a:gs>
              <a:gs pos="100000">
                <a:srgbClr val="D6A100"/>
              </a:gs>
            </a:gsLst>
            <a:lin ang="8100000"/>
          </a:gradFill>
          <a:ln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ДОХОДЫ БЮДЖЕТА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это поступающие в бюджет денежные средства, за исключением средств, являющиеся источниками финансирования дефицита бюджета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66" name="Picture 2" descr="D:\Мои документы\Downloads\cliparts-jane-safo-1414.png"/>
          <p:cNvPicPr/>
          <p:nvPr/>
        </p:nvPicPr>
        <p:blipFill>
          <a:blip r:embed="rId2"/>
          <a:stretch/>
        </p:blipFill>
        <p:spPr>
          <a:xfrm>
            <a:off x="1260000" y="1567080"/>
            <a:ext cx="644040" cy="64404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2" descr="D:\Мои документы\Downloads\cliparts-jane-safo-1414.png"/>
          <p:cNvPicPr/>
          <p:nvPr/>
        </p:nvPicPr>
        <p:blipFill>
          <a:blip r:embed="rId2"/>
          <a:stretch/>
        </p:blipFill>
        <p:spPr>
          <a:xfrm>
            <a:off x="7713720" y="1565280"/>
            <a:ext cx="644040" cy="6440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2" descr="D:\Мои документы\Downloads\cliparts-jane-safo-1414.png"/>
          <p:cNvPicPr/>
          <p:nvPr/>
        </p:nvPicPr>
        <p:blipFill>
          <a:blip r:embed="rId2"/>
          <a:stretch/>
        </p:blipFill>
        <p:spPr>
          <a:xfrm>
            <a:off x="4395240" y="1567080"/>
            <a:ext cx="644040" cy="644040"/>
          </a:xfrm>
          <a:prstGeom prst="rect">
            <a:avLst/>
          </a:prstGeom>
          <a:ln w="0">
            <a:noFill/>
          </a:ln>
        </p:spPr>
      </p:pic>
      <p:pic>
        <p:nvPicPr>
          <p:cNvPr id="269" name="Рисунок 1"/>
          <p:cNvPicPr/>
          <p:nvPr/>
        </p:nvPicPr>
        <p:blipFill>
          <a:blip r:embed="rId3"/>
          <a:stretch/>
        </p:blipFill>
        <p:spPr>
          <a:xfrm>
            <a:off x="1980000" y="2212200"/>
            <a:ext cx="5983920" cy="4487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813C18-4F98-4DC5-8C6C-4EBCA5B65D4F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95360" y="180000"/>
            <a:ext cx="8914320" cy="540000"/>
          </a:xfrm>
          <a:prstGeom prst="rect">
            <a:avLst/>
          </a:prstGeom>
          <a:solidFill>
            <a:srgbClr val="BFBFBF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4000"/>
              <a:t/>
            </a:r>
            <a:br>
              <a:rPr sz="40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ДОХОДЫ БЮДЖЕТА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pic>
        <p:nvPicPr>
          <p:cNvPr id="271" name="Рисунок 270"/>
          <p:cNvPicPr/>
          <p:nvPr/>
        </p:nvPicPr>
        <p:blipFill>
          <a:blip r:embed="rId2"/>
          <a:stretch/>
        </p:blipFill>
        <p:spPr>
          <a:xfrm>
            <a:off x="0" y="900000"/>
            <a:ext cx="9906120" cy="5940000"/>
          </a:xfrm>
          <a:prstGeom prst="rect">
            <a:avLst/>
          </a:prstGeom>
          <a:ln w="0">
            <a:noFill/>
          </a:ln>
        </p:spPr>
      </p:pic>
      <p:pic>
        <p:nvPicPr>
          <p:cNvPr id="272" name="Рисунок 5"/>
          <p:cNvPicPr/>
          <p:nvPr/>
        </p:nvPicPr>
        <p:blipFill>
          <a:blip r:embed="rId3"/>
          <a:stretch/>
        </p:blipFill>
        <p:spPr>
          <a:xfrm>
            <a:off x="8230320" y="180000"/>
            <a:ext cx="1489680" cy="1080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FF76AFC-7615-436B-8007-F84E4E234CA5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4320" cy="625320"/>
          </a:xfrm>
          <a:prstGeom prst="rect">
            <a:avLst/>
          </a:prstGeom>
          <a:solidFill>
            <a:srgbClr val="BFBFBF"/>
          </a:solidFill>
          <a:ln w="936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4000"/>
              <a:t/>
            </a:r>
            <a:br>
              <a:rPr sz="4000"/>
            </a:b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ДОХОДЫ БЮДЖЕТА</a:t>
            </a:r>
            <a:r>
              <a:rPr sz="3200"/>
              <a:t/>
            </a:r>
            <a:br>
              <a:rPr sz="3200"/>
            </a:br>
            <a:endParaRPr lang="ru-RU" sz="3200" b="0" strike="noStrike" spc="-1">
              <a:latin typeface="Arial"/>
            </a:endParaRPr>
          </a:p>
        </p:txBody>
      </p:sp>
      <p:pic>
        <p:nvPicPr>
          <p:cNvPr id="274" name="Рисунок 7"/>
          <p:cNvPicPr/>
          <p:nvPr/>
        </p:nvPicPr>
        <p:blipFill>
          <a:blip r:embed="rId2"/>
          <a:stretch/>
        </p:blipFill>
        <p:spPr>
          <a:xfrm>
            <a:off x="7743240" y="274680"/>
            <a:ext cx="1796760" cy="1037880"/>
          </a:xfrm>
          <a:prstGeom prst="rect">
            <a:avLst/>
          </a:prstGeom>
          <a:ln w="0">
            <a:noFill/>
          </a:ln>
        </p:spPr>
      </p:pic>
      <p:pic>
        <p:nvPicPr>
          <p:cNvPr id="275" name="Рисунок 274"/>
          <p:cNvPicPr/>
          <p:nvPr/>
        </p:nvPicPr>
        <p:blipFill>
          <a:blip r:embed="rId3"/>
          <a:stretch/>
        </p:blipFill>
        <p:spPr>
          <a:xfrm>
            <a:off x="180000" y="1318680"/>
            <a:ext cx="9720000" cy="5521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08C17F4-7302-43D2-BD32-A83CF38B0D71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4108</TotalTime>
  <Words>769</Words>
  <Application>Microsoft Office PowerPoint</Application>
  <PresentationFormat>Лист A4 (210x297 мм)</PresentationFormat>
  <Paragraphs>130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            ЧТО ТАКОЕ «БЮДЖЕТ ДЛЯ ГРАЖДАН»?   </vt:lpstr>
      <vt:lpstr> Что такое бюджет? Какие бывают бюджеты?  </vt:lpstr>
      <vt:lpstr> Основные характеристики бюджета </vt:lpstr>
      <vt:lpstr> ДОХОДЫ БЮДЖЕТА </vt:lpstr>
      <vt:lpstr> ДОХОДЫ БЮДЖЕТА </vt:lpstr>
      <vt:lpstr> ДОХОДЫ БЮДЖЕТА </vt:lpstr>
      <vt:lpstr>Презентация PowerPoint</vt:lpstr>
      <vt:lpstr>Презентация PowerPoint</vt:lpstr>
      <vt:lpstr>Возможности влияния гражданина на бюджет</vt:lpstr>
      <vt:lpstr>Межбюджетные трансферты (безвозмездные поступления) </vt:lpstr>
      <vt:lpstr>Расходы бюджета</vt:lpstr>
      <vt:lpstr>Ведомственная структура расходов бюджета и бюджетная классификация</vt:lpstr>
      <vt:lpstr>Понятия и типы расходных обязательств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бюджет играет важную роль в решении социальных проблем путем улучшения бюджетного финансирования учреждений социальной сферы – просвещения, здравоохранения, социального обеспечения, жилищного строительства</vt:lpstr>
      <vt:lpstr>В перспективе роль государственного бюджета в социальных процессах должна усиливаться.</vt:lpstr>
      <vt:lpstr>Таким образом,планируя бюджетные доходы и расходы, государство концентрирует в руках государства денежные средства на проведение экономической и социальной политики, преодоление экономического кризиса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Админ</cp:lastModifiedBy>
  <cp:revision>575</cp:revision>
  <dcterms:created xsi:type="dcterms:W3CDTF">2013-10-23T10:56:41Z</dcterms:created>
  <dcterms:modified xsi:type="dcterms:W3CDTF">2022-06-29T14:16:32Z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Лист A4 (210x297 мм)</vt:lpwstr>
  </property>
  <property fmtid="{D5CDD505-2E9C-101B-9397-08002B2CF9AE}" pid="5" name="Slides">
    <vt:i4>18</vt:i4>
  </property>
</Properties>
</file>