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0193A7-A9BD-4726-AB7C-E0E7EE5CFF04}" v="753" dt="2022-06-15T06:37:27.442"/>
    <p1510:client id="{BF9704E8-C95E-462C-A494-5779CC62A3F9}" v="1512" dt="2022-06-15T07:50:53.874"/>
    <p1510:client id="{CC585FB1-E639-4BC2-80AB-70E1D5BDDA44}" v="52" dt="2022-06-14T14:38:21.1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943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208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текст, внешний, здание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0B75F5C9-DD73-EE5A-E761-FAFBE8D4A1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25"/>
          <a:stretch/>
        </p:blipFill>
        <p:spPr>
          <a:xfrm>
            <a:off x="37191" y="65059"/>
            <a:ext cx="12188930" cy="68579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ru-RU" sz="6600" dirty="0">
                <a:solidFill>
                  <a:srgbClr val="FFFFFF"/>
                </a:solidFill>
                <a:cs typeface="Calibri Light"/>
              </a:rPr>
              <a:t>Алиса в стране бюджета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0487" y="4571554"/>
            <a:ext cx="9144000" cy="15361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ru-RU" dirty="0">
                <a:solidFill>
                  <a:srgbClr val="FFFFFF"/>
                </a:solidFill>
                <a:cs typeface="Calibri"/>
              </a:rPr>
              <a:t>Студенты 20Эк(ба)-НН </a:t>
            </a:r>
          </a:p>
          <a:p>
            <a:pPr algn="r"/>
            <a:r>
              <a:rPr lang="ru-RU" dirty="0" err="1">
                <a:solidFill>
                  <a:srgbClr val="FFFFFF"/>
                </a:solidFill>
                <a:cs typeface="Calibri"/>
              </a:rPr>
              <a:t>Еришев</a:t>
            </a:r>
            <a:r>
              <a:rPr lang="ru-RU" dirty="0">
                <a:solidFill>
                  <a:srgbClr val="FFFFFF"/>
                </a:solidFill>
                <a:cs typeface="Calibri"/>
              </a:rPr>
              <a:t> А.А. Алексеев Р.Л.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человек, внутренний, маленький, толпа&#10;&#10;Автоматически созданное описание">
            <a:extLst>
              <a:ext uri="{FF2B5EF4-FFF2-40B4-BE49-F238E27FC236}">
                <a16:creationId xmlns:a16="http://schemas.microsoft.com/office/drawing/2014/main" id="{726EA4F5-303F-2603-85CC-DFE6DF5187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33754"/>
          <a:stretch/>
        </p:blipFill>
        <p:spPr>
          <a:xfrm>
            <a:off x="320040" y="320040"/>
            <a:ext cx="11548872" cy="430346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5295ED-EECC-5BEE-54D2-7782030E2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881" y="5009083"/>
            <a:ext cx="3791871" cy="1345997"/>
          </a:xfrm>
        </p:spPr>
        <p:txBody>
          <a:bodyPr anchor="ctr">
            <a:normAutofit/>
          </a:bodyPr>
          <a:lstStyle/>
          <a:p>
            <a:r>
              <a:rPr lang="ru-RU" sz="2600" dirty="0">
                <a:solidFill>
                  <a:schemeClr val="bg1"/>
                </a:solidFill>
                <a:cs typeface="Calibri Light"/>
              </a:rPr>
              <a:t>...И начала она думать из чего он составляется</a:t>
            </a:r>
            <a:endParaRPr lang="ru-RU" sz="2600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8A7DBB0-B2CA-63EB-B913-8A218ECA6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976" y="5009083"/>
            <a:ext cx="6976872" cy="1345997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sz="1700" dirty="0" err="1">
                <a:solidFill>
                  <a:schemeClr val="bg1"/>
                </a:solidFill>
                <a:ea typeface="+mn-lt"/>
                <a:cs typeface="+mn-lt"/>
              </a:rPr>
              <a:t>Его</a:t>
            </a:r>
            <a:r>
              <a:rPr lang="en-US" sz="17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700" dirty="0" err="1">
                <a:solidFill>
                  <a:schemeClr val="bg1"/>
                </a:solidFill>
                <a:ea typeface="+mn-lt"/>
                <a:cs typeface="+mn-lt"/>
              </a:rPr>
              <a:t>формируют</a:t>
            </a:r>
            <a:r>
              <a:rPr lang="en-US" sz="17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700" dirty="0" err="1">
                <a:solidFill>
                  <a:schemeClr val="bg1"/>
                </a:solidFill>
                <a:ea typeface="+mn-lt"/>
                <a:cs typeface="+mn-lt"/>
              </a:rPr>
              <a:t>на</a:t>
            </a:r>
            <a:r>
              <a:rPr lang="en-US" sz="17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700" dirty="0" err="1">
                <a:solidFill>
                  <a:schemeClr val="bg1"/>
                </a:solidFill>
                <a:ea typeface="+mn-lt"/>
                <a:cs typeface="+mn-lt"/>
              </a:rPr>
              <a:t>основе</a:t>
            </a:r>
            <a:r>
              <a:rPr lang="en-US" sz="17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700" dirty="0" err="1">
                <a:solidFill>
                  <a:schemeClr val="bg1"/>
                </a:solidFill>
                <a:ea typeface="+mn-lt"/>
                <a:cs typeface="+mn-lt"/>
              </a:rPr>
              <a:t>ожидаемых</a:t>
            </a:r>
            <a:r>
              <a:rPr lang="en-US" sz="1700" dirty="0">
                <a:solidFill>
                  <a:schemeClr val="bg1"/>
                </a:solidFill>
                <a:ea typeface="+mn-lt"/>
                <a:cs typeface="+mn-lt"/>
              </a:rPr>
              <a:t> в </a:t>
            </a:r>
            <a:r>
              <a:rPr lang="en-US" sz="1700" dirty="0" err="1">
                <a:solidFill>
                  <a:schemeClr val="bg1"/>
                </a:solidFill>
                <a:ea typeface="+mn-lt"/>
                <a:cs typeface="+mn-lt"/>
              </a:rPr>
              <a:t>предстоящем</a:t>
            </a:r>
            <a:r>
              <a:rPr lang="en-US" sz="17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700" dirty="0" err="1">
                <a:solidFill>
                  <a:schemeClr val="bg1"/>
                </a:solidFill>
                <a:ea typeface="+mn-lt"/>
                <a:cs typeface="+mn-lt"/>
              </a:rPr>
              <a:t>периоде</a:t>
            </a:r>
            <a:r>
              <a:rPr lang="en-US" sz="17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700" dirty="0" err="1">
                <a:solidFill>
                  <a:schemeClr val="bg1"/>
                </a:solidFill>
                <a:ea typeface="+mn-lt"/>
                <a:cs typeface="+mn-lt"/>
              </a:rPr>
              <a:t>объемов</a:t>
            </a:r>
            <a:r>
              <a:rPr lang="en-US" sz="1700" dirty="0">
                <a:solidFill>
                  <a:schemeClr val="bg1"/>
                </a:solidFill>
                <a:ea typeface="+mn-lt"/>
                <a:cs typeface="+mn-lt"/>
              </a:rPr>
              <a:t> </a:t>
            </a:r>
            <a:r>
              <a:rPr lang="en-US" sz="1700" dirty="0" err="1">
                <a:solidFill>
                  <a:schemeClr val="bg1"/>
                </a:solidFill>
                <a:ea typeface="+mn-lt"/>
                <a:cs typeface="+mn-lt"/>
              </a:rPr>
              <a:t>импорта</a:t>
            </a:r>
            <a:r>
              <a:rPr lang="en-US" sz="1700" dirty="0">
                <a:solidFill>
                  <a:schemeClr val="bg1"/>
                </a:solidFill>
                <a:ea typeface="+mn-lt"/>
                <a:cs typeface="+mn-lt"/>
              </a:rPr>
              <a:t> и </a:t>
            </a:r>
            <a:r>
              <a:rPr lang="en-US" sz="1700" dirty="0" err="1">
                <a:solidFill>
                  <a:schemeClr val="bg1"/>
                </a:solidFill>
                <a:ea typeface="+mn-lt"/>
                <a:cs typeface="+mn-lt"/>
              </a:rPr>
              <a:t>экспорта</a:t>
            </a:r>
            <a:r>
              <a:rPr lang="en-US" sz="1700" dirty="0">
                <a:solidFill>
                  <a:schemeClr val="bg1"/>
                </a:solidFill>
                <a:ea typeface="+mn-lt"/>
                <a:cs typeface="+mn-lt"/>
              </a:rPr>
              <a:t>. </a:t>
            </a:r>
            <a:r>
              <a:rPr lang="en-US" sz="1700" dirty="0" err="1">
                <a:solidFill>
                  <a:schemeClr val="bg1"/>
                </a:solidFill>
                <a:ea typeface="+mn-lt"/>
                <a:cs typeface="+mn-lt"/>
              </a:rPr>
              <a:t>На</a:t>
            </a:r>
            <a:r>
              <a:rPr lang="en-US" sz="17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700" dirty="0" err="1">
                <a:solidFill>
                  <a:schemeClr val="bg1"/>
                </a:solidFill>
                <a:ea typeface="+mn-lt"/>
                <a:cs typeface="+mn-lt"/>
              </a:rPr>
              <a:t>выходе</a:t>
            </a:r>
            <a:r>
              <a:rPr lang="en-US" sz="17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700" dirty="0" err="1">
                <a:solidFill>
                  <a:schemeClr val="bg1"/>
                </a:solidFill>
                <a:ea typeface="+mn-lt"/>
                <a:cs typeface="+mn-lt"/>
              </a:rPr>
              <a:t>получают</a:t>
            </a:r>
            <a:r>
              <a:rPr lang="en-US" sz="17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700" dirty="0" err="1">
                <a:solidFill>
                  <a:schemeClr val="bg1"/>
                </a:solidFill>
                <a:ea typeface="+mn-lt"/>
                <a:cs typeface="+mn-lt"/>
              </a:rPr>
              <a:t>целевые</a:t>
            </a:r>
            <a:r>
              <a:rPr lang="en-US" sz="17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700" dirty="0" err="1">
                <a:solidFill>
                  <a:schemeClr val="bg1"/>
                </a:solidFill>
                <a:ea typeface="+mn-lt"/>
                <a:cs typeface="+mn-lt"/>
              </a:rPr>
              <a:t>значения</a:t>
            </a:r>
            <a:r>
              <a:rPr lang="en-US" sz="1700" dirty="0">
                <a:solidFill>
                  <a:schemeClr val="bg1"/>
                </a:solidFill>
                <a:ea typeface="+mn-lt"/>
                <a:cs typeface="+mn-lt"/>
              </a:rPr>
              <a:t>:</a:t>
            </a:r>
            <a:endParaRPr lang="en-US" sz="1700" dirty="0">
              <a:solidFill>
                <a:schemeClr val="bg1"/>
              </a:solidFill>
              <a:cs typeface="Calibri" panose="020F0502020204030204"/>
            </a:endParaRPr>
          </a:p>
          <a:p>
            <a:r>
              <a:rPr lang="en-US" sz="1700" dirty="0" err="1">
                <a:solidFill>
                  <a:schemeClr val="bg1"/>
                </a:solidFill>
                <a:ea typeface="+mn-lt"/>
                <a:cs typeface="+mn-lt"/>
              </a:rPr>
              <a:t>доходов</a:t>
            </a:r>
            <a:r>
              <a:rPr lang="en-US" sz="1700" dirty="0">
                <a:solidFill>
                  <a:schemeClr val="bg1"/>
                </a:solidFill>
                <a:ea typeface="+mn-lt"/>
                <a:cs typeface="+mn-lt"/>
              </a:rPr>
              <a:t>, </a:t>
            </a:r>
            <a:r>
              <a:rPr lang="en-US" sz="1700" dirty="0" err="1">
                <a:solidFill>
                  <a:schemeClr val="bg1"/>
                </a:solidFill>
                <a:ea typeface="+mn-lt"/>
                <a:cs typeface="+mn-lt"/>
              </a:rPr>
              <a:t>расходов</a:t>
            </a:r>
            <a:r>
              <a:rPr lang="en-US" sz="1700" dirty="0">
                <a:solidFill>
                  <a:schemeClr val="bg1"/>
                </a:solidFill>
                <a:ea typeface="+mn-lt"/>
                <a:cs typeface="+mn-lt"/>
              </a:rPr>
              <a:t> и </a:t>
            </a:r>
            <a:r>
              <a:rPr lang="en-US" sz="1700" dirty="0" err="1">
                <a:solidFill>
                  <a:schemeClr val="bg1"/>
                </a:solidFill>
                <a:ea typeface="+mn-lt"/>
                <a:cs typeface="+mn-lt"/>
              </a:rPr>
              <a:t>финансового</a:t>
            </a:r>
            <a:r>
              <a:rPr lang="en-US" sz="17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700" dirty="0" err="1">
                <a:solidFill>
                  <a:schemeClr val="bg1"/>
                </a:solidFill>
                <a:ea typeface="+mn-lt"/>
                <a:cs typeface="+mn-lt"/>
              </a:rPr>
              <a:t>результата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sz="1700" dirty="0" err="1">
                <a:solidFill>
                  <a:schemeClr val="bg1"/>
                </a:solidFill>
                <a:ea typeface="+mn-lt"/>
                <a:cs typeface="+mn-lt"/>
              </a:rPr>
              <a:t>денежных</a:t>
            </a:r>
            <a:r>
              <a:rPr lang="en-US" sz="17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700" dirty="0" err="1">
                <a:solidFill>
                  <a:schemeClr val="bg1"/>
                </a:solidFill>
                <a:ea typeface="+mn-lt"/>
                <a:cs typeface="+mn-lt"/>
              </a:rPr>
              <a:t>притоков</a:t>
            </a:r>
            <a:r>
              <a:rPr lang="en-US" sz="1700" dirty="0">
                <a:solidFill>
                  <a:schemeClr val="bg1"/>
                </a:solidFill>
                <a:ea typeface="+mn-lt"/>
                <a:cs typeface="+mn-lt"/>
              </a:rPr>
              <a:t>, </a:t>
            </a:r>
            <a:r>
              <a:rPr lang="en-US" sz="1700" dirty="0" err="1">
                <a:solidFill>
                  <a:schemeClr val="bg1"/>
                </a:solidFill>
                <a:ea typeface="+mn-lt"/>
                <a:cs typeface="+mn-lt"/>
              </a:rPr>
              <a:t>оттоков</a:t>
            </a:r>
            <a:r>
              <a:rPr lang="en-US" sz="1700" dirty="0">
                <a:solidFill>
                  <a:schemeClr val="bg1"/>
                </a:solidFill>
                <a:ea typeface="+mn-lt"/>
                <a:cs typeface="+mn-lt"/>
              </a:rPr>
              <a:t> и </a:t>
            </a:r>
            <a:r>
              <a:rPr lang="en-US" sz="1700" dirty="0" err="1">
                <a:solidFill>
                  <a:schemeClr val="bg1"/>
                </a:solidFill>
                <a:ea typeface="+mn-lt"/>
                <a:cs typeface="+mn-lt"/>
              </a:rPr>
              <a:t>чистого</a:t>
            </a:r>
            <a:r>
              <a:rPr lang="en-US" sz="17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700" dirty="0" err="1">
                <a:solidFill>
                  <a:schemeClr val="bg1"/>
                </a:solidFill>
                <a:ea typeface="+mn-lt"/>
                <a:cs typeface="+mn-lt"/>
              </a:rPr>
              <a:t>денежного</a:t>
            </a:r>
            <a:r>
              <a:rPr lang="en-US" sz="17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700" dirty="0" err="1">
                <a:solidFill>
                  <a:schemeClr val="bg1"/>
                </a:solidFill>
                <a:ea typeface="+mn-lt"/>
                <a:cs typeface="+mn-lt"/>
              </a:rPr>
              <a:t>потока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sz="1700" dirty="0" err="1">
                <a:solidFill>
                  <a:schemeClr val="bg1"/>
                </a:solidFill>
                <a:ea typeface="+mn-lt"/>
                <a:cs typeface="+mn-lt"/>
              </a:rPr>
              <a:t>активов</a:t>
            </a:r>
            <a:r>
              <a:rPr lang="en-US" sz="1700" dirty="0">
                <a:solidFill>
                  <a:schemeClr val="bg1"/>
                </a:solidFill>
                <a:ea typeface="+mn-lt"/>
                <a:cs typeface="+mn-lt"/>
              </a:rPr>
              <a:t>, </a:t>
            </a:r>
            <a:r>
              <a:rPr lang="en-US" sz="1700" dirty="0" err="1">
                <a:solidFill>
                  <a:schemeClr val="bg1"/>
                </a:solidFill>
                <a:ea typeface="+mn-lt"/>
                <a:cs typeface="+mn-lt"/>
              </a:rPr>
              <a:t>обязательств</a:t>
            </a:r>
            <a:r>
              <a:rPr lang="en-US" sz="1700" dirty="0">
                <a:solidFill>
                  <a:schemeClr val="bg1"/>
                </a:solidFill>
                <a:ea typeface="+mn-lt"/>
                <a:cs typeface="+mn-lt"/>
              </a:rPr>
              <a:t> и </a:t>
            </a:r>
            <a:r>
              <a:rPr lang="en-US" sz="1700" dirty="0" err="1">
                <a:solidFill>
                  <a:schemeClr val="bg1"/>
                </a:solidFill>
                <a:ea typeface="+mn-lt"/>
                <a:cs typeface="+mn-lt"/>
              </a:rPr>
              <a:t>собственного</a:t>
            </a:r>
            <a:r>
              <a:rPr lang="en-US" sz="17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700" dirty="0" err="1">
                <a:solidFill>
                  <a:schemeClr val="bg1"/>
                </a:solidFill>
                <a:ea typeface="+mn-lt"/>
                <a:cs typeface="+mn-lt"/>
              </a:rPr>
              <a:t>капитала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endParaRPr lang="en-US" sz="1700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16922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F9D544-7012-2DAA-8F28-6774BD313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20676"/>
            <a:ext cx="7021513" cy="23083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И</a:t>
            </a:r>
            <a:r>
              <a:rPr lang="en-US" sz="7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многое</a:t>
            </a:r>
            <a:r>
              <a:rPr lang="en-US" sz="7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ей</a:t>
            </a:r>
            <a:r>
              <a:rPr lang="en-US" sz="7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стало</a:t>
            </a:r>
            <a:r>
              <a:rPr lang="en-US" sz="7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понятно</a:t>
            </a:r>
            <a:r>
              <a:rPr lang="en-US" sz="7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...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B36C2D-65C9-749E-9280-2C948B246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024" y="3809999"/>
            <a:ext cx="7025753" cy="101277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...</a:t>
            </a:r>
            <a:r>
              <a:rPr lang="en-US" sz="24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Научилась</a:t>
            </a: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она</a:t>
            </a: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распоряжаться</a:t>
            </a: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деньгами</a:t>
            </a: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</a:t>
            </a: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как</a:t>
            </a: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работает</a:t>
            </a: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</a:t>
            </a: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деньгами</a:t>
            </a: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государство</a:t>
            </a: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37418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3D6EC93-F369-413E-AA67-5D4104161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85791D-B95C-90E2-ADC5-E1E89B8D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641752"/>
            <a:ext cx="4394200" cy="1323439"/>
          </a:xfrm>
        </p:spPr>
        <p:txBody>
          <a:bodyPr anchor="t">
            <a:normAutofit/>
          </a:bodyPr>
          <a:lstStyle/>
          <a:p>
            <a:r>
              <a:rPr lang="ru-RU" sz="4000">
                <a:solidFill>
                  <a:schemeClr val="bg1"/>
                </a:solidFill>
                <a:ea typeface="+mj-lt"/>
                <a:cs typeface="+mj-lt"/>
              </a:rPr>
              <a:t>Спасибо за внимание</a:t>
            </a:r>
          </a:p>
          <a:p>
            <a:endParaRPr lang="ru-RU" sz="4000">
              <a:solidFill>
                <a:schemeClr val="bg1"/>
              </a:solidFill>
              <a:cs typeface="Calibri Ligh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6F4400-589A-8672-0514-DA3DDBD63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3146400"/>
            <a:ext cx="4394200" cy="24543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24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...Кончается на этом наш сказ о приключениях Алисы в этой прекрасной стране.</a:t>
            </a:r>
          </a:p>
          <a:p>
            <a:endParaRPr lang="ru-RU" sz="2400" dirty="0">
              <a:solidFill>
                <a:schemeClr val="bg1">
                  <a:alpha val="80000"/>
                </a:schemeClr>
              </a:solidFill>
              <a:cs typeface="Calibri"/>
            </a:endParaRPr>
          </a:p>
        </p:txBody>
      </p:sp>
      <p:pic>
        <p:nvPicPr>
          <p:cNvPr id="4" name="Рисунок 4" descr="Изображение выглядит как дерево, внешний, растение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EE93CCE2-EF9A-94AB-31C6-EE55279F5E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54" r="20619"/>
          <a:stretch/>
        </p:blipFill>
        <p:spPr>
          <a:xfrm>
            <a:off x="5752193" y="10"/>
            <a:ext cx="6439807" cy="6857989"/>
          </a:xfrm>
          <a:custGeom>
            <a:avLst/>
            <a:gdLst/>
            <a:ahLst/>
            <a:cxnLst/>
            <a:rect l="l" t="t" r="r" b="b"/>
            <a:pathLst>
              <a:path w="643980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1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2" y="528850"/>
                  <a:pt x="335479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1" y="612658"/>
                </a:lnTo>
                <a:cubicBezTo>
                  <a:pt x="358988" y="604728"/>
                  <a:pt x="357231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7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4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439807" y="0"/>
                </a:lnTo>
                <a:lnTo>
                  <a:pt x="643980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1" y="6796804"/>
                </a:lnTo>
                <a:cubicBezTo>
                  <a:pt x="32162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6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8" y="6463490"/>
                </a:cubicBezTo>
                <a:cubicBezTo>
                  <a:pt x="116555" y="6431292"/>
                  <a:pt x="131034" y="6400429"/>
                  <a:pt x="146085" y="6363664"/>
                </a:cubicBezTo>
                <a:cubicBezTo>
                  <a:pt x="142274" y="6350899"/>
                  <a:pt x="131986" y="6331277"/>
                  <a:pt x="131034" y="6311084"/>
                </a:cubicBezTo>
                <a:cubicBezTo>
                  <a:pt x="127795" y="6246121"/>
                  <a:pt x="145512" y="6185351"/>
                  <a:pt x="173519" y="6127247"/>
                </a:cubicBezTo>
                <a:cubicBezTo>
                  <a:pt x="181900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7" y="6056948"/>
                </a:cubicBezTo>
                <a:cubicBezTo>
                  <a:pt x="243432" y="6050282"/>
                  <a:pt x="242862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0" y="5900735"/>
                  <a:pt x="264199" y="5897114"/>
                </a:cubicBezTo>
                <a:cubicBezTo>
                  <a:pt x="268199" y="5891590"/>
                  <a:pt x="274296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9" y="5779191"/>
                  <a:pt x="299822" y="5771953"/>
                  <a:pt x="302870" y="5765474"/>
                </a:cubicBezTo>
                <a:cubicBezTo>
                  <a:pt x="305728" y="5759378"/>
                  <a:pt x="310682" y="5754234"/>
                  <a:pt x="313730" y="5748136"/>
                </a:cubicBezTo>
                <a:cubicBezTo>
                  <a:pt x="321921" y="5731564"/>
                  <a:pt x="329541" y="5714607"/>
                  <a:pt x="338685" y="5695178"/>
                </a:cubicBezTo>
                <a:cubicBezTo>
                  <a:pt x="321541" y="5684320"/>
                  <a:pt x="331258" y="5669647"/>
                  <a:pt x="339449" y="5651360"/>
                </a:cubicBezTo>
                <a:cubicBezTo>
                  <a:pt x="347831" y="5632691"/>
                  <a:pt x="350497" y="5611164"/>
                  <a:pt x="353546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4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1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1" y="4346201"/>
                  <a:pt x="391265" y="4340674"/>
                  <a:pt x="392218" y="4335722"/>
                </a:cubicBezTo>
                <a:cubicBezTo>
                  <a:pt x="401743" y="4281810"/>
                  <a:pt x="387837" y="4231324"/>
                  <a:pt x="369547" y="4181603"/>
                </a:cubicBezTo>
                <a:cubicBezTo>
                  <a:pt x="367642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5" y="4078159"/>
                  <a:pt x="348211" y="4040058"/>
                  <a:pt x="331447" y="4003861"/>
                </a:cubicBezTo>
                <a:cubicBezTo>
                  <a:pt x="314493" y="3967091"/>
                  <a:pt x="300203" y="3932993"/>
                  <a:pt x="317350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2" y="3799258"/>
                  <a:pt x="307442" y="3784397"/>
                </a:cubicBezTo>
                <a:cubicBezTo>
                  <a:pt x="307442" y="3744770"/>
                  <a:pt x="297346" y="3709529"/>
                  <a:pt x="276771" y="3675238"/>
                </a:cubicBezTo>
                <a:cubicBezTo>
                  <a:pt x="268770" y="3661899"/>
                  <a:pt x="274105" y="3641134"/>
                  <a:pt x="272009" y="3623799"/>
                </a:cubicBezTo>
                <a:cubicBezTo>
                  <a:pt x="269533" y="3605509"/>
                  <a:pt x="267247" y="3586653"/>
                  <a:pt x="261721" y="3569124"/>
                </a:cubicBezTo>
                <a:cubicBezTo>
                  <a:pt x="247242" y="3523785"/>
                  <a:pt x="230859" y="3479015"/>
                  <a:pt x="215618" y="3433866"/>
                </a:cubicBezTo>
                <a:cubicBezTo>
                  <a:pt x="203045" y="3396719"/>
                  <a:pt x="212952" y="3360139"/>
                  <a:pt x="218285" y="3323372"/>
                </a:cubicBezTo>
                <a:cubicBezTo>
                  <a:pt x="221716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4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6" y="2966742"/>
                  <a:pt x="144561" y="2940455"/>
                  <a:pt x="128367" y="2910353"/>
                </a:cubicBezTo>
                <a:cubicBezTo>
                  <a:pt x="117318" y="2889587"/>
                  <a:pt x="109126" y="2866918"/>
                  <a:pt x="102267" y="2844248"/>
                </a:cubicBezTo>
                <a:cubicBezTo>
                  <a:pt x="93313" y="2813958"/>
                  <a:pt x="87978" y="2782716"/>
                  <a:pt x="79217" y="2752235"/>
                </a:cubicBezTo>
                <a:cubicBezTo>
                  <a:pt x="66072" y="2706131"/>
                  <a:pt x="55784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2" y="2360933"/>
                </a:cubicBezTo>
                <a:cubicBezTo>
                  <a:pt x="28541" y="2356744"/>
                  <a:pt x="36543" y="2344741"/>
                  <a:pt x="37878" y="2335405"/>
                </a:cubicBezTo>
                <a:cubicBezTo>
                  <a:pt x="41877" y="2307402"/>
                  <a:pt x="35972" y="2281683"/>
                  <a:pt x="23017" y="2254633"/>
                </a:cubicBezTo>
                <a:cubicBezTo>
                  <a:pt x="10825" y="2229296"/>
                  <a:pt x="12159" y="2197670"/>
                  <a:pt x="7395" y="2168903"/>
                </a:cubicBezTo>
                <a:cubicBezTo>
                  <a:pt x="5681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6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70" y="1851709"/>
                  <a:pt x="52545" y="1813610"/>
                  <a:pt x="68738" y="1768838"/>
                </a:cubicBezTo>
                <a:cubicBezTo>
                  <a:pt x="85885" y="1721785"/>
                  <a:pt x="112174" y="1676253"/>
                  <a:pt x="104364" y="1623675"/>
                </a:cubicBezTo>
                <a:cubicBezTo>
                  <a:pt x="99601" y="1591859"/>
                  <a:pt x="88551" y="1561189"/>
                  <a:pt x="81883" y="1529563"/>
                </a:cubicBezTo>
                <a:cubicBezTo>
                  <a:pt x="79597" y="1518324"/>
                  <a:pt x="79979" y="1505751"/>
                  <a:pt x="82264" y="1494509"/>
                </a:cubicBezTo>
                <a:cubicBezTo>
                  <a:pt x="92744" y="1440216"/>
                  <a:pt x="94267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7" y="1151600"/>
                </a:cubicBezTo>
                <a:cubicBezTo>
                  <a:pt x="100554" y="1134834"/>
                  <a:pt x="96553" y="1114449"/>
                  <a:pt x="98078" y="1095972"/>
                </a:cubicBezTo>
                <a:cubicBezTo>
                  <a:pt x="99409" y="1078826"/>
                  <a:pt x="99981" y="1061298"/>
                  <a:pt x="104364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4" y="949281"/>
                  <a:pt x="103220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7" y="694576"/>
                </a:cubicBezTo>
                <a:cubicBezTo>
                  <a:pt x="102267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1" y="531310"/>
                  <a:pt x="114081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7" y="340425"/>
                  <a:pt x="88551" y="300800"/>
                  <a:pt x="84930" y="261173"/>
                </a:cubicBezTo>
                <a:cubicBezTo>
                  <a:pt x="84168" y="252600"/>
                  <a:pt x="88934" y="243648"/>
                  <a:pt x="89314" y="234883"/>
                </a:cubicBezTo>
                <a:cubicBezTo>
                  <a:pt x="90266" y="207450"/>
                  <a:pt x="90457" y="180017"/>
                  <a:pt x="91027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7" y="85336"/>
                  <a:pt x="98078" y="66857"/>
                  <a:pt x="83217" y="47806"/>
                </a:cubicBezTo>
                <a:cubicBezTo>
                  <a:pt x="77453" y="40471"/>
                  <a:pt x="73691" y="32636"/>
                  <a:pt x="71207" y="24480"/>
                </a:cubicBezTo>
                <a:close/>
              </a:path>
            </a:pathLst>
          </a:custGeom>
          <a:effectLst>
            <a:outerShdw blurRad="381000" dist="152400" dir="10800000" algn="tr" rotWithShape="0">
              <a:prstClr val="black">
                <a:alpha val="10000"/>
              </a:prstClr>
            </a:outerShdw>
          </a:effec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EA04677-6B2C-40F4-975C-ED9196552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32356" y="0"/>
            <a:ext cx="874718" cy="6857455"/>
            <a:chOff x="5632356" y="0"/>
            <a:chExt cx="874718" cy="6857455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F1ABE2E-F19F-4BD3-B0FA-8A2D8885B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6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86D0F14-D449-4833-830D-A382829E2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4341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8" descr="Изображение выглядит как темный&#10;&#10;Автоматически созданное описание">
            <a:extLst>
              <a:ext uri="{FF2B5EF4-FFF2-40B4-BE49-F238E27FC236}">
                <a16:creationId xmlns:a16="http://schemas.microsoft.com/office/drawing/2014/main" id="{C8FFB1E6-DAEF-1DF3-2305-5BCBA9870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06" r="22066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687F57-07F2-D610-7760-6B21CA3EA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ru-RU">
                <a:cs typeface="Calibri Light"/>
              </a:rPr>
              <a:t>  </a:t>
            </a:r>
            <a:endParaRPr lang="ru-RU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6F46895-74DE-AE2C-CD04-5EB070C84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1030564"/>
            <a:ext cx="3941499" cy="514639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err="1">
                <a:latin typeface="Batang"/>
                <a:ea typeface="Batang"/>
                <a:cs typeface="Calibri"/>
              </a:rPr>
              <a:t>Начнется</a:t>
            </a:r>
            <a:r>
              <a:rPr lang="en-US" dirty="0">
                <a:latin typeface="Batang"/>
                <a:ea typeface="Batang"/>
                <a:cs typeface="Calibri"/>
              </a:rPr>
              <a:t> </a:t>
            </a:r>
            <a:r>
              <a:rPr lang="en-US" dirty="0" err="1">
                <a:latin typeface="Batang"/>
                <a:ea typeface="Batang"/>
                <a:cs typeface="Calibri"/>
              </a:rPr>
              <a:t>сказ</a:t>
            </a:r>
            <a:r>
              <a:rPr lang="en-US" dirty="0">
                <a:latin typeface="Batang"/>
                <a:ea typeface="Batang"/>
                <a:cs typeface="Calibri"/>
              </a:rPr>
              <a:t> </a:t>
            </a:r>
            <a:r>
              <a:rPr lang="en-US" dirty="0" err="1">
                <a:latin typeface="Batang"/>
                <a:ea typeface="Batang"/>
                <a:cs typeface="Calibri"/>
              </a:rPr>
              <a:t>наш</a:t>
            </a:r>
            <a:r>
              <a:rPr lang="en-US" dirty="0">
                <a:latin typeface="Batang"/>
                <a:ea typeface="Batang"/>
                <a:cs typeface="Calibri"/>
              </a:rPr>
              <a:t> с </a:t>
            </a:r>
            <a:r>
              <a:rPr lang="en-US" dirty="0" err="1">
                <a:latin typeface="Batang"/>
                <a:ea typeface="Batang"/>
                <a:cs typeface="Calibri"/>
              </a:rPr>
              <a:t>того</a:t>
            </a:r>
            <a:r>
              <a:rPr lang="en-US" dirty="0">
                <a:latin typeface="Batang"/>
                <a:ea typeface="Batang"/>
                <a:cs typeface="Calibri"/>
              </a:rPr>
              <a:t>, </a:t>
            </a:r>
            <a:r>
              <a:rPr lang="en-US" dirty="0" err="1">
                <a:latin typeface="Batang"/>
                <a:ea typeface="Batang"/>
                <a:cs typeface="Calibri"/>
              </a:rPr>
              <a:t>что</a:t>
            </a:r>
            <a:r>
              <a:rPr lang="en-US" dirty="0">
                <a:latin typeface="Batang"/>
                <a:ea typeface="Batang"/>
                <a:cs typeface="Calibri"/>
              </a:rPr>
              <a:t> </a:t>
            </a:r>
            <a:r>
              <a:rPr lang="en-US" dirty="0" err="1">
                <a:latin typeface="Batang"/>
                <a:ea typeface="Batang"/>
                <a:cs typeface="Calibri"/>
              </a:rPr>
              <a:t>юная</a:t>
            </a:r>
            <a:r>
              <a:rPr lang="en-US" dirty="0">
                <a:latin typeface="Batang"/>
                <a:ea typeface="Batang"/>
                <a:cs typeface="Calibri"/>
              </a:rPr>
              <a:t> </a:t>
            </a:r>
            <a:r>
              <a:rPr lang="en-US" dirty="0" err="1">
                <a:latin typeface="Batang"/>
                <a:ea typeface="Batang"/>
                <a:cs typeface="Calibri"/>
              </a:rPr>
              <a:t>Алиса</a:t>
            </a:r>
            <a:r>
              <a:rPr lang="en-US" dirty="0">
                <a:latin typeface="Batang"/>
                <a:ea typeface="Batang"/>
                <a:cs typeface="Calibri"/>
              </a:rPr>
              <a:t> </a:t>
            </a:r>
            <a:r>
              <a:rPr lang="en-US" dirty="0" err="1">
                <a:latin typeface="Batang"/>
                <a:ea typeface="Batang"/>
                <a:cs typeface="Calibri"/>
              </a:rPr>
              <a:t>случайно</a:t>
            </a:r>
            <a:r>
              <a:rPr lang="en-US" dirty="0">
                <a:latin typeface="Batang"/>
                <a:ea typeface="Batang"/>
                <a:cs typeface="Calibri"/>
              </a:rPr>
              <a:t> </a:t>
            </a:r>
            <a:r>
              <a:rPr lang="en-US" dirty="0" err="1">
                <a:latin typeface="Batang"/>
                <a:ea typeface="Batang"/>
                <a:cs typeface="Calibri"/>
              </a:rPr>
              <a:t>попала</a:t>
            </a:r>
            <a:r>
              <a:rPr lang="en-US" dirty="0">
                <a:latin typeface="Batang"/>
                <a:ea typeface="Batang"/>
                <a:cs typeface="Calibri"/>
              </a:rPr>
              <a:t> в </a:t>
            </a:r>
            <a:r>
              <a:rPr lang="en-US" dirty="0" err="1">
                <a:latin typeface="Batang"/>
                <a:ea typeface="Batang"/>
                <a:cs typeface="Calibri"/>
              </a:rPr>
              <a:t>сказочную</a:t>
            </a:r>
            <a:r>
              <a:rPr lang="en-US" dirty="0">
                <a:latin typeface="Batang"/>
                <a:ea typeface="Batang"/>
                <a:cs typeface="Calibri"/>
              </a:rPr>
              <a:t> </a:t>
            </a:r>
            <a:r>
              <a:rPr lang="en-US" dirty="0" err="1">
                <a:latin typeface="Batang"/>
                <a:ea typeface="Batang"/>
                <a:cs typeface="Calibri"/>
              </a:rPr>
              <a:t>страну</a:t>
            </a:r>
            <a:r>
              <a:rPr lang="en-US" dirty="0">
                <a:latin typeface="Batang"/>
                <a:ea typeface="Batang"/>
                <a:cs typeface="Calibri"/>
              </a:rPr>
              <a:t> </a:t>
            </a:r>
            <a:r>
              <a:rPr lang="en-US" dirty="0" err="1">
                <a:latin typeface="Batang"/>
                <a:ea typeface="Batang"/>
                <a:cs typeface="Calibri"/>
              </a:rPr>
              <a:t>бюджета</a:t>
            </a:r>
            <a:r>
              <a:rPr lang="en-US" dirty="0">
                <a:latin typeface="Batang"/>
                <a:ea typeface="Batang"/>
                <a:cs typeface="Calibri"/>
              </a:rPr>
              <a:t>. </a:t>
            </a:r>
            <a:r>
              <a:rPr lang="en-US" dirty="0" err="1">
                <a:latin typeface="Batang"/>
                <a:ea typeface="Batang"/>
                <a:cs typeface="Calibri"/>
              </a:rPr>
              <a:t>Многое</a:t>
            </a:r>
            <a:r>
              <a:rPr lang="en-US" dirty="0">
                <a:latin typeface="Batang"/>
                <a:ea typeface="Batang"/>
                <a:cs typeface="Calibri"/>
              </a:rPr>
              <a:t> </a:t>
            </a:r>
            <a:r>
              <a:rPr lang="en-US" dirty="0" err="1">
                <a:latin typeface="Batang"/>
                <a:ea typeface="Batang"/>
                <a:cs typeface="Calibri"/>
              </a:rPr>
              <a:t>ей</a:t>
            </a:r>
            <a:r>
              <a:rPr lang="en-US" dirty="0">
                <a:latin typeface="Batang"/>
                <a:ea typeface="Batang"/>
                <a:cs typeface="Calibri"/>
              </a:rPr>
              <a:t> </a:t>
            </a:r>
            <a:r>
              <a:rPr lang="en-US" dirty="0" err="1">
                <a:latin typeface="Batang"/>
                <a:ea typeface="Batang"/>
                <a:cs typeface="Calibri"/>
              </a:rPr>
              <a:t>было</a:t>
            </a:r>
            <a:r>
              <a:rPr lang="en-US" dirty="0">
                <a:latin typeface="Batang"/>
                <a:ea typeface="Batang"/>
                <a:cs typeface="Calibri"/>
              </a:rPr>
              <a:t> </a:t>
            </a:r>
            <a:r>
              <a:rPr lang="en-US" dirty="0" err="1">
                <a:latin typeface="Batang"/>
                <a:ea typeface="Batang"/>
                <a:cs typeface="Calibri"/>
              </a:rPr>
              <a:t>незнакомо</a:t>
            </a:r>
            <a:r>
              <a:rPr lang="en-US" dirty="0">
                <a:latin typeface="Batang"/>
                <a:ea typeface="Batang"/>
                <a:cs typeface="Calibri"/>
              </a:rPr>
              <a:t>, </a:t>
            </a:r>
            <a:r>
              <a:rPr lang="en-US" dirty="0" err="1">
                <a:latin typeface="Batang"/>
                <a:ea typeface="Batang"/>
                <a:cs typeface="Calibri"/>
              </a:rPr>
              <a:t>но</a:t>
            </a:r>
            <a:r>
              <a:rPr lang="en-US" dirty="0">
                <a:latin typeface="Batang"/>
                <a:ea typeface="Batang"/>
                <a:cs typeface="Calibri"/>
              </a:rPr>
              <a:t> </a:t>
            </a:r>
            <a:r>
              <a:rPr lang="en-US" dirty="0" err="1">
                <a:latin typeface="Batang"/>
                <a:ea typeface="Batang"/>
                <a:cs typeface="Calibri"/>
              </a:rPr>
              <a:t>ей</a:t>
            </a:r>
            <a:r>
              <a:rPr lang="en-US" dirty="0">
                <a:latin typeface="Batang"/>
                <a:ea typeface="Batang"/>
                <a:cs typeface="Calibri"/>
              </a:rPr>
              <a:t> </a:t>
            </a:r>
            <a:r>
              <a:rPr lang="en-US" dirty="0" err="1">
                <a:latin typeface="Batang"/>
                <a:ea typeface="Batang"/>
                <a:cs typeface="Calibri"/>
              </a:rPr>
              <a:t>помогли</a:t>
            </a:r>
            <a:r>
              <a:rPr lang="en-US" dirty="0">
                <a:latin typeface="Batang"/>
                <a:ea typeface="Batang"/>
                <a:cs typeface="Calibri"/>
              </a:rPr>
              <a:t> </a:t>
            </a:r>
            <a:r>
              <a:rPr lang="en-US" dirty="0" err="1">
                <a:latin typeface="Batang"/>
                <a:ea typeface="Batang"/>
                <a:cs typeface="Calibri"/>
              </a:rPr>
              <a:t>добрые</a:t>
            </a:r>
            <a:r>
              <a:rPr lang="en-US" dirty="0">
                <a:latin typeface="Batang"/>
                <a:ea typeface="Batang"/>
                <a:cs typeface="Calibri"/>
              </a:rPr>
              <a:t> </a:t>
            </a:r>
            <a:r>
              <a:rPr lang="en-US" dirty="0" err="1">
                <a:latin typeface="Batang"/>
                <a:ea typeface="Batang"/>
                <a:cs typeface="Calibri"/>
              </a:rPr>
              <a:t>друзья</a:t>
            </a:r>
            <a:r>
              <a:rPr lang="en-US" dirty="0">
                <a:latin typeface="Batang"/>
                <a:ea typeface="Batang"/>
                <a:cs typeface="Calibri"/>
              </a:rPr>
              <a:t>, с </a:t>
            </a:r>
            <a:r>
              <a:rPr lang="en-US" dirty="0" err="1">
                <a:latin typeface="Batang"/>
                <a:ea typeface="Batang"/>
                <a:cs typeface="Calibri"/>
              </a:rPr>
              <a:t>которыми</a:t>
            </a:r>
            <a:r>
              <a:rPr lang="en-US" dirty="0">
                <a:latin typeface="Batang"/>
                <a:ea typeface="Batang"/>
                <a:cs typeface="Calibri"/>
              </a:rPr>
              <a:t> </a:t>
            </a:r>
            <a:r>
              <a:rPr lang="en-US" dirty="0" err="1">
                <a:latin typeface="Batang"/>
                <a:ea typeface="Batang"/>
                <a:cs typeface="Calibri"/>
              </a:rPr>
              <a:t>мы</a:t>
            </a:r>
            <a:r>
              <a:rPr lang="en-US" dirty="0">
                <a:latin typeface="Batang"/>
                <a:ea typeface="Batang"/>
                <a:cs typeface="Calibri"/>
              </a:rPr>
              <a:t> </a:t>
            </a:r>
            <a:r>
              <a:rPr lang="en-US" dirty="0" err="1">
                <a:latin typeface="Batang"/>
                <a:ea typeface="Batang"/>
                <a:cs typeface="Calibri"/>
              </a:rPr>
              <a:t>скоро</a:t>
            </a:r>
            <a:r>
              <a:rPr lang="en-US" dirty="0">
                <a:latin typeface="Batang"/>
                <a:ea typeface="Batang"/>
                <a:cs typeface="Calibri"/>
              </a:rPr>
              <a:t> </a:t>
            </a:r>
            <a:r>
              <a:rPr lang="en-US" dirty="0" err="1">
                <a:latin typeface="Batang"/>
                <a:ea typeface="Batang"/>
                <a:cs typeface="Calibri"/>
              </a:rPr>
              <a:t>познакомимся</a:t>
            </a:r>
            <a:r>
              <a:rPr lang="en-US" dirty="0">
                <a:latin typeface="Batang"/>
                <a:ea typeface="Batang"/>
                <a:cs typeface="Calibri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5897194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кот, млекопитающее, домашняя кошка&#10;&#10;Автоматически созданное описание">
            <a:extLst>
              <a:ext uri="{FF2B5EF4-FFF2-40B4-BE49-F238E27FC236}">
                <a16:creationId xmlns:a16="http://schemas.microsoft.com/office/drawing/2014/main" id="{333A8783-B195-3941-7CEE-CDFDFDCFAF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689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4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AD9D98-C659-B3CD-32AD-BCEC1FDF4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ru-RU" sz="4000" dirty="0">
                <a:cs typeface="Calibri Light"/>
              </a:rPr>
              <a:t>  </a:t>
            </a: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7086BD-C647-4747-9F0F-8CF2D9B02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5220"/>
            <a:ext cx="3822189" cy="515174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4000" dirty="0">
                <a:latin typeface="Batang"/>
                <a:ea typeface="Batang"/>
                <a:cs typeface="Calibri"/>
              </a:rPr>
              <a:t>Первым ей по пути встретился </a:t>
            </a:r>
            <a:r>
              <a:rPr lang="ru-RU" sz="4000" dirty="0" err="1">
                <a:latin typeface="Batang"/>
                <a:ea typeface="Batang"/>
                <a:cs typeface="Calibri"/>
              </a:rPr>
              <a:t>Чеширский</a:t>
            </a:r>
            <a:r>
              <a:rPr lang="ru-RU" sz="4000" dirty="0">
                <a:latin typeface="Batang"/>
                <a:ea typeface="Batang"/>
                <a:cs typeface="Calibri"/>
              </a:rPr>
              <a:t> кот</a:t>
            </a:r>
            <a:endParaRPr lang="ru-RU" dirty="0"/>
          </a:p>
          <a:p>
            <a:r>
              <a:rPr lang="ru-RU" sz="4000" dirty="0">
                <a:latin typeface="Batang"/>
                <a:ea typeface="Batang"/>
                <a:cs typeface="Calibri"/>
              </a:rPr>
              <a:t>Начал он с необычных загадок...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124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человек, пристально смотрит, домашняя кошка&#10;&#10;Автоматически созданное описание">
            <a:extLst>
              <a:ext uri="{FF2B5EF4-FFF2-40B4-BE49-F238E27FC236}">
                <a16:creationId xmlns:a16="http://schemas.microsoft.com/office/drawing/2014/main" id="{3F96F848-843A-94CA-8DB2-8FF6ED38D4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F23F14-5542-4DA1-FA9E-717182BF5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srgbClr val="FFFFFF"/>
                </a:solidFill>
                <a:cs typeface="Calibri Light"/>
              </a:rPr>
              <a:t>  </a:t>
            </a:r>
            <a:endParaRPr lang="ru-RU" sz="5400" dirty="0">
              <a:solidFill>
                <a:srgbClr val="FFFFFF"/>
              </a:solidFill>
            </a:endParaRPr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1340F0D-345B-043A-ACC7-1D6FEBFB8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446"/>
            <a:ext cx="10515600" cy="417689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 err="1">
                <a:latin typeface="Batang"/>
                <a:ea typeface="Batang"/>
              </a:rPr>
              <a:t>Бюджет</a:t>
            </a:r>
            <a:r>
              <a:rPr lang="en-US" dirty="0">
                <a:latin typeface="Batang"/>
                <a:ea typeface="Batang"/>
              </a:rPr>
              <a:t> </a:t>
            </a:r>
            <a:r>
              <a:rPr lang="en-US" dirty="0" err="1">
                <a:latin typeface="Batang"/>
                <a:ea typeface="Batang"/>
              </a:rPr>
              <a:t>не</a:t>
            </a:r>
            <a:r>
              <a:rPr lang="en-US" dirty="0">
                <a:latin typeface="Batang"/>
                <a:ea typeface="Batang"/>
              </a:rPr>
              <a:t> </a:t>
            </a:r>
            <a:r>
              <a:rPr lang="en-US" dirty="0" err="1">
                <a:latin typeface="Batang"/>
                <a:ea typeface="Batang"/>
              </a:rPr>
              <a:t>только</a:t>
            </a:r>
            <a:r>
              <a:rPr lang="en-US" dirty="0">
                <a:latin typeface="Batang"/>
                <a:ea typeface="Batang"/>
              </a:rPr>
              <a:t> </a:t>
            </a:r>
            <a:r>
              <a:rPr lang="en-US" dirty="0" err="1">
                <a:latin typeface="Batang"/>
                <a:ea typeface="Batang"/>
              </a:rPr>
              <a:t>все</a:t>
            </a:r>
            <a:r>
              <a:rPr lang="en-US" dirty="0">
                <a:latin typeface="Batang"/>
                <a:ea typeface="Batang"/>
              </a:rPr>
              <a:t> </a:t>
            </a:r>
            <a:r>
              <a:rPr lang="en-US" dirty="0" err="1">
                <a:latin typeface="Batang"/>
                <a:ea typeface="Batang"/>
              </a:rPr>
              <a:t>доходы</a:t>
            </a:r>
            <a:r>
              <a:rPr lang="en-US" dirty="0">
                <a:latin typeface="Batang"/>
                <a:ea typeface="Batang"/>
              </a:rPr>
              <a:t>,</a:t>
            </a:r>
            <a:endParaRPr lang="ru-RU" dirty="0">
              <a:latin typeface="Calibri" panose="020F0502020204030204"/>
              <a:ea typeface="Batang"/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 err="1">
                <a:latin typeface="Batang"/>
                <a:ea typeface="Batang"/>
              </a:rPr>
              <a:t>Но</a:t>
            </a:r>
            <a:r>
              <a:rPr lang="en-US" dirty="0">
                <a:latin typeface="Batang"/>
                <a:ea typeface="Batang"/>
              </a:rPr>
              <a:t> и </a:t>
            </a:r>
            <a:r>
              <a:rPr lang="en-US" dirty="0" err="1">
                <a:latin typeface="Batang"/>
                <a:ea typeface="Batang"/>
              </a:rPr>
              <a:t>различные</a:t>
            </a:r>
            <a:r>
              <a:rPr lang="en-US" dirty="0">
                <a:latin typeface="Batang"/>
                <a:ea typeface="Batang"/>
              </a:rPr>
              <a:t> </a:t>
            </a:r>
            <a:r>
              <a:rPr lang="en-US" dirty="0" err="1">
                <a:latin typeface="Batang"/>
                <a:ea typeface="Batang"/>
              </a:rPr>
              <a:t>расходы</a:t>
            </a:r>
            <a:r>
              <a:rPr lang="en-US" dirty="0">
                <a:latin typeface="Batang"/>
                <a:ea typeface="Batang"/>
              </a:rPr>
              <a:t>!</a:t>
            </a:r>
            <a:endParaRPr lang="ru-RU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 err="1">
                <a:latin typeface="Batang"/>
                <a:ea typeface="Batang"/>
              </a:rPr>
              <a:t>Его</a:t>
            </a:r>
            <a:r>
              <a:rPr lang="en-US" dirty="0">
                <a:latin typeface="Batang"/>
                <a:ea typeface="Batang"/>
              </a:rPr>
              <a:t> </a:t>
            </a:r>
            <a:r>
              <a:rPr lang="en-US" dirty="0" err="1">
                <a:latin typeface="Batang"/>
                <a:ea typeface="Batang"/>
              </a:rPr>
              <a:t>составить</a:t>
            </a:r>
            <a:r>
              <a:rPr lang="en-US" dirty="0">
                <a:latin typeface="Batang"/>
                <a:ea typeface="Batang"/>
              </a:rPr>
              <a:t> </a:t>
            </a:r>
            <a:r>
              <a:rPr lang="en-US" dirty="0" err="1">
                <a:latin typeface="Batang"/>
                <a:ea typeface="Batang"/>
              </a:rPr>
              <a:t>не</a:t>
            </a:r>
            <a:r>
              <a:rPr lang="en-US" dirty="0">
                <a:latin typeface="Batang"/>
                <a:ea typeface="Batang"/>
              </a:rPr>
              <a:t> </a:t>
            </a:r>
            <a:r>
              <a:rPr lang="en-US" dirty="0" err="1">
                <a:latin typeface="Batang"/>
                <a:ea typeface="Batang"/>
              </a:rPr>
              <a:t>ленись</a:t>
            </a:r>
            <a:r>
              <a:rPr lang="en-US" dirty="0">
                <a:latin typeface="Batang"/>
                <a:ea typeface="Batang"/>
              </a:rPr>
              <a:t>,</a:t>
            </a:r>
          </a:p>
          <a:p>
            <a:pPr marL="0" indent="0">
              <a:buNone/>
            </a:pPr>
            <a:r>
              <a:rPr lang="en-US" dirty="0" err="1">
                <a:latin typeface="Batang"/>
                <a:ea typeface="Batang"/>
              </a:rPr>
              <a:t>Вокруг</a:t>
            </a:r>
            <a:r>
              <a:rPr lang="en-US" dirty="0">
                <a:latin typeface="Batang"/>
                <a:ea typeface="Batang"/>
              </a:rPr>
              <a:t> </a:t>
            </a:r>
            <a:r>
              <a:rPr lang="en-US" dirty="0" err="1">
                <a:latin typeface="Batang"/>
                <a:ea typeface="Batang"/>
              </a:rPr>
              <a:t>себя</a:t>
            </a:r>
            <a:r>
              <a:rPr lang="en-US" dirty="0">
                <a:latin typeface="Batang"/>
                <a:ea typeface="Batang"/>
              </a:rPr>
              <a:t> </a:t>
            </a:r>
            <a:r>
              <a:rPr lang="en-US" dirty="0" err="1">
                <a:latin typeface="Batang"/>
                <a:ea typeface="Batang"/>
              </a:rPr>
              <a:t>ты</a:t>
            </a:r>
            <a:r>
              <a:rPr lang="en-US" dirty="0">
                <a:latin typeface="Batang"/>
                <a:ea typeface="Batang"/>
              </a:rPr>
              <a:t> </a:t>
            </a:r>
            <a:r>
              <a:rPr lang="en-US" dirty="0" err="1">
                <a:latin typeface="Batang"/>
                <a:ea typeface="Batang"/>
              </a:rPr>
              <a:t>оглянись</a:t>
            </a:r>
            <a:endParaRPr lang="en-US" dirty="0">
              <a:latin typeface="Batang"/>
              <a:ea typeface="Batang"/>
            </a:endParaRPr>
          </a:p>
          <a:p>
            <a:pPr marL="0" indent="0">
              <a:buNone/>
            </a:pPr>
            <a:r>
              <a:rPr lang="en-US" dirty="0" err="1">
                <a:latin typeface="Batang"/>
                <a:ea typeface="Batang"/>
              </a:rPr>
              <a:t>Подумай</a:t>
            </a:r>
            <a:r>
              <a:rPr lang="en-US" dirty="0">
                <a:latin typeface="Batang"/>
                <a:ea typeface="Batang"/>
              </a:rPr>
              <a:t>, </a:t>
            </a:r>
            <a:r>
              <a:rPr lang="en-US" dirty="0" err="1">
                <a:latin typeface="Batang"/>
                <a:ea typeface="Batang"/>
              </a:rPr>
              <a:t>что</a:t>
            </a:r>
            <a:r>
              <a:rPr lang="en-US" dirty="0">
                <a:latin typeface="Batang"/>
                <a:ea typeface="Batang"/>
              </a:rPr>
              <a:t> </a:t>
            </a:r>
            <a:r>
              <a:rPr lang="en-US" dirty="0" err="1">
                <a:latin typeface="Batang"/>
                <a:ea typeface="Batang"/>
              </a:rPr>
              <a:t>нужно</a:t>
            </a:r>
            <a:r>
              <a:rPr lang="en-US" dirty="0">
                <a:latin typeface="Batang"/>
                <a:ea typeface="Batang"/>
              </a:rPr>
              <a:t> </a:t>
            </a:r>
            <a:r>
              <a:rPr lang="en-US" dirty="0" err="1">
                <a:latin typeface="Batang"/>
                <a:ea typeface="Batang"/>
              </a:rPr>
              <a:t>купить</a:t>
            </a:r>
            <a:endParaRPr lang="en-US" dirty="0">
              <a:latin typeface="Batang"/>
              <a:ea typeface="Batang"/>
            </a:endParaRPr>
          </a:p>
          <a:p>
            <a:pPr marL="0" indent="0">
              <a:buNone/>
            </a:pPr>
            <a:r>
              <a:rPr lang="en-US" dirty="0" err="1">
                <a:latin typeface="Batang"/>
                <a:ea typeface="Batang"/>
              </a:rPr>
              <a:t>Чтоб</a:t>
            </a:r>
            <a:r>
              <a:rPr lang="en-US" dirty="0">
                <a:latin typeface="Batang"/>
                <a:ea typeface="Batang"/>
              </a:rPr>
              <a:t> </a:t>
            </a:r>
            <a:r>
              <a:rPr lang="en-US" dirty="0" err="1">
                <a:latin typeface="Batang"/>
                <a:ea typeface="Batang"/>
              </a:rPr>
              <a:t>без</a:t>
            </a:r>
            <a:r>
              <a:rPr lang="en-US" dirty="0">
                <a:latin typeface="Batang"/>
                <a:ea typeface="Batang"/>
              </a:rPr>
              <a:t> </a:t>
            </a:r>
            <a:r>
              <a:rPr lang="en-US" dirty="0" err="1">
                <a:latin typeface="Batang"/>
                <a:ea typeface="Batang"/>
              </a:rPr>
              <a:t>забот</a:t>
            </a:r>
            <a:r>
              <a:rPr lang="en-US" dirty="0">
                <a:latin typeface="Batang"/>
                <a:ea typeface="Batang"/>
              </a:rPr>
              <a:t> </a:t>
            </a:r>
            <a:r>
              <a:rPr lang="en-US" dirty="0" err="1">
                <a:latin typeface="Batang"/>
                <a:ea typeface="Batang"/>
              </a:rPr>
              <a:t>весь</a:t>
            </a:r>
            <a:r>
              <a:rPr lang="en-US" dirty="0">
                <a:latin typeface="Batang"/>
                <a:ea typeface="Batang"/>
              </a:rPr>
              <a:t> </a:t>
            </a:r>
            <a:r>
              <a:rPr lang="en-US" dirty="0" err="1">
                <a:latin typeface="Batang"/>
                <a:ea typeface="Batang"/>
              </a:rPr>
              <a:t>месяц</a:t>
            </a:r>
            <a:r>
              <a:rPr lang="en-US" dirty="0">
                <a:latin typeface="Batang"/>
                <a:ea typeface="Batang"/>
              </a:rPr>
              <a:t> </a:t>
            </a:r>
            <a:r>
              <a:rPr lang="en-US" dirty="0" err="1">
                <a:latin typeface="Batang"/>
                <a:ea typeface="Batang"/>
              </a:rPr>
              <a:t>жить</a:t>
            </a:r>
            <a:r>
              <a:rPr lang="en-US" dirty="0">
                <a:latin typeface="Batang"/>
                <a:ea typeface="Batang"/>
              </a:rPr>
              <a:t>!</a:t>
            </a:r>
          </a:p>
          <a:p>
            <a:pPr marL="0" indent="0">
              <a:buNone/>
            </a:pPr>
            <a:r>
              <a:rPr lang="en-US" dirty="0" err="1">
                <a:latin typeface="Batang"/>
                <a:ea typeface="Batang"/>
              </a:rPr>
              <a:t>Сложить</a:t>
            </a:r>
            <a:r>
              <a:rPr lang="en-US" dirty="0">
                <a:latin typeface="Batang"/>
                <a:ea typeface="Batang"/>
              </a:rPr>
              <a:t> </a:t>
            </a:r>
            <a:r>
              <a:rPr lang="en-US" dirty="0" err="1">
                <a:latin typeface="Batang"/>
                <a:ea typeface="Batang"/>
              </a:rPr>
              <a:t>доходы</a:t>
            </a:r>
            <a:r>
              <a:rPr lang="en-US" dirty="0">
                <a:latin typeface="Batang"/>
                <a:ea typeface="Batang"/>
              </a:rPr>
              <a:t> </a:t>
            </a:r>
            <a:r>
              <a:rPr lang="en-US" dirty="0" err="1">
                <a:latin typeface="Batang"/>
                <a:ea typeface="Batang"/>
              </a:rPr>
              <a:t>не</a:t>
            </a:r>
            <a:r>
              <a:rPr lang="en-US" dirty="0">
                <a:latin typeface="Batang"/>
                <a:ea typeface="Batang"/>
              </a:rPr>
              <a:t> </a:t>
            </a:r>
            <a:r>
              <a:rPr lang="en-US" dirty="0" err="1">
                <a:latin typeface="Batang"/>
                <a:ea typeface="Batang"/>
              </a:rPr>
              <a:t>забудь</a:t>
            </a:r>
            <a:endParaRPr lang="en-US" dirty="0">
              <a:latin typeface="Batang"/>
              <a:ea typeface="Batang"/>
            </a:endParaRPr>
          </a:p>
          <a:p>
            <a:pPr marL="0" indent="0">
              <a:buNone/>
            </a:pPr>
            <a:r>
              <a:rPr lang="en-US" dirty="0">
                <a:latin typeface="Batang"/>
                <a:ea typeface="Batang"/>
              </a:rPr>
              <a:t>И </a:t>
            </a:r>
            <a:r>
              <a:rPr lang="en-US" dirty="0" err="1">
                <a:latin typeface="Batang"/>
                <a:ea typeface="Batang"/>
              </a:rPr>
              <a:t>расточительным</a:t>
            </a:r>
            <a:r>
              <a:rPr lang="en-US" dirty="0">
                <a:latin typeface="Batang"/>
                <a:ea typeface="Batang"/>
              </a:rPr>
              <a:t> </a:t>
            </a:r>
            <a:r>
              <a:rPr lang="en-US" dirty="0" err="1">
                <a:latin typeface="Batang"/>
                <a:ea typeface="Batang"/>
              </a:rPr>
              <a:t>не</a:t>
            </a:r>
            <a:r>
              <a:rPr lang="en-US" dirty="0">
                <a:latin typeface="Batang"/>
                <a:ea typeface="Batang"/>
              </a:rPr>
              <a:t> </a:t>
            </a:r>
            <a:r>
              <a:rPr lang="en-US" dirty="0" err="1">
                <a:latin typeface="Batang"/>
                <a:ea typeface="Batang"/>
              </a:rPr>
              <a:t>будь</a:t>
            </a:r>
            <a:endParaRPr lang="en-US" dirty="0">
              <a:latin typeface="Batang"/>
              <a:ea typeface="Batang"/>
            </a:endParaRPr>
          </a:p>
          <a:p>
            <a:pPr marL="0" indent="0">
              <a:buNone/>
            </a:pPr>
            <a:r>
              <a:rPr lang="en-US" dirty="0" err="1">
                <a:latin typeface="Batang"/>
                <a:ea typeface="Batang"/>
              </a:rPr>
              <a:t>Пусть</a:t>
            </a:r>
            <a:r>
              <a:rPr lang="en-US" dirty="0">
                <a:latin typeface="Batang"/>
                <a:ea typeface="Batang"/>
              </a:rPr>
              <a:t> </a:t>
            </a:r>
            <a:r>
              <a:rPr lang="en-US" dirty="0" err="1">
                <a:latin typeface="Batang"/>
                <a:ea typeface="Batang"/>
              </a:rPr>
              <a:t>лучше</a:t>
            </a:r>
            <a:r>
              <a:rPr lang="en-US" dirty="0">
                <a:latin typeface="Batang"/>
                <a:ea typeface="Batang"/>
              </a:rPr>
              <a:t> </a:t>
            </a:r>
            <a:r>
              <a:rPr lang="en-US" dirty="0" err="1">
                <a:latin typeface="Batang"/>
                <a:ea typeface="Batang"/>
              </a:rPr>
              <a:t>будет</a:t>
            </a:r>
            <a:r>
              <a:rPr lang="en-US" dirty="0">
                <a:latin typeface="Batang"/>
                <a:ea typeface="Batang"/>
              </a:rPr>
              <a:t> </a:t>
            </a:r>
            <a:r>
              <a:rPr lang="en-US" dirty="0" err="1">
                <a:latin typeface="Batang"/>
                <a:ea typeface="Batang"/>
              </a:rPr>
              <a:t>профицит</a:t>
            </a:r>
            <a:r>
              <a:rPr lang="en-US" dirty="0">
                <a:latin typeface="Batang"/>
                <a:ea typeface="Batang"/>
              </a:rPr>
              <a:t>, </a:t>
            </a:r>
          </a:p>
          <a:p>
            <a:pPr marL="0" indent="0">
              <a:buNone/>
            </a:pPr>
            <a:r>
              <a:rPr lang="en-US" dirty="0">
                <a:latin typeface="Batang"/>
                <a:ea typeface="Batang"/>
              </a:rPr>
              <a:t>А </a:t>
            </a:r>
            <a:r>
              <a:rPr lang="en-US" dirty="0" err="1">
                <a:latin typeface="Batang"/>
                <a:ea typeface="Batang"/>
              </a:rPr>
              <a:t>не</a:t>
            </a:r>
            <a:r>
              <a:rPr lang="en-US" dirty="0">
                <a:latin typeface="Batang"/>
                <a:ea typeface="Batang"/>
              </a:rPr>
              <a:t> </a:t>
            </a:r>
            <a:r>
              <a:rPr lang="en-US" dirty="0" err="1">
                <a:latin typeface="Batang"/>
                <a:ea typeface="Batang"/>
              </a:rPr>
              <a:t>бюджетный</a:t>
            </a:r>
            <a:r>
              <a:rPr lang="en-US" dirty="0">
                <a:latin typeface="Batang"/>
                <a:ea typeface="Batang"/>
              </a:rPr>
              <a:t>    ...     </a:t>
            </a:r>
            <a:r>
              <a:rPr lang="ru-RU" dirty="0">
                <a:latin typeface="Batang"/>
                <a:ea typeface="Batang"/>
              </a:rPr>
              <a:t> </a:t>
            </a:r>
            <a:r>
              <a:rPr lang="en-US" dirty="0">
                <a:latin typeface="Batang"/>
                <a:ea typeface="Batang"/>
              </a:rPr>
              <a:t>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7AFC5D-5105-FBD6-28D4-CD41023F229F}"/>
              </a:ext>
            </a:extLst>
          </p:cNvPr>
          <p:cNvSpPr txBox="1"/>
          <p:nvPr/>
        </p:nvSpPr>
        <p:spPr>
          <a:xfrm>
            <a:off x="1216325" y="1029419"/>
            <a:ext cx="630878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>
                <a:latin typeface="Batang"/>
                <a:ea typeface="Batang"/>
              </a:rPr>
              <a:t>Закончи стихотворение</a:t>
            </a:r>
            <a:endParaRPr lang="ru-RU" sz="2400">
              <a:latin typeface="Batang"/>
              <a:ea typeface="Batang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248F0D-3DC3-E809-CDB6-EA8E7CCCB3BD}"/>
              </a:ext>
            </a:extLst>
          </p:cNvPr>
          <p:cNvSpPr txBox="1"/>
          <p:nvPr/>
        </p:nvSpPr>
        <p:spPr>
          <a:xfrm>
            <a:off x="4022228" y="5643915"/>
            <a:ext cx="1309437" cy="369332"/>
          </a:xfrm>
          <a:prstGeom prst="rect">
            <a:avLst/>
          </a:prstGeom>
          <a:solidFill>
            <a:srgbClr val="000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dirty="0">
                <a:latin typeface="Batang"/>
                <a:ea typeface="Batang"/>
                <a:cs typeface="Calibri"/>
              </a:rPr>
              <a:t>дефицит</a:t>
            </a:r>
          </a:p>
        </p:txBody>
      </p:sp>
    </p:spTree>
    <p:extLst>
      <p:ext uri="{BB962C8B-B14F-4D97-AF65-F5344CB8AC3E}">
        <p14:creationId xmlns:p14="http://schemas.microsoft.com/office/powerpoint/2010/main" val="25393218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60A469-637C-650E-519C-387CF4612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ru-RU" sz="5400">
                <a:cs typeface="Calibri Light"/>
              </a:rPr>
              <a:t>Загадки</a:t>
            </a:r>
            <a:endParaRPr lang="ru-RU" sz="5400"/>
          </a:p>
        </p:txBody>
      </p:sp>
      <p:sp>
        <p:nvSpPr>
          <p:cNvPr id="2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C342157-D624-9DA4-75A0-EF8FD835C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ru-RU" sz="1700" dirty="0">
                <a:ea typeface="+mn-lt"/>
                <a:cs typeface="+mn-lt"/>
              </a:rPr>
              <a:t>Для программных расходов покрытия</a:t>
            </a:r>
          </a:p>
          <a:p>
            <a:pPr marL="0" indent="0">
              <a:buNone/>
            </a:pPr>
            <a:r>
              <a:rPr lang="ru-RU" sz="1700" dirty="0">
                <a:ea typeface="+mn-lt"/>
                <a:cs typeface="+mn-lt"/>
              </a:rPr>
              <a:t>Направляется из бюджета ...</a:t>
            </a:r>
            <a:endParaRPr lang="en-US" sz="1700" dirty="0">
              <a:ea typeface="+mn-lt"/>
              <a:cs typeface="+mn-lt"/>
            </a:endParaRPr>
          </a:p>
          <a:p>
            <a:pPr marL="0" indent="0">
              <a:buNone/>
            </a:pPr>
            <a:endParaRPr lang="ru-RU" sz="17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ru-RU" sz="1700" dirty="0">
                <a:ea typeface="+mn-lt"/>
                <a:cs typeface="+mn-lt"/>
              </a:rPr>
              <a:t>Развивай ты свой талант,</a:t>
            </a:r>
            <a:endParaRPr lang="en-US" sz="17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ru-RU" sz="1700" dirty="0">
                <a:ea typeface="+mn-lt"/>
                <a:cs typeface="+mn-lt"/>
              </a:rPr>
              <a:t>  Забирай скорей гос. ...</a:t>
            </a:r>
            <a:endParaRPr lang="en-US" sz="1700" dirty="0">
              <a:ea typeface="+mn-lt"/>
              <a:cs typeface="+mn-lt"/>
            </a:endParaRPr>
          </a:p>
          <a:p>
            <a:pPr marL="0" indent="0">
              <a:buNone/>
            </a:pPr>
            <a:endParaRPr lang="ru-RU" sz="17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ru-RU" sz="1700" dirty="0">
                <a:ea typeface="+mn-lt"/>
                <a:cs typeface="+mn-lt"/>
              </a:rPr>
              <a:t>Для исполнения мер ЕР </a:t>
            </a:r>
            <a:endParaRPr lang="ru-RU" sz="1700" dirty="0"/>
          </a:p>
          <a:p>
            <a:pPr marL="0" indent="0">
              <a:buNone/>
            </a:pPr>
            <a:r>
              <a:rPr lang="ru-RU" sz="1700" dirty="0">
                <a:ea typeface="+mn-lt"/>
                <a:cs typeface="+mn-lt"/>
              </a:rPr>
              <a:t>Составляют финансисты ...</a:t>
            </a:r>
            <a:endParaRPr lang="ru-RU" sz="1700" dirty="0"/>
          </a:p>
          <a:p>
            <a:endParaRPr lang="en-US" sz="1700" dirty="0">
              <a:ea typeface="+mn-lt"/>
              <a:cs typeface="+mn-lt"/>
            </a:endParaRPr>
          </a:p>
          <a:p>
            <a:endParaRPr lang="en-US" sz="1700" dirty="0">
              <a:cs typeface="Calibri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01F2970B-2D38-90E5-F1C5-FD1256C0DB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31" r="13991" b="-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F32D91D-BAFA-4E95-896B-45F211CEE962}"/>
              </a:ext>
            </a:extLst>
          </p:cNvPr>
          <p:cNvSpPr txBox="1"/>
          <p:nvPr/>
        </p:nvSpPr>
        <p:spPr>
          <a:xfrm>
            <a:off x="3125203" y="3195387"/>
            <a:ext cx="2041358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dirty="0"/>
              <a:t>субсидия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EFE395-E809-CFF0-6B51-05B1455594D7}"/>
              </a:ext>
            </a:extLst>
          </p:cNvPr>
          <p:cNvSpPr txBox="1"/>
          <p:nvPr/>
        </p:nvSpPr>
        <p:spPr>
          <a:xfrm>
            <a:off x="2997367" y="5353551"/>
            <a:ext cx="2111543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dirty="0"/>
              <a:t>СБР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6D183E-E421-0980-C931-61B5905BD6F7}"/>
              </a:ext>
            </a:extLst>
          </p:cNvPr>
          <p:cNvSpPr txBox="1"/>
          <p:nvPr/>
        </p:nvSpPr>
        <p:spPr>
          <a:xfrm>
            <a:off x="2658979" y="4273216"/>
            <a:ext cx="1790700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dirty="0"/>
              <a:t>грант</a:t>
            </a:r>
          </a:p>
        </p:txBody>
      </p:sp>
    </p:spTree>
    <p:extLst>
      <p:ext uri="{BB962C8B-B14F-4D97-AF65-F5344CB8AC3E}">
        <p14:creationId xmlns:p14="http://schemas.microsoft.com/office/powerpoint/2010/main" val="25112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2" grpId="0" animBg="1"/>
      <p:bldP spid="1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9907A764-1914-AE92-7E03-21F713F3CA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5" r="9091" b="886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680EB8-A9ED-F882-EE17-ABEAFDAC9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42" y="632990"/>
            <a:ext cx="4062643" cy="1043409"/>
          </a:xfrm>
        </p:spPr>
        <p:txBody>
          <a:bodyPr>
            <a:normAutofit/>
          </a:bodyPr>
          <a:lstStyle/>
          <a:p>
            <a:r>
              <a:rPr lang="ru-RU" sz="3600">
                <a:cs typeface="Calibri Light"/>
              </a:rPr>
              <a:t>  </a:t>
            </a:r>
            <a:endParaRPr lang="ru-RU" sz="36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2C1597-15FE-68D1-7EB0-5C82DAB16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242" y="1774372"/>
            <a:ext cx="4062642" cy="27540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1800" dirty="0">
                <a:cs typeface="Calibri"/>
              </a:rPr>
              <a:t>Алиса ответила на все загадки и пошла дальше...</a:t>
            </a:r>
          </a:p>
          <a:p>
            <a:pPr marL="0" indent="0">
              <a:buNone/>
            </a:pPr>
            <a:r>
              <a:rPr lang="ru-RU" sz="1800" dirty="0">
                <a:cs typeface="Calibri"/>
              </a:rPr>
              <a:t>Пришла она к Шляпнику</a:t>
            </a:r>
          </a:p>
          <a:p>
            <a:pPr marL="0" indent="0">
              <a:buNone/>
            </a:pPr>
            <a:r>
              <a:rPr lang="ru-RU" sz="1800" dirty="0">
                <a:cs typeface="Calibri"/>
              </a:rPr>
              <a:t>Часы у Шляпника всегда показывают 6 часов, но это не мешает ему везде успевать в срок. </a:t>
            </a:r>
          </a:p>
          <a:p>
            <a:pPr marL="0" indent="0">
              <a:buNone/>
            </a:pPr>
            <a:r>
              <a:rPr lang="ru-RU" sz="1800" dirty="0">
                <a:cs typeface="Calibri"/>
              </a:rPr>
              <a:t>Заодно о сроках он решил спросить и Алису...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924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E614F1C-2D93-42D0-B229-768199449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403089" y="0"/>
            <a:ext cx="4788912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4BC2B8-2148-F417-4DFC-60436A5E5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735" y="640081"/>
            <a:ext cx="3377183" cy="370889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  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1E958A-2C9D-4B9D-C6C8-86CF49DFD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4288" y="571499"/>
            <a:ext cx="3377184" cy="944078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cs typeface="Calibri"/>
              </a:rPr>
              <a:t>-</a:t>
            </a:r>
            <a:r>
              <a:rPr lang="en-US" sz="2000" dirty="0" err="1">
                <a:solidFill>
                  <a:schemeClr val="bg1"/>
                </a:solidFill>
                <a:cs typeface="Calibri"/>
              </a:rPr>
              <a:t>Знаешь</a:t>
            </a:r>
            <a:r>
              <a:rPr lang="en-US" sz="20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Calibri"/>
              </a:rPr>
              <a:t>ли</a:t>
            </a:r>
            <a:r>
              <a:rPr lang="en-US" sz="20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Calibri"/>
              </a:rPr>
              <a:t>ты</a:t>
            </a:r>
            <a:r>
              <a:rPr lang="en-US" sz="2000" dirty="0">
                <a:solidFill>
                  <a:schemeClr val="bg1"/>
                </a:solidFill>
                <a:cs typeface="Calibri"/>
              </a:rPr>
              <a:t>, </a:t>
            </a:r>
            <a:r>
              <a:rPr lang="en-US" sz="2000" dirty="0" err="1">
                <a:solidFill>
                  <a:schemeClr val="bg1"/>
                </a:solidFill>
                <a:cs typeface="Calibri"/>
              </a:rPr>
              <a:t>Алиса</a:t>
            </a:r>
            <a:r>
              <a:rPr lang="en-US" sz="2000" dirty="0">
                <a:solidFill>
                  <a:schemeClr val="bg1"/>
                </a:solidFill>
                <a:cs typeface="Calibri"/>
              </a:rPr>
              <a:t>, </a:t>
            </a:r>
            <a:r>
              <a:rPr lang="en-US" sz="2000" dirty="0" err="1">
                <a:solidFill>
                  <a:schemeClr val="bg1"/>
                </a:solidFill>
                <a:cs typeface="Calibri"/>
              </a:rPr>
              <a:t>какой</a:t>
            </a:r>
            <a:r>
              <a:rPr lang="en-US" sz="20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Calibri"/>
              </a:rPr>
              <a:t>срок</a:t>
            </a:r>
            <a:r>
              <a:rPr lang="en-US" sz="20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Calibri"/>
              </a:rPr>
              <a:t>уплаты</a:t>
            </a:r>
            <a:r>
              <a:rPr lang="en-US" sz="20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Calibri"/>
              </a:rPr>
              <a:t>налога</a:t>
            </a:r>
            <a:r>
              <a:rPr lang="en-US" sz="20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Calibri"/>
              </a:rPr>
              <a:t>на</a:t>
            </a:r>
            <a:r>
              <a:rPr lang="en-US" sz="20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Calibri"/>
              </a:rPr>
              <a:t>имущество</a:t>
            </a:r>
            <a:r>
              <a:rPr lang="en-US" sz="20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Calibri"/>
              </a:rPr>
              <a:t>физ</a:t>
            </a:r>
            <a:r>
              <a:rPr lang="en-US" sz="2000" dirty="0">
                <a:solidFill>
                  <a:schemeClr val="bg1"/>
                </a:solidFill>
                <a:cs typeface="Calibri"/>
              </a:rPr>
              <a:t>. </a:t>
            </a:r>
            <a:r>
              <a:rPr lang="en-US" sz="2000" dirty="0" err="1">
                <a:solidFill>
                  <a:schemeClr val="bg1"/>
                </a:solidFill>
                <a:cs typeface="Calibri"/>
              </a:rPr>
              <a:t>лиц</a:t>
            </a:r>
            <a:r>
              <a:rPr lang="en-US" sz="2000" dirty="0">
                <a:solidFill>
                  <a:schemeClr val="bg1"/>
                </a:solidFill>
                <a:cs typeface="Calibri"/>
              </a:rPr>
              <a:t>?</a:t>
            </a:r>
            <a:endParaRPr lang="ru-RU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4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11B191F-3D6E-E5C2-A1E3-CE912FA775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51" r="6232" b="-2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B4F397A-E389-5F34-A718-43972E95FE87}"/>
              </a:ext>
            </a:extLst>
          </p:cNvPr>
          <p:cNvSpPr txBox="1"/>
          <p:nvPr/>
        </p:nvSpPr>
        <p:spPr>
          <a:xfrm>
            <a:off x="8005512" y="1658854"/>
            <a:ext cx="382604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>
                <a:solidFill>
                  <a:schemeClr val="bg1"/>
                </a:solidFill>
                <a:cs typeface="Calibri"/>
              </a:rPr>
              <a:t>-Наверное,   ____________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AAFBC7-5302-AE3B-3653-19DB3FFA839B}"/>
              </a:ext>
            </a:extLst>
          </p:cNvPr>
          <p:cNvSpPr txBox="1"/>
          <p:nvPr/>
        </p:nvSpPr>
        <p:spPr>
          <a:xfrm>
            <a:off x="9371597" y="1621256"/>
            <a:ext cx="127935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1 декабря?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421BA4-908C-AB3F-DB47-703815211E14}"/>
              </a:ext>
            </a:extLst>
          </p:cNvPr>
          <p:cNvSpPr txBox="1"/>
          <p:nvPr/>
        </p:nvSpPr>
        <p:spPr>
          <a:xfrm>
            <a:off x="8000499" y="2245393"/>
            <a:ext cx="382604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-Молодец, а какой срок уплаты транспортного налога?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9941167-992D-E4C8-A9CD-9933B867B74A}"/>
              </a:ext>
            </a:extLst>
          </p:cNvPr>
          <p:cNvSpPr txBox="1"/>
          <p:nvPr/>
        </p:nvSpPr>
        <p:spPr>
          <a:xfrm>
            <a:off x="8003005" y="30099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-Может быть __________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72EC67-13A7-2BB7-CC4D-634067C1A9A7}"/>
              </a:ext>
            </a:extLst>
          </p:cNvPr>
          <p:cNvSpPr txBox="1"/>
          <p:nvPr/>
        </p:nvSpPr>
        <p:spPr>
          <a:xfrm>
            <a:off x="9373602" y="2946735"/>
            <a:ext cx="127935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1 декабря?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D9EA89-53C0-6749-53CF-8FA64716879B}"/>
              </a:ext>
            </a:extLst>
          </p:cNvPr>
          <p:cNvSpPr txBox="1"/>
          <p:nvPr/>
        </p:nvSpPr>
        <p:spPr>
          <a:xfrm>
            <a:off x="8005512" y="3603959"/>
            <a:ext cx="27432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-Совершенно верно!</a:t>
            </a:r>
          </a:p>
          <a:p>
            <a:r>
              <a:rPr lang="ru-RU" dirty="0">
                <a:solidFill>
                  <a:schemeClr val="bg1"/>
                </a:solidFill>
                <a:cs typeface="Calibri"/>
              </a:rPr>
              <a:t>Напоследок спрошу тебя про срок уплаты земельного налога...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976BEBE-5A24-29CB-5776-13A5802D77A9}"/>
              </a:ext>
            </a:extLst>
          </p:cNvPr>
          <p:cNvSpPr txBox="1"/>
          <p:nvPr/>
        </p:nvSpPr>
        <p:spPr>
          <a:xfrm>
            <a:off x="7997992" y="4980071"/>
            <a:ext cx="317433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-Я думаю это __________ !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DFB57C2-A237-2DEF-D16F-0881F2BA5A3E}"/>
              </a:ext>
            </a:extLst>
          </p:cNvPr>
          <p:cNvSpPr txBox="1"/>
          <p:nvPr/>
        </p:nvSpPr>
        <p:spPr>
          <a:xfrm>
            <a:off x="9375607" y="4933951"/>
            <a:ext cx="127935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1 декабря</a:t>
            </a:r>
          </a:p>
        </p:txBody>
      </p:sp>
    </p:spTree>
    <p:extLst>
      <p:ext uri="{BB962C8B-B14F-4D97-AF65-F5344CB8AC3E}">
        <p14:creationId xmlns:p14="http://schemas.microsoft.com/office/powerpoint/2010/main" val="26327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8A6332-24BF-9D0B-A106-D63462F17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865" y="568517"/>
            <a:ext cx="5248221" cy="1067209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  <a:cs typeface="Calibri Light"/>
              </a:rPr>
              <a:t>  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4" descr="Изображение выглядит как человек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A597129B-1CE3-A285-3AAA-17DCA62116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12" r="9589" b="1"/>
          <a:stretch/>
        </p:blipFill>
        <p:spPr>
          <a:xfrm>
            <a:off x="739959" y="1095407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894EFA8-F425-4D19-A94B-445388B3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D30291E-4610-9632-9FFD-3DCC1B81D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446764"/>
            <a:ext cx="5217173" cy="572494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  <a:cs typeface="Calibri"/>
              </a:rPr>
              <a:t>Далее</a:t>
            </a:r>
            <a:r>
              <a:rPr lang="en-US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пошла</a:t>
            </a:r>
            <a:r>
              <a:rPr lang="en-US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Алиса</a:t>
            </a:r>
            <a:r>
              <a:rPr lang="en-US" dirty="0">
                <a:solidFill>
                  <a:schemeClr val="bg1"/>
                </a:solidFill>
                <a:cs typeface="Calibri"/>
              </a:rPr>
              <a:t>...</a:t>
            </a:r>
          </a:p>
          <a:p>
            <a:r>
              <a:rPr lang="en-US" dirty="0" err="1">
                <a:solidFill>
                  <a:schemeClr val="bg1"/>
                </a:solidFill>
                <a:cs typeface="Calibri"/>
              </a:rPr>
              <a:t>Ей</a:t>
            </a:r>
            <a:r>
              <a:rPr lang="en-US" dirty="0">
                <a:solidFill>
                  <a:schemeClr val="bg1"/>
                </a:solidFill>
                <a:cs typeface="Calibri"/>
              </a:rPr>
              <a:t> 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хотелось</a:t>
            </a:r>
            <a:r>
              <a:rPr lang="en-US" dirty="0">
                <a:solidFill>
                  <a:schemeClr val="bg1"/>
                </a:solidFill>
                <a:cs typeface="Calibri"/>
              </a:rPr>
              <a:t> 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узнать</a:t>
            </a:r>
            <a:r>
              <a:rPr lang="en-US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как</a:t>
            </a:r>
            <a:r>
              <a:rPr lang="en-US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распределять</a:t>
            </a:r>
            <a:r>
              <a:rPr lang="en-US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деньги</a:t>
            </a:r>
            <a:r>
              <a:rPr lang="en-US" dirty="0">
                <a:solidFill>
                  <a:schemeClr val="bg1"/>
                </a:solidFill>
                <a:cs typeface="Calibri"/>
              </a:rPr>
              <a:t>,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чтобы</a:t>
            </a:r>
            <a:r>
              <a:rPr lang="en-US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их</a:t>
            </a:r>
            <a:r>
              <a:rPr lang="en-US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везде</a:t>
            </a:r>
            <a:r>
              <a:rPr lang="en-US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хватало</a:t>
            </a:r>
            <a:r>
              <a:rPr lang="en-US" dirty="0">
                <a:solidFill>
                  <a:schemeClr val="bg1"/>
                </a:solidFill>
                <a:cs typeface="Calibri"/>
              </a:rPr>
              <a:t> и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встретились</a:t>
            </a:r>
            <a:r>
              <a:rPr lang="en-US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ей</a:t>
            </a:r>
            <a:r>
              <a:rPr lang="en-US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два</a:t>
            </a:r>
            <a:r>
              <a:rPr lang="en-US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брата-близнеца</a:t>
            </a:r>
            <a:r>
              <a:rPr lang="en-US" dirty="0">
                <a:solidFill>
                  <a:schemeClr val="bg1"/>
                </a:solidFill>
                <a:cs typeface="Calibri"/>
              </a:rPr>
              <a:t> 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Труляля</a:t>
            </a:r>
            <a:r>
              <a:rPr lang="en-US" dirty="0">
                <a:solidFill>
                  <a:schemeClr val="bg1"/>
                </a:solidFill>
                <a:cs typeface="Calibri"/>
              </a:rPr>
              <a:t> и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Траляля</a:t>
            </a:r>
          </a:p>
          <a:p>
            <a:r>
              <a:rPr lang="en-US" dirty="0" err="1">
                <a:solidFill>
                  <a:schemeClr val="bg1"/>
                </a:solidFill>
                <a:cs typeface="Calibri"/>
              </a:rPr>
              <a:t>Они</a:t>
            </a:r>
            <a:r>
              <a:rPr lang="en-US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сказали</a:t>
            </a:r>
            <a:r>
              <a:rPr lang="en-US" dirty="0">
                <a:solidFill>
                  <a:schemeClr val="bg1"/>
                </a:solidFill>
                <a:cs typeface="Calibri"/>
              </a:rPr>
              <a:t>,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что</a:t>
            </a:r>
            <a:r>
              <a:rPr lang="en-US" dirty="0">
                <a:solidFill>
                  <a:schemeClr val="bg1"/>
                </a:solidFill>
                <a:cs typeface="Calibri"/>
              </a:rPr>
              <a:t> в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их</a:t>
            </a:r>
            <a:r>
              <a:rPr lang="en-US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стране</a:t>
            </a:r>
            <a:r>
              <a:rPr lang="en-US" dirty="0">
                <a:solidFill>
                  <a:schemeClr val="bg1"/>
                </a:solidFill>
                <a:cs typeface="Calibri"/>
              </a:rPr>
              <a:t> 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они</a:t>
            </a:r>
            <a:r>
              <a:rPr lang="en-US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это</a:t>
            </a:r>
            <a:r>
              <a:rPr lang="en-US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делают</a:t>
            </a:r>
            <a:r>
              <a:rPr lang="en-US" dirty="0">
                <a:solidFill>
                  <a:schemeClr val="bg1"/>
                </a:solidFill>
                <a:cs typeface="Calibri"/>
              </a:rPr>
              <a:t> с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помощью</a:t>
            </a:r>
            <a:r>
              <a:rPr lang="en-US" dirty="0">
                <a:solidFill>
                  <a:schemeClr val="bg1"/>
                </a:solidFill>
                <a:cs typeface="Calibri"/>
              </a:rPr>
              <a:t>  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cs typeface="Calibri"/>
              </a:rPr>
              <a:t>  </a:t>
            </a:r>
            <a:r>
              <a:rPr lang="en-US" u="sng" dirty="0" err="1">
                <a:solidFill>
                  <a:schemeClr val="bg1"/>
                </a:solidFill>
                <a:cs typeface="Calibri"/>
              </a:rPr>
              <a:t>бюджета</a:t>
            </a:r>
            <a:endParaRPr lang="en-US" u="sng" dirty="0">
              <a:solidFill>
                <a:schemeClr val="bg1"/>
              </a:solidFill>
              <a:cs typeface="Calibri"/>
            </a:endParaRPr>
          </a:p>
        </p:txBody>
      </p:sp>
      <p:grpSp>
        <p:nvGrpSpPr>
          <p:cNvPr id="17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8622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A95832-E8B5-AF67-94E6-57370EB0C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ru-RU" sz="3600">
                <a:cs typeface="Calibri Light"/>
              </a:rPr>
              <a:t>  </a:t>
            </a:r>
            <a:endParaRPr lang="ru-RU" sz="3600"/>
          </a:p>
        </p:txBody>
      </p:sp>
      <p:pic>
        <p:nvPicPr>
          <p:cNvPr id="4" name="Рисунок 4" descr="Изображение выглядит как человек, внутренний, маленький&#10;&#10;Автоматически созданное описание">
            <a:extLst>
              <a:ext uri="{FF2B5EF4-FFF2-40B4-BE49-F238E27FC236}">
                <a16:creationId xmlns:a16="http://schemas.microsoft.com/office/drawing/2014/main" id="{7DC84D50-95EC-B195-5A9F-E7DE608B3B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118" b="23016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84365168-6E11-12B3-B219-751D8EA70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825" y="3752850"/>
            <a:ext cx="11355570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1800" u="sng" dirty="0">
                <a:ea typeface="+mn-lt"/>
                <a:cs typeface="+mn-lt"/>
              </a:rPr>
              <a:t>Государственный бюджет</a:t>
            </a:r>
            <a:r>
              <a:rPr lang="ru-RU" sz="1800" dirty="0">
                <a:ea typeface="+mn-lt"/>
                <a:cs typeface="+mn-lt"/>
              </a:rPr>
              <a:t> - основной финансовый план государства на текущий год, утверждаемый законодательными органами власти и имеющий силу закона.</a:t>
            </a:r>
            <a:endParaRPr lang="ru-RU" sz="1800" dirty="0">
              <a:cs typeface="Calibri" panose="020F0502020204030204"/>
            </a:endParaRPr>
          </a:p>
          <a:p>
            <a:r>
              <a:rPr lang="ru-RU" sz="1800" dirty="0">
                <a:ea typeface="+mn-lt"/>
                <a:cs typeface="+mn-lt"/>
              </a:rPr>
              <a:t>По материальному содержанию государственный бюджет -централизованный фонд денежных средств государства, по социально-экономической сущности - </a:t>
            </a:r>
            <a:r>
              <a:rPr lang="ru-RU" sz="1800" u="sng" dirty="0">
                <a:ea typeface="+mn-lt"/>
                <a:cs typeface="+mn-lt"/>
              </a:rPr>
              <a:t>основной инструмент перераспределения национального дохода для выполнения государственных функций.</a:t>
            </a:r>
            <a:endParaRPr lang="ru-RU" sz="1800" u="sng" dirty="0">
              <a:cs typeface="Calibri"/>
            </a:endParaRPr>
          </a:p>
          <a:p>
            <a:endParaRPr lang="ru-RU" sz="1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2815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292</Words>
  <Application>Microsoft Macintosh PowerPoint</Application>
  <PresentationFormat>Широкоэкранный</PresentationFormat>
  <Paragraphs>66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Batang</vt:lpstr>
      <vt:lpstr>Arial</vt:lpstr>
      <vt:lpstr>Calibri</vt:lpstr>
      <vt:lpstr>Calibri Light</vt:lpstr>
      <vt:lpstr>Тема Office</vt:lpstr>
      <vt:lpstr>Алиса в стране бюджета</vt:lpstr>
      <vt:lpstr>  </vt:lpstr>
      <vt:lpstr>  </vt:lpstr>
      <vt:lpstr>  </vt:lpstr>
      <vt:lpstr>Загадки</vt:lpstr>
      <vt:lpstr>  </vt:lpstr>
      <vt:lpstr>  </vt:lpstr>
      <vt:lpstr>  </vt:lpstr>
      <vt:lpstr>  </vt:lpstr>
      <vt:lpstr>...И начала она думать из чего он составляется</vt:lpstr>
      <vt:lpstr>И многое ей стало понятно...</vt:lpstr>
      <vt:lpstr>Спасибо за внимание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Алмас Еришев</cp:lastModifiedBy>
  <cp:revision>479</cp:revision>
  <dcterms:created xsi:type="dcterms:W3CDTF">2022-06-14T10:26:32Z</dcterms:created>
  <dcterms:modified xsi:type="dcterms:W3CDTF">2022-06-15T08:06:19Z</dcterms:modified>
</cp:coreProperties>
</file>