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2" r:id="rId5"/>
    <p:sldId id="271" r:id="rId6"/>
    <p:sldId id="263" r:id="rId7"/>
    <p:sldId id="276" r:id="rId8"/>
    <p:sldId id="275" r:id="rId9"/>
    <p:sldId id="272" r:id="rId10"/>
    <p:sldId id="274" r:id="rId11"/>
    <p:sldId id="288" r:id="rId12"/>
    <p:sldId id="289" r:id="rId13"/>
    <p:sldId id="291" r:id="rId14"/>
    <p:sldId id="277" r:id="rId15"/>
    <p:sldId id="278" r:id="rId16"/>
    <p:sldId id="280" r:id="rId17"/>
    <p:sldId id="281" r:id="rId18"/>
    <p:sldId id="283" r:id="rId19"/>
    <p:sldId id="284" r:id="rId20"/>
    <p:sldId id="285" r:id="rId21"/>
    <p:sldId id="287" r:id="rId22"/>
    <p:sldId id="292" r:id="rId23"/>
    <p:sldId id="294" r:id="rId24"/>
    <p:sldId id="296" r:id="rId25"/>
    <p:sldId id="29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FF99"/>
    <a:srgbClr val="CC99FF"/>
    <a:srgbClr val="FFCCFF"/>
    <a:srgbClr val="FF9966"/>
    <a:srgbClr val="FF0066"/>
    <a:srgbClr val="CC66FF"/>
    <a:srgbClr val="66FFFF"/>
    <a:srgbClr val="FFFF66"/>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678" autoAdjust="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8"/>
  <c:chart>
    <c:autoTitleDeleted val="1"/>
    <c:view3D>
      <c:rotX val="75"/>
      <c:perspective val="30"/>
    </c:view3D>
    <c:plotArea>
      <c:layout/>
      <c:pie3DChart>
        <c:varyColors val="1"/>
        <c:ser>
          <c:idx val="0"/>
          <c:order val="0"/>
          <c:tx>
            <c:strRef>
              <c:f>Лист1!$B$1</c:f>
              <c:strCache>
                <c:ptCount val="1"/>
                <c:pt idx="0">
                  <c:v>Столбец1</c:v>
                </c:pt>
              </c:strCache>
            </c:strRef>
          </c:tx>
          <c:explosion val="25"/>
          <c:dLbls>
            <c:showVal val="1"/>
            <c:showLeaderLines val="1"/>
          </c:dLbls>
          <c:cat>
            <c:strRef>
              <c:f>Лист1!$A$2:$A$11</c:f>
              <c:strCache>
                <c:ptCount val="10"/>
                <c:pt idx="0">
                  <c:v>Налог на прибыль</c:v>
                </c:pt>
                <c:pt idx="1">
                  <c:v>Налог на совокупный доход</c:v>
                </c:pt>
                <c:pt idx="2">
                  <c:v>Акцизы</c:v>
                </c:pt>
                <c:pt idx="3">
                  <c:v>Доходы от использования имущества</c:v>
                </c:pt>
                <c:pt idx="4">
                  <c:v>Налог на имущество</c:v>
                </c:pt>
                <c:pt idx="5">
                  <c:v>Доходы от продажи имущества</c:v>
                </c:pt>
                <c:pt idx="6">
                  <c:v>Доходы от оказания платных услуг</c:v>
                </c:pt>
                <c:pt idx="7">
                  <c:v>Штрафы, санкции, возмещения ущерба</c:v>
                </c:pt>
                <c:pt idx="8">
                  <c:v>Прочие неналоговые доходы</c:v>
                </c:pt>
                <c:pt idx="9">
                  <c:v>Безвозмездные поступления</c:v>
                </c:pt>
              </c:strCache>
            </c:strRef>
          </c:cat>
          <c:val>
            <c:numRef>
              <c:f>Лист1!$B$2:$B$11</c:f>
              <c:numCache>
                <c:formatCode>0.00%</c:formatCode>
                <c:ptCount val="10"/>
                <c:pt idx="0">
                  <c:v>0.17030000000000001</c:v>
                </c:pt>
                <c:pt idx="1">
                  <c:v>8.0000000000000071E-3</c:v>
                </c:pt>
                <c:pt idx="2">
                  <c:v>6.6000000000000003E-2</c:v>
                </c:pt>
                <c:pt idx="3">
                  <c:v>7.0000000000000064E-4</c:v>
                </c:pt>
                <c:pt idx="4">
                  <c:v>9.6000000000000058E-2</c:v>
                </c:pt>
                <c:pt idx="5">
                  <c:v>2.0000000000000013E-3</c:v>
                </c:pt>
                <c:pt idx="6">
                  <c:v>6.0000000000000069E-5</c:v>
                </c:pt>
                <c:pt idx="7">
                  <c:v>1.5000000000000013E-3</c:v>
                </c:pt>
                <c:pt idx="8">
                  <c:v>2.0000000000000015E-4</c:v>
                </c:pt>
                <c:pt idx="9">
                  <c:v>0.65600000000000036</c:v>
                </c:pt>
              </c:numCache>
            </c:numRef>
          </c:val>
        </c:ser>
      </c:pie3DChart>
    </c:plotArea>
    <c:legend>
      <c:legendPos val="r"/>
      <c:layout/>
      <c:txPr>
        <a:bodyPr/>
        <a:lstStyle/>
        <a:p>
          <a:pPr>
            <a:defRPr sz="14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pie3DChart>
        <c:varyColors val="1"/>
        <c:ser>
          <c:idx val="0"/>
          <c:order val="0"/>
          <c:tx>
            <c:strRef>
              <c:f>Лист1!$B$1</c:f>
              <c:strCache>
                <c:ptCount val="1"/>
                <c:pt idx="0">
                  <c:v>Столбец1</c:v>
                </c:pt>
              </c:strCache>
            </c:strRef>
          </c:tx>
          <c:explosion val="25"/>
          <c:cat>
            <c:strRef>
              <c:f>Лист1!$A$2:$A$5</c:f>
              <c:strCache>
                <c:ptCount val="4"/>
                <c:pt idx="0">
                  <c:v>НДФЛ</c:v>
                </c:pt>
                <c:pt idx="1">
                  <c:v>Акцизы</c:v>
                </c:pt>
                <c:pt idx="2">
                  <c:v>ЕСХН</c:v>
                </c:pt>
                <c:pt idx="3">
                  <c:v>Земельный налог</c:v>
                </c:pt>
              </c:strCache>
            </c:strRef>
          </c:cat>
          <c:val>
            <c:numRef>
              <c:f>Лист1!$B$2:$B$5</c:f>
              <c:numCache>
                <c:formatCode>0.00%</c:formatCode>
                <c:ptCount val="4"/>
                <c:pt idx="0">
                  <c:v>0.49500000000000016</c:v>
                </c:pt>
                <c:pt idx="1">
                  <c:v>0.191</c:v>
                </c:pt>
                <c:pt idx="2">
                  <c:v>2.3400000000000001E-2</c:v>
                </c:pt>
                <c:pt idx="3">
                  <c:v>0.254</c:v>
                </c:pt>
              </c:numCache>
            </c:numRef>
          </c:val>
        </c:ser>
      </c:pie3DChart>
    </c:plotArea>
    <c:legend>
      <c:legendPos val="r"/>
      <c:layout/>
      <c:txPr>
        <a:bodyPr/>
        <a:lstStyle/>
        <a:p>
          <a:pPr>
            <a:defRPr sz="14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pie3DChart>
        <c:varyColors val="1"/>
        <c:ser>
          <c:idx val="0"/>
          <c:order val="0"/>
          <c:tx>
            <c:strRef>
              <c:f>Лист1!$B$1</c:f>
              <c:strCache>
                <c:ptCount val="1"/>
                <c:pt idx="0">
                  <c:v>Продажи</c:v>
                </c:pt>
              </c:strCache>
            </c:strRef>
          </c:tx>
          <c:dLbls>
            <c:showVal val="1"/>
            <c:showLeaderLines val="1"/>
          </c:dLbls>
          <c:cat>
            <c:strRef>
              <c:f>Лист1!$A$2:$A$9</c:f>
              <c:strCache>
                <c:ptCount val="8"/>
                <c:pt idx="0">
                  <c:v>Общегосударственные вопросы</c:v>
                </c:pt>
                <c:pt idx="1">
                  <c:v>Национальная оборона</c:v>
                </c:pt>
                <c:pt idx="2">
                  <c:v>Национальная безопасность и правоохранительная деятельность
</c:v>
                </c:pt>
                <c:pt idx="3">
                  <c:v>Национальная экономика
</c:v>
                </c:pt>
                <c:pt idx="4">
                  <c:v>ЖКХ</c:v>
                </c:pt>
                <c:pt idx="5">
                  <c:v>Культура, кинематография
</c:v>
                </c:pt>
                <c:pt idx="6">
                  <c:v>Культура, кинематография </c:v>
                </c:pt>
                <c:pt idx="7">
                  <c:v>Физическая культура и спорт
</c:v>
                </c:pt>
              </c:strCache>
            </c:strRef>
          </c:cat>
          <c:val>
            <c:numRef>
              <c:f>Лист1!$B$2:$B$9</c:f>
              <c:numCache>
                <c:formatCode>0.00%</c:formatCode>
                <c:ptCount val="8"/>
                <c:pt idx="0">
                  <c:v>0.16300000000000001</c:v>
                </c:pt>
                <c:pt idx="1">
                  <c:v>6.0000000000000027E-3</c:v>
                </c:pt>
                <c:pt idx="2">
                  <c:v>1.2300000000000005E-2</c:v>
                </c:pt>
                <c:pt idx="3">
                  <c:v>0.33800000000000024</c:v>
                </c:pt>
                <c:pt idx="4">
                  <c:v>0.37700000000000017</c:v>
                </c:pt>
                <c:pt idx="5" formatCode="0%">
                  <c:v>0.05</c:v>
                </c:pt>
                <c:pt idx="6">
                  <c:v>2.0000000000000015E-4</c:v>
                </c:pt>
                <c:pt idx="7">
                  <c:v>5.2700000000000018E-2</c:v>
                </c:pt>
              </c:numCache>
            </c:numRef>
          </c:val>
        </c:ser>
      </c:pie3DChart>
    </c:plotArea>
    <c:legend>
      <c:legendPos val="r"/>
      <c:layout>
        <c:manualLayout>
          <c:xMode val="edge"/>
          <c:yMode val="edge"/>
          <c:x val="0.6565516354079014"/>
          <c:y val="5.9710824144044196E-2"/>
          <c:w val="0.33325732404138675"/>
          <c:h val="0.85085917127541422"/>
        </c:manualLayout>
      </c:layout>
    </c:legend>
    <c:plotVisOnly val="1"/>
  </c:chart>
  <c:txPr>
    <a:bodyPr/>
    <a:lstStyle/>
    <a:p>
      <a:pPr>
        <a:defRPr sz="1200" b="0">
          <a:latin typeface="Times New Roman" pitchFamily="18" charset="0"/>
          <a:cs typeface="Times New Roman" pitchFamily="18" charset="0"/>
        </a:defRPr>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FA2AE-F67A-4C3F-AF91-1B3051D68ABB}" type="datetimeFigureOut">
              <a:rPr lang="ru-RU" smtClean="0"/>
              <a:pPr/>
              <a:t>31.05.2022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F7041-79FB-40F7-8680-65D6C8EB003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76F7041-79FB-40F7-8680-65D6C8EB0033}"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1506449322"/>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1747324148"/>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3851080725"/>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A5D57AF-1C81-4392-834B-8D370348282C}" type="datetime1">
              <a:rPr lang="ru-RU"/>
              <a:pPr>
                <a:defRPr/>
              </a:pPr>
              <a:t>31.05.2022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A62658F-2E54-4AF8-BF6B-D2965564721F}" type="slidenum">
              <a:rPr lang="ru-RU" altLang="ru-RU"/>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CD50DC27-3D78-4A74-B73F-8D88727A1E50}" type="datetime1">
              <a:rPr lang="ru-RU"/>
              <a:pPr>
                <a:defRPr/>
              </a:pPr>
              <a:t>31.05.2022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9FF0B427-DE79-471F-863E-B43BFE2A6B9C}" type="slidenum">
              <a:rPr lang="ru-RU" altLang="ru-RU"/>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1702701252"/>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3576854206"/>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2286749807"/>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2510318268"/>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3478524031"/>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2526786225"/>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1896466548"/>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C40026-CF6D-4076-9C2C-B5624213451E}" type="datetimeFigureOut">
              <a:rPr lang="ru-RU" smtClean="0"/>
              <a:pPr/>
              <a:t>31.05.2022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2223123327"/>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40026-CF6D-4076-9C2C-B5624213451E}" type="datetimeFigureOut">
              <a:rPr lang="ru-RU" smtClean="0"/>
              <a:pPr/>
              <a:t>31.05.2022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2C6E0-EB0C-4DBA-A907-02E346E8E689}" type="slidenum">
              <a:rPr lang="ru-RU" smtClean="0"/>
              <a:pPr/>
              <a:t>‹#›</a:t>
            </a:fld>
            <a:endParaRPr lang="ru-RU"/>
          </a:p>
        </p:txBody>
      </p:sp>
    </p:spTree>
    <p:extLst>
      <p:ext uri="{BB962C8B-B14F-4D97-AF65-F5344CB8AC3E}">
        <p14:creationId xmlns:p14="http://schemas.microsoft.com/office/powerpoint/2010/main" xmlns="" val="388683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59832" y="116632"/>
            <a:ext cx="6192688" cy="2862322"/>
          </a:xfrm>
          <a:prstGeom prst="rect">
            <a:avLst/>
          </a:prstGeom>
        </p:spPr>
        <p:txBody>
          <a:bodyPr wrap="square">
            <a:spAutoFit/>
          </a:bodyPr>
          <a:lstStyle/>
          <a:p>
            <a:pPr algn="ctr"/>
            <a:r>
              <a:rPr lang="ru-RU" sz="3600" b="1" i="1" dirty="0" smtClean="0">
                <a:ln w="11430">
                  <a:noFill/>
                </a:ln>
                <a:solidFill>
                  <a:srgbClr val="FFFF99"/>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Бюджет</a:t>
            </a:r>
          </a:p>
          <a:p>
            <a:pPr algn="ctr"/>
            <a:r>
              <a:rPr lang="ru-RU" sz="3600" b="1" i="1" dirty="0" smtClean="0">
                <a:ln w="11430">
                  <a:noFill/>
                </a:ln>
                <a:solidFill>
                  <a:srgbClr val="FFFF99"/>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 Илекского сельсовета</a:t>
            </a:r>
          </a:p>
          <a:p>
            <a:pPr algn="ctr"/>
            <a:r>
              <a:rPr lang="ru-RU" sz="3600" b="1" i="1" dirty="0" smtClean="0">
                <a:ln w="11430">
                  <a:noFill/>
                </a:ln>
                <a:solidFill>
                  <a:srgbClr val="FFFF99"/>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 Илекского района</a:t>
            </a:r>
          </a:p>
          <a:p>
            <a:pPr algn="ctr"/>
            <a:r>
              <a:rPr lang="ru-RU" sz="3600" b="1" i="1" dirty="0" smtClean="0">
                <a:ln w="11430">
                  <a:noFill/>
                </a:ln>
                <a:solidFill>
                  <a:srgbClr val="FFFF99"/>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 за 2021</a:t>
            </a:r>
          </a:p>
          <a:p>
            <a:pPr algn="ctr"/>
            <a:r>
              <a:rPr lang="ru-RU" sz="3600" b="1" i="1" dirty="0" smtClean="0">
                <a:ln w="11430">
                  <a:noFill/>
                </a:ln>
                <a:solidFill>
                  <a:srgbClr val="FFFF99"/>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 </a:t>
            </a:r>
            <a:r>
              <a:rPr lang="ru-RU" sz="3600" b="1" i="1" dirty="0">
                <a:ln w="11430">
                  <a:noFill/>
                </a:ln>
                <a:solidFill>
                  <a:srgbClr val="FFFF99"/>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год </a:t>
            </a:r>
          </a:p>
        </p:txBody>
      </p:sp>
      <p:grpSp>
        <p:nvGrpSpPr>
          <p:cNvPr id="9" name="Группа 8"/>
          <p:cNvGrpSpPr/>
          <p:nvPr/>
        </p:nvGrpSpPr>
        <p:grpSpPr>
          <a:xfrm>
            <a:off x="1290876" y="2420888"/>
            <a:ext cx="6089436" cy="4293096"/>
            <a:chOff x="1506900" y="2996952"/>
            <a:chExt cx="5644580" cy="3573524"/>
          </a:xfrm>
        </p:grpSpPr>
        <p:pic>
          <p:nvPicPr>
            <p:cNvPr id="1028" name="Picture 4" descr="http://www.oclegaldefense.com/wp-content/uploads/2014/10/474209955-1024x910.jpg"/>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2189046" y="2996952"/>
              <a:ext cx="4477369" cy="35735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Стрелка вправо 2"/>
            <p:cNvSpPr/>
            <p:nvPr/>
          </p:nvSpPr>
          <p:spPr>
            <a:xfrm rot="2406975">
              <a:off x="1506900" y="4815516"/>
              <a:ext cx="1402443" cy="640320"/>
            </a:xfrm>
            <a:prstGeom prst="rightArrow">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Доходы</a:t>
              </a:r>
              <a:endParaRPr lang="ru-RU" sz="2000" b="1" dirty="0">
                <a:latin typeface="Times New Roman" pitchFamily="18" charset="0"/>
                <a:cs typeface="Times New Roman" pitchFamily="18" charset="0"/>
              </a:endParaRPr>
            </a:p>
          </p:txBody>
        </p:sp>
        <p:sp>
          <p:nvSpPr>
            <p:cNvPr id="7" name="Стрелка вправо 6"/>
            <p:cNvSpPr/>
            <p:nvPr/>
          </p:nvSpPr>
          <p:spPr>
            <a:xfrm rot="19194371">
              <a:off x="5760627" y="4870201"/>
              <a:ext cx="1390853" cy="589559"/>
            </a:xfrm>
            <a:prstGeom prst="rightArrow">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Расходы</a:t>
              </a:r>
              <a:endParaRPr lang="ru-RU" sz="2000" b="1" dirty="0">
                <a:latin typeface="Times New Roman" pitchFamily="18" charset="0"/>
                <a:cs typeface="Times New Roman" pitchFamily="18" charset="0"/>
              </a:endParaRPr>
            </a:p>
          </p:txBody>
        </p:sp>
        <p:sp>
          <p:nvSpPr>
            <p:cNvPr id="5" name="Скругленный прямоугольник 4"/>
            <p:cNvSpPr/>
            <p:nvPr/>
          </p:nvSpPr>
          <p:spPr>
            <a:xfrm>
              <a:off x="3851920" y="6237312"/>
              <a:ext cx="1140118" cy="285258"/>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chemeClr val="dk1"/>
                  </a:solidFill>
                  <a:latin typeface="Times New Roman" pitchFamily="18" charset="0"/>
                  <a:cs typeface="Times New Roman" pitchFamily="18" charset="0"/>
                </a:rPr>
                <a:t>Бюджет</a:t>
              </a:r>
              <a:endParaRPr lang="ru-RU" sz="2000" b="1" dirty="0">
                <a:solidFill>
                  <a:schemeClr val="dk1"/>
                </a:solidFill>
                <a:latin typeface="Times New Roman" pitchFamily="18" charset="0"/>
                <a:cs typeface="Times New Roman" pitchFamily="18" charset="0"/>
              </a:endParaRPr>
            </a:p>
          </p:txBody>
        </p:sp>
      </p:grpSp>
      <p:pic>
        <p:nvPicPr>
          <p:cNvPr id="11"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2428892" cy="2316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8512008"/>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58" y="1142984"/>
            <a:ext cx="857256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Расходная часть</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бюджета муниципального образования </a:t>
            </a:r>
            <a:r>
              <a:rPr kumimoji="0" lang="ru-RU" sz="1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Илекский</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сельсовет в 2021 году составила 82 125,2 тыс. руб. В том числе:</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Общегосударственные вопросы в сумме 13 426,4 тыс.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Национальная оборона в сумме 509,8 тыс.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Организация пожарной безопасности на территории Илекского сельсовета в сумме 702 тыс.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Подготовка и проведение мероприятий, направленных на предупреждение и ликвидацию последствий чрезвычайных ситуаций в сумме 242,7 тыс.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Обеспечение безопасности населения в сумме 64,6 тыс.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Дорожный фонд в сумме 27 650,0 тыс.</a:t>
            </a:r>
            <a:r>
              <a:rPr kumimoji="0" lang="ru-RU" sz="1400"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рублей;</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Реализация полномочий по подготовке и утверждению документации по планировке территории в сумме 89,8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Коммунальное хозяйство в сумме 12 691,0 тыс.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Благоустройство в сумме 18 310,4 тыс.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Культура в сумме 4 091,8</a:t>
            </a:r>
            <a:r>
              <a:rPr kumimoji="0" lang="ru-RU" sz="1400"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тыс.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Социальное обеспечение населения в сумме 20,0 тыс.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Физическая культура и спорт в сумме 4 326,8 тыс. руб.</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Содержимое 8" descr="IMG_3266.JPG"/>
          <p:cNvPicPr>
            <a:picLocks noChangeAspect="1"/>
          </p:cNvPicPr>
          <p:nvPr/>
        </p:nvPicPr>
        <p:blipFill>
          <a:blip r:embed="rId2" cstate="print"/>
          <a:stretch>
            <a:fillRect/>
          </a:stretch>
        </p:blipFill>
        <p:spPr bwMode="auto">
          <a:xfrm>
            <a:off x="357158" y="4714884"/>
            <a:ext cx="2494134" cy="1951691"/>
          </a:xfrm>
          <a:prstGeom prst="rect">
            <a:avLst/>
          </a:prstGeom>
          <a:noFill/>
          <a:ln>
            <a:noFill/>
          </a:ln>
          <a:effectLst>
            <a:softEdge rad="112500"/>
          </a:effectLst>
        </p:spPr>
      </p:pic>
      <p:pic>
        <p:nvPicPr>
          <p:cNvPr id="5" name="Рисунок 4"/>
          <p:cNvPicPr>
            <a:picLocks noChangeAspect="1"/>
          </p:cNvPicPr>
          <p:nvPr/>
        </p:nvPicPr>
        <p:blipFill>
          <a:blip r:embed="rId3" cstate="print"/>
          <a:stretch>
            <a:fillRect/>
          </a:stretch>
        </p:blipFill>
        <p:spPr>
          <a:xfrm>
            <a:off x="2928926" y="4714860"/>
            <a:ext cx="2571768" cy="2075104"/>
          </a:xfrm>
          <a:prstGeom prst="rect">
            <a:avLst/>
          </a:prstGeom>
          <a:ln>
            <a:noFill/>
          </a:ln>
          <a:effectLst>
            <a:softEdge rad="112500"/>
          </a:effectLst>
        </p:spPr>
      </p:pic>
      <p:pic>
        <p:nvPicPr>
          <p:cNvPr id="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1"/>
            <a:ext cx="1285851" cy="1226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Содержимое 15" descr="IMG_4068.JPG"/>
          <p:cNvPicPr>
            <a:picLocks noChangeAspect="1"/>
          </p:cNvPicPr>
          <p:nvPr/>
        </p:nvPicPr>
        <p:blipFill>
          <a:blip r:embed="rId5" cstate="print"/>
          <a:stretch>
            <a:fillRect/>
          </a:stretch>
        </p:blipFill>
        <p:spPr>
          <a:xfrm>
            <a:off x="6072198" y="4857760"/>
            <a:ext cx="2568349" cy="1712232"/>
          </a:xfrm>
          <a:prstGeom prst="rect">
            <a:avLst/>
          </a:prstGeom>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Расходы  Илекского сельсовета  в области национальной обороны в 2021 году</a:t>
            </a:r>
            <a:endParaRPr lang="ru-RU" sz="2500" dirty="0"/>
          </a:p>
        </p:txBody>
      </p:sp>
      <p:sp>
        <p:nvSpPr>
          <p:cNvPr id="3" name="Прямоугольник 2"/>
          <p:cNvSpPr/>
          <p:nvPr/>
        </p:nvSpPr>
        <p:spPr>
          <a:xfrm>
            <a:off x="214282" y="1428736"/>
            <a:ext cx="8215370" cy="1200329"/>
          </a:xfrm>
          <a:prstGeom prst="rect">
            <a:avLst/>
          </a:prstGeom>
        </p:spPr>
        <p:txBody>
          <a:bodyPr wrap="square">
            <a:spAutoFit/>
          </a:bodyPr>
          <a:lstStyle/>
          <a:p>
            <a:pPr algn="ctr">
              <a:buFont typeface="Arial" charset="0"/>
              <a:buNone/>
            </a:pPr>
            <a:r>
              <a:rPr lang="ru-RU" altLang="ru-RU" b="1" dirty="0" smtClean="0">
                <a:latin typeface="Times New Roman" pitchFamily="18" charset="0"/>
                <a:cs typeface="Times New Roman" pitchFamily="18" charset="0"/>
              </a:rPr>
              <a:t>По состоянию на </a:t>
            </a:r>
            <a:r>
              <a:rPr lang="ru-RU" altLang="ru-RU" b="1" dirty="0" smtClean="0">
                <a:solidFill>
                  <a:srgbClr val="C00000"/>
                </a:solidFill>
                <a:latin typeface="Times New Roman" pitchFamily="18" charset="0"/>
                <a:cs typeface="Times New Roman" pitchFamily="18" charset="0"/>
              </a:rPr>
              <a:t>01.01.2022 </a:t>
            </a:r>
            <a:r>
              <a:rPr lang="ru-RU" altLang="ru-RU" b="1" dirty="0" smtClean="0">
                <a:latin typeface="Times New Roman" pitchFamily="18" charset="0"/>
                <a:cs typeface="Times New Roman" pitchFamily="18" charset="0"/>
              </a:rPr>
              <a:t>на воинском учете состоит </a:t>
            </a:r>
          </a:p>
          <a:p>
            <a:pPr algn="ctr">
              <a:buFont typeface="Arial" charset="0"/>
              <a:buNone/>
            </a:pPr>
            <a:r>
              <a:rPr lang="ru-RU" altLang="ru-RU" b="1" dirty="0" smtClean="0">
                <a:solidFill>
                  <a:srgbClr val="C00000"/>
                </a:solidFill>
                <a:latin typeface="Times New Roman" pitchFamily="18" charset="0"/>
                <a:cs typeface="Times New Roman" pitchFamily="18" charset="0"/>
              </a:rPr>
              <a:t>2160</a:t>
            </a:r>
            <a:r>
              <a:rPr lang="ru-RU" altLang="ru-RU" b="1" dirty="0" smtClean="0">
                <a:solidFill>
                  <a:srgbClr val="403152"/>
                </a:solidFill>
                <a:latin typeface="Times New Roman" pitchFamily="18" charset="0"/>
                <a:cs typeface="Times New Roman" pitchFamily="18" charset="0"/>
              </a:rPr>
              <a:t> </a:t>
            </a:r>
            <a:r>
              <a:rPr lang="ru-RU" altLang="ru-RU" b="1" dirty="0" smtClean="0">
                <a:latin typeface="Times New Roman" pitchFamily="18" charset="0"/>
                <a:cs typeface="Times New Roman" pitchFamily="18" charset="0"/>
              </a:rPr>
              <a:t>человек</a:t>
            </a:r>
          </a:p>
          <a:p>
            <a:pPr algn="ctr">
              <a:buFont typeface="Arial" charset="0"/>
              <a:buNone/>
            </a:pPr>
            <a:endParaRPr lang="ru-RU" altLang="ru-RU" b="1" dirty="0" smtClean="0">
              <a:solidFill>
                <a:srgbClr val="403152"/>
              </a:solidFill>
              <a:latin typeface="Times New Roman" pitchFamily="18" charset="0"/>
              <a:cs typeface="Times New Roman" pitchFamily="18" charset="0"/>
            </a:endParaRPr>
          </a:p>
          <a:p>
            <a:pPr algn="ctr">
              <a:buFont typeface="Arial" charset="0"/>
              <a:buNone/>
            </a:pPr>
            <a:r>
              <a:rPr lang="ru-RU" altLang="ru-RU" b="1" dirty="0" smtClean="0">
                <a:latin typeface="Times New Roman" pitchFamily="18" charset="0"/>
                <a:cs typeface="Times New Roman" pitchFamily="18" charset="0"/>
              </a:rPr>
              <a:t>В ряды вооруженных сил призваны </a:t>
            </a:r>
            <a:r>
              <a:rPr lang="ru-RU" altLang="ru-RU" b="1" dirty="0" smtClean="0">
                <a:solidFill>
                  <a:srgbClr val="C00000"/>
                </a:solidFill>
                <a:latin typeface="Times New Roman" pitchFamily="18" charset="0"/>
                <a:cs typeface="Times New Roman" pitchFamily="18" charset="0"/>
              </a:rPr>
              <a:t>260</a:t>
            </a:r>
            <a:r>
              <a:rPr lang="ru-RU" altLang="ru-RU" b="1" dirty="0" smtClean="0">
                <a:solidFill>
                  <a:srgbClr val="403152"/>
                </a:solidFill>
                <a:latin typeface="Times New Roman" pitchFamily="18" charset="0"/>
                <a:cs typeface="Times New Roman" pitchFamily="18" charset="0"/>
              </a:rPr>
              <a:t> </a:t>
            </a:r>
            <a:r>
              <a:rPr lang="ru-RU" altLang="ru-RU" b="1" dirty="0" smtClean="0">
                <a:latin typeface="Times New Roman" pitchFamily="18" charset="0"/>
                <a:cs typeface="Times New Roman" pitchFamily="18" charset="0"/>
              </a:rPr>
              <a:t>человек</a:t>
            </a:r>
          </a:p>
        </p:txBody>
      </p:sp>
      <p:sp>
        <p:nvSpPr>
          <p:cNvPr id="4" name="Прямоугольник 3"/>
          <p:cNvSpPr/>
          <p:nvPr/>
        </p:nvSpPr>
        <p:spPr>
          <a:xfrm>
            <a:off x="4286248" y="3857628"/>
            <a:ext cx="4286280" cy="1477328"/>
          </a:xfrm>
          <a:prstGeom prst="rect">
            <a:avLst/>
          </a:prstGeom>
        </p:spPr>
        <p:txBody>
          <a:bodyPr wrap="square">
            <a:spAutoFit/>
          </a:bodyPr>
          <a:lstStyle/>
          <a:p>
            <a:pPr lvl="0" algn="just">
              <a:spcBef>
                <a:spcPct val="0"/>
              </a:spcBef>
              <a:defRPr/>
            </a:pPr>
            <a:r>
              <a:rPr lang="ru-RU" b="1" dirty="0" smtClean="0">
                <a:solidFill>
                  <a:srgbClr val="002060"/>
                </a:solidFill>
                <a:latin typeface="Times New Roman" panose="02020603050405020304" pitchFamily="18" charset="0"/>
                <a:cs typeface="Times New Roman" panose="02020603050405020304" pitchFamily="18" charset="0"/>
              </a:rPr>
              <a:t>Первичный воинский  учет на территориях, где отсутствуют военные комиссариаты  за счет средств федерального бюджета </a:t>
            </a:r>
            <a:r>
              <a:rPr lang="ru-RU" b="1" dirty="0" smtClean="0">
                <a:solidFill>
                  <a:srgbClr val="002060"/>
                </a:solidFill>
                <a:latin typeface="Times New Roman" panose="02020603050405020304" pitchFamily="18" charset="0"/>
                <a:cs typeface="Times New Roman" panose="02020603050405020304" pitchFamily="18" charset="0"/>
              </a:rPr>
              <a:t>– 509,8 </a:t>
            </a:r>
            <a:r>
              <a:rPr lang="ru-RU" b="1" dirty="0" smtClean="0">
                <a:solidFill>
                  <a:srgbClr val="002060"/>
                </a:solidFill>
                <a:latin typeface="Times New Roman" panose="02020603050405020304" pitchFamily="18" charset="0"/>
                <a:cs typeface="Times New Roman" panose="02020603050405020304" pitchFamily="18" charset="0"/>
              </a:rPr>
              <a:t>тыс. руб.;</a:t>
            </a:r>
          </a:p>
        </p:txBody>
      </p:sp>
      <p:pic>
        <p:nvPicPr>
          <p:cNvPr id="5" name="Picture 3"/>
          <p:cNvPicPr>
            <a:picLocks noChangeAspect="1" noChangeArrowheads="1"/>
          </p:cNvPicPr>
          <p:nvPr/>
        </p:nvPicPr>
        <p:blipFill>
          <a:blip r:embed="rId2" cstate="print"/>
          <a:srcRect/>
          <a:stretch>
            <a:fillRect/>
          </a:stretch>
        </p:blipFill>
        <p:spPr bwMode="auto">
          <a:xfrm>
            <a:off x="642910" y="3714752"/>
            <a:ext cx="3111398" cy="2263927"/>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Расходы  Илекского сельсовета  в области пожарной безопасности  в 2021 году</a:t>
            </a:r>
            <a:endParaRPr lang="ru-RU" sz="2500" dirty="0"/>
          </a:p>
        </p:txBody>
      </p:sp>
      <p:sp>
        <p:nvSpPr>
          <p:cNvPr id="31745" name="Rectangle 1"/>
          <p:cNvSpPr>
            <a:spLocks noChangeArrowheads="1"/>
          </p:cNvSpPr>
          <p:nvPr/>
        </p:nvSpPr>
        <p:spPr bwMode="auto">
          <a:xfrm>
            <a:off x="428596" y="1357298"/>
            <a:ext cx="792961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Организация пожарной безопасности на территории Илекского сельсовета в сумме 702 тыс. руб.;</a:t>
            </a:r>
            <a:endParaRPr kumimoji="0" lang="ru-RU" sz="1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Подготовка и проведение мероприятий, направленных на предупреждение и ликвидацию последствий чрезвычайных ситуаций в сумме 242,7 тыс. руб.;</a:t>
            </a:r>
            <a:endParaRPr kumimoji="0" lang="ru-RU" sz="1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Обеспечение безопасности населения в сумме 64</a:t>
            </a:r>
            <a:r>
              <a:rPr lang="ru-RU" sz="1400" b="1" i="1" dirty="0" smtClean="0">
                <a:latin typeface="Times New Roman" pitchFamily="18" charset="0"/>
                <a:ea typeface="Times New Roman" pitchFamily="18" charset="0"/>
                <a:cs typeface="Times New Roman" pitchFamily="18" charset="0"/>
              </a:rPr>
              <a:t>,6 тыс.</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руб.</a:t>
            </a:r>
          </a:p>
        </p:txBody>
      </p:sp>
      <p:pic>
        <p:nvPicPr>
          <p:cNvPr id="4" name="Рисунок 2"/>
          <p:cNvPicPr>
            <a:picLocks noChangeAspect="1" noChangeArrowheads="1"/>
          </p:cNvPicPr>
          <p:nvPr/>
        </p:nvPicPr>
        <p:blipFill>
          <a:blip r:embed="rId2" cstate="print"/>
          <a:srcRect/>
          <a:stretch>
            <a:fillRect/>
          </a:stretch>
        </p:blipFill>
        <p:spPr bwMode="auto">
          <a:xfrm>
            <a:off x="357158" y="2714620"/>
            <a:ext cx="2857520" cy="301036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a:xfrm>
            <a:off x="3357554" y="2714621"/>
            <a:ext cx="3791342" cy="2214578"/>
          </a:xfrm>
          <a:prstGeom prst="rect">
            <a:avLst/>
          </a:prstGeom>
          <a:effectLst>
            <a:softEdge rad="112500"/>
          </a:effectLst>
        </p:spPr>
      </p:pic>
      <p:sp>
        <p:nvSpPr>
          <p:cNvPr id="8" name="Прямоугольник 7"/>
          <p:cNvSpPr/>
          <p:nvPr/>
        </p:nvSpPr>
        <p:spPr>
          <a:xfrm>
            <a:off x="3214678" y="4929198"/>
            <a:ext cx="5786478" cy="923330"/>
          </a:xfrm>
          <a:prstGeom prst="rect">
            <a:avLst/>
          </a:prstGeom>
        </p:spPr>
        <p:txBody>
          <a:bodyPr wrap="square">
            <a:spAutoFit/>
          </a:bodyPr>
          <a:lstStyle/>
          <a:p>
            <a:r>
              <a:rPr lang="ru-RU" altLang="ru-RU" b="1" i="1" dirty="0" smtClean="0">
                <a:latin typeface="Times New Roman" pitchFamily="18" charset="0"/>
                <a:cs typeface="Times New Roman" pitchFamily="18" charset="0"/>
              </a:rPr>
              <a:t>В целях обеспечения пожарной </a:t>
            </a:r>
            <a:r>
              <a:rPr lang="ru-RU" altLang="ru-RU" i="1" dirty="0" smtClean="0">
                <a:latin typeface="Times New Roman" pitchFamily="18" charset="0"/>
                <a:cs typeface="Times New Roman" pitchFamily="18" charset="0"/>
              </a:rPr>
              <a:t>безопасности в границах населенных пунктов МО постоянно находятся в рабочем состоянии </a:t>
            </a:r>
            <a:r>
              <a:rPr lang="ru-RU" altLang="ru-RU" i="1" dirty="0" smtClean="0">
                <a:solidFill>
                  <a:srgbClr val="C00000"/>
                </a:solidFill>
                <a:latin typeface="Times New Roman" pitchFamily="18" charset="0"/>
                <a:cs typeface="Times New Roman" pitchFamily="18" charset="0"/>
              </a:rPr>
              <a:t>40</a:t>
            </a:r>
            <a:r>
              <a:rPr lang="ru-RU" altLang="ru-RU" i="1" dirty="0" smtClean="0">
                <a:latin typeface="Times New Roman" pitchFamily="18" charset="0"/>
                <a:cs typeface="Times New Roman" pitchFamily="18" charset="0"/>
              </a:rPr>
              <a:t> пожарных гидрантов</a:t>
            </a:r>
            <a:endParaRPr lang="ru-RU" i="1" dirty="0"/>
          </a:p>
        </p:txBody>
      </p:sp>
    </p:spTree>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0" y="404813"/>
            <a:ext cx="9180513" cy="720725"/>
          </a:xfrm>
        </p:spPr>
        <p:txBody>
          <a:bodyPr>
            <a:normAutofit/>
          </a:bodyPr>
          <a:lstStyle/>
          <a:p>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Профилактика пожарной безопасности</a:t>
            </a:r>
            <a:endParaRPr lang="ru-RU" altLang="ru-RU" sz="32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descr="D:\ФОТО\Фото ЧС\IMG_3281.JPG"/>
          <p:cNvPicPr>
            <a:picLocks noGrp="1" noChangeAspect="1" noChangeArrowheads="1"/>
          </p:cNvPicPr>
          <p:nvPr>
            <p:ph idx="1"/>
          </p:nvPr>
        </p:nvPicPr>
        <p:blipFill>
          <a:blip r:embed="rId2" cstate="print"/>
          <a:srcRect/>
          <a:stretch>
            <a:fillRect/>
          </a:stretch>
        </p:blipFill>
        <p:spPr>
          <a:xfrm>
            <a:off x="0" y="1285860"/>
            <a:ext cx="4543425" cy="4886003"/>
          </a:xfrm>
          <a:effectLst>
            <a:softEdge rad="112500"/>
          </a:effectLst>
        </p:spPr>
      </p:pic>
      <p:pic>
        <p:nvPicPr>
          <p:cNvPr id="4" name="Рисунок 3"/>
          <p:cNvPicPr>
            <a:picLocks noChangeAspect="1"/>
          </p:cNvPicPr>
          <p:nvPr/>
        </p:nvPicPr>
        <p:blipFill>
          <a:blip r:embed="rId3"/>
          <a:stretch>
            <a:fillRect/>
          </a:stretch>
        </p:blipFill>
        <p:spPr>
          <a:xfrm>
            <a:off x="4543425" y="1500374"/>
            <a:ext cx="4572000" cy="468052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939784"/>
          </a:xfrm>
        </p:spPr>
        <p:txBody>
          <a:bodyPr>
            <a:normAutofit/>
          </a:bodyPr>
          <a:lstStyle/>
          <a:p>
            <a:r>
              <a:rPr lang="ru-RU" sz="25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Расходы  на  дорожное  хозяйство  Илекского сельсовета  в 2021 году</a:t>
            </a:r>
            <a:endParaRPr lang="ru-RU" sz="25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endParaRPr>
          </a:p>
        </p:txBody>
      </p:sp>
      <p:pic>
        <p:nvPicPr>
          <p:cNvPr id="3" name="Содержимое 4" descr="P10526-140621.jpg"/>
          <p:cNvPicPr>
            <a:picLocks noChangeAspect="1"/>
          </p:cNvPicPr>
          <p:nvPr/>
        </p:nvPicPr>
        <p:blipFill>
          <a:blip r:embed="rId2" cstate="print"/>
          <a:stretch>
            <a:fillRect/>
          </a:stretch>
        </p:blipFill>
        <p:spPr>
          <a:xfrm>
            <a:off x="142844" y="5572140"/>
            <a:ext cx="2305457" cy="1285860"/>
          </a:xfrm>
          <a:prstGeom prst="rect">
            <a:avLst/>
          </a:prstGeom>
          <a:effectLst>
            <a:softEdge rad="112500"/>
          </a:effectLst>
        </p:spPr>
      </p:pic>
      <p:sp>
        <p:nvSpPr>
          <p:cNvPr id="6" name="Прямоугольник 5"/>
          <p:cNvSpPr/>
          <p:nvPr/>
        </p:nvSpPr>
        <p:spPr>
          <a:xfrm>
            <a:off x="357158" y="1214423"/>
            <a:ext cx="7929618" cy="4647426"/>
          </a:xfrm>
          <a:prstGeom prst="rect">
            <a:avLst/>
          </a:prstGeom>
        </p:spPr>
        <p:txBody>
          <a:bodyPr wrap="square">
            <a:spAutoFit/>
          </a:bodyPr>
          <a:lstStyle/>
          <a:p>
            <a:pPr lvl="0" indent="450850" algn="just" fontAlgn="base">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Территория сельсовета состоит из </a:t>
            </a:r>
            <a:r>
              <a:rPr lang="ru-RU" sz="1000" i="1" dirty="0" smtClean="0">
                <a:solidFill>
                  <a:srgbClr val="FF0000"/>
                </a:solidFill>
                <a:latin typeface="Arial" pitchFamily="34" charset="0"/>
                <a:ea typeface="Times New Roman" pitchFamily="18" charset="0"/>
                <a:cs typeface="Arial" pitchFamily="34" charset="0"/>
              </a:rPr>
              <a:t>116</a:t>
            </a:r>
            <a:r>
              <a:rPr lang="ru-RU" sz="1000" i="1" dirty="0" smtClean="0">
                <a:solidFill>
                  <a:prstClr val="black"/>
                </a:solidFill>
                <a:latin typeface="Arial" pitchFamily="34" charset="0"/>
                <a:ea typeface="Times New Roman" pitchFamily="18" charset="0"/>
                <a:cs typeface="Arial" pitchFamily="34" charset="0"/>
              </a:rPr>
              <a:t> улиц, переулков и проездов, общей протяженностью </a:t>
            </a:r>
            <a:r>
              <a:rPr lang="ru-RU" sz="1000" i="1" dirty="0" smtClean="0">
                <a:solidFill>
                  <a:srgbClr val="FF0000"/>
                </a:solidFill>
                <a:latin typeface="Arial" pitchFamily="34" charset="0"/>
                <a:ea typeface="Times New Roman" pitchFamily="18" charset="0"/>
                <a:cs typeface="Arial" pitchFamily="34" charset="0"/>
              </a:rPr>
              <a:t>101</a:t>
            </a:r>
            <a:r>
              <a:rPr lang="ru-RU" sz="1000" i="1" dirty="0" smtClean="0">
                <a:solidFill>
                  <a:prstClr val="black"/>
                </a:solidFill>
                <a:latin typeface="Arial" pitchFamily="34" charset="0"/>
                <a:ea typeface="Times New Roman" pitchFamily="18" charset="0"/>
                <a:cs typeface="Arial" pitchFamily="34" charset="0"/>
              </a:rPr>
              <a:t> км., из которых </a:t>
            </a:r>
            <a:r>
              <a:rPr lang="ru-RU" sz="1000" i="1" dirty="0" smtClean="0">
                <a:solidFill>
                  <a:srgbClr val="FF0000"/>
                </a:solidFill>
                <a:latin typeface="Arial" pitchFamily="34" charset="0"/>
                <a:ea typeface="Times New Roman" pitchFamily="18" charset="0"/>
                <a:cs typeface="Arial" pitchFamily="34" charset="0"/>
              </a:rPr>
              <a:t>59 </a:t>
            </a:r>
            <a:r>
              <a:rPr lang="ru-RU" sz="1000" i="1" dirty="0" smtClean="0">
                <a:solidFill>
                  <a:prstClr val="black"/>
                </a:solidFill>
                <a:latin typeface="Arial" pitchFamily="34" charset="0"/>
                <a:ea typeface="Times New Roman" pitchFamily="18" charset="0"/>
                <a:cs typeface="Arial" pitchFamily="34" charset="0"/>
              </a:rPr>
              <a:t>км. С асфальтовым покрытием.</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В отчетном периоде были произведены следующие мероприятия:</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В рамках реализации мероприятий муниципальной программы «Дорожная деятельность в отношении автомобильных дорог местного значения в границах населенных пунктов поселения и обеспечение безопасности дорожного движения на них», были проведены работы по:</a:t>
            </a:r>
          </a:p>
          <a:p>
            <a:pPr lvl="0" indent="450850" algn="just" eaLnBrk="0" fontAlgn="base" hangingPunct="0">
              <a:spcBef>
                <a:spcPct val="0"/>
              </a:spcBef>
              <a:spcAft>
                <a:spcPct val="0"/>
              </a:spcAft>
            </a:pP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buFontTx/>
              <a:buChar char="•"/>
            </a:pPr>
            <a:r>
              <a:rPr lang="ru-RU" sz="1000" i="1" dirty="0" smtClean="0">
                <a:solidFill>
                  <a:prstClr val="black"/>
                </a:solidFill>
                <a:latin typeface="Arial" pitchFamily="34" charset="0"/>
                <a:ea typeface="Times New Roman" pitchFamily="18" charset="0"/>
                <a:cs typeface="Arial" pitchFamily="34" charset="0"/>
              </a:rPr>
              <a:t>Капитальному ремонту асфальтобетонного покрытия по ул. Дзержинского в сумме 3 106 ,1 тыс. руб.;</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buFontTx/>
              <a:buChar char="•"/>
            </a:pPr>
            <a:r>
              <a:rPr lang="ru-RU" sz="1000" i="1" dirty="0" smtClean="0">
                <a:solidFill>
                  <a:prstClr val="black"/>
                </a:solidFill>
                <a:latin typeface="Arial" pitchFamily="34" charset="0"/>
                <a:ea typeface="Times New Roman" pitchFamily="18" charset="0"/>
                <a:cs typeface="Arial" pitchFamily="34" charset="0"/>
              </a:rPr>
              <a:t>Ремонту асфальтобетонного покрытия по ул. Павлика Морозова в сумме 1 526 ,1 тыс. руб.;</a:t>
            </a:r>
            <a:endParaRPr lang="ru-RU" sz="10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buFontTx/>
              <a:buChar char="•"/>
            </a:pPr>
            <a:r>
              <a:rPr lang="ru-RU" sz="1000" i="1" dirty="0" smtClean="0">
                <a:solidFill>
                  <a:prstClr val="black"/>
                </a:solidFill>
                <a:latin typeface="Arial" pitchFamily="34" charset="0"/>
                <a:ea typeface="Times New Roman" pitchFamily="18" charset="0"/>
                <a:cs typeface="Arial" pitchFamily="34" charset="0"/>
              </a:rPr>
              <a:t>Капитальному ремонту асфальтобетонного покрытия по ул. </a:t>
            </a:r>
            <a:r>
              <a:rPr lang="ru-RU" sz="1000" i="1" dirty="0" err="1" smtClean="0">
                <a:solidFill>
                  <a:prstClr val="black"/>
                </a:solidFill>
                <a:latin typeface="Arial" pitchFamily="34" charset="0"/>
                <a:ea typeface="Times New Roman" pitchFamily="18" charset="0"/>
                <a:cs typeface="Arial" pitchFamily="34" charset="0"/>
              </a:rPr>
              <a:t>Краснокутская</a:t>
            </a:r>
            <a:r>
              <a:rPr lang="ru-RU" sz="1000" i="1" dirty="0" smtClean="0">
                <a:solidFill>
                  <a:prstClr val="black"/>
                </a:solidFill>
                <a:latin typeface="Arial" pitchFamily="34" charset="0"/>
                <a:ea typeface="Times New Roman" pitchFamily="18" charset="0"/>
                <a:cs typeface="Arial" pitchFamily="34" charset="0"/>
              </a:rPr>
              <a:t> (от дома №131 до ул. Юбилейная) в сумме 6 750, 3 тыс. руб.;</a:t>
            </a:r>
          </a:p>
          <a:p>
            <a:pPr lvl="0" indent="450850" algn="just" eaLnBrk="0" fontAlgn="base" hangingPunct="0">
              <a:spcBef>
                <a:spcPct val="0"/>
              </a:spcBef>
              <a:spcAft>
                <a:spcPct val="0"/>
              </a:spcAft>
              <a:buFontTx/>
              <a:buChar char="•"/>
            </a:pPr>
            <a:r>
              <a:rPr lang="ru-RU" sz="1000" i="1" dirty="0" smtClean="0">
                <a:solidFill>
                  <a:prstClr val="black"/>
                </a:solidFill>
                <a:latin typeface="Arial" pitchFamily="34" charset="0"/>
                <a:ea typeface="Times New Roman" pitchFamily="18" charset="0"/>
                <a:cs typeface="Arial" pitchFamily="34" charset="0"/>
              </a:rPr>
              <a:t> Ямочному ремонту асфальтобетонного покрытия дорог с. Илек в сумме 729,7 </a:t>
            </a:r>
            <a:r>
              <a:rPr lang="ru-RU" sz="800" i="1" dirty="0" smtClean="0">
                <a:solidFill>
                  <a:prstClr val="black"/>
                </a:solidFill>
                <a:latin typeface="Arial" pitchFamily="34" charset="0"/>
                <a:ea typeface="Times New Roman" pitchFamily="18" charset="0"/>
                <a:cs typeface="Arial" pitchFamily="34" charset="0"/>
              </a:rPr>
              <a:t>тыс. руб.;</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buFontTx/>
              <a:buChar char="•"/>
            </a:pPr>
            <a:r>
              <a:rPr lang="ru-RU" sz="1000" i="1" dirty="0" smtClean="0">
                <a:solidFill>
                  <a:prstClr val="black"/>
                </a:solidFill>
                <a:latin typeface="Arial" pitchFamily="34" charset="0"/>
                <a:ea typeface="Times New Roman" pitchFamily="18" charset="0"/>
                <a:cs typeface="Arial" pitchFamily="34" charset="0"/>
              </a:rPr>
              <a:t>Профилированию в весенне-осенний период всех грунтовых дорог сел Илек и Шутово в сумме 385,3 тыс. руб.;</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buFontTx/>
              <a:buChar char="•"/>
            </a:pPr>
            <a:r>
              <a:rPr lang="ru-RU" sz="1000" i="1" dirty="0" smtClean="0">
                <a:solidFill>
                  <a:prstClr val="black"/>
                </a:solidFill>
                <a:latin typeface="Arial" pitchFamily="34" charset="0"/>
                <a:ea typeface="Times New Roman" pitchFamily="18" charset="0"/>
                <a:cs typeface="Arial" pitchFamily="34" charset="0"/>
              </a:rPr>
              <a:t>Электроэнергии уличного освещения и ремонту светильников уличного освещения в сумме 5 061,4 тыс. руб.;</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	Проведена замена ламп на фонарях уличного освещения в количестве 185 штук, отремонтировано 57 светильников, установлено 16 новых светодиодных фонарей .</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	Администрацией МО </a:t>
            </a:r>
            <a:r>
              <a:rPr lang="ru-RU" sz="1000" i="1" dirty="0" err="1" smtClean="0">
                <a:solidFill>
                  <a:prstClr val="black"/>
                </a:solidFill>
                <a:latin typeface="Arial" pitchFamily="34" charset="0"/>
                <a:ea typeface="Times New Roman" pitchFamily="18" charset="0"/>
                <a:cs typeface="Arial" pitchFamily="34" charset="0"/>
              </a:rPr>
              <a:t>Илекский</a:t>
            </a:r>
            <a:r>
              <a:rPr lang="ru-RU" sz="1000" i="1" dirty="0" smtClean="0">
                <a:solidFill>
                  <a:prstClr val="black"/>
                </a:solidFill>
                <a:latin typeface="Arial" pitchFamily="34" charset="0"/>
                <a:ea typeface="Times New Roman" pitchFamily="18" charset="0"/>
                <a:cs typeface="Arial" pitchFamily="34" charset="0"/>
              </a:rPr>
              <a:t> сельсовет продолжаются работы по модернизации уличного освещения, устанавливаются новые светодиодные фонари, которые  позволят экономить на потреблении электроэнергии.</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        Всего на эти цели в 2021 году затрачено 595,5 тыс. руб. </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buFontTx/>
              <a:buChar char="•"/>
            </a:pPr>
            <a:r>
              <a:rPr lang="ru-RU" sz="1000" i="1" dirty="0" smtClean="0">
                <a:solidFill>
                  <a:prstClr val="black"/>
                </a:solidFill>
                <a:latin typeface="Arial" pitchFamily="34" charset="0"/>
                <a:ea typeface="Times New Roman" pitchFamily="18" charset="0"/>
                <a:cs typeface="Arial" pitchFamily="34" charset="0"/>
              </a:rPr>
              <a:t>Прочим услугам по содержанию дорог в сумме 1 022,8 тыс. руб.</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В целях обеспечения безопасности дорожного движения все имеющиеся средства регулирования движения поддерживаются в надлежащем состоянии. Проводилась окраска всех действующих пешеходных переходов путем нанесения термопластика. На эти цели израсходовано 115, 2 тыс. руб.</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 Имеющиеся устройства искусственных неровностей содержатся в надлежащем состоянии. Всего в 2021 году заменено 18 дорожных знаков, изготовлено и установлено 22 знака. На эти цели израсходовано 310 тыс. руб. </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Также в 2021 году было приобретено и установлено перильное ограждение пешеходных переходов по ул. </a:t>
            </a:r>
            <a:r>
              <a:rPr lang="ru-RU" sz="1000" i="1" dirty="0" err="1" smtClean="0">
                <a:solidFill>
                  <a:prstClr val="black"/>
                </a:solidFill>
                <a:latin typeface="Arial" pitchFamily="34" charset="0"/>
                <a:ea typeface="Times New Roman" pitchFamily="18" charset="0"/>
                <a:cs typeface="Arial" pitchFamily="34" charset="0"/>
              </a:rPr>
              <a:t>Токмаковская</a:t>
            </a:r>
            <a:r>
              <a:rPr lang="ru-RU" sz="1000" i="1" dirty="0" smtClean="0">
                <a:solidFill>
                  <a:prstClr val="black"/>
                </a:solidFill>
                <a:latin typeface="Arial" pitchFamily="34" charset="0"/>
                <a:ea typeface="Times New Roman" pitchFamily="18" charset="0"/>
                <a:cs typeface="Arial" pitchFamily="34" charset="0"/>
              </a:rPr>
              <a:t>  и ул. Садовая на сумму 1 370,3 тыс. руб.</a:t>
            </a:r>
            <a:endParaRPr lang="ru-RU" sz="600" i="1" dirty="0" smtClean="0">
              <a:solidFill>
                <a:prstClr val="black"/>
              </a:solidFill>
              <a:latin typeface="Arial" pitchFamily="34" charset="0"/>
              <a:cs typeface="Arial" pitchFamily="34" charset="0"/>
            </a:endParaRPr>
          </a:p>
          <a:p>
            <a:pPr lvl="0" indent="450850" algn="just" eaLnBrk="0" fontAlgn="base" hangingPunct="0">
              <a:spcBef>
                <a:spcPct val="0"/>
              </a:spcBef>
              <a:spcAft>
                <a:spcPct val="0"/>
              </a:spcAft>
            </a:pPr>
            <a:r>
              <a:rPr lang="ru-RU" sz="1000" i="1" dirty="0" smtClean="0">
                <a:solidFill>
                  <a:prstClr val="black"/>
                </a:solidFill>
                <a:latin typeface="Arial" pitchFamily="34" charset="0"/>
                <a:ea typeface="Times New Roman" pitchFamily="18" charset="0"/>
                <a:cs typeface="Arial" pitchFamily="34" charset="0"/>
              </a:rPr>
              <a:t>В зимний период силами работников МУП «</a:t>
            </a:r>
            <a:r>
              <a:rPr lang="ru-RU" sz="1000" i="1" dirty="0" err="1" smtClean="0">
                <a:solidFill>
                  <a:prstClr val="black"/>
                </a:solidFill>
                <a:latin typeface="Arial" pitchFamily="34" charset="0"/>
                <a:ea typeface="Times New Roman" pitchFamily="18" charset="0"/>
                <a:cs typeface="Arial" pitchFamily="34" charset="0"/>
              </a:rPr>
              <a:t>Илекский</a:t>
            </a:r>
            <a:r>
              <a:rPr lang="ru-RU" sz="1000" i="1" dirty="0" smtClean="0">
                <a:solidFill>
                  <a:prstClr val="black"/>
                </a:solidFill>
                <a:latin typeface="Arial" pitchFamily="34" charset="0"/>
                <a:ea typeface="Times New Roman" pitchFamily="18" charset="0"/>
                <a:cs typeface="Arial" pitchFamily="34" charset="0"/>
              </a:rPr>
              <a:t> Коммунальщик», который является основным исполнителем работ по содержанию автомобильных дорог с. Илек и с. Шутово, проводятся работы по расчистке уличных дорог от снежного покрова, их обработке </a:t>
            </a:r>
            <a:r>
              <a:rPr lang="ru-RU" sz="1000" i="1" dirty="0" err="1" smtClean="0">
                <a:solidFill>
                  <a:prstClr val="black"/>
                </a:solidFill>
                <a:latin typeface="Arial" pitchFamily="34" charset="0"/>
                <a:ea typeface="Times New Roman" pitchFamily="18" charset="0"/>
                <a:cs typeface="Arial" pitchFamily="34" charset="0"/>
              </a:rPr>
              <a:t>песко-соляной</a:t>
            </a:r>
            <a:r>
              <a:rPr lang="ru-RU" sz="1000" i="1" dirty="0" smtClean="0">
                <a:solidFill>
                  <a:prstClr val="black"/>
                </a:solidFill>
                <a:latin typeface="Arial" pitchFamily="34" charset="0"/>
                <a:ea typeface="Times New Roman" pitchFamily="18" charset="0"/>
                <a:cs typeface="Arial" pitchFamily="34" charset="0"/>
              </a:rPr>
              <a:t> смесью, вывозу снега. На эти цели израсходовано 7 272,7 тыс. руб.</a:t>
            </a:r>
            <a:endParaRPr lang="ru-RU" i="1" dirty="0" smtClean="0">
              <a:solidFill>
                <a:prstClr val="black"/>
              </a:solidFill>
              <a:latin typeface="Arial" pitchFamily="34" charset="0"/>
              <a:cs typeface="Arial" pitchFamily="34" charset="0"/>
            </a:endParaRPr>
          </a:p>
        </p:txBody>
      </p:sp>
      <p:pic>
        <p:nvPicPr>
          <p:cNvPr id="7" name="Рисунок 6" descr="P10714-085118.jpg"/>
          <p:cNvPicPr>
            <a:picLocks noChangeAspect="1"/>
          </p:cNvPicPr>
          <p:nvPr/>
        </p:nvPicPr>
        <p:blipFill>
          <a:blip r:embed="rId3" cstate="print"/>
          <a:stretch>
            <a:fillRect/>
          </a:stretch>
        </p:blipFill>
        <p:spPr>
          <a:xfrm>
            <a:off x="2571736" y="5643578"/>
            <a:ext cx="1500198" cy="1107703"/>
          </a:xfrm>
          <a:prstGeom prst="rect">
            <a:avLst/>
          </a:prstGeom>
          <a:ln>
            <a:noFill/>
          </a:ln>
          <a:effectLst>
            <a:softEdge rad="112500"/>
          </a:effectLst>
        </p:spPr>
      </p:pic>
      <p:pic>
        <p:nvPicPr>
          <p:cNvPr id="8" name="Picture 2" descr="C:\Users\user\Desktop\Дороги-2021\Краснокутская\3\P10806-090316.jpg"/>
          <p:cNvPicPr>
            <a:picLocks noChangeAspect="1" noChangeArrowheads="1"/>
          </p:cNvPicPr>
          <p:nvPr/>
        </p:nvPicPr>
        <p:blipFill>
          <a:blip r:embed="rId4" cstate="print"/>
          <a:srcRect/>
          <a:stretch>
            <a:fillRect/>
          </a:stretch>
        </p:blipFill>
        <p:spPr bwMode="auto">
          <a:xfrm>
            <a:off x="7572396" y="5643578"/>
            <a:ext cx="1428760" cy="1065075"/>
          </a:xfrm>
          <a:prstGeom prst="rect">
            <a:avLst/>
          </a:prstGeom>
          <a:noFill/>
          <a:ln>
            <a:noFill/>
          </a:ln>
          <a:effectLst>
            <a:softEdge rad="112500"/>
          </a:effectLst>
        </p:spPr>
      </p:pic>
      <p:pic>
        <p:nvPicPr>
          <p:cNvPr id="9" name="Picture 2"/>
          <p:cNvPicPr>
            <a:picLocks noChangeAspect="1" noChangeArrowheads="1"/>
          </p:cNvPicPr>
          <p:nvPr/>
        </p:nvPicPr>
        <p:blipFill>
          <a:blip r:embed="rId5" cstate="print"/>
          <a:srcRect/>
          <a:stretch>
            <a:fillRect/>
          </a:stretch>
        </p:blipFill>
        <p:spPr>
          <a:xfrm>
            <a:off x="4214810" y="5668665"/>
            <a:ext cx="1500198" cy="1189335"/>
          </a:xfrm>
          <a:prstGeom prst="rect">
            <a:avLst/>
          </a:prstGeom>
          <a:effectLst>
            <a:softEdge rad="112500"/>
          </a:effectLst>
        </p:spPr>
      </p:pic>
      <p:pic>
        <p:nvPicPr>
          <p:cNvPr id="10" name="Рисунок 9"/>
          <p:cNvPicPr>
            <a:picLocks noChangeAspect="1"/>
          </p:cNvPicPr>
          <p:nvPr/>
        </p:nvPicPr>
        <p:blipFill>
          <a:blip r:embed="rId6" cstate="print"/>
          <a:stretch>
            <a:fillRect/>
          </a:stretch>
        </p:blipFill>
        <p:spPr>
          <a:xfrm>
            <a:off x="5929322" y="5625694"/>
            <a:ext cx="1643074" cy="123230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Расходы  на  коммунальное   хозяйство  Илекского сельсовета  в 2021 году</a:t>
            </a:r>
            <a:endParaRPr lang="ru-RU" sz="2500" dirty="0"/>
          </a:p>
        </p:txBody>
      </p:sp>
      <p:pic>
        <p:nvPicPr>
          <p:cNvPr id="3" name="Рисунок 2"/>
          <p:cNvPicPr>
            <a:picLocks noChangeAspect="1"/>
          </p:cNvPicPr>
          <p:nvPr/>
        </p:nvPicPr>
        <p:blipFill>
          <a:blip r:embed="rId2" cstate="print"/>
          <a:stretch>
            <a:fillRect/>
          </a:stretch>
        </p:blipFill>
        <p:spPr>
          <a:xfrm>
            <a:off x="7429520" y="1928802"/>
            <a:ext cx="1606976" cy="1239665"/>
          </a:xfrm>
          <a:prstGeom prst="rect">
            <a:avLst/>
          </a:prstGeom>
          <a:ln>
            <a:noFill/>
          </a:ln>
          <a:effectLst>
            <a:softEdge rad="112500"/>
          </a:effectLst>
        </p:spPr>
      </p:pic>
      <p:sp>
        <p:nvSpPr>
          <p:cNvPr id="5" name="Прямоугольник 4"/>
          <p:cNvSpPr/>
          <p:nvPr/>
        </p:nvSpPr>
        <p:spPr>
          <a:xfrm>
            <a:off x="214282" y="1214422"/>
            <a:ext cx="7143800" cy="4678204"/>
          </a:xfrm>
          <a:prstGeom prst="rect">
            <a:avLst/>
          </a:prstGeom>
        </p:spPr>
        <p:txBody>
          <a:bodyPr wrap="square">
            <a:spAutoFit/>
          </a:bodyPr>
          <a:lstStyle/>
          <a:p>
            <a:r>
              <a:rPr lang="ru-RU"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На коммунальное хозяйство в 2021 году было выделено 12 691 033 руб. В том числе:</a:t>
            </a:r>
          </a:p>
          <a:p>
            <a:pPr lvl="0"/>
            <a:r>
              <a:rPr lang="ru-RU" sz="1400" dirty="0" smtClean="0">
                <a:latin typeface="Times New Roman" pitchFamily="18" charset="0"/>
                <a:cs typeface="Times New Roman" pitchFamily="18" charset="0"/>
              </a:rPr>
              <a:t>Ремонт и содержание объектов </a:t>
            </a:r>
            <a:r>
              <a:rPr lang="ru-RU" sz="1400" b="1" dirty="0" smtClean="0">
                <a:latin typeface="Times New Roman" pitchFamily="18" charset="0"/>
                <a:cs typeface="Times New Roman" pitchFamily="18" charset="0"/>
              </a:rPr>
              <a:t>водоснабжения</a:t>
            </a:r>
            <a:r>
              <a:rPr lang="ru-RU" sz="1400" dirty="0" smtClean="0">
                <a:latin typeface="Times New Roman" pitchFamily="18" charset="0"/>
                <a:cs typeface="Times New Roman" pitchFamily="18" charset="0"/>
              </a:rPr>
              <a:t> в сумме 730 790 руб., в том числе гидродинамическая очистка скважин №1, №5, №10 в сумме 450 000 руб., текущий ремонт объектов водоснабжения в сумме 119 344 руб., прочие услуги в сумме 161 446 руб.</a:t>
            </a:r>
          </a:p>
          <a:p>
            <a:pPr lvl="0"/>
            <a:r>
              <a:rPr lang="ru-RU" sz="1400" dirty="0" smtClean="0">
                <a:latin typeface="Times New Roman" pitchFamily="18" charset="0"/>
                <a:cs typeface="Times New Roman" pitchFamily="18" charset="0"/>
              </a:rPr>
              <a:t>Ремонт и содержание объектов </a:t>
            </a:r>
            <a:r>
              <a:rPr lang="ru-RU" sz="1400" b="1" dirty="0" smtClean="0">
                <a:latin typeface="Times New Roman" pitchFamily="18" charset="0"/>
                <a:cs typeface="Times New Roman" pitchFamily="18" charset="0"/>
              </a:rPr>
              <a:t>водоотведения</a:t>
            </a:r>
            <a:r>
              <a:rPr lang="ru-RU" sz="1400" dirty="0" smtClean="0">
                <a:latin typeface="Times New Roman" pitchFamily="18" charset="0"/>
                <a:cs typeface="Times New Roman" pitchFamily="18" charset="0"/>
              </a:rPr>
              <a:t> в сумме 32 875 руб., в том числе ремонт и прочистка центральной канализации в сумме 23 054 руб., демонтаж и монтаж люка смотровых колодцев в сумме 9 821 руб.</a:t>
            </a:r>
          </a:p>
          <a:p>
            <a:pPr lvl="0"/>
            <a:r>
              <a:rPr lang="ru-RU" sz="1400" dirty="0" smtClean="0">
                <a:latin typeface="Times New Roman" pitchFamily="18" charset="0"/>
                <a:cs typeface="Times New Roman" pitchFamily="18" charset="0"/>
              </a:rPr>
              <a:t>Ремонт и содержание объектов </a:t>
            </a:r>
            <a:r>
              <a:rPr lang="ru-RU" sz="1400" b="1" dirty="0" smtClean="0">
                <a:latin typeface="Times New Roman" pitchFamily="18" charset="0"/>
                <a:cs typeface="Times New Roman" pitchFamily="18" charset="0"/>
              </a:rPr>
              <a:t>теплоснабжения </a:t>
            </a:r>
            <a:r>
              <a:rPr lang="ru-RU" sz="1400" dirty="0" smtClean="0">
                <a:latin typeface="Times New Roman" pitchFamily="18" charset="0"/>
                <a:cs typeface="Times New Roman" pitchFamily="18" charset="0"/>
              </a:rPr>
              <a:t>в сумме</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6 883 руб. По данной статье произведены затраты на взносы на капитальный ремонт объектов муниципальной собственности.</a:t>
            </a:r>
          </a:p>
          <a:p>
            <a:pPr lvl="0"/>
            <a:r>
              <a:rPr lang="ru-RU" sz="1400" dirty="0" smtClean="0">
                <a:latin typeface="Times New Roman" pitchFamily="18" charset="0"/>
                <a:cs typeface="Times New Roman" pitchFamily="18" charset="0"/>
              </a:rPr>
              <a:t>Газификация территории поселения в сумме 101 020 руб., в том числе техническое обслуживание и ремонт сетей </a:t>
            </a:r>
            <a:r>
              <a:rPr lang="ru-RU" sz="1400" dirty="0" err="1" smtClean="0">
                <a:latin typeface="Times New Roman" pitchFamily="18" charset="0"/>
                <a:cs typeface="Times New Roman" pitchFamily="18" charset="0"/>
              </a:rPr>
              <a:t>газопотребления</a:t>
            </a:r>
            <a:r>
              <a:rPr lang="ru-RU" sz="1400" dirty="0" smtClean="0">
                <a:latin typeface="Times New Roman" pitchFamily="18" charset="0"/>
                <a:cs typeface="Times New Roman" pitchFamily="18" charset="0"/>
              </a:rPr>
              <a:t> и газораспределения в сумме 19 283 руб., прочие услуги в сумме 81 737 руб.</a:t>
            </a:r>
          </a:p>
          <a:p>
            <a:pPr lvl="0"/>
            <a:r>
              <a:rPr lang="ru-RU" sz="1400" dirty="0" smtClean="0">
                <a:latin typeface="Times New Roman" pitchFamily="18" charset="0"/>
                <a:cs typeface="Times New Roman" pitchFamily="18" charset="0"/>
              </a:rPr>
              <a:t>В рамках национального проекта «Жилье» были произведены работы по строительству сетей водоснабжения по ул. Черненко, ул. Транспортная, ул. Культурная, ул. Крымская, ул. Каспийская, ул. Яицкая, ул. Речная с. Илек. На данные цели были израсходованы денежные средства в сумме 11 819 440 руб. из которых 11 464 857 руб. средства областного бюджета, 354 583 руб. – средства местного бюджета. В рамках данного проекта было построено 3,941 км. сетей водоснабжения.</a:t>
            </a:r>
            <a:endParaRPr lang="ru-RU" sz="1400" dirty="0">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stretch>
            <a:fillRect/>
          </a:stretch>
        </p:blipFill>
        <p:spPr>
          <a:xfrm>
            <a:off x="7429520" y="3714752"/>
            <a:ext cx="1571952" cy="1220773"/>
          </a:xfrm>
          <a:prstGeom prst="rect">
            <a:avLst/>
          </a:prstGeom>
          <a:ln>
            <a:noFill/>
          </a:ln>
          <a:effectLst>
            <a:softEdge rad="112500"/>
          </a:effectLst>
        </p:spPr>
      </p:pic>
      <p:pic>
        <p:nvPicPr>
          <p:cNvPr id="7" name="Picture 7" descr="C:\Users\user\Desktop\Вода\IMG-c7b3bdb753b7fff0a5a3db53ae186d09-V.jpg"/>
          <p:cNvPicPr>
            <a:picLocks noChangeAspect="1" noChangeArrowheads="1"/>
          </p:cNvPicPr>
          <p:nvPr/>
        </p:nvPicPr>
        <p:blipFill>
          <a:blip r:embed="rId4" cstate="print"/>
          <a:srcRect/>
          <a:stretch>
            <a:fillRect/>
          </a:stretch>
        </p:blipFill>
        <p:spPr>
          <a:xfrm>
            <a:off x="3571868" y="5754471"/>
            <a:ext cx="1571636" cy="1103529"/>
          </a:xfrm>
          <a:prstGeom prst="rect">
            <a:avLst/>
          </a:prstGeom>
          <a:effectLst>
            <a:softEdge rad="112500"/>
          </a:effectLst>
        </p:spPr>
      </p:pic>
      <p:pic>
        <p:nvPicPr>
          <p:cNvPr id="8" name="Рисунок 7"/>
          <p:cNvPicPr>
            <a:picLocks noChangeAspect="1"/>
          </p:cNvPicPr>
          <p:nvPr/>
        </p:nvPicPr>
        <p:blipFill>
          <a:blip r:embed="rId5" cstate="print"/>
          <a:stretch>
            <a:fillRect/>
          </a:stretch>
        </p:blipFill>
        <p:spPr>
          <a:xfrm>
            <a:off x="7072330" y="5357826"/>
            <a:ext cx="1784810" cy="1353661"/>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3"/>
          <p:cNvSpPr>
            <a:spLocks noGrp="1" noChangeArrowheads="1"/>
          </p:cNvSpPr>
          <p:nvPr>
            <p:ph type="sldNum" sz="quarter" idx="12"/>
          </p:nvPr>
        </p:nvSpPr>
        <p:spPr bwMode="auto">
          <a:noFill/>
          <a:ln>
            <a:miter lim="800000"/>
            <a:headEnd/>
            <a:tailEnd/>
          </a:ln>
        </p:spPr>
        <p:txBody>
          <a:bodyPr/>
          <a:lstStyle/>
          <a:p>
            <a:fld id="{A766F07E-2432-4718-BEF6-260A93FAA0C7}" type="slidenum">
              <a:rPr lang="ru-RU" altLang="ru-RU"/>
              <a:pPr/>
              <a:t>16</a:t>
            </a:fld>
            <a:endParaRPr lang="ru-RU" altLang="ru-RU"/>
          </a:p>
        </p:txBody>
      </p:sp>
      <p:pic>
        <p:nvPicPr>
          <p:cNvPr id="4" name="Рисунок 3"/>
          <p:cNvPicPr>
            <a:picLocks noChangeAspect="1"/>
          </p:cNvPicPr>
          <p:nvPr/>
        </p:nvPicPr>
        <p:blipFill>
          <a:blip r:embed="rId2"/>
          <a:stretch>
            <a:fillRect/>
          </a:stretch>
        </p:blipFill>
        <p:spPr>
          <a:xfrm>
            <a:off x="107504" y="44624"/>
            <a:ext cx="8928992" cy="6676851"/>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Расходы  на  благоустройство Илекского сельсовета  в 2021 году</a:t>
            </a:r>
            <a:endParaRPr lang="ru-RU" sz="2500" dirty="0"/>
          </a:p>
        </p:txBody>
      </p:sp>
      <p:sp>
        <p:nvSpPr>
          <p:cNvPr id="3" name="Содержимое 2"/>
          <p:cNvSpPr>
            <a:spLocks noGrp="1"/>
          </p:cNvSpPr>
          <p:nvPr>
            <p:ph idx="1"/>
          </p:nvPr>
        </p:nvSpPr>
        <p:spPr>
          <a:xfrm>
            <a:off x="457200" y="1214422"/>
            <a:ext cx="8472518" cy="5286412"/>
          </a:xfrm>
        </p:spPr>
        <p:txBody>
          <a:bodyPr>
            <a:normAutofit fontScale="25000" lnSpcReduction="20000"/>
          </a:bodyPr>
          <a:lstStyle/>
          <a:p>
            <a:r>
              <a:rPr lang="ru-RU" sz="4800" dirty="0" smtClean="0">
                <a:latin typeface="Times New Roman" pitchFamily="18" charset="0"/>
                <a:cs typeface="Times New Roman" pitchFamily="18" charset="0"/>
              </a:rPr>
              <a:t>На благоустройство в 2021 году было выделено 18 310,4 тыс. руб.  В том числе:</a:t>
            </a:r>
          </a:p>
          <a:p>
            <a:pPr lvl="0"/>
            <a:r>
              <a:rPr lang="ru-RU" sz="4800" dirty="0" smtClean="0">
                <a:latin typeface="Times New Roman" pitchFamily="18" charset="0"/>
                <a:cs typeface="Times New Roman" pitchFamily="18" charset="0"/>
              </a:rPr>
              <a:t>Освещение парков и скверов в сумме 37,7 </a:t>
            </a:r>
            <a:r>
              <a:rPr lang="ru-RU" sz="4800" dirty="0" err="1" smtClean="0">
                <a:latin typeface="Times New Roman" pitchFamily="18" charset="0"/>
                <a:cs typeface="Times New Roman" pitchFamily="18" charset="0"/>
              </a:rPr>
              <a:t>тыс</a:t>
            </a:r>
            <a:r>
              <a:rPr lang="ru-RU" sz="4800" dirty="0" smtClean="0">
                <a:latin typeface="Times New Roman" pitchFamily="18" charset="0"/>
                <a:cs typeface="Times New Roman" pitchFamily="18" charset="0"/>
              </a:rPr>
              <a:t> руб.;</a:t>
            </a:r>
          </a:p>
          <a:p>
            <a:pPr lvl="0"/>
            <a:r>
              <a:rPr lang="ru-RU" sz="4800" dirty="0" smtClean="0">
                <a:latin typeface="Times New Roman" pitchFamily="18" charset="0"/>
                <a:cs typeface="Times New Roman" pitchFamily="18" charset="0"/>
              </a:rPr>
              <a:t>Озеленение территории муниципального образования в сумме 1 771,7 тыс. руб., в том числе приобретено и высажено 14 031 корень цветов на сумму 440 240 руб., услуги по доставке и высадке цветов в сумме 424 ,2 тыс. руб., подготовка почвы, полив и прополка цветочных клумб в сумме 615,1 тыс. руб. Также в 2021 году была проведена работа по замене газона на стадионе в сумме 292,2 тыс. руб.</a:t>
            </a:r>
          </a:p>
          <a:p>
            <a:pPr lvl="0"/>
            <a:r>
              <a:rPr lang="ru-RU" sz="4800" dirty="0" smtClean="0">
                <a:latin typeface="Times New Roman" pitchFamily="18" charset="0"/>
                <a:cs typeface="Times New Roman" pitchFamily="18" charset="0"/>
              </a:rPr>
              <a:t>Уборка территории в сумме 2 990,5 тыс. руб., в том числе произведен выкос сорной растительности по улицам с. Илек на площади 949 550 м</a:t>
            </a:r>
            <a:r>
              <a:rPr lang="ru-RU" sz="4800" baseline="30000" dirty="0" smtClean="0">
                <a:latin typeface="Times New Roman" pitchFamily="18" charset="0"/>
                <a:cs typeface="Times New Roman" pitchFamily="18" charset="0"/>
              </a:rPr>
              <a:t>2</a:t>
            </a:r>
            <a:r>
              <a:rPr lang="ru-RU" sz="4800" dirty="0" smtClean="0">
                <a:latin typeface="Times New Roman" pitchFamily="18" charset="0"/>
                <a:cs typeface="Times New Roman" pitchFamily="18" charset="0"/>
              </a:rPr>
              <a:t> на сумму 1 437,2 тыс. руб., уборка мусора с улиц с. Илек в сумме 1 553,3 тыс. руб.</a:t>
            </a:r>
          </a:p>
          <a:p>
            <a:pPr lvl="0"/>
            <a:r>
              <a:rPr lang="ru-RU" sz="4800" dirty="0" smtClean="0">
                <a:latin typeface="Times New Roman" pitchFamily="18" charset="0"/>
                <a:cs typeface="Times New Roman" pitchFamily="18" charset="0"/>
              </a:rPr>
              <a:t>Содержание детских спортивных площадок в сумме 41,9 тыс. руб.</a:t>
            </a:r>
          </a:p>
          <a:p>
            <a:pPr lvl="0"/>
            <a:r>
              <a:rPr lang="ru-RU" sz="4800" dirty="0" smtClean="0">
                <a:latin typeface="Times New Roman" pitchFamily="18" charset="0"/>
                <a:cs typeface="Times New Roman" pitchFamily="18" charset="0"/>
              </a:rPr>
              <a:t>Прочие мероприятия по благоустройству в сумме 8 393,5 тыс. руб., в том числе:</a:t>
            </a:r>
          </a:p>
          <a:p>
            <a:r>
              <a:rPr lang="ru-RU" sz="4800" dirty="0" smtClean="0">
                <a:latin typeface="Times New Roman" pitchFamily="18" charset="0"/>
                <a:cs typeface="Times New Roman" pitchFamily="18" charset="0"/>
              </a:rPr>
              <a:t>- уборка парков и скверов с. Илек от снега и мусора в сумме 911,3 тыс. руб.;</a:t>
            </a:r>
          </a:p>
          <a:p>
            <a:r>
              <a:rPr lang="ru-RU" sz="4800" dirty="0" smtClean="0">
                <a:latin typeface="Times New Roman" pitchFamily="18" charset="0"/>
                <a:cs typeface="Times New Roman" pitchFamily="18" charset="0"/>
              </a:rPr>
              <a:t>- санитарное содержание площадок ТКО в сумме 1 768,9 тыс. руб.;</a:t>
            </a:r>
          </a:p>
          <a:p>
            <a:r>
              <a:rPr lang="ru-RU" sz="4800" dirty="0" smtClean="0">
                <a:latin typeface="Times New Roman" pitchFamily="18" charset="0"/>
                <a:cs typeface="Times New Roman" pitchFamily="18" charset="0"/>
              </a:rPr>
              <a:t>- расчистка полигона ТБО в сумме 412,1 тыс. руб.;</a:t>
            </a:r>
          </a:p>
          <a:p>
            <a:r>
              <a:rPr lang="ru-RU" sz="4800" dirty="0" smtClean="0">
                <a:latin typeface="Times New Roman" pitchFamily="18" charset="0"/>
                <a:cs typeface="Times New Roman" pitchFamily="18" charset="0"/>
              </a:rPr>
              <a:t>- изготовление, монтаж и демонтаж баннеров в сумме 222,3 тыс. руб.;</a:t>
            </a:r>
          </a:p>
          <a:p>
            <a:r>
              <a:rPr lang="ru-RU" sz="4800" dirty="0" smtClean="0">
                <a:latin typeface="Times New Roman" pitchFamily="18" charset="0"/>
                <a:cs typeface="Times New Roman" pitchFamily="18" charset="0"/>
              </a:rPr>
              <a:t>- проведен ремонт центральной арки на ул. </a:t>
            </a:r>
            <a:r>
              <a:rPr lang="ru-RU" sz="4800" dirty="0" err="1" smtClean="0">
                <a:latin typeface="Times New Roman" pitchFamily="18" charset="0"/>
                <a:cs typeface="Times New Roman" pitchFamily="18" charset="0"/>
              </a:rPr>
              <a:t>Чапаевская</a:t>
            </a:r>
            <a:r>
              <a:rPr lang="ru-RU" sz="4800" dirty="0" smtClean="0">
                <a:latin typeface="Times New Roman" pitchFamily="18" charset="0"/>
                <a:cs typeface="Times New Roman" pitchFamily="18" charset="0"/>
              </a:rPr>
              <a:t> и стелы на въезде с. Илек на сумму 136,0 тыс. руб.;</a:t>
            </a:r>
          </a:p>
          <a:p>
            <a:r>
              <a:rPr lang="ru-RU" sz="4800" dirty="0" smtClean="0">
                <a:latin typeface="Times New Roman" pitchFamily="18" charset="0"/>
                <a:cs typeface="Times New Roman" pitchFamily="18" charset="0"/>
              </a:rPr>
              <a:t>- содержание мест захоронения (поддержание порядка на православном кладбище) в сумме 155,2 тыс. руб.;</a:t>
            </a:r>
          </a:p>
          <a:p>
            <a:r>
              <a:rPr lang="ru-RU" sz="4800" dirty="0" smtClean="0">
                <a:latin typeface="Times New Roman" pitchFamily="18" charset="0"/>
                <a:cs typeface="Times New Roman" pitchFamily="18" charset="0"/>
              </a:rPr>
              <a:t>- поддержание порядка на стадионе «Победа» в сумме 835,4 тыс. руб.;</a:t>
            </a:r>
          </a:p>
          <a:p>
            <a:r>
              <a:rPr lang="ru-RU" sz="4800" dirty="0" smtClean="0">
                <a:latin typeface="Times New Roman" pitchFamily="18" charset="0"/>
                <a:cs typeface="Times New Roman" pitchFamily="18" charset="0"/>
              </a:rPr>
              <a:t>- поддержание порядка в парке отдыха «Летний» в сумме 671,3 тыс. руб.;</a:t>
            </a:r>
          </a:p>
          <a:p>
            <a:r>
              <a:rPr lang="ru-RU" sz="4800" dirty="0" smtClean="0">
                <a:latin typeface="Times New Roman" pitchFamily="18" charset="0"/>
                <a:cs typeface="Times New Roman" pitchFamily="18" charset="0"/>
              </a:rPr>
              <a:t>- поддержание порядка в парке возле районного Дома культуры «Урал» в сумме 416,7 тыс. руб.;</a:t>
            </a:r>
          </a:p>
          <a:p>
            <a:r>
              <a:rPr lang="ru-RU" sz="4800" dirty="0" smtClean="0">
                <a:latin typeface="Times New Roman" pitchFamily="18" charset="0"/>
                <a:cs typeface="Times New Roman" pitchFamily="18" charset="0"/>
              </a:rPr>
              <a:t>- подготовка основания для площадки ГТО в сумме 705,1 тыс. руб.;</a:t>
            </a:r>
          </a:p>
          <a:p>
            <a:r>
              <a:rPr lang="ru-RU" sz="4800" dirty="0" smtClean="0">
                <a:latin typeface="Times New Roman" pitchFamily="18" charset="0"/>
                <a:cs typeface="Times New Roman" pitchFamily="18" charset="0"/>
              </a:rPr>
              <a:t>- подготовка к празднованию Нового года в сумме 1 641, 0 тыс. руб. (установка елки, устройство ледяного городка и катка на центральной площади, установка световых иллюминаций и прочее);</a:t>
            </a:r>
          </a:p>
          <a:p>
            <a:r>
              <a:rPr lang="ru-RU" sz="4800" dirty="0" smtClean="0">
                <a:latin typeface="Times New Roman" pitchFamily="18" charset="0"/>
                <a:cs typeface="Times New Roman" pitchFamily="18" charset="0"/>
              </a:rPr>
              <a:t>- прочие мероприятия в сумме 518,1 тыс. руб.</a:t>
            </a:r>
          </a:p>
          <a:p>
            <a:r>
              <a:rPr lang="ru-RU" sz="4800" dirty="0" smtClean="0">
                <a:latin typeface="Times New Roman" pitchFamily="18" charset="0"/>
                <a:cs typeface="Times New Roman" pitchFamily="18" charset="0"/>
              </a:rPr>
              <a:t>В рамках региональной программы «Комплексное развитие сельских территорий» в 2021 году была установлена детская спортивная площадка на стадионе «Победа» в сумме 2 175,0 тыс. руб., в том числе из федерального бюджета было выделено 1 440,0 тыс. руб., из областного бюджета 60,0 тыс. руб., из местного бюджета 667,4 тыс. руб., внебюджетные источники 7 ,6 тыс. руб.</a:t>
            </a:r>
          </a:p>
          <a:p>
            <a:r>
              <a:rPr lang="ru-RU" sz="4800" dirty="0" smtClean="0">
                <a:latin typeface="Times New Roman" pitchFamily="18" charset="0"/>
                <a:cs typeface="Times New Roman" pitchFamily="18" charset="0"/>
              </a:rPr>
              <a:t>Также в рамках данной программы в 2021г. было обустроено 58 площадок ТКО на сумму 2 900,0 тыс. руб., в том числе из федерального бюджета было выделено 1 920,0 тыс. руб., из областного бюджета 80,0 тыс. руб., из местного бюджета 890,0  тыс. руб., внебюджетные источники 10,0 тыс. руб.  </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0" y="0"/>
            <a:ext cx="9144000" cy="1142984"/>
          </a:xfrm>
          <a:ln>
            <a:noFill/>
          </a:ln>
        </p:spPr>
        <p:txBody>
          <a:bodyPr>
            <a:noAutofit/>
          </a:bodyPr>
          <a:lstStyle/>
          <a:p>
            <a:r>
              <a:rPr lang="ru-RU" sz="25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Устройство контейнерных площадок на территории Илекского сельсовета</a:t>
            </a:r>
            <a:endParaRPr lang="ru-RU" altLang="ru-RU" sz="2500" b="1" i="1" dirty="0" smtClean="0">
              <a:solidFill>
                <a:srgbClr val="FFFF00"/>
              </a:solidFill>
              <a:effectLst>
                <a:outerShdw blurRad="38100" dist="38100" dir="2700000" algn="tl">
                  <a:srgbClr val="000000">
                    <a:alpha val="43137"/>
                  </a:srgbClr>
                </a:outerShdw>
              </a:effectLst>
              <a:latin typeface="Times New Roman" pitchFamily="18" charset="0"/>
            </a:endParaRPr>
          </a:p>
        </p:txBody>
      </p:sp>
      <p:sp>
        <p:nvSpPr>
          <p:cNvPr id="19459" name="Rectangle 5"/>
          <p:cNvSpPr>
            <a:spLocks noGrp="1"/>
          </p:cNvSpPr>
          <p:nvPr>
            <p:ph type="body" sz="half" idx="2"/>
          </p:nvPr>
        </p:nvSpPr>
        <p:spPr>
          <a:xfrm>
            <a:off x="395288" y="1125538"/>
            <a:ext cx="3529012" cy="5399087"/>
          </a:xfrm>
          <a:ln>
            <a:noFill/>
          </a:ln>
        </p:spPr>
        <p:txBody>
          <a:bodyPr/>
          <a:lstStyle/>
          <a:p>
            <a:pPr algn="ctr">
              <a:buFont typeface="Arial" panose="020B0604020202020204" pitchFamily="34" charset="0"/>
              <a:buNone/>
              <a:defRPr/>
            </a:pPr>
            <a:r>
              <a:rPr lang="ru-RU" altLang="ru-RU" sz="3600" b="1" dirty="0">
                <a:solidFill>
                  <a:srgbClr val="FFFF00"/>
                </a:solidFill>
                <a:effectLst>
                  <a:outerShdw blurRad="38100" dist="38100" dir="2700000" algn="tl">
                    <a:srgbClr val="000000">
                      <a:alpha val="43137"/>
                    </a:srgbClr>
                  </a:outerShdw>
                </a:effectLst>
                <a:latin typeface="Times New Roman" panose="02020603050405020304" pitchFamily="18" charset="0"/>
              </a:rPr>
              <a:t>200</a:t>
            </a:r>
            <a:r>
              <a:rPr lang="ru-RU" altLang="ru-RU" sz="3600" dirty="0">
                <a:solidFill>
                  <a:srgbClr val="FFFF00"/>
                </a:solidFill>
                <a:latin typeface="Times New Roman" panose="02020603050405020304" pitchFamily="18" charset="0"/>
              </a:rPr>
              <a:t> </a:t>
            </a:r>
          </a:p>
          <a:p>
            <a:pPr marL="0" indent="0" algn="ctr">
              <a:buFont typeface="Arial" panose="020B0604020202020204" pitchFamily="34" charset="0"/>
              <a:buNone/>
              <a:defRPr/>
            </a:pPr>
            <a:r>
              <a:rPr lang="ru-RU" altLang="ru-RU" dirty="0">
                <a:latin typeface="Times New Roman" panose="02020603050405020304" pitchFamily="18" charset="0"/>
              </a:rPr>
              <a:t>контейнерных площадок накопления ТКО</a:t>
            </a:r>
          </a:p>
          <a:p>
            <a:pPr algn="ctr">
              <a:buFont typeface="Arial" panose="020B0604020202020204" pitchFamily="34" charset="0"/>
              <a:buNone/>
              <a:defRPr/>
            </a:pPr>
            <a:endParaRPr lang="ru-RU" altLang="ru-RU" sz="3600" dirty="0">
              <a:latin typeface="Times New Roman" panose="02020603050405020304" pitchFamily="18" charset="0"/>
            </a:endParaRPr>
          </a:p>
          <a:p>
            <a:pPr marL="0" indent="0" algn="ctr">
              <a:buFont typeface="Arial" panose="020B0604020202020204" pitchFamily="34" charset="0"/>
              <a:buNone/>
              <a:defRPr/>
            </a:pPr>
            <a:r>
              <a:rPr lang="ru-RU" altLang="ru-RU" sz="3600" b="1" dirty="0">
                <a:solidFill>
                  <a:srgbClr val="FFFF00"/>
                </a:solidFill>
                <a:effectLst>
                  <a:outerShdw blurRad="38100" dist="38100" dir="2700000" algn="tl">
                    <a:srgbClr val="000000">
                      <a:alpha val="43137"/>
                    </a:srgbClr>
                  </a:outerShdw>
                </a:effectLst>
                <a:latin typeface="Times New Roman" panose="02020603050405020304" pitchFamily="18" charset="0"/>
              </a:rPr>
              <a:t>400</a:t>
            </a:r>
            <a:endParaRPr lang="ru-RU" altLang="ru-RU" sz="3600" dirty="0">
              <a:solidFill>
                <a:srgbClr val="FFFF00"/>
              </a:solidFill>
              <a:effectLst>
                <a:outerShdw blurRad="38100" dist="38100" dir="2700000" algn="tl">
                  <a:srgbClr val="000000">
                    <a:alpha val="43137"/>
                  </a:srgbClr>
                </a:outerShdw>
              </a:effectLst>
              <a:latin typeface="Times New Roman" panose="02020603050405020304" pitchFamily="18" charset="0"/>
            </a:endParaRPr>
          </a:p>
          <a:p>
            <a:pPr marL="0" indent="0" algn="ctr">
              <a:buFont typeface="Arial" panose="020B0604020202020204" pitchFamily="34" charset="0"/>
              <a:buNone/>
              <a:defRPr/>
            </a:pPr>
            <a:r>
              <a:rPr lang="ru-RU" altLang="ru-RU" dirty="0">
                <a:latin typeface="Times New Roman" panose="02020603050405020304" pitchFamily="18" charset="0"/>
              </a:rPr>
              <a:t>контейнеров</a:t>
            </a:r>
            <a:endParaRPr lang="ru-RU" altLang="ru-RU" b="1" dirty="0">
              <a:solidFill>
                <a:srgbClr val="A50021"/>
              </a:solidFill>
              <a:latin typeface="Times New Roman" panose="02020603050405020304" pitchFamily="18" charset="0"/>
            </a:endParaRPr>
          </a:p>
        </p:txBody>
      </p:sp>
      <p:sp>
        <p:nvSpPr>
          <p:cNvPr id="30724" name="Rectangle 5"/>
          <p:cNvSpPr txBox="1">
            <a:spLocks/>
          </p:cNvSpPr>
          <p:nvPr/>
        </p:nvSpPr>
        <p:spPr bwMode="auto">
          <a:xfrm>
            <a:off x="4356100" y="1019175"/>
            <a:ext cx="4521200" cy="2122488"/>
          </a:xfrm>
          <a:prstGeom prst="rect">
            <a:avLst/>
          </a:prstGeom>
          <a:noFill/>
          <a:ln w="9525">
            <a:noFill/>
            <a:miter lim="800000"/>
            <a:headEnd/>
            <a:tailEnd/>
          </a:ln>
        </p:spPr>
        <p:txBody>
          <a:bodyPr/>
          <a:lstStyle/>
          <a:p>
            <a:pPr marL="342900" indent="-342900" algn="ctr">
              <a:spcBef>
                <a:spcPct val="20000"/>
              </a:spcBef>
              <a:buFont typeface="Arial" charset="0"/>
              <a:buNone/>
            </a:pPr>
            <a:r>
              <a:rPr lang="ru-RU" altLang="ru-RU" sz="2800" dirty="0">
                <a:latin typeface="Times New Roman" pitchFamily="18" charset="0"/>
              </a:rPr>
              <a:t>В рамках региональной программы </a:t>
            </a:r>
          </a:p>
          <a:p>
            <a:pPr marL="342900" indent="-342900" algn="ctr">
              <a:spcBef>
                <a:spcPct val="20000"/>
              </a:spcBef>
              <a:buFont typeface="Arial" charset="0"/>
              <a:buNone/>
            </a:pPr>
            <a:r>
              <a:rPr lang="ru-RU" altLang="ru-RU" sz="2800" dirty="0">
                <a:latin typeface="Times New Roman" pitchFamily="18" charset="0"/>
              </a:rPr>
              <a:t>«Комплексное развитие сельских территорий» обустроено </a:t>
            </a:r>
            <a:r>
              <a:rPr lang="ru-RU" altLang="ru-RU" sz="2800" b="1" dirty="0">
                <a:latin typeface="Times New Roman" pitchFamily="18" charset="0"/>
              </a:rPr>
              <a:t>58</a:t>
            </a:r>
            <a:r>
              <a:rPr lang="ru-RU" altLang="ru-RU" sz="2800" dirty="0">
                <a:latin typeface="Times New Roman" pitchFamily="18" charset="0"/>
              </a:rPr>
              <a:t> площадок </a:t>
            </a:r>
            <a:endParaRPr lang="ru-RU" altLang="ru-RU" sz="2800" b="1" dirty="0">
              <a:solidFill>
                <a:srgbClr val="A50021"/>
              </a:solidFill>
              <a:latin typeface="Times New Roman" pitchFamily="18" charset="0"/>
            </a:endParaRPr>
          </a:p>
        </p:txBody>
      </p:sp>
      <p:pic>
        <p:nvPicPr>
          <p:cNvPr id="12" name="Объект 11"/>
          <p:cNvPicPr>
            <a:picLocks noGrp="1" noChangeAspect="1"/>
          </p:cNvPicPr>
          <p:nvPr>
            <p:ph sz="half" idx="1"/>
          </p:nvPr>
        </p:nvPicPr>
        <p:blipFill>
          <a:blip r:embed="rId2" cstate="print"/>
          <a:stretch>
            <a:fillRect/>
          </a:stretch>
        </p:blipFill>
        <p:spPr>
          <a:xfrm>
            <a:off x="4644008" y="3638772"/>
            <a:ext cx="4104456" cy="2869779"/>
          </a:xfrm>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4"/>
          <p:cNvSpPr>
            <a:spLocks noGrp="1" noChangeArrowheads="1"/>
          </p:cNvSpPr>
          <p:nvPr>
            <p:ph type="sldNum" sz="quarter" idx="12"/>
          </p:nvPr>
        </p:nvSpPr>
        <p:spPr bwMode="auto">
          <a:noFill/>
          <a:ln>
            <a:miter lim="800000"/>
            <a:headEnd/>
            <a:tailEnd/>
          </a:ln>
        </p:spPr>
        <p:txBody>
          <a:bodyPr/>
          <a:lstStyle/>
          <a:p>
            <a:fld id="{774B0E93-2982-4A31-AB8B-090D50A51056}" type="slidenum">
              <a:rPr lang="ru-RU" altLang="ru-RU"/>
              <a:pPr/>
              <a:t>19</a:t>
            </a:fld>
            <a:endParaRPr lang="ru-RU" altLang="ru-RU"/>
          </a:p>
        </p:txBody>
      </p:sp>
      <p:pic>
        <p:nvPicPr>
          <p:cNvPr id="7" name="Рисунок 6"/>
          <p:cNvPicPr>
            <a:picLocks noChangeAspect="1"/>
          </p:cNvPicPr>
          <p:nvPr/>
        </p:nvPicPr>
        <p:blipFill>
          <a:blip r:embed="rId2" cstate="print"/>
          <a:stretch>
            <a:fillRect/>
          </a:stretch>
        </p:blipFill>
        <p:spPr>
          <a:xfrm>
            <a:off x="611560" y="260648"/>
            <a:ext cx="3830286" cy="3168352"/>
          </a:xfrm>
          <a:prstGeom prst="rect">
            <a:avLst/>
          </a:prstGeom>
          <a:ln>
            <a:noFill/>
          </a:ln>
          <a:effectLst>
            <a:softEdge rad="112500"/>
          </a:effectLst>
        </p:spPr>
      </p:pic>
      <p:sp>
        <p:nvSpPr>
          <p:cNvPr id="31748" name="TextBox 18"/>
          <p:cNvSpPr txBox="1">
            <a:spLocks noChangeArrowheads="1"/>
          </p:cNvSpPr>
          <p:nvPr/>
        </p:nvSpPr>
        <p:spPr bwMode="auto">
          <a:xfrm>
            <a:off x="4729163" y="404813"/>
            <a:ext cx="3902075" cy="3108325"/>
          </a:xfrm>
          <a:prstGeom prst="rect">
            <a:avLst/>
          </a:prstGeom>
          <a:noFill/>
          <a:ln w="9525">
            <a:noFill/>
            <a:miter lim="800000"/>
            <a:headEnd/>
            <a:tailEnd/>
          </a:ln>
        </p:spPr>
        <p:txBody>
          <a:bodyPr>
            <a:spAutoFit/>
          </a:bodyPr>
          <a:lstStyle/>
          <a:p>
            <a:pPr algn="ctr"/>
            <a:r>
              <a:rPr lang="ru-RU" altLang="ru-RU"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14000</a:t>
            </a:r>
            <a:r>
              <a:rPr lang="ru-RU" altLang="ru-RU" sz="2800" dirty="0">
                <a:latin typeface="Times New Roman" pitchFamily="18" charset="0"/>
                <a:cs typeface="Times New Roman" pitchFamily="18" charset="0"/>
              </a:rPr>
              <a:t> корней цветов </a:t>
            </a:r>
          </a:p>
          <a:p>
            <a:pPr algn="ctr"/>
            <a:endParaRPr lang="ru-RU" altLang="ru-RU" sz="2800" dirty="0">
              <a:latin typeface="Times New Roman" pitchFamily="18" charset="0"/>
              <a:cs typeface="Times New Roman" pitchFamily="18" charset="0"/>
            </a:endParaRPr>
          </a:p>
          <a:p>
            <a:pPr algn="ctr"/>
            <a:r>
              <a:rPr lang="ru-RU" altLang="ru-RU"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31</a:t>
            </a:r>
            <a:r>
              <a:rPr lang="ru-RU" altLang="ru-RU" sz="2800" dirty="0">
                <a:latin typeface="Times New Roman" pitchFamily="18" charset="0"/>
                <a:cs typeface="Times New Roman" pitchFamily="18" charset="0"/>
              </a:rPr>
              <a:t> цветочная клумба </a:t>
            </a:r>
          </a:p>
          <a:p>
            <a:pPr algn="ctr"/>
            <a:endParaRPr lang="ru-RU" altLang="ru-RU" sz="2800" dirty="0">
              <a:latin typeface="Times New Roman" pitchFamily="18" charset="0"/>
              <a:cs typeface="Times New Roman" pitchFamily="18" charset="0"/>
            </a:endParaRPr>
          </a:p>
          <a:p>
            <a:pPr algn="ctr"/>
            <a:r>
              <a:rPr lang="ru-RU" altLang="ru-RU"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14</a:t>
            </a:r>
            <a:r>
              <a:rPr lang="ru-RU" altLang="ru-RU" sz="2800" dirty="0">
                <a:latin typeface="Times New Roman" pitchFamily="18" charset="0"/>
                <a:cs typeface="Times New Roman" pitchFamily="18" charset="0"/>
              </a:rPr>
              <a:t> малых архитектурных форм с цветочными кашпо</a:t>
            </a:r>
            <a:endParaRPr lang="ru-RU" altLang="ru-RU" sz="2800" dirty="0"/>
          </a:p>
        </p:txBody>
      </p:sp>
      <p:pic>
        <p:nvPicPr>
          <p:cNvPr id="22" name="Содержимое 8" descr="IMG_3266.JPG"/>
          <p:cNvPicPr>
            <a:picLocks noChangeAspect="1"/>
          </p:cNvPicPr>
          <p:nvPr/>
        </p:nvPicPr>
        <p:blipFill>
          <a:blip r:embed="rId3" cstate="print"/>
          <a:stretch>
            <a:fillRect/>
          </a:stretch>
        </p:blipFill>
        <p:spPr bwMode="auto">
          <a:xfrm>
            <a:off x="600470" y="3691887"/>
            <a:ext cx="3850157" cy="3012796"/>
          </a:xfrm>
          <a:prstGeom prst="rect">
            <a:avLst/>
          </a:prstGeom>
          <a:noFill/>
          <a:ln>
            <a:noFill/>
          </a:ln>
          <a:effectLst>
            <a:softEdge rad="112500"/>
          </a:effectLst>
        </p:spPr>
      </p:pic>
      <p:pic>
        <p:nvPicPr>
          <p:cNvPr id="23" name="Содержимое 12" descr="IMG_3973.JPG"/>
          <p:cNvPicPr>
            <a:picLocks noChangeAspect="1"/>
          </p:cNvPicPr>
          <p:nvPr/>
        </p:nvPicPr>
        <p:blipFill>
          <a:blip r:embed="rId4" cstate="print"/>
          <a:stretch>
            <a:fillRect/>
          </a:stretch>
        </p:blipFill>
        <p:spPr bwMode="auto">
          <a:xfrm>
            <a:off x="4599856" y="3708678"/>
            <a:ext cx="4428493" cy="3012797"/>
          </a:xfrm>
          <a:prstGeom prst="rect">
            <a:avLst/>
          </a:prstGeom>
          <a:noFill/>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2636912"/>
            <a:ext cx="7560840" cy="923330"/>
          </a:xfrm>
          <a:prstGeom prst="rect">
            <a:avLst/>
          </a:prstGeom>
          <a:solidFill>
            <a:srgbClr val="99FF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defPPr>
              <a:defRPr lang="ru-RU"/>
            </a:defPPr>
            <a:lvl1pPr algn="ctr">
              <a:defRPr b="1">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smtClean="0"/>
              <a:t>Обеспечение </a:t>
            </a:r>
            <a:r>
              <a:rPr lang="ru-RU" dirty="0"/>
              <a:t>устойчивости и сбалансированности бюджетной </a:t>
            </a:r>
            <a:r>
              <a:rPr lang="ru-RU" dirty="0" smtClean="0"/>
              <a:t>          системы </a:t>
            </a:r>
            <a:r>
              <a:rPr lang="ru-RU" dirty="0"/>
              <a:t>в целях гарантированного исполнения действующих и принимаемых расходных обязательств</a:t>
            </a:r>
          </a:p>
        </p:txBody>
      </p:sp>
      <p:sp>
        <p:nvSpPr>
          <p:cNvPr id="4" name="TextBox 3"/>
          <p:cNvSpPr txBox="1"/>
          <p:nvPr/>
        </p:nvSpPr>
        <p:spPr>
          <a:xfrm>
            <a:off x="1115617" y="1876762"/>
            <a:ext cx="7560840" cy="40011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ru-RU"/>
            </a:defPPr>
            <a:lvl1pPr algn="ctr">
              <a:defRPr sz="2000" b="1">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Повышение эффективности бюджетной политики</a:t>
            </a:r>
          </a:p>
        </p:txBody>
      </p:sp>
      <p:sp>
        <p:nvSpPr>
          <p:cNvPr id="5" name="TextBox 4"/>
          <p:cNvSpPr txBox="1"/>
          <p:nvPr/>
        </p:nvSpPr>
        <p:spPr>
          <a:xfrm>
            <a:off x="1115616" y="4017258"/>
            <a:ext cx="7560840" cy="707886"/>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ru-RU"/>
            </a:defPPr>
            <a:lvl1pPr algn="ctr">
              <a:defRPr sz="2000" b="1">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Соответствие финансовых возможностей Ленинского сельского поселения ключевым направлениям развития</a:t>
            </a:r>
          </a:p>
        </p:txBody>
      </p:sp>
      <p:sp>
        <p:nvSpPr>
          <p:cNvPr id="6" name="TextBox 5"/>
          <p:cNvSpPr txBox="1"/>
          <p:nvPr/>
        </p:nvSpPr>
        <p:spPr>
          <a:xfrm>
            <a:off x="1115616" y="5086925"/>
            <a:ext cx="7560840" cy="646331"/>
          </a:xfrm>
          <a:prstGeom prst="rect">
            <a:avLst/>
          </a:prstGeom>
          <a:solidFill>
            <a:srgbClr val="99FFCC"/>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defPPr>
              <a:defRPr lang="ru-RU"/>
            </a:defPPr>
            <a:lvl1pPr algn="ctr">
              <a:defRPr b="1">
                <a:latin typeface="Times New Roman" pitchFamily="18" charset="0"/>
                <a:cs typeface="Times New Roman" pitchFamily="18" charset="0"/>
              </a:defRPr>
            </a:lvl1pPr>
          </a:lstStyle>
          <a:p>
            <a:r>
              <a:rPr lang="ru-RU" dirty="0"/>
              <a:t>Повышение роли бюджетной политики для поддержки экономического роста</a:t>
            </a:r>
          </a:p>
        </p:txBody>
      </p:sp>
      <p:sp>
        <p:nvSpPr>
          <p:cNvPr id="7" name="TextBox 6"/>
          <p:cNvSpPr txBox="1"/>
          <p:nvPr/>
        </p:nvSpPr>
        <p:spPr>
          <a:xfrm>
            <a:off x="1115616" y="6093296"/>
            <a:ext cx="7560840" cy="40011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ru-RU"/>
            </a:defPPr>
            <a:lvl1pPr algn="ctr">
              <a:defRPr sz="2000" b="1">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Повышение прозрачности и открытости бюджетного процесса</a:t>
            </a:r>
          </a:p>
        </p:txBody>
      </p:sp>
      <p:cxnSp>
        <p:nvCxnSpPr>
          <p:cNvPr id="18" name="Прямая соединительная линия 17"/>
          <p:cNvCxnSpPr>
            <a:stCxn id="5" idx="2"/>
            <a:endCxn id="6" idx="0"/>
          </p:cNvCxnSpPr>
          <p:nvPr/>
        </p:nvCxnSpPr>
        <p:spPr>
          <a:xfrm>
            <a:off x="4896036" y="4725144"/>
            <a:ext cx="0" cy="3617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6" idx="2"/>
            <a:endCxn id="7" idx="0"/>
          </p:cNvCxnSpPr>
          <p:nvPr/>
        </p:nvCxnSpPr>
        <p:spPr>
          <a:xfrm>
            <a:off x="4896036" y="5733256"/>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4" idx="2"/>
            <a:endCxn id="3" idx="0"/>
          </p:cNvCxnSpPr>
          <p:nvPr/>
        </p:nvCxnSpPr>
        <p:spPr>
          <a:xfrm flipH="1">
            <a:off x="4896036" y="2276872"/>
            <a:ext cx="1"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3" idx="2"/>
            <a:endCxn id="5" idx="0"/>
          </p:cNvCxnSpPr>
          <p:nvPr/>
        </p:nvCxnSpPr>
        <p:spPr>
          <a:xfrm>
            <a:off x="4896036" y="3560242"/>
            <a:ext cx="0" cy="457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78" name="Picture 6" descr="https://justdirect.ru/wppage/youtube/files/img/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5992" y="1837048"/>
            <a:ext cx="469093" cy="479538"/>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6" descr="https://justdirect.ru/wppage/youtube/files/img/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5992" y="2943590"/>
            <a:ext cx="469093" cy="479538"/>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6" descr="https://justdirect.ru/wppage/youtube/files/img/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5991" y="4131432"/>
            <a:ext cx="469093" cy="479538"/>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6" descr="https://justdirect.ru/wppage/youtube/files/img/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5992" y="5170321"/>
            <a:ext cx="469093" cy="479538"/>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6" descr="https://justdirect.ru/wppage/youtube/files/img/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5992" y="6053582"/>
            <a:ext cx="469093" cy="4795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3" name="Группа 22"/>
          <p:cNvGrpSpPr/>
          <p:nvPr/>
        </p:nvGrpSpPr>
        <p:grpSpPr>
          <a:xfrm>
            <a:off x="6552728" y="188640"/>
            <a:ext cx="2843808" cy="3318825"/>
            <a:chOff x="6493780" y="761411"/>
            <a:chExt cx="3282404" cy="4295776"/>
          </a:xfrm>
        </p:grpSpPr>
        <p:sp>
          <p:nvSpPr>
            <p:cNvPr id="24" name="Овал 23"/>
            <p:cNvSpPr/>
            <p:nvPr/>
          </p:nvSpPr>
          <p:spPr>
            <a:xfrm>
              <a:off x="8100391" y="1261425"/>
              <a:ext cx="1224137" cy="112890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2" descr="http://aproekt.ucoz.net/12/shutterstock_123142174.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7650" b="89690" l="4800" r="64500"/>
                      </a14:imgEffect>
                    </a14:imgLayer>
                  </a14:imgProps>
                </a:ext>
                <a:ext uri="{28A0092B-C50C-407E-A947-70E740481C1C}">
                  <a14:useLocalDpi xmlns:a14="http://schemas.microsoft.com/office/drawing/2010/main" xmlns="" val="0"/>
                </a:ext>
              </a:extLst>
            </a:blip>
            <a:srcRect r="32323"/>
            <a:stretch/>
          </p:blipFill>
          <p:spPr bwMode="auto">
            <a:xfrm flipH="1">
              <a:off x="6493780" y="761411"/>
              <a:ext cx="3282404" cy="429577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6" name="Прямоугольник 45"/>
          <p:cNvSpPr/>
          <p:nvPr/>
        </p:nvSpPr>
        <p:spPr>
          <a:xfrm>
            <a:off x="2546899" y="260648"/>
            <a:ext cx="4698274" cy="769441"/>
          </a:xfrm>
          <a:prstGeom prst="rect">
            <a:avLst/>
          </a:prstGeom>
        </p:spPr>
        <p:txBody>
          <a:bodyPr wrap="none">
            <a:spAutoFit/>
          </a:bodyPr>
          <a:lstStyle/>
          <a:p>
            <a:pPr algn="ctr"/>
            <a:r>
              <a:rPr lang="ru-RU" sz="44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Ключевые задачи:</a:t>
            </a:r>
          </a:p>
        </p:txBody>
      </p:sp>
      <p:pic>
        <p:nvPicPr>
          <p:cNvPr id="26"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1438275"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7151433"/>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par>
                          <p:cTn id="18" fill="hold">
                            <p:stCondLst>
                              <p:cond delay="2000"/>
                            </p:stCondLst>
                            <p:childTnLst>
                              <p:par>
                                <p:cTn id="19" presetID="3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decel="100000"/>
                                        <p:tgtEl>
                                          <p:spTgt spid="4"/>
                                        </p:tgtEl>
                                      </p:cBhvr>
                                    </p:animEffect>
                                    <p:anim calcmode="lin" valueType="num">
                                      <p:cBhvr>
                                        <p:cTn id="22" dur="800" decel="100000" fill="hold"/>
                                        <p:tgtEl>
                                          <p:spTgt spid="4"/>
                                        </p:tgtEl>
                                        <p:attrNameLst>
                                          <p:attrName>style.rotation</p:attrName>
                                        </p:attrNameLst>
                                      </p:cBhvr>
                                      <p:tavLst>
                                        <p:tav tm="0">
                                          <p:val>
                                            <p:fltVal val="-90"/>
                                          </p:val>
                                        </p:tav>
                                        <p:tav tm="100000">
                                          <p:val>
                                            <p:fltVal val="0"/>
                                          </p:val>
                                        </p:tav>
                                      </p:tavLst>
                                    </p:anim>
                                    <p:anim calcmode="lin" valueType="num">
                                      <p:cBhvr>
                                        <p:cTn id="23" dur="800" decel="100000" fill="hold"/>
                                        <p:tgtEl>
                                          <p:spTgt spid="4"/>
                                        </p:tgtEl>
                                        <p:attrNameLst>
                                          <p:attrName>ppt_x</p:attrName>
                                        </p:attrNameLst>
                                      </p:cBhvr>
                                      <p:tavLst>
                                        <p:tav tm="0">
                                          <p:val>
                                            <p:strVal val="#ppt_x+0.4"/>
                                          </p:val>
                                        </p:tav>
                                        <p:tav tm="100000">
                                          <p:val>
                                            <p:strVal val="#ppt_x-0.05"/>
                                          </p:val>
                                        </p:tav>
                                      </p:tavLst>
                                    </p:anim>
                                    <p:anim calcmode="lin" valueType="num">
                                      <p:cBhvr>
                                        <p:cTn id="24" dur="800" decel="100000" fill="hold"/>
                                        <p:tgtEl>
                                          <p:spTgt spid="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par>
                          <p:cTn id="35" fill="hold">
                            <p:stCondLst>
                              <p:cond delay="4000"/>
                            </p:stCondLst>
                            <p:childTnLst>
                              <p:par>
                                <p:cTn id="36" presetID="30"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800" decel="100000"/>
                                        <p:tgtEl>
                                          <p:spTgt spid="3"/>
                                        </p:tgtEl>
                                      </p:cBhvr>
                                    </p:animEffect>
                                    <p:anim calcmode="lin" valueType="num">
                                      <p:cBhvr>
                                        <p:cTn id="39" dur="800" decel="100000" fill="hold"/>
                                        <p:tgtEl>
                                          <p:spTgt spid="3"/>
                                        </p:tgtEl>
                                        <p:attrNameLst>
                                          <p:attrName>style.rotation</p:attrName>
                                        </p:attrNameLst>
                                      </p:cBhvr>
                                      <p:tavLst>
                                        <p:tav tm="0">
                                          <p:val>
                                            <p:fltVal val="-90"/>
                                          </p:val>
                                        </p:tav>
                                        <p:tav tm="100000">
                                          <p:val>
                                            <p:fltVal val="0"/>
                                          </p:val>
                                        </p:tav>
                                      </p:tavLst>
                                    </p:anim>
                                    <p:anim calcmode="lin" valueType="num">
                                      <p:cBhvr>
                                        <p:cTn id="40" dur="800" decel="100000" fill="hold"/>
                                        <p:tgtEl>
                                          <p:spTgt spid="3"/>
                                        </p:tgtEl>
                                        <p:attrNameLst>
                                          <p:attrName>ppt_x</p:attrName>
                                        </p:attrNameLst>
                                      </p:cBhvr>
                                      <p:tavLst>
                                        <p:tav tm="0">
                                          <p:val>
                                            <p:strVal val="#ppt_x+0.4"/>
                                          </p:val>
                                        </p:tav>
                                        <p:tav tm="100000">
                                          <p:val>
                                            <p:strVal val="#ppt_x-0.05"/>
                                          </p:val>
                                        </p:tav>
                                      </p:tavLst>
                                    </p:anim>
                                    <p:anim calcmode="lin" valueType="num">
                                      <p:cBhvr>
                                        <p:cTn id="41" dur="800" decel="100000" fill="hold"/>
                                        <p:tgtEl>
                                          <p:spTgt spid="3"/>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par>
                          <p:cTn id="52" fill="hold">
                            <p:stCondLst>
                              <p:cond delay="6000"/>
                            </p:stCondLst>
                            <p:childTnLst>
                              <p:par>
                                <p:cTn id="53" presetID="30"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800" decel="100000"/>
                                        <p:tgtEl>
                                          <p:spTgt spid="5"/>
                                        </p:tgtEl>
                                      </p:cBhvr>
                                    </p:animEffect>
                                    <p:anim calcmode="lin" valueType="num">
                                      <p:cBhvr>
                                        <p:cTn id="56" dur="800" decel="100000" fill="hold"/>
                                        <p:tgtEl>
                                          <p:spTgt spid="5"/>
                                        </p:tgtEl>
                                        <p:attrNameLst>
                                          <p:attrName>style.rotation</p:attrName>
                                        </p:attrNameLst>
                                      </p:cBhvr>
                                      <p:tavLst>
                                        <p:tav tm="0">
                                          <p:val>
                                            <p:fltVal val="-90"/>
                                          </p:val>
                                        </p:tav>
                                        <p:tav tm="100000">
                                          <p:val>
                                            <p:fltVal val="0"/>
                                          </p:val>
                                        </p:tav>
                                      </p:tavLst>
                                    </p:anim>
                                    <p:anim calcmode="lin" valueType="num">
                                      <p:cBhvr>
                                        <p:cTn id="57" dur="800" decel="100000" fill="hold"/>
                                        <p:tgtEl>
                                          <p:spTgt spid="5"/>
                                        </p:tgtEl>
                                        <p:attrNameLst>
                                          <p:attrName>ppt_x</p:attrName>
                                        </p:attrNameLst>
                                      </p:cBhvr>
                                      <p:tavLst>
                                        <p:tav tm="0">
                                          <p:val>
                                            <p:strVal val="#ppt_x+0.4"/>
                                          </p:val>
                                        </p:tav>
                                        <p:tav tm="100000">
                                          <p:val>
                                            <p:strVal val="#ppt_x-0.05"/>
                                          </p:val>
                                        </p:tav>
                                      </p:tavLst>
                                    </p:anim>
                                    <p:anim calcmode="lin" valueType="num">
                                      <p:cBhvr>
                                        <p:cTn id="58" dur="800" decel="100000" fill="hold"/>
                                        <p:tgtEl>
                                          <p:spTgt spid="5"/>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61" fill="hold">
                            <p:stCondLst>
                              <p:cond delay="7000"/>
                            </p:stCondLst>
                            <p:childTnLst>
                              <p:par>
                                <p:cTn id="62" presetID="22" presetClass="entr" presetSubtype="4"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par>
                          <p:cTn id="65" fill="hold">
                            <p:stCondLst>
                              <p:cond delay="7500"/>
                            </p:stCondLst>
                            <p:childTnLst>
                              <p:par>
                                <p:cTn id="66" presetID="10" presetClass="entr" presetSubtype="0"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childTnLst>
                          </p:cTn>
                        </p:par>
                        <p:par>
                          <p:cTn id="69" fill="hold">
                            <p:stCondLst>
                              <p:cond delay="8000"/>
                            </p:stCondLst>
                            <p:childTnLst>
                              <p:par>
                                <p:cTn id="70" presetID="3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800" decel="100000"/>
                                        <p:tgtEl>
                                          <p:spTgt spid="6"/>
                                        </p:tgtEl>
                                      </p:cBhvr>
                                    </p:animEffect>
                                    <p:anim calcmode="lin" valueType="num">
                                      <p:cBhvr>
                                        <p:cTn id="73" dur="800" decel="100000" fill="hold"/>
                                        <p:tgtEl>
                                          <p:spTgt spid="6"/>
                                        </p:tgtEl>
                                        <p:attrNameLst>
                                          <p:attrName>style.rotation</p:attrName>
                                        </p:attrNameLst>
                                      </p:cBhvr>
                                      <p:tavLst>
                                        <p:tav tm="0">
                                          <p:val>
                                            <p:fltVal val="-90"/>
                                          </p:val>
                                        </p:tav>
                                        <p:tav tm="100000">
                                          <p:val>
                                            <p:fltVal val="0"/>
                                          </p:val>
                                        </p:tav>
                                      </p:tavLst>
                                    </p:anim>
                                    <p:anim calcmode="lin" valueType="num">
                                      <p:cBhvr>
                                        <p:cTn id="74" dur="800" decel="100000" fill="hold"/>
                                        <p:tgtEl>
                                          <p:spTgt spid="6"/>
                                        </p:tgtEl>
                                        <p:attrNameLst>
                                          <p:attrName>ppt_x</p:attrName>
                                        </p:attrNameLst>
                                      </p:cBhvr>
                                      <p:tavLst>
                                        <p:tav tm="0">
                                          <p:val>
                                            <p:strVal val="#ppt_x+0.4"/>
                                          </p:val>
                                        </p:tav>
                                        <p:tav tm="100000">
                                          <p:val>
                                            <p:strVal val="#ppt_x-0.05"/>
                                          </p:val>
                                        </p:tav>
                                      </p:tavLst>
                                    </p:anim>
                                    <p:anim calcmode="lin" valueType="num">
                                      <p:cBhvr>
                                        <p:cTn id="75" dur="800" decel="100000" fill="hold"/>
                                        <p:tgtEl>
                                          <p:spTgt spid="6"/>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78" fill="hold">
                            <p:stCondLst>
                              <p:cond delay="9000"/>
                            </p:stCondLst>
                            <p:childTnLst>
                              <p:par>
                                <p:cTn id="79" presetID="22" presetClass="entr" presetSubtype="4"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par>
                          <p:cTn id="82" fill="hold">
                            <p:stCondLst>
                              <p:cond delay="9500"/>
                            </p:stCondLst>
                            <p:childTnLst>
                              <p:par>
                                <p:cTn id="83" presetID="10"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childTnLst>
                          </p:cTn>
                        </p:par>
                        <p:par>
                          <p:cTn id="86" fill="hold">
                            <p:stCondLst>
                              <p:cond delay="10000"/>
                            </p:stCondLst>
                            <p:childTnLst>
                              <p:par>
                                <p:cTn id="87" presetID="30" presetClass="entr" presetSubtype="0"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800" decel="100000"/>
                                        <p:tgtEl>
                                          <p:spTgt spid="7"/>
                                        </p:tgtEl>
                                      </p:cBhvr>
                                    </p:animEffect>
                                    <p:anim calcmode="lin" valueType="num">
                                      <p:cBhvr>
                                        <p:cTn id="90" dur="800" decel="100000" fill="hold"/>
                                        <p:tgtEl>
                                          <p:spTgt spid="7"/>
                                        </p:tgtEl>
                                        <p:attrNameLst>
                                          <p:attrName>style.rotation</p:attrName>
                                        </p:attrNameLst>
                                      </p:cBhvr>
                                      <p:tavLst>
                                        <p:tav tm="0">
                                          <p:val>
                                            <p:fltVal val="-90"/>
                                          </p:val>
                                        </p:tav>
                                        <p:tav tm="100000">
                                          <p:val>
                                            <p:fltVal val="0"/>
                                          </p:val>
                                        </p:tav>
                                      </p:tavLst>
                                    </p:anim>
                                    <p:anim calcmode="lin" valueType="num">
                                      <p:cBhvr>
                                        <p:cTn id="91" dur="800" decel="100000" fill="hold"/>
                                        <p:tgtEl>
                                          <p:spTgt spid="7"/>
                                        </p:tgtEl>
                                        <p:attrNameLst>
                                          <p:attrName>ppt_x</p:attrName>
                                        </p:attrNameLst>
                                      </p:cBhvr>
                                      <p:tavLst>
                                        <p:tav tm="0">
                                          <p:val>
                                            <p:strVal val="#ppt_x+0.4"/>
                                          </p:val>
                                        </p:tav>
                                        <p:tav tm="100000">
                                          <p:val>
                                            <p:strVal val="#ppt_x-0.05"/>
                                          </p:val>
                                        </p:tav>
                                      </p:tavLst>
                                    </p:anim>
                                    <p:anim calcmode="lin" valueType="num">
                                      <p:cBhvr>
                                        <p:cTn id="92" dur="800" decel="100000" fill="hold"/>
                                        <p:tgtEl>
                                          <p:spTgt spid="7"/>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normAutofit/>
          </a:bodyPr>
          <a:lstStyle/>
          <a:p>
            <a:r>
              <a:rPr lang="ru-RU" sz="25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Замена газона на стадионе «Победа»</a:t>
            </a:r>
            <a:endParaRPr lang="ru-RU" altLang="ru-RU" sz="25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Объект 6"/>
          <p:cNvPicPr>
            <a:picLocks noGrp="1" noChangeAspect="1"/>
          </p:cNvPicPr>
          <p:nvPr>
            <p:ph sz="half" idx="1"/>
          </p:nvPr>
        </p:nvPicPr>
        <p:blipFill>
          <a:blip r:embed="rId2" cstate="print"/>
          <a:stretch>
            <a:fillRect/>
          </a:stretch>
        </p:blipFill>
        <p:spPr>
          <a:xfrm>
            <a:off x="251520" y="1600200"/>
            <a:ext cx="3960440" cy="4983162"/>
          </a:xfrm>
          <a:effectLst>
            <a:softEdge rad="112500"/>
          </a:effectLst>
        </p:spPr>
      </p:pic>
      <p:pic>
        <p:nvPicPr>
          <p:cNvPr id="9" name="Объект 8"/>
          <p:cNvPicPr>
            <a:picLocks noGrp="1" noChangeAspect="1"/>
          </p:cNvPicPr>
          <p:nvPr>
            <p:ph sz="half" idx="2"/>
          </p:nvPr>
        </p:nvPicPr>
        <p:blipFill>
          <a:blip r:embed="rId3" cstate="print"/>
          <a:stretch>
            <a:fillRect/>
          </a:stretch>
        </p:blipFill>
        <p:spPr>
          <a:xfrm>
            <a:off x="4427984" y="1600200"/>
            <a:ext cx="4320480" cy="4983162"/>
          </a:xfrm>
          <a:effectLst>
            <a:softEdge rad="112500"/>
          </a:effec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588" y="0"/>
            <a:ext cx="9145588" cy="771525"/>
          </a:xfrm>
        </p:spPr>
        <p:txBody>
          <a:bodyPr>
            <a:normAutofit/>
          </a:bodyPr>
          <a:lstStyle/>
          <a:p>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Детская площадка на стадионе «Победа»</a:t>
            </a:r>
            <a:endParaRPr lang="ru-RU" altLang="ru-RU" sz="3200" b="1" dirty="0" smtClean="0">
              <a:solidFill>
                <a:srgbClr val="FFFF00"/>
              </a:solidFill>
              <a:effectLst>
                <a:outerShdw blurRad="38100" dist="38100" dir="2700000" algn="tl">
                  <a:srgbClr val="000000">
                    <a:alpha val="43137"/>
                  </a:srgbClr>
                </a:outerShdw>
              </a:effectLst>
            </a:endParaRPr>
          </a:p>
        </p:txBody>
      </p:sp>
      <p:sp>
        <p:nvSpPr>
          <p:cNvPr id="36867" name="Номер слайда 3"/>
          <p:cNvSpPr>
            <a:spLocks noGrp="1" noChangeArrowheads="1"/>
          </p:cNvSpPr>
          <p:nvPr>
            <p:ph type="sldNum" sz="quarter" idx="12"/>
          </p:nvPr>
        </p:nvSpPr>
        <p:spPr bwMode="auto">
          <a:noFill/>
          <a:ln>
            <a:miter lim="800000"/>
            <a:headEnd/>
            <a:tailEnd/>
          </a:ln>
        </p:spPr>
        <p:txBody>
          <a:bodyPr/>
          <a:lstStyle/>
          <a:p>
            <a:fld id="{FC47B28E-ABAB-4A3A-A876-0C9C0AEAABB5}" type="slidenum">
              <a:rPr lang="ru-RU" altLang="ru-RU"/>
              <a:pPr/>
              <a:t>21</a:t>
            </a:fld>
            <a:endParaRPr lang="ru-RU" altLang="ru-RU"/>
          </a:p>
        </p:txBody>
      </p:sp>
      <p:pic>
        <p:nvPicPr>
          <p:cNvPr id="10" name="Рисунок 9"/>
          <p:cNvPicPr>
            <a:picLocks noChangeAspect="1"/>
          </p:cNvPicPr>
          <p:nvPr/>
        </p:nvPicPr>
        <p:blipFill>
          <a:blip r:embed="rId2"/>
          <a:stretch>
            <a:fillRect/>
          </a:stretch>
        </p:blipFill>
        <p:spPr>
          <a:xfrm>
            <a:off x="-2282" y="4518212"/>
            <a:ext cx="9144000" cy="2339788"/>
          </a:xfrm>
          <a:prstGeom prst="rect">
            <a:avLst/>
          </a:prstGeom>
          <a:ln>
            <a:noFill/>
          </a:ln>
          <a:effectLst>
            <a:softEdge rad="112500"/>
          </a:effectLst>
        </p:spPr>
      </p:pic>
      <p:pic>
        <p:nvPicPr>
          <p:cNvPr id="12" name="Рисунок 11"/>
          <p:cNvPicPr>
            <a:picLocks noChangeAspect="1"/>
          </p:cNvPicPr>
          <p:nvPr/>
        </p:nvPicPr>
        <p:blipFill>
          <a:blip r:embed="rId3"/>
          <a:stretch>
            <a:fillRect/>
          </a:stretch>
        </p:blipFill>
        <p:spPr>
          <a:xfrm>
            <a:off x="4572000" y="771816"/>
            <a:ext cx="4572000" cy="3746396"/>
          </a:xfrm>
          <a:prstGeom prst="rect">
            <a:avLst/>
          </a:prstGeom>
          <a:ln>
            <a:noFill/>
          </a:ln>
          <a:effectLst>
            <a:softEdge rad="112500"/>
          </a:effectLst>
        </p:spPr>
      </p:pic>
      <p:pic>
        <p:nvPicPr>
          <p:cNvPr id="14" name="Рисунок 13"/>
          <p:cNvPicPr>
            <a:picLocks noChangeAspect="1"/>
          </p:cNvPicPr>
          <p:nvPr/>
        </p:nvPicPr>
        <p:blipFill>
          <a:blip r:embed="rId4"/>
          <a:stretch>
            <a:fillRect/>
          </a:stretch>
        </p:blipFill>
        <p:spPr>
          <a:xfrm>
            <a:off x="0" y="771817"/>
            <a:ext cx="4569718" cy="3746396"/>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Расходы  в области физической культуры и спорта Илекского сельсовета  в 2021 году</a:t>
            </a:r>
            <a:endParaRPr lang="ru-RU" sz="2500" dirty="0"/>
          </a:p>
        </p:txBody>
      </p:sp>
      <p:sp>
        <p:nvSpPr>
          <p:cNvPr id="3" name="Содержимое 2"/>
          <p:cNvSpPr>
            <a:spLocks noGrp="1"/>
          </p:cNvSpPr>
          <p:nvPr>
            <p:ph idx="1"/>
          </p:nvPr>
        </p:nvSpPr>
        <p:spPr>
          <a:xfrm>
            <a:off x="457200" y="1600200"/>
            <a:ext cx="8186766" cy="4329129"/>
          </a:xfrm>
        </p:spPr>
        <p:txBody>
          <a:bodyPr>
            <a:normAutofit/>
          </a:bodyPr>
          <a:lstStyle/>
          <a:p>
            <a:r>
              <a:rPr lang="ru-RU" sz="1800" i="1" dirty="0" smtClean="0">
                <a:latin typeface="Times New Roman" pitchFamily="18" charset="0"/>
                <a:cs typeface="Times New Roman" pitchFamily="18" charset="0"/>
              </a:rPr>
              <a:t>На территории Илекского сельсовет функционируют Физкультурно-оздоровительный комплекс, стадион «Победа, Детская юношеская спортивная школа. В зимнее время обустраиваются катки. </a:t>
            </a:r>
          </a:p>
          <a:p>
            <a:r>
              <a:rPr lang="ru-RU" sz="1800" i="1" dirty="0" smtClean="0">
                <a:latin typeface="Times New Roman" pitchFamily="18" charset="0"/>
                <a:cs typeface="Times New Roman" pitchFamily="18" charset="0"/>
              </a:rPr>
              <a:t>В 2021 году на проведение физкультурно-оздоровительных и спортивных мероприятий было выделено 26 770 руб.</a:t>
            </a:r>
          </a:p>
          <a:p>
            <a:r>
              <a:rPr lang="ru-RU" sz="1800" i="1" dirty="0" smtClean="0">
                <a:latin typeface="Times New Roman" pitchFamily="18" charset="0"/>
                <a:cs typeface="Times New Roman" pitchFamily="18" charset="0"/>
              </a:rPr>
              <a:t>На территории стадиона «Победа» обустроена площадка для возможности проведения тестирования населения в соответствии со Всероссийским физкультурно-спортивным комплексом «Готов к труду и обороне». На эти цели было израсходовано 4 300 000 руб. Данные средства были выделены из бюджета Илекского района.</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572000" y="-52388"/>
            <a:ext cx="4572000" cy="3252788"/>
          </a:xfrm>
        </p:spPr>
        <p:txBody>
          <a:bodyPr/>
          <a:lstStyle/>
          <a:p>
            <a:r>
              <a:rPr lang="ru-RU" altLang="ru-RU" sz="3200" b="1" smtClean="0">
                <a:latin typeface="Times New Roman" pitchFamily="18" charset="0"/>
                <a:cs typeface="Times New Roman" pitchFamily="18" charset="0"/>
              </a:rPr>
              <a:t>Площадка</a:t>
            </a:r>
            <a:br>
              <a:rPr lang="ru-RU" altLang="ru-RU" sz="3200" b="1" smtClean="0">
                <a:latin typeface="Times New Roman" pitchFamily="18" charset="0"/>
                <a:cs typeface="Times New Roman" pitchFamily="18" charset="0"/>
              </a:rPr>
            </a:br>
            <a:r>
              <a:rPr lang="ru-RU" altLang="ru-RU" sz="3200" b="1" smtClean="0">
                <a:latin typeface="Times New Roman" pitchFamily="18" charset="0"/>
                <a:cs typeface="Times New Roman" pitchFamily="18" charset="0"/>
              </a:rPr>
              <a:t> «Готов к труду и обороне» </a:t>
            </a:r>
            <a:br>
              <a:rPr lang="ru-RU" altLang="ru-RU" sz="3200" b="1" smtClean="0">
                <a:latin typeface="Times New Roman" pitchFamily="18" charset="0"/>
                <a:cs typeface="Times New Roman" pitchFamily="18" charset="0"/>
              </a:rPr>
            </a:br>
            <a:r>
              <a:rPr lang="ru-RU" altLang="ru-RU" sz="3200" b="1" smtClean="0">
                <a:latin typeface="Times New Roman" pitchFamily="18" charset="0"/>
                <a:cs typeface="Times New Roman" pitchFamily="18" charset="0"/>
              </a:rPr>
              <a:t>на стадионе </a:t>
            </a:r>
            <a:br>
              <a:rPr lang="ru-RU" altLang="ru-RU" sz="3200" b="1" smtClean="0">
                <a:latin typeface="Times New Roman" pitchFamily="18" charset="0"/>
                <a:cs typeface="Times New Roman" pitchFamily="18" charset="0"/>
              </a:rPr>
            </a:br>
            <a:r>
              <a:rPr lang="ru-RU" altLang="ru-RU" sz="3200" b="1" smtClean="0">
                <a:latin typeface="Times New Roman" pitchFamily="18" charset="0"/>
                <a:cs typeface="Times New Roman" pitchFamily="18" charset="0"/>
              </a:rPr>
              <a:t>«Победа» </a:t>
            </a:r>
            <a:endParaRPr lang="ru-RU" altLang="ru-RU" sz="3200" smtClean="0"/>
          </a:p>
        </p:txBody>
      </p:sp>
      <p:pic>
        <p:nvPicPr>
          <p:cNvPr id="5" name="Содержимое 4" descr="61a06bc02f5ca.png"/>
          <p:cNvPicPr>
            <a:picLocks noGrp="1" noChangeAspect="1"/>
          </p:cNvPicPr>
          <p:nvPr>
            <p:ph idx="1"/>
          </p:nvPr>
        </p:nvPicPr>
        <p:blipFill>
          <a:blip r:embed="rId2" cstate="print"/>
          <a:stretch>
            <a:fillRect/>
          </a:stretch>
        </p:blipFill>
        <p:spPr>
          <a:xfrm>
            <a:off x="45357" y="0"/>
            <a:ext cx="4526642" cy="3284984"/>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2" name="Номер слайда 3"/>
          <p:cNvSpPr>
            <a:spLocks noGrp="1" noChangeArrowheads="1"/>
          </p:cNvSpPr>
          <p:nvPr>
            <p:ph type="sldNum" sz="quarter" idx="12"/>
          </p:nvPr>
        </p:nvSpPr>
        <p:spPr bwMode="auto">
          <a:noFill/>
          <a:ln>
            <a:miter lim="800000"/>
            <a:headEnd/>
            <a:tailEnd/>
          </a:ln>
        </p:spPr>
        <p:txBody>
          <a:bodyPr/>
          <a:lstStyle/>
          <a:p>
            <a:fld id="{11943612-D42A-4C17-A50B-BE57D6471386}" type="slidenum">
              <a:rPr lang="ru-RU" altLang="ru-RU"/>
              <a:pPr/>
              <a:t>23</a:t>
            </a:fld>
            <a:endParaRPr lang="ru-RU" altLang="ru-RU"/>
          </a:p>
        </p:txBody>
      </p:sp>
      <p:pic>
        <p:nvPicPr>
          <p:cNvPr id="6" name="Рисунок 5" descr="IMG-08f7d2e9e993055134486baf65b09355-V.jpg"/>
          <p:cNvPicPr>
            <a:picLocks noChangeAspect="1"/>
          </p:cNvPicPr>
          <p:nvPr/>
        </p:nvPicPr>
        <p:blipFill>
          <a:blip r:embed="rId3" cstate="print"/>
          <a:stretch>
            <a:fillRect/>
          </a:stretch>
        </p:blipFill>
        <p:spPr>
          <a:xfrm>
            <a:off x="45357" y="3337099"/>
            <a:ext cx="4526642" cy="3520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7" name="Picture 5"/>
          <p:cNvPicPr>
            <a:picLocks noChangeAspect="1" noChangeArrowheads="1"/>
          </p:cNvPicPr>
          <p:nvPr/>
        </p:nvPicPr>
        <p:blipFill>
          <a:blip r:embed="rId4" cstate="print"/>
          <a:srcRect/>
          <a:stretch>
            <a:fillRect/>
          </a:stretch>
        </p:blipFill>
        <p:spPr bwMode="auto">
          <a:xfrm>
            <a:off x="4572000" y="3337098"/>
            <a:ext cx="4526642" cy="3520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81400" y="153988"/>
            <a:ext cx="4724400" cy="2132004"/>
          </a:xfrm>
        </p:spPr>
        <p:txBody>
          <a:bodyPr>
            <a:normAutofit/>
          </a:bodyPr>
          <a:lstStyle/>
          <a:p>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Общегосударственные расходы  Илекского сельсовета  в 2021 году</a:t>
            </a:r>
            <a:endParaRPr lang="ru-RU" sz="3200" b="1" dirty="0" smtClean="0">
              <a:solidFill>
                <a:schemeClr val="accent1">
                  <a:lumMod val="50000"/>
                </a:schemeClr>
              </a:solidFill>
              <a:latin typeface="Times New Roman" pitchFamily="18" charset="0"/>
            </a:endParaRPr>
          </a:p>
        </p:txBody>
      </p:sp>
      <p:sp>
        <p:nvSpPr>
          <p:cNvPr id="22531" name="Rectangle 4"/>
          <p:cNvSpPr>
            <a:spLocks noGrp="1" noChangeArrowheads="1"/>
          </p:cNvSpPr>
          <p:nvPr>
            <p:ph idx="1"/>
          </p:nvPr>
        </p:nvSpPr>
        <p:spPr>
          <a:xfrm>
            <a:off x="685800" y="2057400"/>
            <a:ext cx="8305800" cy="4572000"/>
          </a:xfrm>
        </p:spPr>
        <p:txBody>
          <a:bodyPr/>
          <a:lstStyle/>
          <a:p>
            <a:pPr algn="just">
              <a:lnSpc>
                <a:spcPct val="90000"/>
              </a:lnSpc>
              <a:buFont typeface="Wingdings 2" pitchFamily="18" charset="2"/>
              <a:buNone/>
            </a:pPr>
            <a:r>
              <a:rPr lang="ru-RU" altLang="en-US" sz="2000" dirty="0" smtClean="0">
                <a:solidFill>
                  <a:schemeClr val="bg1"/>
                </a:solidFill>
                <a:latin typeface="Times New Roman" pitchFamily="18" charset="0"/>
              </a:rPr>
              <a:t>          </a:t>
            </a:r>
            <a:endParaRPr lang="ru-RU" altLang="en-US" sz="1900" dirty="0" smtClean="0">
              <a:solidFill>
                <a:schemeClr val="bg1"/>
              </a:solidFill>
              <a:latin typeface="Times New Roman" pitchFamily="18" charset="0"/>
            </a:endParaRPr>
          </a:p>
          <a:p>
            <a:pPr algn="just">
              <a:lnSpc>
                <a:spcPct val="90000"/>
              </a:lnSpc>
              <a:buFont typeface="Wingdings 2" pitchFamily="18" charset="2"/>
              <a:buNone/>
            </a:pPr>
            <a:r>
              <a:rPr lang="ru-RU" altLang="en-US" sz="1900" dirty="0" smtClean="0">
                <a:solidFill>
                  <a:schemeClr val="bg1"/>
                </a:solidFill>
                <a:latin typeface="Times New Roman" pitchFamily="18" charset="0"/>
              </a:rPr>
              <a:t>	</a:t>
            </a:r>
            <a:r>
              <a:rPr lang="ru-RU" altLang="en-US" sz="1800" dirty="0" smtClean="0">
                <a:solidFill>
                  <a:schemeClr val="bg1"/>
                </a:solidFill>
                <a:latin typeface="Times New Roman" pitchFamily="18" charset="0"/>
              </a:rPr>
              <a:t>	</a:t>
            </a:r>
            <a:r>
              <a:rPr lang="ru-RU" altLang="en-US" sz="1800" dirty="0" smtClean="0">
                <a:solidFill>
                  <a:schemeClr val="accent1">
                    <a:lumMod val="50000"/>
                  </a:schemeClr>
                </a:solidFill>
                <a:latin typeface="Times New Roman" pitchFamily="18" charset="0"/>
              </a:rPr>
              <a:t>                                     </a:t>
            </a:r>
            <a:r>
              <a:rPr lang="ru-RU" altLang="en-US" sz="1800" dirty="0" smtClean="0">
                <a:solidFill>
                  <a:schemeClr val="accent1">
                    <a:lumMod val="50000"/>
                  </a:schemeClr>
                </a:solidFill>
                <a:latin typeface="Times New Roman" pitchFamily="18" charset="0"/>
                <a:cs typeface="Times New Roman" pitchFamily="18" charset="0"/>
              </a:rPr>
              <a:t> </a:t>
            </a:r>
            <a:r>
              <a:rPr lang="ru-RU" altLang="en-US" sz="2400" dirty="0" smtClean="0">
                <a:solidFill>
                  <a:schemeClr val="accent1">
                    <a:lumMod val="50000"/>
                  </a:schemeClr>
                </a:solidFill>
                <a:latin typeface="Times New Roman" pitchFamily="18" charset="0"/>
                <a:cs typeface="Times New Roman" pitchFamily="18" charset="0"/>
              </a:rPr>
              <a:t>За </a:t>
            </a:r>
            <a:r>
              <a:rPr lang="ru-RU" altLang="en-US" sz="2400" dirty="0" smtClean="0">
                <a:solidFill>
                  <a:schemeClr val="accent1">
                    <a:lumMod val="50000"/>
                  </a:schemeClr>
                </a:solidFill>
                <a:latin typeface="Times New Roman" pitchFamily="18" charset="0"/>
                <a:cs typeface="Times New Roman" pitchFamily="18" charset="0"/>
              </a:rPr>
              <a:t>2021 </a:t>
            </a:r>
            <a:r>
              <a:rPr lang="ru-RU" altLang="en-US" sz="2400" dirty="0" smtClean="0">
                <a:solidFill>
                  <a:schemeClr val="accent1">
                    <a:lumMod val="50000"/>
                  </a:schemeClr>
                </a:solidFill>
                <a:latin typeface="Times New Roman" pitchFamily="18" charset="0"/>
                <a:cs typeface="Times New Roman" pitchFamily="18" charset="0"/>
              </a:rPr>
              <a:t>год расходы на                      общегосударственные вопросы составили </a:t>
            </a:r>
            <a:r>
              <a:rPr lang="ru-RU" altLang="en-US" sz="2400" u="sng" dirty="0" smtClean="0">
                <a:solidFill>
                  <a:schemeClr val="accent1">
                    <a:lumMod val="50000"/>
                  </a:schemeClr>
                </a:solidFill>
                <a:latin typeface="Times New Roman" pitchFamily="18" charset="0"/>
                <a:cs typeface="Times New Roman" pitchFamily="18" charset="0"/>
              </a:rPr>
              <a:t>13426,45</a:t>
            </a:r>
            <a:r>
              <a:rPr lang="ru-RU" altLang="en-US" sz="2400" dirty="0" smtClean="0">
                <a:solidFill>
                  <a:schemeClr val="accent1">
                    <a:lumMod val="50000"/>
                  </a:schemeClr>
                </a:solidFill>
                <a:latin typeface="Times New Roman" pitchFamily="18" charset="0"/>
                <a:cs typeface="Times New Roman" pitchFamily="18" charset="0"/>
              </a:rPr>
              <a:t> </a:t>
            </a:r>
            <a:r>
              <a:rPr lang="ru-RU" altLang="en-US" sz="2400" dirty="0" smtClean="0">
                <a:solidFill>
                  <a:schemeClr val="accent1">
                    <a:lumMod val="50000"/>
                  </a:schemeClr>
                </a:solidFill>
                <a:latin typeface="Times New Roman" pitchFamily="18" charset="0"/>
                <a:cs typeface="Times New Roman" pitchFamily="18" charset="0"/>
              </a:rPr>
              <a:t>тыс.рублей, или </a:t>
            </a:r>
            <a:r>
              <a:rPr lang="ru-RU" altLang="en-US" sz="2400" dirty="0" smtClean="0">
                <a:solidFill>
                  <a:schemeClr val="accent1">
                    <a:lumMod val="50000"/>
                  </a:schemeClr>
                </a:solidFill>
                <a:latin typeface="Times New Roman" pitchFamily="18" charset="0"/>
                <a:cs typeface="Times New Roman" pitchFamily="18" charset="0"/>
              </a:rPr>
              <a:t>94,6% </a:t>
            </a:r>
            <a:r>
              <a:rPr lang="ru-RU" altLang="en-US" sz="2400" dirty="0" smtClean="0">
                <a:solidFill>
                  <a:schemeClr val="accent1">
                    <a:lumMod val="50000"/>
                  </a:schemeClr>
                </a:solidFill>
                <a:latin typeface="Times New Roman" pitchFamily="18" charset="0"/>
                <a:cs typeface="Times New Roman" pitchFamily="18" charset="0"/>
              </a:rPr>
              <a:t>от плановых назначений. По сравнению с расходами, произведенными в </a:t>
            </a:r>
            <a:r>
              <a:rPr lang="ru-RU" altLang="en-US" sz="2400" dirty="0" smtClean="0">
                <a:solidFill>
                  <a:schemeClr val="accent1">
                    <a:lumMod val="50000"/>
                  </a:schemeClr>
                </a:solidFill>
                <a:latin typeface="Times New Roman" pitchFamily="18" charset="0"/>
                <a:cs typeface="Times New Roman" pitchFamily="18" charset="0"/>
              </a:rPr>
              <a:t>2020 </a:t>
            </a:r>
            <a:r>
              <a:rPr lang="ru-RU" altLang="en-US" sz="2400" dirty="0" smtClean="0">
                <a:solidFill>
                  <a:schemeClr val="accent1">
                    <a:lumMod val="50000"/>
                  </a:schemeClr>
                </a:solidFill>
                <a:latin typeface="Times New Roman" pitchFamily="18" charset="0"/>
                <a:cs typeface="Times New Roman" pitchFamily="18" charset="0"/>
              </a:rPr>
              <a:t>году увеличение составило </a:t>
            </a:r>
            <a:r>
              <a:rPr lang="ru-RU" altLang="en-US" sz="2400" u="sng" dirty="0" smtClean="0">
                <a:solidFill>
                  <a:schemeClr val="accent1">
                    <a:lumMod val="50000"/>
                  </a:schemeClr>
                </a:solidFill>
                <a:latin typeface="Times New Roman" pitchFamily="18" charset="0"/>
                <a:cs typeface="Times New Roman" pitchFamily="18" charset="0"/>
              </a:rPr>
              <a:t>2450,45 </a:t>
            </a:r>
            <a:r>
              <a:rPr lang="ru-RU" altLang="en-US" sz="2400" dirty="0" smtClean="0">
                <a:solidFill>
                  <a:schemeClr val="accent1">
                    <a:lumMod val="50000"/>
                  </a:schemeClr>
                </a:solidFill>
                <a:latin typeface="Times New Roman" pitchFamily="18" charset="0"/>
                <a:cs typeface="Times New Roman" pitchFamily="18" charset="0"/>
              </a:rPr>
              <a:t>тыс. рублей или на </a:t>
            </a:r>
            <a:r>
              <a:rPr lang="ru-RU" altLang="en-US" sz="2400" dirty="0" smtClean="0">
                <a:solidFill>
                  <a:schemeClr val="accent1">
                    <a:lumMod val="50000"/>
                  </a:schemeClr>
                </a:solidFill>
                <a:latin typeface="Times New Roman" pitchFamily="18" charset="0"/>
                <a:cs typeface="Times New Roman" pitchFamily="18" charset="0"/>
              </a:rPr>
              <a:t>22,3%. </a:t>
            </a:r>
            <a:r>
              <a:rPr lang="ru-RU" altLang="en-US" sz="2400" dirty="0" smtClean="0">
                <a:solidFill>
                  <a:schemeClr val="accent1">
                    <a:lumMod val="50000"/>
                  </a:schemeClr>
                </a:solidFill>
                <a:latin typeface="Times New Roman" pitchFamily="18" charset="0"/>
                <a:cs typeface="Times New Roman" pitchFamily="18" charset="0"/>
              </a:rPr>
              <a:t>В </a:t>
            </a:r>
            <a:r>
              <a:rPr lang="ru-RU" altLang="en-US" sz="2400" dirty="0" smtClean="0">
                <a:solidFill>
                  <a:schemeClr val="accent1">
                    <a:lumMod val="50000"/>
                  </a:schemeClr>
                </a:solidFill>
                <a:latin typeface="Times New Roman" pitchFamily="18" charset="0"/>
                <a:cs typeface="Times New Roman" pitchFamily="18" charset="0"/>
              </a:rPr>
              <a:t>2021 </a:t>
            </a:r>
            <a:r>
              <a:rPr lang="ru-RU" altLang="en-US" sz="2400" dirty="0" smtClean="0">
                <a:solidFill>
                  <a:schemeClr val="accent1">
                    <a:lumMod val="50000"/>
                  </a:schemeClr>
                </a:solidFill>
                <a:latin typeface="Times New Roman" pitchFamily="18" charset="0"/>
                <a:cs typeface="Times New Roman" pitchFamily="18" charset="0"/>
              </a:rPr>
              <a:t>году расходы на содержание органов местного самоуправления составили </a:t>
            </a:r>
            <a:r>
              <a:rPr lang="ru-RU" altLang="en-US" sz="2400" u="sng" dirty="0" smtClean="0">
                <a:solidFill>
                  <a:schemeClr val="accent1">
                    <a:lumMod val="50000"/>
                  </a:schemeClr>
                </a:solidFill>
                <a:latin typeface="Times New Roman" pitchFamily="18" charset="0"/>
                <a:cs typeface="Times New Roman" pitchFamily="18" charset="0"/>
              </a:rPr>
              <a:t>5797,4</a:t>
            </a:r>
            <a:r>
              <a:rPr lang="ru-RU" altLang="en-US" sz="2400" dirty="0" smtClean="0">
                <a:solidFill>
                  <a:schemeClr val="accent1">
                    <a:lumMod val="50000"/>
                  </a:schemeClr>
                </a:solidFill>
                <a:latin typeface="Times New Roman" pitchFamily="18" charset="0"/>
                <a:cs typeface="Times New Roman" pitchFamily="18" charset="0"/>
              </a:rPr>
              <a:t> </a:t>
            </a:r>
            <a:r>
              <a:rPr lang="ru-RU" altLang="en-US" sz="2400" dirty="0" smtClean="0">
                <a:solidFill>
                  <a:schemeClr val="accent1">
                    <a:lumMod val="50000"/>
                  </a:schemeClr>
                </a:solidFill>
                <a:latin typeface="Times New Roman" pitchFamily="18" charset="0"/>
                <a:cs typeface="Times New Roman" pitchFamily="18" charset="0"/>
              </a:rPr>
              <a:t>тыс. рублей, при утвержденном Правительством области нормативе формирования расходов на содержание органов местного самоуправления в сумме </a:t>
            </a:r>
            <a:r>
              <a:rPr lang="ru-RU" altLang="en-US" sz="2400" u="sng" dirty="0" smtClean="0">
                <a:solidFill>
                  <a:schemeClr val="accent1">
                    <a:lumMod val="50000"/>
                  </a:schemeClr>
                </a:solidFill>
                <a:latin typeface="Times New Roman" pitchFamily="18" charset="0"/>
                <a:cs typeface="Times New Roman" pitchFamily="18" charset="0"/>
              </a:rPr>
              <a:t>9017,8 </a:t>
            </a:r>
            <a:r>
              <a:rPr lang="ru-RU" altLang="en-US" sz="2400" dirty="0" smtClean="0">
                <a:solidFill>
                  <a:schemeClr val="accent1">
                    <a:lumMod val="50000"/>
                  </a:schemeClr>
                </a:solidFill>
                <a:latin typeface="Times New Roman" pitchFamily="18" charset="0"/>
                <a:cs typeface="Times New Roman" pitchFamily="18" charset="0"/>
              </a:rPr>
              <a:t>тыс. рублей. Экономия составила </a:t>
            </a:r>
            <a:r>
              <a:rPr lang="ru-RU" altLang="en-US" sz="2400" u="sng" dirty="0" smtClean="0">
                <a:solidFill>
                  <a:schemeClr val="accent1">
                    <a:lumMod val="50000"/>
                  </a:schemeClr>
                </a:solidFill>
                <a:latin typeface="Times New Roman" pitchFamily="18" charset="0"/>
                <a:cs typeface="Times New Roman" pitchFamily="18" charset="0"/>
              </a:rPr>
              <a:t>3235,1</a:t>
            </a:r>
            <a:r>
              <a:rPr lang="ru-RU" altLang="en-US" sz="2400" dirty="0" smtClean="0">
                <a:solidFill>
                  <a:schemeClr val="accent1">
                    <a:lumMod val="50000"/>
                  </a:schemeClr>
                </a:solidFill>
                <a:latin typeface="Times New Roman" pitchFamily="18" charset="0"/>
                <a:cs typeface="Times New Roman" pitchFamily="18" charset="0"/>
              </a:rPr>
              <a:t> </a:t>
            </a:r>
            <a:r>
              <a:rPr lang="ru-RU" altLang="en-US" sz="2400" dirty="0" smtClean="0">
                <a:solidFill>
                  <a:schemeClr val="accent1">
                    <a:lumMod val="50000"/>
                  </a:schemeClr>
                </a:solidFill>
                <a:latin typeface="Times New Roman" pitchFamily="18" charset="0"/>
                <a:cs typeface="Times New Roman" pitchFamily="18" charset="0"/>
              </a:rPr>
              <a:t>тыс. рублей.</a:t>
            </a:r>
          </a:p>
          <a:p>
            <a:pPr algn="just">
              <a:lnSpc>
                <a:spcPct val="90000"/>
              </a:lnSpc>
            </a:pPr>
            <a:endParaRPr lang="ru-RU" altLang="en-US" sz="2400" dirty="0" smtClean="0">
              <a:solidFill>
                <a:schemeClr val="bg1"/>
              </a:solidFill>
              <a:latin typeface="Times New Roman" pitchFamily="18" charset="0"/>
              <a:cs typeface="Times New Roman" pitchFamily="18" charset="0"/>
            </a:endParaRPr>
          </a:p>
        </p:txBody>
      </p:sp>
      <p:pic>
        <p:nvPicPr>
          <p:cNvPr id="22532" name="Picture 3"/>
          <p:cNvPicPr>
            <a:picLocks noChangeAspect="1" noChangeArrowheads="1"/>
          </p:cNvPicPr>
          <p:nvPr/>
        </p:nvPicPr>
        <p:blipFill>
          <a:blip r:embed="rId2" cstate="print"/>
          <a:srcRect/>
          <a:stretch>
            <a:fillRect/>
          </a:stretch>
        </p:blipFill>
        <p:spPr bwMode="auto">
          <a:xfrm>
            <a:off x="152400" y="152400"/>
            <a:ext cx="3198813" cy="2590800"/>
          </a:xfrm>
          <a:prstGeom prst="rect">
            <a:avLst/>
          </a:prstGeom>
          <a:noFill/>
          <a:ln w="9525">
            <a:noFill/>
            <a:miter lim="800000"/>
            <a:headEnd/>
            <a:tailEnd/>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11618"/>
          </a:xfrm>
        </p:spPr>
        <p:txBody>
          <a:bodyPr/>
          <a:lstStyle/>
          <a:p>
            <a:r>
              <a:rPr lang="ru-RU" b="1" i="1" dirty="0" smtClean="0">
                <a:solidFill>
                  <a:srgbClr val="FFC000"/>
                </a:solidFill>
                <a:effectLst>
                  <a:outerShdw blurRad="38100" dist="38100" dir="2700000" algn="tl">
                    <a:srgbClr val="000000">
                      <a:alpha val="43137"/>
                    </a:srgbClr>
                  </a:outerShdw>
                </a:effectLst>
              </a:rPr>
              <a:t/>
            </a:r>
            <a:br>
              <a:rPr lang="ru-RU" b="1" i="1" dirty="0" smtClean="0">
                <a:solidFill>
                  <a:srgbClr val="FFC000"/>
                </a:solidFill>
                <a:effectLst>
                  <a:outerShdw blurRad="38100" dist="38100" dir="2700000" algn="tl">
                    <a:srgbClr val="000000">
                      <a:alpha val="43137"/>
                    </a:srgbClr>
                  </a:outerShdw>
                </a:effectLst>
              </a:rPr>
            </a:br>
            <a:r>
              <a:rPr lang="ru-RU" b="1" i="1" dirty="0" smtClean="0">
                <a:solidFill>
                  <a:srgbClr val="FFC000"/>
                </a:solidFill>
                <a:effectLst>
                  <a:outerShdw blurRad="38100" dist="38100" dir="2700000" algn="tl">
                    <a:srgbClr val="000000">
                      <a:alpha val="43137"/>
                    </a:srgbClr>
                  </a:outerShdw>
                </a:effectLst>
              </a:rPr>
              <a:t/>
            </a:r>
            <a:br>
              <a:rPr lang="ru-RU" b="1" i="1" dirty="0" smtClean="0">
                <a:solidFill>
                  <a:srgbClr val="FFC000"/>
                </a:solidFill>
                <a:effectLst>
                  <a:outerShdw blurRad="38100" dist="38100" dir="2700000" algn="tl">
                    <a:srgbClr val="000000">
                      <a:alpha val="43137"/>
                    </a:srgbClr>
                  </a:outerShdw>
                </a:effectLst>
              </a:rPr>
            </a:br>
            <a:r>
              <a:rPr lang="ru-RU" b="1" i="1" dirty="0" smtClean="0">
                <a:solidFill>
                  <a:srgbClr val="FFC000"/>
                </a:solidFill>
                <a:effectLst>
                  <a:outerShdw blurRad="38100" dist="38100" dir="2700000" algn="tl">
                    <a:srgbClr val="000000">
                      <a:alpha val="43137"/>
                    </a:srgbClr>
                  </a:outerShdw>
                </a:effectLst>
              </a:rPr>
              <a:t>СПАСИБО ЗА ВНИМАНИЕ!!!</a:t>
            </a:r>
            <a:endParaRPr lang="ru-RU" b="1" i="1"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4643446"/>
            <a:ext cx="8229600" cy="1482717"/>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938" y="148570"/>
            <a:ext cx="8755566" cy="400110"/>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sz="20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Основные параметры бюджета  Илекского сельсовета  за  2021 год</a:t>
            </a:r>
            <a:endParaRPr lang="ru-RU" sz="2000" b="1" dirty="0">
              <a:solidFill>
                <a:schemeClr val="dk1"/>
              </a:solidFill>
              <a:latin typeface="Times New Roman" pitchFamily="18" charset="0"/>
              <a:cs typeface="Times New Roman" pitchFamily="18" charset="0"/>
            </a:endParaRPr>
          </a:p>
        </p:txBody>
      </p:sp>
      <p:grpSp>
        <p:nvGrpSpPr>
          <p:cNvPr id="8" name="Группа 7"/>
          <p:cNvGrpSpPr/>
          <p:nvPr/>
        </p:nvGrpSpPr>
        <p:grpSpPr>
          <a:xfrm>
            <a:off x="1513318" y="357166"/>
            <a:ext cx="6659082" cy="2643206"/>
            <a:chOff x="1513318" y="501112"/>
            <a:chExt cx="6659082" cy="3476568"/>
          </a:xfrm>
        </p:grpSpPr>
        <p:grpSp>
          <p:nvGrpSpPr>
            <p:cNvPr id="6" name="Группа 5"/>
            <p:cNvGrpSpPr/>
            <p:nvPr/>
          </p:nvGrpSpPr>
          <p:grpSpPr>
            <a:xfrm>
              <a:off x="1513318" y="501112"/>
              <a:ext cx="6659082" cy="3476568"/>
              <a:chOff x="1513318" y="501112"/>
              <a:chExt cx="6659082" cy="3476568"/>
            </a:xfrm>
          </p:grpSpPr>
          <p:pic>
            <p:nvPicPr>
              <p:cNvPr id="3074" name="Picture 2" descr="http://clipart-library.com/img/527316.gif"/>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100000" l="0" r="100000"/>
                        </a14:imgEffect>
                      </a14:imgLayer>
                    </a14:imgProps>
                  </a:ext>
                  <a:ext uri="{28A0092B-C50C-407E-A947-70E740481C1C}">
                    <a14:useLocalDpi xmlns:a14="http://schemas.microsoft.com/office/drawing/2010/main" xmlns="" val="0"/>
                  </a:ext>
                </a:extLst>
              </a:blip>
              <a:srcRect/>
              <a:stretch>
                <a:fillRect/>
              </a:stretch>
            </p:blipFill>
            <p:spPr bwMode="auto">
              <a:xfrm>
                <a:off x="1513318" y="501112"/>
                <a:ext cx="6659082" cy="347656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275856" y="1660738"/>
                <a:ext cx="112246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defPPr>
                  <a:defRPr lang="ru-RU"/>
                </a:defPPr>
                <a:lvl1pPr algn="ctr">
                  <a:defRPr sz="2000" b="1">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Доходы</a:t>
                </a:r>
              </a:p>
            </p:txBody>
          </p:sp>
          <p:sp>
            <p:nvSpPr>
              <p:cNvPr id="5" name="TextBox 4"/>
              <p:cNvSpPr txBox="1"/>
              <p:nvPr/>
            </p:nvSpPr>
            <p:spPr>
              <a:xfrm>
                <a:off x="5220072" y="1660738"/>
                <a:ext cx="129614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defPPr>
                  <a:defRPr lang="ru-RU"/>
                </a:defPPr>
                <a:lvl1pPr algn="ctr">
                  <a:defRPr sz="2000" b="1">
                    <a:solidFill>
                      <a:schemeClr val="dk1"/>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Расходы</a:t>
                </a:r>
              </a:p>
            </p:txBody>
          </p:sp>
          <p:sp>
            <p:nvSpPr>
              <p:cNvPr id="4" name="TextBox 3"/>
              <p:cNvSpPr txBox="1"/>
              <p:nvPr/>
            </p:nvSpPr>
            <p:spPr>
              <a:xfrm>
                <a:off x="4355976" y="1124744"/>
                <a:ext cx="936104" cy="1446550"/>
              </a:xfrm>
              <a:prstGeom prst="rect">
                <a:avLst/>
              </a:prstGeom>
              <a:noFill/>
            </p:spPr>
            <p:txBody>
              <a:bodyPr wrap="square" rtlCol="0">
                <a:spAutoFit/>
              </a:bodyPr>
              <a:lstStyle/>
              <a:p>
                <a:pPr algn="ctr"/>
                <a:endParaRPr lang="ru-RU" sz="8800" b="1" dirty="0">
                  <a:ln>
                    <a:solidFill>
                      <a:srgbClr val="FF0000"/>
                    </a:solidFill>
                  </a:ln>
                  <a:solidFill>
                    <a:srgbClr val="FF0000"/>
                  </a:solidFill>
                  <a:latin typeface="Times New Roman" pitchFamily="18" charset="0"/>
                  <a:cs typeface="Times New Roman" pitchFamily="18" charset="0"/>
                </a:endParaRPr>
              </a:p>
            </p:txBody>
          </p:sp>
        </p:grpSp>
        <p:sp>
          <p:nvSpPr>
            <p:cNvPr id="7" name="Прямоугольник 6"/>
            <p:cNvSpPr/>
            <p:nvPr/>
          </p:nvSpPr>
          <p:spPr>
            <a:xfrm>
              <a:off x="1879066" y="2492896"/>
              <a:ext cx="1540806" cy="584775"/>
            </a:xfrm>
            <a:prstGeom prst="rect">
              <a:avLst/>
            </a:prstGeom>
          </p:spPr>
          <p:txBody>
            <a:bodyPr wrap="none">
              <a:spAutoFit/>
            </a:bodyPr>
            <a:lstStyle/>
            <a:p>
              <a:r>
                <a:rPr lang="ru-RU" sz="3200" b="1" dirty="0" smtClean="0"/>
                <a:t>82471,9</a:t>
              </a:r>
              <a:endParaRPr lang="ru-RU" sz="3200" dirty="0"/>
            </a:p>
          </p:txBody>
        </p:sp>
        <p:sp>
          <p:nvSpPr>
            <p:cNvPr id="10" name="Прямоугольник 9"/>
            <p:cNvSpPr/>
            <p:nvPr/>
          </p:nvSpPr>
          <p:spPr>
            <a:xfrm>
              <a:off x="6300192" y="2492895"/>
              <a:ext cx="1540806" cy="1077218"/>
            </a:xfrm>
            <a:prstGeom prst="rect">
              <a:avLst/>
            </a:prstGeom>
          </p:spPr>
          <p:txBody>
            <a:bodyPr wrap="none">
              <a:spAutoFit/>
            </a:bodyPr>
            <a:lstStyle/>
            <a:p>
              <a:r>
                <a:rPr lang="ru-RU" sz="3200" b="1" dirty="0" smtClean="0"/>
                <a:t>82125,2</a:t>
              </a:r>
            </a:p>
            <a:p>
              <a:endParaRPr lang="ru-RU" sz="3200" dirty="0"/>
            </a:p>
          </p:txBody>
        </p:sp>
      </p:grpSp>
      <p:sp>
        <p:nvSpPr>
          <p:cNvPr id="9" name="Прямоугольник 8"/>
          <p:cNvSpPr/>
          <p:nvPr/>
        </p:nvSpPr>
        <p:spPr>
          <a:xfrm>
            <a:off x="136914" y="3071810"/>
            <a:ext cx="3498982" cy="276999"/>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Акцизы</a:t>
            </a:r>
            <a:endParaRPr lang="ru-RU" sz="1200" b="1" dirty="0">
              <a:latin typeface="Times New Roman" pitchFamily="18" charset="0"/>
              <a:cs typeface="Times New Roman" pitchFamily="18" charset="0"/>
            </a:endParaRPr>
          </a:p>
        </p:txBody>
      </p:sp>
      <p:sp>
        <p:nvSpPr>
          <p:cNvPr id="11" name="Прямоугольник 10"/>
          <p:cNvSpPr/>
          <p:nvPr/>
        </p:nvSpPr>
        <p:spPr>
          <a:xfrm>
            <a:off x="136914" y="2786058"/>
            <a:ext cx="3498982" cy="276999"/>
          </a:xfrm>
          <a:prstGeom prst="rect">
            <a:avLst/>
          </a:prstGeom>
          <a:solidFill>
            <a:srgbClr val="99FF99"/>
          </a:solidFill>
          <a:ln w="12700">
            <a:solidFill>
              <a:schemeClr val="tx1"/>
            </a:solidFill>
          </a:ln>
        </p:spPr>
        <p:txBody>
          <a:bodyPr wrap="square" rtlCol="0">
            <a:spAutoFit/>
          </a:bodyPr>
          <a:lstStyle/>
          <a:p>
            <a:pPr algn="ctr"/>
            <a:r>
              <a:rPr lang="ru-RU" sz="1200" b="1" dirty="0">
                <a:latin typeface="Times New Roman" pitchFamily="18" charset="0"/>
                <a:cs typeface="Times New Roman" pitchFamily="18" charset="0"/>
              </a:rPr>
              <a:t>Налоги на </a:t>
            </a:r>
            <a:r>
              <a:rPr lang="ru-RU" sz="1200" b="1" dirty="0" smtClean="0">
                <a:latin typeface="Times New Roman" pitchFamily="18" charset="0"/>
                <a:cs typeface="Times New Roman" pitchFamily="18" charset="0"/>
              </a:rPr>
              <a:t>доходы физических лиц</a:t>
            </a:r>
            <a:endParaRPr lang="ru-RU" sz="1200" b="1" dirty="0">
              <a:latin typeface="Times New Roman" pitchFamily="18" charset="0"/>
              <a:cs typeface="Times New Roman" pitchFamily="18" charset="0"/>
            </a:endParaRPr>
          </a:p>
        </p:txBody>
      </p:sp>
      <p:sp>
        <p:nvSpPr>
          <p:cNvPr id="12" name="Прямоугольник 11"/>
          <p:cNvSpPr/>
          <p:nvPr/>
        </p:nvSpPr>
        <p:spPr>
          <a:xfrm>
            <a:off x="136914" y="5572140"/>
            <a:ext cx="3498982" cy="276999"/>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Налог на имущество</a:t>
            </a:r>
            <a:endParaRPr lang="ru-RU" sz="1200" b="1" dirty="0">
              <a:latin typeface="Times New Roman" pitchFamily="18" charset="0"/>
              <a:cs typeface="Times New Roman" pitchFamily="18" charset="0"/>
            </a:endParaRPr>
          </a:p>
        </p:txBody>
      </p:sp>
      <p:sp>
        <p:nvSpPr>
          <p:cNvPr id="13" name="Прямоугольник 12"/>
          <p:cNvSpPr/>
          <p:nvPr/>
        </p:nvSpPr>
        <p:spPr>
          <a:xfrm>
            <a:off x="142844" y="4429133"/>
            <a:ext cx="3500462" cy="646331"/>
          </a:xfrm>
          <a:prstGeom prst="rect">
            <a:avLst/>
          </a:prstGeom>
          <a:solidFill>
            <a:srgbClr val="99FF99"/>
          </a:solidFill>
          <a:ln w="12700">
            <a:solidFill>
              <a:schemeClr val="tx1"/>
            </a:solidFill>
          </a:ln>
        </p:spPr>
        <p:txBody>
          <a:bodyPr wrap="square" rtlCol="0">
            <a:spAutoFit/>
          </a:bodyPr>
          <a:lstStyle/>
          <a:p>
            <a:pPr algn="ctr"/>
            <a:r>
              <a:rPr lang="ru-RU" sz="1200" b="1" dirty="0">
                <a:latin typeface="Times New Roman" pitchFamily="18" charset="0"/>
                <a:cs typeface="Times New Roman" pitchFamily="18" charset="0"/>
              </a:rPr>
              <a:t>Доходы от использовании </a:t>
            </a:r>
            <a:r>
              <a:rPr lang="ru-RU" sz="1200" b="1" dirty="0" smtClean="0">
                <a:latin typeface="Times New Roman" pitchFamily="18" charset="0"/>
                <a:cs typeface="Times New Roman" pitchFamily="18" charset="0"/>
              </a:rPr>
              <a:t>имущества </a:t>
            </a:r>
            <a:r>
              <a:rPr lang="ru-RU" sz="1200" b="1" dirty="0">
                <a:latin typeface="Times New Roman" pitchFamily="18" charset="0"/>
                <a:cs typeface="Times New Roman" pitchFamily="18" charset="0"/>
              </a:rPr>
              <a:t>муниципальной и </a:t>
            </a:r>
            <a:r>
              <a:rPr lang="ru-RU" sz="1200" b="1" dirty="0" smtClean="0">
                <a:latin typeface="Times New Roman" pitchFamily="18" charset="0"/>
                <a:cs typeface="Times New Roman" pitchFamily="18" charset="0"/>
              </a:rPr>
              <a:t>государственной </a:t>
            </a:r>
            <a:r>
              <a:rPr lang="ru-RU" sz="1200" b="1" dirty="0">
                <a:latin typeface="Times New Roman" pitchFamily="18" charset="0"/>
                <a:cs typeface="Times New Roman" pitchFamily="18" charset="0"/>
              </a:rPr>
              <a:t>собственности</a:t>
            </a:r>
          </a:p>
        </p:txBody>
      </p:sp>
      <p:sp>
        <p:nvSpPr>
          <p:cNvPr id="14" name="Прямоугольник 13"/>
          <p:cNvSpPr/>
          <p:nvPr/>
        </p:nvSpPr>
        <p:spPr>
          <a:xfrm>
            <a:off x="136914" y="4000505"/>
            <a:ext cx="3498982" cy="461665"/>
          </a:xfrm>
          <a:prstGeom prst="rect">
            <a:avLst/>
          </a:prstGeom>
          <a:solidFill>
            <a:srgbClr val="99FF99"/>
          </a:solidFill>
          <a:ln w="12700">
            <a:solidFill>
              <a:schemeClr val="tx1"/>
            </a:solidFill>
          </a:ln>
        </p:spPr>
        <p:txBody>
          <a:bodyPr wrap="square" rtlCol="0">
            <a:spAutoFit/>
          </a:bodyPr>
          <a:lstStyle/>
          <a:p>
            <a:pPr algn="ctr"/>
            <a:r>
              <a:rPr lang="ru-RU" sz="1200" b="1" dirty="0">
                <a:latin typeface="Times New Roman" pitchFamily="18" charset="0"/>
                <a:cs typeface="Times New Roman" pitchFamily="18" charset="0"/>
              </a:rPr>
              <a:t>Штрафы, санкции, возмещение</a:t>
            </a:r>
          </a:p>
          <a:p>
            <a:pPr algn="ctr"/>
            <a:r>
              <a:rPr lang="ru-RU" sz="1200" b="1" dirty="0">
                <a:latin typeface="Times New Roman" pitchFamily="18" charset="0"/>
                <a:cs typeface="Times New Roman" pitchFamily="18" charset="0"/>
              </a:rPr>
              <a:t>ущерба</a:t>
            </a:r>
          </a:p>
        </p:txBody>
      </p:sp>
      <p:sp>
        <p:nvSpPr>
          <p:cNvPr id="15" name="Прямоугольник 14"/>
          <p:cNvSpPr/>
          <p:nvPr/>
        </p:nvSpPr>
        <p:spPr>
          <a:xfrm>
            <a:off x="142844" y="3357562"/>
            <a:ext cx="3500462" cy="338554"/>
          </a:xfrm>
          <a:prstGeom prst="rect">
            <a:avLst/>
          </a:prstGeom>
          <a:solidFill>
            <a:srgbClr val="99FF99"/>
          </a:solidFill>
          <a:ln w="12700">
            <a:solidFill>
              <a:schemeClr val="tx1"/>
            </a:solidFill>
          </a:ln>
        </p:spPr>
        <p:txBody>
          <a:bodyPr wrap="square" rtlCol="0">
            <a:spAutoFit/>
          </a:bodyPr>
          <a:lstStyle/>
          <a:p>
            <a:pPr algn="ctr"/>
            <a:r>
              <a:rPr lang="ru-RU" sz="1200" b="1" dirty="0">
                <a:latin typeface="Times New Roman" pitchFamily="18" charset="0"/>
                <a:cs typeface="Times New Roman" pitchFamily="18" charset="0"/>
              </a:rPr>
              <a:t>Безвозмездные</a:t>
            </a:r>
            <a:r>
              <a:rPr lang="ru-RU" sz="1600" b="1" dirty="0">
                <a:latin typeface="Times New Roman" pitchFamily="18" charset="0"/>
                <a:cs typeface="Times New Roman" pitchFamily="18" charset="0"/>
              </a:rPr>
              <a:t> </a:t>
            </a:r>
            <a:r>
              <a:rPr lang="ru-RU" sz="1200" b="1" dirty="0">
                <a:latin typeface="Times New Roman" pitchFamily="18" charset="0"/>
                <a:cs typeface="Times New Roman" pitchFamily="18" charset="0"/>
              </a:rPr>
              <a:t>поступления</a:t>
            </a:r>
          </a:p>
        </p:txBody>
      </p:sp>
      <p:sp>
        <p:nvSpPr>
          <p:cNvPr id="16" name="Прямоугольник 15"/>
          <p:cNvSpPr/>
          <p:nvPr/>
        </p:nvSpPr>
        <p:spPr>
          <a:xfrm>
            <a:off x="4860032" y="2928934"/>
            <a:ext cx="3209424" cy="276999"/>
          </a:xfrm>
          <a:prstGeom prst="rect">
            <a:avLst/>
          </a:prstGeom>
          <a:solidFill>
            <a:srgbClr val="99FF99"/>
          </a:solidFill>
          <a:ln w="12700">
            <a:solidFill>
              <a:schemeClr val="tx1"/>
            </a:solidFill>
          </a:ln>
        </p:spPr>
        <p:txBody>
          <a:bodyPr wrap="square" rtlCol="0">
            <a:spAutoFit/>
          </a:bodyPr>
          <a:lstStyle/>
          <a:p>
            <a:pPr algn="ctr"/>
            <a:r>
              <a:rPr lang="ru-RU" sz="1200" b="1" dirty="0">
                <a:latin typeface="Times New Roman" pitchFamily="18" charset="0"/>
                <a:cs typeface="Times New Roman" pitchFamily="18" charset="0"/>
              </a:rPr>
              <a:t>Общегосударственные </a:t>
            </a:r>
            <a:r>
              <a:rPr lang="ru-RU" sz="1200" b="1" dirty="0" smtClean="0">
                <a:latin typeface="Times New Roman" pitchFamily="18" charset="0"/>
                <a:cs typeface="Times New Roman" pitchFamily="18" charset="0"/>
              </a:rPr>
              <a:t>вопросы</a:t>
            </a:r>
            <a:endParaRPr lang="ru-RU" sz="1200" b="1" dirty="0">
              <a:latin typeface="Times New Roman" pitchFamily="18" charset="0"/>
              <a:cs typeface="Times New Roman" pitchFamily="18" charset="0"/>
            </a:endParaRPr>
          </a:p>
        </p:txBody>
      </p:sp>
      <p:sp>
        <p:nvSpPr>
          <p:cNvPr id="17" name="Прямоугольник 16"/>
          <p:cNvSpPr/>
          <p:nvPr/>
        </p:nvSpPr>
        <p:spPr>
          <a:xfrm>
            <a:off x="4860032" y="4725144"/>
            <a:ext cx="3196990" cy="276999"/>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ЖКХ</a:t>
            </a:r>
            <a:endParaRPr lang="ru-RU" sz="1200" b="1" dirty="0">
              <a:latin typeface="Times New Roman" pitchFamily="18" charset="0"/>
              <a:cs typeface="Times New Roman" pitchFamily="18" charset="0"/>
            </a:endParaRPr>
          </a:p>
        </p:txBody>
      </p:sp>
      <p:sp>
        <p:nvSpPr>
          <p:cNvPr id="18" name="Прямоугольник 17"/>
          <p:cNvSpPr/>
          <p:nvPr/>
        </p:nvSpPr>
        <p:spPr>
          <a:xfrm>
            <a:off x="4860032" y="5250686"/>
            <a:ext cx="3196990" cy="276999"/>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Культура, кинематография</a:t>
            </a:r>
            <a:endParaRPr lang="ru-RU" sz="1200" b="1" dirty="0">
              <a:latin typeface="Times New Roman" pitchFamily="18" charset="0"/>
              <a:cs typeface="Times New Roman" pitchFamily="18" charset="0"/>
            </a:endParaRPr>
          </a:p>
        </p:txBody>
      </p:sp>
      <p:sp>
        <p:nvSpPr>
          <p:cNvPr id="19" name="Прямоугольник 18"/>
          <p:cNvSpPr/>
          <p:nvPr/>
        </p:nvSpPr>
        <p:spPr>
          <a:xfrm>
            <a:off x="4857752" y="3250001"/>
            <a:ext cx="3211704" cy="276999"/>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Национальная оборона</a:t>
            </a:r>
            <a:endParaRPr lang="ru-RU" sz="1200" b="1" dirty="0">
              <a:latin typeface="Times New Roman" pitchFamily="18" charset="0"/>
              <a:cs typeface="Times New Roman" pitchFamily="18" charset="0"/>
            </a:endParaRPr>
          </a:p>
        </p:txBody>
      </p:sp>
      <p:sp>
        <p:nvSpPr>
          <p:cNvPr id="20" name="Прямоугольник 19"/>
          <p:cNvSpPr/>
          <p:nvPr/>
        </p:nvSpPr>
        <p:spPr>
          <a:xfrm>
            <a:off x="4857752" y="4214818"/>
            <a:ext cx="3172119" cy="276999"/>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Национальная экономика</a:t>
            </a:r>
            <a:endParaRPr lang="ru-RU" sz="1200" b="1" dirty="0">
              <a:latin typeface="Times New Roman" pitchFamily="18" charset="0"/>
              <a:cs typeface="Times New Roman" pitchFamily="18" charset="0"/>
            </a:endParaRPr>
          </a:p>
        </p:txBody>
      </p:sp>
      <p:sp>
        <p:nvSpPr>
          <p:cNvPr id="21" name="Прямоугольник 20"/>
          <p:cNvSpPr/>
          <p:nvPr/>
        </p:nvSpPr>
        <p:spPr>
          <a:xfrm>
            <a:off x="4890683" y="5805264"/>
            <a:ext cx="3166338" cy="276999"/>
          </a:xfrm>
          <a:prstGeom prst="rect">
            <a:avLst/>
          </a:prstGeom>
          <a:solidFill>
            <a:srgbClr val="99FF99"/>
          </a:solidFill>
          <a:ln w="12700">
            <a:solidFill>
              <a:schemeClr val="tx1"/>
            </a:solidFill>
          </a:ln>
        </p:spPr>
        <p:txBody>
          <a:bodyPr wrap="square" rtlCol="0">
            <a:spAutoFit/>
          </a:bodyPr>
          <a:lstStyle/>
          <a:p>
            <a:pPr algn="ctr"/>
            <a:r>
              <a:rPr lang="ru-RU" sz="1200" b="1" dirty="0">
                <a:latin typeface="Times New Roman" pitchFamily="18" charset="0"/>
                <a:cs typeface="Times New Roman" pitchFamily="18" charset="0"/>
              </a:rPr>
              <a:t>Социальная </a:t>
            </a:r>
            <a:r>
              <a:rPr lang="ru-RU" sz="1200" b="1" dirty="0" smtClean="0">
                <a:latin typeface="Times New Roman" pitchFamily="18" charset="0"/>
                <a:cs typeface="Times New Roman" pitchFamily="18" charset="0"/>
              </a:rPr>
              <a:t>политика</a:t>
            </a:r>
            <a:endParaRPr lang="ru-RU" sz="1200" b="1" dirty="0">
              <a:latin typeface="Times New Roman" pitchFamily="18" charset="0"/>
              <a:cs typeface="Times New Roman" pitchFamily="18" charset="0"/>
            </a:endParaRPr>
          </a:p>
        </p:txBody>
      </p:sp>
      <p:sp>
        <p:nvSpPr>
          <p:cNvPr id="22" name="Прямоугольник 21"/>
          <p:cNvSpPr/>
          <p:nvPr/>
        </p:nvSpPr>
        <p:spPr>
          <a:xfrm>
            <a:off x="4890683" y="6364777"/>
            <a:ext cx="3166338" cy="276999"/>
          </a:xfrm>
          <a:prstGeom prst="rect">
            <a:avLst/>
          </a:prstGeom>
          <a:solidFill>
            <a:srgbClr val="99FF99"/>
          </a:solidFill>
          <a:ln w="12700">
            <a:solidFill>
              <a:schemeClr val="tx1"/>
            </a:solidFill>
          </a:ln>
        </p:spPr>
        <p:txBody>
          <a:bodyPr wrap="square" rtlCol="0">
            <a:spAutoFit/>
          </a:bodyPr>
          <a:lstStyle/>
          <a:p>
            <a:pPr algn="ctr"/>
            <a:r>
              <a:rPr lang="ru-RU" sz="1200" b="1" dirty="0">
                <a:latin typeface="Times New Roman" pitchFamily="18" charset="0"/>
                <a:cs typeface="Times New Roman" pitchFamily="18" charset="0"/>
              </a:rPr>
              <a:t>Физическая культура и </a:t>
            </a:r>
            <a:r>
              <a:rPr lang="ru-RU" sz="1200" b="1" dirty="0" smtClean="0">
                <a:latin typeface="Times New Roman" pitchFamily="18" charset="0"/>
                <a:cs typeface="Times New Roman" pitchFamily="18" charset="0"/>
              </a:rPr>
              <a:t>спорт</a:t>
            </a:r>
            <a:endParaRPr lang="ru-RU" sz="1200" b="1" dirty="0">
              <a:latin typeface="Times New Roman" pitchFamily="18" charset="0"/>
              <a:cs typeface="Times New Roman" pitchFamily="18" charset="0"/>
            </a:endParaRPr>
          </a:p>
        </p:txBody>
      </p:sp>
      <p:sp>
        <p:nvSpPr>
          <p:cNvPr id="23" name="Прямоугольник 22"/>
          <p:cNvSpPr/>
          <p:nvPr/>
        </p:nvSpPr>
        <p:spPr>
          <a:xfrm>
            <a:off x="3923928" y="3071811"/>
            <a:ext cx="790948" cy="307777"/>
          </a:xfrm>
          <a:prstGeom prst="rect">
            <a:avLst/>
          </a:prstGeom>
          <a:solidFill>
            <a:srgbClr val="FFFF99"/>
          </a:solidFill>
          <a:ln>
            <a:solidFill>
              <a:schemeClr val="tx1"/>
            </a:solidFill>
          </a:ln>
        </p:spPr>
        <p:txBody>
          <a:bodyPr wrap="square">
            <a:spAutoFit/>
          </a:bodyPr>
          <a:lstStyle/>
          <a:p>
            <a:pPr algn="ctr"/>
            <a:r>
              <a:rPr lang="ru-RU" sz="1400" b="1" dirty="0" smtClean="0">
                <a:latin typeface="Times New Roman" pitchFamily="18" charset="0"/>
                <a:cs typeface="Times New Roman" pitchFamily="18" charset="0"/>
              </a:rPr>
              <a:t>5418,9</a:t>
            </a:r>
            <a:endParaRPr lang="ru-RU" sz="1400" b="1" dirty="0">
              <a:latin typeface="Times New Roman" pitchFamily="18" charset="0"/>
              <a:cs typeface="Times New Roman" pitchFamily="18" charset="0"/>
            </a:endParaRPr>
          </a:p>
        </p:txBody>
      </p:sp>
      <p:sp>
        <p:nvSpPr>
          <p:cNvPr id="24" name="Прямоугольник 23"/>
          <p:cNvSpPr/>
          <p:nvPr/>
        </p:nvSpPr>
        <p:spPr>
          <a:xfrm>
            <a:off x="3923928" y="2786058"/>
            <a:ext cx="790948" cy="307777"/>
          </a:xfrm>
          <a:prstGeom prst="rect">
            <a:avLst/>
          </a:prstGeom>
          <a:solidFill>
            <a:srgbClr val="FFFF99"/>
          </a:solidFill>
          <a:ln>
            <a:solidFill>
              <a:schemeClr val="tx1"/>
            </a:solidFill>
          </a:ln>
        </p:spPr>
        <p:txBody>
          <a:bodyPr wrap="square">
            <a:spAutoFit/>
          </a:bodyPr>
          <a:lstStyle/>
          <a:p>
            <a:pPr algn="ctr"/>
            <a:r>
              <a:rPr lang="ru-RU" sz="1400" b="1" dirty="0" smtClean="0">
                <a:latin typeface="Times New Roman" pitchFamily="18" charset="0"/>
                <a:cs typeface="Times New Roman" pitchFamily="18" charset="0"/>
              </a:rPr>
              <a:t>14049,5</a:t>
            </a:r>
            <a:endParaRPr lang="ru-RU" sz="1400" b="1" dirty="0">
              <a:latin typeface="Times New Roman" pitchFamily="18" charset="0"/>
              <a:cs typeface="Times New Roman" pitchFamily="18" charset="0"/>
            </a:endParaRPr>
          </a:p>
        </p:txBody>
      </p:sp>
      <p:sp>
        <p:nvSpPr>
          <p:cNvPr id="25" name="Прямоугольник 24"/>
          <p:cNvSpPr/>
          <p:nvPr/>
        </p:nvSpPr>
        <p:spPr>
          <a:xfrm>
            <a:off x="3929058" y="5572141"/>
            <a:ext cx="785818" cy="276999"/>
          </a:xfrm>
          <a:prstGeom prst="rect">
            <a:avLst/>
          </a:prstGeom>
          <a:solidFill>
            <a:srgbClr val="FFFF99"/>
          </a:solidFill>
          <a:ln>
            <a:solidFill>
              <a:schemeClr val="tx1"/>
            </a:solidFill>
          </a:ln>
        </p:spPr>
        <p:txBody>
          <a:bodyPr wrap="square">
            <a:spAutoFit/>
          </a:bodyPr>
          <a:lstStyle/>
          <a:p>
            <a:pPr algn="ctr"/>
            <a:r>
              <a:rPr lang="ru-RU" sz="1200" b="1" dirty="0" smtClean="0">
                <a:latin typeface="Times New Roman" pitchFamily="18" charset="0"/>
                <a:cs typeface="Times New Roman" pitchFamily="18" charset="0"/>
              </a:rPr>
              <a:t>7920,8</a:t>
            </a:r>
            <a:endParaRPr lang="ru-RU" sz="1200" b="1" dirty="0">
              <a:latin typeface="Times New Roman" pitchFamily="18" charset="0"/>
              <a:cs typeface="Times New Roman" pitchFamily="18" charset="0"/>
            </a:endParaRPr>
          </a:p>
        </p:txBody>
      </p:sp>
      <p:sp>
        <p:nvSpPr>
          <p:cNvPr id="26" name="Прямоугольник 25"/>
          <p:cNvSpPr/>
          <p:nvPr/>
        </p:nvSpPr>
        <p:spPr>
          <a:xfrm>
            <a:off x="3923928" y="4500571"/>
            <a:ext cx="790948" cy="307777"/>
          </a:xfrm>
          <a:prstGeom prst="rect">
            <a:avLst/>
          </a:prstGeom>
          <a:solidFill>
            <a:srgbClr val="FFFF99"/>
          </a:solidFill>
          <a:ln>
            <a:solidFill>
              <a:schemeClr val="tx1"/>
            </a:solidFill>
          </a:ln>
        </p:spPr>
        <p:txBody>
          <a:bodyPr wrap="square">
            <a:spAutoFit/>
          </a:bodyPr>
          <a:lstStyle/>
          <a:p>
            <a:pPr algn="ctr"/>
            <a:r>
              <a:rPr lang="ru-RU" sz="1400" b="1" dirty="0" smtClean="0">
                <a:latin typeface="Times New Roman" pitchFamily="18" charset="0"/>
                <a:cs typeface="Times New Roman" pitchFamily="18" charset="0"/>
              </a:rPr>
              <a:t>57,5</a:t>
            </a:r>
            <a:endParaRPr lang="ru-RU" sz="1400" b="1" dirty="0">
              <a:latin typeface="Times New Roman" pitchFamily="18" charset="0"/>
              <a:cs typeface="Times New Roman" pitchFamily="18" charset="0"/>
            </a:endParaRPr>
          </a:p>
        </p:txBody>
      </p:sp>
      <p:sp>
        <p:nvSpPr>
          <p:cNvPr id="27" name="Прямоугольник 26"/>
          <p:cNvSpPr/>
          <p:nvPr/>
        </p:nvSpPr>
        <p:spPr>
          <a:xfrm>
            <a:off x="3933474" y="3929067"/>
            <a:ext cx="781401" cy="307777"/>
          </a:xfrm>
          <a:prstGeom prst="rect">
            <a:avLst/>
          </a:prstGeom>
          <a:solidFill>
            <a:srgbClr val="FFFF99"/>
          </a:solidFill>
          <a:ln>
            <a:solidFill>
              <a:schemeClr val="tx1"/>
            </a:solidFill>
          </a:ln>
        </p:spPr>
        <p:txBody>
          <a:bodyPr wrap="square">
            <a:spAutoFit/>
          </a:bodyPr>
          <a:lstStyle/>
          <a:p>
            <a:pPr algn="ctr"/>
            <a:r>
              <a:rPr lang="ru-RU" sz="1400" b="1" dirty="0" smtClean="0">
                <a:latin typeface="Times New Roman" pitchFamily="18" charset="0"/>
                <a:cs typeface="Times New Roman" pitchFamily="18" charset="0"/>
              </a:rPr>
              <a:t>125,5</a:t>
            </a:r>
            <a:endParaRPr lang="ru-RU" sz="1400" b="1" dirty="0">
              <a:latin typeface="Times New Roman" pitchFamily="18" charset="0"/>
              <a:cs typeface="Times New Roman" pitchFamily="18" charset="0"/>
            </a:endParaRPr>
          </a:p>
        </p:txBody>
      </p:sp>
      <p:sp>
        <p:nvSpPr>
          <p:cNvPr id="28" name="Прямоугольник 27"/>
          <p:cNvSpPr/>
          <p:nvPr/>
        </p:nvSpPr>
        <p:spPr>
          <a:xfrm>
            <a:off x="3923928" y="3357562"/>
            <a:ext cx="790948" cy="307777"/>
          </a:xfrm>
          <a:prstGeom prst="rect">
            <a:avLst/>
          </a:prstGeom>
          <a:solidFill>
            <a:srgbClr val="FFFF99"/>
          </a:solidFill>
          <a:ln>
            <a:solidFill>
              <a:schemeClr val="tx1"/>
            </a:solidFill>
          </a:ln>
        </p:spPr>
        <p:txBody>
          <a:bodyPr wrap="square">
            <a:spAutoFit/>
          </a:bodyPr>
          <a:lstStyle/>
          <a:p>
            <a:pPr algn="ctr"/>
            <a:r>
              <a:rPr lang="ru-RU" sz="1400" b="1" dirty="0" smtClean="0">
                <a:latin typeface="Times New Roman" pitchFamily="18" charset="0"/>
                <a:cs typeface="Times New Roman" pitchFamily="18" charset="0"/>
              </a:rPr>
              <a:t>54084,5</a:t>
            </a:r>
            <a:endParaRPr lang="ru-RU" sz="1400" b="1" dirty="0">
              <a:latin typeface="Times New Roman" pitchFamily="18" charset="0"/>
              <a:cs typeface="Times New Roman" pitchFamily="18" charset="0"/>
            </a:endParaRPr>
          </a:p>
        </p:txBody>
      </p:sp>
      <p:cxnSp>
        <p:nvCxnSpPr>
          <p:cNvPr id="30" name="Прямая со стрелкой 29"/>
          <p:cNvCxnSpPr>
            <a:endCxn id="25" idx="1"/>
          </p:cNvCxnSpPr>
          <p:nvPr/>
        </p:nvCxnSpPr>
        <p:spPr>
          <a:xfrm flipV="1">
            <a:off x="3643306" y="5710641"/>
            <a:ext cx="285752" cy="4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2" name="Прямая со стрелкой 3071"/>
          <p:cNvCxnSpPr>
            <a:stCxn id="9" idx="3"/>
            <a:endCxn id="23" idx="1"/>
          </p:cNvCxnSpPr>
          <p:nvPr/>
        </p:nvCxnSpPr>
        <p:spPr>
          <a:xfrm>
            <a:off x="3635896" y="3210310"/>
            <a:ext cx="288032" cy="153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5" name="Прямая со стрелкой 3074"/>
          <p:cNvCxnSpPr>
            <a:stCxn id="11" idx="3"/>
            <a:endCxn id="24" idx="1"/>
          </p:cNvCxnSpPr>
          <p:nvPr/>
        </p:nvCxnSpPr>
        <p:spPr>
          <a:xfrm>
            <a:off x="3635896" y="2924558"/>
            <a:ext cx="288032" cy="153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7" name="Прямая со стрелкой 3076"/>
          <p:cNvCxnSpPr>
            <a:stCxn id="15" idx="3"/>
            <a:endCxn id="28" idx="1"/>
          </p:cNvCxnSpPr>
          <p:nvPr/>
        </p:nvCxnSpPr>
        <p:spPr>
          <a:xfrm flipV="1">
            <a:off x="3643306" y="3511451"/>
            <a:ext cx="280622" cy="15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79" name="Прямая со стрелкой 3078"/>
          <p:cNvCxnSpPr>
            <a:stCxn id="14" idx="3"/>
            <a:endCxn id="27" idx="1"/>
          </p:cNvCxnSpPr>
          <p:nvPr/>
        </p:nvCxnSpPr>
        <p:spPr>
          <a:xfrm flipV="1">
            <a:off x="3635896" y="4082956"/>
            <a:ext cx="297578" cy="1483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81" name="Прямая со стрелкой 3080"/>
          <p:cNvCxnSpPr>
            <a:stCxn id="13" idx="3"/>
            <a:endCxn id="26" idx="1"/>
          </p:cNvCxnSpPr>
          <p:nvPr/>
        </p:nvCxnSpPr>
        <p:spPr>
          <a:xfrm flipV="1">
            <a:off x="3643306" y="4654460"/>
            <a:ext cx="280622" cy="978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92" name="Прямоугольник 3091"/>
          <p:cNvSpPr/>
          <p:nvPr/>
        </p:nvSpPr>
        <p:spPr>
          <a:xfrm>
            <a:off x="8358105" y="2857497"/>
            <a:ext cx="678391" cy="276999"/>
          </a:xfrm>
          <a:prstGeom prst="rect">
            <a:avLst/>
          </a:prstGeom>
          <a:solidFill>
            <a:srgbClr val="FFFF99"/>
          </a:solidFill>
          <a:ln>
            <a:solidFill>
              <a:schemeClr val="tx1"/>
            </a:solidFill>
          </a:ln>
        </p:spPr>
        <p:txBody>
          <a:bodyPr wrap="square">
            <a:spAutoFit/>
          </a:bodyPr>
          <a:lstStyle/>
          <a:p>
            <a:pPr algn="ctr"/>
            <a:r>
              <a:rPr lang="ru-RU" sz="1200" b="1" dirty="0" smtClean="0">
                <a:latin typeface="Times New Roman" pitchFamily="18" charset="0"/>
                <a:cs typeface="Times New Roman" pitchFamily="18" charset="0"/>
              </a:rPr>
              <a:t>13426,4</a:t>
            </a:r>
            <a:endParaRPr lang="ru-RU" sz="1200" b="1" dirty="0">
              <a:latin typeface="Times New Roman" pitchFamily="18" charset="0"/>
              <a:cs typeface="Times New Roman" pitchFamily="18" charset="0"/>
            </a:endParaRPr>
          </a:p>
        </p:txBody>
      </p:sp>
      <p:sp>
        <p:nvSpPr>
          <p:cNvPr id="3093" name="Прямоугольник 3092"/>
          <p:cNvSpPr/>
          <p:nvPr/>
        </p:nvSpPr>
        <p:spPr>
          <a:xfrm>
            <a:off x="8358214" y="4732723"/>
            <a:ext cx="678611" cy="276999"/>
          </a:xfrm>
          <a:prstGeom prst="rect">
            <a:avLst/>
          </a:prstGeom>
          <a:solidFill>
            <a:srgbClr val="FFFF99"/>
          </a:solidFill>
          <a:ln>
            <a:solidFill>
              <a:schemeClr val="tx1"/>
            </a:solidFill>
          </a:ln>
        </p:spPr>
        <p:txBody>
          <a:bodyPr wrap="square">
            <a:spAutoFit/>
          </a:bodyPr>
          <a:lstStyle/>
          <a:p>
            <a:pPr algn="ctr"/>
            <a:r>
              <a:rPr lang="ru-RU" sz="1200" b="1" dirty="0" smtClean="0">
                <a:latin typeface="Times New Roman" pitchFamily="18" charset="0"/>
                <a:cs typeface="Times New Roman" pitchFamily="18" charset="0"/>
              </a:rPr>
              <a:t>31001,4</a:t>
            </a:r>
            <a:endParaRPr lang="ru-RU" sz="1200" b="1" dirty="0">
              <a:latin typeface="Times New Roman" pitchFamily="18" charset="0"/>
              <a:cs typeface="Times New Roman" pitchFamily="18" charset="0"/>
            </a:endParaRPr>
          </a:p>
        </p:txBody>
      </p:sp>
      <p:sp>
        <p:nvSpPr>
          <p:cNvPr id="3094" name="Прямоугольник 3093"/>
          <p:cNvSpPr/>
          <p:nvPr/>
        </p:nvSpPr>
        <p:spPr>
          <a:xfrm>
            <a:off x="8388424" y="5266074"/>
            <a:ext cx="648401" cy="276999"/>
          </a:xfrm>
          <a:prstGeom prst="rect">
            <a:avLst/>
          </a:prstGeom>
          <a:solidFill>
            <a:srgbClr val="FFFF99"/>
          </a:solidFill>
          <a:ln>
            <a:solidFill>
              <a:schemeClr val="tx1"/>
            </a:solidFill>
          </a:ln>
        </p:spPr>
        <p:txBody>
          <a:bodyPr wrap="square">
            <a:spAutoFit/>
          </a:bodyPr>
          <a:lstStyle/>
          <a:p>
            <a:pPr algn="ctr"/>
            <a:r>
              <a:rPr lang="ru-RU" sz="1200" b="1" dirty="0" smtClean="0">
                <a:latin typeface="Times New Roman" pitchFamily="18" charset="0"/>
                <a:cs typeface="Times New Roman" pitchFamily="18" charset="0"/>
              </a:rPr>
              <a:t>4091,8</a:t>
            </a:r>
            <a:endParaRPr lang="ru-RU" sz="1200" b="1" dirty="0">
              <a:latin typeface="Times New Roman" pitchFamily="18" charset="0"/>
              <a:cs typeface="Times New Roman" pitchFamily="18" charset="0"/>
            </a:endParaRPr>
          </a:p>
        </p:txBody>
      </p:sp>
      <p:sp>
        <p:nvSpPr>
          <p:cNvPr id="3095" name="Прямоугольник 3094"/>
          <p:cNvSpPr/>
          <p:nvPr/>
        </p:nvSpPr>
        <p:spPr>
          <a:xfrm>
            <a:off x="8347014" y="3265389"/>
            <a:ext cx="689482" cy="276999"/>
          </a:xfrm>
          <a:prstGeom prst="rect">
            <a:avLst/>
          </a:prstGeom>
          <a:solidFill>
            <a:srgbClr val="FFFF99"/>
          </a:solidFill>
          <a:ln>
            <a:solidFill>
              <a:schemeClr val="tx1"/>
            </a:solidFill>
          </a:ln>
        </p:spPr>
        <p:txBody>
          <a:bodyPr wrap="square">
            <a:spAutoFit/>
          </a:bodyPr>
          <a:lstStyle/>
          <a:p>
            <a:pPr algn="ctr"/>
            <a:r>
              <a:rPr lang="ru-RU" sz="1200" b="1" dirty="0" smtClean="0">
                <a:latin typeface="Times New Roman" pitchFamily="18" charset="0"/>
                <a:cs typeface="Times New Roman" pitchFamily="18" charset="0"/>
              </a:rPr>
              <a:t>509,8</a:t>
            </a:r>
            <a:endParaRPr lang="ru-RU" sz="1200" b="1" dirty="0">
              <a:latin typeface="Times New Roman" pitchFamily="18" charset="0"/>
              <a:cs typeface="Times New Roman" pitchFamily="18" charset="0"/>
            </a:endParaRPr>
          </a:p>
        </p:txBody>
      </p:sp>
      <p:sp>
        <p:nvSpPr>
          <p:cNvPr id="3096" name="Прямоугольник 3095"/>
          <p:cNvSpPr/>
          <p:nvPr/>
        </p:nvSpPr>
        <p:spPr>
          <a:xfrm>
            <a:off x="8286776" y="4214818"/>
            <a:ext cx="714380" cy="276999"/>
          </a:xfrm>
          <a:prstGeom prst="rect">
            <a:avLst/>
          </a:prstGeom>
          <a:solidFill>
            <a:srgbClr val="FFFF99"/>
          </a:solidFill>
          <a:ln>
            <a:solidFill>
              <a:schemeClr val="tx1"/>
            </a:solidFill>
          </a:ln>
        </p:spPr>
        <p:txBody>
          <a:bodyPr wrap="square">
            <a:spAutoFit/>
          </a:bodyPr>
          <a:lstStyle/>
          <a:p>
            <a:pPr algn="ctr"/>
            <a:r>
              <a:rPr lang="ru-RU" sz="1200" b="1" dirty="0" smtClean="0">
                <a:latin typeface="Times New Roman" pitchFamily="18" charset="0"/>
                <a:cs typeface="Times New Roman" pitchFamily="18" charset="0"/>
              </a:rPr>
              <a:t>27739,8</a:t>
            </a:r>
            <a:endParaRPr lang="ru-RU" sz="1200" b="1" dirty="0">
              <a:latin typeface="Times New Roman" pitchFamily="18" charset="0"/>
              <a:cs typeface="Times New Roman" pitchFamily="18" charset="0"/>
            </a:endParaRPr>
          </a:p>
        </p:txBody>
      </p:sp>
      <p:sp>
        <p:nvSpPr>
          <p:cNvPr id="3097" name="Прямоугольник 3096"/>
          <p:cNvSpPr/>
          <p:nvPr/>
        </p:nvSpPr>
        <p:spPr>
          <a:xfrm>
            <a:off x="8373428" y="5805264"/>
            <a:ext cx="678391" cy="276999"/>
          </a:xfrm>
          <a:prstGeom prst="rect">
            <a:avLst/>
          </a:prstGeom>
          <a:solidFill>
            <a:srgbClr val="FFFF99"/>
          </a:solidFill>
          <a:ln>
            <a:solidFill>
              <a:schemeClr val="tx1"/>
            </a:solidFill>
          </a:ln>
        </p:spPr>
        <p:txBody>
          <a:bodyPr wrap="square">
            <a:spAutoFit/>
          </a:bodyPr>
          <a:lstStyle/>
          <a:p>
            <a:pPr algn="ctr"/>
            <a:r>
              <a:rPr lang="ru-RU" sz="1200" b="1" dirty="0" smtClean="0">
                <a:latin typeface="Times New Roman" pitchFamily="18" charset="0"/>
                <a:cs typeface="Times New Roman" pitchFamily="18" charset="0"/>
              </a:rPr>
              <a:t>20,0</a:t>
            </a:r>
            <a:endParaRPr lang="ru-RU" sz="1200" b="1" dirty="0">
              <a:latin typeface="Times New Roman" pitchFamily="18" charset="0"/>
              <a:cs typeface="Times New Roman" pitchFamily="18" charset="0"/>
            </a:endParaRPr>
          </a:p>
        </p:txBody>
      </p:sp>
      <p:sp>
        <p:nvSpPr>
          <p:cNvPr id="3098" name="Прямоугольник 3097"/>
          <p:cNvSpPr/>
          <p:nvPr/>
        </p:nvSpPr>
        <p:spPr>
          <a:xfrm>
            <a:off x="8388424" y="6380166"/>
            <a:ext cx="648401" cy="276999"/>
          </a:xfrm>
          <a:prstGeom prst="rect">
            <a:avLst/>
          </a:prstGeom>
          <a:solidFill>
            <a:srgbClr val="FFFF99"/>
          </a:solidFill>
          <a:ln>
            <a:solidFill>
              <a:schemeClr val="tx1"/>
            </a:solidFill>
          </a:ln>
        </p:spPr>
        <p:txBody>
          <a:bodyPr wrap="square">
            <a:spAutoFit/>
          </a:bodyPr>
          <a:lstStyle/>
          <a:p>
            <a:pPr algn="ctr"/>
            <a:r>
              <a:rPr lang="ru-RU" sz="1200" b="1" dirty="0" smtClean="0">
                <a:latin typeface="Times New Roman" pitchFamily="18" charset="0"/>
                <a:cs typeface="Times New Roman" pitchFamily="18" charset="0"/>
              </a:rPr>
              <a:t>4326,8</a:t>
            </a:r>
            <a:endParaRPr lang="ru-RU" sz="1200" b="1" dirty="0">
              <a:latin typeface="Times New Roman" pitchFamily="18" charset="0"/>
              <a:cs typeface="Times New Roman" pitchFamily="18" charset="0"/>
            </a:endParaRPr>
          </a:p>
        </p:txBody>
      </p:sp>
      <p:cxnSp>
        <p:nvCxnSpPr>
          <p:cNvPr id="3112" name="Прямая со стрелкой 3111"/>
          <p:cNvCxnSpPr>
            <a:stCxn id="16" idx="3"/>
            <a:endCxn id="3092" idx="1"/>
          </p:cNvCxnSpPr>
          <p:nvPr/>
        </p:nvCxnSpPr>
        <p:spPr>
          <a:xfrm flipV="1">
            <a:off x="8069456" y="2995997"/>
            <a:ext cx="288649" cy="714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4" name="Прямая со стрелкой 3113"/>
          <p:cNvCxnSpPr>
            <a:stCxn id="17" idx="3"/>
            <a:endCxn id="3093" idx="1"/>
          </p:cNvCxnSpPr>
          <p:nvPr/>
        </p:nvCxnSpPr>
        <p:spPr>
          <a:xfrm>
            <a:off x="8057022" y="4863644"/>
            <a:ext cx="301192" cy="75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7" name="Прямая со стрелкой 3116"/>
          <p:cNvCxnSpPr>
            <a:stCxn id="18" idx="3"/>
            <a:endCxn id="3094" idx="1"/>
          </p:cNvCxnSpPr>
          <p:nvPr/>
        </p:nvCxnSpPr>
        <p:spPr>
          <a:xfrm>
            <a:off x="8057022" y="5389186"/>
            <a:ext cx="331402" cy="15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20" name="Прямая со стрелкой 3119"/>
          <p:cNvCxnSpPr>
            <a:stCxn id="19" idx="3"/>
            <a:endCxn id="3095" idx="1"/>
          </p:cNvCxnSpPr>
          <p:nvPr/>
        </p:nvCxnSpPr>
        <p:spPr>
          <a:xfrm>
            <a:off x="8069456" y="3388501"/>
            <a:ext cx="277558" cy="15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23" name="Прямая со стрелкой 3122"/>
          <p:cNvCxnSpPr>
            <a:stCxn id="20" idx="3"/>
            <a:endCxn id="3096" idx="1"/>
          </p:cNvCxnSpPr>
          <p:nvPr/>
        </p:nvCxnSpPr>
        <p:spPr>
          <a:xfrm>
            <a:off x="8029871" y="4353318"/>
            <a:ext cx="256905"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25" name="Прямая со стрелкой 3124"/>
          <p:cNvCxnSpPr>
            <a:stCxn id="21" idx="3"/>
            <a:endCxn id="3097" idx="1"/>
          </p:cNvCxnSpPr>
          <p:nvPr/>
        </p:nvCxnSpPr>
        <p:spPr>
          <a:xfrm>
            <a:off x="8057021" y="5943764"/>
            <a:ext cx="31640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27" name="Прямая со стрелкой 3126"/>
          <p:cNvCxnSpPr>
            <a:stCxn id="22" idx="3"/>
            <a:endCxn id="3098" idx="1"/>
          </p:cNvCxnSpPr>
          <p:nvPr/>
        </p:nvCxnSpPr>
        <p:spPr>
          <a:xfrm>
            <a:off x="8057021" y="6503277"/>
            <a:ext cx="331403" cy="153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a:off x="142844" y="3714752"/>
            <a:ext cx="3500462" cy="285752"/>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Налог на совокупный доход</a:t>
            </a:r>
            <a:endParaRPr lang="ru-RU" sz="1200" b="1" dirty="0">
              <a:solidFill>
                <a:schemeClr val="tx1"/>
              </a:solidFill>
              <a:latin typeface="Times New Roman" pitchFamily="18" charset="0"/>
              <a:cs typeface="Times New Roman" pitchFamily="18" charset="0"/>
            </a:endParaRPr>
          </a:p>
        </p:txBody>
      </p:sp>
      <p:sp>
        <p:nvSpPr>
          <p:cNvPr id="70" name="Прямоугольник 69"/>
          <p:cNvSpPr/>
          <p:nvPr/>
        </p:nvSpPr>
        <p:spPr>
          <a:xfrm>
            <a:off x="3929058" y="3643315"/>
            <a:ext cx="785817" cy="307777"/>
          </a:xfrm>
          <a:prstGeom prst="rect">
            <a:avLst/>
          </a:prstGeom>
          <a:solidFill>
            <a:srgbClr val="FFFF99"/>
          </a:solidFill>
          <a:ln>
            <a:solidFill>
              <a:schemeClr val="tx1"/>
            </a:solidFill>
          </a:ln>
        </p:spPr>
        <p:txBody>
          <a:bodyPr wrap="square">
            <a:spAutoFit/>
          </a:bodyPr>
          <a:lstStyle/>
          <a:p>
            <a:pPr algn="ctr"/>
            <a:r>
              <a:rPr lang="ru-RU" sz="1400" b="1" dirty="0" smtClean="0">
                <a:latin typeface="Times New Roman" pitchFamily="18" charset="0"/>
                <a:cs typeface="Times New Roman" pitchFamily="18" charset="0"/>
              </a:rPr>
              <a:t>663,8</a:t>
            </a:r>
            <a:endParaRPr lang="ru-RU" sz="1400" b="1" dirty="0">
              <a:latin typeface="Times New Roman" pitchFamily="18" charset="0"/>
              <a:cs typeface="Times New Roman" pitchFamily="18" charset="0"/>
            </a:endParaRPr>
          </a:p>
        </p:txBody>
      </p:sp>
      <p:cxnSp>
        <p:nvCxnSpPr>
          <p:cNvPr id="71" name="Прямая со стрелкой 70"/>
          <p:cNvCxnSpPr>
            <a:stCxn id="66" idx="3"/>
            <a:endCxn id="70" idx="1"/>
          </p:cNvCxnSpPr>
          <p:nvPr/>
        </p:nvCxnSpPr>
        <p:spPr>
          <a:xfrm flipV="1">
            <a:off x="3643306" y="3797204"/>
            <a:ext cx="285752" cy="604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Прямоугольник 76"/>
          <p:cNvSpPr/>
          <p:nvPr/>
        </p:nvSpPr>
        <p:spPr>
          <a:xfrm>
            <a:off x="142844" y="5072074"/>
            <a:ext cx="3500462" cy="461665"/>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Доходы от продажи материальных и нематериальных активов</a:t>
            </a:r>
            <a:endParaRPr lang="ru-RU" sz="1200" b="1" dirty="0">
              <a:latin typeface="Times New Roman" pitchFamily="18" charset="0"/>
              <a:cs typeface="Times New Roman" pitchFamily="18" charset="0"/>
            </a:endParaRPr>
          </a:p>
        </p:txBody>
      </p:sp>
      <p:sp>
        <p:nvSpPr>
          <p:cNvPr id="95" name="Прямоугольник 94"/>
          <p:cNvSpPr/>
          <p:nvPr/>
        </p:nvSpPr>
        <p:spPr>
          <a:xfrm>
            <a:off x="3929058" y="5072074"/>
            <a:ext cx="785817" cy="307777"/>
          </a:xfrm>
          <a:prstGeom prst="rect">
            <a:avLst/>
          </a:prstGeom>
          <a:solidFill>
            <a:srgbClr val="FFFF99"/>
          </a:solidFill>
          <a:ln>
            <a:solidFill>
              <a:schemeClr val="tx1"/>
            </a:solidFill>
          </a:ln>
        </p:spPr>
        <p:txBody>
          <a:bodyPr wrap="square">
            <a:spAutoFit/>
          </a:bodyPr>
          <a:lstStyle/>
          <a:p>
            <a:pPr algn="ctr"/>
            <a:r>
              <a:rPr lang="ru-RU" sz="1400" b="1" dirty="0" smtClean="0">
                <a:latin typeface="Times New Roman" pitchFamily="18" charset="0"/>
                <a:cs typeface="Times New Roman" pitchFamily="18" charset="0"/>
              </a:rPr>
              <a:t>129,2</a:t>
            </a:r>
            <a:endParaRPr lang="ru-RU" sz="1400" b="1" dirty="0">
              <a:latin typeface="Times New Roman" pitchFamily="18" charset="0"/>
              <a:cs typeface="Times New Roman" pitchFamily="18" charset="0"/>
            </a:endParaRPr>
          </a:p>
        </p:txBody>
      </p:sp>
      <p:cxnSp>
        <p:nvCxnSpPr>
          <p:cNvPr id="96" name="Прямая со стрелкой 95"/>
          <p:cNvCxnSpPr/>
          <p:nvPr/>
        </p:nvCxnSpPr>
        <p:spPr>
          <a:xfrm>
            <a:off x="3643306" y="5214950"/>
            <a:ext cx="280622" cy="45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142844" y="5929330"/>
            <a:ext cx="3500462" cy="461665"/>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Доходы от оказания платных услуг и компенсации затрат государства</a:t>
            </a:r>
            <a:endParaRPr lang="ru-RU" sz="1200" b="1" dirty="0">
              <a:latin typeface="Times New Roman" pitchFamily="18" charset="0"/>
              <a:cs typeface="Times New Roman" pitchFamily="18" charset="0"/>
            </a:endParaRPr>
          </a:p>
        </p:txBody>
      </p:sp>
      <p:cxnSp>
        <p:nvCxnSpPr>
          <p:cNvPr id="118" name="Прямая со стрелкой 117"/>
          <p:cNvCxnSpPr/>
          <p:nvPr/>
        </p:nvCxnSpPr>
        <p:spPr>
          <a:xfrm flipV="1">
            <a:off x="3643306" y="6143644"/>
            <a:ext cx="285752" cy="4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Прямоугольник 118"/>
          <p:cNvSpPr/>
          <p:nvPr/>
        </p:nvSpPr>
        <p:spPr>
          <a:xfrm>
            <a:off x="3929059" y="6000768"/>
            <a:ext cx="785818" cy="307777"/>
          </a:xfrm>
          <a:prstGeom prst="rect">
            <a:avLst/>
          </a:prstGeom>
          <a:solidFill>
            <a:srgbClr val="FFFF99"/>
          </a:solidFill>
          <a:ln>
            <a:solidFill>
              <a:schemeClr val="tx1"/>
            </a:solidFill>
          </a:ln>
        </p:spPr>
        <p:txBody>
          <a:bodyPr wrap="square">
            <a:spAutoFit/>
          </a:bodyPr>
          <a:lstStyle/>
          <a:p>
            <a:pPr algn="ctr"/>
            <a:r>
              <a:rPr lang="ru-RU" sz="1400" b="1" dirty="0" smtClean="0">
                <a:latin typeface="Times New Roman" pitchFamily="18" charset="0"/>
                <a:cs typeface="Times New Roman" pitchFamily="18" charset="0"/>
              </a:rPr>
              <a:t>4,6</a:t>
            </a:r>
            <a:endParaRPr lang="ru-RU" sz="1400" b="1" dirty="0">
              <a:latin typeface="Times New Roman" pitchFamily="18" charset="0"/>
              <a:cs typeface="Times New Roman" pitchFamily="18" charset="0"/>
            </a:endParaRPr>
          </a:p>
        </p:txBody>
      </p:sp>
      <p:sp>
        <p:nvSpPr>
          <p:cNvPr id="120" name="Прямоугольник 119"/>
          <p:cNvSpPr/>
          <p:nvPr/>
        </p:nvSpPr>
        <p:spPr>
          <a:xfrm>
            <a:off x="142844" y="6429396"/>
            <a:ext cx="3498982" cy="276999"/>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Прочие неналоговые доходы</a:t>
            </a:r>
            <a:endParaRPr lang="ru-RU" sz="1200" b="1" dirty="0">
              <a:latin typeface="Times New Roman" pitchFamily="18" charset="0"/>
              <a:cs typeface="Times New Roman" pitchFamily="18" charset="0"/>
            </a:endParaRPr>
          </a:p>
        </p:txBody>
      </p:sp>
      <p:cxnSp>
        <p:nvCxnSpPr>
          <p:cNvPr id="121" name="Прямая со стрелкой 120"/>
          <p:cNvCxnSpPr/>
          <p:nvPr/>
        </p:nvCxnSpPr>
        <p:spPr>
          <a:xfrm flipV="1">
            <a:off x="3643306" y="6572272"/>
            <a:ext cx="285752" cy="4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Прямоугольник 121"/>
          <p:cNvSpPr/>
          <p:nvPr/>
        </p:nvSpPr>
        <p:spPr>
          <a:xfrm>
            <a:off x="3929059" y="6357958"/>
            <a:ext cx="785818" cy="307777"/>
          </a:xfrm>
          <a:prstGeom prst="rect">
            <a:avLst/>
          </a:prstGeom>
          <a:solidFill>
            <a:srgbClr val="FFFF99"/>
          </a:solidFill>
          <a:ln>
            <a:solidFill>
              <a:schemeClr val="tx1"/>
            </a:solidFill>
          </a:ln>
        </p:spPr>
        <p:txBody>
          <a:bodyPr wrap="square">
            <a:spAutoFit/>
          </a:bodyPr>
          <a:lstStyle/>
          <a:p>
            <a:pPr algn="ctr"/>
            <a:r>
              <a:rPr lang="ru-RU" sz="1400" b="1" dirty="0" smtClean="0">
                <a:latin typeface="Times New Roman" pitchFamily="18" charset="0"/>
                <a:cs typeface="Times New Roman" pitchFamily="18" charset="0"/>
              </a:rPr>
              <a:t>17,6</a:t>
            </a:r>
            <a:endParaRPr lang="ru-RU" sz="1400" b="1" dirty="0">
              <a:latin typeface="Times New Roman" pitchFamily="18" charset="0"/>
              <a:cs typeface="Times New Roman" pitchFamily="18" charset="0"/>
            </a:endParaRPr>
          </a:p>
        </p:txBody>
      </p:sp>
      <p:sp>
        <p:nvSpPr>
          <p:cNvPr id="123" name="Прямоугольник 122"/>
          <p:cNvSpPr/>
          <p:nvPr/>
        </p:nvSpPr>
        <p:spPr>
          <a:xfrm>
            <a:off x="4857752" y="3633680"/>
            <a:ext cx="3214710" cy="461665"/>
          </a:xfrm>
          <a:prstGeom prst="rect">
            <a:avLst/>
          </a:prstGeom>
          <a:solidFill>
            <a:srgbClr val="99FF99"/>
          </a:solidFill>
          <a:ln w="12700">
            <a:solidFill>
              <a:schemeClr val="tx1"/>
            </a:solidFill>
          </a:ln>
        </p:spPr>
        <p:txBody>
          <a:bodyPr wrap="square" rtlCol="0">
            <a:spAutoFit/>
          </a:bodyPr>
          <a:lstStyle/>
          <a:p>
            <a:pPr algn="ctr"/>
            <a:r>
              <a:rPr lang="ru-RU" sz="1200" b="1" dirty="0" smtClean="0">
                <a:latin typeface="Times New Roman" pitchFamily="18" charset="0"/>
                <a:cs typeface="Times New Roman" pitchFamily="18" charset="0"/>
              </a:rPr>
              <a:t>Национальная безопасность и правоохранительная деятельность</a:t>
            </a:r>
            <a:endParaRPr lang="ru-RU" sz="1200" b="1" dirty="0">
              <a:latin typeface="Times New Roman" pitchFamily="18" charset="0"/>
              <a:cs typeface="Times New Roman" pitchFamily="18" charset="0"/>
            </a:endParaRPr>
          </a:p>
        </p:txBody>
      </p:sp>
      <p:cxnSp>
        <p:nvCxnSpPr>
          <p:cNvPr id="130" name="Прямая со стрелкой 129"/>
          <p:cNvCxnSpPr/>
          <p:nvPr/>
        </p:nvCxnSpPr>
        <p:spPr>
          <a:xfrm>
            <a:off x="8072462" y="3786190"/>
            <a:ext cx="277558" cy="15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8358214" y="3714752"/>
            <a:ext cx="642942" cy="276999"/>
          </a:xfrm>
          <a:prstGeom prst="rect">
            <a:avLst/>
          </a:prstGeom>
          <a:solidFill>
            <a:srgbClr val="FFFF99"/>
          </a:solidFill>
          <a:ln>
            <a:solidFill>
              <a:schemeClr val="tx1"/>
            </a:solidFill>
          </a:ln>
        </p:spPr>
        <p:txBody>
          <a:bodyPr wrap="square">
            <a:spAutoFit/>
          </a:bodyPr>
          <a:lstStyle/>
          <a:p>
            <a:pPr algn="ctr"/>
            <a:r>
              <a:rPr lang="ru-RU" sz="1200" b="1" dirty="0" smtClean="0">
                <a:latin typeface="Times New Roman" pitchFamily="18" charset="0"/>
                <a:cs typeface="Times New Roman" pitchFamily="18" charset="0"/>
              </a:rPr>
              <a:t>1009,2</a:t>
            </a:r>
            <a:endParaRPr lang="ru-RU" sz="1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547151433"/>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down)">
                                      <p:cBhvr>
                                        <p:cTn id="22" dur="500"/>
                                        <p:tgtEl>
                                          <p:spTgt spid="3075"/>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3077"/>
                                        </p:tgtEl>
                                        <p:attrNameLst>
                                          <p:attrName>style.visibility</p:attrName>
                                        </p:attrNameLst>
                                      </p:cBhvr>
                                      <p:to>
                                        <p:strVal val="visible"/>
                                      </p:to>
                                    </p:set>
                                    <p:animEffect transition="in" filter="wipe(down)">
                                      <p:cBhvr>
                                        <p:cTn id="39" dur="500"/>
                                        <p:tgtEl>
                                          <p:spTgt spid="3077"/>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par>
                          <p:cTn id="53" fill="hold">
                            <p:stCondLst>
                              <p:cond delay="7000"/>
                            </p:stCondLst>
                            <p:childTnLst>
                              <p:par>
                                <p:cTn id="54" presetID="22" presetClass="entr" presetSubtype="4" fill="hold" nodeType="afterEffect">
                                  <p:stCondLst>
                                    <p:cond delay="0"/>
                                  </p:stCondLst>
                                  <p:childTnLst>
                                    <p:set>
                                      <p:cBhvr>
                                        <p:cTn id="55" dur="1" fill="hold">
                                          <p:stCondLst>
                                            <p:cond delay="0"/>
                                          </p:stCondLst>
                                        </p:cTn>
                                        <p:tgtEl>
                                          <p:spTgt spid="3072"/>
                                        </p:tgtEl>
                                        <p:attrNameLst>
                                          <p:attrName>style.visibility</p:attrName>
                                        </p:attrNameLst>
                                      </p:cBhvr>
                                      <p:to>
                                        <p:strVal val="visible"/>
                                      </p:to>
                                    </p:set>
                                    <p:animEffect transition="in" filter="wipe(down)">
                                      <p:cBhvr>
                                        <p:cTn id="56" dur="500"/>
                                        <p:tgtEl>
                                          <p:spTgt spid="3072"/>
                                        </p:tgtEl>
                                      </p:cBhvr>
                                    </p:animEffect>
                                  </p:childTnLst>
                                </p:cTn>
                              </p:par>
                            </p:childTnLst>
                          </p:cTn>
                        </p:par>
                        <p:par>
                          <p:cTn id="57" fill="hold">
                            <p:stCondLst>
                              <p:cond delay="7500"/>
                            </p:stCondLst>
                            <p:childTnLst>
                              <p:par>
                                <p:cTn id="58" presetID="42"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31"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anim calcmode="lin" valueType="num">
                                      <p:cBhvr>
                                        <p:cTn id="68" dur="1000" fill="hold"/>
                                        <p:tgtEl>
                                          <p:spTgt spid="14"/>
                                        </p:tgtEl>
                                        <p:attrNameLst>
                                          <p:attrName>style.rotation</p:attrName>
                                        </p:attrNameLst>
                                      </p:cBhvr>
                                      <p:tavLst>
                                        <p:tav tm="0">
                                          <p:val>
                                            <p:fltVal val="90"/>
                                          </p:val>
                                        </p:tav>
                                        <p:tav tm="100000">
                                          <p:val>
                                            <p:fltVal val="0"/>
                                          </p:val>
                                        </p:tav>
                                      </p:tavLst>
                                    </p:anim>
                                    <p:animEffect transition="in" filter="fade">
                                      <p:cBhvr>
                                        <p:cTn id="69" dur="1000"/>
                                        <p:tgtEl>
                                          <p:spTgt spid="14"/>
                                        </p:tgtEl>
                                      </p:cBhvr>
                                    </p:animEffect>
                                  </p:childTnLst>
                                </p:cTn>
                              </p:par>
                            </p:childTnLst>
                          </p:cTn>
                        </p:par>
                        <p:par>
                          <p:cTn id="70" fill="hold">
                            <p:stCondLst>
                              <p:cond delay="9500"/>
                            </p:stCondLst>
                            <p:childTnLst>
                              <p:par>
                                <p:cTn id="71" presetID="22" presetClass="entr" presetSubtype="4" fill="hold" nodeType="afterEffect">
                                  <p:stCondLst>
                                    <p:cond delay="0"/>
                                  </p:stCondLst>
                                  <p:childTnLst>
                                    <p:set>
                                      <p:cBhvr>
                                        <p:cTn id="72" dur="1" fill="hold">
                                          <p:stCondLst>
                                            <p:cond delay="0"/>
                                          </p:stCondLst>
                                        </p:cTn>
                                        <p:tgtEl>
                                          <p:spTgt spid="3079"/>
                                        </p:tgtEl>
                                        <p:attrNameLst>
                                          <p:attrName>style.visibility</p:attrName>
                                        </p:attrNameLst>
                                      </p:cBhvr>
                                      <p:to>
                                        <p:strVal val="visible"/>
                                      </p:to>
                                    </p:set>
                                    <p:animEffect transition="in" filter="wipe(down)">
                                      <p:cBhvr>
                                        <p:cTn id="73" dur="500"/>
                                        <p:tgtEl>
                                          <p:spTgt spid="3079"/>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31"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1000" fill="hold"/>
                                        <p:tgtEl>
                                          <p:spTgt spid="13"/>
                                        </p:tgtEl>
                                        <p:attrNameLst>
                                          <p:attrName>ppt_w</p:attrName>
                                        </p:attrNameLst>
                                      </p:cBhvr>
                                      <p:tavLst>
                                        <p:tav tm="0">
                                          <p:val>
                                            <p:fltVal val="0"/>
                                          </p:val>
                                        </p:tav>
                                        <p:tav tm="100000">
                                          <p:val>
                                            <p:strVal val="#ppt_w"/>
                                          </p:val>
                                        </p:tav>
                                      </p:tavLst>
                                    </p:anim>
                                    <p:anim calcmode="lin" valueType="num">
                                      <p:cBhvr>
                                        <p:cTn id="84" dur="1000" fill="hold"/>
                                        <p:tgtEl>
                                          <p:spTgt spid="13"/>
                                        </p:tgtEl>
                                        <p:attrNameLst>
                                          <p:attrName>ppt_h</p:attrName>
                                        </p:attrNameLst>
                                      </p:cBhvr>
                                      <p:tavLst>
                                        <p:tav tm="0">
                                          <p:val>
                                            <p:fltVal val="0"/>
                                          </p:val>
                                        </p:tav>
                                        <p:tav tm="100000">
                                          <p:val>
                                            <p:strVal val="#ppt_h"/>
                                          </p:val>
                                        </p:tav>
                                      </p:tavLst>
                                    </p:anim>
                                    <p:anim calcmode="lin" valueType="num">
                                      <p:cBhvr>
                                        <p:cTn id="85" dur="1000" fill="hold"/>
                                        <p:tgtEl>
                                          <p:spTgt spid="13"/>
                                        </p:tgtEl>
                                        <p:attrNameLst>
                                          <p:attrName>style.rotation</p:attrName>
                                        </p:attrNameLst>
                                      </p:cBhvr>
                                      <p:tavLst>
                                        <p:tav tm="0">
                                          <p:val>
                                            <p:fltVal val="90"/>
                                          </p:val>
                                        </p:tav>
                                        <p:tav tm="100000">
                                          <p:val>
                                            <p:fltVal val="0"/>
                                          </p:val>
                                        </p:tav>
                                      </p:tavLst>
                                    </p:anim>
                                    <p:animEffect transition="in" filter="fade">
                                      <p:cBhvr>
                                        <p:cTn id="86" dur="1000"/>
                                        <p:tgtEl>
                                          <p:spTgt spid="13"/>
                                        </p:tgtEl>
                                      </p:cBhvr>
                                    </p:animEffect>
                                  </p:childTnLst>
                                </p:cTn>
                              </p:par>
                            </p:childTnLst>
                          </p:cTn>
                        </p:par>
                        <p:par>
                          <p:cTn id="87" fill="hold">
                            <p:stCondLst>
                              <p:cond delay="13000"/>
                            </p:stCondLst>
                            <p:childTnLst>
                              <p:par>
                                <p:cTn id="88" presetID="22" presetClass="entr" presetSubtype="4" fill="hold" nodeType="afterEffect">
                                  <p:stCondLst>
                                    <p:cond delay="0"/>
                                  </p:stCondLst>
                                  <p:childTnLst>
                                    <p:set>
                                      <p:cBhvr>
                                        <p:cTn id="89" dur="1" fill="hold">
                                          <p:stCondLst>
                                            <p:cond delay="0"/>
                                          </p:stCondLst>
                                        </p:cTn>
                                        <p:tgtEl>
                                          <p:spTgt spid="3081"/>
                                        </p:tgtEl>
                                        <p:attrNameLst>
                                          <p:attrName>style.visibility</p:attrName>
                                        </p:attrNameLst>
                                      </p:cBhvr>
                                      <p:to>
                                        <p:strVal val="visible"/>
                                      </p:to>
                                    </p:set>
                                    <p:animEffect transition="in" filter="wipe(down)">
                                      <p:cBhvr>
                                        <p:cTn id="90" dur="500"/>
                                        <p:tgtEl>
                                          <p:spTgt spid="3081"/>
                                        </p:tgtEl>
                                      </p:cBhvr>
                                    </p:animEffect>
                                  </p:childTnLst>
                                </p:cTn>
                              </p:par>
                            </p:childTnLst>
                          </p:cTn>
                        </p:par>
                        <p:par>
                          <p:cTn id="91" fill="hold">
                            <p:stCondLst>
                              <p:cond delay="13500"/>
                            </p:stCondLst>
                            <p:childTnLst>
                              <p:par>
                                <p:cTn id="92" presetID="42" presetClass="entr" presetSubtype="0"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childTnLst>
                          </p:cTn>
                        </p:par>
                        <p:par>
                          <p:cTn id="97" fill="hold">
                            <p:stCondLst>
                              <p:cond delay="14500"/>
                            </p:stCondLst>
                            <p:childTnLst>
                              <p:par>
                                <p:cTn id="98" presetID="31" presetClass="entr" presetSubtype="0" fill="hold" grpId="0" nodeType="after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1000" fill="hold"/>
                                        <p:tgtEl>
                                          <p:spTgt spid="12"/>
                                        </p:tgtEl>
                                        <p:attrNameLst>
                                          <p:attrName>ppt_w</p:attrName>
                                        </p:attrNameLst>
                                      </p:cBhvr>
                                      <p:tavLst>
                                        <p:tav tm="0">
                                          <p:val>
                                            <p:fltVal val="0"/>
                                          </p:val>
                                        </p:tav>
                                        <p:tav tm="100000">
                                          <p:val>
                                            <p:strVal val="#ppt_w"/>
                                          </p:val>
                                        </p:tav>
                                      </p:tavLst>
                                    </p:anim>
                                    <p:anim calcmode="lin" valueType="num">
                                      <p:cBhvr>
                                        <p:cTn id="101" dur="1000" fill="hold"/>
                                        <p:tgtEl>
                                          <p:spTgt spid="12"/>
                                        </p:tgtEl>
                                        <p:attrNameLst>
                                          <p:attrName>ppt_h</p:attrName>
                                        </p:attrNameLst>
                                      </p:cBhvr>
                                      <p:tavLst>
                                        <p:tav tm="0">
                                          <p:val>
                                            <p:fltVal val="0"/>
                                          </p:val>
                                        </p:tav>
                                        <p:tav tm="100000">
                                          <p:val>
                                            <p:strVal val="#ppt_h"/>
                                          </p:val>
                                        </p:tav>
                                      </p:tavLst>
                                    </p:anim>
                                    <p:anim calcmode="lin" valueType="num">
                                      <p:cBhvr>
                                        <p:cTn id="102" dur="1000" fill="hold"/>
                                        <p:tgtEl>
                                          <p:spTgt spid="12"/>
                                        </p:tgtEl>
                                        <p:attrNameLst>
                                          <p:attrName>style.rotation</p:attrName>
                                        </p:attrNameLst>
                                      </p:cBhvr>
                                      <p:tavLst>
                                        <p:tav tm="0">
                                          <p:val>
                                            <p:fltVal val="90"/>
                                          </p:val>
                                        </p:tav>
                                        <p:tav tm="100000">
                                          <p:val>
                                            <p:fltVal val="0"/>
                                          </p:val>
                                        </p:tav>
                                      </p:tavLst>
                                    </p:anim>
                                    <p:animEffect transition="in" filter="fade">
                                      <p:cBhvr>
                                        <p:cTn id="103" dur="1000"/>
                                        <p:tgtEl>
                                          <p:spTgt spid="12"/>
                                        </p:tgtEl>
                                      </p:cBhvr>
                                    </p:animEffect>
                                  </p:childTnLst>
                                </p:cTn>
                              </p:par>
                            </p:childTnLst>
                          </p:cTn>
                        </p:par>
                        <p:par>
                          <p:cTn id="104" fill="hold">
                            <p:stCondLst>
                              <p:cond delay="15500"/>
                            </p:stCondLst>
                            <p:childTnLst>
                              <p:par>
                                <p:cTn id="105" presetID="22" presetClass="entr" presetSubtype="4"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down)">
                                      <p:cBhvr>
                                        <p:cTn id="107" dur="500"/>
                                        <p:tgtEl>
                                          <p:spTgt spid="30"/>
                                        </p:tgtEl>
                                      </p:cBhvr>
                                    </p:animEffect>
                                  </p:childTnLst>
                                </p:cTn>
                              </p:par>
                            </p:childTnLst>
                          </p:cTn>
                        </p:par>
                        <p:par>
                          <p:cTn id="108" fill="hold">
                            <p:stCondLst>
                              <p:cond delay="16000"/>
                            </p:stCondLst>
                            <p:childTnLst>
                              <p:par>
                                <p:cTn id="109" presetID="42"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1000"/>
                                        <p:tgtEl>
                                          <p:spTgt spid="25"/>
                                        </p:tgtEl>
                                      </p:cBhvr>
                                    </p:animEffect>
                                    <p:anim calcmode="lin" valueType="num">
                                      <p:cBhvr>
                                        <p:cTn id="112" dur="1000" fill="hold"/>
                                        <p:tgtEl>
                                          <p:spTgt spid="25"/>
                                        </p:tgtEl>
                                        <p:attrNameLst>
                                          <p:attrName>ppt_x</p:attrName>
                                        </p:attrNameLst>
                                      </p:cBhvr>
                                      <p:tavLst>
                                        <p:tav tm="0">
                                          <p:val>
                                            <p:strVal val="#ppt_x"/>
                                          </p:val>
                                        </p:tav>
                                        <p:tav tm="100000">
                                          <p:val>
                                            <p:strVal val="#ppt_x"/>
                                          </p:val>
                                        </p:tav>
                                      </p:tavLst>
                                    </p:anim>
                                    <p:anim calcmode="lin" valueType="num">
                                      <p:cBhvr>
                                        <p:cTn id="113" dur="1000" fill="hold"/>
                                        <p:tgtEl>
                                          <p:spTgt spid="25"/>
                                        </p:tgtEl>
                                        <p:attrNameLst>
                                          <p:attrName>ppt_y</p:attrName>
                                        </p:attrNameLst>
                                      </p:cBhvr>
                                      <p:tavLst>
                                        <p:tav tm="0">
                                          <p:val>
                                            <p:strVal val="#ppt_y+.1"/>
                                          </p:val>
                                        </p:tav>
                                        <p:tav tm="100000">
                                          <p:val>
                                            <p:strVal val="#ppt_y"/>
                                          </p:val>
                                        </p:tav>
                                      </p:tavLst>
                                    </p:anim>
                                  </p:childTnLst>
                                </p:cTn>
                              </p:par>
                            </p:childTnLst>
                          </p:cTn>
                        </p:par>
                        <p:par>
                          <p:cTn id="114" fill="hold">
                            <p:stCondLst>
                              <p:cond delay="17000"/>
                            </p:stCondLst>
                            <p:childTnLst>
                              <p:par>
                                <p:cTn id="115" presetID="31" presetClass="entr" presetSubtype="0"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p:cTn id="117" dur="1000" fill="hold"/>
                                        <p:tgtEl>
                                          <p:spTgt spid="19"/>
                                        </p:tgtEl>
                                        <p:attrNameLst>
                                          <p:attrName>ppt_w</p:attrName>
                                        </p:attrNameLst>
                                      </p:cBhvr>
                                      <p:tavLst>
                                        <p:tav tm="0">
                                          <p:val>
                                            <p:fltVal val="0"/>
                                          </p:val>
                                        </p:tav>
                                        <p:tav tm="100000">
                                          <p:val>
                                            <p:strVal val="#ppt_w"/>
                                          </p:val>
                                        </p:tav>
                                      </p:tavLst>
                                    </p:anim>
                                    <p:anim calcmode="lin" valueType="num">
                                      <p:cBhvr>
                                        <p:cTn id="118" dur="1000" fill="hold"/>
                                        <p:tgtEl>
                                          <p:spTgt spid="19"/>
                                        </p:tgtEl>
                                        <p:attrNameLst>
                                          <p:attrName>ppt_h</p:attrName>
                                        </p:attrNameLst>
                                      </p:cBhvr>
                                      <p:tavLst>
                                        <p:tav tm="0">
                                          <p:val>
                                            <p:fltVal val="0"/>
                                          </p:val>
                                        </p:tav>
                                        <p:tav tm="100000">
                                          <p:val>
                                            <p:strVal val="#ppt_h"/>
                                          </p:val>
                                        </p:tav>
                                      </p:tavLst>
                                    </p:anim>
                                    <p:anim calcmode="lin" valueType="num">
                                      <p:cBhvr>
                                        <p:cTn id="119" dur="1000" fill="hold"/>
                                        <p:tgtEl>
                                          <p:spTgt spid="19"/>
                                        </p:tgtEl>
                                        <p:attrNameLst>
                                          <p:attrName>style.rotation</p:attrName>
                                        </p:attrNameLst>
                                      </p:cBhvr>
                                      <p:tavLst>
                                        <p:tav tm="0">
                                          <p:val>
                                            <p:fltVal val="90"/>
                                          </p:val>
                                        </p:tav>
                                        <p:tav tm="100000">
                                          <p:val>
                                            <p:fltVal val="0"/>
                                          </p:val>
                                        </p:tav>
                                      </p:tavLst>
                                    </p:anim>
                                    <p:animEffect transition="in" filter="fade">
                                      <p:cBhvr>
                                        <p:cTn id="120" dur="1000"/>
                                        <p:tgtEl>
                                          <p:spTgt spid="19"/>
                                        </p:tgtEl>
                                      </p:cBhvr>
                                    </p:animEffect>
                                  </p:childTnLst>
                                </p:cTn>
                              </p:par>
                            </p:childTnLst>
                          </p:cTn>
                        </p:par>
                        <p:par>
                          <p:cTn id="121" fill="hold">
                            <p:stCondLst>
                              <p:cond delay="18000"/>
                            </p:stCondLst>
                            <p:childTnLst>
                              <p:par>
                                <p:cTn id="122" presetID="22" presetClass="entr" presetSubtype="4" fill="hold" nodeType="afterEffect">
                                  <p:stCondLst>
                                    <p:cond delay="0"/>
                                  </p:stCondLst>
                                  <p:childTnLst>
                                    <p:set>
                                      <p:cBhvr>
                                        <p:cTn id="123" dur="1" fill="hold">
                                          <p:stCondLst>
                                            <p:cond delay="0"/>
                                          </p:stCondLst>
                                        </p:cTn>
                                        <p:tgtEl>
                                          <p:spTgt spid="3120"/>
                                        </p:tgtEl>
                                        <p:attrNameLst>
                                          <p:attrName>style.visibility</p:attrName>
                                        </p:attrNameLst>
                                      </p:cBhvr>
                                      <p:to>
                                        <p:strVal val="visible"/>
                                      </p:to>
                                    </p:set>
                                    <p:animEffect transition="in" filter="wipe(down)">
                                      <p:cBhvr>
                                        <p:cTn id="124" dur="500"/>
                                        <p:tgtEl>
                                          <p:spTgt spid="3120"/>
                                        </p:tgtEl>
                                      </p:cBhvr>
                                    </p:animEffect>
                                  </p:childTnLst>
                                </p:cTn>
                              </p:par>
                            </p:childTnLst>
                          </p:cTn>
                        </p:par>
                        <p:par>
                          <p:cTn id="125" fill="hold">
                            <p:stCondLst>
                              <p:cond delay="18500"/>
                            </p:stCondLst>
                            <p:childTnLst>
                              <p:par>
                                <p:cTn id="126" presetID="42" presetClass="entr" presetSubtype="0" fill="hold" grpId="0" nodeType="afterEffect">
                                  <p:stCondLst>
                                    <p:cond delay="0"/>
                                  </p:stCondLst>
                                  <p:childTnLst>
                                    <p:set>
                                      <p:cBhvr>
                                        <p:cTn id="127" dur="1" fill="hold">
                                          <p:stCondLst>
                                            <p:cond delay="0"/>
                                          </p:stCondLst>
                                        </p:cTn>
                                        <p:tgtEl>
                                          <p:spTgt spid="3095"/>
                                        </p:tgtEl>
                                        <p:attrNameLst>
                                          <p:attrName>style.visibility</p:attrName>
                                        </p:attrNameLst>
                                      </p:cBhvr>
                                      <p:to>
                                        <p:strVal val="visible"/>
                                      </p:to>
                                    </p:set>
                                    <p:animEffect transition="in" filter="fade">
                                      <p:cBhvr>
                                        <p:cTn id="128" dur="1000"/>
                                        <p:tgtEl>
                                          <p:spTgt spid="3095"/>
                                        </p:tgtEl>
                                      </p:cBhvr>
                                    </p:animEffect>
                                    <p:anim calcmode="lin" valueType="num">
                                      <p:cBhvr>
                                        <p:cTn id="129" dur="1000" fill="hold"/>
                                        <p:tgtEl>
                                          <p:spTgt spid="3095"/>
                                        </p:tgtEl>
                                        <p:attrNameLst>
                                          <p:attrName>ppt_x</p:attrName>
                                        </p:attrNameLst>
                                      </p:cBhvr>
                                      <p:tavLst>
                                        <p:tav tm="0">
                                          <p:val>
                                            <p:strVal val="#ppt_x"/>
                                          </p:val>
                                        </p:tav>
                                        <p:tav tm="100000">
                                          <p:val>
                                            <p:strVal val="#ppt_x"/>
                                          </p:val>
                                        </p:tav>
                                      </p:tavLst>
                                    </p:anim>
                                    <p:anim calcmode="lin" valueType="num">
                                      <p:cBhvr>
                                        <p:cTn id="130" dur="1000" fill="hold"/>
                                        <p:tgtEl>
                                          <p:spTgt spid="3095"/>
                                        </p:tgtEl>
                                        <p:attrNameLst>
                                          <p:attrName>ppt_y</p:attrName>
                                        </p:attrNameLst>
                                      </p:cBhvr>
                                      <p:tavLst>
                                        <p:tav tm="0">
                                          <p:val>
                                            <p:strVal val="#ppt_y+.1"/>
                                          </p:val>
                                        </p:tav>
                                        <p:tav tm="100000">
                                          <p:val>
                                            <p:strVal val="#ppt_y"/>
                                          </p:val>
                                        </p:tav>
                                      </p:tavLst>
                                    </p:anim>
                                  </p:childTnLst>
                                </p:cTn>
                              </p:par>
                            </p:childTnLst>
                          </p:cTn>
                        </p:par>
                        <p:par>
                          <p:cTn id="131" fill="hold">
                            <p:stCondLst>
                              <p:cond delay="19500"/>
                            </p:stCondLst>
                            <p:childTnLst>
                              <p:par>
                                <p:cTn id="132" presetID="31" presetClass="entr" presetSubtype="0" fill="hold" grpId="0" nodeType="afterEffect">
                                  <p:stCondLst>
                                    <p:cond delay="0"/>
                                  </p:stCondLst>
                                  <p:childTnLst>
                                    <p:set>
                                      <p:cBhvr>
                                        <p:cTn id="133" dur="1" fill="hold">
                                          <p:stCondLst>
                                            <p:cond delay="0"/>
                                          </p:stCondLst>
                                        </p:cTn>
                                        <p:tgtEl>
                                          <p:spTgt spid="16"/>
                                        </p:tgtEl>
                                        <p:attrNameLst>
                                          <p:attrName>style.visibility</p:attrName>
                                        </p:attrNameLst>
                                      </p:cBhvr>
                                      <p:to>
                                        <p:strVal val="visible"/>
                                      </p:to>
                                    </p:set>
                                    <p:anim calcmode="lin" valueType="num">
                                      <p:cBhvr>
                                        <p:cTn id="134" dur="1000" fill="hold"/>
                                        <p:tgtEl>
                                          <p:spTgt spid="16"/>
                                        </p:tgtEl>
                                        <p:attrNameLst>
                                          <p:attrName>ppt_w</p:attrName>
                                        </p:attrNameLst>
                                      </p:cBhvr>
                                      <p:tavLst>
                                        <p:tav tm="0">
                                          <p:val>
                                            <p:fltVal val="0"/>
                                          </p:val>
                                        </p:tav>
                                        <p:tav tm="100000">
                                          <p:val>
                                            <p:strVal val="#ppt_w"/>
                                          </p:val>
                                        </p:tav>
                                      </p:tavLst>
                                    </p:anim>
                                    <p:anim calcmode="lin" valueType="num">
                                      <p:cBhvr>
                                        <p:cTn id="135" dur="1000" fill="hold"/>
                                        <p:tgtEl>
                                          <p:spTgt spid="16"/>
                                        </p:tgtEl>
                                        <p:attrNameLst>
                                          <p:attrName>ppt_h</p:attrName>
                                        </p:attrNameLst>
                                      </p:cBhvr>
                                      <p:tavLst>
                                        <p:tav tm="0">
                                          <p:val>
                                            <p:fltVal val="0"/>
                                          </p:val>
                                        </p:tav>
                                        <p:tav tm="100000">
                                          <p:val>
                                            <p:strVal val="#ppt_h"/>
                                          </p:val>
                                        </p:tav>
                                      </p:tavLst>
                                    </p:anim>
                                    <p:anim calcmode="lin" valueType="num">
                                      <p:cBhvr>
                                        <p:cTn id="136" dur="1000" fill="hold"/>
                                        <p:tgtEl>
                                          <p:spTgt spid="16"/>
                                        </p:tgtEl>
                                        <p:attrNameLst>
                                          <p:attrName>style.rotation</p:attrName>
                                        </p:attrNameLst>
                                      </p:cBhvr>
                                      <p:tavLst>
                                        <p:tav tm="0">
                                          <p:val>
                                            <p:fltVal val="90"/>
                                          </p:val>
                                        </p:tav>
                                        <p:tav tm="100000">
                                          <p:val>
                                            <p:fltVal val="0"/>
                                          </p:val>
                                        </p:tav>
                                      </p:tavLst>
                                    </p:anim>
                                    <p:animEffect transition="in" filter="fade">
                                      <p:cBhvr>
                                        <p:cTn id="137" dur="1000"/>
                                        <p:tgtEl>
                                          <p:spTgt spid="16"/>
                                        </p:tgtEl>
                                      </p:cBhvr>
                                    </p:animEffect>
                                  </p:childTnLst>
                                </p:cTn>
                              </p:par>
                            </p:childTnLst>
                          </p:cTn>
                        </p:par>
                        <p:par>
                          <p:cTn id="138" fill="hold">
                            <p:stCondLst>
                              <p:cond delay="20500"/>
                            </p:stCondLst>
                            <p:childTnLst>
                              <p:par>
                                <p:cTn id="139" presetID="22" presetClass="entr" presetSubtype="4" fill="hold" nodeType="afterEffect">
                                  <p:stCondLst>
                                    <p:cond delay="0"/>
                                  </p:stCondLst>
                                  <p:childTnLst>
                                    <p:set>
                                      <p:cBhvr>
                                        <p:cTn id="140" dur="1" fill="hold">
                                          <p:stCondLst>
                                            <p:cond delay="0"/>
                                          </p:stCondLst>
                                        </p:cTn>
                                        <p:tgtEl>
                                          <p:spTgt spid="3112"/>
                                        </p:tgtEl>
                                        <p:attrNameLst>
                                          <p:attrName>style.visibility</p:attrName>
                                        </p:attrNameLst>
                                      </p:cBhvr>
                                      <p:to>
                                        <p:strVal val="visible"/>
                                      </p:to>
                                    </p:set>
                                    <p:animEffect transition="in" filter="wipe(down)">
                                      <p:cBhvr>
                                        <p:cTn id="141" dur="500"/>
                                        <p:tgtEl>
                                          <p:spTgt spid="3112"/>
                                        </p:tgtEl>
                                      </p:cBhvr>
                                    </p:animEffect>
                                  </p:childTnLst>
                                </p:cTn>
                              </p:par>
                            </p:childTnLst>
                          </p:cTn>
                        </p:par>
                        <p:par>
                          <p:cTn id="142" fill="hold">
                            <p:stCondLst>
                              <p:cond delay="21000"/>
                            </p:stCondLst>
                            <p:childTnLst>
                              <p:par>
                                <p:cTn id="143" presetID="42" presetClass="entr" presetSubtype="0" fill="hold" grpId="0" nodeType="afterEffect">
                                  <p:stCondLst>
                                    <p:cond delay="0"/>
                                  </p:stCondLst>
                                  <p:childTnLst>
                                    <p:set>
                                      <p:cBhvr>
                                        <p:cTn id="144" dur="1" fill="hold">
                                          <p:stCondLst>
                                            <p:cond delay="0"/>
                                          </p:stCondLst>
                                        </p:cTn>
                                        <p:tgtEl>
                                          <p:spTgt spid="3092"/>
                                        </p:tgtEl>
                                        <p:attrNameLst>
                                          <p:attrName>style.visibility</p:attrName>
                                        </p:attrNameLst>
                                      </p:cBhvr>
                                      <p:to>
                                        <p:strVal val="visible"/>
                                      </p:to>
                                    </p:set>
                                    <p:animEffect transition="in" filter="fade">
                                      <p:cBhvr>
                                        <p:cTn id="145" dur="1000"/>
                                        <p:tgtEl>
                                          <p:spTgt spid="3092"/>
                                        </p:tgtEl>
                                      </p:cBhvr>
                                    </p:animEffect>
                                    <p:anim calcmode="lin" valueType="num">
                                      <p:cBhvr>
                                        <p:cTn id="146" dur="1000" fill="hold"/>
                                        <p:tgtEl>
                                          <p:spTgt spid="3092"/>
                                        </p:tgtEl>
                                        <p:attrNameLst>
                                          <p:attrName>ppt_x</p:attrName>
                                        </p:attrNameLst>
                                      </p:cBhvr>
                                      <p:tavLst>
                                        <p:tav tm="0">
                                          <p:val>
                                            <p:strVal val="#ppt_x"/>
                                          </p:val>
                                        </p:tav>
                                        <p:tav tm="100000">
                                          <p:val>
                                            <p:strVal val="#ppt_x"/>
                                          </p:val>
                                        </p:tav>
                                      </p:tavLst>
                                    </p:anim>
                                    <p:anim calcmode="lin" valueType="num">
                                      <p:cBhvr>
                                        <p:cTn id="147" dur="1000" fill="hold"/>
                                        <p:tgtEl>
                                          <p:spTgt spid="3092"/>
                                        </p:tgtEl>
                                        <p:attrNameLst>
                                          <p:attrName>ppt_y</p:attrName>
                                        </p:attrNameLst>
                                      </p:cBhvr>
                                      <p:tavLst>
                                        <p:tav tm="0">
                                          <p:val>
                                            <p:strVal val="#ppt_y+.1"/>
                                          </p:val>
                                        </p:tav>
                                        <p:tav tm="100000">
                                          <p:val>
                                            <p:strVal val="#ppt_y"/>
                                          </p:val>
                                        </p:tav>
                                      </p:tavLst>
                                    </p:anim>
                                  </p:childTnLst>
                                </p:cTn>
                              </p:par>
                            </p:childTnLst>
                          </p:cTn>
                        </p:par>
                        <p:par>
                          <p:cTn id="148" fill="hold">
                            <p:stCondLst>
                              <p:cond delay="22000"/>
                            </p:stCondLst>
                            <p:childTnLst>
                              <p:par>
                                <p:cTn id="149" presetID="31"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 calcmode="lin" valueType="num">
                                      <p:cBhvr>
                                        <p:cTn id="151" dur="1000" fill="hold"/>
                                        <p:tgtEl>
                                          <p:spTgt spid="20"/>
                                        </p:tgtEl>
                                        <p:attrNameLst>
                                          <p:attrName>ppt_w</p:attrName>
                                        </p:attrNameLst>
                                      </p:cBhvr>
                                      <p:tavLst>
                                        <p:tav tm="0">
                                          <p:val>
                                            <p:fltVal val="0"/>
                                          </p:val>
                                        </p:tav>
                                        <p:tav tm="100000">
                                          <p:val>
                                            <p:strVal val="#ppt_w"/>
                                          </p:val>
                                        </p:tav>
                                      </p:tavLst>
                                    </p:anim>
                                    <p:anim calcmode="lin" valueType="num">
                                      <p:cBhvr>
                                        <p:cTn id="152" dur="1000" fill="hold"/>
                                        <p:tgtEl>
                                          <p:spTgt spid="20"/>
                                        </p:tgtEl>
                                        <p:attrNameLst>
                                          <p:attrName>ppt_h</p:attrName>
                                        </p:attrNameLst>
                                      </p:cBhvr>
                                      <p:tavLst>
                                        <p:tav tm="0">
                                          <p:val>
                                            <p:fltVal val="0"/>
                                          </p:val>
                                        </p:tav>
                                        <p:tav tm="100000">
                                          <p:val>
                                            <p:strVal val="#ppt_h"/>
                                          </p:val>
                                        </p:tav>
                                      </p:tavLst>
                                    </p:anim>
                                    <p:anim calcmode="lin" valueType="num">
                                      <p:cBhvr>
                                        <p:cTn id="153" dur="1000" fill="hold"/>
                                        <p:tgtEl>
                                          <p:spTgt spid="20"/>
                                        </p:tgtEl>
                                        <p:attrNameLst>
                                          <p:attrName>style.rotation</p:attrName>
                                        </p:attrNameLst>
                                      </p:cBhvr>
                                      <p:tavLst>
                                        <p:tav tm="0">
                                          <p:val>
                                            <p:fltVal val="90"/>
                                          </p:val>
                                        </p:tav>
                                        <p:tav tm="100000">
                                          <p:val>
                                            <p:fltVal val="0"/>
                                          </p:val>
                                        </p:tav>
                                      </p:tavLst>
                                    </p:anim>
                                    <p:animEffect transition="in" filter="fade">
                                      <p:cBhvr>
                                        <p:cTn id="154" dur="1000"/>
                                        <p:tgtEl>
                                          <p:spTgt spid="20"/>
                                        </p:tgtEl>
                                      </p:cBhvr>
                                    </p:animEffect>
                                  </p:childTnLst>
                                </p:cTn>
                              </p:par>
                            </p:childTnLst>
                          </p:cTn>
                        </p:par>
                        <p:par>
                          <p:cTn id="155" fill="hold">
                            <p:stCondLst>
                              <p:cond delay="23000"/>
                            </p:stCondLst>
                            <p:childTnLst>
                              <p:par>
                                <p:cTn id="156" presetID="22" presetClass="entr" presetSubtype="4" fill="hold" nodeType="afterEffect">
                                  <p:stCondLst>
                                    <p:cond delay="0"/>
                                  </p:stCondLst>
                                  <p:childTnLst>
                                    <p:set>
                                      <p:cBhvr>
                                        <p:cTn id="157" dur="1" fill="hold">
                                          <p:stCondLst>
                                            <p:cond delay="0"/>
                                          </p:stCondLst>
                                        </p:cTn>
                                        <p:tgtEl>
                                          <p:spTgt spid="3123"/>
                                        </p:tgtEl>
                                        <p:attrNameLst>
                                          <p:attrName>style.visibility</p:attrName>
                                        </p:attrNameLst>
                                      </p:cBhvr>
                                      <p:to>
                                        <p:strVal val="visible"/>
                                      </p:to>
                                    </p:set>
                                    <p:animEffect transition="in" filter="wipe(down)">
                                      <p:cBhvr>
                                        <p:cTn id="158" dur="500"/>
                                        <p:tgtEl>
                                          <p:spTgt spid="3123"/>
                                        </p:tgtEl>
                                      </p:cBhvr>
                                    </p:animEffect>
                                  </p:childTnLst>
                                </p:cTn>
                              </p:par>
                            </p:childTnLst>
                          </p:cTn>
                        </p:par>
                        <p:par>
                          <p:cTn id="159" fill="hold">
                            <p:stCondLst>
                              <p:cond delay="23500"/>
                            </p:stCondLst>
                            <p:childTnLst>
                              <p:par>
                                <p:cTn id="160" presetID="42" presetClass="entr" presetSubtype="0" fill="hold" grpId="0" nodeType="afterEffect">
                                  <p:stCondLst>
                                    <p:cond delay="0"/>
                                  </p:stCondLst>
                                  <p:childTnLst>
                                    <p:set>
                                      <p:cBhvr>
                                        <p:cTn id="161" dur="1" fill="hold">
                                          <p:stCondLst>
                                            <p:cond delay="0"/>
                                          </p:stCondLst>
                                        </p:cTn>
                                        <p:tgtEl>
                                          <p:spTgt spid="3096"/>
                                        </p:tgtEl>
                                        <p:attrNameLst>
                                          <p:attrName>style.visibility</p:attrName>
                                        </p:attrNameLst>
                                      </p:cBhvr>
                                      <p:to>
                                        <p:strVal val="visible"/>
                                      </p:to>
                                    </p:set>
                                    <p:animEffect transition="in" filter="fade">
                                      <p:cBhvr>
                                        <p:cTn id="162" dur="1000"/>
                                        <p:tgtEl>
                                          <p:spTgt spid="3096"/>
                                        </p:tgtEl>
                                      </p:cBhvr>
                                    </p:animEffect>
                                    <p:anim calcmode="lin" valueType="num">
                                      <p:cBhvr>
                                        <p:cTn id="163" dur="1000" fill="hold"/>
                                        <p:tgtEl>
                                          <p:spTgt spid="3096"/>
                                        </p:tgtEl>
                                        <p:attrNameLst>
                                          <p:attrName>ppt_x</p:attrName>
                                        </p:attrNameLst>
                                      </p:cBhvr>
                                      <p:tavLst>
                                        <p:tav tm="0">
                                          <p:val>
                                            <p:strVal val="#ppt_x"/>
                                          </p:val>
                                        </p:tav>
                                        <p:tav tm="100000">
                                          <p:val>
                                            <p:strVal val="#ppt_x"/>
                                          </p:val>
                                        </p:tav>
                                      </p:tavLst>
                                    </p:anim>
                                    <p:anim calcmode="lin" valueType="num">
                                      <p:cBhvr>
                                        <p:cTn id="164" dur="1000" fill="hold"/>
                                        <p:tgtEl>
                                          <p:spTgt spid="3096"/>
                                        </p:tgtEl>
                                        <p:attrNameLst>
                                          <p:attrName>ppt_y</p:attrName>
                                        </p:attrNameLst>
                                      </p:cBhvr>
                                      <p:tavLst>
                                        <p:tav tm="0">
                                          <p:val>
                                            <p:strVal val="#ppt_y+.1"/>
                                          </p:val>
                                        </p:tav>
                                        <p:tav tm="100000">
                                          <p:val>
                                            <p:strVal val="#ppt_y"/>
                                          </p:val>
                                        </p:tav>
                                      </p:tavLst>
                                    </p:anim>
                                  </p:childTnLst>
                                </p:cTn>
                              </p:par>
                            </p:childTnLst>
                          </p:cTn>
                        </p:par>
                        <p:par>
                          <p:cTn id="165" fill="hold">
                            <p:stCondLst>
                              <p:cond delay="24500"/>
                            </p:stCondLst>
                            <p:childTnLst>
                              <p:par>
                                <p:cTn id="166" presetID="31" presetClass="entr" presetSubtype="0" fill="hold" grpId="0" nodeType="afterEffect">
                                  <p:stCondLst>
                                    <p:cond delay="0"/>
                                  </p:stCondLst>
                                  <p:childTnLst>
                                    <p:set>
                                      <p:cBhvr>
                                        <p:cTn id="167" dur="1" fill="hold">
                                          <p:stCondLst>
                                            <p:cond delay="0"/>
                                          </p:stCondLst>
                                        </p:cTn>
                                        <p:tgtEl>
                                          <p:spTgt spid="17"/>
                                        </p:tgtEl>
                                        <p:attrNameLst>
                                          <p:attrName>style.visibility</p:attrName>
                                        </p:attrNameLst>
                                      </p:cBhvr>
                                      <p:to>
                                        <p:strVal val="visible"/>
                                      </p:to>
                                    </p:set>
                                    <p:anim calcmode="lin" valueType="num">
                                      <p:cBhvr>
                                        <p:cTn id="168" dur="1000" fill="hold"/>
                                        <p:tgtEl>
                                          <p:spTgt spid="17"/>
                                        </p:tgtEl>
                                        <p:attrNameLst>
                                          <p:attrName>ppt_w</p:attrName>
                                        </p:attrNameLst>
                                      </p:cBhvr>
                                      <p:tavLst>
                                        <p:tav tm="0">
                                          <p:val>
                                            <p:fltVal val="0"/>
                                          </p:val>
                                        </p:tav>
                                        <p:tav tm="100000">
                                          <p:val>
                                            <p:strVal val="#ppt_w"/>
                                          </p:val>
                                        </p:tav>
                                      </p:tavLst>
                                    </p:anim>
                                    <p:anim calcmode="lin" valueType="num">
                                      <p:cBhvr>
                                        <p:cTn id="169" dur="1000" fill="hold"/>
                                        <p:tgtEl>
                                          <p:spTgt spid="17"/>
                                        </p:tgtEl>
                                        <p:attrNameLst>
                                          <p:attrName>ppt_h</p:attrName>
                                        </p:attrNameLst>
                                      </p:cBhvr>
                                      <p:tavLst>
                                        <p:tav tm="0">
                                          <p:val>
                                            <p:fltVal val="0"/>
                                          </p:val>
                                        </p:tav>
                                        <p:tav tm="100000">
                                          <p:val>
                                            <p:strVal val="#ppt_h"/>
                                          </p:val>
                                        </p:tav>
                                      </p:tavLst>
                                    </p:anim>
                                    <p:anim calcmode="lin" valueType="num">
                                      <p:cBhvr>
                                        <p:cTn id="170" dur="1000" fill="hold"/>
                                        <p:tgtEl>
                                          <p:spTgt spid="17"/>
                                        </p:tgtEl>
                                        <p:attrNameLst>
                                          <p:attrName>style.rotation</p:attrName>
                                        </p:attrNameLst>
                                      </p:cBhvr>
                                      <p:tavLst>
                                        <p:tav tm="0">
                                          <p:val>
                                            <p:fltVal val="90"/>
                                          </p:val>
                                        </p:tav>
                                        <p:tav tm="100000">
                                          <p:val>
                                            <p:fltVal val="0"/>
                                          </p:val>
                                        </p:tav>
                                      </p:tavLst>
                                    </p:anim>
                                    <p:animEffect transition="in" filter="fade">
                                      <p:cBhvr>
                                        <p:cTn id="171" dur="1000"/>
                                        <p:tgtEl>
                                          <p:spTgt spid="17"/>
                                        </p:tgtEl>
                                      </p:cBhvr>
                                    </p:animEffect>
                                  </p:childTnLst>
                                </p:cTn>
                              </p:par>
                            </p:childTnLst>
                          </p:cTn>
                        </p:par>
                        <p:par>
                          <p:cTn id="172" fill="hold">
                            <p:stCondLst>
                              <p:cond delay="25500"/>
                            </p:stCondLst>
                            <p:childTnLst>
                              <p:par>
                                <p:cTn id="173" presetID="22" presetClass="entr" presetSubtype="4" fill="hold" nodeType="afterEffect">
                                  <p:stCondLst>
                                    <p:cond delay="0"/>
                                  </p:stCondLst>
                                  <p:childTnLst>
                                    <p:set>
                                      <p:cBhvr>
                                        <p:cTn id="174" dur="1" fill="hold">
                                          <p:stCondLst>
                                            <p:cond delay="0"/>
                                          </p:stCondLst>
                                        </p:cTn>
                                        <p:tgtEl>
                                          <p:spTgt spid="3114"/>
                                        </p:tgtEl>
                                        <p:attrNameLst>
                                          <p:attrName>style.visibility</p:attrName>
                                        </p:attrNameLst>
                                      </p:cBhvr>
                                      <p:to>
                                        <p:strVal val="visible"/>
                                      </p:to>
                                    </p:set>
                                    <p:animEffect transition="in" filter="wipe(down)">
                                      <p:cBhvr>
                                        <p:cTn id="175" dur="500"/>
                                        <p:tgtEl>
                                          <p:spTgt spid="3114"/>
                                        </p:tgtEl>
                                      </p:cBhvr>
                                    </p:animEffect>
                                  </p:childTnLst>
                                </p:cTn>
                              </p:par>
                            </p:childTnLst>
                          </p:cTn>
                        </p:par>
                        <p:par>
                          <p:cTn id="176" fill="hold">
                            <p:stCondLst>
                              <p:cond delay="26000"/>
                            </p:stCondLst>
                            <p:childTnLst>
                              <p:par>
                                <p:cTn id="177" presetID="42" presetClass="entr" presetSubtype="0" fill="hold" grpId="0" nodeType="afterEffect">
                                  <p:stCondLst>
                                    <p:cond delay="0"/>
                                  </p:stCondLst>
                                  <p:childTnLst>
                                    <p:set>
                                      <p:cBhvr>
                                        <p:cTn id="178" dur="1" fill="hold">
                                          <p:stCondLst>
                                            <p:cond delay="0"/>
                                          </p:stCondLst>
                                        </p:cTn>
                                        <p:tgtEl>
                                          <p:spTgt spid="3093"/>
                                        </p:tgtEl>
                                        <p:attrNameLst>
                                          <p:attrName>style.visibility</p:attrName>
                                        </p:attrNameLst>
                                      </p:cBhvr>
                                      <p:to>
                                        <p:strVal val="visible"/>
                                      </p:to>
                                    </p:set>
                                    <p:animEffect transition="in" filter="fade">
                                      <p:cBhvr>
                                        <p:cTn id="179" dur="1000"/>
                                        <p:tgtEl>
                                          <p:spTgt spid="3093"/>
                                        </p:tgtEl>
                                      </p:cBhvr>
                                    </p:animEffect>
                                    <p:anim calcmode="lin" valueType="num">
                                      <p:cBhvr>
                                        <p:cTn id="180" dur="1000" fill="hold"/>
                                        <p:tgtEl>
                                          <p:spTgt spid="3093"/>
                                        </p:tgtEl>
                                        <p:attrNameLst>
                                          <p:attrName>ppt_x</p:attrName>
                                        </p:attrNameLst>
                                      </p:cBhvr>
                                      <p:tavLst>
                                        <p:tav tm="0">
                                          <p:val>
                                            <p:strVal val="#ppt_x"/>
                                          </p:val>
                                        </p:tav>
                                        <p:tav tm="100000">
                                          <p:val>
                                            <p:strVal val="#ppt_x"/>
                                          </p:val>
                                        </p:tav>
                                      </p:tavLst>
                                    </p:anim>
                                    <p:anim calcmode="lin" valueType="num">
                                      <p:cBhvr>
                                        <p:cTn id="181" dur="1000" fill="hold"/>
                                        <p:tgtEl>
                                          <p:spTgt spid="3093"/>
                                        </p:tgtEl>
                                        <p:attrNameLst>
                                          <p:attrName>ppt_y</p:attrName>
                                        </p:attrNameLst>
                                      </p:cBhvr>
                                      <p:tavLst>
                                        <p:tav tm="0">
                                          <p:val>
                                            <p:strVal val="#ppt_y+.1"/>
                                          </p:val>
                                        </p:tav>
                                        <p:tav tm="100000">
                                          <p:val>
                                            <p:strVal val="#ppt_y"/>
                                          </p:val>
                                        </p:tav>
                                      </p:tavLst>
                                    </p:anim>
                                  </p:childTnLst>
                                </p:cTn>
                              </p:par>
                            </p:childTnLst>
                          </p:cTn>
                        </p:par>
                        <p:par>
                          <p:cTn id="182" fill="hold">
                            <p:stCondLst>
                              <p:cond delay="27000"/>
                            </p:stCondLst>
                            <p:childTnLst>
                              <p:par>
                                <p:cTn id="183" presetID="31" presetClass="entr" presetSubtype="0" fill="hold" grpId="0" nodeType="afterEffect">
                                  <p:stCondLst>
                                    <p:cond delay="0"/>
                                  </p:stCondLst>
                                  <p:childTnLst>
                                    <p:set>
                                      <p:cBhvr>
                                        <p:cTn id="184" dur="1" fill="hold">
                                          <p:stCondLst>
                                            <p:cond delay="0"/>
                                          </p:stCondLst>
                                        </p:cTn>
                                        <p:tgtEl>
                                          <p:spTgt spid="18"/>
                                        </p:tgtEl>
                                        <p:attrNameLst>
                                          <p:attrName>style.visibility</p:attrName>
                                        </p:attrNameLst>
                                      </p:cBhvr>
                                      <p:to>
                                        <p:strVal val="visible"/>
                                      </p:to>
                                    </p:set>
                                    <p:anim calcmode="lin" valueType="num">
                                      <p:cBhvr>
                                        <p:cTn id="185" dur="1000" fill="hold"/>
                                        <p:tgtEl>
                                          <p:spTgt spid="18"/>
                                        </p:tgtEl>
                                        <p:attrNameLst>
                                          <p:attrName>ppt_w</p:attrName>
                                        </p:attrNameLst>
                                      </p:cBhvr>
                                      <p:tavLst>
                                        <p:tav tm="0">
                                          <p:val>
                                            <p:fltVal val="0"/>
                                          </p:val>
                                        </p:tav>
                                        <p:tav tm="100000">
                                          <p:val>
                                            <p:strVal val="#ppt_w"/>
                                          </p:val>
                                        </p:tav>
                                      </p:tavLst>
                                    </p:anim>
                                    <p:anim calcmode="lin" valueType="num">
                                      <p:cBhvr>
                                        <p:cTn id="186" dur="1000" fill="hold"/>
                                        <p:tgtEl>
                                          <p:spTgt spid="18"/>
                                        </p:tgtEl>
                                        <p:attrNameLst>
                                          <p:attrName>ppt_h</p:attrName>
                                        </p:attrNameLst>
                                      </p:cBhvr>
                                      <p:tavLst>
                                        <p:tav tm="0">
                                          <p:val>
                                            <p:fltVal val="0"/>
                                          </p:val>
                                        </p:tav>
                                        <p:tav tm="100000">
                                          <p:val>
                                            <p:strVal val="#ppt_h"/>
                                          </p:val>
                                        </p:tav>
                                      </p:tavLst>
                                    </p:anim>
                                    <p:anim calcmode="lin" valueType="num">
                                      <p:cBhvr>
                                        <p:cTn id="187" dur="1000" fill="hold"/>
                                        <p:tgtEl>
                                          <p:spTgt spid="18"/>
                                        </p:tgtEl>
                                        <p:attrNameLst>
                                          <p:attrName>style.rotation</p:attrName>
                                        </p:attrNameLst>
                                      </p:cBhvr>
                                      <p:tavLst>
                                        <p:tav tm="0">
                                          <p:val>
                                            <p:fltVal val="90"/>
                                          </p:val>
                                        </p:tav>
                                        <p:tav tm="100000">
                                          <p:val>
                                            <p:fltVal val="0"/>
                                          </p:val>
                                        </p:tav>
                                      </p:tavLst>
                                    </p:anim>
                                    <p:animEffect transition="in" filter="fade">
                                      <p:cBhvr>
                                        <p:cTn id="188" dur="1000"/>
                                        <p:tgtEl>
                                          <p:spTgt spid="18"/>
                                        </p:tgtEl>
                                      </p:cBhvr>
                                    </p:animEffect>
                                  </p:childTnLst>
                                </p:cTn>
                              </p:par>
                            </p:childTnLst>
                          </p:cTn>
                        </p:par>
                        <p:par>
                          <p:cTn id="189" fill="hold">
                            <p:stCondLst>
                              <p:cond delay="28000"/>
                            </p:stCondLst>
                            <p:childTnLst>
                              <p:par>
                                <p:cTn id="190" presetID="22" presetClass="entr" presetSubtype="4" fill="hold" nodeType="afterEffect">
                                  <p:stCondLst>
                                    <p:cond delay="0"/>
                                  </p:stCondLst>
                                  <p:childTnLst>
                                    <p:set>
                                      <p:cBhvr>
                                        <p:cTn id="191" dur="1" fill="hold">
                                          <p:stCondLst>
                                            <p:cond delay="0"/>
                                          </p:stCondLst>
                                        </p:cTn>
                                        <p:tgtEl>
                                          <p:spTgt spid="3117"/>
                                        </p:tgtEl>
                                        <p:attrNameLst>
                                          <p:attrName>style.visibility</p:attrName>
                                        </p:attrNameLst>
                                      </p:cBhvr>
                                      <p:to>
                                        <p:strVal val="visible"/>
                                      </p:to>
                                    </p:set>
                                    <p:animEffect transition="in" filter="wipe(down)">
                                      <p:cBhvr>
                                        <p:cTn id="192" dur="500"/>
                                        <p:tgtEl>
                                          <p:spTgt spid="3117"/>
                                        </p:tgtEl>
                                      </p:cBhvr>
                                    </p:animEffect>
                                  </p:childTnLst>
                                </p:cTn>
                              </p:par>
                            </p:childTnLst>
                          </p:cTn>
                        </p:par>
                        <p:par>
                          <p:cTn id="193" fill="hold">
                            <p:stCondLst>
                              <p:cond delay="28500"/>
                            </p:stCondLst>
                            <p:childTnLst>
                              <p:par>
                                <p:cTn id="194" presetID="42" presetClass="entr" presetSubtype="0" fill="hold" grpId="0" nodeType="afterEffect">
                                  <p:stCondLst>
                                    <p:cond delay="0"/>
                                  </p:stCondLst>
                                  <p:childTnLst>
                                    <p:set>
                                      <p:cBhvr>
                                        <p:cTn id="195" dur="1" fill="hold">
                                          <p:stCondLst>
                                            <p:cond delay="0"/>
                                          </p:stCondLst>
                                        </p:cTn>
                                        <p:tgtEl>
                                          <p:spTgt spid="3094"/>
                                        </p:tgtEl>
                                        <p:attrNameLst>
                                          <p:attrName>style.visibility</p:attrName>
                                        </p:attrNameLst>
                                      </p:cBhvr>
                                      <p:to>
                                        <p:strVal val="visible"/>
                                      </p:to>
                                    </p:set>
                                    <p:animEffect transition="in" filter="fade">
                                      <p:cBhvr>
                                        <p:cTn id="196" dur="1000"/>
                                        <p:tgtEl>
                                          <p:spTgt spid="3094"/>
                                        </p:tgtEl>
                                      </p:cBhvr>
                                    </p:animEffect>
                                    <p:anim calcmode="lin" valueType="num">
                                      <p:cBhvr>
                                        <p:cTn id="197" dur="1000" fill="hold"/>
                                        <p:tgtEl>
                                          <p:spTgt spid="3094"/>
                                        </p:tgtEl>
                                        <p:attrNameLst>
                                          <p:attrName>ppt_x</p:attrName>
                                        </p:attrNameLst>
                                      </p:cBhvr>
                                      <p:tavLst>
                                        <p:tav tm="0">
                                          <p:val>
                                            <p:strVal val="#ppt_x"/>
                                          </p:val>
                                        </p:tav>
                                        <p:tav tm="100000">
                                          <p:val>
                                            <p:strVal val="#ppt_x"/>
                                          </p:val>
                                        </p:tav>
                                      </p:tavLst>
                                    </p:anim>
                                    <p:anim calcmode="lin" valueType="num">
                                      <p:cBhvr>
                                        <p:cTn id="198" dur="1000" fill="hold"/>
                                        <p:tgtEl>
                                          <p:spTgt spid="3094"/>
                                        </p:tgtEl>
                                        <p:attrNameLst>
                                          <p:attrName>ppt_y</p:attrName>
                                        </p:attrNameLst>
                                      </p:cBhvr>
                                      <p:tavLst>
                                        <p:tav tm="0">
                                          <p:val>
                                            <p:strVal val="#ppt_y+.1"/>
                                          </p:val>
                                        </p:tav>
                                        <p:tav tm="100000">
                                          <p:val>
                                            <p:strVal val="#ppt_y"/>
                                          </p:val>
                                        </p:tav>
                                      </p:tavLst>
                                    </p:anim>
                                  </p:childTnLst>
                                </p:cTn>
                              </p:par>
                            </p:childTnLst>
                          </p:cTn>
                        </p:par>
                        <p:par>
                          <p:cTn id="199" fill="hold">
                            <p:stCondLst>
                              <p:cond delay="29500"/>
                            </p:stCondLst>
                            <p:childTnLst>
                              <p:par>
                                <p:cTn id="200" presetID="31" presetClass="entr" presetSubtype="0" fill="hold" grpId="0" nodeType="afterEffect">
                                  <p:stCondLst>
                                    <p:cond delay="0"/>
                                  </p:stCondLst>
                                  <p:childTnLst>
                                    <p:set>
                                      <p:cBhvr>
                                        <p:cTn id="201" dur="1" fill="hold">
                                          <p:stCondLst>
                                            <p:cond delay="0"/>
                                          </p:stCondLst>
                                        </p:cTn>
                                        <p:tgtEl>
                                          <p:spTgt spid="21"/>
                                        </p:tgtEl>
                                        <p:attrNameLst>
                                          <p:attrName>style.visibility</p:attrName>
                                        </p:attrNameLst>
                                      </p:cBhvr>
                                      <p:to>
                                        <p:strVal val="visible"/>
                                      </p:to>
                                    </p:set>
                                    <p:anim calcmode="lin" valueType="num">
                                      <p:cBhvr>
                                        <p:cTn id="202" dur="1000" fill="hold"/>
                                        <p:tgtEl>
                                          <p:spTgt spid="21"/>
                                        </p:tgtEl>
                                        <p:attrNameLst>
                                          <p:attrName>ppt_w</p:attrName>
                                        </p:attrNameLst>
                                      </p:cBhvr>
                                      <p:tavLst>
                                        <p:tav tm="0">
                                          <p:val>
                                            <p:fltVal val="0"/>
                                          </p:val>
                                        </p:tav>
                                        <p:tav tm="100000">
                                          <p:val>
                                            <p:strVal val="#ppt_w"/>
                                          </p:val>
                                        </p:tav>
                                      </p:tavLst>
                                    </p:anim>
                                    <p:anim calcmode="lin" valueType="num">
                                      <p:cBhvr>
                                        <p:cTn id="203" dur="1000" fill="hold"/>
                                        <p:tgtEl>
                                          <p:spTgt spid="21"/>
                                        </p:tgtEl>
                                        <p:attrNameLst>
                                          <p:attrName>ppt_h</p:attrName>
                                        </p:attrNameLst>
                                      </p:cBhvr>
                                      <p:tavLst>
                                        <p:tav tm="0">
                                          <p:val>
                                            <p:fltVal val="0"/>
                                          </p:val>
                                        </p:tav>
                                        <p:tav tm="100000">
                                          <p:val>
                                            <p:strVal val="#ppt_h"/>
                                          </p:val>
                                        </p:tav>
                                      </p:tavLst>
                                    </p:anim>
                                    <p:anim calcmode="lin" valueType="num">
                                      <p:cBhvr>
                                        <p:cTn id="204" dur="1000" fill="hold"/>
                                        <p:tgtEl>
                                          <p:spTgt spid="21"/>
                                        </p:tgtEl>
                                        <p:attrNameLst>
                                          <p:attrName>style.rotation</p:attrName>
                                        </p:attrNameLst>
                                      </p:cBhvr>
                                      <p:tavLst>
                                        <p:tav tm="0">
                                          <p:val>
                                            <p:fltVal val="90"/>
                                          </p:val>
                                        </p:tav>
                                        <p:tav tm="100000">
                                          <p:val>
                                            <p:fltVal val="0"/>
                                          </p:val>
                                        </p:tav>
                                      </p:tavLst>
                                    </p:anim>
                                    <p:animEffect transition="in" filter="fade">
                                      <p:cBhvr>
                                        <p:cTn id="205" dur="1000"/>
                                        <p:tgtEl>
                                          <p:spTgt spid="21"/>
                                        </p:tgtEl>
                                      </p:cBhvr>
                                    </p:animEffect>
                                  </p:childTnLst>
                                </p:cTn>
                              </p:par>
                            </p:childTnLst>
                          </p:cTn>
                        </p:par>
                        <p:par>
                          <p:cTn id="206" fill="hold">
                            <p:stCondLst>
                              <p:cond delay="30500"/>
                            </p:stCondLst>
                            <p:childTnLst>
                              <p:par>
                                <p:cTn id="207" presetID="22" presetClass="entr" presetSubtype="4" fill="hold" nodeType="afterEffect">
                                  <p:stCondLst>
                                    <p:cond delay="0"/>
                                  </p:stCondLst>
                                  <p:childTnLst>
                                    <p:set>
                                      <p:cBhvr>
                                        <p:cTn id="208" dur="1" fill="hold">
                                          <p:stCondLst>
                                            <p:cond delay="0"/>
                                          </p:stCondLst>
                                        </p:cTn>
                                        <p:tgtEl>
                                          <p:spTgt spid="3125"/>
                                        </p:tgtEl>
                                        <p:attrNameLst>
                                          <p:attrName>style.visibility</p:attrName>
                                        </p:attrNameLst>
                                      </p:cBhvr>
                                      <p:to>
                                        <p:strVal val="visible"/>
                                      </p:to>
                                    </p:set>
                                    <p:animEffect transition="in" filter="wipe(down)">
                                      <p:cBhvr>
                                        <p:cTn id="209" dur="500"/>
                                        <p:tgtEl>
                                          <p:spTgt spid="3125"/>
                                        </p:tgtEl>
                                      </p:cBhvr>
                                    </p:animEffect>
                                  </p:childTnLst>
                                </p:cTn>
                              </p:par>
                            </p:childTnLst>
                          </p:cTn>
                        </p:par>
                        <p:par>
                          <p:cTn id="210" fill="hold">
                            <p:stCondLst>
                              <p:cond delay="31000"/>
                            </p:stCondLst>
                            <p:childTnLst>
                              <p:par>
                                <p:cTn id="211" presetID="42" presetClass="entr" presetSubtype="0" fill="hold" grpId="0" nodeType="afterEffect">
                                  <p:stCondLst>
                                    <p:cond delay="0"/>
                                  </p:stCondLst>
                                  <p:childTnLst>
                                    <p:set>
                                      <p:cBhvr>
                                        <p:cTn id="212" dur="1" fill="hold">
                                          <p:stCondLst>
                                            <p:cond delay="0"/>
                                          </p:stCondLst>
                                        </p:cTn>
                                        <p:tgtEl>
                                          <p:spTgt spid="3097"/>
                                        </p:tgtEl>
                                        <p:attrNameLst>
                                          <p:attrName>style.visibility</p:attrName>
                                        </p:attrNameLst>
                                      </p:cBhvr>
                                      <p:to>
                                        <p:strVal val="visible"/>
                                      </p:to>
                                    </p:set>
                                    <p:animEffect transition="in" filter="fade">
                                      <p:cBhvr>
                                        <p:cTn id="213" dur="1000"/>
                                        <p:tgtEl>
                                          <p:spTgt spid="3097"/>
                                        </p:tgtEl>
                                      </p:cBhvr>
                                    </p:animEffect>
                                    <p:anim calcmode="lin" valueType="num">
                                      <p:cBhvr>
                                        <p:cTn id="214" dur="1000" fill="hold"/>
                                        <p:tgtEl>
                                          <p:spTgt spid="3097"/>
                                        </p:tgtEl>
                                        <p:attrNameLst>
                                          <p:attrName>ppt_x</p:attrName>
                                        </p:attrNameLst>
                                      </p:cBhvr>
                                      <p:tavLst>
                                        <p:tav tm="0">
                                          <p:val>
                                            <p:strVal val="#ppt_x"/>
                                          </p:val>
                                        </p:tav>
                                        <p:tav tm="100000">
                                          <p:val>
                                            <p:strVal val="#ppt_x"/>
                                          </p:val>
                                        </p:tav>
                                      </p:tavLst>
                                    </p:anim>
                                    <p:anim calcmode="lin" valueType="num">
                                      <p:cBhvr>
                                        <p:cTn id="215" dur="1000" fill="hold"/>
                                        <p:tgtEl>
                                          <p:spTgt spid="3097"/>
                                        </p:tgtEl>
                                        <p:attrNameLst>
                                          <p:attrName>ppt_y</p:attrName>
                                        </p:attrNameLst>
                                      </p:cBhvr>
                                      <p:tavLst>
                                        <p:tav tm="0">
                                          <p:val>
                                            <p:strVal val="#ppt_y+.1"/>
                                          </p:val>
                                        </p:tav>
                                        <p:tav tm="100000">
                                          <p:val>
                                            <p:strVal val="#ppt_y"/>
                                          </p:val>
                                        </p:tav>
                                      </p:tavLst>
                                    </p:anim>
                                  </p:childTnLst>
                                </p:cTn>
                              </p:par>
                            </p:childTnLst>
                          </p:cTn>
                        </p:par>
                        <p:par>
                          <p:cTn id="216" fill="hold">
                            <p:stCondLst>
                              <p:cond delay="32000"/>
                            </p:stCondLst>
                            <p:childTnLst>
                              <p:par>
                                <p:cTn id="217" presetID="31" presetClass="entr" presetSubtype="0" fill="hold" grpId="0" nodeType="afterEffect">
                                  <p:stCondLst>
                                    <p:cond delay="0"/>
                                  </p:stCondLst>
                                  <p:childTnLst>
                                    <p:set>
                                      <p:cBhvr>
                                        <p:cTn id="218" dur="1" fill="hold">
                                          <p:stCondLst>
                                            <p:cond delay="0"/>
                                          </p:stCondLst>
                                        </p:cTn>
                                        <p:tgtEl>
                                          <p:spTgt spid="22"/>
                                        </p:tgtEl>
                                        <p:attrNameLst>
                                          <p:attrName>style.visibility</p:attrName>
                                        </p:attrNameLst>
                                      </p:cBhvr>
                                      <p:to>
                                        <p:strVal val="visible"/>
                                      </p:to>
                                    </p:set>
                                    <p:anim calcmode="lin" valueType="num">
                                      <p:cBhvr>
                                        <p:cTn id="219" dur="1000" fill="hold"/>
                                        <p:tgtEl>
                                          <p:spTgt spid="22"/>
                                        </p:tgtEl>
                                        <p:attrNameLst>
                                          <p:attrName>ppt_w</p:attrName>
                                        </p:attrNameLst>
                                      </p:cBhvr>
                                      <p:tavLst>
                                        <p:tav tm="0">
                                          <p:val>
                                            <p:fltVal val="0"/>
                                          </p:val>
                                        </p:tav>
                                        <p:tav tm="100000">
                                          <p:val>
                                            <p:strVal val="#ppt_w"/>
                                          </p:val>
                                        </p:tav>
                                      </p:tavLst>
                                    </p:anim>
                                    <p:anim calcmode="lin" valueType="num">
                                      <p:cBhvr>
                                        <p:cTn id="220" dur="1000" fill="hold"/>
                                        <p:tgtEl>
                                          <p:spTgt spid="22"/>
                                        </p:tgtEl>
                                        <p:attrNameLst>
                                          <p:attrName>ppt_h</p:attrName>
                                        </p:attrNameLst>
                                      </p:cBhvr>
                                      <p:tavLst>
                                        <p:tav tm="0">
                                          <p:val>
                                            <p:fltVal val="0"/>
                                          </p:val>
                                        </p:tav>
                                        <p:tav tm="100000">
                                          <p:val>
                                            <p:strVal val="#ppt_h"/>
                                          </p:val>
                                        </p:tav>
                                      </p:tavLst>
                                    </p:anim>
                                    <p:anim calcmode="lin" valueType="num">
                                      <p:cBhvr>
                                        <p:cTn id="221" dur="1000" fill="hold"/>
                                        <p:tgtEl>
                                          <p:spTgt spid="22"/>
                                        </p:tgtEl>
                                        <p:attrNameLst>
                                          <p:attrName>style.rotation</p:attrName>
                                        </p:attrNameLst>
                                      </p:cBhvr>
                                      <p:tavLst>
                                        <p:tav tm="0">
                                          <p:val>
                                            <p:fltVal val="90"/>
                                          </p:val>
                                        </p:tav>
                                        <p:tav tm="100000">
                                          <p:val>
                                            <p:fltVal val="0"/>
                                          </p:val>
                                        </p:tav>
                                      </p:tavLst>
                                    </p:anim>
                                    <p:animEffect transition="in" filter="fade">
                                      <p:cBhvr>
                                        <p:cTn id="222" dur="1000"/>
                                        <p:tgtEl>
                                          <p:spTgt spid="22"/>
                                        </p:tgtEl>
                                      </p:cBhvr>
                                    </p:animEffect>
                                  </p:childTnLst>
                                </p:cTn>
                              </p:par>
                            </p:childTnLst>
                          </p:cTn>
                        </p:par>
                        <p:par>
                          <p:cTn id="223" fill="hold">
                            <p:stCondLst>
                              <p:cond delay="33000"/>
                            </p:stCondLst>
                            <p:childTnLst>
                              <p:par>
                                <p:cTn id="224" presetID="22" presetClass="entr" presetSubtype="4" fill="hold" nodeType="afterEffect">
                                  <p:stCondLst>
                                    <p:cond delay="0"/>
                                  </p:stCondLst>
                                  <p:childTnLst>
                                    <p:set>
                                      <p:cBhvr>
                                        <p:cTn id="225" dur="1" fill="hold">
                                          <p:stCondLst>
                                            <p:cond delay="0"/>
                                          </p:stCondLst>
                                        </p:cTn>
                                        <p:tgtEl>
                                          <p:spTgt spid="3127"/>
                                        </p:tgtEl>
                                        <p:attrNameLst>
                                          <p:attrName>style.visibility</p:attrName>
                                        </p:attrNameLst>
                                      </p:cBhvr>
                                      <p:to>
                                        <p:strVal val="visible"/>
                                      </p:to>
                                    </p:set>
                                    <p:animEffect transition="in" filter="wipe(down)">
                                      <p:cBhvr>
                                        <p:cTn id="226" dur="500"/>
                                        <p:tgtEl>
                                          <p:spTgt spid="3127"/>
                                        </p:tgtEl>
                                      </p:cBhvr>
                                    </p:animEffect>
                                  </p:childTnLst>
                                </p:cTn>
                              </p:par>
                            </p:childTnLst>
                          </p:cTn>
                        </p:par>
                        <p:par>
                          <p:cTn id="227" fill="hold">
                            <p:stCondLst>
                              <p:cond delay="33500"/>
                            </p:stCondLst>
                            <p:childTnLst>
                              <p:par>
                                <p:cTn id="228" presetID="42" presetClass="entr" presetSubtype="0" fill="hold" grpId="0" nodeType="afterEffect">
                                  <p:stCondLst>
                                    <p:cond delay="0"/>
                                  </p:stCondLst>
                                  <p:childTnLst>
                                    <p:set>
                                      <p:cBhvr>
                                        <p:cTn id="229" dur="1" fill="hold">
                                          <p:stCondLst>
                                            <p:cond delay="0"/>
                                          </p:stCondLst>
                                        </p:cTn>
                                        <p:tgtEl>
                                          <p:spTgt spid="3098"/>
                                        </p:tgtEl>
                                        <p:attrNameLst>
                                          <p:attrName>style.visibility</p:attrName>
                                        </p:attrNameLst>
                                      </p:cBhvr>
                                      <p:to>
                                        <p:strVal val="visible"/>
                                      </p:to>
                                    </p:set>
                                    <p:animEffect transition="in" filter="fade">
                                      <p:cBhvr>
                                        <p:cTn id="230" dur="1000"/>
                                        <p:tgtEl>
                                          <p:spTgt spid="3098"/>
                                        </p:tgtEl>
                                      </p:cBhvr>
                                    </p:animEffect>
                                    <p:anim calcmode="lin" valueType="num">
                                      <p:cBhvr>
                                        <p:cTn id="231" dur="1000" fill="hold"/>
                                        <p:tgtEl>
                                          <p:spTgt spid="3098"/>
                                        </p:tgtEl>
                                        <p:attrNameLst>
                                          <p:attrName>ppt_x</p:attrName>
                                        </p:attrNameLst>
                                      </p:cBhvr>
                                      <p:tavLst>
                                        <p:tav tm="0">
                                          <p:val>
                                            <p:strVal val="#ppt_x"/>
                                          </p:val>
                                        </p:tav>
                                        <p:tav tm="100000">
                                          <p:val>
                                            <p:strVal val="#ppt_x"/>
                                          </p:val>
                                        </p:tav>
                                      </p:tavLst>
                                    </p:anim>
                                    <p:anim calcmode="lin" valueType="num">
                                      <p:cBhvr>
                                        <p:cTn id="232" dur="1000" fill="hold"/>
                                        <p:tgtEl>
                                          <p:spTgt spid="3098"/>
                                        </p:tgtEl>
                                        <p:attrNameLst>
                                          <p:attrName>ppt_y</p:attrName>
                                        </p:attrNameLst>
                                      </p:cBhvr>
                                      <p:tavLst>
                                        <p:tav tm="0">
                                          <p:val>
                                            <p:strVal val="#ppt_y+.1"/>
                                          </p:val>
                                        </p:tav>
                                        <p:tav tm="100000">
                                          <p:val>
                                            <p:strVal val="#ppt_y"/>
                                          </p:val>
                                        </p:tav>
                                      </p:tavLst>
                                    </p:anim>
                                  </p:childTnLst>
                                </p:cTn>
                              </p:par>
                            </p:childTnLst>
                          </p:cTn>
                        </p:par>
                        <p:par>
                          <p:cTn id="233" fill="hold">
                            <p:stCondLst>
                              <p:cond delay="34500"/>
                            </p:stCondLst>
                            <p:childTnLst>
                              <p:par>
                                <p:cTn id="234" presetID="42" presetClass="entr" presetSubtype="0" fill="hold" grpId="0" nodeType="afterEffect">
                                  <p:stCondLst>
                                    <p:cond delay="0"/>
                                  </p:stCondLst>
                                  <p:childTnLst>
                                    <p:set>
                                      <p:cBhvr>
                                        <p:cTn id="235" dur="1" fill="hold">
                                          <p:stCondLst>
                                            <p:cond delay="0"/>
                                          </p:stCondLst>
                                        </p:cTn>
                                        <p:tgtEl>
                                          <p:spTgt spid="70"/>
                                        </p:tgtEl>
                                        <p:attrNameLst>
                                          <p:attrName>style.visibility</p:attrName>
                                        </p:attrNameLst>
                                      </p:cBhvr>
                                      <p:to>
                                        <p:strVal val="visible"/>
                                      </p:to>
                                    </p:set>
                                    <p:animEffect transition="in" filter="fade">
                                      <p:cBhvr>
                                        <p:cTn id="236" dur="1000"/>
                                        <p:tgtEl>
                                          <p:spTgt spid="70"/>
                                        </p:tgtEl>
                                      </p:cBhvr>
                                    </p:animEffect>
                                    <p:anim calcmode="lin" valueType="num">
                                      <p:cBhvr>
                                        <p:cTn id="237" dur="1000" fill="hold"/>
                                        <p:tgtEl>
                                          <p:spTgt spid="70"/>
                                        </p:tgtEl>
                                        <p:attrNameLst>
                                          <p:attrName>ppt_x</p:attrName>
                                        </p:attrNameLst>
                                      </p:cBhvr>
                                      <p:tavLst>
                                        <p:tav tm="0">
                                          <p:val>
                                            <p:strVal val="#ppt_x"/>
                                          </p:val>
                                        </p:tav>
                                        <p:tav tm="100000">
                                          <p:val>
                                            <p:strVal val="#ppt_x"/>
                                          </p:val>
                                        </p:tav>
                                      </p:tavLst>
                                    </p:anim>
                                    <p:anim calcmode="lin" valueType="num">
                                      <p:cBhvr>
                                        <p:cTn id="238" dur="1000" fill="hold"/>
                                        <p:tgtEl>
                                          <p:spTgt spid="70"/>
                                        </p:tgtEl>
                                        <p:attrNameLst>
                                          <p:attrName>ppt_y</p:attrName>
                                        </p:attrNameLst>
                                      </p:cBhvr>
                                      <p:tavLst>
                                        <p:tav tm="0">
                                          <p:val>
                                            <p:strVal val="#ppt_y+.1"/>
                                          </p:val>
                                        </p:tav>
                                        <p:tav tm="100000">
                                          <p:val>
                                            <p:strVal val="#ppt_y"/>
                                          </p:val>
                                        </p:tav>
                                      </p:tavLst>
                                    </p:anim>
                                  </p:childTnLst>
                                </p:cTn>
                              </p:par>
                            </p:childTnLst>
                          </p:cTn>
                        </p:par>
                        <p:par>
                          <p:cTn id="239" fill="hold">
                            <p:stCondLst>
                              <p:cond delay="35500"/>
                            </p:stCondLst>
                            <p:childTnLst>
                              <p:par>
                                <p:cTn id="240" presetID="22" presetClass="entr" presetSubtype="4" fill="hold" nodeType="afterEffect">
                                  <p:stCondLst>
                                    <p:cond delay="0"/>
                                  </p:stCondLst>
                                  <p:childTnLst>
                                    <p:set>
                                      <p:cBhvr>
                                        <p:cTn id="241" dur="1" fill="hold">
                                          <p:stCondLst>
                                            <p:cond delay="0"/>
                                          </p:stCondLst>
                                        </p:cTn>
                                        <p:tgtEl>
                                          <p:spTgt spid="71"/>
                                        </p:tgtEl>
                                        <p:attrNameLst>
                                          <p:attrName>style.visibility</p:attrName>
                                        </p:attrNameLst>
                                      </p:cBhvr>
                                      <p:to>
                                        <p:strVal val="visible"/>
                                      </p:to>
                                    </p:set>
                                    <p:animEffect transition="in" filter="wipe(down)">
                                      <p:cBhvr>
                                        <p:cTn id="242" dur="500"/>
                                        <p:tgtEl>
                                          <p:spTgt spid="71"/>
                                        </p:tgtEl>
                                      </p:cBhvr>
                                    </p:animEffect>
                                  </p:childTnLst>
                                </p:cTn>
                              </p:par>
                            </p:childTnLst>
                          </p:cTn>
                        </p:par>
                        <p:par>
                          <p:cTn id="243" fill="hold">
                            <p:stCondLst>
                              <p:cond delay="36000"/>
                            </p:stCondLst>
                            <p:childTnLst>
                              <p:par>
                                <p:cTn id="244" presetID="31" presetClass="entr" presetSubtype="0" fill="hold" grpId="0" nodeType="afterEffect">
                                  <p:stCondLst>
                                    <p:cond delay="0"/>
                                  </p:stCondLst>
                                  <p:childTnLst>
                                    <p:set>
                                      <p:cBhvr>
                                        <p:cTn id="245" dur="1" fill="hold">
                                          <p:stCondLst>
                                            <p:cond delay="0"/>
                                          </p:stCondLst>
                                        </p:cTn>
                                        <p:tgtEl>
                                          <p:spTgt spid="77"/>
                                        </p:tgtEl>
                                        <p:attrNameLst>
                                          <p:attrName>style.visibility</p:attrName>
                                        </p:attrNameLst>
                                      </p:cBhvr>
                                      <p:to>
                                        <p:strVal val="visible"/>
                                      </p:to>
                                    </p:set>
                                    <p:anim calcmode="lin" valueType="num">
                                      <p:cBhvr>
                                        <p:cTn id="246" dur="1000" fill="hold"/>
                                        <p:tgtEl>
                                          <p:spTgt spid="77"/>
                                        </p:tgtEl>
                                        <p:attrNameLst>
                                          <p:attrName>ppt_w</p:attrName>
                                        </p:attrNameLst>
                                      </p:cBhvr>
                                      <p:tavLst>
                                        <p:tav tm="0">
                                          <p:val>
                                            <p:fltVal val="0"/>
                                          </p:val>
                                        </p:tav>
                                        <p:tav tm="100000">
                                          <p:val>
                                            <p:strVal val="#ppt_w"/>
                                          </p:val>
                                        </p:tav>
                                      </p:tavLst>
                                    </p:anim>
                                    <p:anim calcmode="lin" valueType="num">
                                      <p:cBhvr>
                                        <p:cTn id="247" dur="1000" fill="hold"/>
                                        <p:tgtEl>
                                          <p:spTgt spid="77"/>
                                        </p:tgtEl>
                                        <p:attrNameLst>
                                          <p:attrName>ppt_h</p:attrName>
                                        </p:attrNameLst>
                                      </p:cBhvr>
                                      <p:tavLst>
                                        <p:tav tm="0">
                                          <p:val>
                                            <p:fltVal val="0"/>
                                          </p:val>
                                        </p:tav>
                                        <p:tav tm="100000">
                                          <p:val>
                                            <p:strVal val="#ppt_h"/>
                                          </p:val>
                                        </p:tav>
                                      </p:tavLst>
                                    </p:anim>
                                    <p:anim calcmode="lin" valueType="num">
                                      <p:cBhvr>
                                        <p:cTn id="248" dur="1000" fill="hold"/>
                                        <p:tgtEl>
                                          <p:spTgt spid="77"/>
                                        </p:tgtEl>
                                        <p:attrNameLst>
                                          <p:attrName>style.rotation</p:attrName>
                                        </p:attrNameLst>
                                      </p:cBhvr>
                                      <p:tavLst>
                                        <p:tav tm="0">
                                          <p:val>
                                            <p:fltVal val="90"/>
                                          </p:val>
                                        </p:tav>
                                        <p:tav tm="100000">
                                          <p:val>
                                            <p:fltVal val="0"/>
                                          </p:val>
                                        </p:tav>
                                      </p:tavLst>
                                    </p:anim>
                                    <p:animEffect transition="in" filter="fade">
                                      <p:cBhvr>
                                        <p:cTn id="249" dur="1000"/>
                                        <p:tgtEl>
                                          <p:spTgt spid="77"/>
                                        </p:tgtEl>
                                      </p:cBhvr>
                                    </p:animEffect>
                                  </p:childTnLst>
                                </p:cTn>
                              </p:par>
                            </p:childTnLst>
                          </p:cTn>
                        </p:par>
                        <p:par>
                          <p:cTn id="250" fill="hold">
                            <p:stCondLst>
                              <p:cond delay="37000"/>
                            </p:stCondLst>
                            <p:childTnLst>
                              <p:par>
                                <p:cTn id="251" presetID="42" presetClass="entr" presetSubtype="0" fill="hold" grpId="0" nodeType="afterEffect">
                                  <p:stCondLst>
                                    <p:cond delay="0"/>
                                  </p:stCondLst>
                                  <p:childTnLst>
                                    <p:set>
                                      <p:cBhvr>
                                        <p:cTn id="252" dur="1" fill="hold">
                                          <p:stCondLst>
                                            <p:cond delay="0"/>
                                          </p:stCondLst>
                                        </p:cTn>
                                        <p:tgtEl>
                                          <p:spTgt spid="95"/>
                                        </p:tgtEl>
                                        <p:attrNameLst>
                                          <p:attrName>style.visibility</p:attrName>
                                        </p:attrNameLst>
                                      </p:cBhvr>
                                      <p:to>
                                        <p:strVal val="visible"/>
                                      </p:to>
                                    </p:set>
                                    <p:animEffect transition="in" filter="fade">
                                      <p:cBhvr>
                                        <p:cTn id="253" dur="1000"/>
                                        <p:tgtEl>
                                          <p:spTgt spid="95"/>
                                        </p:tgtEl>
                                      </p:cBhvr>
                                    </p:animEffect>
                                    <p:anim calcmode="lin" valueType="num">
                                      <p:cBhvr>
                                        <p:cTn id="254" dur="1000" fill="hold"/>
                                        <p:tgtEl>
                                          <p:spTgt spid="95"/>
                                        </p:tgtEl>
                                        <p:attrNameLst>
                                          <p:attrName>ppt_x</p:attrName>
                                        </p:attrNameLst>
                                      </p:cBhvr>
                                      <p:tavLst>
                                        <p:tav tm="0">
                                          <p:val>
                                            <p:strVal val="#ppt_x"/>
                                          </p:val>
                                        </p:tav>
                                        <p:tav tm="100000">
                                          <p:val>
                                            <p:strVal val="#ppt_x"/>
                                          </p:val>
                                        </p:tav>
                                      </p:tavLst>
                                    </p:anim>
                                    <p:anim calcmode="lin" valueType="num">
                                      <p:cBhvr>
                                        <p:cTn id="255" dur="1000" fill="hold"/>
                                        <p:tgtEl>
                                          <p:spTgt spid="95"/>
                                        </p:tgtEl>
                                        <p:attrNameLst>
                                          <p:attrName>ppt_y</p:attrName>
                                        </p:attrNameLst>
                                      </p:cBhvr>
                                      <p:tavLst>
                                        <p:tav tm="0">
                                          <p:val>
                                            <p:strVal val="#ppt_y+.1"/>
                                          </p:val>
                                        </p:tav>
                                        <p:tav tm="100000">
                                          <p:val>
                                            <p:strVal val="#ppt_y"/>
                                          </p:val>
                                        </p:tav>
                                      </p:tavLst>
                                    </p:anim>
                                  </p:childTnLst>
                                </p:cTn>
                              </p:par>
                            </p:childTnLst>
                          </p:cTn>
                        </p:par>
                        <p:par>
                          <p:cTn id="256" fill="hold">
                            <p:stCondLst>
                              <p:cond delay="38000"/>
                            </p:stCondLst>
                            <p:childTnLst>
                              <p:par>
                                <p:cTn id="257" presetID="22" presetClass="entr" presetSubtype="4" fill="hold" nodeType="afterEffect">
                                  <p:stCondLst>
                                    <p:cond delay="0"/>
                                  </p:stCondLst>
                                  <p:childTnLst>
                                    <p:set>
                                      <p:cBhvr>
                                        <p:cTn id="258" dur="1" fill="hold">
                                          <p:stCondLst>
                                            <p:cond delay="0"/>
                                          </p:stCondLst>
                                        </p:cTn>
                                        <p:tgtEl>
                                          <p:spTgt spid="96"/>
                                        </p:tgtEl>
                                        <p:attrNameLst>
                                          <p:attrName>style.visibility</p:attrName>
                                        </p:attrNameLst>
                                      </p:cBhvr>
                                      <p:to>
                                        <p:strVal val="visible"/>
                                      </p:to>
                                    </p:set>
                                    <p:animEffect transition="in" filter="wipe(down)">
                                      <p:cBhvr>
                                        <p:cTn id="259" dur="500"/>
                                        <p:tgtEl>
                                          <p:spTgt spid="96"/>
                                        </p:tgtEl>
                                      </p:cBhvr>
                                    </p:animEffect>
                                  </p:childTnLst>
                                </p:cTn>
                              </p:par>
                            </p:childTnLst>
                          </p:cTn>
                        </p:par>
                        <p:par>
                          <p:cTn id="260" fill="hold">
                            <p:stCondLst>
                              <p:cond delay="38500"/>
                            </p:stCondLst>
                            <p:childTnLst>
                              <p:par>
                                <p:cTn id="261" presetID="31" presetClass="entr" presetSubtype="0" fill="hold" grpId="0" nodeType="afterEffect">
                                  <p:stCondLst>
                                    <p:cond delay="0"/>
                                  </p:stCondLst>
                                  <p:childTnLst>
                                    <p:set>
                                      <p:cBhvr>
                                        <p:cTn id="262" dur="1" fill="hold">
                                          <p:stCondLst>
                                            <p:cond delay="0"/>
                                          </p:stCondLst>
                                        </p:cTn>
                                        <p:tgtEl>
                                          <p:spTgt spid="117"/>
                                        </p:tgtEl>
                                        <p:attrNameLst>
                                          <p:attrName>style.visibility</p:attrName>
                                        </p:attrNameLst>
                                      </p:cBhvr>
                                      <p:to>
                                        <p:strVal val="visible"/>
                                      </p:to>
                                    </p:set>
                                    <p:anim calcmode="lin" valueType="num">
                                      <p:cBhvr>
                                        <p:cTn id="263" dur="1000" fill="hold"/>
                                        <p:tgtEl>
                                          <p:spTgt spid="117"/>
                                        </p:tgtEl>
                                        <p:attrNameLst>
                                          <p:attrName>ppt_w</p:attrName>
                                        </p:attrNameLst>
                                      </p:cBhvr>
                                      <p:tavLst>
                                        <p:tav tm="0">
                                          <p:val>
                                            <p:fltVal val="0"/>
                                          </p:val>
                                        </p:tav>
                                        <p:tav tm="100000">
                                          <p:val>
                                            <p:strVal val="#ppt_w"/>
                                          </p:val>
                                        </p:tav>
                                      </p:tavLst>
                                    </p:anim>
                                    <p:anim calcmode="lin" valueType="num">
                                      <p:cBhvr>
                                        <p:cTn id="264" dur="1000" fill="hold"/>
                                        <p:tgtEl>
                                          <p:spTgt spid="117"/>
                                        </p:tgtEl>
                                        <p:attrNameLst>
                                          <p:attrName>ppt_h</p:attrName>
                                        </p:attrNameLst>
                                      </p:cBhvr>
                                      <p:tavLst>
                                        <p:tav tm="0">
                                          <p:val>
                                            <p:fltVal val="0"/>
                                          </p:val>
                                        </p:tav>
                                        <p:tav tm="100000">
                                          <p:val>
                                            <p:strVal val="#ppt_h"/>
                                          </p:val>
                                        </p:tav>
                                      </p:tavLst>
                                    </p:anim>
                                    <p:anim calcmode="lin" valueType="num">
                                      <p:cBhvr>
                                        <p:cTn id="265" dur="1000" fill="hold"/>
                                        <p:tgtEl>
                                          <p:spTgt spid="117"/>
                                        </p:tgtEl>
                                        <p:attrNameLst>
                                          <p:attrName>style.rotation</p:attrName>
                                        </p:attrNameLst>
                                      </p:cBhvr>
                                      <p:tavLst>
                                        <p:tav tm="0">
                                          <p:val>
                                            <p:fltVal val="90"/>
                                          </p:val>
                                        </p:tav>
                                        <p:tav tm="100000">
                                          <p:val>
                                            <p:fltVal val="0"/>
                                          </p:val>
                                        </p:tav>
                                      </p:tavLst>
                                    </p:anim>
                                    <p:animEffect transition="in" filter="fade">
                                      <p:cBhvr>
                                        <p:cTn id="266" dur="1000"/>
                                        <p:tgtEl>
                                          <p:spTgt spid="117"/>
                                        </p:tgtEl>
                                      </p:cBhvr>
                                    </p:animEffect>
                                  </p:childTnLst>
                                </p:cTn>
                              </p:par>
                            </p:childTnLst>
                          </p:cTn>
                        </p:par>
                        <p:par>
                          <p:cTn id="267" fill="hold">
                            <p:stCondLst>
                              <p:cond delay="39500"/>
                            </p:stCondLst>
                            <p:childTnLst>
                              <p:par>
                                <p:cTn id="268" presetID="22" presetClass="entr" presetSubtype="4" fill="hold" nodeType="afterEffect">
                                  <p:stCondLst>
                                    <p:cond delay="0"/>
                                  </p:stCondLst>
                                  <p:childTnLst>
                                    <p:set>
                                      <p:cBhvr>
                                        <p:cTn id="269" dur="1" fill="hold">
                                          <p:stCondLst>
                                            <p:cond delay="0"/>
                                          </p:stCondLst>
                                        </p:cTn>
                                        <p:tgtEl>
                                          <p:spTgt spid="118"/>
                                        </p:tgtEl>
                                        <p:attrNameLst>
                                          <p:attrName>style.visibility</p:attrName>
                                        </p:attrNameLst>
                                      </p:cBhvr>
                                      <p:to>
                                        <p:strVal val="visible"/>
                                      </p:to>
                                    </p:set>
                                    <p:animEffect transition="in" filter="wipe(down)">
                                      <p:cBhvr>
                                        <p:cTn id="270" dur="500"/>
                                        <p:tgtEl>
                                          <p:spTgt spid="118"/>
                                        </p:tgtEl>
                                      </p:cBhvr>
                                    </p:animEffect>
                                  </p:childTnLst>
                                </p:cTn>
                              </p:par>
                            </p:childTnLst>
                          </p:cTn>
                        </p:par>
                        <p:par>
                          <p:cTn id="271" fill="hold">
                            <p:stCondLst>
                              <p:cond delay="40000"/>
                            </p:stCondLst>
                            <p:childTnLst>
                              <p:par>
                                <p:cTn id="272" presetID="42" presetClass="entr" presetSubtype="0" fill="hold" grpId="0" nodeType="afterEffect">
                                  <p:stCondLst>
                                    <p:cond delay="0"/>
                                  </p:stCondLst>
                                  <p:childTnLst>
                                    <p:set>
                                      <p:cBhvr>
                                        <p:cTn id="273" dur="1" fill="hold">
                                          <p:stCondLst>
                                            <p:cond delay="0"/>
                                          </p:stCondLst>
                                        </p:cTn>
                                        <p:tgtEl>
                                          <p:spTgt spid="119"/>
                                        </p:tgtEl>
                                        <p:attrNameLst>
                                          <p:attrName>style.visibility</p:attrName>
                                        </p:attrNameLst>
                                      </p:cBhvr>
                                      <p:to>
                                        <p:strVal val="visible"/>
                                      </p:to>
                                    </p:set>
                                    <p:animEffect transition="in" filter="fade">
                                      <p:cBhvr>
                                        <p:cTn id="274" dur="1000"/>
                                        <p:tgtEl>
                                          <p:spTgt spid="119"/>
                                        </p:tgtEl>
                                      </p:cBhvr>
                                    </p:animEffect>
                                    <p:anim calcmode="lin" valueType="num">
                                      <p:cBhvr>
                                        <p:cTn id="275" dur="1000" fill="hold"/>
                                        <p:tgtEl>
                                          <p:spTgt spid="119"/>
                                        </p:tgtEl>
                                        <p:attrNameLst>
                                          <p:attrName>ppt_x</p:attrName>
                                        </p:attrNameLst>
                                      </p:cBhvr>
                                      <p:tavLst>
                                        <p:tav tm="0">
                                          <p:val>
                                            <p:strVal val="#ppt_x"/>
                                          </p:val>
                                        </p:tav>
                                        <p:tav tm="100000">
                                          <p:val>
                                            <p:strVal val="#ppt_x"/>
                                          </p:val>
                                        </p:tav>
                                      </p:tavLst>
                                    </p:anim>
                                    <p:anim calcmode="lin" valueType="num">
                                      <p:cBhvr>
                                        <p:cTn id="276" dur="1000" fill="hold"/>
                                        <p:tgtEl>
                                          <p:spTgt spid="119"/>
                                        </p:tgtEl>
                                        <p:attrNameLst>
                                          <p:attrName>ppt_y</p:attrName>
                                        </p:attrNameLst>
                                      </p:cBhvr>
                                      <p:tavLst>
                                        <p:tav tm="0">
                                          <p:val>
                                            <p:strVal val="#ppt_y+.1"/>
                                          </p:val>
                                        </p:tav>
                                        <p:tav tm="100000">
                                          <p:val>
                                            <p:strVal val="#ppt_y"/>
                                          </p:val>
                                        </p:tav>
                                      </p:tavLst>
                                    </p:anim>
                                  </p:childTnLst>
                                </p:cTn>
                              </p:par>
                            </p:childTnLst>
                          </p:cTn>
                        </p:par>
                        <p:par>
                          <p:cTn id="277" fill="hold">
                            <p:stCondLst>
                              <p:cond delay="41000"/>
                            </p:stCondLst>
                            <p:childTnLst>
                              <p:par>
                                <p:cTn id="278" presetID="31" presetClass="entr" presetSubtype="0" fill="hold" grpId="0" nodeType="afterEffect">
                                  <p:stCondLst>
                                    <p:cond delay="0"/>
                                  </p:stCondLst>
                                  <p:childTnLst>
                                    <p:set>
                                      <p:cBhvr>
                                        <p:cTn id="279" dur="1" fill="hold">
                                          <p:stCondLst>
                                            <p:cond delay="0"/>
                                          </p:stCondLst>
                                        </p:cTn>
                                        <p:tgtEl>
                                          <p:spTgt spid="120"/>
                                        </p:tgtEl>
                                        <p:attrNameLst>
                                          <p:attrName>style.visibility</p:attrName>
                                        </p:attrNameLst>
                                      </p:cBhvr>
                                      <p:to>
                                        <p:strVal val="visible"/>
                                      </p:to>
                                    </p:set>
                                    <p:anim calcmode="lin" valueType="num">
                                      <p:cBhvr>
                                        <p:cTn id="280" dur="1000" fill="hold"/>
                                        <p:tgtEl>
                                          <p:spTgt spid="120"/>
                                        </p:tgtEl>
                                        <p:attrNameLst>
                                          <p:attrName>ppt_w</p:attrName>
                                        </p:attrNameLst>
                                      </p:cBhvr>
                                      <p:tavLst>
                                        <p:tav tm="0">
                                          <p:val>
                                            <p:fltVal val="0"/>
                                          </p:val>
                                        </p:tav>
                                        <p:tav tm="100000">
                                          <p:val>
                                            <p:strVal val="#ppt_w"/>
                                          </p:val>
                                        </p:tav>
                                      </p:tavLst>
                                    </p:anim>
                                    <p:anim calcmode="lin" valueType="num">
                                      <p:cBhvr>
                                        <p:cTn id="281" dur="1000" fill="hold"/>
                                        <p:tgtEl>
                                          <p:spTgt spid="120"/>
                                        </p:tgtEl>
                                        <p:attrNameLst>
                                          <p:attrName>ppt_h</p:attrName>
                                        </p:attrNameLst>
                                      </p:cBhvr>
                                      <p:tavLst>
                                        <p:tav tm="0">
                                          <p:val>
                                            <p:fltVal val="0"/>
                                          </p:val>
                                        </p:tav>
                                        <p:tav tm="100000">
                                          <p:val>
                                            <p:strVal val="#ppt_h"/>
                                          </p:val>
                                        </p:tav>
                                      </p:tavLst>
                                    </p:anim>
                                    <p:anim calcmode="lin" valueType="num">
                                      <p:cBhvr>
                                        <p:cTn id="282" dur="1000" fill="hold"/>
                                        <p:tgtEl>
                                          <p:spTgt spid="120"/>
                                        </p:tgtEl>
                                        <p:attrNameLst>
                                          <p:attrName>style.rotation</p:attrName>
                                        </p:attrNameLst>
                                      </p:cBhvr>
                                      <p:tavLst>
                                        <p:tav tm="0">
                                          <p:val>
                                            <p:fltVal val="90"/>
                                          </p:val>
                                        </p:tav>
                                        <p:tav tm="100000">
                                          <p:val>
                                            <p:fltVal val="0"/>
                                          </p:val>
                                        </p:tav>
                                      </p:tavLst>
                                    </p:anim>
                                    <p:animEffect transition="in" filter="fade">
                                      <p:cBhvr>
                                        <p:cTn id="283" dur="1000"/>
                                        <p:tgtEl>
                                          <p:spTgt spid="120"/>
                                        </p:tgtEl>
                                      </p:cBhvr>
                                    </p:animEffect>
                                  </p:childTnLst>
                                </p:cTn>
                              </p:par>
                            </p:childTnLst>
                          </p:cTn>
                        </p:par>
                        <p:par>
                          <p:cTn id="284" fill="hold">
                            <p:stCondLst>
                              <p:cond delay="42000"/>
                            </p:stCondLst>
                            <p:childTnLst>
                              <p:par>
                                <p:cTn id="285" presetID="22" presetClass="entr" presetSubtype="4" fill="hold" nodeType="afterEffect">
                                  <p:stCondLst>
                                    <p:cond delay="0"/>
                                  </p:stCondLst>
                                  <p:childTnLst>
                                    <p:set>
                                      <p:cBhvr>
                                        <p:cTn id="286" dur="1" fill="hold">
                                          <p:stCondLst>
                                            <p:cond delay="0"/>
                                          </p:stCondLst>
                                        </p:cTn>
                                        <p:tgtEl>
                                          <p:spTgt spid="121"/>
                                        </p:tgtEl>
                                        <p:attrNameLst>
                                          <p:attrName>style.visibility</p:attrName>
                                        </p:attrNameLst>
                                      </p:cBhvr>
                                      <p:to>
                                        <p:strVal val="visible"/>
                                      </p:to>
                                    </p:set>
                                    <p:animEffect transition="in" filter="wipe(down)">
                                      <p:cBhvr>
                                        <p:cTn id="287" dur="500"/>
                                        <p:tgtEl>
                                          <p:spTgt spid="121"/>
                                        </p:tgtEl>
                                      </p:cBhvr>
                                    </p:animEffect>
                                  </p:childTnLst>
                                </p:cTn>
                              </p:par>
                            </p:childTnLst>
                          </p:cTn>
                        </p:par>
                        <p:par>
                          <p:cTn id="288" fill="hold">
                            <p:stCondLst>
                              <p:cond delay="42500"/>
                            </p:stCondLst>
                            <p:childTnLst>
                              <p:par>
                                <p:cTn id="289" presetID="42" presetClass="entr" presetSubtype="0" fill="hold" grpId="0" nodeType="afterEffect">
                                  <p:stCondLst>
                                    <p:cond delay="0"/>
                                  </p:stCondLst>
                                  <p:childTnLst>
                                    <p:set>
                                      <p:cBhvr>
                                        <p:cTn id="290" dur="1" fill="hold">
                                          <p:stCondLst>
                                            <p:cond delay="0"/>
                                          </p:stCondLst>
                                        </p:cTn>
                                        <p:tgtEl>
                                          <p:spTgt spid="122"/>
                                        </p:tgtEl>
                                        <p:attrNameLst>
                                          <p:attrName>style.visibility</p:attrName>
                                        </p:attrNameLst>
                                      </p:cBhvr>
                                      <p:to>
                                        <p:strVal val="visible"/>
                                      </p:to>
                                    </p:set>
                                    <p:animEffect transition="in" filter="fade">
                                      <p:cBhvr>
                                        <p:cTn id="291" dur="1000"/>
                                        <p:tgtEl>
                                          <p:spTgt spid="122"/>
                                        </p:tgtEl>
                                      </p:cBhvr>
                                    </p:animEffect>
                                    <p:anim calcmode="lin" valueType="num">
                                      <p:cBhvr>
                                        <p:cTn id="292" dur="1000" fill="hold"/>
                                        <p:tgtEl>
                                          <p:spTgt spid="122"/>
                                        </p:tgtEl>
                                        <p:attrNameLst>
                                          <p:attrName>ppt_x</p:attrName>
                                        </p:attrNameLst>
                                      </p:cBhvr>
                                      <p:tavLst>
                                        <p:tav tm="0">
                                          <p:val>
                                            <p:strVal val="#ppt_x"/>
                                          </p:val>
                                        </p:tav>
                                        <p:tav tm="100000">
                                          <p:val>
                                            <p:strVal val="#ppt_x"/>
                                          </p:val>
                                        </p:tav>
                                      </p:tavLst>
                                    </p:anim>
                                    <p:anim calcmode="lin" valueType="num">
                                      <p:cBhvr>
                                        <p:cTn id="293" dur="1000" fill="hold"/>
                                        <p:tgtEl>
                                          <p:spTgt spid="122"/>
                                        </p:tgtEl>
                                        <p:attrNameLst>
                                          <p:attrName>ppt_y</p:attrName>
                                        </p:attrNameLst>
                                      </p:cBhvr>
                                      <p:tavLst>
                                        <p:tav tm="0">
                                          <p:val>
                                            <p:strVal val="#ppt_y+.1"/>
                                          </p:val>
                                        </p:tav>
                                        <p:tav tm="100000">
                                          <p:val>
                                            <p:strVal val="#ppt_y"/>
                                          </p:val>
                                        </p:tav>
                                      </p:tavLst>
                                    </p:anim>
                                  </p:childTnLst>
                                </p:cTn>
                              </p:par>
                            </p:childTnLst>
                          </p:cTn>
                        </p:par>
                        <p:par>
                          <p:cTn id="294" fill="hold">
                            <p:stCondLst>
                              <p:cond delay="43500"/>
                            </p:stCondLst>
                            <p:childTnLst>
                              <p:par>
                                <p:cTn id="295" presetID="31" presetClass="entr" presetSubtype="0" fill="hold" grpId="0" nodeType="afterEffect">
                                  <p:stCondLst>
                                    <p:cond delay="0"/>
                                  </p:stCondLst>
                                  <p:childTnLst>
                                    <p:set>
                                      <p:cBhvr>
                                        <p:cTn id="296" dur="1" fill="hold">
                                          <p:stCondLst>
                                            <p:cond delay="0"/>
                                          </p:stCondLst>
                                        </p:cTn>
                                        <p:tgtEl>
                                          <p:spTgt spid="123"/>
                                        </p:tgtEl>
                                        <p:attrNameLst>
                                          <p:attrName>style.visibility</p:attrName>
                                        </p:attrNameLst>
                                      </p:cBhvr>
                                      <p:to>
                                        <p:strVal val="visible"/>
                                      </p:to>
                                    </p:set>
                                    <p:anim calcmode="lin" valueType="num">
                                      <p:cBhvr>
                                        <p:cTn id="297" dur="1000" fill="hold"/>
                                        <p:tgtEl>
                                          <p:spTgt spid="123"/>
                                        </p:tgtEl>
                                        <p:attrNameLst>
                                          <p:attrName>ppt_w</p:attrName>
                                        </p:attrNameLst>
                                      </p:cBhvr>
                                      <p:tavLst>
                                        <p:tav tm="0">
                                          <p:val>
                                            <p:fltVal val="0"/>
                                          </p:val>
                                        </p:tav>
                                        <p:tav tm="100000">
                                          <p:val>
                                            <p:strVal val="#ppt_w"/>
                                          </p:val>
                                        </p:tav>
                                      </p:tavLst>
                                    </p:anim>
                                    <p:anim calcmode="lin" valueType="num">
                                      <p:cBhvr>
                                        <p:cTn id="298" dur="1000" fill="hold"/>
                                        <p:tgtEl>
                                          <p:spTgt spid="123"/>
                                        </p:tgtEl>
                                        <p:attrNameLst>
                                          <p:attrName>ppt_h</p:attrName>
                                        </p:attrNameLst>
                                      </p:cBhvr>
                                      <p:tavLst>
                                        <p:tav tm="0">
                                          <p:val>
                                            <p:fltVal val="0"/>
                                          </p:val>
                                        </p:tav>
                                        <p:tav tm="100000">
                                          <p:val>
                                            <p:strVal val="#ppt_h"/>
                                          </p:val>
                                        </p:tav>
                                      </p:tavLst>
                                    </p:anim>
                                    <p:anim calcmode="lin" valueType="num">
                                      <p:cBhvr>
                                        <p:cTn id="299" dur="1000" fill="hold"/>
                                        <p:tgtEl>
                                          <p:spTgt spid="123"/>
                                        </p:tgtEl>
                                        <p:attrNameLst>
                                          <p:attrName>style.rotation</p:attrName>
                                        </p:attrNameLst>
                                      </p:cBhvr>
                                      <p:tavLst>
                                        <p:tav tm="0">
                                          <p:val>
                                            <p:fltVal val="90"/>
                                          </p:val>
                                        </p:tav>
                                        <p:tav tm="100000">
                                          <p:val>
                                            <p:fltVal val="0"/>
                                          </p:val>
                                        </p:tav>
                                      </p:tavLst>
                                    </p:anim>
                                    <p:animEffect transition="in" filter="fade">
                                      <p:cBhvr>
                                        <p:cTn id="300" dur="1000"/>
                                        <p:tgtEl>
                                          <p:spTgt spid="123"/>
                                        </p:tgtEl>
                                      </p:cBhvr>
                                    </p:animEffect>
                                  </p:childTnLst>
                                </p:cTn>
                              </p:par>
                            </p:childTnLst>
                          </p:cTn>
                        </p:par>
                        <p:par>
                          <p:cTn id="301" fill="hold">
                            <p:stCondLst>
                              <p:cond delay="44500"/>
                            </p:stCondLst>
                            <p:childTnLst>
                              <p:par>
                                <p:cTn id="302" presetID="22" presetClass="entr" presetSubtype="4" fill="hold" nodeType="afterEffect">
                                  <p:stCondLst>
                                    <p:cond delay="0"/>
                                  </p:stCondLst>
                                  <p:childTnLst>
                                    <p:set>
                                      <p:cBhvr>
                                        <p:cTn id="303" dur="1" fill="hold">
                                          <p:stCondLst>
                                            <p:cond delay="0"/>
                                          </p:stCondLst>
                                        </p:cTn>
                                        <p:tgtEl>
                                          <p:spTgt spid="130"/>
                                        </p:tgtEl>
                                        <p:attrNameLst>
                                          <p:attrName>style.visibility</p:attrName>
                                        </p:attrNameLst>
                                      </p:cBhvr>
                                      <p:to>
                                        <p:strVal val="visible"/>
                                      </p:to>
                                    </p:set>
                                    <p:animEffect transition="in" filter="wipe(down)">
                                      <p:cBhvr>
                                        <p:cTn id="304" dur="500"/>
                                        <p:tgtEl>
                                          <p:spTgt spid="130"/>
                                        </p:tgtEl>
                                      </p:cBhvr>
                                    </p:animEffect>
                                  </p:childTnLst>
                                </p:cTn>
                              </p:par>
                            </p:childTnLst>
                          </p:cTn>
                        </p:par>
                        <p:par>
                          <p:cTn id="305" fill="hold">
                            <p:stCondLst>
                              <p:cond delay="45000"/>
                            </p:stCondLst>
                            <p:childTnLst>
                              <p:par>
                                <p:cTn id="306" presetID="42" presetClass="entr" presetSubtype="0" fill="hold" grpId="0" nodeType="afterEffect">
                                  <p:stCondLst>
                                    <p:cond delay="0"/>
                                  </p:stCondLst>
                                  <p:childTnLst>
                                    <p:set>
                                      <p:cBhvr>
                                        <p:cTn id="307" dur="1" fill="hold">
                                          <p:stCondLst>
                                            <p:cond delay="0"/>
                                          </p:stCondLst>
                                        </p:cTn>
                                        <p:tgtEl>
                                          <p:spTgt spid="131"/>
                                        </p:tgtEl>
                                        <p:attrNameLst>
                                          <p:attrName>style.visibility</p:attrName>
                                        </p:attrNameLst>
                                      </p:cBhvr>
                                      <p:to>
                                        <p:strVal val="visible"/>
                                      </p:to>
                                    </p:set>
                                    <p:animEffect transition="in" filter="fade">
                                      <p:cBhvr>
                                        <p:cTn id="308" dur="1000"/>
                                        <p:tgtEl>
                                          <p:spTgt spid="131"/>
                                        </p:tgtEl>
                                      </p:cBhvr>
                                    </p:animEffect>
                                    <p:anim calcmode="lin" valueType="num">
                                      <p:cBhvr>
                                        <p:cTn id="309" dur="1000" fill="hold"/>
                                        <p:tgtEl>
                                          <p:spTgt spid="131"/>
                                        </p:tgtEl>
                                        <p:attrNameLst>
                                          <p:attrName>ppt_x</p:attrName>
                                        </p:attrNameLst>
                                      </p:cBhvr>
                                      <p:tavLst>
                                        <p:tav tm="0">
                                          <p:val>
                                            <p:strVal val="#ppt_x"/>
                                          </p:val>
                                        </p:tav>
                                        <p:tav tm="100000">
                                          <p:val>
                                            <p:strVal val="#ppt_x"/>
                                          </p:val>
                                        </p:tav>
                                      </p:tavLst>
                                    </p:anim>
                                    <p:anim calcmode="lin" valueType="num">
                                      <p:cBhvr>
                                        <p:cTn id="310"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92" grpId="0" animBg="1"/>
      <p:bldP spid="3093" grpId="0" animBg="1"/>
      <p:bldP spid="3094" grpId="0" animBg="1"/>
      <p:bldP spid="3095" grpId="0" animBg="1"/>
      <p:bldP spid="3096" grpId="0" animBg="1"/>
      <p:bldP spid="3097" grpId="0" animBg="1"/>
      <p:bldP spid="3098" grpId="0" animBg="1"/>
      <p:bldP spid="70" grpId="0" animBg="1"/>
      <p:bldP spid="77" grpId="0" animBg="1"/>
      <p:bldP spid="95" grpId="0" animBg="1"/>
      <p:bldP spid="117" grpId="0" animBg="1"/>
      <p:bldP spid="119" grpId="0" animBg="1"/>
      <p:bldP spid="120" grpId="0" animBg="1"/>
      <p:bldP spid="122" grpId="0" animBg="1"/>
      <p:bldP spid="123" grpId="0" animBg="1"/>
      <p:bldP spid="1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191746343"/>
              </p:ext>
            </p:extLst>
          </p:nvPr>
        </p:nvGraphicFramePr>
        <p:xfrm>
          <a:off x="107503" y="2303878"/>
          <a:ext cx="8536464" cy="3855720"/>
        </p:xfrm>
        <a:graphic>
          <a:graphicData uri="http://schemas.openxmlformats.org/drawingml/2006/table">
            <a:tbl>
              <a:tblPr>
                <a:tableStyleId>{3C2FFA5D-87B4-456A-9821-1D502468CF0F}</a:tableStyleId>
              </a:tblPr>
              <a:tblGrid>
                <a:gridCol w="2578724"/>
                <a:gridCol w="889215"/>
                <a:gridCol w="889215"/>
                <a:gridCol w="1155979"/>
                <a:gridCol w="889215"/>
                <a:gridCol w="889215"/>
                <a:gridCol w="1244901"/>
              </a:tblGrid>
              <a:tr h="190500">
                <a:tc>
                  <a:txBody>
                    <a:bodyPr/>
                    <a:lstStyle/>
                    <a:p>
                      <a:pPr algn="ctr" fontAlgn="b"/>
                      <a:r>
                        <a:rPr lang="ru-RU" sz="1800" b="1" u="none" strike="noStrike" dirty="0" smtClean="0">
                          <a:effectLst/>
                          <a:latin typeface="Times New Roman" pitchFamily="18" charset="0"/>
                          <a:cs typeface="Times New Roman" pitchFamily="18" charset="0"/>
                        </a:rPr>
                        <a:t>Показатель</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ctr" fontAlgn="ctr"/>
                      <a:r>
                        <a:rPr lang="ru-RU" sz="1800" b="1" u="none" strike="noStrike" dirty="0" smtClean="0">
                          <a:effectLst/>
                          <a:latin typeface="Times New Roman" pitchFamily="18" charset="0"/>
                          <a:cs typeface="Times New Roman" pitchFamily="18" charset="0"/>
                        </a:rPr>
                        <a:t>2018</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800" b="1" u="none" strike="noStrike" dirty="0" smtClean="0">
                          <a:effectLst/>
                          <a:latin typeface="Times New Roman" pitchFamily="18" charset="0"/>
                          <a:cs typeface="Times New Roman" pitchFamily="18" charset="0"/>
                        </a:rPr>
                        <a:t>2019</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800" b="1" u="none" strike="noStrike" dirty="0">
                          <a:effectLst/>
                          <a:latin typeface="Times New Roman" pitchFamily="18" charset="0"/>
                          <a:cs typeface="Times New Roman" pitchFamily="18" charset="0"/>
                        </a:rPr>
                        <a:t>Темп </a:t>
                      </a:r>
                      <a:r>
                        <a:rPr lang="ru-RU" sz="1800" b="1" u="none" strike="noStrike" dirty="0" smtClean="0">
                          <a:effectLst/>
                          <a:latin typeface="Times New Roman" pitchFamily="18" charset="0"/>
                          <a:cs typeface="Times New Roman" pitchFamily="18" charset="0"/>
                        </a:rPr>
                        <a:t>роста, </a:t>
                      </a:r>
                      <a:r>
                        <a:rPr lang="ru-RU" sz="1800" b="1" u="none" strike="noStrike" dirty="0">
                          <a:effectLst/>
                          <a:latin typeface="Times New Roman" pitchFamily="18" charset="0"/>
                          <a:cs typeface="Times New Roman" pitchFamily="18" charset="0"/>
                        </a:rPr>
                        <a:t>%</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800" b="1" u="none" strike="noStrike" dirty="0" smtClean="0">
                          <a:effectLst/>
                          <a:latin typeface="Times New Roman" pitchFamily="18" charset="0"/>
                          <a:cs typeface="Times New Roman" pitchFamily="18" charset="0"/>
                        </a:rPr>
                        <a:t>2020</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800" b="1" u="none" strike="noStrike" dirty="0" smtClean="0">
                          <a:effectLst/>
                          <a:latin typeface="Times New Roman" pitchFamily="18" charset="0"/>
                          <a:cs typeface="Times New Roman" pitchFamily="18" charset="0"/>
                        </a:rPr>
                        <a:t>2021</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800" b="1" u="none" strike="noStrike" dirty="0" smtClean="0">
                          <a:effectLst/>
                          <a:latin typeface="Times New Roman" pitchFamily="18" charset="0"/>
                          <a:cs typeface="Times New Roman" pitchFamily="18" charset="0"/>
                        </a:rPr>
                        <a:t>Темп роста, %</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90500">
                <a:tc>
                  <a:txBody>
                    <a:bodyPr/>
                    <a:lstStyle/>
                    <a:p>
                      <a:pPr algn="l" fontAlgn="b"/>
                      <a:r>
                        <a:rPr lang="en-US" sz="1800" b="1" u="none" strike="noStrike" dirty="0">
                          <a:effectLst/>
                          <a:latin typeface="Times New Roman" pitchFamily="18" charset="0"/>
                          <a:cs typeface="Times New Roman" pitchFamily="18" charset="0"/>
                        </a:rPr>
                        <a:t>I. </a:t>
                      </a:r>
                      <a:r>
                        <a:rPr lang="ru-RU" sz="1800" b="1" u="none" strike="noStrike" dirty="0">
                          <a:effectLst/>
                          <a:latin typeface="Times New Roman" pitchFamily="18" charset="0"/>
                          <a:cs typeface="Times New Roman" pitchFamily="18" charset="0"/>
                        </a:rPr>
                        <a:t>Доходы, всего</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ctr" fontAlgn="ctr"/>
                      <a:r>
                        <a:rPr lang="ru-RU" sz="1800" b="0" i="0" u="none" strike="noStrike" kern="1200" dirty="0" smtClean="0">
                          <a:solidFill>
                            <a:schemeClr val="dk1"/>
                          </a:solidFill>
                          <a:effectLst/>
                          <a:latin typeface="Times New Roman" pitchFamily="18" charset="0"/>
                          <a:ea typeface="+mn-ea"/>
                          <a:cs typeface="Times New Roman" pitchFamily="18" charset="0"/>
                        </a:rPr>
                        <a:t>57816,0</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86057,6</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smtClean="0">
                          <a:effectLst/>
                          <a:latin typeface="Times New Roman" pitchFamily="18" charset="0"/>
                          <a:cs typeface="Times New Roman" pitchFamily="18" charset="0"/>
                        </a:rPr>
                        <a:t>148,8</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smtClean="0">
                          <a:effectLst/>
                          <a:latin typeface="Times New Roman" pitchFamily="18" charset="0"/>
                          <a:cs typeface="Times New Roman" pitchFamily="18" charset="0"/>
                        </a:rPr>
                        <a:t>52871,3</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82471,9</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155,99</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90500">
                <a:tc>
                  <a:txBody>
                    <a:bodyPr/>
                    <a:lstStyle/>
                    <a:p>
                      <a:pPr algn="l" fontAlgn="b"/>
                      <a:r>
                        <a:rPr lang="ru-RU" sz="1800" u="none" strike="noStrike" dirty="0">
                          <a:effectLst/>
                          <a:latin typeface="Times New Roman" pitchFamily="18" charset="0"/>
                          <a:cs typeface="Times New Roman" pitchFamily="18" charset="0"/>
                        </a:rPr>
                        <a:t>  из них:</a:t>
                      </a:r>
                      <a:endParaRPr lang="ru-RU"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ctr" fontAlgn="ctr"/>
                      <a:r>
                        <a:rPr lang="ru-RU" sz="1700" u="none" strike="noStrike" dirty="0">
                          <a:effectLst/>
                          <a:latin typeface="Times New Roman" pitchFamily="18" charset="0"/>
                          <a:cs typeface="Times New Roman" pitchFamily="18" charset="0"/>
                        </a:rPr>
                        <a:t> </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a:effectLst/>
                          <a:latin typeface="Times New Roman" pitchFamily="18" charset="0"/>
                          <a:cs typeface="Times New Roman" pitchFamily="18" charset="0"/>
                        </a:rPr>
                        <a:t> </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a:effectLst/>
                          <a:latin typeface="Times New Roman" pitchFamily="18" charset="0"/>
                          <a:cs typeface="Times New Roman" pitchFamily="18" charset="0"/>
                        </a:rPr>
                        <a:t> </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a:effectLst/>
                          <a:latin typeface="Times New Roman" pitchFamily="18" charset="0"/>
                          <a:cs typeface="Times New Roman" pitchFamily="18" charset="0"/>
                        </a:rPr>
                        <a:t> </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u="none" strike="noStrike" dirty="0">
                          <a:effectLst/>
                          <a:latin typeface="Times New Roman" pitchFamily="18" charset="0"/>
                          <a:cs typeface="Times New Roman" pitchFamily="18" charset="0"/>
                        </a:rPr>
                        <a:t> </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200025">
                <a:tc>
                  <a:txBody>
                    <a:bodyPr/>
                    <a:lstStyle/>
                    <a:p>
                      <a:pPr algn="l" fontAlgn="b"/>
                      <a:r>
                        <a:rPr lang="ru-RU" sz="1800" u="none" strike="noStrike" dirty="0">
                          <a:effectLst/>
                          <a:latin typeface="Times New Roman" pitchFamily="18" charset="0"/>
                          <a:cs typeface="Times New Roman" pitchFamily="18" charset="0"/>
                        </a:rPr>
                        <a:t>Налоговые и неналоговые доходы</a:t>
                      </a:r>
                      <a:endParaRPr lang="ru-RU"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ctr" fontAlgn="ctr"/>
                      <a:r>
                        <a:rPr lang="ru-RU" sz="1700" u="none" strike="noStrike" dirty="0" smtClean="0">
                          <a:effectLst/>
                          <a:latin typeface="Times New Roman" pitchFamily="18" charset="0"/>
                          <a:cs typeface="Times New Roman" pitchFamily="18" charset="0"/>
                        </a:rPr>
                        <a:t>25759,1</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smtClean="0">
                          <a:effectLst/>
                          <a:latin typeface="Times New Roman" pitchFamily="18" charset="0"/>
                          <a:cs typeface="Times New Roman" pitchFamily="18" charset="0"/>
                        </a:rPr>
                        <a:t>27563,8</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107,01</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smtClean="0">
                          <a:effectLst/>
                          <a:latin typeface="Times New Roman" pitchFamily="18" charset="0"/>
                          <a:cs typeface="Times New Roman" pitchFamily="18" charset="0"/>
                        </a:rPr>
                        <a:t>28087,7</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u="none" strike="noStrike" dirty="0" smtClean="0">
                          <a:effectLst/>
                          <a:latin typeface="Times New Roman" pitchFamily="18" charset="0"/>
                          <a:cs typeface="Times New Roman" pitchFamily="18" charset="0"/>
                        </a:rPr>
                        <a:t>28387,4</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101,07</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90500">
                <a:tc>
                  <a:txBody>
                    <a:bodyPr/>
                    <a:lstStyle/>
                    <a:p>
                      <a:pPr algn="l" fontAlgn="b"/>
                      <a:r>
                        <a:rPr lang="ru-RU" sz="1600" u="none" strike="noStrike" dirty="0">
                          <a:effectLst/>
                          <a:latin typeface="Times New Roman" pitchFamily="18" charset="0"/>
                          <a:cs typeface="Times New Roman" pitchFamily="18" charset="0"/>
                        </a:rPr>
                        <a:t>Безвозмездные поступления из </a:t>
                      </a:r>
                      <a:r>
                        <a:rPr lang="ru-RU" sz="1600" u="none" strike="noStrike" dirty="0" smtClean="0">
                          <a:effectLst/>
                          <a:latin typeface="Times New Roman" pitchFamily="18" charset="0"/>
                          <a:cs typeface="Times New Roman" pitchFamily="18" charset="0"/>
                        </a:rPr>
                        <a:t>областного бюджета</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ctr" fontAlgn="ctr"/>
                      <a:r>
                        <a:rPr lang="ru-RU" sz="1700" u="none" strike="noStrike" dirty="0" smtClean="0">
                          <a:effectLst/>
                          <a:latin typeface="Times New Roman" pitchFamily="18" charset="0"/>
                          <a:cs typeface="Times New Roman" pitchFamily="18" charset="0"/>
                        </a:rPr>
                        <a:t>32056,9</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smtClean="0">
                          <a:effectLst/>
                          <a:latin typeface="Times New Roman" pitchFamily="18" charset="0"/>
                          <a:cs typeface="Times New Roman" pitchFamily="18" charset="0"/>
                        </a:rPr>
                        <a:t>58493,9</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182,47</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smtClean="0">
                          <a:effectLst/>
                          <a:latin typeface="Times New Roman" pitchFamily="18" charset="0"/>
                          <a:cs typeface="Times New Roman" pitchFamily="18" charset="0"/>
                        </a:rPr>
                        <a:t>24783,6</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54084,5</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218,23</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90500">
                <a:tc>
                  <a:txBody>
                    <a:bodyPr/>
                    <a:lstStyle/>
                    <a:p>
                      <a:pPr algn="l" fontAlgn="b"/>
                      <a:r>
                        <a:rPr lang="en-US" sz="1800" b="1" u="none" strike="noStrike" dirty="0">
                          <a:effectLst/>
                          <a:latin typeface="Times New Roman" pitchFamily="18" charset="0"/>
                          <a:cs typeface="Times New Roman" pitchFamily="18" charset="0"/>
                        </a:rPr>
                        <a:t>II. </a:t>
                      </a:r>
                      <a:r>
                        <a:rPr lang="ru-RU" sz="1800" b="1" u="none" strike="noStrike" dirty="0">
                          <a:effectLst/>
                          <a:latin typeface="Times New Roman" pitchFamily="18" charset="0"/>
                          <a:cs typeface="Times New Roman" pitchFamily="18" charset="0"/>
                        </a:rPr>
                        <a:t>Расходы, всего</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ctr" fontAlgn="ctr"/>
                      <a:r>
                        <a:rPr lang="ru-RU" sz="1700" u="none" strike="noStrike" dirty="0" smtClean="0">
                          <a:effectLst/>
                          <a:latin typeface="Times New Roman" pitchFamily="18" charset="0"/>
                          <a:cs typeface="Times New Roman" pitchFamily="18" charset="0"/>
                        </a:rPr>
                        <a:t>52060,2</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smtClean="0">
                          <a:effectLst/>
                          <a:latin typeface="Times New Roman" pitchFamily="18" charset="0"/>
                          <a:cs typeface="Times New Roman" pitchFamily="18" charset="0"/>
                        </a:rPr>
                        <a:t>91896,0</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176,52</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smtClean="0">
                          <a:effectLst/>
                          <a:latin typeface="Times New Roman" pitchFamily="18" charset="0"/>
                          <a:cs typeface="Times New Roman" pitchFamily="18" charset="0"/>
                        </a:rPr>
                        <a:t>50498,3</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82125,2</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700" b="0" i="0" u="none" strike="noStrike" dirty="0" smtClean="0">
                          <a:solidFill>
                            <a:srgbClr val="000000"/>
                          </a:solidFill>
                          <a:effectLst/>
                          <a:latin typeface="Times New Roman" pitchFamily="18" charset="0"/>
                          <a:cs typeface="Times New Roman" pitchFamily="18" charset="0"/>
                        </a:rPr>
                        <a:t>162,63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90500">
                <a:tc>
                  <a:txBody>
                    <a:bodyPr/>
                    <a:lstStyle/>
                    <a:p>
                      <a:pPr algn="l" fontAlgn="b"/>
                      <a:r>
                        <a:rPr lang="en-US" sz="1800" u="none" strike="noStrike" dirty="0">
                          <a:effectLst/>
                          <a:latin typeface="Times New Roman" pitchFamily="18" charset="0"/>
                          <a:cs typeface="Times New Roman" pitchFamily="18" charset="0"/>
                        </a:rPr>
                        <a:t>III. </a:t>
                      </a:r>
                      <a:r>
                        <a:rPr lang="ru-RU" sz="1800" u="none" strike="noStrike" dirty="0">
                          <a:effectLst/>
                          <a:latin typeface="Times New Roman" pitchFamily="18" charset="0"/>
                          <a:cs typeface="Times New Roman" pitchFamily="18" charset="0"/>
                        </a:rPr>
                        <a:t>Дефицит (-), профицит (+)</a:t>
                      </a:r>
                      <a:endParaRPr lang="ru-RU"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ctr" fontAlgn="ctr"/>
                      <a:r>
                        <a:rPr lang="ru-RU" sz="1700" u="none" strike="noStrike" dirty="0" smtClean="0">
                          <a:effectLst/>
                          <a:latin typeface="Times New Roman" pitchFamily="18" charset="0"/>
                          <a:cs typeface="Times New Roman" pitchFamily="18" charset="0"/>
                        </a:rPr>
                        <a:t>+5755,8</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-5838,44</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a:effectLst/>
                          <a:latin typeface="Times New Roman" pitchFamily="18" charset="0"/>
                          <a:cs typeface="Times New Roman" pitchFamily="18" charset="0"/>
                        </a:rPr>
                        <a:t> </a:t>
                      </a:r>
                      <a:r>
                        <a:rPr lang="ru-RU" sz="1700" u="none" strike="noStrike" dirty="0" smtClean="0">
                          <a:effectLst/>
                          <a:latin typeface="Times New Roman" pitchFamily="18" charset="0"/>
                          <a:cs typeface="Times New Roman" pitchFamily="18" charset="0"/>
                        </a:rPr>
                        <a:t>101,44</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dirty="0" smtClean="0">
                          <a:effectLst/>
                          <a:latin typeface="Times New Roman" pitchFamily="18" charset="0"/>
                          <a:cs typeface="Times New Roman" pitchFamily="18" charset="0"/>
                        </a:rPr>
                        <a:t>+2373,0</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u="none" strike="noStrike" dirty="0" smtClean="0">
                          <a:effectLst/>
                          <a:latin typeface="Times New Roman" pitchFamily="18" charset="0"/>
                          <a:cs typeface="Times New Roman" pitchFamily="18" charset="0"/>
                        </a:rPr>
                        <a:t>+346,75</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b="0" i="0" u="none" strike="noStrike" dirty="0" smtClean="0">
                          <a:solidFill>
                            <a:srgbClr val="000000"/>
                          </a:solidFill>
                          <a:effectLst/>
                          <a:latin typeface="Times New Roman" pitchFamily="18" charset="0"/>
                          <a:cs typeface="Times New Roman" pitchFamily="18" charset="0"/>
                        </a:rPr>
                        <a:t>14,6</a:t>
                      </a: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90500">
                <a:tc>
                  <a:txBody>
                    <a:bodyPr/>
                    <a:lstStyle/>
                    <a:p>
                      <a:pPr algn="l" fontAlgn="b"/>
                      <a:r>
                        <a:rPr lang="en-US" sz="1800" u="none" strike="noStrike" dirty="0">
                          <a:effectLst/>
                          <a:latin typeface="Times New Roman" pitchFamily="18" charset="0"/>
                          <a:cs typeface="Times New Roman" pitchFamily="18" charset="0"/>
                        </a:rPr>
                        <a:t>IV. </a:t>
                      </a:r>
                      <a:r>
                        <a:rPr lang="ru-RU" sz="1800" u="none" strike="noStrike" dirty="0">
                          <a:effectLst/>
                          <a:latin typeface="Times New Roman" pitchFamily="18" charset="0"/>
                          <a:cs typeface="Times New Roman" pitchFamily="18" charset="0"/>
                        </a:rPr>
                        <a:t>Источники финансирования дефицита</a:t>
                      </a:r>
                      <a:endParaRPr lang="ru-RU" sz="18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ctr" fontAlgn="ctr"/>
                      <a:r>
                        <a:rPr lang="ru-RU" sz="1700" u="none" strike="noStrike">
                          <a:effectLst/>
                          <a:latin typeface="Times New Roman" pitchFamily="18" charset="0"/>
                          <a:cs typeface="Times New Roman" pitchFamily="18" charset="0"/>
                        </a:rPr>
                        <a:t>0</a:t>
                      </a:r>
                      <a:endParaRPr lang="ru-RU" sz="17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a:effectLst/>
                          <a:latin typeface="Times New Roman" pitchFamily="18" charset="0"/>
                          <a:cs typeface="Times New Roman" pitchFamily="18" charset="0"/>
                        </a:rPr>
                        <a:t>0</a:t>
                      </a:r>
                      <a:endParaRPr lang="ru-RU" sz="17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a:effectLst/>
                          <a:latin typeface="Times New Roman" pitchFamily="18" charset="0"/>
                          <a:cs typeface="Times New Roman" pitchFamily="18" charset="0"/>
                        </a:rPr>
                        <a:t> </a:t>
                      </a:r>
                      <a:endParaRPr lang="ru-RU" sz="17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a:txBody>
                    <a:bodyPr/>
                    <a:lstStyle/>
                    <a:p>
                      <a:pPr algn="ctr" fontAlgn="ctr"/>
                      <a:r>
                        <a:rPr lang="ru-RU" sz="1700" u="none" strike="noStrike">
                          <a:effectLst/>
                          <a:latin typeface="Times New Roman" pitchFamily="18" charset="0"/>
                          <a:cs typeface="Times New Roman" pitchFamily="18" charset="0"/>
                        </a:rPr>
                        <a:t>0</a:t>
                      </a:r>
                      <a:endParaRPr lang="ru-RU" sz="17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r>
                        <a:rPr lang="ru-RU" sz="1700" u="none" strike="noStrike">
                          <a:effectLst/>
                          <a:latin typeface="Times New Roman" pitchFamily="18" charset="0"/>
                          <a:cs typeface="Times New Roman" pitchFamily="18" charset="0"/>
                        </a:rPr>
                        <a:t>0</a:t>
                      </a:r>
                      <a:endParaRPr lang="ru-RU" sz="17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ctr"/>
                      <a:endParaRPr lang="ru-RU" sz="17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
        <p:nvSpPr>
          <p:cNvPr id="3" name="Прямоугольник 2"/>
          <p:cNvSpPr/>
          <p:nvPr/>
        </p:nvSpPr>
        <p:spPr>
          <a:xfrm>
            <a:off x="1763688" y="404454"/>
            <a:ext cx="6624736" cy="830997"/>
          </a:xfrm>
          <a:prstGeom prst="rect">
            <a:avLst/>
          </a:prstGeom>
          <a:gradFill>
            <a:gsLst>
              <a:gs pos="0">
                <a:schemeClr val="accent2">
                  <a:tint val="50000"/>
                  <a:satMod val="300000"/>
                </a:schemeClr>
              </a:gs>
              <a:gs pos="35000">
                <a:schemeClr val="accent2">
                  <a:tint val="37000"/>
                  <a:satMod val="300000"/>
                </a:schemeClr>
              </a:gs>
              <a:gs pos="100000">
                <a:schemeClr val="accent2">
                  <a:tint val="15000"/>
                  <a:satMod val="350000"/>
                </a:schemeClr>
              </a:gs>
            </a:gsLst>
          </a:gradFill>
          <a:ln>
            <a:solidFill>
              <a:srgbClr val="CC0099"/>
            </a:solidFill>
          </a:ln>
          <a:effectLst>
            <a:glow rad="50800">
              <a:srgbClr val="CC0099"/>
            </a:glow>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Основные параметры бюджета  Илекского сельсовета  в 2021 году</a:t>
            </a:r>
            <a:endParaRPr lang="ru-RU" sz="2400" b="1" dirty="0">
              <a:solidFill>
                <a:schemeClr val="dk1"/>
              </a:solidFill>
              <a:latin typeface="Times New Roman" pitchFamily="18" charset="0"/>
              <a:cs typeface="Times New Roman" pitchFamily="18" charset="0"/>
            </a:endParaRPr>
          </a:p>
        </p:txBody>
      </p:sp>
      <p:sp>
        <p:nvSpPr>
          <p:cNvPr id="4" name="TextBox 3"/>
          <p:cNvSpPr txBox="1"/>
          <p:nvPr/>
        </p:nvSpPr>
        <p:spPr>
          <a:xfrm>
            <a:off x="7942521" y="1916832"/>
            <a:ext cx="1093975" cy="338554"/>
          </a:xfrm>
          <a:prstGeom prst="rect">
            <a:avLst/>
          </a:prstGeom>
          <a:noFill/>
          <a:ln>
            <a:noFill/>
          </a:ln>
        </p:spPr>
        <p:txBody>
          <a:bodyPr wrap="square" rtlCol="0">
            <a:spAutoFit/>
          </a:bodyPr>
          <a:lstStyle/>
          <a:p>
            <a:pPr algn="ctr"/>
            <a:r>
              <a:rPr lang="ru-RU" sz="1600" dirty="0" err="1">
                <a:latin typeface="Times New Roman" pitchFamily="18" charset="0"/>
                <a:cs typeface="Times New Roman" pitchFamily="18" charset="0"/>
              </a:rPr>
              <a:t>т</a:t>
            </a:r>
            <a:r>
              <a:rPr lang="ru-RU" sz="1600" dirty="0" err="1" smtClean="0">
                <a:latin typeface="Times New Roman" pitchFamily="18" charset="0"/>
                <a:cs typeface="Times New Roman" pitchFamily="18" charset="0"/>
              </a:rPr>
              <a:t>ыс.руб</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8" name="Стрелка вправо с вырезом 7"/>
          <p:cNvSpPr/>
          <p:nvPr/>
        </p:nvSpPr>
        <p:spPr>
          <a:xfrm rot="5400000">
            <a:off x="4295726" y="1473026"/>
            <a:ext cx="552547" cy="432048"/>
          </a:xfrm>
          <a:prstGeom prst="notchedRightArrow">
            <a:avLst/>
          </a:prstGeom>
          <a:solidFill>
            <a:srgbClr val="00990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438275"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7151433"/>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47526"/>
            <a:ext cx="7632848" cy="1077218"/>
          </a:xfrm>
          <a:prstGeom prst="rect">
            <a:avLst/>
          </a:prstGeom>
        </p:spPr>
        <p:txBody>
          <a:bodyPr wrap="square">
            <a:spAutoFit/>
          </a:bodyPr>
          <a:lstStyle/>
          <a:p>
            <a:pPr algn="ctr"/>
            <a:r>
              <a:rPr lang="ru-RU" sz="32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Доходы бюджета </a:t>
            </a:r>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Илекского сельсовета  </a:t>
            </a:r>
            <a:r>
              <a:rPr lang="ru-RU" sz="32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в </a:t>
            </a:r>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2021 году</a:t>
            </a:r>
            <a:endParaRPr lang="ru-RU" sz="32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endParaRPr>
          </a:p>
        </p:txBody>
      </p:sp>
      <p:pic>
        <p:nvPicPr>
          <p:cNvPr id="17"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438275"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1" name="Диаграмма 20"/>
          <p:cNvGraphicFramePr/>
          <p:nvPr/>
        </p:nvGraphicFramePr>
        <p:xfrm>
          <a:off x="1714480" y="1500174"/>
          <a:ext cx="7000924" cy="5214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38816597"/>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2228035" y="183316"/>
            <a:ext cx="6768752" cy="1015663"/>
          </a:xfrm>
          <a:prstGeom prst="rect">
            <a:avLst/>
          </a:prstGeom>
        </p:spPr>
        <p:txBody>
          <a:bodyPr wrap="square">
            <a:spAutoFit/>
          </a:bodyPr>
          <a:lstStyle/>
          <a:p>
            <a:pPr algn="ctr"/>
            <a:r>
              <a:rPr lang="ru-RU" sz="30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Налоговые доходы </a:t>
            </a:r>
            <a:r>
              <a:rPr lang="ru-RU" sz="30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бюджета </a:t>
            </a:r>
            <a:r>
              <a:rPr lang="ru-RU" sz="30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Илекского сельсовета </a:t>
            </a:r>
            <a:r>
              <a:rPr lang="ru-RU" sz="30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в </a:t>
            </a:r>
            <a:r>
              <a:rPr lang="ru-RU" sz="30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2021  </a:t>
            </a:r>
            <a:r>
              <a:rPr lang="ru-RU" sz="30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году</a:t>
            </a:r>
          </a:p>
        </p:txBody>
      </p:sp>
      <p:pic>
        <p:nvPicPr>
          <p:cNvPr id="2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438275"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2" name="Диаграмма 21"/>
          <p:cNvGraphicFramePr/>
          <p:nvPr/>
        </p:nvGraphicFramePr>
        <p:xfrm>
          <a:off x="571472" y="1397000"/>
          <a:ext cx="4071966" cy="3246446"/>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4714876" y="1643050"/>
            <a:ext cx="4143404" cy="4524315"/>
          </a:xfrm>
          <a:prstGeom prst="rect">
            <a:avLst/>
          </a:prstGeom>
          <a:noFill/>
        </p:spPr>
        <p:txBody>
          <a:bodyPr wrap="square" rtlCol="0">
            <a:spAutoFit/>
          </a:bodyPr>
          <a:lstStyle/>
          <a:p>
            <a:r>
              <a:rPr lang="ru-RU" sz="1200" dirty="0" smtClean="0">
                <a:latin typeface="Times New Roman" pitchFamily="18" charset="0"/>
                <a:cs typeface="Times New Roman" pitchFamily="18" charset="0"/>
              </a:rPr>
              <a:t>Доходная часть бюджета муниципального образования </a:t>
            </a:r>
            <a:r>
              <a:rPr lang="ru-RU" sz="1200" dirty="0" err="1" smtClean="0">
                <a:latin typeface="Times New Roman" pitchFamily="18" charset="0"/>
                <a:cs typeface="Times New Roman" pitchFamily="18" charset="0"/>
              </a:rPr>
              <a:t>Илекский</a:t>
            </a:r>
            <a:r>
              <a:rPr lang="ru-RU" sz="1200" dirty="0" smtClean="0">
                <a:latin typeface="Times New Roman" pitchFamily="18" charset="0"/>
                <a:cs typeface="Times New Roman" pitchFamily="18" charset="0"/>
              </a:rPr>
              <a:t> сельсовет в 2021 году составила 82 471 937 руб. 35 коп.</a:t>
            </a:r>
          </a:p>
          <a:p>
            <a:r>
              <a:rPr lang="ru-RU" sz="1200" b="1" dirty="0" smtClean="0">
                <a:latin typeface="Times New Roman" pitchFamily="18" charset="0"/>
                <a:cs typeface="Times New Roman" pitchFamily="18" charset="0"/>
              </a:rPr>
              <a:t>Доходная часть</a:t>
            </a:r>
            <a:r>
              <a:rPr lang="ru-RU" sz="1200" dirty="0" smtClean="0">
                <a:latin typeface="Times New Roman" pitchFamily="18" charset="0"/>
                <a:cs typeface="Times New Roman" pitchFamily="18" charset="0"/>
              </a:rPr>
              <a:t> бюджета формируется за счет налоговых и неналоговых платежей и сборов со всех уровней бюджетов.</a:t>
            </a:r>
          </a:p>
          <a:p>
            <a:r>
              <a:rPr lang="ru-RU" sz="1200" dirty="0" smtClean="0">
                <a:latin typeface="Times New Roman" pitchFamily="18" charset="0"/>
                <a:cs typeface="Times New Roman" pitchFamily="18" charset="0"/>
              </a:rPr>
              <a:t>Сумма налоговых и неналоговых доходов составила 28 387 402 руб. 72 коп., что составило 102,3% от плановых показателей.</a:t>
            </a:r>
          </a:p>
          <a:p>
            <a:r>
              <a:rPr lang="ru-RU" sz="1200" dirty="0" smtClean="0">
                <a:latin typeface="Times New Roman" pitchFamily="18" charset="0"/>
                <a:cs typeface="Times New Roman" pitchFamily="18" charset="0"/>
              </a:rPr>
              <a:t>Сумма безвозмездных поступлений от других бюджетов бюджетной системы Российской Федерации составила 54 084 534 руб. 63 коп. Из них:</a:t>
            </a:r>
          </a:p>
          <a:p>
            <a:r>
              <a:rPr lang="ru-RU" sz="1200" dirty="0" smtClean="0">
                <a:latin typeface="Times New Roman" pitchFamily="18" charset="0"/>
                <a:cs typeface="Times New Roman" pitchFamily="18" charset="0"/>
              </a:rPr>
              <a:t> </a:t>
            </a:r>
            <a:r>
              <a:rPr lang="ru-RU" sz="1200" u="sng" dirty="0" smtClean="0">
                <a:latin typeface="Times New Roman" pitchFamily="18" charset="0"/>
                <a:cs typeface="Times New Roman" pitchFamily="18" charset="0"/>
              </a:rPr>
              <a:t>из областного бюджета</a:t>
            </a:r>
            <a:r>
              <a:rPr lang="ru-RU" sz="1200" dirty="0" smtClean="0">
                <a:latin typeface="Times New Roman" pitchFamily="18" charset="0"/>
                <a:cs typeface="Times New Roman" pitchFamily="18" charset="0"/>
              </a:rPr>
              <a:t> были получены субсидии в сумме</a:t>
            </a:r>
          </a:p>
          <a:p>
            <a:r>
              <a:rPr lang="ru-RU" sz="1200" dirty="0" smtClean="0">
                <a:latin typeface="Times New Roman" pitchFamily="18" charset="0"/>
                <a:cs typeface="Times New Roman" pitchFamily="18" charset="0"/>
              </a:rPr>
              <a:t>- 10 085 873 руб. 00 коп. на капитальный ремонт и ремонт автомобильных дорог общего пользования;</a:t>
            </a:r>
          </a:p>
          <a:p>
            <a:r>
              <a:rPr lang="ru-RU" sz="1200" dirty="0" smtClean="0">
                <a:latin typeface="Times New Roman" pitchFamily="18" charset="0"/>
                <a:cs typeface="Times New Roman" pitchFamily="18" charset="0"/>
              </a:rPr>
              <a:t>- 3 500 000 руб. 00 коп. на обеспечение комплексного развития сельских территорий;</a:t>
            </a:r>
          </a:p>
          <a:p>
            <a:r>
              <a:rPr lang="ru-RU" sz="1200" dirty="0" smtClean="0">
                <a:latin typeface="Times New Roman" pitchFamily="18" charset="0"/>
                <a:cs typeface="Times New Roman" pitchFamily="18" charset="0"/>
              </a:rPr>
              <a:t>- 11 645 000 руб. 00 коп. на </a:t>
            </a:r>
            <a:r>
              <a:rPr lang="ru-RU" sz="1200" dirty="0" err="1" smtClean="0">
                <a:latin typeface="Times New Roman" pitchFamily="18" charset="0"/>
                <a:cs typeface="Times New Roman" pitchFamily="18" charset="0"/>
              </a:rPr>
              <a:t>софинансирование</a:t>
            </a:r>
            <a:r>
              <a:rPr lang="ru-RU" sz="1200" dirty="0" smtClean="0">
                <a:latin typeface="Times New Roman" pitchFamily="18" charset="0"/>
                <a:cs typeface="Times New Roman" pitchFamily="18" charset="0"/>
              </a:rPr>
              <a:t> капитальных вложений в объекты муниципальной собственности.</a:t>
            </a:r>
          </a:p>
          <a:p>
            <a:r>
              <a:rPr lang="ru-RU" sz="1200" dirty="0" smtClean="0">
                <a:latin typeface="Times New Roman" pitchFamily="18" charset="0"/>
                <a:cs typeface="Times New Roman" pitchFamily="18" charset="0"/>
              </a:rPr>
              <a:t>из бюджета Илекского района получена дотация в сумме 4 300 000 руб. на создание инфраструктуры для возможности проведения тестирования населения в соответствии со Всероссийским физкультурно-спортивным комплексом «Готов к труду и обороне».</a:t>
            </a: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47151433"/>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064896" cy="1077218"/>
          </a:xfrm>
          <a:prstGeom prst="rect">
            <a:avLst/>
          </a:prstGeom>
          <a:noFill/>
        </p:spPr>
        <p:txBody>
          <a:bodyPr wrap="square" rtlCol="0">
            <a:spAutoFit/>
          </a:bodyPr>
          <a:lstStyle/>
          <a:p>
            <a:pPr algn="ctr"/>
            <a:r>
              <a:rPr lang="ru-RU" sz="3200" b="1" i="1" dirty="0" err="1"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Неналоговыые</a:t>
            </a:r>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 доходы Илекского сельсовета  в 2021 году</a:t>
            </a:r>
            <a:endParaRPr lang="ru-RU" sz="32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endParaRPr>
          </a:p>
        </p:txBody>
      </p:sp>
      <p:sp>
        <p:nvSpPr>
          <p:cNvPr id="3" name="Овал 2"/>
          <p:cNvSpPr/>
          <p:nvPr/>
        </p:nvSpPr>
        <p:spPr>
          <a:xfrm>
            <a:off x="142844" y="3286124"/>
            <a:ext cx="2032754" cy="178595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i="1" dirty="0">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a:t>
            </a:r>
            <a:r>
              <a:rPr lang="ru-RU" sz="1400" b="1" i="1" dirty="0" smtClean="0">
                <a:latin typeface="Times New Roman" panose="02020603050405020304" pitchFamily="18" charset="0"/>
                <a:cs typeface="Times New Roman" panose="02020603050405020304" pitchFamily="18" charset="0"/>
              </a:rPr>
              <a:t>собственности -  57,5 тыс. </a:t>
            </a:r>
            <a:r>
              <a:rPr lang="ru-RU" sz="1400" b="1" i="1" dirty="0">
                <a:latin typeface="Times New Roman" panose="02020603050405020304" pitchFamily="18" charset="0"/>
                <a:cs typeface="Times New Roman" panose="02020603050405020304" pitchFamily="18" charset="0"/>
              </a:rPr>
              <a:t>руб</a:t>
            </a:r>
            <a:r>
              <a:rPr lang="ru-RU" sz="1400" dirty="0"/>
              <a:t>. </a:t>
            </a:r>
          </a:p>
        </p:txBody>
      </p:sp>
      <p:sp>
        <p:nvSpPr>
          <p:cNvPr id="4" name="Овал 3"/>
          <p:cNvSpPr/>
          <p:nvPr/>
        </p:nvSpPr>
        <p:spPr>
          <a:xfrm>
            <a:off x="7076288" y="2000240"/>
            <a:ext cx="2067712" cy="17247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i="1" dirty="0" smtClean="0">
                <a:latin typeface="Times New Roman" panose="02020603050405020304" pitchFamily="18" charset="0"/>
                <a:cs typeface="Times New Roman" panose="02020603050405020304" pitchFamily="18" charset="0"/>
              </a:rPr>
              <a:t>Прочие неналоговые поступления – 17,6 тыс. руб</a:t>
            </a:r>
            <a:r>
              <a:rPr lang="ru-RU" b="1" i="1" dirty="0" smtClean="0">
                <a:latin typeface="Times New Roman" panose="02020603050405020304" pitchFamily="18" charset="0"/>
                <a:cs typeface="Times New Roman" panose="02020603050405020304" pitchFamily="18" charset="0"/>
              </a:rPr>
              <a:t>.</a:t>
            </a:r>
            <a:endParaRPr lang="ru-RU" b="1" i="1" dirty="0">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rot="5400000">
            <a:off x="678629" y="1678769"/>
            <a:ext cx="2286016" cy="92869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6715140" y="1142984"/>
            <a:ext cx="1071570" cy="85725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5214942" y="2857496"/>
            <a:ext cx="2067712" cy="17247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i="1" dirty="0" smtClean="0">
                <a:latin typeface="Times New Roman" panose="02020603050405020304" pitchFamily="18" charset="0"/>
                <a:cs typeface="Times New Roman" panose="02020603050405020304" pitchFamily="18" charset="0"/>
              </a:rPr>
              <a:t>Доходы от оказания платных услуг и компенсации затрат государства  - 4,6 тыс. руб.</a:t>
            </a:r>
            <a:endParaRPr lang="ru-RU" sz="1400" b="1" i="1" dirty="0">
              <a:latin typeface="Times New Roman" panose="02020603050405020304" pitchFamily="18" charset="0"/>
              <a:cs typeface="Times New Roman" panose="02020603050405020304" pitchFamily="18" charset="0"/>
            </a:endParaRPr>
          </a:p>
        </p:txBody>
      </p:sp>
      <p:cxnSp>
        <p:nvCxnSpPr>
          <p:cNvPr id="13" name="Прямая со стрелкой 12"/>
          <p:cNvCxnSpPr/>
          <p:nvPr/>
        </p:nvCxnSpPr>
        <p:spPr>
          <a:xfrm rot="16200000" flipH="1">
            <a:off x="3000364" y="2928934"/>
            <a:ext cx="3000396" cy="14287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2071670" y="2357430"/>
            <a:ext cx="2286016" cy="17247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i="1" dirty="0" smtClean="0">
                <a:latin typeface="Times New Roman" panose="02020603050405020304" pitchFamily="18" charset="0"/>
                <a:cs typeface="Times New Roman" panose="02020603050405020304" pitchFamily="18" charset="0"/>
              </a:rPr>
              <a:t>Доходы от продажи материальных и нематериальных активов  -  129,2 тыс. руб.</a:t>
            </a:r>
            <a:endParaRPr lang="ru-RU" sz="1400" b="1" i="1" dirty="0">
              <a:latin typeface="Times New Roman" panose="02020603050405020304" pitchFamily="18" charset="0"/>
              <a:cs typeface="Times New Roman" panose="02020603050405020304" pitchFamily="18" charset="0"/>
            </a:endParaRPr>
          </a:p>
        </p:txBody>
      </p:sp>
      <p:cxnSp>
        <p:nvCxnSpPr>
          <p:cNvPr id="19" name="Прямая со стрелкой 18"/>
          <p:cNvCxnSpPr>
            <a:endCxn id="17" idx="0"/>
          </p:cNvCxnSpPr>
          <p:nvPr/>
        </p:nvCxnSpPr>
        <p:spPr>
          <a:xfrm rot="5400000">
            <a:off x="2821769" y="1964521"/>
            <a:ext cx="785818" cy="158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16200000" flipH="1">
            <a:off x="5141224" y="2002520"/>
            <a:ext cx="1285884" cy="42406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3428992" y="4500570"/>
            <a:ext cx="2500330" cy="18573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i="1" dirty="0" smtClean="0">
                <a:latin typeface="Times New Roman" panose="02020603050405020304" pitchFamily="18" charset="0"/>
                <a:cs typeface="Times New Roman" panose="02020603050405020304" pitchFamily="18" charset="0"/>
              </a:rPr>
              <a:t>Штрафы, санкции, возмещение ущерба – 125,5 тыс. руб.</a:t>
            </a:r>
            <a:endParaRPr lang="ru-RU" sz="14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3028280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352928" cy="1077218"/>
          </a:xfrm>
          <a:prstGeom prst="rect">
            <a:avLst/>
          </a:prstGeom>
          <a:noFill/>
        </p:spPr>
        <p:txBody>
          <a:bodyPr wrap="square" rtlCol="0">
            <a:spAutoFit/>
          </a:bodyPr>
          <a:lstStyle/>
          <a:p>
            <a:pPr algn="ctr"/>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Безвозмездные поступления бюджета Илекского сельсовета в 2021  году</a:t>
            </a:r>
            <a:endParaRPr lang="ru-RU" sz="32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endParaRPr>
          </a:p>
        </p:txBody>
      </p:sp>
      <p:sp>
        <p:nvSpPr>
          <p:cNvPr id="4" name="Скругленный прямоугольник 3"/>
          <p:cNvSpPr/>
          <p:nvPr/>
        </p:nvSpPr>
        <p:spPr>
          <a:xfrm>
            <a:off x="571472" y="3071810"/>
            <a:ext cx="3250232"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200" b="1" i="1" dirty="0" smtClean="0">
                <a:solidFill>
                  <a:schemeClr val="tx1"/>
                </a:solidFill>
                <a:latin typeface="Times New Roman" panose="02020603050405020304" pitchFamily="18" charset="0"/>
                <a:cs typeface="Times New Roman" panose="02020603050405020304" pitchFamily="18" charset="0"/>
              </a:rPr>
              <a:t>Дотации -  24224,0 тыс.руб</a:t>
            </a:r>
            <a:r>
              <a:rPr lang="ru-RU" sz="2200" b="1" dirty="0" smtClean="0">
                <a:solidFill>
                  <a:schemeClr val="tx1"/>
                </a:solidFill>
                <a:latin typeface="Times New Roman" panose="02020603050405020304" pitchFamily="18" charset="0"/>
                <a:cs typeface="Times New Roman" panose="02020603050405020304" pitchFamily="18" charset="0"/>
              </a:rPr>
              <a:t>.</a:t>
            </a:r>
            <a:endParaRPr lang="ru-RU" sz="2200" b="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785786" y="4643446"/>
            <a:ext cx="3744416" cy="16561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200" b="1" i="1" dirty="0" smtClean="0">
                <a:latin typeface="Times New Roman" panose="02020603050405020304" pitchFamily="18" charset="0"/>
                <a:cs typeface="Times New Roman" panose="02020603050405020304" pitchFamily="18" charset="0"/>
              </a:rPr>
              <a:t>Субвенции – 509,8 тыс. руб.</a:t>
            </a:r>
            <a:endParaRPr lang="ru-RU" sz="2200" b="1" i="1"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500694" y="3071810"/>
            <a:ext cx="3024336"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200" b="1" i="1" dirty="0" smtClean="0">
                <a:latin typeface="Times New Roman" panose="02020603050405020304" pitchFamily="18" charset="0"/>
                <a:cs typeface="Times New Roman" panose="02020603050405020304" pitchFamily="18" charset="0"/>
              </a:rPr>
              <a:t>Субсидии – 25050,7 тыс. руб</a:t>
            </a:r>
            <a:r>
              <a:rPr lang="ru-RU" sz="2200" b="1" dirty="0" smtClean="0">
                <a:latin typeface="Times New Roman" panose="02020603050405020304" pitchFamily="18" charset="0"/>
                <a:cs typeface="Times New Roman" panose="02020603050405020304" pitchFamily="18" charset="0"/>
              </a:rPr>
              <a:t>.</a:t>
            </a:r>
            <a:endParaRPr lang="ru-RU" sz="2200" b="1"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1500166" y="1500174"/>
            <a:ext cx="6696744"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200" b="1" i="1" dirty="0" smtClean="0">
                <a:latin typeface="Times New Roman" panose="02020603050405020304" pitchFamily="18" charset="0"/>
                <a:cs typeface="Times New Roman" panose="02020603050405020304" pitchFamily="18" charset="0"/>
              </a:rPr>
              <a:t>Безвозмездные перечисления – 54084,5 тыс. руб.</a:t>
            </a:r>
            <a:endParaRPr lang="ru-RU" sz="2200" b="1" i="1" dirty="0">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148064" y="4653136"/>
            <a:ext cx="3744416" cy="16561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200" b="1" i="1" dirty="0" smtClean="0">
                <a:latin typeface="Times New Roman" panose="02020603050405020304" pitchFamily="18" charset="0"/>
                <a:cs typeface="Times New Roman" panose="02020603050405020304" pitchFamily="18" charset="0"/>
              </a:rPr>
              <a:t>Иные межбюджетные трансферты – 4300,0 тыс. руб.</a:t>
            </a:r>
            <a:endParaRPr lang="ru-RU" sz="2200" b="1" i="1" dirty="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flipH="1">
            <a:off x="2786050" y="2643182"/>
            <a:ext cx="216024"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6" idx="0"/>
          </p:cNvCxnSpPr>
          <p:nvPr/>
        </p:nvCxnSpPr>
        <p:spPr>
          <a:xfrm rot="16200000" flipH="1">
            <a:off x="6613968" y="2672916"/>
            <a:ext cx="500066" cy="2977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3206698" y="3216396"/>
            <a:ext cx="2009954" cy="8635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16200000" flipH="1">
            <a:off x="4178806" y="3107814"/>
            <a:ext cx="2009954" cy="10806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7368402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11152" y="115133"/>
            <a:ext cx="7632848" cy="1077218"/>
          </a:xfrm>
          <a:prstGeom prst="rect">
            <a:avLst/>
          </a:prstGeom>
        </p:spPr>
        <p:txBody>
          <a:bodyPr wrap="square">
            <a:spAutoFit/>
          </a:bodyPr>
          <a:lstStyle/>
          <a:p>
            <a:pPr algn="ctr"/>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Расходы </a:t>
            </a:r>
            <a:r>
              <a:rPr lang="ru-RU" sz="32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бюджета </a:t>
            </a:r>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Илекского сельсовета  </a:t>
            </a:r>
            <a:r>
              <a:rPr lang="ru-RU" sz="32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в </a:t>
            </a:r>
            <a:r>
              <a:rPr lang="ru-RU" sz="3200" b="1" i="1" dirty="0" smtClean="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2021 </a:t>
            </a:r>
            <a:r>
              <a:rPr lang="ru-RU" sz="3200" b="1" i="1" dirty="0">
                <a:ln w="11430">
                  <a:noFill/>
                </a:ln>
                <a:solidFill>
                  <a:srgbClr val="FFFF66"/>
                </a:solidFill>
                <a:effectLst>
                  <a:glow rad="127000">
                    <a:schemeClr val="tx1"/>
                  </a:glow>
                  <a:outerShdw blurRad="50800" dist="39000" dir="5460000" algn="tl">
                    <a:srgbClr val="000000">
                      <a:alpha val="38000"/>
                    </a:srgbClr>
                  </a:outerShdw>
                </a:effectLst>
                <a:latin typeface="Times New Roman" pitchFamily="18" charset="0"/>
                <a:cs typeface="Times New Roman" pitchFamily="18" charset="0"/>
              </a:rPr>
              <a:t>году</a:t>
            </a:r>
          </a:p>
        </p:txBody>
      </p:sp>
      <p:pic>
        <p:nvPicPr>
          <p:cNvPr id="1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438275"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2" name="Диаграмма 11"/>
          <p:cNvGraphicFramePr/>
          <p:nvPr/>
        </p:nvGraphicFramePr>
        <p:xfrm>
          <a:off x="1524000" y="1397000"/>
          <a:ext cx="7477156" cy="5318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08528087"/>
      </p:ext>
    </p:extLst>
  </p:cSld>
  <p:clrMapOvr>
    <a:masterClrMapping/>
  </p:clrMapOvr>
  <mc:AlternateContent xmlns:mc="http://schemas.openxmlformats.org/markup-compatibility/2006">
    <mc:Choice xmlns:p14="http://schemas.microsoft.com/office/powerpoint/2010/main" xmlns="" Requires="p14">
      <p:transition spd="slow" p14:dur="2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764</Words>
  <Application>Microsoft Office PowerPoint</Application>
  <PresentationFormat>Экран (4:3)</PresentationFormat>
  <Paragraphs>238</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Расходы  Илекского сельсовета  в области национальной обороны в 2021 году</vt:lpstr>
      <vt:lpstr>Расходы  Илекского сельсовета  в области пожарной безопасности  в 2021 году</vt:lpstr>
      <vt:lpstr>Профилактика пожарной безопасности</vt:lpstr>
      <vt:lpstr>Расходы  на  дорожное  хозяйство  Илекского сельсовета  в 2021 году</vt:lpstr>
      <vt:lpstr>Расходы  на  коммунальное   хозяйство  Илекского сельсовета  в 2021 году</vt:lpstr>
      <vt:lpstr>Слайд 16</vt:lpstr>
      <vt:lpstr>Расходы  на  благоустройство Илекского сельсовета  в 2021 году</vt:lpstr>
      <vt:lpstr>Устройство контейнерных площадок на территории Илекского сельсовета</vt:lpstr>
      <vt:lpstr>Слайд 19</vt:lpstr>
      <vt:lpstr>Замена газона на стадионе «Победа»</vt:lpstr>
      <vt:lpstr>Детская площадка на стадионе «Победа»</vt:lpstr>
      <vt:lpstr>Расходы  в области физической культуры и спорта Илекского сельсовета  в 2021 году</vt:lpstr>
      <vt:lpstr>Площадка  «Готов к труду и обороне»  на стадионе  «Победа» </vt:lpstr>
      <vt:lpstr>Общегосударственные расходы  Илекского сельсовета  в 2021 году</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elena</cp:lastModifiedBy>
  <cp:revision>164</cp:revision>
  <dcterms:created xsi:type="dcterms:W3CDTF">2017-11-25T17:16:26Z</dcterms:created>
  <dcterms:modified xsi:type="dcterms:W3CDTF">2022-05-31T06:22:11Z</dcterms:modified>
</cp:coreProperties>
</file>