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42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Стоимость проектов,млн.руб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Средства населения</c:v>
                </c:pt>
                <c:pt idx="1">
                  <c:v>Средства спонсоров</c:v>
                </c:pt>
                <c:pt idx="2">
                  <c:v>Средства местного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0.6</c:v>
                </c:pt>
                <c:pt idx="1">
                  <c:v>0.2</c:v>
                </c:pt>
                <c:pt idx="2">
                  <c:v>4.0999999999999996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566633-C247-44E4-BDBA-BECF83079233}" type="doc">
      <dgm:prSet loTypeId="urn:microsoft.com/office/officeart/2005/8/layout/pyramid2" loCatId="list" qsTypeId="urn:microsoft.com/office/officeart/2005/8/quickstyle/simple4" qsCatId="simple" csTypeId="urn:microsoft.com/office/officeart/2005/8/colors/colorful2" csCatId="colorful" phldr="1"/>
      <dgm:spPr/>
    </dgm:pt>
    <dgm:pt modelId="{1D4D02C8-DF51-4583-9B25-FE6F7E8F0551}">
      <dgm:prSet phldrT="[Текст]"/>
      <dgm:spPr/>
      <dgm:t>
        <a:bodyPr/>
        <a:lstStyle/>
        <a:p>
          <a:r>
            <a:rPr lang="ru-RU" b="0" i="0" dirty="0" smtClean="0"/>
            <a:t>Социально значимые мероприятия</a:t>
          </a:r>
          <a:endParaRPr lang="ru-RU" dirty="0"/>
        </a:p>
      </dgm:t>
    </dgm:pt>
    <dgm:pt modelId="{92279FF9-D065-409A-A540-0202C068A589}" type="parTrans" cxnId="{894C9802-0DB3-4145-A71B-F74AA7B73CEC}">
      <dgm:prSet/>
      <dgm:spPr/>
      <dgm:t>
        <a:bodyPr/>
        <a:lstStyle/>
        <a:p>
          <a:endParaRPr lang="ru-RU"/>
        </a:p>
      </dgm:t>
    </dgm:pt>
    <dgm:pt modelId="{8C67DD9D-D3C7-45ED-A1F4-4A2608AF6DDF}" type="sibTrans" cxnId="{894C9802-0DB3-4145-A71B-F74AA7B73CEC}">
      <dgm:prSet/>
      <dgm:spPr/>
      <dgm:t>
        <a:bodyPr/>
        <a:lstStyle/>
        <a:p>
          <a:endParaRPr lang="ru-RU"/>
        </a:p>
      </dgm:t>
    </dgm:pt>
    <dgm:pt modelId="{39525871-B8C5-48FE-A8A8-8833497C6107}">
      <dgm:prSet phldrT="[Текст]"/>
      <dgm:spPr/>
      <dgm:t>
        <a:bodyPr/>
        <a:lstStyle/>
        <a:p>
          <a:r>
            <a:rPr lang="ru-RU" b="0" i="0" dirty="0" smtClean="0"/>
            <a:t>Народный бюджет на муниципальном уровне</a:t>
          </a:r>
          <a:endParaRPr lang="ru-RU" dirty="0"/>
        </a:p>
      </dgm:t>
    </dgm:pt>
    <dgm:pt modelId="{7685FD6C-4FAE-4D2D-821A-9A5D79348A78}" type="parTrans" cxnId="{29C59897-E063-4963-9C9B-3E8DB89E3D67}">
      <dgm:prSet/>
      <dgm:spPr/>
      <dgm:t>
        <a:bodyPr/>
        <a:lstStyle/>
        <a:p>
          <a:endParaRPr lang="ru-RU"/>
        </a:p>
      </dgm:t>
    </dgm:pt>
    <dgm:pt modelId="{AFD3AC0B-E2CF-4B8B-81BE-6100E80AFC32}" type="sibTrans" cxnId="{29C59897-E063-4963-9C9B-3E8DB89E3D67}">
      <dgm:prSet/>
      <dgm:spPr/>
      <dgm:t>
        <a:bodyPr/>
        <a:lstStyle/>
        <a:p>
          <a:endParaRPr lang="ru-RU"/>
        </a:p>
      </dgm:t>
    </dgm:pt>
    <dgm:pt modelId="{DC8575DE-E04B-4C8D-9A7B-24249469CBE8}">
      <dgm:prSet phldrT="[Текст]"/>
      <dgm:spPr/>
      <dgm:t>
        <a:bodyPr/>
        <a:lstStyle/>
        <a:p>
          <a:r>
            <a:rPr lang="ru-RU" b="0" i="0" dirty="0" err="1" smtClean="0"/>
            <a:t>Бюджетирование</a:t>
          </a:r>
          <a:r>
            <a:rPr lang="ru-RU" b="0" i="0" dirty="0" smtClean="0"/>
            <a:t> на региональном уровне</a:t>
          </a:r>
          <a:endParaRPr lang="ru-RU" dirty="0"/>
        </a:p>
      </dgm:t>
    </dgm:pt>
    <dgm:pt modelId="{F3F9094F-9A95-4E3A-8353-81FDDAA8ABC7}" type="parTrans" cxnId="{ED612CA9-A908-4990-BA0E-7284845C43A2}">
      <dgm:prSet/>
      <dgm:spPr/>
      <dgm:t>
        <a:bodyPr/>
        <a:lstStyle/>
        <a:p>
          <a:endParaRPr lang="ru-RU"/>
        </a:p>
      </dgm:t>
    </dgm:pt>
    <dgm:pt modelId="{9FF37667-60DC-42EE-967B-1C9E1E5D04BB}" type="sibTrans" cxnId="{ED612CA9-A908-4990-BA0E-7284845C43A2}">
      <dgm:prSet/>
      <dgm:spPr/>
      <dgm:t>
        <a:bodyPr/>
        <a:lstStyle/>
        <a:p>
          <a:endParaRPr lang="ru-RU"/>
        </a:p>
      </dgm:t>
    </dgm:pt>
    <dgm:pt modelId="{8A3E943D-E0C4-4544-B28A-5B0C6002ACE8}" type="pres">
      <dgm:prSet presAssocID="{AC566633-C247-44E4-BDBA-BECF83079233}" presName="compositeShape" presStyleCnt="0">
        <dgm:presLayoutVars>
          <dgm:dir/>
          <dgm:resizeHandles/>
        </dgm:presLayoutVars>
      </dgm:prSet>
      <dgm:spPr/>
    </dgm:pt>
    <dgm:pt modelId="{CDBA391D-96D6-4D77-A9DE-76CA77607983}" type="pres">
      <dgm:prSet presAssocID="{AC566633-C247-44E4-BDBA-BECF83079233}" presName="pyramid" presStyleLbl="node1" presStyleIdx="0" presStyleCnt="1" custScaleX="138980" custLinFactNeighborX="1990" custLinFactNeighborY="-5316"/>
      <dgm:spPr/>
    </dgm:pt>
    <dgm:pt modelId="{07FBE45B-3570-4015-B64A-26180FDC682F}" type="pres">
      <dgm:prSet presAssocID="{AC566633-C247-44E4-BDBA-BECF83079233}" presName="theList" presStyleCnt="0"/>
      <dgm:spPr/>
    </dgm:pt>
    <dgm:pt modelId="{72A8E1FF-162E-484A-A346-3E4C1568190C}" type="pres">
      <dgm:prSet presAssocID="{1D4D02C8-DF51-4583-9B25-FE6F7E8F055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481F8-03AB-4D2A-848A-6B155CCFC753}" type="pres">
      <dgm:prSet presAssocID="{1D4D02C8-DF51-4583-9B25-FE6F7E8F0551}" presName="aSpace" presStyleCnt="0"/>
      <dgm:spPr/>
    </dgm:pt>
    <dgm:pt modelId="{D44659A9-2CFA-4C25-8098-784E2A1B3AAA}" type="pres">
      <dgm:prSet presAssocID="{39525871-B8C5-48FE-A8A8-8833497C610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97059-39DF-4F12-8D55-C0ACB3EEF4C6}" type="pres">
      <dgm:prSet presAssocID="{39525871-B8C5-48FE-A8A8-8833497C6107}" presName="aSpace" presStyleCnt="0"/>
      <dgm:spPr/>
    </dgm:pt>
    <dgm:pt modelId="{2870AB5D-AED1-4B47-8C9F-EE6D6A487C75}" type="pres">
      <dgm:prSet presAssocID="{DC8575DE-E04B-4C8D-9A7B-24249469CBE8}" presName="aNode" presStyleLbl="fgAcc1" presStyleIdx="2" presStyleCnt="3" custLinFactNeighborX="1614" custLinFactNeighborY="-27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49F91-047B-4125-96B7-BD436C8552F1}" type="pres">
      <dgm:prSet presAssocID="{DC8575DE-E04B-4C8D-9A7B-24249469CBE8}" presName="aSpace" presStyleCnt="0"/>
      <dgm:spPr/>
    </dgm:pt>
  </dgm:ptLst>
  <dgm:cxnLst>
    <dgm:cxn modelId="{69F56D07-CEFE-407C-AD58-A0E3F38D0D45}" type="presOf" srcId="{DC8575DE-E04B-4C8D-9A7B-24249469CBE8}" destId="{2870AB5D-AED1-4B47-8C9F-EE6D6A487C75}" srcOrd="0" destOrd="0" presId="urn:microsoft.com/office/officeart/2005/8/layout/pyramid2"/>
    <dgm:cxn modelId="{29C59897-E063-4963-9C9B-3E8DB89E3D67}" srcId="{AC566633-C247-44E4-BDBA-BECF83079233}" destId="{39525871-B8C5-48FE-A8A8-8833497C6107}" srcOrd="1" destOrd="0" parTransId="{7685FD6C-4FAE-4D2D-821A-9A5D79348A78}" sibTransId="{AFD3AC0B-E2CF-4B8B-81BE-6100E80AFC32}"/>
    <dgm:cxn modelId="{77667855-2B1C-4D29-9F5B-88206CD9011B}" type="presOf" srcId="{39525871-B8C5-48FE-A8A8-8833497C6107}" destId="{D44659A9-2CFA-4C25-8098-784E2A1B3AAA}" srcOrd="0" destOrd="0" presId="urn:microsoft.com/office/officeart/2005/8/layout/pyramid2"/>
    <dgm:cxn modelId="{4860B315-1EB4-49AB-A33F-0B2BEE2ADB0F}" type="presOf" srcId="{1D4D02C8-DF51-4583-9B25-FE6F7E8F0551}" destId="{72A8E1FF-162E-484A-A346-3E4C1568190C}" srcOrd="0" destOrd="0" presId="urn:microsoft.com/office/officeart/2005/8/layout/pyramid2"/>
    <dgm:cxn modelId="{ED612CA9-A908-4990-BA0E-7284845C43A2}" srcId="{AC566633-C247-44E4-BDBA-BECF83079233}" destId="{DC8575DE-E04B-4C8D-9A7B-24249469CBE8}" srcOrd="2" destOrd="0" parTransId="{F3F9094F-9A95-4E3A-8353-81FDDAA8ABC7}" sibTransId="{9FF37667-60DC-42EE-967B-1C9E1E5D04BB}"/>
    <dgm:cxn modelId="{E9A3E868-2C76-4815-ACB0-98BCB9C74A10}" type="presOf" srcId="{AC566633-C247-44E4-BDBA-BECF83079233}" destId="{8A3E943D-E0C4-4544-B28A-5B0C6002ACE8}" srcOrd="0" destOrd="0" presId="urn:microsoft.com/office/officeart/2005/8/layout/pyramid2"/>
    <dgm:cxn modelId="{894C9802-0DB3-4145-A71B-F74AA7B73CEC}" srcId="{AC566633-C247-44E4-BDBA-BECF83079233}" destId="{1D4D02C8-DF51-4583-9B25-FE6F7E8F0551}" srcOrd="0" destOrd="0" parTransId="{92279FF9-D065-409A-A540-0202C068A589}" sibTransId="{8C67DD9D-D3C7-45ED-A1F4-4A2608AF6DDF}"/>
    <dgm:cxn modelId="{83214E09-FCBD-4BB7-A624-C8690376F135}" type="presParOf" srcId="{8A3E943D-E0C4-4544-B28A-5B0C6002ACE8}" destId="{CDBA391D-96D6-4D77-A9DE-76CA77607983}" srcOrd="0" destOrd="0" presId="urn:microsoft.com/office/officeart/2005/8/layout/pyramid2"/>
    <dgm:cxn modelId="{8EA98F21-A1CA-4462-93ED-446142A50B4C}" type="presParOf" srcId="{8A3E943D-E0C4-4544-B28A-5B0C6002ACE8}" destId="{07FBE45B-3570-4015-B64A-26180FDC682F}" srcOrd="1" destOrd="0" presId="urn:microsoft.com/office/officeart/2005/8/layout/pyramid2"/>
    <dgm:cxn modelId="{8D20535E-8B7D-411B-BF89-FAFCBFC6BD86}" type="presParOf" srcId="{07FBE45B-3570-4015-B64A-26180FDC682F}" destId="{72A8E1FF-162E-484A-A346-3E4C1568190C}" srcOrd="0" destOrd="0" presId="urn:microsoft.com/office/officeart/2005/8/layout/pyramid2"/>
    <dgm:cxn modelId="{5F79EF06-6F20-43C3-B89F-0A5A134E3B50}" type="presParOf" srcId="{07FBE45B-3570-4015-B64A-26180FDC682F}" destId="{EC2481F8-03AB-4D2A-848A-6B155CCFC753}" srcOrd="1" destOrd="0" presId="urn:microsoft.com/office/officeart/2005/8/layout/pyramid2"/>
    <dgm:cxn modelId="{2882A40C-FF66-4E7A-BD2C-45CA6AE5CC33}" type="presParOf" srcId="{07FBE45B-3570-4015-B64A-26180FDC682F}" destId="{D44659A9-2CFA-4C25-8098-784E2A1B3AAA}" srcOrd="2" destOrd="0" presId="urn:microsoft.com/office/officeart/2005/8/layout/pyramid2"/>
    <dgm:cxn modelId="{C0CC4666-1136-45F5-92E9-B2C75C163220}" type="presParOf" srcId="{07FBE45B-3570-4015-B64A-26180FDC682F}" destId="{5CA97059-39DF-4F12-8D55-C0ACB3EEF4C6}" srcOrd="3" destOrd="0" presId="urn:microsoft.com/office/officeart/2005/8/layout/pyramid2"/>
    <dgm:cxn modelId="{A4FC43DD-F63A-4825-ACAE-70E8250EBA88}" type="presParOf" srcId="{07FBE45B-3570-4015-B64A-26180FDC682F}" destId="{2870AB5D-AED1-4B47-8C9F-EE6D6A487C75}" srcOrd="4" destOrd="0" presId="urn:microsoft.com/office/officeart/2005/8/layout/pyramid2"/>
    <dgm:cxn modelId="{AABB164D-0C94-4D0B-B445-C0B3838EB0B7}" type="presParOf" srcId="{07FBE45B-3570-4015-B64A-26180FDC682F}" destId="{34349F91-047B-4125-96B7-BD436C8552F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A391D-96D6-4D77-A9DE-76CA77607983}">
      <dsp:nvSpPr>
        <dsp:cNvPr id="0" name=""/>
        <dsp:cNvSpPr/>
      </dsp:nvSpPr>
      <dsp:spPr>
        <a:xfrm>
          <a:off x="-154454" y="0"/>
          <a:ext cx="6404909" cy="4608512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A8E1FF-162E-484A-A346-3E4C1568190C}">
      <dsp:nvSpPr>
        <dsp:cNvPr id="0" name=""/>
        <dsp:cNvSpPr/>
      </dsp:nvSpPr>
      <dsp:spPr>
        <a:xfrm>
          <a:off x="3048000" y="463326"/>
          <a:ext cx="2995532" cy="10909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Социально значимые мероприятия</a:t>
          </a:r>
          <a:endParaRPr lang="ru-RU" sz="2000" kern="1200" dirty="0"/>
        </a:p>
      </dsp:txBody>
      <dsp:txXfrm>
        <a:off x="3101254" y="516580"/>
        <a:ext cx="2889024" cy="984413"/>
      </dsp:txXfrm>
    </dsp:sp>
    <dsp:sp modelId="{D44659A9-2CFA-4C25-8098-784E2A1B3AAA}">
      <dsp:nvSpPr>
        <dsp:cNvPr id="0" name=""/>
        <dsp:cNvSpPr/>
      </dsp:nvSpPr>
      <dsp:spPr>
        <a:xfrm>
          <a:off x="3048000" y="1690612"/>
          <a:ext cx="2995532" cy="10909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Народный бюджет на муниципальном уровне</a:t>
          </a:r>
          <a:endParaRPr lang="ru-RU" sz="2000" kern="1200" dirty="0"/>
        </a:p>
      </dsp:txBody>
      <dsp:txXfrm>
        <a:off x="3101254" y="1743866"/>
        <a:ext cx="2889024" cy="984413"/>
      </dsp:txXfrm>
    </dsp:sp>
    <dsp:sp modelId="{2870AB5D-AED1-4B47-8C9F-EE6D6A487C75}">
      <dsp:nvSpPr>
        <dsp:cNvPr id="0" name=""/>
        <dsp:cNvSpPr/>
      </dsp:nvSpPr>
      <dsp:spPr>
        <a:xfrm>
          <a:off x="3096347" y="2880319"/>
          <a:ext cx="2995532" cy="10909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/>
            <a:t>Бюджетирование</a:t>
          </a:r>
          <a:r>
            <a:rPr lang="ru-RU" sz="2000" b="0" i="0" kern="1200" dirty="0" smtClean="0"/>
            <a:t> на региональном уровне</a:t>
          </a:r>
          <a:endParaRPr lang="ru-RU" sz="2000" kern="1200" dirty="0"/>
        </a:p>
      </dsp:txBody>
      <dsp:txXfrm>
        <a:off x="3149601" y="2933573"/>
        <a:ext cx="2889024" cy="984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7B4DC-7415-4320-BC37-EE427CA1D0A2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53E37-7CE0-4DF8-B4CB-46633EC95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17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53E37-7CE0-4DF8-B4CB-46633EC958A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0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F1280-5097-4426-8312-32A86FF2210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2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4644008" cy="6858000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2852936"/>
            <a:ext cx="4427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Анализ практики развития </a:t>
            </a:r>
          </a:p>
          <a:p>
            <a:pPr algn="ctr"/>
            <a:r>
              <a:rPr lang="ru-RU" sz="2800" b="1" dirty="0" smtClean="0"/>
              <a:t>бюджета для граждан</a:t>
            </a:r>
            <a:endParaRPr lang="ru-RU" sz="2800" b="1" dirty="0"/>
          </a:p>
        </p:txBody>
      </p:sp>
      <p:pic>
        <p:nvPicPr>
          <p:cNvPr id="4098" name="Picture 2" descr="https://psv4.userapi.com/c536436/u269167188/docs/d34/5f1fb1f4325e/Vik.png?extra=542zkMVjvsPjirxfp4GL3T8CLWtPBuHWfQAa85zotKXakVxzHYObmoxfsvCXXW-xSZvChkK9tCFmiKk-DYUeccW17yPcx8OVVGJ1LQaVAhO49LVT-hxXrEFud518igZDWM35i08MgtBV3bmjjHlzh6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12776" y="620688"/>
            <a:ext cx="9511955" cy="5878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900igr.net/up/datai/138494/0003-005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268760"/>
            <a:ext cx="8964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Минфин России опубликовал ежегодный доклад  о лучшей практике развития «Бюджета для граждан», содержащий оценку представления сведений о бюджете в понятной и доступной для граждан форме.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Согласно этой оценке Оренбургская область отнесена к регионам со значительным уровнем отражения вышеупомянутых сведений.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«Бюджет для граждан» Оренбургской области – вновь в числе лучших!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deologs.com/wp-content/uploads/2017/12/%D0%B1%D1%8E%D0%B4%D0%B6%D0%B5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077072"/>
            <a:ext cx="6588224" cy="27809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«Будущее принадлежит тем, кто верит в красоту своих мечтаний» «Будущее принадлежит тем, кто верит в красоту своих мечтаний»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509120"/>
            <a:ext cx="62646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«Будущее принадлежит тем, кто верит в красоту своих мечтаний»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Элеонора Рузвельт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76672"/>
            <a:ext cx="9144000" cy="36004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72400" y="0"/>
            <a:ext cx="432048" cy="68580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mass-images.pro/files/preview/1/14/6ba0940a1d535ed1aa1fdb4d33cb7f11.png?1622442823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1816163" cy="1961456"/>
          </a:xfrm>
          <a:prstGeom prst="rect">
            <a:avLst/>
          </a:prstGeom>
          <a:noFill/>
        </p:spPr>
      </p:pic>
      <p:pic>
        <p:nvPicPr>
          <p:cNvPr id="1030" name="Picture 6" descr="https://mass-images.pro/files/preview/1/14/0f917769ff0bc8328e8c948e0d4517e1.png?16224428754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73216"/>
            <a:ext cx="1728192" cy="17281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124744"/>
            <a:ext cx="81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2013 году был создан и продолжает свою  деятельность совместный проект Минфина России и Открытого правительства  под общим названием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направлен на ознакомление с приоритетами бюджетной  политики в понятной форме, развитие практик участия граждан в бюджетном процессе, реализацию системы мер по повышению бюджетной грамотности населения.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https://mass-images.pro/files/preview/1/14/6ba0940a1d535ed1aa1fdb4d33cb7f11.png?1622442823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373216"/>
            <a:ext cx="1816163" cy="1961456"/>
          </a:xfrm>
          <a:prstGeom prst="rect">
            <a:avLst/>
          </a:prstGeom>
          <a:noFill/>
        </p:spPr>
      </p:pic>
      <p:pic>
        <p:nvPicPr>
          <p:cNvPr id="19" name="Picture 4" descr="https://mass-images.pro/files/preview/1/14/6ba0940a1d535ed1aa1fdb4d33cb7f11.png?1622442823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373216"/>
            <a:ext cx="1816163" cy="1961456"/>
          </a:xfrm>
          <a:prstGeom prst="rect">
            <a:avLst/>
          </a:prstGeom>
          <a:noFill/>
        </p:spPr>
      </p:pic>
      <p:pic>
        <p:nvPicPr>
          <p:cNvPr id="20" name="Picture 4" descr="https://mass-images.pro/files/preview/1/14/6ba0940a1d535ed1aa1fdb4d33cb7f11.png?1622442823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373216"/>
            <a:ext cx="1816163" cy="1961456"/>
          </a:xfrm>
          <a:prstGeom prst="rect">
            <a:avLst/>
          </a:prstGeom>
          <a:noFill/>
        </p:spPr>
      </p:pic>
      <p:pic>
        <p:nvPicPr>
          <p:cNvPr id="21" name="Picture 4" descr="https://mass-images.pro/files/preview/1/14/6ba0940a1d535ed1aa1fdb4d33cb7f11.png?1622442823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373216"/>
            <a:ext cx="1816163" cy="1961456"/>
          </a:xfrm>
          <a:prstGeom prst="rect">
            <a:avLst/>
          </a:prstGeom>
          <a:noFill/>
        </p:spPr>
      </p:pic>
      <p:pic>
        <p:nvPicPr>
          <p:cNvPr id="22" name="Picture 4" descr="https://mass-images.pro/files/preview/1/14/6ba0940a1d535ed1aa1fdb4d33cb7f11.png?1622442823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5373216"/>
            <a:ext cx="1816163" cy="1961456"/>
          </a:xfrm>
          <a:prstGeom prst="rect">
            <a:avLst/>
          </a:prstGeom>
          <a:noFill/>
        </p:spPr>
      </p:pic>
      <p:pic>
        <p:nvPicPr>
          <p:cNvPr id="23" name="Picture 4" descr="https://mass-images.pro/files/preview/1/14/6ba0940a1d535ed1aa1fdb4d33cb7f11.png?1622442823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373216"/>
            <a:ext cx="1816163" cy="1961456"/>
          </a:xfrm>
          <a:prstGeom prst="rect">
            <a:avLst/>
          </a:prstGeom>
          <a:noFill/>
        </p:spPr>
      </p:pic>
      <p:pic>
        <p:nvPicPr>
          <p:cNvPr id="24" name="Picture 4" descr="https://mass-images.pro/files/preview/1/14/6ba0940a1d535ed1aa1fdb4d33cb7f11.png?1622442823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373216"/>
            <a:ext cx="1816163" cy="1961456"/>
          </a:xfrm>
          <a:prstGeom prst="rect">
            <a:avLst/>
          </a:prstGeom>
          <a:noFill/>
        </p:spPr>
      </p:pic>
      <p:pic>
        <p:nvPicPr>
          <p:cNvPr id="25" name="Picture 4" descr="https://mass-images.pro/files/preview/1/14/6ba0940a1d535ed1aa1fdb4d33cb7f11.png?1622442823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373216"/>
            <a:ext cx="1816163" cy="1961456"/>
          </a:xfrm>
          <a:prstGeom prst="rect">
            <a:avLst/>
          </a:prstGeom>
          <a:noFill/>
        </p:spPr>
      </p:pic>
      <p:sp>
        <p:nvSpPr>
          <p:cNvPr id="27" name="Овальная выноска 26"/>
          <p:cNvSpPr/>
          <p:nvPr/>
        </p:nvSpPr>
        <p:spPr>
          <a:xfrm>
            <a:off x="5004048" y="3717032"/>
            <a:ext cx="2880320" cy="201622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508104" y="4077072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из 10 человек в РФ не знают основную информацию о бюджете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504056" cy="68580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021288"/>
            <a:ext cx="9144000" cy="504056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71600" y="188640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России этот проект стартовал в 2016 году. Но уже по итогам 2017 было реализовано более 15 тысяч проектов, общий объем затраченных средств составил более 14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рублей, из которых примерно половину составили региональные субсидии, а другую часть – средства муниципалитетов, граждан и спонсоров.</a:t>
            </a:r>
          </a:p>
          <a:p>
            <a:pPr fontAlgn="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том, как этот процесс проходит в Оренбуржье, рассказал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заместитель министра финансов области Дмитрий Кулаков.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7410" name="Picture 2" descr="https://www.ural56.ru/upload/iblock/9c1/9c179abc3fea2792132137d582394d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140968"/>
            <a:ext cx="4267861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 направления по реализации проекта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475656" y="1772816"/>
          <a:ext cx="6096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187624" y="1628800"/>
          <a:ext cx="6720408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260648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Общая стоимость проектов, отобранных населением, составила 4,9 млн.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рублей с момента его реализации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028" y="107936"/>
            <a:ext cx="7184820" cy="857256"/>
          </a:xfrm>
          <a:ln>
            <a:solidFill>
              <a:srgbClr val="FF33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21917" tIns="60958" rIns="121917" bIns="60958" rtlCol="0" anchor="ctr">
            <a:normAutofit fontScale="90000"/>
          </a:bodyPr>
          <a:lstStyle/>
          <a:p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бюджетированию в Оренбургской области допускаются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объекты общественной инфраструктуры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Рисунок 6" descr="56c3b9b93fe490de15f0695654194b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809738"/>
            <a:ext cx="2000264" cy="1809763"/>
          </a:xfrm>
          <a:prstGeom prst="rect">
            <a:avLst/>
          </a:prstGeom>
        </p:spPr>
      </p:pic>
      <p:pic>
        <p:nvPicPr>
          <p:cNvPr id="8" name="Рисунок 7" descr="161_p7250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809741"/>
            <a:ext cx="1809762" cy="1809763"/>
          </a:xfrm>
          <a:prstGeom prst="rect">
            <a:avLst/>
          </a:prstGeom>
        </p:spPr>
      </p:pic>
      <p:pic>
        <p:nvPicPr>
          <p:cNvPr id="9" name="Рисунок 8" descr="IMG_17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809738"/>
            <a:ext cx="1918972" cy="18097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1472" y="1238236"/>
            <a:ext cx="2357454" cy="476253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marL="457189" indent="-457189" algn="ctr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Игровые площадки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1238236"/>
            <a:ext cx="2500330" cy="476253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marL="457189" indent="-457189" algn="ctr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Автомобильные дороги</a:t>
            </a:r>
            <a:endParaRPr lang="ru-RU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1238236"/>
            <a:ext cx="2357454" cy="476253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marL="457189" indent="-457189" algn="ctr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Объекты культуры</a:t>
            </a:r>
            <a:endParaRPr lang="ru-RU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3810004"/>
            <a:ext cx="3214710" cy="762005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marL="457189" indent="-457189" algn="ctr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Объекты физической культуры</a:t>
            </a:r>
          </a:p>
        </p:txBody>
      </p:sp>
      <p:pic>
        <p:nvPicPr>
          <p:cNvPr id="16" name="Рисунок 15" descr="2150_101001-qohwvcbdrjxz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1" y="4667260"/>
            <a:ext cx="2500330" cy="1904269"/>
          </a:xfrm>
          <a:prstGeom prst="rect">
            <a:avLst/>
          </a:prstGeom>
        </p:spPr>
      </p:pic>
      <p:pic>
        <p:nvPicPr>
          <p:cNvPr id="17" name="Рисунок 16" descr="11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667260"/>
            <a:ext cx="2143140" cy="190426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428992" y="3810004"/>
            <a:ext cx="2786082" cy="762005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marL="457189" indent="-457189" algn="ctr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Места массового отдыха населения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86512" y="3810004"/>
            <a:ext cx="2714644" cy="762005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marL="457189" indent="-457189" algn="ctr"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Объекты библиотечного обслуживания </a:t>
            </a:r>
          </a:p>
        </p:txBody>
      </p:sp>
      <p:pic>
        <p:nvPicPr>
          <p:cNvPr id="20" name="Рисунок 19" descr="biblk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9" y="4667261"/>
            <a:ext cx="2243128" cy="190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8345-EC9A-4631-8DA7-0545DFA1DCB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8660" y="3819502"/>
            <a:ext cx="3528392" cy="447135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благоустройства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79" y="4603953"/>
            <a:ext cx="2329200" cy="20628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41" y="4603953"/>
            <a:ext cx="2327574" cy="206286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17088" y="397104"/>
            <a:ext cx="2779048" cy="1067033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жителей услугами бытового обслуживания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8661" y="456245"/>
            <a:ext cx="2359369" cy="996703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культурного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4" y="1666407"/>
            <a:ext cx="2314755" cy="20042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874" y="1466589"/>
            <a:ext cx="2351225" cy="20308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003932" y="663861"/>
            <a:ext cx="2289111" cy="533517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захоронения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34115" y="3819500"/>
            <a:ext cx="3658928" cy="736835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электро-, тепло-,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газо-, водоснабжения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10" y="1626880"/>
            <a:ext cx="2322605" cy="19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763688" y="332656"/>
            <a:ext cx="5789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Рейтинг участников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387507" y="1514517"/>
            <a:ext cx="6421480" cy="4166174"/>
            <a:chOff x="1574801" y="1763092"/>
            <a:chExt cx="8561973" cy="4166174"/>
          </a:xfrm>
        </p:grpSpPr>
        <p:sp>
          <p:nvSpPr>
            <p:cNvPr id="9" name="TextBox 8"/>
            <p:cNvSpPr txBox="1"/>
            <p:nvPr/>
          </p:nvSpPr>
          <p:spPr>
            <a:xfrm>
              <a:off x="4223656" y="1828777"/>
              <a:ext cx="5479637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u="sng" dirty="0" smtClean="0">
                  <a:ln>
                    <a:solidFill>
                      <a:schemeClr val="tx1"/>
                    </a:solidFill>
                  </a:ln>
                  <a:solidFill>
                    <a:srgbClr val="D6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Самые неактивные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города Бугуруслан, Новотроицк, Оренбург, ЗАТО </a:t>
              </a:r>
              <a:r>
                <a:rPr lang="ru-RU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Комаровский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3656" y="3793314"/>
              <a:ext cx="591311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u="sng" dirty="0" smtClean="0">
                  <a:ln>
                    <a:solidFill>
                      <a:schemeClr val="tx1"/>
                    </a:solidFill>
                  </a:ln>
                  <a:solidFill>
                    <a:srgbClr val="094D8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Самые активные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ru-RU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Шарлыкский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район,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Сорочинский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ГО, </a:t>
              </a:r>
              <a:r>
                <a:rPr lang="ru-RU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Тюльганский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район, Бузулукский и </a:t>
              </a:r>
              <a:r>
                <a:rPr lang="ru-RU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Саракташский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районы.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4801" y="3719466"/>
              <a:ext cx="2209800" cy="22098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11144" y="1763092"/>
              <a:ext cx="1937113" cy="1454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19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563888" cy="68580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286001" cy="1435100"/>
          </a:xfrm>
        </p:spPr>
        <p:txBody>
          <a:bodyPr numCol="1"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помимо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бюджетирования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проводятся публичные слушания отчета об исполнении бюджета Оренбургской области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563888" cy="46910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апреля 2018 года состоялись  публичные слушания отчета об исполнении бюджета МО г. Бузулук за 2017 год,  преподавателями Шкаевой А.А. 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Оверченко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М.В. проведен урок – экскурсия для студентов 11с,22,21с групп специальности «Финансы», который проходил в актовом зале администрации МО г. Бузулук.  С основным докладом выступил начальник финансового управления администрации МО г. Бузулук  Огородников А.В., который доложил об итогах исполнения бюджета на 2017год. Студенты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Бузулукского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филиала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Финуниверситета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Правительстве РФ приняли активное участие в проведенном мероприятии, в качестве слушателей, а также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Шаткина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Анастасия студентка 21с группы выступила содокладчиком по теме  проводимых слушаний.</a:t>
            </a:r>
          </a:p>
          <a:p>
            <a:endParaRPr lang="ru-RU" dirty="0"/>
          </a:p>
        </p:txBody>
      </p:sp>
      <p:pic>
        <p:nvPicPr>
          <p:cNvPr id="19458" name="Picture 2" descr="C:\Users\Елена\Desktop\IMG_84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556792"/>
            <a:ext cx="5111750" cy="3407833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296</Words>
  <Application>Microsoft Office PowerPoint</Application>
  <PresentationFormat>Экран (4:3)</PresentationFormat>
  <Paragraphs>39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 бюджетированию в Оренбургской области допускаются объекты общественной инфраструктуры:</vt:lpstr>
      <vt:lpstr>Презентация PowerPoint</vt:lpstr>
      <vt:lpstr>Презентация PowerPoint</vt:lpstr>
      <vt:lpstr>Но помимо бюджетирования проводятся публичные слушания отчета об исполнении бюджета Оренбургской области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3-1</cp:lastModifiedBy>
  <cp:revision>2</cp:revision>
  <dcterms:created xsi:type="dcterms:W3CDTF">2021-05-31T05:03:07Z</dcterms:created>
  <dcterms:modified xsi:type="dcterms:W3CDTF">2021-06-01T03:41:24Z</dcterms:modified>
</cp:coreProperties>
</file>