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8" r:id="rId16"/>
    <p:sldId id="282" r:id="rId17"/>
    <p:sldId id="275" r:id="rId18"/>
    <p:sldId id="279" r:id="rId19"/>
    <p:sldId id="276" r:id="rId20"/>
    <p:sldId id="277" r:id="rId21"/>
  </p:sldIdLst>
  <p:sldSz cx="9144000" cy="6858000" type="screen4x3"/>
  <p:notesSz cx="6797675" cy="9926638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272"/>
    <a:srgbClr val="B0FEEB"/>
    <a:srgbClr val="3333CC"/>
    <a:srgbClr val="140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5" d="100"/>
          <a:sy n="115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781CC-B84D-4DE7-93F4-0218F5D8093D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9223B-C1AE-42F4-822D-0BECEFFCCBDC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sz="1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России от 10.07.2013 N 583 «Об обеспечении доступа к общедоступной информации о деятельности государственных органов и органов местного самоуправления в сети Интернет в форме открытых данных» (действует в редакции постановления Правительства РФ от 20.11.2018 N 1391);</a:t>
          </a:r>
          <a:endParaRPr lang="ru-RU" sz="14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4DFA9-EA9D-4ED5-B107-919C3D4065DF}" type="parTrans" cxnId="{9AF81F08-FD14-4830-9F8C-88C7FF8BD079}">
      <dgm:prSet/>
      <dgm:spPr/>
      <dgm:t>
        <a:bodyPr/>
        <a:lstStyle/>
        <a:p>
          <a:endParaRPr lang="ru-RU"/>
        </a:p>
      </dgm:t>
    </dgm:pt>
    <dgm:pt modelId="{15F0E214-67A5-4E98-BD1A-8791F4F0682E}" type="sibTrans" cxnId="{9AF81F08-FD14-4830-9F8C-88C7FF8BD079}">
      <dgm:prSet/>
      <dgm:spPr/>
      <dgm:t>
        <a:bodyPr/>
        <a:lstStyle/>
        <a:p>
          <a:endParaRPr lang="ru-RU"/>
        </a:p>
      </dgm:t>
    </dgm:pt>
    <dgm:pt modelId="{62AC9D01-6E0A-49DB-8117-B0ACC550806F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sz="1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финансов Российской Федерации, Министерства регионального развития Российской Федерации и Министерства экономического развития Российской Федерации от 22.08.2013 N 86н/357/468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 (приказ утратил силу с 21.09.2015 г., был издан новый приказ Минфина России от 22.09.2015 N 145н, который действует в редакции приказов от 27.11.2017 N 1067, от 04.12.2018 N 249н, от 15.10.2020 N 982); </a:t>
          </a:r>
          <a:endParaRPr lang="ru-RU" sz="14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7F3A5-612E-4BA8-A0E2-42F0F151D041}" type="parTrans" cxnId="{4415A37C-B4A4-4143-9093-BCFC0BDCDCDF}">
      <dgm:prSet/>
      <dgm:spPr/>
      <dgm:t>
        <a:bodyPr/>
        <a:lstStyle/>
        <a:p>
          <a:endParaRPr lang="ru-RU"/>
        </a:p>
      </dgm:t>
    </dgm:pt>
    <dgm:pt modelId="{348C3BFF-10C0-4E8E-9FD0-528629AB5A7C}" type="sibTrans" cxnId="{4415A37C-B4A4-4143-9093-BCFC0BDCDCDF}">
      <dgm:prSet/>
      <dgm:spPr/>
      <dgm:t>
        <a:bodyPr/>
        <a:lstStyle/>
        <a:p>
          <a:endParaRPr lang="ru-RU"/>
        </a:p>
      </dgm:t>
    </dgm:pt>
    <dgm:pt modelId="{662F69B1-15E5-4BA6-B886-EC0EFD1F99F6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sz="14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Правительства РФ от 10.07.2013 N 1187-р «О перечнях информации о деятельности государственных органов, органов местного самоуправления, размещаемой в сети «Интернет» в форме открытых данных» (действует в редакции распоряжений Правительства РФ от 30.12.2015 N 2757-р, от 24.03.2018 N 500-р).</a:t>
          </a:r>
          <a:endParaRPr lang="ru-RU" sz="14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E3071-B588-4314-8B9E-D6DB42E42B5A}" type="parTrans" cxnId="{EE76AAF1-3393-4A8A-9246-5806728C8BAE}">
      <dgm:prSet/>
      <dgm:spPr/>
      <dgm:t>
        <a:bodyPr/>
        <a:lstStyle/>
        <a:p>
          <a:endParaRPr lang="ru-RU"/>
        </a:p>
      </dgm:t>
    </dgm:pt>
    <dgm:pt modelId="{D1552CFF-A6FE-4B58-80C4-2A7BA623B931}" type="sibTrans" cxnId="{EE76AAF1-3393-4A8A-9246-5806728C8BAE}">
      <dgm:prSet/>
      <dgm:spPr/>
      <dgm:t>
        <a:bodyPr/>
        <a:lstStyle/>
        <a:p>
          <a:endParaRPr lang="ru-RU"/>
        </a:p>
      </dgm:t>
    </dgm:pt>
    <dgm:pt modelId="{6C0F9E6D-A8BF-4FB6-B0F2-43B6C954A12F}" type="pres">
      <dgm:prSet presAssocID="{CF3781CC-B84D-4DE7-93F4-0218F5D809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10A11-8672-472F-A064-6B9DAA57F0BF}" type="pres">
      <dgm:prSet presAssocID="{0559223B-C1AE-42F4-822D-0BECEFFCCBDC}" presName="composite" presStyleCnt="0"/>
      <dgm:spPr/>
    </dgm:pt>
    <dgm:pt modelId="{0A851D77-64CA-4984-BCCC-B940487B926F}" type="pres">
      <dgm:prSet presAssocID="{0559223B-C1AE-42F4-822D-0BECEFFCCBDC}" presName="imgShp" presStyleLbl="fgImgPlace1" presStyleIdx="0" presStyleCnt="3" custScaleX="267615" custScaleY="274505" custLinFactX="-73790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AF5A979-3404-4067-999D-8B8F69C2F549}" type="pres">
      <dgm:prSet presAssocID="{0559223B-C1AE-42F4-822D-0BECEFFCCBDC}" presName="txShp" presStyleLbl="node1" presStyleIdx="0" presStyleCnt="3" custScaleX="139002" custScaleY="343058" custLinFactNeighborX="5687" custLinFactNeighborY="-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E2220-8443-4F5A-99EC-0DE194ECF095}" type="pres">
      <dgm:prSet presAssocID="{15F0E214-67A5-4E98-BD1A-8791F4F0682E}" presName="spacing" presStyleCnt="0"/>
      <dgm:spPr/>
    </dgm:pt>
    <dgm:pt modelId="{5E2D47E6-E005-4C51-AFD2-D147FC84A18D}" type="pres">
      <dgm:prSet presAssocID="{62AC9D01-6E0A-49DB-8117-B0ACC550806F}" presName="composite" presStyleCnt="0"/>
      <dgm:spPr/>
    </dgm:pt>
    <dgm:pt modelId="{8DFA471E-0931-4ED6-9386-EFEF2A7EF3BD}" type="pres">
      <dgm:prSet presAssocID="{62AC9D01-6E0A-49DB-8117-B0ACC550806F}" presName="imgShp" presStyleLbl="fgImgPlace1" presStyleIdx="1" presStyleCnt="3" custScaleX="267615" custScaleY="274505" custLinFactX="-66955" custLinFactNeighborX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982D94D6-1CC3-413B-98F4-862FB715AC76}" type="pres">
      <dgm:prSet presAssocID="{62AC9D01-6E0A-49DB-8117-B0ACC550806F}" presName="txShp" presStyleLbl="node1" presStyleIdx="1" presStyleCnt="3" custScaleX="139084" custScaleY="343058" custLinFactNeighborX="13900" custLinFactNeighborY="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15387-3F17-454F-ABEB-9C6C7E86F6D9}" type="pres">
      <dgm:prSet presAssocID="{348C3BFF-10C0-4E8E-9FD0-528629AB5A7C}" presName="spacing" presStyleCnt="0"/>
      <dgm:spPr/>
    </dgm:pt>
    <dgm:pt modelId="{7FCBB61E-251E-43C1-B6B0-B2EEB9B8A7DE}" type="pres">
      <dgm:prSet presAssocID="{662F69B1-15E5-4BA6-B886-EC0EFD1F99F6}" presName="composite" presStyleCnt="0"/>
      <dgm:spPr/>
    </dgm:pt>
    <dgm:pt modelId="{4C9EA9EA-3088-4606-9B5F-3D2C72674D82}" type="pres">
      <dgm:prSet presAssocID="{662F69B1-15E5-4BA6-B886-EC0EFD1F99F6}" presName="imgShp" presStyleLbl="fgImgPlace1" presStyleIdx="2" presStyleCnt="3" custScaleX="267615" custScaleY="274505" custLinFactX="-73790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7EDDCB61-3C72-49FF-AF38-F9DDEFB4AF1C}" type="pres">
      <dgm:prSet presAssocID="{662F69B1-15E5-4BA6-B886-EC0EFD1F99F6}" presName="txShp" presStyleLbl="node1" presStyleIdx="2" presStyleCnt="3" custScaleX="140267" custScaleY="343058" custLinFactNeighborX="5054" custLinFactNeighborY="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81F08-FD14-4830-9F8C-88C7FF8BD079}" srcId="{CF3781CC-B84D-4DE7-93F4-0218F5D8093D}" destId="{0559223B-C1AE-42F4-822D-0BECEFFCCBDC}" srcOrd="0" destOrd="0" parTransId="{8444DFA9-EA9D-4ED5-B107-919C3D4065DF}" sibTransId="{15F0E214-67A5-4E98-BD1A-8791F4F0682E}"/>
    <dgm:cxn modelId="{5C787298-CAF8-4A87-A777-E3AC639C5582}" type="presOf" srcId="{662F69B1-15E5-4BA6-B886-EC0EFD1F99F6}" destId="{7EDDCB61-3C72-49FF-AF38-F9DDEFB4AF1C}" srcOrd="0" destOrd="0" presId="urn:microsoft.com/office/officeart/2005/8/layout/vList3"/>
    <dgm:cxn modelId="{65589855-3685-4F01-91F8-D9ADDED68038}" type="presOf" srcId="{62AC9D01-6E0A-49DB-8117-B0ACC550806F}" destId="{982D94D6-1CC3-413B-98F4-862FB715AC76}" srcOrd="0" destOrd="0" presId="urn:microsoft.com/office/officeart/2005/8/layout/vList3"/>
    <dgm:cxn modelId="{029E36C1-FD0D-43CC-AA39-F69075EC76EC}" type="presOf" srcId="{0559223B-C1AE-42F4-822D-0BECEFFCCBDC}" destId="{2AF5A979-3404-4067-999D-8B8F69C2F549}" srcOrd="0" destOrd="0" presId="urn:microsoft.com/office/officeart/2005/8/layout/vList3"/>
    <dgm:cxn modelId="{EE76AAF1-3393-4A8A-9246-5806728C8BAE}" srcId="{CF3781CC-B84D-4DE7-93F4-0218F5D8093D}" destId="{662F69B1-15E5-4BA6-B886-EC0EFD1F99F6}" srcOrd="2" destOrd="0" parTransId="{15DE3071-B588-4314-8B9E-D6DB42E42B5A}" sibTransId="{D1552CFF-A6FE-4B58-80C4-2A7BA623B931}"/>
    <dgm:cxn modelId="{4415A37C-B4A4-4143-9093-BCFC0BDCDCDF}" srcId="{CF3781CC-B84D-4DE7-93F4-0218F5D8093D}" destId="{62AC9D01-6E0A-49DB-8117-B0ACC550806F}" srcOrd="1" destOrd="0" parTransId="{A077F3A5-612E-4BA8-A0E2-42F0F151D041}" sibTransId="{348C3BFF-10C0-4E8E-9FD0-528629AB5A7C}"/>
    <dgm:cxn modelId="{E513DA9B-CBDA-4402-966D-28E011132B76}" type="presOf" srcId="{CF3781CC-B84D-4DE7-93F4-0218F5D8093D}" destId="{6C0F9E6D-A8BF-4FB6-B0F2-43B6C954A12F}" srcOrd="0" destOrd="0" presId="urn:microsoft.com/office/officeart/2005/8/layout/vList3"/>
    <dgm:cxn modelId="{7137FF52-AD08-4746-AB93-D96BC5C5ED4E}" type="presParOf" srcId="{6C0F9E6D-A8BF-4FB6-B0F2-43B6C954A12F}" destId="{24110A11-8672-472F-A064-6B9DAA57F0BF}" srcOrd="0" destOrd="0" presId="urn:microsoft.com/office/officeart/2005/8/layout/vList3"/>
    <dgm:cxn modelId="{14FC7822-5881-47D5-91C2-E348450D5FB8}" type="presParOf" srcId="{24110A11-8672-472F-A064-6B9DAA57F0BF}" destId="{0A851D77-64CA-4984-BCCC-B940487B926F}" srcOrd="0" destOrd="0" presId="urn:microsoft.com/office/officeart/2005/8/layout/vList3"/>
    <dgm:cxn modelId="{7CCE4E78-FF06-43C1-8616-9A1D6A3A69A3}" type="presParOf" srcId="{24110A11-8672-472F-A064-6B9DAA57F0BF}" destId="{2AF5A979-3404-4067-999D-8B8F69C2F549}" srcOrd="1" destOrd="0" presId="urn:microsoft.com/office/officeart/2005/8/layout/vList3"/>
    <dgm:cxn modelId="{ABB7730B-0CAC-47D7-917B-B2F0E439AFC0}" type="presParOf" srcId="{6C0F9E6D-A8BF-4FB6-B0F2-43B6C954A12F}" destId="{BE0E2220-8443-4F5A-99EC-0DE194ECF095}" srcOrd="1" destOrd="0" presId="urn:microsoft.com/office/officeart/2005/8/layout/vList3"/>
    <dgm:cxn modelId="{26A71FD5-8604-46BD-88D5-8A861CD6C4BF}" type="presParOf" srcId="{6C0F9E6D-A8BF-4FB6-B0F2-43B6C954A12F}" destId="{5E2D47E6-E005-4C51-AFD2-D147FC84A18D}" srcOrd="2" destOrd="0" presId="urn:microsoft.com/office/officeart/2005/8/layout/vList3"/>
    <dgm:cxn modelId="{95AC2C58-016F-4BC4-BE06-F181FEED8624}" type="presParOf" srcId="{5E2D47E6-E005-4C51-AFD2-D147FC84A18D}" destId="{8DFA471E-0931-4ED6-9386-EFEF2A7EF3BD}" srcOrd="0" destOrd="0" presId="urn:microsoft.com/office/officeart/2005/8/layout/vList3"/>
    <dgm:cxn modelId="{2B5CD598-16D9-4D22-9A7F-A5FF40C91ACD}" type="presParOf" srcId="{5E2D47E6-E005-4C51-AFD2-D147FC84A18D}" destId="{982D94D6-1CC3-413B-98F4-862FB715AC76}" srcOrd="1" destOrd="0" presId="urn:microsoft.com/office/officeart/2005/8/layout/vList3"/>
    <dgm:cxn modelId="{02EF313D-DC12-4D72-837A-940E669C357C}" type="presParOf" srcId="{6C0F9E6D-A8BF-4FB6-B0F2-43B6C954A12F}" destId="{DFD15387-3F17-454F-ABEB-9C6C7E86F6D9}" srcOrd="3" destOrd="0" presId="urn:microsoft.com/office/officeart/2005/8/layout/vList3"/>
    <dgm:cxn modelId="{AFBAF314-DB9A-4125-A3D8-72D81E52626E}" type="presParOf" srcId="{6C0F9E6D-A8BF-4FB6-B0F2-43B6C954A12F}" destId="{7FCBB61E-251E-43C1-B6B0-B2EEB9B8A7DE}" srcOrd="4" destOrd="0" presId="urn:microsoft.com/office/officeart/2005/8/layout/vList3"/>
    <dgm:cxn modelId="{96B8E056-04A6-4AA0-A2EF-F5C33E8BE665}" type="presParOf" srcId="{7FCBB61E-251E-43C1-B6B0-B2EEB9B8A7DE}" destId="{4C9EA9EA-3088-4606-9B5F-3D2C72674D82}" srcOrd="0" destOrd="0" presId="urn:microsoft.com/office/officeart/2005/8/layout/vList3"/>
    <dgm:cxn modelId="{2E8C93CA-B64D-4B3B-B2C3-C122C157478B}" type="presParOf" srcId="{7FCBB61E-251E-43C1-B6B0-B2EEB9B8A7DE}" destId="{7EDDCB61-3C72-49FF-AF38-F9DDEFB4AF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EB5D6-B03F-4AED-951F-8AE631415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09B8C0-6862-4617-BFF8-69828C822173}">
      <dgm:prSet custT="1"/>
      <dgm:spPr>
        <a:solidFill>
          <a:schemeClr val="bg2"/>
        </a:solidFill>
      </dgm:spPr>
      <dgm:t>
        <a:bodyPr/>
        <a:lstStyle/>
        <a:p>
          <a:r>
            <a:rPr lang="ru-RU" sz="1200" b="0" dirty="0" smtClean="0">
              <a:solidFill>
                <a:srgbClr val="7030A0"/>
              </a:solidFill>
            </a:rPr>
            <a:t>Приказом от 04.12.2018 N 249н состав информации, включаемый в бюджет для граждан, пополнился сведениями об учете мнения граждан (заинтересованных пользователей) о приоритетной для граждан (заинтересованных пользователей) информации, планируемой к включению, описана процедура проведения такого рода опросов граждан.</a:t>
          </a:r>
          <a:endParaRPr lang="ru-RU" sz="1200" b="0" dirty="0">
            <a:solidFill>
              <a:srgbClr val="7030A0"/>
            </a:solidFill>
          </a:endParaRPr>
        </a:p>
      </dgm:t>
    </dgm:pt>
    <dgm:pt modelId="{7F7AD1EC-3AC3-4837-9D92-0BBB3C012956}" type="parTrans" cxnId="{38F204DA-649D-47DB-9157-6A14D2E779C4}">
      <dgm:prSet/>
      <dgm:spPr/>
      <dgm:t>
        <a:bodyPr/>
        <a:lstStyle/>
        <a:p>
          <a:endParaRPr lang="ru-RU"/>
        </a:p>
      </dgm:t>
    </dgm:pt>
    <dgm:pt modelId="{A1B51607-B0BF-48FD-9F4D-8CE2209D6DEA}" type="sibTrans" cxnId="{38F204DA-649D-47DB-9157-6A14D2E779C4}">
      <dgm:prSet/>
      <dgm:spPr/>
      <dgm:t>
        <a:bodyPr/>
        <a:lstStyle/>
        <a:p>
          <a:endParaRPr lang="ru-RU"/>
        </a:p>
      </dgm:t>
    </dgm:pt>
    <dgm:pt modelId="{816A6D54-1E2B-455B-B808-DD8830A0DA1D}">
      <dgm:prSet custT="1"/>
      <dgm:spPr>
        <a:solidFill>
          <a:schemeClr val="bg2"/>
        </a:solidFill>
      </dgm:spPr>
      <dgm:t>
        <a:bodyPr/>
        <a:lstStyle/>
        <a:p>
          <a:r>
            <a:rPr lang="ru-RU" sz="1200" b="0" dirty="0" smtClean="0">
              <a:solidFill>
                <a:srgbClr val="7030A0"/>
              </a:solidFill>
            </a:rPr>
            <a:t>Приказом 27.11.2017 N 1067 Методические рекомендации были дополнены </a:t>
          </a:r>
          <a:r>
            <a:rPr lang="en-US" sz="1200" b="0" dirty="0" smtClean="0">
              <a:solidFill>
                <a:srgbClr val="7030A0"/>
              </a:solidFill>
            </a:rPr>
            <a:t>IV</a:t>
          </a:r>
          <a:r>
            <a:rPr lang="ru-RU" sz="1200" b="0" dirty="0" smtClean="0">
              <a:solidFill>
                <a:srgbClr val="7030A0"/>
              </a:solidFill>
            </a:rPr>
            <a:t> разделом «Организация мониторинга и распространения лучших практик публикации бюджетов для граждан и иных мероприятий, направленных на повышение прозрачности (открытости) бюджетов субъектов Российской Федерации и местных бюджетов», содержащий рекомендации финансовым органам по предоставлению информации для формирования ежегодного Доклада о лучшей практике развития «Бюджета для граждан» в субъектах Российской Федерации и муниципальных образованиях, а также по использованию в работе, содержащихся в Докладе практик.</a:t>
          </a:r>
          <a:endParaRPr lang="ru-RU" sz="1200" b="0" dirty="0">
            <a:solidFill>
              <a:srgbClr val="7030A0"/>
            </a:solidFill>
          </a:endParaRPr>
        </a:p>
      </dgm:t>
    </dgm:pt>
    <dgm:pt modelId="{6A8A0BE1-133D-452B-B76F-73160BC728A3}" type="parTrans" cxnId="{E99B8899-DAD0-425A-8863-A7371647F88F}">
      <dgm:prSet/>
      <dgm:spPr/>
      <dgm:t>
        <a:bodyPr/>
        <a:lstStyle/>
        <a:p>
          <a:endParaRPr lang="ru-RU"/>
        </a:p>
      </dgm:t>
    </dgm:pt>
    <dgm:pt modelId="{A1BBF9EB-98BC-4EAD-AA9A-F762AFC83B76}" type="sibTrans" cxnId="{E99B8899-DAD0-425A-8863-A7371647F88F}">
      <dgm:prSet/>
      <dgm:spPr/>
      <dgm:t>
        <a:bodyPr/>
        <a:lstStyle/>
        <a:p>
          <a:endParaRPr lang="ru-RU"/>
        </a:p>
      </dgm:t>
    </dgm:pt>
    <dgm:pt modelId="{55CE72BE-349F-4E0A-A73A-3BFA0519CD83}">
      <dgm:prSet custT="1"/>
      <dgm:spPr>
        <a:solidFill>
          <a:schemeClr val="bg2"/>
        </a:solidFill>
      </dgm:spPr>
      <dgm:t>
        <a:bodyPr/>
        <a:lstStyle/>
        <a:p>
          <a:r>
            <a:rPr lang="ru-RU" sz="1200" b="0" dirty="0" smtClean="0">
              <a:solidFill>
                <a:srgbClr val="7030A0"/>
              </a:solidFill>
            </a:rPr>
            <a:t>В связи с изменением бюджетного законодательства в части инициативного бюджетирования, приказом от 15.10.2020 N 982 было заменено понятие «проект инициативного бюджетирования» на «инициативный проект».</a:t>
          </a:r>
          <a:endParaRPr lang="ru-RU" sz="1200" b="0" dirty="0">
            <a:solidFill>
              <a:srgbClr val="7030A0"/>
            </a:solidFill>
          </a:endParaRPr>
        </a:p>
      </dgm:t>
    </dgm:pt>
    <dgm:pt modelId="{B4D8295F-AC04-4C6A-A78F-B19B4AC185AF}" type="parTrans" cxnId="{E9769538-02A4-42F0-8D5F-EB4A20593110}">
      <dgm:prSet/>
      <dgm:spPr/>
      <dgm:t>
        <a:bodyPr/>
        <a:lstStyle/>
        <a:p>
          <a:endParaRPr lang="ru-RU"/>
        </a:p>
      </dgm:t>
    </dgm:pt>
    <dgm:pt modelId="{E5FB1F2E-4443-41EB-9C09-D4E93B069E65}" type="sibTrans" cxnId="{E9769538-02A4-42F0-8D5F-EB4A20593110}">
      <dgm:prSet/>
      <dgm:spPr/>
      <dgm:t>
        <a:bodyPr/>
        <a:lstStyle/>
        <a:p>
          <a:endParaRPr lang="ru-RU"/>
        </a:p>
      </dgm:t>
    </dgm:pt>
    <dgm:pt modelId="{5389392E-EFFB-47AB-B650-5F120F71C4FE}" type="pres">
      <dgm:prSet presAssocID="{E2CEB5D6-B03F-4AED-951F-8AE631415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25C53-5DE2-4F6E-ABC9-AEFFAAF5914A}" type="pres">
      <dgm:prSet presAssocID="{6009B8C0-6862-4617-BFF8-69828C822173}" presName="node" presStyleLbl="node1" presStyleIdx="0" presStyleCnt="3" custScaleX="178981" custScaleY="148488" custLinFactNeighborX="41373" custLinFactNeighborY="-2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2290-3281-46ED-8A8D-47A2E782CCD3}" type="pres">
      <dgm:prSet presAssocID="{A1B51607-B0BF-48FD-9F4D-8CE2209D6DEA}" presName="sibTrans" presStyleCnt="0"/>
      <dgm:spPr/>
    </dgm:pt>
    <dgm:pt modelId="{0C1428BB-7773-44FA-AE76-3870FAAED963}" type="pres">
      <dgm:prSet presAssocID="{816A6D54-1E2B-455B-B808-DD8830A0DA1D}" presName="node" presStyleLbl="node1" presStyleIdx="1" presStyleCnt="3" custScaleX="142607" custScaleY="131228" custLinFactX="-14090" custLinFactY="1601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AD5D9-B0BF-43CF-8768-CC1E6663AD38}" type="pres">
      <dgm:prSet presAssocID="{A1BBF9EB-98BC-4EAD-AA9A-F762AFC83B76}" presName="sibTrans" presStyleCnt="0"/>
      <dgm:spPr/>
    </dgm:pt>
    <dgm:pt modelId="{C9604CA1-1338-4D6D-A0D5-A64AC328FC37}" type="pres">
      <dgm:prSet presAssocID="{55CE72BE-349F-4E0A-A73A-3BFA0519CD83}" presName="node" presStyleLbl="node1" presStyleIdx="2" presStyleCnt="3" custScaleX="102192" custScaleY="121499" custLinFactNeighborX="-1163" custLinFactNeighborY="13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B8899-DAD0-425A-8863-A7371647F88F}" srcId="{E2CEB5D6-B03F-4AED-951F-8AE63141505C}" destId="{816A6D54-1E2B-455B-B808-DD8830A0DA1D}" srcOrd="1" destOrd="0" parTransId="{6A8A0BE1-133D-452B-B76F-73160BC728A3}" sibTransId="{A1BBF9EB-98BC-4EAD-AA9A-F762AFC83B76}"/>
    <dgm:cxn modelId="{E9769538-02A4-42F0-8D5F-EB4A20593110}" srcId="{E2CEB5D6-B03F-4AED-951F-8AE63141505C}" destId="{55CE72BE-349F-4E0A-A73A-3BFA0519CD83}" srcOrd="2" destOrd="0" parTransId="{B4D8295F-AC04-4C6A-A78F-B19B4AC185AF}" sibTransId="{E5FB1F2E-4443-41EB-9C09-D4E93B069E65}"/>
    <dgm:cxn modelId="{0D743092-79D6-4808-A20B-EE26446D0DC4}" type="presOf" srcId="{55CE72BE-349F-4E0A-A73A-3BFA0519CD83}" destId="{C9604CA1-1338-4D6D-A0D5-A64AC328FC37}" srcOrd="0" destOrd="0" presId="urn:microsoft.com/office/officeart/2005/8/layout/default"/>
    <dgm:cxn modelId="{87EC459C-6565-46EE-9AF8-7C802C626483}" type="presOf" srcId="{E2CEB5D6-B03F-4AED-951F-8AE63141505C}" destId="{5389392E-EFFB-47AB-B650-5F120F71C4FE}" srcOrd="0" destOrd="0" presId="urn:microsoft.com/office/officeart/2005/8/layout/default"/>
    <dgm:cxn modelId="{0F514663-4FD8-436E-83B6-56EB264A89AE}" type="presOf" srcId="{816A6D54-1E2B-455B-B808-DD8830A0DA1D}" destId="{0C1428BB-7773-44FA-AE76-3870FAAED963}" srcOrd="0" destOrd="0" presId="urn:microsoft.com/office/officeart/2005/8/layout/default"/>
    <dgm:cxn modelId="{38F204DA-649D-47DB-9157-6A14D2E779C4}" srcId="{E2CEB5D6-B03F-4AED-951F-8AE63141505C}" destId="{6009B8C0-6862-4617-BFF8-69828C822173}" srcOrd="0" destOrd="0" parTransId="{7F7AD1EC-3AC3-4837-9D92-0BBB3C012956}" sibTransId="{A1B51607-B0BF-48FD-9F4D-8CE2209D6DEA}"/>
    <dgm:cxn modelId="{689E7AC4-039B-4C40-9682-0D2E5F3F62B6}" type="presOf" srcId="{6009B8C0-6862-4617-BFF8-69828C822173}" destId="{C6F25C53-5DE2-4F6E-ABC9-AEFFAAF5914A}" srcOrd="0" destOrd="0" presId="urn:microsoft.com/office/officeart/2005/8/layout/default"/>
    <dgm:cxn modelId="{72BC9B3C-3CA5-49BF-9970-2B948A167634}" type="presParOf" srcId="{5389392E-EFFB-47AB-B650-5F120F71C4FE}" destId="{C6F25C53-5DE2-4F6E-ABC9-AEFFAAF5914A}" srcOrd="0" destOrd="0" presId="urn:microsoft.com/office/officeart/2005/8/layout/default"/>
    <dgm:cxn modelId="{B022D36B-EB67-44FA-AA54-1DC13D30AE01}" type="presParOf" srcId="{5389392E-EFFB-47AB-B650-5F120F71C4FE}" destId="{D9D52290-3281-46ED-8A8D-47A2E782CCD3}" srcOrd="1" destOrd="0" presId="urn:microsoft.com/office/officeart/2005/8/layout/default"/>
    <dgm:cxn modelId="{C946F6D6-D454-4489-ACEF-D0C8739944F0}" type="presParOf" srcId="{5389392E-EFFB-47AB-B650-5F120F71C4FE}" destId="{0C1428BB-7773-44FA-AE76-3870FAAED963}" srcOrd="2" destOrd="0" presId="urn:microsoft.com/office/officeart/2005/8/layout/default"/>
    <dgm:cxn modelId="{E4777795-14D6-4139-BAF6-D311F26DA9E5}" type="presParOf" srcId="{5389392E-EFFB-47AB-B650-5F120F71C4FE}" destId="{423AD5D9-B0BF-43CF-8768-CC1E6663AD38}" srcOrd="3" destOrd="0" presId="urn:microsoft.com/office/officeart/2005/8/layout/default"/>
    <dgm:cxn modelId="{1624719A-9D93-45B3-9DBD-8DD17426512A}" type="presParOf" srcId="{5389392E-EFFB-47AB-B650-5F120F71C4FE}" destId="{C9604CA1-1338-4D6D-A0D5-A64AC328FC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0CB09D-08AE-497A-8E06-A8FF9B8FFA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EF289-24DC-4806-ACB7-959A58707974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Школьники, студенты</a:t>
          </a:r>
        </a:p>
      </dgm:t>
    </dgm:pt>
    <dgm:pt modelId="{214EE919-5B5D-49CF-82B7-B63C469775BD}" type="parTrans" cxnId="{EAEEC3DC-1013-45DD-95B8-A0E7E3454394}">
      <dgm:prSet/>
      <dgm:spPr/>
      <dgm:t>
        <a:bodyPr/>
        <a:lstStyle/>
        <a:p>
          <a:endParaRPr lang="ru-RU"/>
        </a:p>
      </dgm:t>
    </dgm:pt>
    <dgm:pt modelId="{943F2A19-0D03-41D6-A464-8AB69799FD9E}" type="sibTrans" cxnId="{EAEEC3DC-1013-45DD-95B8-A0E7E3454394}">
      <dgm:prSet/>
      <dgm:spPr/>
      <dgm:t>
        <a:bodyPr/>
        <a:lstStyle/>
        <a:p>
          <a:endParaRPr lang="ru-RU"/>
        </a:p>
      </dgm:t>
    </dgm:pt>
    <dgm:pt modelId="{D2D07E55-76C1-4E54-97A5-68C8A24A1C05}">
      <dgm:prSet/>
      <dgm:spPr/>
      <dgm:t>
        <a:bodyPr/>
        <a:lstStyle/>
        <a:p>
          <a:r>
            <a:rPr lang="ru-RU" dirty="0" smtClean="0"/>
            <a:t>Использование информации в учебных целях (курсовые, дипломные работы, рефераты)</a:t>
          </a:r>
          <a:endParaRPr lang="ru-RU" dirty="0"/>
        </a:p>
      </dgm:t>
    </dgm:pt>
    <dgm:pt modelId="{4E15EA66-15D5-4249-B2AF-20597F15117E}" type="parTrans" cxnId="{9CE914D1-6D1A-4AEC-8A8E-B3E214B2B9F2}">
      <dgm:prSet/>
      <dgm:spPr/>
      <dgm:t>
        <a:bodyPr/>
        <a:lstStyle/>
        <a:p>
          <a:endParaRPr lang="ru-RU"/>
        </a:p>
      </dgm:t>
    </dgm:pt>
    <dgm:pt modelId="{53C433FD-333B-40B3-930F-DC34226CB524}" type="sibTrans" cxnId="{9CE914D1-6D1A-4AEC-8A8E-B3E214B2B9F2}">
      <dgm:prSet/>
      <dgm:spPr/>
      <dgm:t>
        <a:bodyPr/>
        <a:lstStyle/>
        <a:p>
          <a:endParaRPr lang="ru-RU"/>
        </a:p>
      </dgm:t>
    </dgm:pt>
    <dgm:pt modelId="{FEA90E4A-CABE-4B7E-8E38-4FC6FD00618D}">
      <dgm:prSet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Органы</a:t>
          </a:r>
          <a:r>
            <a:rPr lang="ru-RU" sz="1000" baseline="0" dirty="0" smtClean="0">
              <a:solidFill>
                <a:schemeClr val="bg1"/>
              </a:solidFill>
            </a:rPr>
            <a:t> местного самоуправления, не относящиеся к управлению финансами</a:t>
          </a:r>
          <a:endParaRPr lang="ru-RU" sz="1000" dirty="0">
            <a:solidFill>
              <a:schemeClr val="bg1"/>
            </a:solidFill>
          </a:endParaRPr>
        </a:p>
      </dgm:t>
    </dgm:pt>
    <dgm:pt modelId="{430600CB-080D-4969-9B8E-8494FEF9429D}" type="parTrans" cxnId="{7D66DC77-D5DF-4BC7-9A70-DADA384A61EE}">
      <dgm:prSet/>
      <dgm:spPr/>
      <dgm:t>
        <a:bodyPr/>
        <a:lstStyle/>
        <a:p>
          <a:endParaRPr lang="ru-RU"/>
        </a:p>
      </dgm:t>
    </dgm:pt>
    <dgm:pt modelId="{4C91314E-5EF3-47BC-952F-A1754380FB31}" type="sibTrans" cxnId="{7D66DC77-D5DF-4BC7-9A70-DADA384A61EE}">
      <dgm:prSet/>
      <dgm:spPr/>
      <dgm:t>
        <a:bodyPr/>
        <a:lstStyle/>
        <a:p>
          <a:endParaRPr lang="ru-RU"/>
        </a:p>
      </dgm:t>
    </dgm:pt>
    <dgm:pt modelId="{8FBCE248-8B44-49FF-ADFB-C8C65F3936ED}">
      <dgm:prSet/>
      <dgm:spPr/>
      <dgm:t>
        <a:bodyPr/>
        <a:lstStyle/>
        <a:p>
          <a:r>
            <a:rPr lang="ru-RU" dirty="0" smtClean="0"/>
            <a:t>Использование информации при исполнении местного бюджета</a:t>
          </a:r>
          <a:endParaRPr lang="ru-RU" dirty="0"/>
        </a:p>
      </dgm:t>
    </dgm:pt>
    <dgm:pt modelId="{16010865-387D-4FED-A9D1-E25A10675007}" type="parTrans" cxnId="{A5111A77-943C-4E03-8C83-551A0D8634BE}">
      <dgm:prSet/>
      <dgm:spPr/>
      <dgm:t>
        <a:bodyPr/>
        <a:lstStyle/>
        <a:p>
          <a:endParaRPr lang="ru-RU"/>
        </a:p>
      </dgm:t>
    </dgm:pt>
    <dgm:pt modelId="{96014859-BA30-45B0-8308-1934DE3715C4}" type="sibTrans" cxnId="{A5111A77-943C-4E03-8C83-551A0D8634BE}">
      <dgm:prSet/>
      <dgm:spPr/>
      <dgm:t>
        <a:bodyPr/>
        <a:lstStyle/>
        <a:p>
          <a:endParaRPr lang="ru-RU"/>
        </a:p>
      </dgm:t>
    </dgm:pt>
    <dgm:pt modelId="{BF246096-BA03-4570-8FD1-DD8CE93ED6CE}">
      <dgm:prSet/>
      <dgm:spPr/>
      <dgm:t>
        <a:bodyPr/>
        <a:lstStyle/>
        <a:p>
          <a:r>
            <a:rPr lang="ru-RU" dirty="0" smtClean="0"/>
            <a:t>Активное</a:t>
          </a:r>
          <a:r>
            <a:rPr lang="ru-RU" baseline="0" dirty="0" smtClean="0"/>
            <a:t> население</a:t>
          </a:r>
          <a:endParaRPr lang="ru-RU" dirty="0"/>
        </a:p>
      </dgm:t>
    </dgm:pt>
    <dgm:pt modelId="{3D9E2740-3C05-4CA7-8636-49D17EA07EA7}" type="parTrans" cxnId="{D0BCE781-40F9-4E43-AA41-6751260267CB}">
      <dgm:prSet/>
      <dgm:spPr/>
      <dgm:t>
        <a:bodyPr/>
        <a:lstStyle/>
        <a:p>
          <a:endParaRPr lang="ru-RU"/>
        </a:p>
      </dgm:t>
    </dgm:pt>
    <dgm:pt modelId="{099CD69C-FFAB-4900-A8D5-C7F449DD06E6}" type="sibTrans" cxnId="{D0BCE781-40F9-4E43-AA41-6751260267CB}">
      <dgm:prSet/>
      <dgm:spPr/>
      <dgm:t>
        <a:bodyPr/>
        <a:lstStyle/>
        <a:p>
          <a:endParaRPr lang="ru-RU"/>
        </a:p>
      </dgm:t>
    </dgm:pt>
    <dgm:pt modelId="{00F0B094-6D51-4D4E-8F99-9BBA7121549F}">
      <dgm:prSet/>
      <dgm:spPr/>
      <dgm:t>
        <a:bodyPr/>
        <a:lstStyle/>
        <a:p>
          <a:r>
            <a:rPr lang="ru-RU" dirty="0" smtClean="0"/>
            <a:t>Информация о бюджетном процессе</a:t>
          </a:r>
          <a:endParaRPr lang="ru-RU" dirty="0"/>
        </a:p>
      </dgm:t>
    </dgm:pt>
    <dgm:pt modelId="{94578D5F-3C06-4DAC-BB73-1F21B69EEAF9}" type="parTrans" cxnId="{09E25939-8AD9-4FC9-A966-142927C83328}">
      <dgm:prSet/>
      <dgm:spPr/>
      <dgm:t>
        <a:bodyPr/>
        <a:lstStyle/>
        <a:p>
          <a:endParaRPr lang="ru-RU"/>
        </a:p>
      </dgm:t>
    </dgm:pt>
    <dgm:pt modelId="{3D53ED73-6655-4BBC-80FB-12B7817F7929}" type="sibTrans" cxnId="{09E25939-8AD9-4FC9-A966-142927C83328}">
      <dgm:prSet/>
      <dgm:spPr/>
      <dgm:t>
        <a:bodyPr/>
        <a:lstStyle/>
        <a:p>
          <a:endParaRPr lang="ru-RU"/>
        </a:p>
      </dgm:t>
    </dgm:pt>
    <dgm:pt modelId="{C88AD607-873D-4219-8795-7CF67C304992}">
      <dgm:prSet custT="1"/>
      <dgm:spPr/>
      <dgm:t>
        <a:bodyPr/>
        <a:lstStyle/>
        <a:p>
          <a:r>
            <a:rPr lang="ru-RU" sz="1600" dirty="0" smtClean="0"/>
            <a:t>Некоммерческие организации</a:t>
          </a:r>
          <a:endParaRPr lang="ru-RU" sz="1600" dirty="0"/>
        </a:p>
      </dgm:t>
    </dgm:pt>
    <dgm:pt modelId="{144AF1C2-BD97-4992-9461-0E8E360421B9}" type="parTrans" cxnId="{DEAA7E31-AECC-43DB-9CE9-D1EDF8B6EED5}">
      <dgm:prSet/>
      <dgm:spPr/>
      <dgm:t>
        <a:bodyPr/>
        <a:lstStyle/>
        <a:p>
          <a:endParaRPr lang="ru-RU"/>
        </a:p>
      </dgm:t>
    </dgm:pt>
    <dgm:pt modelId="{9336ECA6-A399-4E70-AE89-17669FFFB6D7}" type="sibTrans" cxnId="{DEAA7E31-AECC-43DB-9CE9-D1EDF8B6EED5}">
      <dgm:prSet/>
      <dgm:spPr/>
      <dgm:t>
        <a:bodyPr/>
        <a:lstStyle/>
        <a:p>
          <a:endParaRPr lang="ru-RU"/>
        </a:p>
      </dgm:t>
    </dgm:pt>
    <dgm:pt modelId="{08DE3480-47DC-4678-9778-5E6523A4D631}">
      <dgm:prSet/>
      <dgm:spPr/>
      <dgm:t>
        <a:bodyPr/>
        <a:lstStyle/>
        <a:p>
          <a:r>
            <a:rPr lang="ru-RU" dirty="0" smtClean="0"/>
            <a:t>Информация для независимой оценки местного бюджета</a:t>
          </a:r>
          <a:endParaRPr lang="ru-RU" dirty="0"/>
        </a:p>
      </dgm:t>
    </dgm:pt>
    <dgm:pt modelId="{21ECEDD8-163A-4225-9C98-CC122800692F}" type="parTrans" cxnId="{3687B622-A8E0-4C8A-917F-611283287D8C}">
      <dgm:prSet/>
      <dgm:spPr/>
      <dgm:t>
        <a:bodyPr/>
        <a:lstStyle/>
        <a:p>
          <a:endParaRPr lang="ru-RU"/>
        </a:p>
      </dgm:t>
    </dgm:pt>
    <dgm:pt modelId="{7E59B275-F8A2-4C0E-9218-FEC053F1DA5C}" type="sibTrans" cxnId="{3687B622-A8E0-4C8A-917F-611283287D8C}">
      <dgm:prSet/>
      <dgm:spPr/>
      <dgm:t>
        <a:bodyPr/>
        <a:lstStyle/>
        <a:p>
          <a:endParaRPr lang="ru-RU"/>
        </a:p>
      </dgm:t>
    </dgm:pt>
    <dgm:pt modelId="{F25CC50A-36D8-4986-BCD1-F0BFEBDEF320}">
      <dgm:prSet/>
      <dgm:spPr/>
      <dgm:t>
        <a:bodyPr/>
        <a:lstStyle/>
        <a:p>
          <a:r>
            <a:rPr lang="ru-RU" dirty="0" smtClean="0"/>
            <a:t>Материалы для открытых уроков</a:t>
          </a:r>
          <a:endParaRPr lang="ru-RU" dirty="0"/>
        </a:p>
      </dgm:t>
    </dgm:pt>
    <dgm:pt modelId="{EB1335A8-CF9D-4E4A-B478-FB340E9E3AD4}" type="parTrans" cxnId="{349B9D7D-4007-4AED-BB4A-984AEFF84145}">
      <dgm:prSet/>
      <dgm:spPr/>
    </dgm:pt>
    <dgm:pt modelId="{03F1D789-1A6C-46FB-BBA8-8283FAF4E37C}" type="sibTrans" cxnId="{349B9D7D-4007-4AED-BB4A-984AEFF84145}">
      <dgm:prSet/>
      <dgm:spPr/>
    </dgm:pt>
    <dgm:pt modelId="{ED1480F5-E0A7-4F63-9B42-8845D097BF43}">
      <dgm:prSet/>
      <dgm:spPr/>
      <dgm:t>
        <a:bodyPr/>
        <a:lstStyle/>
        <a:p>
          <a:r>
            <a:rPr lang="ru-RU" dirty="0" smtClean="0"/>
            <a:t>Участие в принятии решений по вопросам местного значения</a:t>
          </a:r>
          <a:endParaRPr lang="ru-RU" dirty="0"/>
        </a:p>
      </dgm:t>
    </dgm:pt>
    <dgm:pt modelId="{9B5FA644-E1FE-4FB7-BF1F-75020C370D89}" type="parTrans" cxnId="{CB491F0F-D53B-4795-8021-154174A6A06B}">
      <dgm:prSet/>
      <dgm:spPr/>
    </dgm:pt>
    <dgm:pt modelId="{53DB4B68-E4CD-455F-8765-E0572F33C7E0}" type="sibTrans" cxnId="{CB491F0F-D53B-4795-8021-154174A6A06B}">
      <dgm:prSet/>
      <dgm:spPr/>
    </dgm:pt>
    <dgm:pt modelId="{D509F8C6-3E51-4FB6-91B4-933A63EA38E4}">
      <dgm:prSet/>
      <dgm:spPr/>
      <dgm:t>
        <a:bodyPr/>
        <a:lstStyle/>
        <a:p>
          <a:r>
            <a:rPr lang="ru-RU" dirty="0" smtClean="0"/>
            <a:t>Использование цифрового сервиса «Интерактивный бюджет для граждан»</a:t>
          </a:r>
          <a:endParaRPr lang="ru-RU" dirty="0"/>
        </a:p>
      </dgm:t>
    </dgm:pt>
    <dgm:pt modelId="{E5DEA31D-2522-438B-A1BC-B74E61D04BE3}" type="parTrans" cxnId="{625267E2-F313-44BD-B172-E909018779FD}">
      <dgm:prSet/>
      <dgm:spPr/>
    </dgm:pt>
    <dgm:pt modelId="{B26A559A-938F-4146-8066-A3BB893F49C4}" type="sibTrans" cxnId="{625267E2-F313-44BD-B172-E909018779FD}">
      <dgm:prSet/>
      <dgm:spPr/>
    </dgm:pt>
    <dgm:pt modelId="{A90B821B-F747-43C3-877D-593461CEF189}" type="pres">
      <dgm:prSet presAssocID="{D30CB09D-08AE-497A-8E06-A8FF9B8FF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45C1B1-D025-4C39-A60C-828A2E472D85}" type="pres">
      <dgm:prSet presAssocID="{7EBEF289-24DC-4806-ACB7-959A58707974}" presName="composite" presStyleCnt="0"/>
      <dgm:spPr/>
    </dgm:pt>
    <dgm:pt modelId="{AE76A89A-82FE-4C2C-BE87-D4785886FF2C}" type="pres">
      <dgm:prSet presAssocID="{7EBEF289-24DC-4806-ACB7-959A5870797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C4D0-6475-43D1-AC8F-FC76B2EB77E6}" type="pres">
      <dgm:prSet presAssocID="{7EBEF289-24DC-4806-ACB7-959A5870797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6231-9759-407B-A0FA-0E9AB238CCD4}" type="pres">
      <dgm:prSet presAssocID="{943F2A19-0D03-41D6-A464-8AB69799FD9E}" presName="space" presStyleCnt="0"/>
      <dgm:spPr/>
    </dgm:pt>
    <dgm:pt modelId="{0597B4C9-138C-4CC2-B5A0-494C712FC5CF}" type="pres">
      <dgm:prSet presAssocID="{FEA90E4A-CABE-4B7E-8E38-4FC6FD00618D}" presName="composite" presStyleCnt="0"/>
      <dgm:spPr/>
    </dgm:pt>
    <dgm:pt modelId="{976AAC13-311E-4ECB-83DC-4416C3232A6F}" type="pres">
      <dgm:prSet presAssocID="{FEA90E4A-CABE-4B7E-8E38-4FC6FD0061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A0E3E-2FB4-40B5-BE63-9BC67A0B67A0}" type="pres">
      <dgm:prSet presAssocID="{FEA90E4A-CABE-4B7E-8E38-4FC6FD00618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5FC79-0FA2-42AD-AB0E-72090385FF6B}" type="pres">
      <dgm:prSet presAssocID="{4C91314E-5EF3-47BC-952F-A1754380FB31}" presName="space" presStyleCnt="0"/>
      <dgm:spPr/>
    </dgm:pt>
    <dgm:pt modelId="{5DC3A80E-C5DA-48B6-8489-DAEE543682F2}" type="pres">
      <dgm:prSet presAssocID="{BF246096-BA03-4570-8FD1-DD8CE93ED6CE}" presName="composite" presStyleCnt="0"/>
      <dgm:spPr/>
    </dgm:pt>
    <dgm:pt modelId="{C2CA10BA-77DF-4406-B72F-13420903E656}" type="pres">
      <dgm:prSet presAssocID="{BF246096-BA03-4570-8FD1-DD8CE93ED6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179D-733C-4CBB-ABB0-2A977CDF3BBE}" type="pres">
      <dgm:prSet presAssocID="{BF246096-BA03-4570-8FD1-DD8CE93ED6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FC44-F05F-4E64-A905-616D707CAB02}" type="pres">
      <dgm:prSet presAssocID="{099CD69C-FFAB-4900-A8D5-C7F449DD06E6}" presName="space" presStyleCnt="0"/>
      <dgm:spPr/>
    </dgm:pt>
    <dgm:pt modelId="{0599D05A-A89E-4824-BA6A-CBA529785004}" type="pres">
      <dgm:prSet presAssocID="{C88AD607-873D-4219-8795-7CF67C304992}" presName="composite" presStyleCnt="0"/>
      <dgm:spPr/>
    </dgm:pt>
    <dgm:pt modelId="{01D07B33-1FA0-4A2F-8F4C-41E2BB3EC857}" type="pres">
      <dgm:prSet presAssocID="{C88AD607-873D-4219-8795-7CF67C304992}" presName="parTx" presStyleLbl="alignNode1" presStyleIdx="3" presStyleCnt="4" custScaleX="102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113C-AC0B-4257-8005-FA311F13BE8D}" type="pres">
      <dgm:prSet presAssocID="{C88AD607-873D-4219-8795-7CF67C304992}" presName="desTx" presStyleLbl="alignAccFollowNode1" presStyleIdx="3" presStyleCnt="4" custScaleX="109679" custLinFactNeighborX="2968" custLinFactNeighborY="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CE781-40F9-4E43-AA41-6751260267CB}" srcId="{D30CB09D-08AE-497A-8E06-A8FF9B8FFA0E}" destId="{BF246096-BA03-4570-8FD1-DD8CE93ED6CE}" srcOrd="2" destOrd="0" parTransId="{3D9E2740-3C05-4CA7-8636-49D17EA07EA7}" sibTransId="{099CD69C-FFAB-4900-A8D5-C7F449DD06E6}"/>
    <dgm:cxn modelId="{2B56B66D-493D-4BDA-AC37-32B009F04658}" type="presOf" srcId="{8FBCE248-8B44-49FF-ADFB-C8C65F3936ED}" destId="{117A0E3E-2FB4-40B5-BE63-9BC67A0B67A0}" srcOrd="0" destOrd="0" presId="urn:microsoft.com/office/officeart/2005/8/layout/hList1"/>
    <dgm:cxn modelId="{349B9D7D-4007-4AED-BB4A-984AEFF84145}" srcId="{7EBEF289-24DC-4806-ACB7-959A58707974}" destId="{F25CC50A-36D8-4986-BCD1-F0BFEBDEF320}" srcOrd="1" destOrd="0" parTransId="{EB1335A8-CF9D-4E4A-B478-FB340E9E3AD4}" sibTransId="{03F1D789-1A6C-46FB-BBA8-8283FAF4E37C}"/>
    <dgm:cxn modelId="{A5111A77-943C-4E03-8C83-551A0D8634BE}" srcId="{FEA90E4A-CABE-4B7E-8E38-4FC6FD00618D}" destId="{8FBCE248-8B44-49FF-ADFB-C8C65F3936ED}" srcOrd="0" destOrd="0" parTransId="{16010865-387D-4FED-A9D1-E25A10675007}" sibTransId="{96014859-BA30-45B0-8308-1934DE3715C4}"/>
    <dgm:cxn modelId="{09E25939-8AD9-4FC9-A966-142927C83328}" srcId="{BF246096-BA03-4570-8FD1-DD8CE93ED6CE}" destId="{00F0B094-6D51-4D4E-8F99-9BBA7121549F}" srcOrd="0" destOrd="0" parTransId="{94578D5F-3C06-4DAC-BB73-1F21B69EEAF9}" sibTransId="{3D53ED73-6655-4BBC-80FB-12B7817F7929}"/>
    <dgm:cxn modelId="{BD3D5CE4-5766-4FC6-9EFD-9E76487DC694}" type="presOf" srcId="{00F0B094-6D51-4D4E-8F99-9BBA7121549F}" destId="{8AAA179D-733C-4CBB-ABB0-2A977CDF3BBE}" srcOrd="0" destOrd="0" presId="urn:microsoft.com/office/officeart/2005/8/layout/hList1"/>
    <dgm:cxn modelId="{9CE914D1-6D1A-4AEC-8A8E-B3E214B2B9F2}" srcId="{7EBEF289-24DC-4806-ACB7-959A58707974}" destId="{D2D07E55-76C1-4E54-97A5-68C8A24A1C05}" srcOrd="0" destOrd="0" parTransId="{4E15EA66-15D5-4249-B2AF-20597F15117E}" sibTransId="{53C433FD-333B-40B3-930F-DC34226CB524}"/>
    <dgm:cxn modelId="{EAEEC3DC-1013-45DD-95B8-A0E7E3454394}" srcId="{D30CB09D-08AE-497A-8E06-A8FF9B8FFA0E}" destId="{7EBEF289-24DC-4806-ACB7-959A58707974}" srcOrd="0" destOrd="0" parTransId="{214EE919-5B5D-49CF-82B7-B63C469775BD}" sibTransId="{943F2A19-0D03-41D6-A464-8AB69799FD9E}"/>
    <dgm:cxn modelId="{62F6D8B1-4C0D-4B62-AC5A-9E36F77A33CC}" type="presOf" srcId="{D2D07E55-76C1-4E54-97A5-68C8A24A1C05}" destId="{8447C4D0-6475-43D1-AC8F-FC76B2EB77E6}" srcOrd="0" destOrd="0" presId="urn:microsoft.com/office/officeart/2005/8/layout/hList1"/>
    <dgm:cxn modelId="{7D66DC77-D5DF-4BC7-9A70-DADA384A61EE}" srcId="{D30CB09D-08AE-497A-8E06-A8FF9B8FFA0E}" destId="{FEA90E4A-CABE-4B7E-8E38-4FC6FD00618D}" srcOrd="1" destOrd="0" parTransId="{430600CB-080D-4969-9B8E-8494FEF9429D}" sibTransId="{4C91314E-5EF3-47BC-952F-A1754380FB31}"/>
    <dgm:cxn modelId="{42295EC6-6CC8-44EA-9E42-1C7023B71AD6}" type="presOf" srcId="{D509F8C6-3E51-4FB6-91B4-933A63EA38E4}" destId="{8AAA179D-733C-4CBB-ABB0-2A977CDF3BBE}" srcOrd="0" destOrd="2" presId="urn:microsoft.com/office/officeart/2005/8/layout/hList1"/>
    <dgm:cxn modelId="{29B24151-B0D9-4B2D-B698-0CECF3954D20}" type="presOf" srcId="{F25CC50A-36D8-4986-BCD1-F0BFEBDEF320}" destId="{8447C4D0-6475-43D1-AC8F-FC76B2EB77E6}" srcOrd="0" destOrd="1" presId="urn:microsoft.com/office/officeart/2005/8/layout/hList1"/>
    <dgm:cxn modelId="{DEAA7E31-AECC-43DB-9CE9-D1EDF8B6EED5}" srcId="{D30CB09D-08AE-497A-8E06-A8FF9B8FFA0E}" destId="{C88AD607-873D-4219-8795-7CF67C304992}" srcOrd="3" destOrd="0" parTransId="{144AF1C2-BD97-4992-9461-0E8E360421B9}" sibTransId="{9336ECA6-A399-4E70-AE89-17669FFFB6D7}"/>
    <dgm:cxn modelId="{640719A8-F007-4AF0-A2E3-F4B5D7399114}" type="presOf" srcId="{FEA90E4A-CABE-4B7E-8E38-4FC6FD00618D}" destId="{976AAC13-311E-4ECB-83DC-4416C3232A6F}" srcOrd="0" destOrd="0" presId="urn:microsoft.com/office/officeart/2005/8/layout/hList1"/>
    <dgm:cxn modelId="{46DC07F5-6B23-4952-9C53-98327CB27975}" type="presOf" srcId="{BF246096-BA03-4570-8FD1-DD8CE93ED6CE}" destId="{C2CA10BA-77DF-4406-B72F-13420903E656}" srcOrd="0" destOrd="0" presId="urn:microsoft.com/office/officeart/2005/8/layout/hList1"/>
    <dgm:cxn modelId="{8FCB2E1D-F31A-45A2-89CB-492879410CCB}" type="presOf" srcId="{08DE3480-47DC-4678-9778-5E6523A4D631}" destId="{C3DD113C-AC0B-4257-8005-FA311F13BE8D}" srcOrd="0" destOrd="0" presId="urn:microsoft.com/office/officeart/2005/8/layout/hList1"/>
    <dgm:cxn modelId="{18C5F48E-D200-40D2-A114-E32B3ED0F402}" type="presOf" srcId="{D30CB09D-08AE-497A-8E06-A8FF9B8FFA0E}" destId="{A90B821B-F747-43C3-877D-593461CEF189}" srcOrd="0" destOrd="0" presId="urn:microsoft.com/office/officeart/2005/8/layout/hList1"/>
    <dgm:cxn modelId="{3687B622-A8E0-4C8A-917F-611283287D8C}" srcId="{C88AD607-873D-4219-8795-7CF67C304992}" destId="{08DE3480-47DC-4678-9778-5E6523A4D631}" srcOrd="0" destOrd="0" parTransId="{21ECEDD8-163A-4225-9C98-CC122800692F}" sibTransId="{7E59B275-F8A2-4C0E-9218-FEC053F1DA5C}"/>
    <dgm:cxn modelId="{625267E2-F313-44BD-B172-E909018779FD}" srcId="{BF246096-BA03-4570-8FD1-DD8CE93ED6CE}" destId="{D509F8C6-3E51-4FB6-91B4-933A63EA38E4}" srcOrd="2" destOrd="0" parTransId="{E5DEA31D-2522-438B-A1BC-B74E61D04BE3}" sibTransId="{B26A559A-938F-4146-8066-A3BB893F49C4}"/>
    <dgm:cxn modelId="{CB491F0F-D53B-4795-8021-154174A6A06B}" srcId="{BF246096-BA03-4570-8FD1-DD8CE93ED6CE}" destId="{ED1480F5-E0A7-4F63-9B42-8845D097BF43}" srcOrd="1" destOrd="0" parTransId="{9B5FA644-E1FE-4FB7-BF1F-75020C370D89}" sibTransId="{53DB4B68-E4CD-455F-8765-E0572F33C7E0}"/>
    <dgm:cxn modelId="{607CC08A-5B36-40E0-BB5E-0747B7CE0F8E}" type="presOf" srcId="{ED1480F5-E0A7-4F63-9B42-8845D097BF43}" destId="{8AAA179D-733C-4CBB-ABB0-2A977CDF3BBE}" srcOrd="0" destOrd="1" presId="urn:microsoft.com/office/officeart/2005/8/layout/hList1"/>
    <dgm:cxn modelId="{53B5D948-C170-43F5-9361-FB51F8BBD024}" type="presOf" srcId="{7EBEF289-24DC-4806-ACB7-959A58707974}" destId="{AE76A89A-82FE-4C2C-BE87-D4785886FF2C}" srcOrd="0" destOrd="0" presId="urn:microsoft.com/office/officeart/2005/8/layout/hList1"/>
    <dgm:cxn modelId="{A4E6DF14-E86D-4A6A-BD1E-F99E0CD20ED1}" type="presOf" srcId="{C88AD607-873D-4219-8795-7CF67C304992}" destId="{01D07B33-1FA0-4A2F-8F4C-41E2BB3EC857}" srcOrd="0" destOrd="0" presId="urn:microsoft.com/office/officeart/2005/8/layout/hList1"/>
    <dgm:cxn modelId="{DD60699D-9262-49DF-9242-7C6E97546F0F}" type="presParOf" srcId="{A90B821B-F747-43C3-877D-593461CEF189}" destId="{E245C1B1-D025-4C39-A60C-828A2E472D85}" srcOrd="0" destOrd="0" presId="urn:microsoft.com/office/officeart/2005/8/layout/hList1"/>
    <dgm:cxn modelId="{D4A97D62-1C7B-4E52-817E-C6FA11186998}" type="presParOf" srcId="{E245C1B1-D025-4C39-A60C-828A2E472D85}" destId="{AE76A89A-82FE-4C2C-BE87-D4785886FF2C}" srcOrd="0" destOrd="0" presId="urn:microsoft.com/office/officeart/2005/8/layout/hList1"/>
    <dgm:cxn modelId="{B978D99D-21FF-403B-8209-76B51DF3F2D0}" type="presParOf" srcId="{E245C1B1-D025-4C39-A60C-828A2E472D85}" destId="{8447C4D0-6475-43D1-AC8F-FC76B2EB77E6}" srcOrd="1" destOrd="0" presId="urn:microsoft.com/office/officeart/2005/8/layout/hList1"/>
    <dgm:cxn modelId="{EFDE738D-C501-4A7F-BBF7-1C7180C644D4}" type="presParOf" srcId="{A90B821B-F747-43C3-877D-593461CEF189}" destId="{86066231-9759-407B-A0FA-0E9AB238CCD4}" srcOrd="1" destOrd="0" presId="urn:microsoft.com/office/officeart/2005/8/layout/hList1"/>
    <dgm:cxn modelId="{8A3AB28C-E9B6-45C6-87BA-407C710841A6}" type="presParOf" srcId="{A90B821B-F747-43C3-877D-593461CEF189}" destId="{0597B4C9-138C-4CC2-B5A0-494C712FC5CF}" srcOrd="2" destOrd="0" presId="urn:microsoft.com/office/officeart/2005/8/layout/hList1"/>
    <dgm:cxn modelId="{5E3FB024-9985-42EA-9A80-995895F4DF92}" type="presParOf" srcId="{0597B4C9-138C-4CC2-B5A0-494C712FC5CF}" destId="{976AAC13-311E-4ECB-83DC-4416C3232A6F}" srcOrd="0" destOrd="0" presId="urn:microsoft.com/office/officeart/2005/8/layout/hList1"/>
    <dgm:cxn modelId="{FC2E4FBA-AFA8-444F-A7C5-9CD26B7D6C8F}" type="presParOf" srcId="{0597B4C9-138C-4CC2-B5A0-494C712FC5CF}" destId="{117A0E3E-2FB4-40B5-BE63-9BC67A0B67A0}" srcOrd="1" destOrd="0" presId="urn:microsoft.com/office/officeart/2005/8/layout/hList1"/>
    <dgm:cxn modelId="{0CBCD9FB-E96E-4FAE-BB80-13AF5FF83853}" type="presParOf" srcId="{A90B821B-F747-43C3-877D-593461CEF189}" destId="{3C55FC79-0FA2-42AD-AB0E-72090385FF6B}" srcOrd="3" destOrd="0" presId="urn:microsoft.com/office/officeart/2005/8/layout/hList1"/>
    <dgm:cxn modelId="{9CF417DE-680C-4666-94D0-2EE923CA2483}" type="presParOf" srcId="{A90B821B-F747-43C3-877D-593461CEF189}" destId="{5DC3A80E-C5DA-48B6-8489-DAEE543682F2}" srcOrd="4" destOrd="0" presId="urn:microsoft.com/office/officeart/2005/8/layout/hList1"/>
    <dgm:cxn modelId="{D32A4F46-3BEA-4AAB-B1A4-77816BF3ABF7}" type="presParOf" srcId="{5DC3A80E-C5DA-48B6-8489-DAEE543682F2}" destId="{C2CA10BA-77DF-4406-B72F-13420903E656}" srcOrd="0" destOrd="0" presId="urn:microsoft.com/office/officeart/2005/8/layout/hList1"/>
    <dgm:cxn modelId="{473605F3-C646-43CE-9DEE-35516AFBD553}" type="presParOf" srcId="{5DC3A80E-C5DA-48B6-8489-DAEE543682F2}" destId="{8AAA179D-733C-4CBB-ABB0-2A977CDF3BBE}" srcOrd="1" destOrd="0" presId="urn:microsoft.com/office/officeart/2005/8/layout/hList1"/>
    <dgm:cxn modelId="{90AA3354-1AFA-4C95-B9D9-3829A39521CF}" type="presParOf" srcId="{A90B821B-F747-43C3-877D-593461CEF189}" destId="{6F59FC44-F05F-4E64-A905-616D707CAB02}" srcOrd="5" destOrd="0" presId="urn:microsoft.com/office/officeart/2005/8/layout/hList1"/>
    <dgm:cxn modelId="{178F3B15-2EED-4EF7-BF83-A46EB2188BD2}" type="presParOf" srcId="{A90B821B-F747-43C3-877D-593461CEF189}" destId="{0599D05A-A89E-4824-BA6A-CBA529785004}" srcOrd="6" destOrd="0" presId="urn:microsoft.com/office/officeart/2005/8/layout/hList1"/>
    <dgm:cxn modelId="{BFD1BAB6-DDA3-4F4C-933E-5B53CBAD8709}" type="presParOf" srcId="{0599D05A-A89E-4824-BA6A-CBA529785004}" destId="{01D07B33-1FA0-4A2F-8F4C-41E2BB3EC857}" srcOrd="0" destOrd="0" presId="urn:microsoft.com/office/officeart/2005/8/layout/hList1"/>
    <dgm:cxn modelId="{96734684-ACAE-4565-8FE0-138F38CF9808}" type="presParOf" srcId="{0599D05A-A89E-4824-BA6A-CBA529785004}" destId="{C3DD113C-AC0B-4257-8005-FA311F13BE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CB09D-08AE-497A-8E06-A8FF9B8FFA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EF289-24DC-4806-ACB7-959A58707974}">
      <dgm:prSet custT="1"/>
      <dgm:spPr/>
      <dgm:t>
        <a:bodyPr/>
        <a:lstStyle/>
        <a:p>
          <a:r>
            <a:rPr lang="ru-RU" sz="1600" dirty="0" smtClean="0"/>
            <a:t>бизнес</a:t>
          </a:r>
        </a:p>
      </dgm:t>
    </dgm:pt>
    <dgm:pt modelId="{214EE919-5B5D-49CF-82B7-B63C469775BD}" type="parTrans" cxnId="{EAEEC3DC-1013-45DD-95B8-A0E7E3454394}">
      <dgm:prSet/>
      <dgm:spPr/>
      <dgm:t>
        <a:bodyPr/>
        <a:lstStyle/>
        <a:p>
          <a:endParaRPr lang="ru-RU"/>
        </a:p>
      </dgm:t>
    </dgm:pt>
    <dgm:pt modelId="{943F2A19-0D03-41D6-A464-8AB69799FD9E}" type="sibTrans" cxnId="{EAEEC3DC-1013-45DD-95B8-A0E7E3454394}">
      <dgm:prSet/>
      <dgm:spPr/>
      <dgm:t>
        <a:bodyPr/>
        <a:lstStyle/>
        <a:p>
          <a:endParaRPr lang="ru-RU"/>
        </a:p>
      </dgm:t>
    </dgm:pt>
    <dgm:pt modelId="{D2D07E55-76C1-4E54-97A5-68C8A24A1C05}">
      <dgm:prSet/>
      <dgm:spPr/>
      <dgm:t>
        <a:bodyPr/>
        <a:lstStyle/>
        <a:p>
          <a:r>
            <a:rPr lang="ru-RU" dirty="0" smtClean="0"/>
            <a:t>Информация об устойчивости местного бюджета,</a:t>
          </a:r>
          <a:endParaRPr lang="ru-RU" dirty="0"/>
        </a:p>
      </dgm:t>
    </dgm:pt>
    <dgm:pt modelId="{4E15EA66-15D5-4249-B2AF-20597F15117E}" type="parTrans" cxnId="{9CE914D1-6D1A-4AEC-8A8E-B3E214B2B9F2}">
      <dgm:prSet/>
      <dgm:spPr/>
      <dgm:t>
        <a:bodyPr/>
        <a:lstStyle/>
        <a:p>
          <a:endParaRPr lang="ru-RU"/>
        </a:p>
      </dgm:t>
    </dgm:pt>
    <dgm:pt modelId="{53C433FD-333B-40B3-930F-DC34226CB524}" type="sibTrans" cxnId="{9CE914D1-6D1A-4AEC-8A8E-B3E214B2B9F2}">
      <dgm:prSet/>
      <dgm:spPr/>
      <dgm:t>
        <a:bodyPr/>
        <a:lstStyle/>
        <a:p>
          <a:endParaRPr lang="ru-RU"/>
        </a:p>
      </dgm:t>
    </dgm:pt>
    <dgm:pt modelId="{03CD80AB-CAC5-466E-B330-5A67D6B1207D}">
      <dgm:prSet/>
      <dgm:spPr/>
      <dgm:t>
        <a:bodyPr/>
        <a:lstStyle/>
        <a:p>
          <a:r>
            <a:rPr lang="ru-RU" dirty="0" smtClean="0"/>
            <a:t>Направления   развития   финансового   и социально-экономического состояния городского округа.</a:t>
          </a:r>
          <a:endParaRPr lang="ru-RU" dirty="0"/>
        </a:p>
      </dgm:t>
    </dgm:pt>
    <dgm:pt modelId="{97488B69-5C50-4612-869E-752ABCF225D7}" type="parTrans" cxnId="{58C563C4-3764-45A1-BCE7-BB394A37C2BA}">
      <dgm:prSet/>
      <dgm:spPr/>
      <dgm:t>
        <a:bodyPr/>
        <a:lstStyle/>
        <a:p>
          <a:endParaRPr lang="ru-RU"/>
        </a:p>
      </dgm:t>
    </dgm:pt>
    <dgm:pt modelId="{28AA56FA-1A24-4358-8B59-A0DAA5E11292}" type="sibTrans" cxnId="{58C563C4-3764-45A1-BCE7-BB394A37C2BA}">
      <dgm:prSet/>
      <dgm:spPr/>
      <dgm:t>
        <a:bodyPr/>
        <a:lstStyle/>
        <a:p>
          <a:endParaRPr lang="ru-RU"/>
        </a:p>
      </dgm:t>
    </dgm:pt>
    <dgm:pt modelId="{12130470-C5FA-469D-AF51-C5D9869AA0E6}">
      <dgm:prSet/>
      <dgm:spPr/>
      <dgm:t>
        <a:bodyPr/>
        <a:lstStyle/>
        <a:p>
          <a:r>
            <a:rPr lang="ru-RU" dirty="0" smtClean="0"/>
            <a:t>Прогнозирование развития бизнеса с учетом прогноза развития экономики городского округа.</a:t>
          </a:r>
          <a:endParaRPr lang="ru-RU" dirty="0"/>
        </a:p>
      </dgm:t>
    </dgm:pt>
    <dgm:pt modelId="{BD6B73AD-3724-4B80-9886-150D688F26C9}" type="parTrans" cxnId="{6D6D4665-0DE8-4D1F-BF51-A1FAE2E0505B}">
      <dgm:prSet/>
      <dgm:spPr/>
      <dgm:t>
        <a:bodyPr/>
        <a:lstStyle/>
        <a:p>
          <a:endParaRPr lang="ru-RU"/>
        </a:p>
      </dgm:t>
    </dgm:pt>
    <dgm:pt modelId="{B860D425-9B71-44CC-A584-8B6E973A41C5}" type="sibTrans" cxnId="{6D6D4665-0DE8-4D1F-BF51-A1FAE2E0505B}">
      <dgm:prSet/>
      <dgm:spPr/>
      <dgm:t>
        <a:bodyPr/>
        <a:lstStyle/>
        <a:p>
          <a:endParaRPr lang="ru-RU"/>
        </a:p>
      </dgm:t>
    </dgm:pt>
    <dgm:pt modelId="{FEA90E4A-CABE-4B7E-8E38-4FC6FD00618D}">
      <dgm:prSet custT="1"/>
      <dgm:spPr/>
      <dgm:t>
        <a:bodyPr/>
        <a:lstStyle/>
        <a:p>
          <a:r>
            <a:rPr lang="ru-RU" sz="1400" dirty="0" smtClean="0"/>
            <a:t>средства массовой информации</a:t>
          </a:r>
          <a:endParaRPr lang="ru-RU" sz="1400" dirty="0"/>
        </a:p>
      </dgm:t>
    </dgm:pt>
    <dgm:pt modelId="{430600CB-080D-4969-9B8E-8494FEF9429D}" type="parTrans" cxnId="{7D66DC77-D5DF-4BC7-9A70-DADA384A61EE}">
      <dgm:prSet/>
      <dgm:spPr/>
      <dgm:t>
        <a:bodyPr/>
        <a:lstStyle/>
        <a:p>
          <a:endParaRPr lang="ru-RU"/>
        </a:p>
      </dgm:t>
    </dgm:pt>
    <dgm:pt modelId="{4C91314E-5EF3-47BC-952F-A1754380FB31}" type="sibTrans" cxnId="{7D66DC77-D5DF-4BC7-9A70-DADA384A61EE}">
      <dgm:prSet/>
      <dgm:spPr/>
      <dgm:t>
        <a:bodyPr/>
        <a:lstStyle/>
        <a:p>
          <a:endParaRPr lang="ru-RU"/>
        </a:p>
      </dgm:t>
    </dgm:pt>
    <dgm:pt modelId="{8FBCE248-8B44-49FF-ADFB-C8C65F3936ED}">
      <dgm:prSet/>
      <dgm:spPr/>
      <dgm:t>
        <a:bodyPr/>
        <a:lstStyle/>
        <a:p>
          <a:r>
            <a:rPr lang="ru-RU" dirty="0" smtClean="0"/>
            <a:t>Информация для сопровождения материалов репортажей, статей, заметок, информационных сообщений, рекламы.</a:t>
          </a:r>
          <a:endParaRPr lang="ru-RU" dirty="0"/>
        </a:p>
      </dgm:t>
    </dgm:pt>
    <dgm:pt modelId="{16010865-387D-4FED-A9D1-E25A10675007}" type="parTrans" cxnId="{A5111A77-943C-4E03-8C83-551A0D8634BE}">
      <dgm:prSet/>
      <dgm:spPr/>
      <dgm:t>
        <a:bodyPr/>
        <a:lstStyle/>
        <a:p>
          <a:endParaRPr lang="ru-RU"/>
        </a:p>
      </dgm:t>
    </dgm:pt>
    <dgm:pt modelId="{96014859-BA30-45B0-8308-1934DE3715C4}" type="sibTrans" cxnId="{A5111A77-943C-4E03-8C83-551A0D8634BE}">
      <dgm:prSet/>
      <dgm:spPr/>
      <dgm:t>
        <a:bodyPr/>
        <a:lstStyle/>
        <a:p>
          <a:endParaRPr lang="ru-RU"/>
        </a:p>
      </dgm:t>
    </dgm:pt>
    <dgm:pt modelId="{BF246096-BA03-4570-8FD1-DD8CE93ED6CE}">
      <dgm:prSet/>
      <dgm:spPr/>
      <dgm:t>
        <a:bodyPr/>
        <a:lstStyle/>
        <a:p>
          <a:r>
            <a:rPr lang="ru-RU" dirty="0" smtClean="0"/>
            <a:t>граждане, получающие социальную поддержку</a:t>
          </a:r>
          <a:endParaRPr lang="ru-RU" dirty="0"/>
        </a:p>
      </dgm:t>
    </dgm:pt>
    <dgm:pt modelId="{3D9E2740-3C05-4CA7-8636-49D17EA07EA7}" type="parTrans" cxnId="{D0BCE781-40F9-4E43-AA41-6751260267CB}">
      <dgm:prSet/>
      <dgm:spPr/>
      <dgm:t>
        <a:bodyPr/>
        <a:lstStyle/>
        <a:p>
          <a:endParaRPr lang="ru-RU"/>
        </a:p>
      </dgm:t>
    </dgm:pt>
    <dgm:pt modelId="{099CD69C-FFAB-4900-A8D5-C7F449DD06E6}" type="sibTrans" cxnId="{D0BCE781-40F9-4E43-AA41-6751260267CB}">
      <dgm:prSet/>
      <dgm:spPr/>
      <dgm:t>
        <a:bodyPr/>
        <a:lstStyle/>
        <a:p>
          <a:endParaRPr lang="ru-RU"/>
        </a:p>
      </dgm:t>
    </dgm:pt>
    <dgm:pt modelId="{00F0B094-6D51-4D4E-8F99-9BBA7121549F}">
      <dgm:prSet/>
      <dgm:spPr/>
      <dgm:t>
        <a:bodyPr/>
        <a:lstStyle/>
        <a:p>
          <a:r>
            <a:rPr lang="ru-RU" dirty="0" smtClean="0"/>
            <a:t>Информация о социальных услугах государства, которыми может воспользоваться население.</a:t>
          </a:r>
          <a:endParaRPr lang="ru-RU" dirty="0"/>
        </a:p>
      </dgm:t>
    </dgm:pt>
    <dgm:pt modelId="{94578D5F-3C06-4DAC-BB73-1F21B69EEAF9}" type="parTrans" cxnId="{09E25939-8AD9-4FC9-A966-142927C83328}">
      <dgm:prSet/>
      <dgm:spPr/>
      <dgm:t>
        <a:bodyPr/>
        <a:lstStyle/>
        <a:p>
          <a:endParaRPr lang="ru-RU"/>
        </a:p>
      </dgm:t>
    </dgm:pt>
    <dgm:pt modelId="{3D53ED73-6655-4BBC-80FB-12B7817F7929}" type="sibTrans" cxnId="{09E25939-8AD9-4FC9-A966-142927C83328}">
      <dgm:prSet/>
      <dgm:spPr/>
      <dgm:t>
        <a:bodyPr/>
        <a:lstStyle/>
        <a:p>
          <a:endParaRPr lang="ru-RU"/>
        </a:p>
      </dgm:t>
    </dgm:pt>
    <dgm:pt modelId="{0DD80332-7EF4-4C53-B515-72781E6D5FE3}">
      <dgm:prSet/>
      <dgm:spPr/>
      <dgm:t>
        <a:bodyPr/>
        <a:lstStyle/>
        <a:p>
          <a:r>
            <a:rPr lang="ru-RU" dirty="0" smtClean="0"/>
            <a:t>Информация о льготах, пособиях, социальных выплатах.</a:t>
          </a:r>
          <a:endParaRPr lang="ru-RU" dirty="0"/>
        </a:p>
      </dgm:t>
    </dgm:pt>
    <dgm:pt modelId="{4096062C-8273-482B-9579-AFE37D7DAC01}" type="parTrans" cxnId="{27E31C52-088D-4610-89A8-2AE6ECFB91F2}">
      <dgm:prSet/>
      <dgm:spPr/>
      <dgm:t>
        <a:bodyPr/>
        <a:lstStyle/>
        <a:p>
          <a:endParaRPr lang="ru-RU"/>
        </a:p>
      </dgm:t>
    </dgm:pt>
    <dgm:pt modelId="{85C0787F-00E8-4F0D-A3AD-989B2381621F}" type="sibTrans" cxnId="{27E31C52-088D-4610-89A8-2AE6ECFB91F2}">
      <dgm:prSet/>
      <dgm:spPr/>
      <dgm:t>
        <a:bodyPr/>
        <a:lstStyle/>
        <a:p>
          <a:endParaRPr lang="ru-RU"/>
        </a:p>
      </dgm:t>
    </dgm:pt>
    <dgm:pt modelId="{C88AD607-873D-4219-8795-7CF67C304992}">
      <dgm:prSet custT="1"/>
      <dgm:spPr/>
      <dgm:t>
        <a:bodyPr/>
        <a:lstStyle/>
        <a:p>
          <a:r>
            <a:rPr lang="ru-RU" sz="1400" dirty="0" smtClean="0"/>
            <a:t>молодежь</a:t>
          </a:r>
          <a:endParaRPr lang="ru-RU" sz="1400" dirty="0"/>
        </a:p>
      </dgm:t>
    </dgm:pt>
    <dgm:pt modelId="{144AF1C2-BD97-4992-9461-0E8E360421B9}" type="parTrans" cxnId="{DEAA7E31-AECC-43DB-9CE9-D1EDF8B6EED5}">
      <dgm:prSet/>
      <dgm:spPr/>
      <dgm:t>
        <a:bodyPr/>
        <a:lstStyle/>
        <a:p>
          <a:endParaRPr lang="ru-RU"/>
        </a:p>
      </dgm:t>
    </dgm:pt>
    <dgm:pt modelId="{9336ECA6-A399-4E70-AE89-17669FFFB6D7}" type="sibTrans" cxnId="{DEAA7E31-AECC-43DB-9CE9-D1EDF8B6EED5}">
      <dgm:prSet/>
      <dgm:spPr/>
      <dgm:t>
        <a:bodyPr/>
        <a:lstStyle/>
        <a:p>
          <a:endParaRPr lang="ru-RU"/>
        </a:p>
      </dgm:t>
    </dgm:pt>
    <dgm:pt modelId="{08DE3480-47DC-4678-9778-5E6523A4D631}">
      <dgm:prSet/>
      <dgm:spPr/>
      <dgm:t>
        <a:bodyPr/>
        <a:lstStyle/>
        <a:p>
          <a:r>
            <a:rPr lang="ru-RU" dirty="0" smtClean="0"/>
            <a:t>Информация о наиболее значимых направлениях расходования бюджетных средств.</a:t>
          </a:r>
          <a:endParaRPr lang="ru-RU" dirty="0"/>
        </a:p>
      </dgm:t>
    </dgm:pt>
    <dgm:pt modelId="{21ECEDD8-163A-4225-9C98-CC122800692F}" type="parTrans" cxnId="{3687B622-A8E0-4C8A-917F-611283287D8C}">
      <dgm:prSet/>
      <dgm:spPr/>
      <dgm:t>
        <a:bodyPr/>
        <a:lstStyle/>
        <a:p>
          <a:endParaRPr lang="ru-RU"/>
        </a:p>
      </dgm:t>
    </dgm:pt>
    <dgm:pt modelId="{7E59B275-F8A2-4C0E-9218-FEC053F1DA5C}" type="sibTrans" cxnId="{3687B622-A8E0-4C8A-917F-611283287D8C}">
      <dgm:prSet/>
      <dgm:spPr/>
      <dgm:t>
        <a:bodyPr/>
        <a:lstStyle/>
        <a:p>
          <a:endParaRPr lang="ru-RU"/>
        </a:p>
      </dgm:t>
    </dgm:pt>
    <dgm:pt modelId="{60327C6A-8B27-4EE8-8751-7BDF5F24CDF5}">
      <dgm:prSet/>
      <dgm:spPr/>
      <dgm:t>
        <a:bodyPr/>
        <a:lstStyle/>
        <a:p>
          <a:r>
            <a:rPr lang="ru-RU" dirty="0" smtClean="0"/>
            <a:t>Повышение финансовой грамотности общества.</a:t>
          </a:r>
          <a:endParaRPr lang="ru-RU" dirty="0"/>
        </a:p>
      </dgm:t>
    </dgm:pt>
    <dgm:pt modelId="{86E96415-1449-46FA-AB8B-9B867B024E30}" type="parTrans" cxnId="{30888A76-BB2B-4483-9448-A249C374781F}">
      <dgm:prSet/>
      <dgm:spPr/>
      <dgm:t>
        <a:bodyPr/>
        <a:lstStyle/>
        <a:p>
          <a:endParaRPr lang="ru-RU"/>
        </a:p>
      </dgm:t>
    </dgm:pt>
    <dgm:pt modelId="{6A0E348F-D3B2-4D48-88AC-92BD6FC5906C}" type="sibTrans" cxnId="{30888A76-BB2B-4483-9448-A249C374781F}">
      <dgm:prSet/>
      <dgm:spPr/>
      <dgm:t>
        <a:bodyPr/>
        <a:lstStyle/>
        <a:p>
          <a:endParaRPr lang="ru-RU"/>
        </a:p>
      </dgm:t>
    </dgm:pt>
    <dgm:pt modelId="{016128D5-7B6D-466E-AB37-8ACF90777621}">
      <dgm:prSet/>
      <dgm:spPr/>
      <dgm:t>
        <a:bodyPr/>
        <a:lstStyle/>
        <a:p>
          <a:r>
            <a:rPr lang="ru-RU" dirty="0" smtClean="0"/>
            <a:t> Возможность участвовать в бюджетном процессе.</a:t>
          </a:r>
          <a:endParaRPr lang="ru-RU" dirty="0"/>
        </a:p>
      </dgm:t>
    </dgm:pt>
    <dgm:pt modelId="{9D571BC3-6D7E-4C8E-A593-08D73FF6E39F}" type="parTrans" cxnId="{D9ECC4D4-2816-4B27-82AA-C881E4425C28}">
      <dgm:prSet/>
      <dgm:spPr/>
      <dgm:t>
        <a:bodyPr/>
        <a:lstStyle/>
        <a:p>
          <a:endParaRPr lang="ru-RU"/>
        </a:p>
      </dgm:t>
    </dgm:pt>
    <dgm:pt modelId="{66329015-2A45-4D1A-83E8-51CB0FC8E236}" type="sibTrans" cxnId="{D9ECC4D4-2816-4B27-82AA-C881E4425C28}">
      <dgm:prSet/>
      <dgm:spPr/>
      <dgm:t>
        <a:bodyPr/>
        <a:lstStyle/>
        <a:p>
          <a:endParaRPr lang="ru-RU"/>
        </a:p>
      </dgm:t>
    </dgm:pt>
    <dgm:pt modelId="{A90B821B-F747-43C3-877D-593461CEF189}" type="pres">
      <dgm:prSet presAssocID="{D30CB09D-08AE-497A-8E06-A8FF9B8FF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45C1B1-D025-4C39-A60C-828A2E472D85}" type="pres">
      <dgm:prSet presAssocID="{7EBEF289-24DC-4806-ACB7-959A58707974}" presName="composite" presStyleCnt="0"/>
      <dgm:spPr/>
    </dgm:pt>
    <dgm:pt modelId="{AE76A89A-82FE-4C2C-BE87-D4785886FF2C}" type="pres">
      <dgm:prSet presAssocID="{7EBEF289-24DC-4806-ACB7-959A5870797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C4D0-6475-43D1-AC8F-FC76B2EB77E6}" type="pres">
      <dgm:prSet presAssocID="{7EBEF289-24DC-4806-ACB7-959A5870797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6231-9759-407B-A0FA-0E9AB238CCD4}" type="pres">
      <dgm:prSet presAssocID="{943F2A19-0D03-41D6-A464-8AB69799FD9E}" presName="space" presStyleCnt="0"/>
      <dgm:spPr/>
    </dgm:pt>
    <dgm:pt modelId="{0597B4C9-138C-4CC2-B5A0-494C712FC5CF}" type="pres">
      <dgm:prSet presAssocID="{FEA90E4A-CABE-4B7E-8E38-4FC6FD00618D}" presName="composite" presStyleCnt="0"/>
      <dgm:spPr/>
    </dgm:pt>
    <dgm:pt modelId="{976AAC13-311E-4ECB-83DC-4416C3232A6F}" type="pres">
      <dgm:prSet presAssocID="{FEA90E4A-CABE-4B7E-8E38-4FC6FD00618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A0E3E-2FB4-40B5-BE63-9BC67A0B67A0}" type="pres">
      <dgm:prSet presAssocID="{FEA90E4A-CABE-4B7E-8E38-4FC6FD00618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5FC79-0FA2-42AD-AB0E-72090385FF6B}" type="pres">
      <dgm:prSet presAssocID="{4C91314E-5EF3-47BC-952F-A1754380FB31}" presName="space" presStyleCnt="0"/>
      <dgm:spPr/>
    </dgm:pt>
    <dgm:pt modelId="{5DC3A80E-C5DA-48B6-8489-DAEE543682F2}" type="pres">
      <dgm:prSet presAssocID="{BF246096-BA03-4570-8FD1-DD8CE93ED6CE}" presName="composite" presStyleCnt="0"/>
      <dgm:spPr/>
    </dgm:pt>
    <dgm:pt modelId="{C2CA10BA-77DF-4406-B72F-13420903E656}" type="pres">
      <dgm:prSet presAssocID="{BF246096-BA03-4570-8FD1-DD8CE93ED6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179D-733C-4CBB-ABB0-2A977CDF3BBE}" type="pres">
      <dgm:prSet presAssocID="{BF246096-BA03-4570-8FD1-DD8CE93ED6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FC44-F05F-4E64-A905-616D707CAB02}" type="pres">
      <dgm:prSet presAssocID="{099CD69C-FFAB-4900-A8D5-C7F449DD06E6}" presName="space" presStyleCnt="0"/>
      <dgm:spPr/>
    </dgm:pt>
    <dgm:pt modelId="{0599D05A-A89E-4824-BA6A-CBA529785004}" type="pres">
      <dgm:prSet presAssocID="{C88AD607-873D-4219-8795-7CF67C304992}" presName="composite" presStyleCnt="0"/>
      <dgm:spPr/>
    </dgm:pt>
    <dgm:pt modelId="{01D07B33-1FA0-4A2F-8F4C-41E2BB3EC857}" type="pres">
      <dgm:prSet presAssocID="{C88AD607-873D-4219-8795-7CF67C304992}" presName="parTx" presStyleLbl="alignNode1" presStyleIdx="3" presStyleCnt="4" custScaleX="102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113C-AC0B-4257-8005-FA311F13BE8D}" type="pres">
      <dgm:prSet presAssocID="{C88AD607-873D-4219-8795-7CF67C304992}" presName="desTx" presStyleLbl="alignAccFollowNode1" presStyleIdx="3" presStyleCnt="4" custScaleX="109679" custLinFactNeighborX="2968" custLinFactNeighborY="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01659-BD72-4141-B9CD-4CD64C36B16D}" type="presOf" srcId="{03CD80AB-CAC5-466E-B330-5A67D6B1207D}" destId="{8447C4D0-6475-43D1-AC8F-FC76B2EB77E6}" srcOrd="0" destOrd="1" presId="urn:microsoft.com/office/officeart/2005/8/layout/hList1"/>
    <dgm:cxn modelId="{1B31AD0D-3DB8-48DB-8AEF-768AA6FAE6D7}" type="presOf" srcId="{08DE3480-47DC-4678-9778-5E6523A4D631}" destId="{C3DD113C-AC0B-4257-8005-FA311F13BE8D}" srcOrd="0" destOrd="0" presId="urn:microsoft.com/office/officeart/2005/8/layout/hList1"/>
    <dgm:cxn modelId="{A66C334A-B309-402C-A7FD-73182AE56DDC}" type="presOf" srcId="{7EBEF289-24DC-4806-ACB7-959A58707974}" destId="{AE76A89A-82FE-4C2C-BE87-D4785886FF2C}" srcOrd="0" destOrd="0" presId="urn:microsoft.com/office/officeart/2005/8/layout/hList1"/>
    <dgm:cxn modelId="{30888A76-BB2B-4483-9448-A249C374781F}" srcId="{C88AD607-873D-4219-8795-7CF67C304992}" destId="{60327C6A-8B27-4EE8-8751-7BDF5F24CDF5}" srcOrd="1" destOrd="0" parTransId="{86E96415-1449-46FA-AB8B-9B867B024E30}" sibTransId="{6A0E348F-D3B2-4D48-88AC-92BD6FC5906C}"/>
    <dgm:cxn modelId="{A4D5E7A5-7C84-464F-AB7E-7EB7F5AD2CC5}" type="presOf" srcId="{8FBCE248-8B44-49FF-ADFB-C8C65F3936ED}" destId="{117A0E3E-2FB4-40B5-BE63-9BC67A0B67A0}" srcOrd="0" destOrd="0" presId="urn:microsoft.com/office/officeart/2005/8/layout/hList1"/>
    <dgm:cxn modelId="{9CE914D1-6D1A-4AEC-8A8E-B3E214B2B9F2}" srcId="{7EBEF289-24DC-4806-ACB7-959A58707974}" destId="{D2D07E55-76C1-4E54-97A5-68C8A24A1C05}" srcOrd="0" destOrd="0" parTransId="{4E15EA66-15D5-4249-B2AF-20597F15117E}" sibTransId="{53C433FD-333B-40B3-930F-DC34226CB524}"/>
    <dgm:cxn modelId="{7D66DC77-D5DF-4BC7-9A70-DADA384A61EE}" srcId="{D30CB09D-08AE-497A-8E06-A8FF9B8FFA0E}" destId="{FEA90E4A-CABE-4B7E-8E38-4FC6FD00618D}" srcOrd="1" destOrd="0" parTransId="{430600CB-080D-4969-9B8E-8494FEF9429D}" sibTransId="{4C91314E-5EF3-47BC-952F-A1754380FB31}"/>
    <dgm:cxn modelId="{EAEEC3DC-1013-45DD-95B8-A0E7E3454394}" srcId="{D30CB09D-08AE-497A-8E06-A8FF9B8FFA0E}" destId="{7EBEF289-24DC-4806-ACB7-959A58707974}" srcOrd="0" destOrd="0" parTransId="{214EE919-5B5D-49CF-82B7-B63C469775BD}" sibTransId="{943F2A19-0D03-41D6-A464-8AB69799FD9E}"/>
    <dgm:cxn modelId="{D64541EC-16C3-4CF3-BE2E-5CDA6DC721AE}" type="presOf" srcId="{12130470-C5FA-469D-AF51-C5D9869AA0E6}" destId="{8447C4D0-6475-43D1-AC8F-FC76B2EB77E6}" srcOrd="0" destOrd="2" presId="urn:microsoft.com/office/officeart/2005/8/layout/hList1"/>
    <dgm:cxn modelId="{6D6D4665-0DE8-4D1F-BF51-A1FAE2E0505B}" srcId="{7EBEF289-24DC-4806-ACB7-959A58707974}" destId="{12130470-C5FA-469D-AF51-C5D9869AA0E6}" srcOrd="2" destOrd="0" parTransId="{BD6B73AD-3724-4B80-9886-150D688F26C9}" sibTransId="{B860D425-9B71-44CC-A584-8B6E973A41C5}"/>
    <dgm:cxn modelId="{539F0897-5A2C-4083-B737-145CFE9FE2F8}" type="presOf" srcId="{0DD80332-7EF4-4C53-B515-72781E6D5FE3}" destId="{8AAA179D-733C-4CBB-ABB0-2A977CDF3BBE}" srcOrd="0" destOrd="1" presId="urn:microsoft.com/office/officeart/2005/8/layout/hList1"/>
    <dgm:cxn modelId="{3687B622-A8E0-4C8A-917F-611283287D8C}" srcId="{C88AD607-873D-4219-8795-7CF67C304992}" destId="{08DE3480-47DC-4678-9778-5E6523A4D631}" srcOrd="0" destOrd="0" parTransId="{21ECEDD8-163A-4225-9C98-CC122800692F}" sibTransId="{7E59B275-F8A2-4C0E-9218-FEC053F1DA5C}"/>
    <dgm:cxn modelId="{DEAA7E31-AECC-43DB-9CE9-D1EDF8B6EED5}" srcId="{D30CB09D-08AE-497A-8E06-A8FF9B8FFA0E}" destId="{C88AD607-873D-4219-8795-7CF67C304992}" srcOrd="3" destOrd="0" parTransId="{144AF1C2-BD97-4992-9461-0E8E360421B9}" sibTransId="{9336ECA6-A399-4E70-AE89-17669FFFB6D7}"/>
    <dgm:cxn modelId="{A689EA67-7CEE-46EA-AB57-241B1675A120}" type="presOf" srcId="{D2D07E55-76C1-4E54-97A5-68C8A24A1C05}" destId="{8447C4D0-6475-43D1-AC8F-FC76B2EB77E6}" srcOrd="0" destOrd="0" presId="urn:microsoft.com/office/officeart/2005/8/layout/hList1"/>
    <dgm:cxn modelId="{27E31C52-088D-4610-89A8-2AE6ECFB91F2}" srcId="{BF246096-BA03-4570-8FD1-DD8CE93ED6CE}" destId="{0DD80332-7EF4-4C53-B515-72781E6D5FE3}" srcOrd="1" destOrd="0" parTransId="{4096062C-8273-482B-9579-AFE37D7DAC01}" sibTransId="{85C0787F-00E8-4F0D-A3AD-989B2381621F}"/>
    <dgm:cxn modelId="{D0BCE781-40F9-4E43-AA41-6751260267CB}" srcId="{D30CB09D-08AE-497A-8E06-A8FF9B8FFA0E}" destId="{BF246096-BA03-4570-8FD1-DD8CE93ED6CE}" srcOrd="2" destOrd="0" parTransId="{3D9E2740-3C05-4CA7-8636-49D17EA07EA7}" sibTransId="{099CD69C-FFAB-4900-A8D5-C7F449DD06E6}"/>
    <dgm:cxn modelId="{09E25939-8AD9-4FC9-A966-142927C83328}" srcId="{BF246096-BA03-4570-8FD1-DD8CE93ED6CE}" destId="{00F0B094-6D51-4D4E-8F99-9BBA7121549F}" srcOrd="0" destOrd="0" parTransId="{94578D5F-3C06-4DAC-BB73-1F21B69EEAF9}" sibTransId="{3D53ED73-6655-4BBC-80FB-12B7817F7929}"/>
    <dgm:cxn modelId="{23D61B76-F495-40F3-BF66-F25A8D5E3EF4}" type="presOf" srcId="{016128D5-7B6D-466E-AB37-8ACF90777621}" destId="{C3DD113C-AC0B-4257-8005-FA311F13BE8D}" srcOrd="0" destOrd="2" presId="urn:microsoft.com/office/officeart/2005/8/layout/hList1"/>
    <dgm:cxn modelId="{DC8C4E39-2580-4BAB-A878-D0406E9596A0}" type="presOf" srcId="{C88AD607-873D-4219-8795-7CF67C304992}" destId="{01D07B33-1FA0-4A2F-8F4C-41E2BB3EC857}" srcOrd="0" destOrd="0" presId="urn:microsoft.com/office/officeart/2005/8/layout/hList1"/>
    <dgm:cxn modelId="{6CBC6E40-D014-409A-86DF-963312864C8D}" type="presOf" srcId="{00F0B094-6D51-4D4E-8F99-9BBA7121549F}" destId="{8AAA179D-733C-4CBB-ABB0-2A977CDF3BBE}" srcOrd="0" destOrd="0" presId="urn:microsoft.com/office/officeart/2005/8/layout/hList1"/>
    <dgm:cxn modelId="{0DA0B9EC-E59A-437A-81EB-97BDC7797CFD}" type="presOf" srcId="{FEA90E4A-CABE-4B7E-8E38-4FC6FD00618D}" destId="{976AAC13-311E-4ECB-83DC-4416C3232A6F}" srcOrd="0" destOrd="0" presId="urn:microsoft.com/office/officeart/2005/8/layout/hList1"/>
    <dgm:cxn modelId="{A331191C-4FB6-4A76-95F7-E7F59B825F7C}" type="presOf" srcId="{60327C6A-8B27-4EE8-8751-7BDF5F24CDF5}" destId="{C3DD113C-AC0B-4257-8005-FA311F13BE8D}" srcOrd="0" destOrd="1" presId="urn:microsoft.com/office/officeart/2005/8/layout/hList1"/>
    <dgm:cxn modelId="{ABA1F30F-2764-486F-9D5B-044DDCCACB45}" type="presOf" srcId="{D30CB09D-08AE-497A-8E06-A8FF9B8FFA0E}" destId="{A90B821B-F747-43C3-877D-593461CEF189}" srcOrd="0" destOrd="0" presId="urn:microsoft.com/office/officeart/2005/8/layout/hList1"/>
    <dgm:cxn modelId="{675D66D9-185B-4B2C-BA13-ACFC3CE52B41}" type="presOf" srcId="{BF246096-BA03-4570-8FD1-DD8CE93ED6CE}" destId="{C2CA10BA-77DF-4406-B72F-13420903E656}" srcOrd="0" destOrd="0" presId="urn:microsoft.com/office/officeart/2005/8/layout/hList1"/>
    <dgm:cxn modelId="{D9ECC4D4-2816-4B27-82AA-C881E4425C28}" srcId="{C88AD607-873D-4219-8795-7CF67C304992}" destId="{016128D5-7B6D-466E-AB37-8ACF90777621}" srcOrd="2" destOrd="0" parTransId="{9D571BC3-6D7E-4C8E-A593-08D73FF6E39F}" sibTransId="{66329015-2A45-4D1A-83E8-51CB0FC8E236}"/>
    <dgm:cxn modelId="{58C563C4-3764-45A1-BCE7-BB394A37C2BA}" srcId="{7EBEF289-24DC-4806-ACB7-959A58707974}" destId="{03CD80AB-CAC5-466E-B330-5A67D6B1207D}" srcOrd="1" destOrd="0" parTransId="{97488B69-5C50-4612-869E-752ABCF225D7}" sibTransId="{28AA56FA-1A24-4358-8B59-A0DAA5E11292}"/>
    <dgm:cxn modelId="{A5111A77-943C-4E03-8C83-551A0D8634BE}" srcId="{FEA90E4A-CABE-4B7E-8E38-4FC6FD00618D}" destId="{8FBCE248-8B44-49FF-ADFB-C8C65F3936ED}" srcOrd="0" destOrd="0" parTransId="{16010865-387D-4FED-A9D1-E25A10675007}" sibTransId="{96014859-BA30-45B0-8308-1934DE3715C4}"/>
    <dgm:cxn modelId="{D316A4DD-5CBC-4A3B-BB05-47FACB8B3AB1}" type="presParOf" srcId="{A90B821B-F747-43C3-877D-593461CEF189}" destId="{E245C1B1-D025-4C39-A60C-828A2E472D85}" srcOrd="0" destOrd="0" presId="urn:microsoft.com/office/officeart/2005/8/layout/hList1"/>
    <dgm:cxn modelId="{11F3A3CD-B4E3-487F-8A50-745A56D15DB4}" type="presParOf" srcId="{E245C1B1-D025-4C39-A60C-828A2E472D85}" destId="{AE76A89A-82FE-4C2C-BE87-D4785886FF2C}" srcOrd="0" destOrd="0" presId="urn:microsoft.com/office/officeart/2005/8/layout/hList1"/>
    <dgm:cxn modelId="{90F879DC-B6DD-414A-B3BB-1810FF2D2160}" type="presParOf" srcId="{E245C1B1-D025-4C39-A60C-828A2E472D85}" destId="{8447C4D0-6475-43D1-AC8F-FC76B2EB77E6}" srcOrd="1" destOrd="0" presId="urn:microsoft.com/office/officeart/2005/8/layout/hList1"/>
    <dgm:cxn modelId="{EBA1B721-C8D1-4CDE-BED3-75C0B9609F65}" type="presParOf" srcId="{A90B821B-F747-43C3-877D-593461CEF189}" destId="{86066231-9759-407B-A0FA-0E9AB238CCD4}" srcOrd="1" destOrd="0" presId="urn:microsoft.com/office/officeart/2005/8/layout/hList1"/>
    <dgm:cxn modelId="{52B2B704-2634-412B-92F6-C5A66C9CAFAD}" type="presParOf" srcId="{A90B821B-F747-43C3-877D-593461CEF189}" destId="{0597B4C9-138C-4CC2-B5A0-494C712FC5CF}" srcOrd="2" destOrd="0" presId="urn:microsoft.com/office/officeart/2005/8/layout/hList1"/>
    <dgm:cxn modelId="{B728006D-F30D-44D7-8A6E-C59D4C626B84}" type="presParOf" srcId="{0597B4C9-138C-4CC2-B5A0-494C712FC5CF}" destId="{976AAC13-311E-4ECB-83DC-4416C3232A6F}" srcOrd="0" destOrd="0" presId="urn:microsoft.com/office/officeart/2005/8/layout/hList1"/>
    <dgm:cxn modelId="{345DED85-D471-4EC4-89E2-2CC5DA57A9C8}" type="presParOf" srcId="{0597B4C9-138C-4CC2-B5A0-494C712FC5CF}" destId="{117A0E3E-2FB4-40B5-BE63-9BC67A0B67A0}" srcOrd="1" destOrd="0" presId="urn:microsoft.com/office/officeart/2005/8/layout/hList1"/>
    <dgm:cxn modelId="{4AFF455E-F54D-400A-BFDE-14DF827DC9B8}" type="presParOf" srcId="{A90B821B-F747-43C3-877D-593461CEF189}" destId="{3C55FC79-0FA2-42AD-AB0E-72090385FF6B}" srcOrd="3" destOrd="0" presId="urn:microsoft.com/office/officeart/2005/8/layout/hList1"/>
    <dgm:cxn modelId="{C6E3513B-9A5B-4389-AF30-E4E90C7D3B78}" type="presParOf" srcId="{A90B821B-F747-43C3-877D-593461CEF189}" destId="{5DC3A80E-C5DA-48B6-8489-DAEE543682F2}" srcOrd="4" destOrd="0" presId="urn:microsoft.com/office/officeart/2005/8/layout/hList1"/>
    <dgm:cxn modelId="{A1275B8F-2416-4DDF-8F83-65D719677802}" type="presParOf" srcId="{5DC3A80E-C5DA-48B6-8489-DAEE543682F2}" destId="{C2CA10BA-77DF-4406-B72F-13420903E656}" srcOrd="0" destOrd="0" presId="urn:microsoft.com/office/officeart/2005/8/layout/hList1"/>
    <dgm:cxn modelId="{37D00028-0F51-4865-993E-E2D3D793A4B0}" type="presParOf" srcId="{5DC3A80E-C5DA-48B6-8489-DAEE543682F2}" destId="{8AAA179D-733C-4CBB-ABB0-2A977CDF3BBE}" srcOrd="1" destOrd="0" presId="urn:microsoft.com/office/officeart/2005/8/layout/hList1"/>
    <dgm:cxn modelId="{2F4E5872-F365-4202-865F-767D6D9A8035}" type="presParOf" srcId="{A90B821B-F747-43C3-877D-593461CEF189}" destId="{6F59FC44-F05F-4E64-A905-616D707CAB02}" srcOrd="5" destOrd="0" presId="urn:microsoft.com/office/officeart/2005/8/layout/hList1"/>
    <dgm:cxn modelId="{A63A7DE8-B334-4456-8706-5CD1373F7752}" type="presParOf" srcId="{A90B821B-F747-43C3-877D-593461CEF189}" destId="{0599D05A-A89E-4824-BA6A-CBA529785004}" srcOrd="6" destOrd="0" presId="urn:microsoft.com/office/officeart/2005/8/layout/hList1"/>
    <dgm:cxn modelId="{8E5DDA6D-9D89-4496-B65D-6F9EAC76869E}" type="presParOf" srcId="{0599D05A-A89E-4824-BA6A-CBA529785004}" destId="{01D07B33-1FA0-4A2F-8F4C-41E2BB3EC857}" srcOrd="0" destOrd="0" presId="urn:microsoft.com/office/officeart/2005/8/layout/hList1"/>
    <dgm:cxn modelId="{F055CEBD-C1B6-4404-A0FA-5CF00E62832C}" type="presParOf" srcId="{0599D05A-A89E-4824-BA6A-CBA529785004}" destId="{C3DD113C-AC0B-4257-8005-FA311F13BE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5A979-3404-4067-999D-8B8F69C2F549}">
      <dsp:nvSpPr>
        <dsp:cNvPr id="0" name=""/>
        <dsp:cNvSpPr/>
      </dsp:nvSpPr>
      <dsp:spPr>
        <a:xfrm rot="10800000">
          <a:off x="648127" y="0"/>
          <a:ext cx="7920824" cy="1440147"/>
        </a:xfrm>
        <a:prstGeom prst="homePlat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11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России от 10.07.2013 N 583 «Об обеспечении доступа к общедоступной информации о деятельности государственных органов и органов местного самоуправления в сети Интернет в форме открытых данных» (действует в редакции постановления Правительства РФ от 20.11.2018 N 1391);</a:t>
          </a:r>
          <a:endParaRPr lang="ru-RU" sz="1400" kern="12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08164" y="0"/>
        <a:ext cx="7560787" cy="1440147"/>
      </dsp:txXfrm>
    </dsp:sp>
    <dsp:sp modelId="{0A851D77-64CA-4984-BCCC-B940487B926F}">
      <dsp:nvSpPr>
        <dsp:cNvPr id="0" name=""/>
        <dsp:cNvSpPr/>
      </dsp:nvSpPr>
      <dsp:spPr>
        <a:xfrm>
          <a:off x="144014" y="144016"/>
          <a:ext cx="1123439" cy="11523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2D94D6-1CC3-413B-98F4-862FB715AC76}">
      <dsp:nvSpPr>
        <dsp:cNvPr id="0" name=""/>
        <dsp:cNvSpPr/>
      </dsp:nvSpPr>
      <dsp:spPr>
        <a:xfrm rot="10800000">
          <a:off x="643454" y="1571734"/>
          <a:ext cx="7925497" cy="1440147"/>
        </a:xfrm>
        <a:prstGeom prst="homePlat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11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Министерства финансов Российской Федерации, Министерства регионального развития Российской Федерации и Министерства экономического развития Российской Федерации от 22.08.2013 N 86н/357/468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 (приказ утратил силу с 21.09.2015 г., был издан новый приказ Минфина России от 22.09.2015 N 145н, который действует в редакции приказов от 27.11.2017 N 1067, от 04.12.2018 N 249н, от 15.10.2020 N 982); </a:t>
          </a:r>
          <a:endParaRPr lang="ru-RU" sz="1400" kern="12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03491" y="1571734"/>
        <a:ext cx="7565460" cy="1440147"/>
      </dsp:txXfrm>
    </dsp:sp>
    <dsp:sp modelId="{8DFA471E-0931-4ED6-9386-EFEF2A7EF3BD}">
      <dsp:nvSpPr>
        <dsp:cNvPr id="0" name=""/>
        <dsp:cNvSpPr/>
      </dsp:nvSpPr>
      <dsp:spPr>
        <a:xfrm>
          <a:off x="172707" y="1709476"/>
          <a:ext cx="1123439" cy="11523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DDCB61-3C72-49FF-AF38-F9DDEFB4AF1C}">
      <dsp:nvSpPr>
        <dsp:cNvPr id="0" name=""/>
        <dsp:cNvSpPr/>
      </dsp:nvSpPr>
      <dsp:spPr>
        <a:xfrm rot="10800000">
          <a:off x="576016" y="3131168"/>
          <a:ext cx="7992908" cy="1440147"/>
        </a:xfrm>
        <a:prstGeom prst="homePlate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49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119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Правительства РФ от 10.07.2013 N 1187-р «О перечнях информации о деятельности государственных органов, органов местного самоуправления, размещаемой в сети «Интернет» в форме открытых данных» (действует в редакции распоряжений Правительства РФ от 30.12.2015 N 2757-р, от 24.03.2018 N 500-р).</a:t>
          </a:r>
          <a:endParaRPr lang="ru-RU" sz="1400" kern="12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36053" y="3131168"/>
        <a:ext cx="7632871" cy="1440147"/>
      </dsp:txXfrm>
    </dsp:sp>
    <dsp:sp modelId="{4C9EA9EA-3088-4606-9B5F-3D2C72674D82}">
      <dsp:nvSpPr>
        <dsp:cNvPr id="0" name=""/>
        <dsp:cNvSpPr/>
      </dsp:nvSpPr>
      <dsp:spPr>
        <a:xfrm>
          <a:off x="144014" y="3274935"/>
          <a:ext cx="1123439" cy="11523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25C53-5DE2-4F6E-ABC9-AEFFAAF5914A}">
      <dsp:nvSpPr>
        <dsp:cNvPr id="0" name=""/>
        <dsp:cNvSpPr/>
      </dsp:nvSpPr>
      <dsp:spPr>
        <a:xfrm>
          <a:off x="2423634" y="0"/>
          <a:ext cx="4956877" cy="246742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7030A0"/>
              </a:solidFill>
            </a:rPr>
            <a:t>Приказом от 04.12.2018 N 249н состав информации, включаемый в бюджет для граждан, пополнился сведениями об учете мнения граждан (заинтересованных пользователей) о приоритетной для граждан (заинтересованных пользователей) информации, планируемой к включению, описана процедура проведения такого рода опросов граждан.</a:t>
          </a:r>
          <a:endParaRPr lang="ru-RU" sz="1200" b="0" kern="1200" dirty="0">
            <a:solidFill>
              <a:srgbClr val="7030A0"/>
            </a:solidFill>
          </a:endParaRPr>
        </a:p>
      </dsp:txBody>
      <dsp:txXfrm>
        <a:off x="2423634" y="0"/>
        <a:ext cx="4956877" cy="2467424"/>
      </dsp:txXfrm>
    </dsp:sp>
    <dsp:sp modelId="{0C1428BB-7773-44FA-AE76-3870FAAED963}">
      <dsp:nvSpPr>
        <dsp:cNvPr id="0" name=""/>
        <dsp:cNvSpPr/>
      </dsp:nvSpPr>
      <dsp:spPr>
        <a:xfrm>
          <a:off x="0" y="2747480"/>
          <a:ext cx="3949499" cy="218061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7030A0"/>
              </a:solidFill>
            </a:rPr>
            <a:t>Приказом 27.11.2017 N 1067 Методические рекомендации были дополнены </a:t>
          </a:r>
          <a:r>
            <a:rPr lang="en-US" sz="1200" b="0" kern="1200" dirty="0" smtClean="0">
              <a:solidFill>
                <a:srgbClr val="7030A0"/>
              </a:solidFill>
            </a:rPr>
            <a:t>IV</a:t>
          </a:r>
          <a:r>
            <a:rPr lang="ru-RU" sz="1200" b="0" kern="1200" dirty="0" smtClean="0">
              <a:solidFill>
                <a:srgbClr val="7030A0"/>
              </a:solidFill>
            </a:rPr>
            <a:t> разделом «Организация мониторинга и распространения лучших практик публикации бюджетов для граждан и иных мероприятий, направленных на повышение прозрачности (открытости) бюджетов субъектов Российской Федерации и местных бюджетов», содержащий рекомендации финансовым органам по предоставлению информации для формирования ежегодного Доклада о лучшей практике развития «Бюджета для граждан» в субъектах Российской Федерации и муниципальных образованиях, а также по использованию в работе, содержащихся в Докладе практик.</a:t>
          </a:r>
          <a:endParaRPr lang="ru-RU" sz="1200" b="0" kern="1200" dirty="0">
            <a:solidFill>
              <a:srgbClr val="7030A0"/>
            </a:solidFill>
          </a:endParaRPr>
        </a:p>
      </dsp:txBody>
      <dsp:txXfrm>
        <a:off x="0" y="2747480"/>
        <a:ext cx="3949499" cy="2180615"/>
      </dsp:txXfrm>
    </dsp:sp>
    <dsp:sp modelId="{C9604CA1-1338-4D6D-A0D5-A64AC328FC37}">
      <dsp:nvSpPr>
        <dsp:cNvPr id="0" name=""/>
        <dsp:cNvSpPr/>
      </dsp:nvSpPr>
      <dsp:spPr>
        <a:xfrm>
          <a:off x="4422160" y="2909147"/>
          <a:ext cx="2830206" cy="201894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7030A0"/>
              </a:solidFill>
            </a:rPr>
            <a:t>В связи с изменением бюджетного законодательства в части инициативного бюджетирования, приказом от 15.10.2020 N 982 было заменено понятие «проект инициативного бюджетирования» на «инициативный проект».</a:t>
          </a:r>
          <a:endParaRPr lang="ru-RU" sz="1200" b="0" kern="1200" dirty="0">
            <a:solidFill>
              <a:srgbClr val="7030A0"/>
            </a:solidFill>
          </a:endParaRPr>
        </a:p>
      </dsp:txBody>
      <dsp:txXfrm>
        <a:off x="4422160" y="2909147"/>
        <a:ext cx="2830206" cy="2018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A89A-82FE-4C2C-BE87-D4785886FF2C}">
      <dsp:nvSpPr>
        <dsp:cNvPr id="0" name=""/>
        <dsp:cNvSpPr/>
      </dsp:nvSpPr>
      <dsp:spPr>
        <a:xfrm>
          <a:off x="3829" y="8730"/>
          <a:ext cx="1831668" cy="6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Школьники, студенты</a:t>
          </a:r>
        </a:p>
      </dsp:txBody>
      <dsp:txXfrm>
        <a:off x="3829" y="8730"/>
        <a:ext cx="1831668" cy="641867"/>
      </dsp:txXfrm>
    </dsp:sp>
    <dsp:sp modelId="{8447C4D0-6475-43D1-AC8F-FC76B2EB77E6}">
      <dsp:nvSpPr>
        <dsp:cNvPr id="0" name=""/>
        <dsp:cNvSpPr/>
      </dsp:nvSpPr>
      <dsp:spPr>
        <a:xfrm>
          <a:off x="3829" y="650598"/>
          <a:ext cx="1831668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Использование информации в учебных целях (курсовые, дипломные работы, рефераты)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Материалы для открытых уроков</a:t>
          </a:r>
          <a:endParaRPr lang="ru-RU" sz="1600" kern="1200" dirty="0"/>
        </a:p>
      </dsp:txBody>
      <dsp:txXfrm>
        <a:off x="3829" y="650598"/>
        <a:ext cx="1831668" cy="3676927"/>
      </dsp:txXfrm>
    </dsp:sp>
    <dsp:sp modelId="{976AAC13-311E-4ECB-83DC-4416C3232A6F}">
      <dsp:nvSpPr>
        <dsp:cNvPr id="0" name=""/>
        <dsp:cNvSpPr/>
      </dsp:nvSpPr>
      <dsp:spPr>
        <a:xfrm>
          <a:off x="2091931" y="8730"/>
          <a:ext cx="1831668" cy="6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Органы</a:t>
          </a:r>
          <a:r>
            <a:rPr lang="ru-RU" sz="1000" kern="1200" baseline="0" dirty="0" smtClean="0">
              <a:solidFill>
                <a:schemeClr val="bg1"/>
              </a:solidFill>
            </a:rPr>
            <a:t> местного самоуправления, не относящиеся к управлению финансами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2091931" y="8730"/>
        <a:ext cx="1831668" cy="641867"/>
      </dsp:txXfrm>
    </dsp:sp>
    <dsp:sp modelId="{117A0E3E-2FB4-40B5-BE63-9BC67A0B67A0}">
      <dsp:nvSpPr>
        <dsp:cNvPr id="0" name=""/>
        <dsp:cNvSpPr/>
      </dsp:nvSpPr>
      <dsp:spPr>
        <a:xfrm>
          <a:off x="2091931" y="650598"/>
          <a:ext cx="1831668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Использование информации при исполнении местного бюджета</a:t>
          </a:r>
          <a:endParaRPr lang="ru-RU" sz="1600" kern="1200" dirty="0"/>
        </a:p>
      </dsp:txBody>
      <dsp:txXfrm>
        <a:off x="2091931" y="650598"/>
        <a:ext cx="1831668" cy="3676927"/>
      </dsp:txXfrm>
    </dsp:sp>
    <dsp:sp modelId="{C2CA10BA-77DF-4406-B72F-13420903E656}">
      <dsp:nvSpPr>
        <dsp:cNvPr id="0" name=""/>
        <dsp:cNvSpPr/>
      </dsp:nvSpPr>
      <dsp:spPr>
        <a:xfrm>
          <a:off x="4180033" y="8730"/>
          <a:ext cx="1831668" cy="6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Активное</a:t>
          </a:r>
          <a:r>
            <a:rPr lang="ru-RU" sz="1600" kern="1200" baseline="0" dirty="0" smtClean="0"/>
            <a:t> население</a:t>
          </a:r>
          <a:endParaRPr lang="ru-RU" sz="1600" kern="1200" dirty="0"/>
        </a:p>
      </dsp:txBody>
      <dsp:txXfrm>
        <a:off x="4180033" y="8730"/>
        <a:ext cx="1831668" cy="641867"/>
      </dsp:txXfrm>
    </dsp:sp>
    <dsp:sp modelId="{8AAA179D-733C-4CBB-ABB0-2A977CDF3BBE}">
      <dsp:nvSpPr>
        <dsp:cNvPr id="0" name=""/>
        <dsp:cNvSpPr/>
      </dsp:nvSpPr>
      <dsp:spPr>
        <a:xfrm>
          <a:off x="4180033" y="650598"/>
          <a:ext cx="1831668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Информация о бюджетном процессе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Участие в принятии решений по вопросам местного значения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Использование цифрового сервиса «Интерактивный бюджет для граждан»</a:t>
          </a:r>
          <a:endParaRPr lang="ru-RU" sz="1600" kern="1200" dirty="0"/>
        </a:p>
      </dsp:txBody>
      <dsp:txXfrm>
        <a:off x="4180033" y="650598"/>
        <a:ext cx="1831668" cy="3676927"/>
      </dsp:txXfrm>
    </dsp:sp>
    <dsp:sp modelId="{01D07B33-1FA0-4A2F-8F4C-41E2BB3EC857}">
      <dsp:nvSpPr>
        <dsp:cNvPr id="0" name=""/>
        <dsp:cNvSpPr/>
      </dsp:nvSpPr>
      <dsp:spPr>
        <a:xfrm>
          <a:off x="6336703" y="8730"/>
          <a:ext cx="1871818" cy="64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Некоммерческие организации</a:t>
          </a:r>
          <a:endParaRPr lang="ru-RU" sz="1600" kern="1200" dirty="0"/>
        </a:p>
      </dsp:txBody>
      <dsp:txXfrm>
        <a:off x="6336703" y="8730"/>
        <a:ext cx="1871818" cy="641867"/>
      </dsp:txXfrm>
    </dsp:sp>
    <dsp:sp modelId="{C3DD113C-AC0B-4257-8005-FA311F13BE8D}">
      <dsp:nvSpPr>
        <dsp:cNvPr id="0" name=""/>
        <dsp:cNvSpPr/>
      </dsp:nvSpPr>
      <dsp:spPr>
        <a:xfrm>
          <a:off x="6271964" y="659328"/>
          <a:ext cx="2008955" cy="3676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Информация для независимой оценки местного бюджета</a:t>
          </a:r>
          <a:endParaRPr lang="ru-RU" sz="1600" kern="1200" dirty="0"/>
        </a:p>
      </dsp:txBody>
      <dsp:txXfrm>
        <a:off x="6271964" y="659328"/>
        <a:ext cx="2008955" cy="3676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6A89A-82FE-4C2C-BE87-D4785886FF2C}">
      <dsp:nvSpPr>
        <dsp:cNvPr id="0" name=""/>
        <dsp:cNvSpPr/>
      </dsp:nvSpPr>
      <dsp:spPr>
        <a:xfrm>
          <a:off x="3829" y="628453"/>
          <a:ext cx="1831668" cy="510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бизнес</a:t>
          </a:r>
        </a:p>
      </dsp:txBody>
      <dsp:txXfrm>
        <a:off x="3829" y="628453"/>
        <a:ext cx="1831668" cy="510028"/>
      </dsp:txXfrm>
    </dsp:sp>
    <dsp:sp modelId="{8447C4D0-6475-43D1-AC8F-FC76B2EB77E6}">
      <dsp:nvSpPr>
        <dsp:cNvPr id="0" name=""/>
        <dsp:cNvSpPr/>
      </dsp:nvSpPr>
      <dsp:spPr>
        <a:xfrm>
          <a:off x="3829" y="1138482"/>
          <a:ext cx="1831668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об устойчивости местного бюджета,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Направления   развития   финансового   и социально-экономического состояния городского округа.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Прогнозирование развития бизнеса с учетом прогноза развития экономики городского округа.</a:t>
          </a:r>
          <a:endParaRPr lang="ru-RU" sz="1200" kern="1200" dirty="0"/>
        </a:p>
      </dsp:txBody>
      <dsp:txXfrm>
        <a:off x="3829" y="1138482"/>
        <a:ext cx="1831668" cy="2569319"/>
      </dsp:txXfrm>
    </dsp:sp>
    <dsp:sp modelId="{976AAC13-311E-4ECB-83DC-4416C3232A6F}">
      <dsp:nvSpPr>
        <dsp:cNvPr id="0" name=""/>
        <dsp:cNvSpPr/>
      </dsp:nvSpPr>
      <dsp:spPr>
        <a:xfrm>
          <a:off x="2091931" y="628453"/>
          <a:ext cx="1831668" cy="510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средства массовой информации</a:t>
          </a:r>
          <a:endParaRPr lang="ru-RU" sz="1400" kern="1200" dirty="0"/>
        </a:p>
      </dsp:txBody>
      <dsp:txXfrm>
        <a:off x="2091931" y="628453"/>
        <a:ext cx="1831668" cy="510028"/>
      </dsp:txXfrm>
    </dsp:sp>
    <dsp:sp modelId="{117A0E3E-2FB4-40B5-BE63-9BC67A0B67A0}">
      <dsp:nvSpPr>
        <dsp:cNvPr id="0" name=""/>
        <dsp:cNvSpPr/>
      </dsp:nvSpPr>
      <dsp:spPr>
        <a:xfrm>
          <a:off x="2091931" y="1138482"/>
          <a:ext cx="1831668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для сопровождения материалов репортажей, статей, заметок, информационных сообщений, рекламы.</a:t>
          </a:r>
          <a:endParaRPr lang="ru-RU" sz="1200" kern="1200" dirty="0"/>
        </a:p>
      </dsp:txBody>
      <dsp:txXfrm>
        <a:off x="2091931" y="1138482"/>
        <a:ext cx="1831668" cy="2569319"/>
      </dsp:txXfrm>
    </dsp:sp>
    <dsp:sp modelId="{C2CA10BA-77DF-4406-B72F-13420903E656}">
      <dsp:nvSpPr>
        <dsp:cNvPr id="0" name=""/>
        <dsp:cNvSpPr/>
      </dsp:nvSpPr>
      <dsp:spPr>
        <a:xfrm>
          <a:off x="4180033" y="628453"/>
          <a:ext cx="1831668" cy="510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граждане, получающие социальную поддержку</a:t>
          </a:r>
          <a:endParaRPr lang="ru-RU" sz="1200" kern="1200" dirty="0"/>
        </a:p>
      </dsp:txBody>
      <dsp:txXfrm>
        <a:off x="4180033" y="628453"/>
        <a:ext cx="1831668" cy="510028"/>
      </dsp:txXfrm>
    </dsp:sp>
    <dsp:sp modelId="{8AAA179D-733C-4CBB-ABB0-2A977CDF3BBE}">
      <dsp:nvSpPr>
        <dsp:cNvPr id="0" name=""/>
        <dsp:cNvSpPr/>
      </dsp:nvSpPr>
      <dsp:spPr>
        <a:xfrm>
          <a:off x="4180033" y="1138482"/>
          <a:ext cx="1831668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социальных услугах государства, которыми может воспользоваться население.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льготах, пособиях, социальных выплатах.</a:t>
          </a:r>
          <a:endParaRPr lang="ru-RU" sz="1200" kern="1200" dirty="0"/>
        </a:p>
      </dsp:txBody>
      <dsp:txXfrm>
        <a:off x="4180033" y="1138482"/>
        <a:ext cx="1831668" cy="2569319"/>
      </dsp:txXfrm>
    </dsp:sp>
    <dsp:sp modelId="{01D07B33-1FA0-4A2F-8F4C-41E2BB3EC857}">
      <dsp:nvSpPr>
        <dsp:cNvPr id="0" name=""/>
        <dsp:cNvSpPr/>
      </dsp:nvSpPr>
      <dsp:spPr>
        <a:xfrm>
          <a:off x="6336703" y="628453"/>
          <a:ext cx="1871818" cy="510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молодежь</a:t>
          </a:r>
          <a:endParaRPr lang="ru-RU" sz="1400" kern="1200" dirty="0"/>
        </a:p>
      </dsp:txBody>
      <dsp:txXfrm>
        <a:off x="6336703" y="628453"/>
        <a:ext cx="1871818" cy="510028"/>
      </dsp:txXfrm>
    </dsp:sp>
    <dsp:sp modelId="{C3DD113C-AC0B-4257-8005-FA311F13BE8D}">
      <dsp:nvSpPr>
        <dsp:cNvPr id="0" name=""/>
        <dsp:cNvSpPr/>
      </dsp:nvSpPr>
      <dsp:spPr>
        <a:xfrm>
          <a:off x="6271964" y="1157880"/>
          <a:ext cx="2008955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наиболее значимых направлениях расходования бюджетных средств.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финансовой грамотности общества.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Возможность участвовать в бюджетном процессе.</a:t>
          </a:r>
          <a:endParaRPr lang="ru-RU" sz="1200" kern="1200" dirty="0"/>
        </a:p>
      </dsp:txBody>
      <dsp:txXfrm>
        <a:off x="6271964" y="1157880"/>
        <a:ext cx="2008955" cy="2569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powerpoint-templates.html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35696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7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2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3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5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7DEA-95C1-403D-930F-CB08F82E4049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F1A39-0453-4E5D-9B6E-D197031AB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6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2"/>
            <a:ext cx="9144000" cy="6810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588" y="1628800"/>
            <a:ext cx="83529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220272"/>
                </a:solidFill>
                <a:latin typeface="Arial Black" panose="020B0A04020102020204" pitchFamily="34" charset="0"/>
              </a:rPr>
              <a:t>«Анализ практики развития </a:t>
            </a:r>
          </a:p>
          <a:p>
            <a:pPr algn="ctr"/>
            <a:r>
              <a:rPr lang="ru-RU" sz="4500" b="1" dirty="0" smtClean="0">
                <a:solidFill>
                  <a:srgbClr val="220272"/>
                </a:solidFill>
                <a:latin typeface="Arial Black" panose="020B0A04020102020204" pitchFamily="34" charset="0"/>
              </a:rPr>
              <a:t>бюджета для граждан»</a:t>
            </a:r>
          </a:p>
          <a:p>
            <a:pPr algn="ctr"/>
            <a:r>
              <a:rPr lang="ru-RU" sz="3000" b="1" i="1" dirty="0" smtClean="0">
                <a:solidFill>
                  <a:srgbClr val="220272"/>
                </a:solidFill>
                <a:latin typeface="Arial Black" panose="020B0A04020102020204" pitchFamily="34" charset="0"/>
              </a:rPr>
              <a:t>(на примере Сорочинского городского округа)</a:t>
            </a:r>
            <a:endParaRPr lang="ru-RU" sz="3000" b="1" i="1" dirty="0">
              <a:solidFill>
                <a:srgbClr val="22027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24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611" y="116632"/>
            <a:ext cx="85689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изменений брошюры «Бюджет для граждан» по проектам решений и решениям о бюджете муниципального образования </a:t>
            </a:r>
            <a:r>
              <a:rPr lang="ru-RU" sz="2000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области.</a:t>
            </a:r>
            <a:endParaRPr lang="ru-RU" sz="2000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519" y="1124744"/>
            <a:ext cx="4968552" cy="5311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2018 год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брошюре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появился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раздел – Инициативное бюджетирование. В связи с тем, что на 2018 год география участников инициативного бюджетирования в Оренбургской области значительно расширена. Городским округам, имеющим в своем составе сельские населенные пункты, была предоставлена возможность подать заявку на конкурсный отбор проектов.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заявил 5 проектов. Далее ежегодно муниципальное образование осуществляло реализацию проектов инициативного бюджетирования: в 2019 году – 8 проектов, в 2020 году – 10 проектов.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93" y="1196752"/>
            <a:ext cx="387587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93" y="3645024"/>
            <a:ext cx="3894166" cy="27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5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4624"/>
            <a:ext cx="84249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изменений брошюры «Бюджет для граждан» по проектам решений и решениям о бюджете муниципального образования </a:t>
            </a:r>
            <a:r>
              <a:rPr lang="ru-RU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области.</a:t>
            </a:r>
            <a:endParaRPr lang="ru-RU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6480720" cy="2619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901559"/>
            <a:ext cx="8964488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городской округ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принял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участие в проекте «Интерактивный бюджет для граждан». Данный цифровой сервис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аккумулирует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сведения о выбранных гражданами бюджетных приоритетах и в дальнейшем позволяет органам местного самоуправления напрямую учитывать мнение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жителей при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формировании местного бюджета на следующий год. С помощью сервиса можно узнать на что, как и за счет каких доходов расходуются бюджетные средства.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Данная информация нашла отражение в брошюре «Бюджет для граждан».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5" y="0"/>
            <a:ext cx="9144000" cy="6838350"/>
          </a:xfrm>
          <a:prstGeom prst="rec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556099" y="2234199"/>
            <a:ext cx="648072" cy="576064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539551" y="3245466"/>
            <a:ext cx="681167" cy="715314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75656" y="2198195"/>
            <a:ext cx="7272808" cy="6480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Указом Президента РФ от 07.05.2018 N 204 «О национальных целях и стратегических задачах развития Российской Федерации на период до 2024 года».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470849" y="2998437"/>
            <a:ext cx="7286832" cy="107863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Указом </a:t>
            </a:r>
            <a:r>
              <a:rPr lang="ru-RU" sz="1400" b="1" dirty="0" smtClean="0">
                <a:solidFill>
                  <a:schemeClr val="tx1"/>
                </a:solidFill>
              </a:rPr>
              <a:t>Губернатора Оренбургской области от 17.09.2018 N 512-ука «О мерах по реализации национальных проектов в Оренбургской области</a:t>
            </a:r>
            <a:r>
              <a:rPr lang="ru-RU" sz="1400" b="1" dirty="0" smtClean="0">
                <a:solidFill>
                  <a:schemeClr val="tx1"/>
                </a:solidFill>
              </a:rPr>
              <a:t>».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556099" y="4406534"/>
            <a:ext cx="681167" cy="715314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470849" y="4250827"/>
            <a:ext cx="7286832" cy="12068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</a:rPr>
              <a:t>аспоряжением </a:t>
            </a:r>
            <a:r>
              <a:rPr lang="ru-RU" sz="1400" b="1" dirty="0">
                <a:solidFill>
                  <a:schemeClr val="tx1"/>
                </a:solidFill>
              </a:rPr>
              <a:t>администрации Сорочинского городского округа  Оренбургской области от 25.03.2019 № 193-р «О мерах по реализации национальных проектов в Сорочинском городском округе</a:t>
            </a:r>
            <a:r>
              <a:rPr lang="ru-RU" sz="1400" b="1" dirty="0" smtClean="0">
                <a:solidFill>
                  <a:schemeClr val="tx1"/>
                </a:solidFill>
              </a:rPr>
              <a:t>».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1632" y="44662"/>
            <a:ext cx="692679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изменений брошюры «Бюджет для граждан» по проектам решений и решениям о бюджете муниципального образования </a:t>
            </a:r>
            <a:r>
              <a:rPr lang="ru-RU" sz="1600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16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области.</a:t>
            </a:r>
            <a:endParaRPr lang="ru-RU" sz="1600" dirty="0">
              <a:solidFill>
                <a:srgbClr val="220272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879864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2020 год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556" y="11610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Появился </a:t>
            </a:r>
            <a:r>
              <a:rPr lang="ru-RU" b="1" dirty="0">
                <a:solidFill>
                  <a:srgbClr val="7030A0"/>
                </a:solidFill>
              </a:rPr>
              <a:t>новый раздел - Реализация мероприятий региональных проектов Оренбургской области в Сорочинском городском округе.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Начало реализации национальных проектов было положено:</a:t>
            </a:r>
          </a:p>
        </p:txBody>
      </p:sp>
    </p:spTree>
    <p:extLst>
      <p:ext uri="{BB962C8B-B14F-4D97-AF65-F5344CB8AC3E}">
        <p14:creationId xmlns:p14="http://schemas.microsoft.com/office/powerpoint/2010/main" val="1005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" y="-26126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439"/>
            <a:ext cx="864096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изменений брошюры «Бюджет для граждан» по проектам решений и решениям о бюджете муниципального образования </a:t>
            </a:r>
            <a:r>
              <a:rPr lang="ru-RU" b="1" dirty="0" err="1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b="1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области.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39396"/>
            <a:ext cx="878497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Федеральным законом от 20.07.2020 N 236-ФЗ «О внесении изменений в Федеральный закон «Об общих принципах организации местного самоуправления в Российской Федерации» было внесено понятие «инициативные проекты» и «инициативные платежи». Данные понятия раскрываются в брошюре 2021 года.</a:t>
            </a:r>
            <a:endParaRPr lang="ru-RU" sz="1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34807" b="11018"/>
          <a:stretch/>
        </p:blipFill>
        <p:spPr>
          <a:xfrm>
            <a:off x="344489" y="2613545"/>
            <a:ext cx="3456384" cy="178403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8275" r="-265" b="31218"/>
          <a:stretch/>
        </p:blipFill>
        <p:spPr>
          <a:xfrm>
            <a:off x="6012160" y="4437113"/>
            <a:ext cx="2737917" cy="139111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 r="18199"/>
          <a:stretch/>
        </p:blipFill>
        <p:spPr>
          <a:xfrm>
            <a:off x="5652120" y="2613172"/>
            <a:ext cx="3268883" cy="172514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5"/>
          <a:stretch/>
        </p:blipFill>
        <p:spPr>
          <a:xfrm>
            <a:off x="668525" y="4521443"/>
            <a:ext cx="2808312" cy="13067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70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9825"/>
            <a:ext cx="8424936" cy="115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Целевые группы граждан, использующих информацию брошюры «Бюджет для граждан» в Сорочинском городском округе Оренбургской области:</a:t>
            </a:r>
            <a:endParaRPr lang="ru-RU" sz="2200" b="1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140356"/>
            <a:ext cx="4104456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школьники, студенты;</a:t>
            </a:r>
          </a:p>
        </p:txBody>
      </p:sp>
      <p:sp>
        <p:nvSpPr>
          <p:cNvPr id="7" name="Овал 6"/>
          <p:cNvSpPr/>
          <p:nvPr/>
        </p:nvSpPr>
        <p:spPr>
          <a:xfrm>
            <a:off x="5037449" y="1179169"/>
            <a:ext cx="3816424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активное </a:t>
            </a:r>
            <a:r>
              <a:rPr lang="ru-RU" dirty="0"/>
              <a:t>население;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2033060"/>
            <a:ext cx="4464496" cy="129614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/>
              <a:t>- органы местного самоуправления, не </a:t>
            </a:r>
            <a:r>
              <a:rPr lang="ru-RU" sz="1700" dirty="0" smtClean="0"/>
              <a:t>относящиеся </a:t>
            </a:r>
            <a:r>
              <a:rPr lang="ru-RU" sz="1700" dirty="0"/>
              <a:t>к управлению финансами;</a:t>
            </a:r>
          </a:p>
        </p:txBody>
      </p:sp>
      <p:sp>
        <p:nvSpPr>
          <p:cNvPr id="9" name="Овал 8"/>
          <p:cNvSpPr/>
          <p:nvPr/>
        </p:nvSpPr>
        <p:spPr>
          <a:xfrm>
            <a:off x="5058112" y="2126025"/>
            <a:ext cx="3816424" cy="101457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некоммерческие организации;</a:t>
            </a:r>
          </a:p>
        </p:txBody>
      </p:sp>
      <p:sp>
        <p:nvSpPr>
          <p:cNvPr id="10" name="Овал 9"/>
          <p:cNvSpPr/>
          <p:nvPr/>
        </p:nvSpPr>
        <p:spPr>
          <a:xfrm>
            <a:off x="421539" y="3407715"/>
            <a:ext cx="3816424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бизнес;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88814" y="3323646"/>
            <a:ext cx="3816424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средства массовой информации;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81093" y="4354343"/>
            <a:ext cx="3744416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молодежь.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9552" y="4335857"/>
            <a:ext cx="3816424" cy="7920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г</a:t>
            </a:r>
            <a:r>
              <a:rPr lang="ru-RU" dirty="0" smtClean="0"/>
              <a:t>раждане, получающие социальную поддержку;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"/>
            <a:ext cx="9144000" cy="6838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116632"/>
            <a:ext cx="77048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403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информации бюджета для граждан Сорочинского городского округа разными целевыми группами:</a:t>
            </a:r>
            <a:endParaRPr lang="ru-RU" sz="1050" dirty="0">
              <a:solidFill>
                <a:srgbClr val="1403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05585253"/>
              </p:ext>
            </p:extLst>
          </p:nvPr>
        </p:nvGraphicFramePr>
        <p:xfrm>
          <a:off x="395536" y="1124744"/>
          <a:ext cx="828092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"/>
            <a:ext cx="9144000" cy="6838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116632"/>
            <a:ext cx="77048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403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информации бюджета для граждан Сорочинского городского округа разными целевыми группами:</a:t>
            </a:r>
            <a:endParaRPr lang="ru-RU" sz="1050" dirty="0">
              <a:solidFill>
                <a:srgbClr val="1403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75284055"/>
              </p:ext>
            </p:extLst>
          </p:nvPr>
        </p:nvGraphicFramePr>
        <p:xfrm>
          <a:off x="395536" y="1124744"/>
          <a:ext cx="828092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0"/>
            <a:ext cx="9144000" cy="6838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05887"/>
            <a:ext cx="7992888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Наполняемость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информацией брошюр 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для граждан Сорочинского городского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для целевых групп граждан</a:t>
            </a:r>
            <a:endParaRPr lang="ru-RU" sz="2000" b="1" dirty="0">
              <a:solidFill>
                <a:srgbClr val="2202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89721" y="1553167"/>
            <a:ext cx="2736304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Школьники, студенты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019024" y="1450961"/>
            <a:ext cx="4717032" cy="1246226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В брошюре разъясняются основные понятия, используемые в бюджетном процессе, дается полная информация об административно-территориальном делении городского округа;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показателях социально-экономического развития, по основным характеристикам бюджета. Предоставляется информация о детском бюджете.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26388"/>
              </p:ext>
            </p:extLst>
          </p:nvPr>
        </p:nvGraphicFramePr>
        <p:xfrm>
          <a:off x="611560" y="1021229"/>
          <a:ext cx="8064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20272"/>
                          </a:solidFill>
                        </a:rPr>
                        <a:t>Группы</a:t>
                      </a:r>
                      <a:endParaRPr lang="ru-RU" dirty="0">
                        <a:solidFill>
                          <a:srgbClr val="22027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20272"/>
                          </a:solidFill>
                        </a:rPr>
                        <a:t>Наполняемость информации</a:t>
                      </a:r>
                      <a:endParaRPr lang="ru-RU" dirty="0">
                        <a:solidFill>
                          <a:srgbClr val="22027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3406877" y="1811346"/>
            <a:ext cx="432048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76064" y="2692237"/>
            <a:ext cx="2736304" cy="932441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Активное </a:t>
            </a:r>
            <a:r>
              <a:rPr lang="ru-RU" b="1" dirty="0">
                <a:solidFill>
                  <a:schemeClr val="tx1"/>
                </a:solidFill>
              </a:rPr>
              <a:t>население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062615" y="2791514"/>
            <a:ext cx="4733041" cy="1095006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200" b="1" dirty="0">
                <a:solidFill>
                  <a:schemeClr val="tx1"/>
                </a:solidFill>
              </a:rPr>
              <a:t>Раскрывается информация о возможности участия граждан в бюджетном процессе, в том числе участие в инициативном бюджетировании, использование цифрового сервиса «Интерактивный бюджет для граждан</a:t>
            </a:r>
            <a:r>
              <a:rPr lang="ru-RU" sz="1200" b="1" dirty="0" smtClean="0">
                <a:solidFill>
                  <a:schemeClr val="tx1"/>
                </a:solidFill>
              </a:rPr>
              <a:t>», </a:t>
            </a:r>
            <a:r>
              <a:rPr lang="ru-RU" sz="1200" b="1" dirty="0">
                <a:solidFill>
                  <a:schemeClr val="tx1"/>
                </a:solidFill>
              </a:rPr>
              <a:t>сведения об учете мнения граждан о приоритетной для граждан информации.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406877" y="2837850"/>
            <a:ext cx="432048" cy="4684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16249" y="3866289"/>
            <a:ext cx="2736304" cy="94630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Органы местного самоуправления, не относящиеся к управлению финансами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477328" y="4077072"/>
            <a:ext cx="471325" cy="5040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4095392" y="3956182"/>
            <a:ext cx="4717032" cy="879771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Представляется </a:t>
            </a:r>
            <a:r>
              <a:rPr lang="ru-RU" sz="1200" b="1" dirty="0">
                <a:solidFill>
                  <a:schemeClr val="tx1"/>
                </a:solidFill>
              </a:rPr>
              <a:t>подробная информация по доходам бюджета, основным плательщикам, информация по расходам бюджета в разрезе разделов подразделов, муниципальных программ с достигнутыми показателями результативности.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16249" y="4972029"/>
            <a:ext cx="2736304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Некоммерческие организации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488099" y="5095914"/>
            <a:ext cx="471325" cy="5040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4143344" y="4925097"/>
            <a:ext cx="4727713" cy="770309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Предоставляется </a:t>
            </a:r>
            <a:r>
              <a:rPr lang="ru-RU" sz="1200" b="1" dirty="0">
                <a:solidFill>
                  <a:schemeClr val="tx1"/>
                </a:solidFill>
              </a:rPr>
              <a:t>информацию о своей деятельности органам государственной статистики и налоговым органам, учредителям и иным лицам в соответствии с законодательством Российской Федерации и учредительными документами.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0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16632"/>
            <a:ext cx="8208912" cy="123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Наполняемость информацией брошюр бюджета для граждан Сорочинского городского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для целевых 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 граждан</a:t>
            </a:r>
            <a:endParaRPr lang="ru-RU" sz="2000" b="1" dirty="0">
              <a:solidFill>
                <a:srgbClr val="220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220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001478"/>
              </p:ext>
            </p:extLst>
          </p:nvPr>
        </p:nvGraphicFramePr>
        <p:xfrm>
          <a:off x="559701" y="1128211"/>
          <a:ext cx="80648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20272"/>
                          </a:solidFill>
                        </a:rPr>
                        <a:t>Группы</a:t>
                      </a:r>
                      <a:endParaRPr lang="ru-RU" dirty="0">
                        <a:solidFill>
                          <a:srgbClr val="22027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20272"/>
                          </a:solidFill>
                        </a:rPr>
                        <a:t>Наполняемость информации</a:t>
                      </a:r>
                      <a:endParaRPr lang="ru-RU" dirty="0">
                        <a:solidFill>
                          <a:srgbClr val="22027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563082" y="1589967"/>
            <a:ext cx="2736304" cy="72008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Некоммерческие организации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409658" y="1781800"/>
            <a:ext cx="432048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3959424" y="1573128"/>
            <a:ext cx="4717032" cy="736919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</a:rPr>
              <a:t>В брошюре содержится информация для независимой оценки местного бюджета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76064" y="2451438"/>
            <a:ext cx="2736304" cy="74711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Бизнес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464426" y="2639177"/>
            <a:ext cx="432048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982561" y="2420726"/>
            <a:ext cx="4717032" cy="667148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Содержится информация по возможности предоставления льгот для бизнес-структур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63082" y="3301530"/>
            <a:ext cx="2736304" cy="81545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Средства массовой информации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427914" y="3458871"/>
            <a:ext cx="468560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4063205" y="3198553"/>
            <a:ext cx="4717032" cy="89399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Представляется </a:t>
            </a:r>
            <a:r>
              <a:rPr lang="ru-RU" sz="1200" b="1" dirty="0">
                <a:solidFill>
                  <a:schemeClr val="tx1"/>
                </a:solidFill>
              </a:rPr>
              <a:t>подробная информация по планированию и исполнению местного бюджета, по участию граждан в бюджетном процессе для составления новостных материалов, статей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48274" y="4226757"/>
            <a:ext cx="2736304" cy="54051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Молодежь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409658" y="4300253"/>
            <a:ext cx="505072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4053357" y="4215564"/>
            <a:ext cx="4717032" cy="739168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Представляется информация </a:t>
            </a:r>
            <a:r>
              <a:rPr lang="ru-RU" sz="1200" b="1" dirty="0">
                <a:solidFill>
                  <a:schemeClr val="tx1"/>
                </a:solidFill>
              </a:rPr>
              <a:t>об общественно значимых проектах, сведения об учете мнения граждан о приоритетной для граждан информации</a:t>
            </a:r>
            <a:r>
              <a:rPr lang="ru-RU" sz="1200" b="1" dirty="0" smtClean="0">
                <a:solidFill>
                  <a:schemeClr val="tx1"/>
                </a:solidFill>
              </a:rPr>
              <a:t>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63082" y="5001868"/>
            <a:ext cx="2736304" cy="54051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Граждане, получающие социальную поддержку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431680" y="5052243"/>
            <a:ext cx="505072" cy="3935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4075702" y="5052243"/>
            <a:ext cx="4717032" cy="609005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Представляется информация </a:t>
            </a:r>
            <a:r>
              <a:rPr lang="ru-RU" sz="1200" b="1" dirty="0">
                <a:solidFill>
                  <a:schemeClr val="tx1"/>
                </a:solidFill>
              </a:rPr>
              <a:t>о льготах, пособиях, социальных выплатах, в рамках «Детского бюджета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4" y="19650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1403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</a:t>
            </a:r>
            <a:r>
              <a:rPr lang="ru-RU" sz="2800" b="1" dirty="0" smtClean="0">
                <a:solidFill>
                  <a:srgbClr val="1403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1403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уровню открытости бюджетных данных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1421777"/>
            <a:ext cx="3888432" cy="2088232"/>
          </a:xfrm>
          <a:prstGeom prst="flowChartAlternateProcess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Количество баллов по уровню открытости бюджетных данных за 2019 </a:t>
            </a:r>
            <a:r>
              <a:rPr lang="ru-RU" sz="2000" b="1" dirty="0" smtClean="0">
                <a:solidFill>
                  <a:schemeClr val="tx1"/>
                </a:solidFill>
              </a:rPr>
              <a:t>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Сорочинский городской округ – 100%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004048" y="1421777"/>
            <a:ext cx="3888432" cy="2088232"/>
          </a:xfrm>
          <a:prstGeom prst="flowChartAlternateProcess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3000">
                <a:schemeClr val="accent1">
                  <a:tint val="37000"/>
                  <a:satMod val="300000"/>
                </a:schemeClr>
              </a:gs>
              <a:gs pos="100000">
                <a:srgbClr val="B0FEEB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Количество баллов по уровню открытости бюджетных данных за 2020 год </a:t>
            </a:r>
            <a:r>
              <a:rPr lang="ru-RU" sz="2000" b="1" dirty="0" smtClean="0">
                <a:solidFill>
                  <a:schemeClr val="tx1"/>
                </a:solidFill>
              </a:rPr>
              <a:t>Сорочинский городской округ – 100%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73016"/>
            <a:ext cx="2016224" cy="25530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561403"/>
            <a:ext cx="1728192" cy="2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44739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sz="2800" b="1" dirty="0">
              <a:solidFill>
                <a:srgbClr val="2202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44417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0272"/>
                </a:solidFill>
              </a:rPr>
              <a:t>Бюджет</a:t>
            </a:r>
            <a:r>
              <a:rPr lang="ru-RU" dirty="0">
                <a:solidFill>
                  <a:srgbClr val="220272"/>
                </a:solidFill>
              </a:rPr>
              <a:t> </a:t>
            </a:r>
            <a:r>
              <a:rPr lang="ru-RU" b="1" dirty="0">
                <a:solidFill>
                  <a:srgbClr val="220272"/>
                </a:solidFill>
              </a:rPr>
              <a:t>для</a:t>
            </a:r>
            <a:r>
              <a:rPr lang="ru-RU" dirty="0">
                <a:solidFill>
                  <a:srgbClr val="220272"/>
                </a:solidFill>
              </a:rPr>
              <a:t> </a:t>
            </a:r>
            <a:r>
              <a:rPr lang="ru-RU" b="1" dirty="0">
                <a:solidFill>
                  <a:srgbClr val="220272"/>
                </a:solidFill>
              </a:rPr>
              <a:t>граждан</a:t>
            </a:r>
            <a:r>
              <a:rPr lang="ru-RU" dirty="0">
                <a:solidFill>
                  <a:srgbClr val="220272"/>
                </a:solidFill>
              </a:rPr>
              <a:t> </a:t>
            </a:r>
            <a:r>
              <a:rPr lang="ru-RU" dirty="0"/>
              <a:t>- это упрощенная версия бюджетного документа, которая использует неформальный язык и доступные форматы, чтобы облегчить </a:t>
            </a:r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граждан</a:t>
            </a:r>
            <a:r>
              <a:rPr lang="ru-RU" dirty="0"/>
              <a:t> понимание </a:t>
            </a:r>
            <a:r>
              <a:rPr lang="ru-RU" b="1" dirty="0"/>
              <a:t>бюджета</a:t>
            </a:r>
            <a:r>
              <a:rPr lang="ru-RU" dirty="0"/>
              <a:t>. Она содержит информационно-аналитический материал, доступный для широкого круга неподготовленных пользователей: основы </a:t>
            </a:r>
            <a:r>
              <a:rPr lang="ru-RU" b="1" dirty="0"/>
              <a:t>бюджета</a:t>
            </a:r>
            <a:r>
              <a:rPr lang="ru-RU" dirty="0"/>
              <a:t> и бюджетного процесса, исполнение </a:t>
            </a:r>
            <a:r>
              <a:rPr lang="ru-RU" b="1" dirty="0"/>
              <a:t>бюджета</a:t>
            </a:r>
            <a:r>
              <a:rPr lang="ru-RU" dirty="0"/>
              <a:t>, проект </a:t>
            </a:r>
            <a:r>
              <a:rPr lang="ru-RU" b="1" dirty="0"/>
              <a:t>бюджета</a:t>
            </a:r>
            <a:r>
              <a:rPr lang="ru-RU" dirty="0"/>
              <a:t>, государственные </a:t>
            </a:r>
            <a:r>
              <a:rPr lang="ru-RU" dirty="0" smtClean="0"/>
              <a:t> (муниципальные) программы </a:t>
            </a:r>
            <a:r>
              <a:rPr lang="ru-RU" dirty="0"/>
              <a:t>и другая информация </a:t>
            </a:r>
            <a:r>
              <a:rPr lang="ru-RU" b="1" dirty="0"/>
              <a:t>для</a:t>
            </a:r>
            <a:r>
              <a:rPr lang="ru-RU" dirty="0"/>
              <a:t> </a:t>
            </a:r>
            <a:r>
              <a:rPr lang="ru-RU" b="1" dirty="0"/>
              <a:t>граждан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5921218" cy="31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4" y="0"/>
            <a:ext cx="9144000" cy="68383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700808"/>
            <a:ext cx="7776864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220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</a:t>
            </a:r>
            <a:r>
              <a:rPr lang="ru-RU" sz="2400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Л.М. </a:t>
            </a:r>
            <a:r>
              <a:rPr lang="ru-RU" sz="2400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Абаева</a:t>
            </a:r>
            <a:endParaRPr lang="ru-RU" sz="2400" dirty="0">
              <a:solidFill>
                <a:srgbClr val="220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М.Е</a:t>
            </a:r>
            <a:r>
              <a:rPr lang="ru-RU" sz="2400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Суркова</a:t>
            </a:r>
            <a:endParaRPr lang="ru-RU" sz="2400" dirty="0">
              <a:solidFill>
                <a:srgbClr val="220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solidFill>
                <a:srgbClr val="33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" y="19650"/>
            <a:ext cx="9144000" cy="6838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16632"/>
            <a:ext cx="835292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1403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Откуда появилось понятие </a:t>
            </a:r>
          </a:p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1403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«Бюджет для граждан»?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296442"/>
            <a:ext cx="4608512" cy="45088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«С 2013 года на всех уровнях управления следует регулярно публиковать (размещать в сети Интернет) брошюру «Бюджет для граждан». Это даст возможность в доступной форме информировать население о соответствующих бюджетах, планируемых и достигнутых результатах использования бюджетных средств. Публикуемая в открытых источниках информация позволит гражданам составить представление о направлениях расходования бюджетных средств и сделать выводы об эффективности расходов и целевом использовании средств.»</a:t>
            </a:r>
            <a:endParaRPr lang="ru-RU" sz="1600" dirty="0"/>
          </a:p>
          <a:p>
            <a:pPr algn="r"/>
            <a:r>
              <a:rPr lang="ru-RU" sz="1600" i="1" dirty="0"/>
              <a:t>В.В. Путин</a:t>
            </a:r>
            <a:endParaRPr lang="ru-RU" sz="1600" dirty="0"/>
          </a:p>
          <a:p>
            <a:pPr algn="ctr"/>
            <a:r>
              <a:rPr lang="ru-RU" sz="1600" i="1" dirty="0"/>
              <a:t> </a:t>
            </a:r>
            <a:endParaRPr lang="ru-RU" sz="16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772816"/>
            <a:ext cx="4536504" cy="324036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220272"/>
                </a:solidFill>
              </a:rPr>
              <a:t>Президент  РФ  в  Бюджетном  послании  Федеральному  собранию  от 13.06.2013  «О  бюджетной  политике  в  2014-2016  годах»  определил  вектор  развития  бюджетной  политики   на  ближайшую перспективу, в том числе затронул вопрос о размещении в открытом доступе брошюры </a:t>
            </a:r>
            <a:endParaRPr lang="ru-RU" sz="1700" dirty="0" smtClean="0">
              <a:solidFill>
                <a:srgbClr val="220272"/>
              </a:solidFill>
            </a:endParaRPr>
          </a:p>
          <a:p>
            <a:pPr algn="ctr"/>
            <a:r>
              <a:rPr lang="ru-RU" sz="1700" dirty="0" smtClean="0">
                <a:solidFill>
                  <a:srgbClr val="220272"/>
                </a:solidFill>
              </a:rPr>
              <a:t>«</a:t>
            </a:r>
            <a:r>
              <a:rPr lang="ru-RU" sz="1700" dirty="0">
                <a:solidFill>
                  <a:srgbClr val="220272"/>
                </a:solidFill>
              </a:rPr>
              <a:t>Бюджет для граждан».</a:t>
            </a:r>
          </a:p>
        </p:txBody>
      </p:sp>
      <p:pic>
        <p:nvPicPr>
          <p:cNvPr id="2" name="Фон для презентации — Фоновая музы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73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"/>
            <a:ext cx="9144000" cy="6838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30195"/>
            <a:ext cx="734481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4037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Нормативно-правовая основа создания брошюры «Бюджет для граждан»: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551917"/>
              </p:ext>
            </p:extLst>
          </p:nvPr>
        </p:nvGraphicFramePr>
        <p:xfrm>
          <a:off x="323528" y="1124744"/>
          <a:ext cx="8568952" cy="457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5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116632"/>
            <a:ext cx="792088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2015 году приказом Минфина России от 22.09.2015 N 145н были изменены структура и состав информации,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включаемые 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бюджет для граждан,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сравнении с 2013 годом:</a:t>
            </a:r>
            <a:endParaRPr lang="ru-RU" sz="2000" b="1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9217" y="1212270"/>
            <a:ext cx="181761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исключено: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7272" y="2240809"/>
            <a:ext cx="1440160" cy="360040"/>
          </a:xfrm>
          <a:prstGeom prst="righ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935006" y="2009873"/>
            <a:ext cx="6957474" cy="875018"/>
          </a:xfrm>
          <a:prstGeom prst="snip2Diag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приложения по примерным перечням показателей, рекомендуемых для включения в бюджеты для граждан, которые были в первоначальных методических рекомендациях 2013 года;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87272" y="3315409"/>
            <a:ext cx="1440160" cy="360040"/>
          </a:xfrm>
          <a:prstGeom prst="righ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1942030" y="3141941"/>
            <a:ext cx="6957474" cy="720080"/>
          </a:xfrm>
          <a:prstGeom prst="snip2Diag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разделение состава информации по проекту закона (решения) бюджета, закону (решению) о бюджете и проекту закона (решения) об исполнении бюджета, закону (решению) об исполнении бюджета;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51520" y="4188674"/>
            <a:ext cx="1440160" cy="360040"/>
          </a:xfrm>
          <a:prstGeom prst="righ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1935006" y="4132550"/>
            <a:ext cx="6956445" cy="504056"/>
          </a:xfrm>
          <a:prstGeom prst="snip2Diag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разбивка на конкретные разделы;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5037801"/>
            <a:ext cx="1440160" cy="360040"/>
          </a:xfrm>
          <a:prstGeom prst="righ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1935006" y="4857781"/>
            <a:ext cx="6956445" cy="720080"/>
          </a:xfrm>
          <a:prstGeom prst="snip2Diag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rgbClr val="B0FEEB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информация о среднем размере трудовой пенсии, информация о проблемах в сфере бюджетной политики публично-правового образования и мероприятиях, необходимых для их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42115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971600" y="53752"/>
            <a:ext cx="758152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2015 году приказом Минфина России от 22.09.2015 N 145н были изменены структура и состав информации, </a:t>
            </a:r>
            <a:r>
              <a:rPr lang="ru-RU" sz="2000" b="1" dirty="0" smtClean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включаемые 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бюджет для граждан, в сравнении с 2013 годом:</a:t>
            </a:r>
            <a:endParaRPr lang="ru-RU" sz="2000" b="1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9627" y="1004612"/>
            <a:ext cx="173740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дополнено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с одним усеченным и одним скругленным углом 17"/>
          <p:cNvSpPr/>
          <p:nvPr/>
        </p:nvSpPr>
        <p:spPr>
          <a:xfrm>
            <a:off x="317428" y="1520788"/>
            <a:ext cx="6846860" cy="288451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i="1" dirty="0">
                <a:solidFill>
                  <a:schemeClr val="tx1"/>
                </a:solidFill>
              </a:rPr>
              <a:t>информация по уровню долговой нагрузки на бюджет;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7452319" y="1525000"/>
            <a:ext cx="1151062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одним усеченным и одним скругленным углом 19"/>
          <p:cNvSpPr/>
          <p:nvPr/>
        </p:nvSpPr>
        <p:spPr>
          <a:xfrm>
            <a:off x="291438" y="1963452"/>
            <a:ext cx="6944858" cy="563175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i="1" dirty="0">
                <a:solidFill>
                  <a:schemeClr val="tx1"/>
                </a:solidFill>
              </a:rPr>
              <a:t>информация о позиции публично-правового образования в рейтингах открытости бюджетных данных, качества управления региональными (муниципальными) финансами;</a:t>
            </a:r>
          </a:p>
        </p:txBody>
      </p:sp>
      <p:sp>
        <p:nvSpPr>
          <p:cNvPr id="21" name="Прямоугольник с одним усеченным и одним скругленным углом 20"/>
          <p:cNvSpPr/>
          <p:nvPr/>
        </p:nvSpPr>
        <p:spPr>
          <a:xfrm>
            <a:off x="317428" y="2660964"/>
            <a:ext cx="6990876" cy="499240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информация о проведении и участии публично-правового образования в конкурсах проектов по предоставлению бюджетов для граждан, о реализации проектов инициативного бюджетирования и проектов, направленных на повышение бюджетной грамотности населения;</a:t>
            </a:r>
          </a:p>
        </p:txBody>
      </p:sp>
      <p:sp>
        <p:nvSpPr>
          <p:cNvPr id="22" name="Прямоугольник с одним усеченным и одним скругленным углом 21"/>
          <p:cNvSpPr/>
          <p:nvPr/>
        </p:nvSpPr>
        <p:spPr>
          <a:xfrm>
            <a:off x="317428" y="3258411"/>
            <a:ext cx="6990876" cy="504056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информация по налоговым и неналоговым доходам предоставляется а разрезе основных видов налоговых и неналоговых доходов;</a:t>
            </a:r>
          </a:p>
        </p:txBody>
      </p:sp>
      <p:sp>
        <p:nvSpPr>
          <p:cNvPr id="23" name="Прямоугольник с одним усеченным и одним скругленным углом 22"/>
          <p:cNvSpPr/>
          <p:nvPr/>
        </p:nvSpPr>
        <p:spPr>
          <a:xfrm>
            <a:off x="317428" y="3892737"/>
            <a:ext cx="6990875" cy="504056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информация по расходам структурируется с учетом интересов целевых групп пользователей, с указанием информации по целевой группе;</a:t>
            </a:r>
          </a:p>
        </p:txBody>
      </p:sp>
      <p:sp>
        <p:nvSpPr>
          <p:cNvPr id="24" name="Прямоугольник с одним усеченным и одним скругленным углом 23"/>
          <p:cNvSpPr/>
          <p:nvPr/>
        </p:nvSpPr>
        <p:spPr>
          <a:xfrm>
            <a:off x="317429" y="4527063"/>
            <a:ext cx="6990874" cy="504056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сведения об оценке объема представленных налоговых льгот, установленных законодательством (решением) соответствующего публично-правового образования;</a:t>
            </a:r>
          </a:p>
        </p:txBody>
      </p:sp>
      <p:sp>
        <p:nvSpPr>
          <p:cNvPr id="25" name="Прямоугольник с одним усеченным и одним скругленным углом 24"/>
          <p:cNvSpPr/>
          <p:nvPr/>
        </p:nvSpPr>
        <p:spPr>
          <a:xfrm>
            <a:off x="317428" y="5104446"/>
            <a:ext cx="6990874" cy="290177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сведения об общественно значимых проектах;</a:t>
            </a:r>
          </a:p>
        </p:txBody>
      </p:sp>
      <p:sp>
        <p:nvSpPr>
          <p:cNvPr id="26" name="Прямоугольник с одним усеченным и одним скругленным углом 25"/>
          <p:cNvSpPr/>
          <p:nvPr/>
        </p:nvSpPr>
        <p:spPr>
          <a:xfrm>
            <a:off x="308071" y="5530207"/>
            <a:ext cx="7016864" cy="290177"/>
          </a:xfrm>
          <a:prstGeom prst="snipRound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сведения о проектах инициативного бюджетирования.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7422679" y="2015062"/>
            <a:ext cx="1201635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7452320" y="2700832"/>
            <a:ext cx="1171994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7447351" y="3278155"/>
            <a:ext cx="1201636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7452319" y="3892737"/>
            <a:ext cx="1201636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7452319" y="4541248"/>
            <a:ext cx="1222556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7452319" y="5069515"/>
            <a:ext cx="1222556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7447351" y="5495276"/>
            <a:ext cx="1222556" cy="360040"/>
          </a:xfrm>
          <a:prstGeom prst="left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4000">
                <a:srgbClr val="B0FEEB"/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5"/>
            <a:ext cx="9144000" cy="6838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248472" cy="274671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7411087"/>
              </p:ext>
            </p:extLst>
          </p:nvPr>
        </p:nvGraphicFramePr>
        <p:xfrm>
          <a:off x="1475656" y="980728"/>
          <a:ext cx="7512496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41377"/>
            <a:ext cx="8664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220272"/>
                </a:solidFill>
              </a:rPr>
              <a:t>Изменения, вносимые в </a:t>
            </a:r>
            <a:r>
              <a:rPr lang="ru-RU" sz="2300" b="1" dirty="0">
                <a:solidFill>
                  <a:srgbClr val="220272"/>
                </a:solidFill>
              </a:rPr>
              <a:t>бюджет для </a:t>
            </a:r>
            <a:r>
              <a:rPr lang="ru-RU" sz="2300" b="1" dirty="0" smtClean="0">
                <a:solidFill>
                  <a:srgbClr val="220272"/>
                </a:solidFill>
              </a:rPr>
              <a:t>граждан.</a:t>
            </a:r>
            <a:endParaRPr lang="ru-RU" sz="2300" b="1" dirty="0">
              <a:solidFill>
                <a:srgbClr val="220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4475"/>
            <a:ext cx="8784976" cy="14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Бюджет для граждан на основе проекта решения о бюджете, решения о бюджете муниципального образования </a:t>
            </a:r>
            <a:r>
              <a:rPr lang="ru-RU" sz="1700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17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 и решения об исполнении бюджета муниципального образования </a:t>
            </a:r>
            <a:r>
              <a:rPr lang="ru-RU" sz="1700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17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 формируется, начиная с 2013 года.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0" y="1419202"/>
            <a:ext cx="3824386" cy="1721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9202"/>
            <a:ext cx="4463088" cy="1721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0" y="3356993"/>
            <a:ext cx="3824386" cy="2304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356994"/>
            <a:ext cx="4463088" cy="22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16632"/>
            <a:ext cx="792088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Динамика изменений брошюры «Бюджет для граждан» по проектам решений и решениям о бюджете муниципального образования </a:t>
            </a:r>
            <a:r>
              <a:rPr lang="ru-RU" sz="2000" b="1" dirty="0" err="1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Сорочинский</a:t>
            </a:r>
            <a:r>
              <a:rPr lang="ru-RU" sz="2000" b="1" dirty="0">
                <a:solidFill>
                  <a:srgbClr val="2202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городской округ Оренбургской области.</a:t>
            </a:r>
            <a:endParaRPr lang="ru-RU" sz="2000" b="1" dirty="0">
              <a:solidFill>
                <a:srgbClr val="22027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196928"/>
            <a:ext cx="5328592" cy="442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1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брошюре появился отдельный раздел – Детский бюджет. Это изменение обусловлено выделением из общего объема расходов бюджета муниципального образования расходов на реализацию комплекса мероприятий по созданию благоприятных условий для каждого ребенка в Сорочинском городском округе Оренбургской области по его воспитанию, общему, дополнительному и профессиональному образованию, по использованию возможности для занятий спортом, по получению услуг в области здравоохранения, социального обслуживания детей, организации детского отдыха и оздоровления детей, временного трудоустройства несовершеннолетних.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21596"/>
            <a:ext cx="2834353" cy="1595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4119"/>
            <a:ext cx="2813638" cy="22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fbd73ca481293847751c70981a2b0112936eb"/>
</p:tagLst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1088</TotalTime>
  <Words>1897</Words>
  <Application>Microsoft Office PowerPoint</Application>
  <PresentationFormat>Экран (4:3)</PresentationFormat>
  <Paragraphs>134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фигуры</dc:title>
  <dc:creator>obstinate</dc:creator>
  <cp:lastModifiedBy>HP</cp:lastModifiedBy>
  <cp:revision>102</cp:revision>
  <cp:lastPrinted>2021-06-01T11:03:12Z</cp:lastPrinted>
  <dcterms:created xsi:type="dcterms:W3CDTF">2017-06-26T18:24:14Z</dcterms:created>
  <dcterms:modified xsi:type="dcterms:W3CDTF">2021-06-01T12:23:38Z</dcterms:modified>
</cp:coreProperties>
</file>