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3" r:id="rId3"/>
    <p:sldId id="264" r:id="rId4"/>
    <p:sldId id="257" r:id="rId5"/>
    <p:sldId id="259" r:id="rId6"/>
    <p:sldId id="260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межбюджетных трансфертов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8934.82</c:v>
                </c:pt>
                <c:pt idx="1">
                  <c:v>7992.72</c:v>
                </c:pt>
                <c:pt idx="2">
                  <c:v>17801.310000000001</c:v>
                </c:pt>
                <c:pt idx="3">
                  <c:v>1224.52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2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9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41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7979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77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45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7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733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7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8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2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63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0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5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6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16041A-084F-4B39-BC4D-FA556E85EB13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D4D7C-149F-4EC5-A33D-F546E847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91069"/>
            <a:ext cx="8825658" cy="2866030"/>
          </a:xfrm>
        </p:spPr>
        <p:txBody>
          <a:bodyPr/>
          <a:lstStyle/>
          <a:p>
            <a:pPr algn="ctr"/>
            <a:r>
              <a:rPr lang="ru-RU" sz="3200" dirty="0" smtClean="0"/>
              <a:t>Бюджет для граждан Оренбургской области </a:t>
            </a:r>
            <a:br>
              <a:rPr lang="ru-RU" sz="3200" dirty="0" smtClean="0"/>
            </a:br>
            <a:r>
              <a:rPr lang="ru-RU" sz="3200" dirty="0" smtClean="0"/>
              <a:t>Номинация: «Лучшая информационная панель(</a:t>
            </a:r>
            <a:r>
              <a:rPr lang="ru-RU" sz="3200" dirty="0" err="1" smtClean="0"/>
              <a:t>дашборд</a:t>
            </a:r>
            <a:r>
              <a:rPr lang="ru-RU" sz="3200" dirty="0" smtClean="0"/>
              <a:t>)по бюджету для граждан»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555181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Подготовили :</a:t>
            </a:r>
            <a:br>
              <a:rPr lang="ru-RU" dirty="0" smtClean="0"/>
            </a:br>
            <a:r>
              <a:rPr lang="ru-RU" dirty="0" smtClean="0"/>
              <a:t>Студенты</a:t>
            </a:r>
            <a:r>
              <a:rPr lang="en-US" dirty="0" smtClean="0"/>
              <a:t>|</a:t>
            </a:r>
            <a:r>
              <a:rPr lang="ru-RU" dirty="0" smtClean="0"/>
              <a:t>курса</a:t>
            </a:r>
            <a:br>
              <a:rPr lang="ru-RU" dirty="0" smtClean="0"/>
            </a:br>
            <a:r>
              <a:rPr lang="ru-RU" dirty="0" smtClean="0"/>
              <a:t>11 С ГРУППЫ </a:t>
            </a:r>
            <a:br>
              <a:rPr lang="ru-RU" dirty="0" smtClean="0"/>
            </a:br>
            <a:r>
              <a:rPr lang="ru-RU" dirty="0" smtClean="0"/>
              <a:t>МАЛИКОВА АНАСТАСИЯ</a:t>
            </a:r>
            <a:br>
              <a:rPr lang="ru-RU" dirty="0" smtClean="0"/>
            </a:br>
            <a:r>
              <a:rPr lang="ru-RU" dirty="0" smtClean="0"/>
              <a:t>ФОМИН ДАНИЛА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34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Цели и задачи «Бюджета для граждан»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Простота изложений основных целей и задач бюджетной политики, достигнутых государством результатов и используемых на их достижения целей.</a:t>
            </a:r>
            <a:br>
              <a:rPr lang="ru-RU" dirty="0" smtClean="0"/>
            </a:br>
            <a:r>
              <a:rPr lang="ru-RU" dirty="0" smtClean="0"/>
              <a:t>2. Развитие общественного участия, формирование обоснованного мнения социально активной части граждан о направлениях использования бюджетных средств. </a:t>
            </a:r>
            <a:br>
              <a:rPr lang="ru-RU" dirty="0" smtClean="0"/>
            </a:br>
            <a:r>
              <a:rPr lang="ru-RU" dirty="0" smtClean="0"/>
              <a:t>3. Наглядность информации о проводимой бюджетной политике, источниках и направлениях использования общественных ресурсов.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98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8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9242"/>
            <a:ext cx="10515600" cy="4907721"/>
          </a:xfrm>
        </p:spPr>
        <p:txBody>
          <a:bodyPr/>
          <a:lstStyle/>
          <a:p>
            <a:r>
              <a:rPr lang="ru-RU" dirty="0" smtClean="0"/>
              <a:t>Сегодня влияние граждан на бюджетный процесс ограничивается публичными слушаниями бюджета, которые часто не предоставляют возможность для взаимодействия граждан и представителей власти. </a:t>
            </a:r>
            <a:br>
              <a:rPr lang="ru-RU" dirty="0" smtClean="0"/>
            </a:br>
            <a:r>
              <a:rPr lang="ru-RU" dirty="0" smtClean="0"/>
              <a:t>Нужно дать возможность гражданам разобраться в том, как работает бюджет, предложить свои инициативы и непосредственно </a:t>
            </a:r>
            <a:r>
              <a:rPr lang="ru-RU" dirty="0" err="1" smtClean="0"/>
              <a:t>поучавствовать</a:t>
            </a:r>
            <a:r>
              <a:rPr lang="ru-RU" dirty="0" smtClean="0"/>
              <a:t> в распределении бюджетных средств, вовлечь народ в решение и обсуждение проблем, от которых зависит качество жизни всех граждан.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38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«Бюджет для граждан»?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«Бюджет для граждан» - информационный сборник, который познакомит население области с основными положениями главного финансового документа, а именно проектом закона «Об областном бюджете на </a:t>
            </a:r>
            <a:r>
              <a:rPr lang="ru-RU" dirty="0" smtClean="0"/>
              <a:t>2021 </a:t>
            </a:r>
            <a:r>
              <a:rPr lang="ru-RU" dirty="0"/>
              <a:t>год», созданным специально для того, чтобы каждый </a:t>
            </a:r>
            <a:r>
              <a:rPr lang="ru-RU" dirty="0" smtClean="0"/>
              <a:t>житель Оренбургской области </a:t>
            </a:r>
            <a:r>
              <a:rPr lang="ru-RU" dirty="0"/>
              <a:t>был осведомлен, как формируется и расходуется областной бюджет, сколько в бюджет поступает средств и на какие цели они направляются.</a:t>
            </a:r>
          </a:p>
        </p:txBody>
      </p:sp>
    </p:spTree>
    <p:extLst>
      <p:ext uri="{BB962C8B-B14F-4D97-AF65-F5344CB8AC3E}">
        <p14:creationId xmlns:p14="http://schemas.microsoft.com/office/powerpoint/2010/main" val="222957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98120"/>
            <a:ext cx="10646729" cy="1325880"/>
          </a:xfrm>
        </p:spPr>
        <p:txBody>
          <a:bodyPr/>
          <a:lstStyle/>
          <a:p>
            <a:r>
              <a:rPr lang="ru-RU" dirty="0" smtClean="0"/>
              <a:t>Налог на доходы физических лиц составляет 13%.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1661160"/>
            <a:ext cx="10646728" cy="4983480"/>
          </a:xfrm>
        </p:spPr>
      </p:pic>
    </p:spTree>
    <p:extLst>
      <p:ext uri="{BB962C8B-B14F-4D97-AF65-F5344CB8AC3E}">
        <p14:creationId xmlns:p14="http://schemas.microsoft.com/office/powerpoint/2010/main" val="398934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2881"/>
            <a:ext cx="10744200" cy="180969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 Объем межбюджетных трансфертов составил:</a:t>
            </a:r>
            <a:br>
              <a:rPr lang="ru-RU" sz="2000" dirty="0" smtClean="0"/>
            </a:br>
            <a:r>
              <a:rPr lang="ru-RU" sz="2000" dirty="0" smtClean="0"/>
              <a:t>дотации – </a:t>
            </a:r>
            <a:r>
              <a:rPr lang="ru-RU" sz="2000" dirty="0" smtClean="0"/>
              <a:t>8934,82</a:t>
            </a:r>
            <a:r>
              <a:rPr lang="ru-RU" sz="2000" dirty="0" smtClean="0"/>
              <a:t> млн. </a:t>
            </a:r>
            <a:r>
              <a:rPr lang="ru-RU" sz="2000" dirty="0" smtClean="0"/>
              <a:t>рублей;</a:t>
            </a:r>
            <a:br>
              <a:rPr lang="ru-RU" sz="2000" dirty="0" smtClean="0"/>
            </a:br>
            <a:r>
              <a:rPr lang="ru-RU" sz="2000" dirty="0" smtClean="0"/>
              <a:t>субсидии – </a:t>
            </a:r>
            <a:r>
              <a:rPr lang="ru-RU" sz="2000" dirty="0" smtClean="0"/>
              <a:t>7992,72</a:t>
            </a:r>
            <a:r>
              <a:rPr lang="ru-RU" sz="2000" dirty="0" smtClean="0"/>
              <a:t> млн. </a:t>
            </a:r>
            <a:r>
              <a:rPr lang="ru-RU" sz="2000" dirty="0" smtClean="0"/>
              <a:t>рублей;</a:t>
            </a:r>
            <a:br>
              <a:rPr lang="ru-RU" sz="2000" dirty="0" smtClean="0"/>
            </a:br>
            <a:r>
              <a:rPr lang="ru-RU" sz="2000" dirty="0" smtClean="0"/>
              <a:t>субвенции – </a:t>
            </a:r>
            <a:r>
              <a:rPr lang="ru-RU" sz="2000" dirty="0" smtClean="0"/>
              <a:t>17801,31</a:t>
            </a:r>
            <a:r>
              <a:rPr lang="ru-RU" sz="2000" dirty="0"/>
              <a:t> </a:t>
            </a:r>
            <a:r>
              <a:rPr lang="ru-RU" sz="2000" dirty="0" smtClean="0"/>
              <a:t>млн.</a:t>
            </a:r>
            <a:r>
              <a:rPr lang="ru-RU" sz="2000" dirty="0" smtClean="0"/>
              <a:t> </a:t>
            </a:r>
            <a:r>
              <a:rPr lang="ru-RU" sz="2000" dirty="0" smtClean="0"/>
              <a:t>рублей;</a:t>
            </a:r>
            <a:br>
              <a:rPr lang="ru-RU" sz="2000" dirty="0" smtClean="0"/>
            </a:br>
            <a:r>
              <a:rPr lang="ru-RU" sz="2000" dirty="0" smtClean="0"/>
              <a:t>иные межбюджетные трансферты – </a:t>
            </a:r>
            <a:r>
              <a:rPr lang="ru-RU" sz="2000" dirty="0" smtClean="0"/>
              <a:t>1224,52 млн</a:t>
            </a:r>
            <a:r>
              <a:rPr lang="ru-RU" sz="2000" dirty="0" smtClean="0"/>
              <a:t>. </a:t>
            </a:r>
            <a:r>
              <a:rPr lang="ru-RU" sz="2000" dirty="0" smtClean="0"/>
              <a:t>рублей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717950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332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59080"/>
            <a:ext cx="10982009" cy="1737360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и по каким нормативам зачисляются налоги, уплачиваемые гражданами, проживающими на территории Оренбургской области.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по диаграмме можно заметить, что в местный бюджет большинство платится за земельный налог и на имущество физических лиц.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областной же бюджет платиться НДФЛ с учетом межбюджетного регулирования, который на 33% меньше транспортного налога.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2164080"/>
            <a:ext cx="10982010" cy="4358640"/>
          </a:xfrm>
        </p:spPr>
      </p:pic>
    </p:spTree>
    <p:extLst>
      <p:ext uri="{BB962C8B-B14F-4D97-AF65-F5344CB8AC3E}">
        <p14:creationId xmlns:p14="http://schemas.microsoft.com/office/powerpoint/2010/main" val="57515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75329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98437"/>
            <a:ext cx="10875329" cy="5749963"/>
          </a:xfrm>
        </p:spPr>
      </p:pic>
    </p:spTree>
    <p:extLst>
      <p:ext uri="{BB962C8B-B14F-4D97-AF65-F5344CB8AC3E}">
        <p14:creationId xmlns:p14="http://schemas.microsoft.com/office/powerpoint/2010/main" val="102527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97249" cy="7512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10997250" cy="5795682"/>
          </a:xfrm>
        </p:spPr>
      </p:pic>
    </p:spTree>
    <p:extLst>
      <p:ext uri="{BB962C8B-B14F-4D97-AF65-F5344CB8AC3E}">
        <p14:creationId xmlns:p14="http://schemas.microsoft.com/office/powerpoint/2010/main" val="479012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207</TotalTime>
  <Words>162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Ион</vt:lpstr>
      <vt:lpstr>Бюджет для граждан Оренбургской области  Номинация: «Лучшая информационная панель(дашборд)по бюджету для граждан»</vt:lpstr>
      <vt:lpstr> Цели и задачи «Бюджета для граждан»</vt:lpstr>
      <vt:lpstr>Актуальность проекта </vt:lpstr>
      <vt:lpstr>Что такое «Бюджет для граждан»?</vt:lpstr>
      <vt:lpstr>Налог на доходы физических лиц составляет 13%. </vt:lpstr>
      <vt:lpstr>  Объем межбюджетных трансфертов составил: дотации – 8934,82 млн. рублей; субсидии – 7992,72 млн. рублей; субвенции – 17801,31 млн. рублей; иные межбюджетные трансферты – 1224,52 млн. рублей </vt:lpstr>
      <vt:lpstr>Куда и по каким нормативам зачисляются налоги, уплачиваемые гражданами, проживающими на территории Оренбургской области. Так по диаграмме можно заметить, что в местный бюджет большинство платится за земельный налог и на имущество физических лиц.  В областной же бюджет платиться НДФЛ с учетом межбюджетного регулирования, который на 33% меньше транспортного налога.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2021-05-31T17:07:24Z</dcterms:created>
  <dcterms:modified xsi:type="dcterms:W3CDTF">2021-06-01T04:42:48Z</dcterms:modified>
</cp:coreProperties>
</file>