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286" r:id="rId16"/>
    <p:sldId id="285" r:id="rId17"/>
    <p:sldId id="287" r:id="rId18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11C-4076-49D3-8539-D90FB52D8D2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F41B-2C75-48D0-A3F2-2C5B3DBFA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59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11C-4076-49D3-8539-D90FB52D8D2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F41B-2C75-48D0-A3F2-2C5B3DBFA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3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11C-4076-49D3-8539-D90FB52D8D2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F41B-2C75-48D0-A3F2-2C5B3DBFA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4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11C-4076-49D3-8539-D90FB52D8D2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F41B-2C75-48D0-A3F2-2C5B3DBFA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03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11C-4076-49D3-8539-D90FB52D8D2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F41B-2C75-48D0-A3F2-2C5B3DBFA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6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11C-4076-49D3-8539-D90FB52D8D2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F41B-2C75-48D0-A3F2-2C5B3DBFA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9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11C-4076-49D3-8539-D90FB52D8D2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F41B-2C75-48D0-A3F2-2C5B3DBFA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11C-4076-49D3-8539-D90FB52D8D2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F41B-2C75-48D0-A3F2-2C5B3DBFA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11C-4076-49D3-8539-D90FB52D8D2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F41B-2C75-48D0-A3F2-2C5B3DBFA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6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11C-4076-49D3-8539-D90FB52D8D2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F41B-2C75-48D0-A3F2-2C5B3DBFA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1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11C-4076-49D3-8539-D90FB52D8D2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F41B-2C75-48D0-A3F2-2C5B3DBFA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0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711C-4076-49D3-8539-D90FB52D8D2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3F41B-2C75-48D0-A3F2-2C5B3DBFA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1347" y="71471"/>
            <a:ext cx="70247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МБУ МФЦ Ташлинского района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201" y="1099584"/>
            <a:ext cx="77509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Номинация «Бюджет для граждан в картинках»</a:t>
            </a:r>
            <a:endParaRPr lang="ru-RU" sz="2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81" y="3124519"/>
            <a:ext cx="5974796" cy="3136768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706895" y="2025355"/>
            <a:ext cx="245692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такое бюджет?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507347" y="2046562"/>
            <a:ext cx="256196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такое доходы?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24930" y="461319"/>
            <a:ext cx="8617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МБУ МФЦ </a:t>
            </a:r>
            <a:r>
              <a:rPr lang="ru-RU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Ташлинского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118" y="1482812"/>
            <a:ext cx="9897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Номинация «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 в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картинках»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98458" y="3881987"/>
            <a:ext cx="30150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Вербицкая Л.А.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Киселев А.А.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Коротовская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Е.А.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Куколь А.Г.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Серова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Е.С.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Шатилова Е.Д.</a:t>
            </a:r>
          </a:p>
        </p:txBody>
      </p:sp>
      <p:pic>
        <p:nvPicPr>
          <p:cNvPr id="1026" name="Picture 2" descr="C:\Users\Николай\Desktop\Бюджет для граждан в картинках\c84d441e37dcf3c645e860c68bd479c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98" y="2269345"/>
            <a:ext cx="5465248" cy="37778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36973" y="2636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4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0445" y="184638"/>
            <a:ext cx="6022732" cy="20310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развития и реализации духовного потенциала, доступ к культурным благам и участие в культурной жизни города (населенных пунктов), государство выделяет денежные средства из бюджета на благоустройство , озеленение, освещение, транспортное обслуживание населения, строительство детских площадок, строительство и ремонт социально-значимых объектов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Николай\Desktop\Бюджет для граждан в картинках\kisspng-clip-art-vector-graphics-illustration-child-opencl-5c063d75163740.9974526015439128210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146" y="2523392"/>
            <a:ext cx="3657293" cy="3829048"/>
          </a:xfrm>
          <a:prstGeom prst="rect">
            <a:avLst/>
          </a:prstGeom>
          <a:noFill/>
        </p:spPr>
      </p:pic>
      <p:pic>
        <p:nvPicPr>
          <p:cNvPr id="4100" name="Picture 4" descr="C:\Users\Николай\Desktop\Бюджет для граждан в картинках\пар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8069" y="2725616"/>
            <a:ext cx="3924634" cy="3064485"/>
          </a:xfrm>
          <a:prstGeom prst="rect">
            <a:avLst/>
          </a:prstGeom>
          <a:noFill/>
        </p:spPr>
      </p:pic>
      <p:pic>
        <p:nvPicPr>
          <p:cNvPr id="4101" name="Picture 5" descr="C:\Users\Николай\Desktop\Бюджет для граждан в картинках\depositphotos_215364660-stock-illustration-kids-playing-playground-illustr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98594" y="3376247"/>
            <a:ext cx="3782037" cy="2790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9" y="4571999"/>
            <a:ext cx="37719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человек заболел или у него случилась беда, или он потерял работу, если случился пожар, наводнение и он остался без дома и своего  имущества – в этих и многих других случаях из бюджета ему выплачиваются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ПОСОБИЯ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Николай\Desktop\Бюджет для граждан в картинках\pensioner-2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431" y="193431"/>
            <a:ext cx="3465900" cy="29542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06008" y="509954"/>
            <a:ext cx="5723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достижении предпенсионного возраста дедушки и бабушки уходят на заслуженный отдых. Для того, чтобы им прожить, государство из бюджетных средств выплачивает им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ПЕНСИЮ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C:\Users\Николай\Desktop\Бюджет для граждан в картинках\png-transparent-pregnancy-mother-cartoon-hand-painted-figures-pregnant-woman-loving-couple-love-watercolor-painting-chil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3739" y="1740877"/>
            <a:ext cx="5122987" cy="34817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70939" y="5433646"/>
            <a:ext cx="69635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Граждане, проживающие в РФ получают различные доплаты и льготы из бюджета: (материнский капитал при рождении ребенка, льготы для инвалидов, ветеранов и другие выплаты)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3771900" y="228600"/>
            <a:ext cx="3881052" cy="1954427"/>
          </a:xfrm>
          <a:prstGeom prst="cloud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877" y="465992"/>
            <a:ext cx="2883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 </a:t>
            </a:r>
            <a:r>
              <a:rPr lang="ru-RU" dirty="0" smtClean="0"/>
              <a:t>– </a:t>
            </a:r>
            <a:r>
              <a:rPr lang="ru-RU" b="1" dirty="0" smtClean="0"/>
              <a:t>это те налоги, которые платят физические лица и предприятия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91145" y="483577"/>
            <a:ext cx="3631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</a:t>
            </a:r>
            <a:r>
              <a:rPr lang="ru-RU" dirty="0" smtClean="0"/>
              <a:t>– </a:t>
            </a:r>
            <a:r>
              <a:rPr lang="ru-RU" b="1" dirty="0" smtClean="0"/>
              <a:t>получают от использования или продажи имущества или от штрафов</a:t>
            </a:r>
            <a:endParaRPr lang="ru-RU" b="1" dirty="0"/>
          </a:p>
        </p:txBody>
      </p:sp>
      <p:pic>
        <p:nvPicPr>
          <p:cNvPr id="6147" name="Picture 3" descr="C:\Users\Николай\Desktop\Бюджет для граждан в картинках\Получи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967" y="2359636"/>
            <a:ext cx="4981575" cy="437197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94592" y="2118947"/>
            <a:ext cx="3376246" cy="4158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ОТКУДА БЕРУТСЯ ДЕНЬГИ?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Откуда берут деньги твои родители, ты думал об этом?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Взрослые получают заработную плату, бабушки и дедушки – пенсии, безработные и инвалиды – пособия. Есть много вариантов получить деньги, можно сдать в аренду квартиру (если у вас есть свободная), землю. Продать или дать на прокат какую-нибудь вещь.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470639" y="123091"/>
            <a:ext cx="6400800" cy="164416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77888" y="204442"/>
            <a:ext cx="6163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планируют государственный бюджет, то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записывают все налоги, которые платят граждане, предприятия и другие платежи, которые поступают в бюджет (деньги от продажи имущества, штрафы). А расходы записывают все, на что государство тратит деньги.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960686" y="1776046"/>
            <a:ext cx="1248507" cy="8528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877908" y="1784838"/>
            <a:ext cx="1248507" cy="800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24760" y="2670643"/>
            <a:ext cx="2795953" cy="135401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ПРОФИЦИТ БЮДЖЕТА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когда доходы государства больше, чем расходы.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04327" y="2621771"/>
            <a:ext cx="3253154" cy="14859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БЮДЖЕТА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когда государству не хватает денег, то есть, когда его расходы больше чем доходы.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Николай\Desktop\Бюджет для граждан в картинках\png-transparent-student-cartoon-kids-child-people-read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9820" y="2232454"/>
            <a:ext cx="3902272" cy="4343399"/>
          </a:xfrm>
          <a:prstGeom prst="rect">
            <a:avLst/>
          </a:prstGeom>
          <a:noFill/>
        </p:spPr>
      </p:pic>
      <p:pic>
        <p:nvPicPr>
          <p:cNvPr id="4099" name="Picture 3" descr="C:\Users\Николай\Desktop\Бюджет для граждан в картинках\kisspng-teacher-school-education-pupil-clip-art-5c0b5da40deec6.91819974154424874005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214" y="4308389"/>
            <a:ext cx="2991063" cy="22599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04086" y="4728519"/>
            <a:ext cx="109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БЮДЖЕТ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Users\Николай\Desktop\Бюджет для граждан в картинках\orig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8318" y="4291912"/>
            <a:ext cx="1712345" cy="232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0677" y="228600"/>
            <a:ext cx="4026877" cy="2074985"/>
          </a:xfrm>
          <a:prstGeom prst="cloud">
            <a:avLst/>
          </a:prstGeom>
          <a:solidFill>
            <a:schemeClr val="bg1"/>
          </a:solidFill>
          <a:ln w="508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УТВЕРЖДАЕТ БЮДЖЕТ?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95982" y="125312"/>
            <a:ext cx="3317077" cy="2584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каждом городе, населенном пункте имеется бюджет, за счет него строятся школы, сады, спортивные площадки, дороги, благоустраиваются парки и так далее.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1339" y="2464619"/>
            <a:ext cx="3332284" cy="413238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Утверждение бюджета осуществляют депутаты городов, населенных пунктов. Их выбирают взрослые и они являются представителями граждан. Собрание депутатов называется Дума, она бывает государственная, краевая, городская, районная. Депутаты принимают окончательное решение о том, какие будут расходы бюджета в этом году.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Николай\Desktop\Бюджет для граждан в картинках\1566417245_29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0112" y="148281"/>
            <a:ext cx="4098552" cy="2472123"/>
          </a:xfrm>
          <a:prstGeom prst="rect">
            <a:avLst/>
          </a:prstGeom>
          <a:noFill/>
        </p:spPr>
      </p:pic>
      <p:pic>
        <p:nvPicPr>
          <p:cNvPr id="5123" name="Picture 3" descr="C:\Users\Николай\Desktop\Бюджет для граждан в картинках\8_gosduma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8259" y="3138616"/>
            <a:ext cx="4138267" cy="3034999"/>
          </a:xfrm>
          <a:prstGeom prst="rect">
            <a:avLst/>
          </a:prstGeom>
          <a:noFill/>
        </p:spPr>
      </p:pic>
      <p:pic>
        <p:nvPicPr>
          <p:cNvPr id="5124" name="Picture 4" descr="C:\Users\Николай\Desktop\Бюджет для граждан в картинках\ми-ые-ети-на-спортивной-п-оща-ке-счаст-ивые-ети-играя-в-парке-ета-940038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6076" y="2891481"/>
            <a:ext cx="3659659" cy="3659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147" name="Picture 3" descr="C:\Users\Николай\Desktop\Бюджет для граждан в картинках\hello_html_m6391042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6871" y="3163329"/>
            <a:ext cx="4055768" cy="3527683"/>
          </a:xfrm>
          <a:prstGeom prst="rect">
            <a:avLst/>
          </a:prstGeom>
          <a:noFill/>
        </p:spPr>
      </p:pic>
      <p:pic>
        <p:nvPicPr>
          <p:cNvPr id="6148" name="Picture 4" descr="C:\Users\Николай\Desktop\Бюджет для граждан в картинках\99757248_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917" y="181232"/>
            <a:ext cx="5214957" cy="34418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39697" y="288322"/>
            <a:ext cx="4604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тем, как принять бюджет власти города проводят публичные слушания. На них могут прийти взрослые и рассказать, что нужно сделать в твоем дворе или городе. Например, отремонтировать спортивную площадку, благоустроить дворовую территорию или где нужно заасфальтировать дорогу и многое другое 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5404" y="4407242"/>
            <a:ext cx="4003589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зайти на сайт администрации и написать письмо главе от имени всех твоих одноклассников или друзей о строительстве спортивной площадке во дворе. Это уже называется инициативное бюджетирование.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764930" y="175847"/>
            <a:ext cx="3640016" cy="2329961"/>
          </a:xfrm>
          <a:prstGeom prst="cloud">
            <a:avLst/>
          </a:prstGeom>
          <a:solidFill>
            <a:schemeClr val="bg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ПОДВЕДЕМ ИТОГИ РАБОТЫ НА ТЕМУ «БЮДЖЕТ»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1832" y="357791"/>
            <a:ext cx="3525715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хотели, чтобы слово «БЮДЖЕТ» стало для тебя понятным. Все граждане РФ имеют право знать, на 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тратятся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бюджетные деньги, и добиться того, чтобы в бюджете были учтены наши потребности.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0131" y="5213521"/>
            <a:ext cx="584864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Данная презентация создана для того, чтобы дети, подростки знали значение слова «БЮДЖЕТ» и имели представление, как и на что государство направляет денежные средства.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Николай\Desktop\Бюджет для граждан в картинках\kisspng-child-royalty-free-friends-5abdea96caad72.3592509515223957988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7577" y="1220709"/>
            <a:ext cx="3553083" cy="3789955"/>
          </a:xfrm>
          <a:prstGeom prst="rect">
            <a:avLst/>
          </a:prstGeom>
          <a:noFill/>
        </p:spPr>
      </p:pic>
      <p:pic>
        <p:nvPicPr>
          <p:cNvPr id="1027" name="Picture 3" descr="C:\Users\Николай\Desktop\Бюджет для граждан в картинках\kisspng-drawing-child-reading-clip-art-math-class-5b48ab7eca5271.44816976153148915082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2064" y="3155089"/>
            <a:ext cx="3484606" cy="3577417"/>
          </a:xfrm>
          <a:prstGeom prst="rect">
            <a:avLst/>
          </a:prstGeom>
          <a:noFill/>
        </p:spPr>
      </p:pic>
      <p:pic>
        <p:nvPicPr>
          <p:cNvPr id="1028" name="Picture 4" descr="C:\Users\Николай\Desktop\Бюджет для граждан в картинках\transparent-piggy-bank-bank-clipart-png-transparent-pngwide5e5c6ff002e1d9.3740987215831162720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788" y="2611394"/>
            <a:ext cx="2500699" cy="2500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2463113" y="140043"/>
            <a:ext cx="6244281" cy="2809103"/>
          </a:xfrm>
          <a:prstGeom prst="cloud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Николай\Desktop\Бюджет для граждан в картинках\0269d7b39ac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3243" y="3080951"/>
            <a:ext cx="5511113" cy="3583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053" name="Picture 5" descr="C:\Users\Николай\Desktop\Бюджет для граждан в картинках\img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6658" y="313039"/>
            <a:ext cx="5560541" cy="424752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430531" y="535460"/>
            <a:ext cx="271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БЮДЖЕТ?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222421" y="247135"/>
            <a:ext cx="4349579" cy="2842055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contourW="120650">
            <a:bevelT w="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правильно и понятно объяснить детям что такое бюджет? Ведь для нас для взрослых бюджет очень многое значит, мы за ним постоянно следим! О нем говорят по телевизору, обсуждают в интернете, пишут в газетах!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5" name="Picture 7" descr="C:\Users\Николай\Desktop\Бюджет для граждан в картинках\qBBabjtLzg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0823" y="3262699"/>
            <a:ext cx="3576766" cy="3595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29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Солнце 4"/>
          <p:cNvSpPr/>
          <p:nvPr/>
        </p:nvSpPr>
        <p:spPr>
          <a:xfrm>
            <a:off x="6392562" y="0"/>
            <a:ext cx="5593492" cy="2940908"/>
          </a:xfrm>
          <a:prstGeom prst="sun">
            <a:avLst/>
          </a:prstGeom>
          <a:solidFill>
            <a:srgbClr val="FFFF00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081318" y="1120346"/>
            <a:ext cx="2586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означает слово «БЮДЖЕТ»?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843" y="205946"/>
            <a:ext cx="3113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– это структура всех доходов и расходов за определенный промежуток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Николай\Desktop\Бюджет для граждан в картинках\croppedImg_107401276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676" y="1186249"/>
            <a:ext cx="3903705" cy="1570122"/>
          </a:xfrm>
          <a:prstGeom prst="rect">
            <a:avLst/>
          </a:prstGeom>
          <a:noFill/>
        </p:spPr>
      </p:pic>
      <p:pic>
        <p:nvPicPr>
          <p:cNvPr id="1027" name="Picture 3" descr="C:\Users\Николай\Desktop\Бюджет для граждан в картинках\img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044" y="3822357"/>
            <a:ext cx="3827846" cy="287088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3611" y="3127628"/>
            <a:ext cx="358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доходы и траты семьи за какой-либо период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Николай\Desktop\Бюджет для граждан в картинках\img2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3698" y="3828534"/>
            <a:ext cx="3863546" cy="28976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279027" y="2529016"/>
            <a:ext cx="3661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самых главных документов страны, который описывает финансовую состоятельность государства 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Николай\Desktop\Бюджет для граждан в картинках\fa53097d891c735c16eede89ded16b5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902124" y="-41652475"/>
            <a:ext cx="28013026" cy="34840614"/>
          </a:xfrm>
          <a:prstGeom prst="rect">
            <a:avLst/>
          </a:prstGeom>
          <a:noFill/>
        </p:spPr>
      </p:pic>
      <p:pic>
        <p:nvPicPr>
          <p:cNvPr id="1030" name="Picture 6" descr="C:\Users\Николай\Desktop\Бюджет для граждан в картинках\fa53097d891c735c16eede89ded16b5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2457" y="2525086"/>
            <a:ext cx="2702804" cy="4193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3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олнце 22"/>
          <p:cNvSpPr/>
          <p:nvPr/>
        </p:nvSpPr>
        <p:spPr>
          <a:xfrm>
            <a:off x="11238736" y="5871108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026" name="Picture 2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6" name="Облако 25"/>
          <p:cNvSpPr/>
          <p:nvPr/>
        </p:nvSpPr>
        <p:spPr>
          <a:xfrm>
            <a:off x="403653" y="205946"/>
            <a:ext cx="4547287" cy="2141838"/>
          </a:xfrm>
          <a:prstGeom prst="cloud">
            <a:avLst/>
          </a:prstGeom>
          <a:solidFill>
            <a:schemeClr val="bg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ДОХОДЫ И РАСХОДЫ?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Николай\Desktop\Бюджет для граждан в картинках\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8022" y="175054"/>
            <a:ext cx="3781167" cy="2835875"/>
          </a:xfrm>
          <a:prstGeom prst="rect">
            <a:avLst/>
          </a:prstGeom>
          <a:noFill/>
        </p:spPr>
      </p:pic>
      <p:pic>
        <p:nvPicPr>
          <p:cNvPr id="1028" name="Picture 4" descr="C:\Users\Николай\Desktop\Бюджет для граждан в картинках\img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5482" y="3212757"/>
            <a:ext cx="4508842" cy="3381631"/>
          </a:xfrm>
          <a:prstGeom prst="rect">
            <a:avLst/>
          </a:prstGeom>
          <a:noFill/>
        </p:spPr>
      </p:pic>
      <p:pic>
        <p:nvPicPr>
          <p:cNvPr id="1029" name="Picture 5" descr="C:\Users\Николай\Desktop\Бюджет для граждан в картинках\kisspng-teacher-lecturer-education-clip-art-the-instructor-taught-the-freshmen-5ae8631323ef93.13516571152517915514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996" y="2578442"/>
            <a:ext cx="3997924" cy="4020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02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45989" y="354228"/>
            <a:ext cx="4777946" cy="1837038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– это материальные ценности или средства, полученные нами в результате какой-либо деятельности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12691" y="329514"/>
            <a:ext cx="5090984" cy="1902940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34183" y="667265"/>
            <a:ext cx="3402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– это деньги или материальные ценности , затраченные на оплату услуг и на покупку вещей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Николай\Desktop\Бюджет для граждан в картинках\famill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8396" y="2188175"/>
            <a:ext cx="4445117" cy="4445117"/>
          </a:xfrm>
          <a:prstGeom prst="rect">
            <a:avLst/>
          </a:prstGeom>
          <a:noFill/>
        </p:spPr>
      </p:pic>
      <p:sp useBgFill="1">
        <p:nvSpPr>
          <p:cNvPr id="8" name="TextBox 7"/>
          <p:cNvSpPr txBox="1"/>
          <p:nvPr/>
        </p:nvSpPr>
        <p:spPr>
          <a:xfrm>
            <a:off x="2456689" y="5956184"/>
            <a:ext cx="769399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Поэтому люди придумали бюджет для того, чтобы сравнивать доходы и расходы и знать сколько денег удастся получить и на что их может хватить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8075" y="2265405"/>
            <a:ext cx="183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endParaRPr lang="ru-RU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3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496065"/>
            <a:ext cx="4959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государственным бюджетом называется федеральный бюджет, потому что Россия – это федерация.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Федерация состоит из субъектов – областей, краев, автономных округов.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Субъекты Российской Федерации состоят из городов и населенных пунктов.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23569" y="140043"/>
            <a:ext cx="4374290" cy="182880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 w="476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БЮДЖЕТ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3470" y="229223"/>
            <a:ext cx="4523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области, края, округа – это бюджет субъекта Российской Федерации – региональный бюджет.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5754" y="1398919"/>
            <a:ext cx="3976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субъект состоит из муниципалитетов – городов, районов, населенных пунктов. У каждого из них тоже есть свой бюджет – местный бюджет.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Николай\Desktop\Бюджет для граждан в картинках\2922634-grafika-doroga-doma-tuchki-risunok-nebo-mi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9358" y="4606144"/>
            <a:ext cx="3399872" cy="2251856"/>
          </a:xfrm>
          <a:prstGeom prst="rect">
            <a:avLst/>
          </a:prstGeom>
          <a:noFill/>
        </p:spPr>
      </p:pic>
      <p:pic>
        <p:nvPicPr>
          <p:cNvPr id="2052" name="Picture 4" descr="C:\Users\Николай\Desktop\Бюджет для граждан в картинках\kisspng-image-clip-art-illustration-child-drawing-5c3cf1b1957256.87031381154749790561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4874" y="3058471"/>
            <a:ext cx="4905960" cy="3597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78941" y="172994"/>
            <a:ext cx="3245708" cy="1499286"/>
          </a:xfrm>
          <a:prstGeom prst="ellipse">
            <a:avLst/>
          </a:prstGeom>
          <a:solidFill>
            <a:schemeClr val="bg1"/>
          </a:solidFill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БЮДЖЕТ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ГЛАВНЫЙ БЮДЖЕТ РФ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3677" y="181233"/>
            <a:ext cx="3122140" cy="1548713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040129" y="214186"/>
            <a:ext cx="3138617" cy="1523999"/>
          </a:xfrm>
          <a:prstGeom prst="ellipse">
            <a:avLst/>
          </a:prstGeom>
          <a:solidFill>
            <a:schemeClr val="bg1"/>
          </a:solidFill>
          <a:ln w="50800">
            <a:solidFill>
              <a:srgbClr val="4C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МЕСТНЫЙ БЮДЖЕТ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БЮДЖЕТ ГОРОДА (НАСЕЛЕННОГО ПУНКТА)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2485" y="691978"/>
            <a:ext cx="3089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БЮДЖЕТ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ДЕЛИТСЯ НА ВСЕ СУБЪЕКТЫ РФ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53513" y="1771136"/>
            <a:ext cx="304800" cy="378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3697" y="2232454"/>
            <a:ext cx="2603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Деньги тратятся на задачи, которые важны для страны (армия, полиция, образование и т.д.)</a:t>
            </a:r>
            <a:endParaRPr lang="ru-RU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5799438" y="1787611"/>
            <a:ext cx="337751" cy="403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34249" y="2265403"/>
            <a:ext cx="3418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Часть денег для субъектов РФ, полученных из федерального бюджета (ЖКХ, здравоохранение, культура и т.д.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723502" y="848497"/>
            <a:ext cx="428368" cy="214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496434" y="873210"/>
            <a:ext cx="477795" cy="20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580607" y="1828799"/>
            <a:ext cx="304800" cy="362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279026" y="2224216"/>
            <a:ext cx="2932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Деньги тратятся в Вашем городе (населенном пункте) на школу, дороги, детские сады и т.д.) </a:t>
            </a:r>
            <a:endParaRPr lang="ru-RU" b="1" dirty="0"/>
          </a:p>
        </p:txBody>
      </p:sp>
      <p:pic>
        <p:nvPicPr>
          <p:cNvPr id="1027" name="Picture 3" descr="C:\Users\Николай\Desktop\Бюджет для граждан в картинках\62085611_byudjetnyiy-kodeks-rossiyskoy-federatsii-tekst-s-izmeneniyami-i-dopolneniyami-na-2018-g-izdatelstvo-eksmo-o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744" y="3871785"/>
            <a:ext cx="2128451" cy="283793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229921" y="5474156"/>
            <a:ext cx="311858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Распределение денежных средств происходит согласно БЮДЖЕТНОМУ КОДЕКСУ РФ</a:t>
            </a:r>
            <a:endParaRPr lang="ru-RU" b="1" dirty="0"/>
          </a:p>
        </p:txBody>
      </p:sp>
      <p:pic>
        <p:nvPicPr>
          <p:cNvPr id="1028" name="Picture 4" descr="C:\Users\Николай\Desktop\Бюджет для граждан в картинках\6127a007ce5b99b9eb0317d322c8057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20648" y="3452820"/>
            <a:ext cx="2364258" cy="3279551"/>
          </a:xfrm>
          <a:prstGeom prst="rect">
            <a:avLst/>
          </a:prstGeom>
          <a:noFill/>
        </p:spPr>
      </p:pic>
      <p:pic>
        <p:nvPicPr>
          <p:cNvPr id="1029" name="Picture 5" descr="C:\Users\Николай\Desktop\Бюджет для граждан в картинках\kisspng-vector-graphics-clip-art-school-royalty-free-illus-5c10695e83fc47.07579320154457942254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634" y="3748216"/>
            <a:ext cx="2545610" cy="2941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316523" y="167056"/>
            <a:ext cx="3701561" cy="2083776"/>
          </a:xfrm>
          <a:prstGeom prst="cloud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93116" y="1651607"/>
            <a:ext cx="3499339" cy="7737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БЮДЖЕТНЫЕ ДЕНЬГИ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58455" y="356920"/>
            <a:ext cx="1943100" cy="888023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Образование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822908" y="369594"/>
            <a:ext cx="1972409" cy="879230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Охрана окружающей среды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65374" y="1676954"/>
            <a:ext cx="1907930" cy="905608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Пособия, пенсии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120581" y="1567645"/>
            <a:ext cx="1931376" cy="931984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Правоохранительная деятельность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95434" y="323336"/>
            <a:ext cx="1987062" cy="931985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Здравоохранение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6168" y="2677773"/>
            <a:ext cx="1969477" cy="97594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Физкультура и спорт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629055" y="2635476"/>
            <a:ext cx="1925516" cy="1072661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Жилищно-коммунальное хозяйство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Николай\Desktop\Бюджет для граждан в картинках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915" y="3692768"/>
            <a:ext cx="5376983" cy="3024553"/>
          </a:xfrm>
          <a:prstGeom prst="rect">
            <a:avLst/>
          </a:prstGeom>
          <a:noFill/>
        </p:spPr>
      </p:pic>
      <p:pic>
        <p:nvPicPr>
          <p:cNvPr id="1026" name="Picture 2" descr="C:\Users\Николай\Desktop\Бюджет для граждан в картинках\image_processing20200424-23023-1w7tlu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5650" y="3898900"/>
            <a:ext cx="3810000" cy="295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колай\Desktop\Бюджет для граждан в картинках\1611079375_8-p-gorizontalnie-foni-dlya-detskogo-sad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053256" y="1257300"/>
            <a:ext cx="343779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1692" y="1292469"/>
            <a:ext cx="3130062" cy="8968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(детский сад)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107" y="2417885"/>
            <a:ext cx="3200401" cy="9935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общее образование (школа)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43900" y="1266093"/>
            <a:ext cx="3068515" cy="8792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 образование (секции, кружки)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82355" y="2400298"/>
            <a:ext cx="3156439" cy="10023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Средне-профессиональное образование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>
            <a:off x="3464170" y="1696916"/>
            <a:ext cx="571500" cy="87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3560885" y="2180491"/>
            <a:ext cx="1881553" cy="6682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3"/>
          </p:cNvCxnSpPr>
          <p:nvPr/>
        </p:nvCxnSpPr>
        <p:spPr>
          <a:xfrm>
            <a:off x="7491048" y="1714500"/>
            <a:ext cx="85285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110653" y="2180493"/>
            <a:ext cx="2127739" cy="6594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Николай\Desktop\Бюджет для граждан в картинках\png-clipart-backpack-child-cartoon-little-friends-go-to-school-together-love-ha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2997" y="3272769"/>
            <a:ext cx="3474426" cy="347056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30823" y="158262"/>
            <a:ext cx="10550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Все дети имеют право учится в школе, заниматься в спортивных секциях, музыкальных и художественных школах, а маленькие дети посещать детские сады. Из бюджета оплачивают учебники в школе, питание для младших школьников, игрушки в детских садах, спортивный инвентарь.</a:t>
            </a:r>
            <a:endParaRPr lang="ru-RU" b="1" dirty="0"/>
          </a:p>
        </p:txBody>
      </p:sp>
      <p:pic>
        <p:nvPicPr>
          <p:cNvPr id="7171" name="Picture 3" descr="C:\Users\Николай\Desktop\Бюджет для граждан в картинках\ltn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262" y="3824653"/>
            <a:ext cx="3757362" cy="2901462"/>
          </a:xfrm>
          <a:prstGeom prst="rect">
            <a:avLst/>
          </a:prstGeom>
          <a:noFill/>
        </p:spPr>
      </p:pic>
      <p:pic>
        <p:nvPicPr>
          <p:cNvPr id="7172" name="Picture 4" descr="C:\Users\Николай\Desktop\Бюджет для граждан в картинках\a93236986de2b6566cd007ce4157f9a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8900" y="3868616"/>
            <a:ext cx="4042262" cy="284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9210</TotalTime>
  <Words>985</Words>
  <Application>Microsoft Office PowerPoint</Application>
  <PresentationFormat>Широкоэкранный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Елена</cp:lastModifiedBy>
  <cp:revision>264</cp:revision>
  <cp:lastPrinted>2021-05-13T12:06:32Z</cp:lastPrinted>
  <dcterms:created xsi:type="dcterms:W3CDTF">2019-10-22T11:20:36Z</dcterms:created>
  <dcterms:modified xsi:type="dcterms:W3CDTF">2021-05-31T11:11:23Z</dcterms:modified>
</cp:coreProperties>
</file>