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4" r:id="rId5"/>
    <p:sldId id="263" r:id="rId6"/>
    <p:sldId id="275" r:id="rId7"/>
    <p:sldId id="269" r:id="rId8"/>
    <p:sldId id="276" r:id="rId9"/>
    <p:sldId id="278" r:id="rId10"/>
    <p:sldId id="265" r:id="rId11"/>
    <p:sldId id="271" r:id="rId12"/>
    <p:sldId id="272" r:id="rId13"/>
    <p:sldId id="279" r:id="rId1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4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2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41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05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2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4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6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9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8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0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5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A3CC-A401-4EAF-8B54-97AFB05E1FA0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F57D1C-4058-466F-86EF-AF0903A2A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5" y="435429"/>
            <a:ext cx="9007406" cy="5606597"/>
          </a:xfrm>
        </p:spPr>
      </p:pic>
      <p:sp>
        <p:nvSpPr>
          <p:cNvPr id="2" name="Прямоугольник 1"/>
          <p:cNvSpPr/>
          <p:nvPr/>
        </p:nvSpPr>
        <p:spPr>
          <a:xfrm>
            <a:off x="400594" y="1184366"/>
            <a:ext cx="3065417" cy="4371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ПЕРЕВОДЧИКА;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ОБЕСПЕЧЕНИИ ПРОЕЗДА И ПРОВОЗА БАГАЖА К МЕСТУ ПРЕБЫВАНИЯ;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НАПРАВЛЕНИЯ В ЦЕНТР ВРЕМЕННОГО РАЗМЕЩЕНИЯ;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ПИТАНИЯ И ПОЛЬЗОВАНИЯ КОММУНАЛЬНЫМИ УСЛУГАМИ В МЕСТЕ ВРЕМЕННОГО СОДЕРЖАНИЯ;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И ЛЕКАРСТВЕННАЯ ПОМОЩЬ;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УСТРОЙСТВЕ ДЕТЕЙ В ДЕТСКИЕ САДЫ, ШКОЛЫ, ССУЗЫ, ВУЗЫ;</a:t>
            </a:r>
          </a:p>
          <a:p>
            <a:pPr marL="171450" indent="-171450" algn="ctr">
              <a:buFontTx/>
              <a:buChar char="-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ТРУДОУСТРОЙСТВЕ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9759" y="2394857"/>
            <a:ext cx="3587932" cy="22032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БЕЖЕНЕЦ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ЧЕЛОВЕК БЕЗ РОССИЙСКОГО ГРАЖДАНСТВА, КОТОРЫЙ СТАЛ ЖЕРСТВОЙ (ИЛИ МОЖЕТ ЕЮ СТАТЬ) ПРЕСЛЕДОВАНИЙ ПО: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РАСОВОМУ ПРИЗНАКУ;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 УБЕЖДЕНИЯМ;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ВЕРОИСПОВЕДАНИЮ;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К ТОЙ ИЛИ ИНОЙ СОЦИАЛЬНОЙ ГРУППЕ;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ГРАЖДАНСТВУ;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4549" y="4732247"/>
            <a:ext cx="4453142" cy="11982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ПЕРЕСЕЛЕНЕЦ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ГРАЖДАНИН ДРУГОЙ СТРАНЫ, ПОКИНУВШИЙ ЕЁ ПО ПРИЧИНЕ СОВЕРШЁННОГО В ОТНОШЕНИИ НЕГО И ЧЛЕНОВ ЕГО СЕМЬИ НАСИЛИЯ ИЛИ ЖЕ В СВЯЗИ С ОПАСНОСТЬЮ ПРЕСЛЕДОВАНИЯ ПО РАСОВОЙ, РЕЛИГИОЗНОЙ И НАЦИОНАЛЬНОЙ ПРИНАДЛЕЖНОСТИ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5" y="43976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Меры социальной поддержки малоимущих граждан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0074" y="1260909"/>
            <a:ext cx="3962161" cy="23557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поддержки и материальная помощь (ее размер определяется в каждом конкретном случае, в зависимости от размера доходов и расходов семьи безработного)</a:t>
            </a:r>
          </a:p>
        </p:txBody>
      </p:sp>
      <p:sp>
        <p:nvSpPr>
          <p:cNvPr id="5" name="Овал 4"/>
          <p:cNvSpPr/>
          <p:nvPr/>
        </p:nvSpPr>
        <p:spPr>
          <a:xfrm>
            <a:off x="4292158" y="4852027"/>
            <a:ext cx="3485055" cy="19049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 оплачиваемые общественные работы</a:t>
            </a:r>
          </a:p>
        </p:txBody>
      </p:sp>
      <p:sp>
        <p:nvSpPr>
          <p:cNvPr id="6" name="Овал 5"/>
          <p:cNvSpPr/>
          <p:nvPr/>
        </p:nvSpPr>
        <p:spPr>
          <a:xfrm>
            <a:off x="7960094" y="1260909"/>
            <a:ext cx="3946358" cy="21753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натуральной помощи (например, предоставление продуктов бесплатно или по сниженным ценам при предъявлении справки 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занятости населения)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980" y="3733926"/>
            <a:ext cx="2740339" cy="2697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5" y="4226755"/>
            <a:ext cx="3210291" cy="1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128" y="1457112"/>
            <a:ext cx="2685449" cy="33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меры социальной поддержки детей-сирот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4175" y="1556974"/>
            <a:ext cx="2971483" cy="2321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55" y="3561814"/>
            <a:ext cx="3188405" cy="2916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2131" y="2047164"/>
            <a:ext cx="4001379" cy="1620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учебной литературы и письменных принадлежностей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7664" y="4157395"/>
            <a:ext cx="5630778" cy="2214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выпускников одеждой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обувью, мягким инвентарем, оборудованием и единовременным денежным пособием</a:t>
            </a:r>
          </a:p>
        </p:txBody>
      </p:sp>
    </p:spTree>
    <p:extLst>
      <p:ext uri="{BB962C8B-B14F-4D97-AF65-F5344CB8AC3E}">
        <p14:creationId xmlns:p14="http://schemas.microsoft.com/office/powerpoint/2010/main" val="36972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9" y="-1"/>
            <a:ext cx="7731576" cy="651630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эффект заключается</a:t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улучшении жилищных условий населения, создании новых рабочих мест и условий для оздоровления жизненной среды людей, что позитивно влияет на сохранение здоровья и продолжительность жизни населения,</a:t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 в уплате налогов, что, в конечном счёте, влияет на возможность предоставления государством социальных услуг населению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44" y="1318661"/>
            <a:ext cx="4610856" cy="37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0" y="714102"/>
            <a:ext cx="8775018" cy="5556067"/>
          </a:xfrm>
        </p:spPr>
      </p:pic>
      <p:sp>
        <p:nvSpPr>
          <p:cNvPr id="5" name="Прямоугольник 4"/>
          <p:cNvSpPr/>
          <p:nvPr/>
        </p:nvSpPr>
        <p:spPr>
          <a:xfrm>
            <a:off x="313899" y="1"/>
            <a:ext cx="9621671" cy="7141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граждан, предусмотренные в Оренбургской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78" y="496359"/>
            <a:ext cx="1679276" cy="229364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09600" y="78377"/>
            <a:ext cx="1943962" cy="12345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на всех школьников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001759"/>
            <a:ext cx="2741500" cy="13351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8 650 рублей на детей до 8 лет (семьи, где мама или папа в одиночку воспитывает ребёнка)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6277" y="-1354"/>
            <a:ext cx="3082574" cy="11279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6 350 рублей для женщин, вставших на учет в ранние сроки беременности и находящихся в трудной жизненной ситуации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29166" y="2243913"/>
            <a:ext cx="2175308" cy="12355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ольничный по уходу за ребёнком в размере 100 % заработка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781" y="4695367"/>
            <a:ext cx="4427573" cy="1917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жемесячное пособие на детей в случае постановки на учет в ранние сроки беременности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среднедушевого дохода семьи величины прожиточного минимума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37" y="1312915"/>
            <a:ext cx="1841346" cy="1656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770" y="4369470"/>
            <a:ext cx="1809206" cy="23700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576" y="2861674"/>
            <a:ext cx="1478170" cy="15802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7218" y="2254861"/>
            <a:ext cx="3318891" cy="25727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57600" y="163629"/>
            <a:ext cx="3128211" cy="171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выплаты семьям с детьми в 2021 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30" y="-25945"/>
            <a:ext cx="4737463" cy="939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16" y="2160011"/>
            <a:ext cx="3992986" cy="2557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674" y="1905107"/>
            <a:ext cx="930234" cy="78257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568919" y="760397"/>
            <a:ext cx="2686360" cy="10423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на оплату коммунальных услуг в размере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815" y="1558977"/>
            <a:ext cx="980755" cy="75267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40332" y="679712"/>
            <a:ext cx="1814685" cy="7822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отпуск лекарств по рецептам врачей для детей в возрасте до 6 лет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348" y="1408798"/>
            <a:ext cx="964867" cy="82897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634703" y="443876"/>
            <a:ext cx="2641452" cy="1084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внутригородском транспорте (трамвай, троллейбус и автобус городских линий (кроме такси) для учащихся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17140" y="2049219"/>
            <a:ext cx="2247020" cy="668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школьной формой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54" y="2326602"/>
            <a:ext cx="645614" cy="6846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2276" y="4771751"/>
            <a:ext cx="992919" cy="938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947735" y="5764328"/>
            <a:ext cx="2488259" cy="8836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детей в детсады в первоочередном порядке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1034" y="4715968"/>
            <a:ext cx="1066936" cy="845113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727212" y="5581798"/>
            <a:ext cx="2391854" cy="10319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социальной выплаты для приобретения или строительства жилья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4311" y="4032069"/>
            <a:ext cx="1169570" cy="959486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08008" y="4148489"/>
            <a:ext cx="2227610" cy="913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посещение один раз в месяц государственных учреждений культуры и искусства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11050" y="2866299"/>
            <a:ext cx="1595242" cy="88575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05879" y="2199217"/>
            <a:ext cx="2006770" cy="16151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предоставление земельных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выплата для приобретения или строительства жилья 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70 %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расчетной стоимости жилья</a:t>
            </a:r>
          </a:p>
          <a:p>
            <a:pPr algn="ctr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9227" y="3522075"/>
            <a:ext cx="1222057" cy="68503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9446317" y="3397067"/>
            <a:ext cx="2253924" cy="83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транспортного налога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3864" y="4576938"/>
            <a:ext cx="1066391" cy="969598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8685890" y="5143199"/>
            <a:ext cx="3180530" cy="12422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адресной социальной помощи семьям, проживающим в сельской местности, на условиях заключения социального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6943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8" y="1201783"/>
            <a:ext cx="8162403" cy="4716756"/>
          </a:xfrm>
        </p:spPr>
      </p:pic>
      <p:sp>
        <p:nvSpPr>
          <p:cNvPr id="5" name="Прямоугольник 4"/>
          <p:cNvSpPr/>
          <p:nvPr/>
        </p:nvSpPr>
        <p:spPr>
          <a:xfrm>
            <a:off x="6853646" y="1262745"/>
            <a:ext cx="2351315" cy="5312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ПОСТУПЛЕНИЕ В ВУЗЫ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794" y="1846221"/>
            <a:ext cx="1489167" cy="3541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ПРОТЕЗИРОВАНИЕ ЗУБОВ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8080" y="2246813"/>
            <a:ext cx="1706881" cy="391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УКОРОЧЕННАЯ РАБОЧАЯ НЕДЕЛЯ (МАКСИМУМ                       35 ЧАСОВ В НЕДЕЛЮ)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9703" y="2690950"/>
            <a:ext cx="1785258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СКИДКА НА ОПЛАТУ УСЛУГ ЖКХ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2558" y="2346957"/>
            <a:ext cx="1881052" cy="457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К МЕСТУ ЛЕЧЕНИЯ (ВКЛЮЧАЯ СОПРОВОЖДАЮЩЕЕ ЛИЦО)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1463" y="5312229"/>
            <a:ext cx="2943498" cy="6008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ПУТЁВКА В ОЗДОРОВИТЕЛЬНЫЙ САНАТОРИЙ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2583" y="3161213"/>
            <a:ext cx="1602378" cy="5138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ИЛИ ЧАСТИЧНОЕ ОСВОБОЖДЕНИЕ ОТ НАЛОГОВ НА ИМУЩЕСТВО И ТРАНСПОРТ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94171" y="3775166"/>
            <a:ext cx="1410790" cy="757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ВЫЧЕТ – 500 РУБЛЕЙ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8" y="601781"/>
            <a:ext cx="2453912" cy="172122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42558" y="2852057"/>
            <a:ext cx="1787728" cy="15631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ЖИЛЬЯ В ПОРЯДКЕ ЛЬГОТНОЙ ОЧЕРЕДИ И ЗЕМЕЛЬНОГО УЧАСТКА ДЛЯ ВЕДЕНИЯ СЕЛЬСКОГО ИЛИ ПРЕДПРИНИМАТЕЛЬСКОГО ДЕЛА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2558" y="5312229"/>
            <a:ext cx="2771796" cy="6008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НА МЕДИЦИНСКОЕ ЛЕЧЕНИЕ, ВОССТАНОВЛЕНИЕ ЗДОРОВЬЯ ИЛИ ПОЛУЧЕНИЕ ЛЕКАРСТВ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697" y="175139"/>
            <a:ext cx="2267087" cy="17291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487" y="5913120"/>
            <a:ext cx="1050843" cy="9419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057" y="3305324"/>
            <a:ext cx="2708366" cy="18253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98080" y="4632962"/>
            <a:ext cx="1706881" cy="6076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ПОЛУЧЕНИЕ КОСТЫЛЕЙ, СЛУХОВЫХ АППАРАТОВ ИЛИ ИНВАЛИДНЫХ КОЛЯСОК</a:t>
            </a:r>
          </a:p>
        </p:txBody>
      </p:sp>
    </p:spTree>
    <p:extLst>
      <p:ext uri="{BB962C8B-B14F-4D97-AF65-F5344CB8AC3E}">
        <p14:creationId xmlns:p14="http://schemas.microsoft.com/office/powerpoint/2010/main" val="800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805" y="184960"/>
            <a:ext cx="5895833" cy="409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 ПОДДЕРЖКА ВЕТЕРАНОВ ВОВ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7" y="1931839"/>
            <a:ext cx="3562222" cy="27446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6627" y="636401"/>
            <a:ext cx="2400812" cy="1928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права на получение медицинской помощи в медицинских организациях, к которым указанные лица были прикреплены в период работы до выхода на пенсию, а также внеочередное оказание медицинской помощи в рамках программы государственных гарантий бесплатного оказания гражданам медицинской помощи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5" y="1666917"/>
            <a:ext cx="1242061" cy="1302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651" y="3381809"/>
            <a:ext cx="1474720" cy="107252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4537" y="3114455"/>
            <a:ext cx="1778386" cy="14575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изготовление и ремонт зубных протезов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165" y="4670221"/>
            <a:ext cx="1347970" cy="121770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27773" y="4861810"/>
            <a:ext cx="2922875" cy="19398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компенсация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оплату жилых помещений и коммунальных услуг в размере 50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компенсация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оплату коммунальных услуг по обращению с твердыми коммунальными отходами в размере 100 процентов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312" y="4418932"/>
            <a:ext cx="1595242" cy="88575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092933" y="5562726"/>
            <a:ext cx="3918368" cy="11460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право на приобретение садовых земельных участков или огородных земельных участков, а также земельных участков для жилищного строительства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3317" y="636401"/>
            <a:ext cx="2760717" cy="1110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 размере 50 процентов стоимости лекарственных препаратов для медицинского применения, приобретаемых по рецептам врачей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180" y="834734"/>
            <a:ext cx="1840598" cy="130206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791778" y="741145"/>
            <a:ext cx="3335026" cy="15768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выплачивается в размере 50 процентов абонентской платы за стационарный телефон и стоимости услуг за пользование радио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901" y="2564751"/>
            <a:ext cx="1414499" cy="140799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8217085" y="2931471"/>
            <a:ext cx="2909719" cy="11111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при приеме в организации социального обслуживания</a:t>
            </a:r>
          </a:p>
        </p:txBody>
      </p:sp>
    </p:spTree>
    <p:extLst>
      <p:ext uri="{BB962C8B-B14F-4D97-AF65-F5344CB8AC3E}">
        <p14:creationId xmlns:p14="http://schemas.microsoft.com/office/powerpoint/2010/main" val="37282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555" y="69669"/>
            <a:ext cx="3971925" cy="39798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ТРУДА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бесплатный проезд (кроме такси, маршруток). Скидка на проезд в пригородном транспорте составляет 90% - с мая по октябрь (дачный сезон), 50% - с ноября по апрель;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на услуги ЖКХ – 50%, если их сумма больше 22% от общего дохода ветерана труда;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есплатное стоматологическое обслуживание (в государственных учреждениях) и скидка на покупку лекарств, выписанных по рецепту врача;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6" y="4171406"/>
            <a:ext cx="2943225" cy="25746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11931" y="2464526"/>
            <a:ext cx="4371703" cy="39362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жемесячные пособия;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от налога на имущество (только 1 объект) и на транспортное средство (только 1 автомобиль), а также скидка на земельный налог;</a:t>
            </a:r>
          </a:p>
          <a:p>
            <a:pPr marL="285750" indent="-285750" algn="ctr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ополнительные дни отпуска (для работающих)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31" y="139338"/>
            <a:ext cx="2404926" cy="21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45331" y="96254"/>
            <a:ext cx="468863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пенсионеров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128" y="1151816"/>
            <a:ext cx="3359217" cy="1078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 (возможность оплаты 50% от суммы по каждому виду оказываемых услуг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3067" y="2731881"/>
            <a:ext cx="2950241" cy="12075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(бесплатно – в пригородном и городском транспорте, кроме маршруток и такси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175" y="4881466"/>
            <a:ext cx="2481385" cy="15536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взносов за капремонт жилья – 50% (льгота доступна тем, кто живёт один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656" y="4350783"/>
            <a:ext cx="3094815" cy="2408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обслуживание (получение лекарств бесплатно по рецепту, протезирование зубов, лечение в санаториях, уход за престарелыми или больными людьми в специальных учреждениях, если нет никого из родственников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5871" y="5336175"/>
            <a:ext cx="2580425" cy="1198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 и стационарный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32254" y="844401"/>
            <a:ext cx="3359217" cy="1078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(уход за пенсионерами, если у них нет родных)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21" y="2371007"/>
            <a:ext cx="2353710" cy="23692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656" y="2731881"/>
            <a:ext cx="2384151" cy="1618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01" y="1187698"/>
            <a:ext cx="2584483" cy="1469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996" y="3233034"/>
            <a:ext cx="2427755" cy="19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7" y="149078"/>
            <a:ext cx="3552825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47" y="3904935"/>
            <a:ext cx="3381209" cy="2882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70" y="567891"/>
            <a:ext cx="4326785" cy="22715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45255" y="149078"/>
            <a:ext cx="2454442" cy="2064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ДЕТЕЙ ВОЙНЫ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0771" y="3301465"/>
            <a:ext cx="3043643" cy="22041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(50%) на проезд в общественном транспорте, за исключением городских маршруток и такси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12632" y="2521820"/>
            <a:ext cx="2772075" cy="10943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(50%) на коммунальные услуги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06882" y="3301464"/>
            <a:ext cx="3013973" cy="23389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и помощь в приобретении лекарственных препаратов, выписанных врачом, в случае серьёзного заболевания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991</TotalTime>
  <Words>884</Words>
  <Application>Microsoft Office PowerPoint</Application>
  <PresentationFormat>Широкоэкранный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 малоимущих граждан</vt:lpstr>
      <vt:lpstr>Дополнительные меры социальной поддержки детей-сирот</vt:lpstr>
      <vt:lpstr>Социальный эффект заключается  непосредственно в улучшении жилищных условий населения, создании новых рабочих мест и условий для оздоровления жизненной среды людей, что позитивно влияет на сохранение здоровья и продолжительность жизни населения,  опосредованно в уплате налогов, что, в конечном счёте, влияет на возможность предоставления государством социальных услуг населению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Минфин области</dc:creator>
  <cp:lastModifiedBy>Пользователь Минфин области</cp:lastModifiedBy>
  <cp:revision>51</cp:revision>
  <cp:lastPrinted>2021-06-04T06:56:10Z</cp:lastPrinted>
  <dcterms:created xsi:type="dcterms:W3CDTF">2021-06-02T16:10:21Z</dcterms:created>
  <dcterms:modified xsi:type="dcterms:W3CDTF">2021-06-04T06:56:33Z</dcterms:modified>
</cp:coreProperties>
</file>