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0" r:id="rId1"/>
  </p:sldMasterIdLst>
  <p:notesMasterIdLst>
    <p:notesMasterId r:id="rId22"/>
  </p:notesMasterIdLst>
  <p:sldIdLst>
    <p:sldId id="259" r:id="rId2"/>
    <p:sldId id="257" r:id="rId3"/>
    <p:sldId id="262" r:id="rId4"/>
    <p:sldId id="282" r:id="rId5"/>
    <p:sldId id="261" r:id="rId6"/>
    <p:sldId id="263" r:id="rId7"/>
    <p:sldId id="266" r:id="rId8"/>
    <p:sldId id="276" r:id="rId9"/>
    <p:sldId id="277" r:id="rId10"/>
    <p:sldId id="274" r:id="rId11"/>
    <p:sldId id="275" r:id="rId12"/>
    <p:sldId id="267" r:id="rId13"/>
    <p:sldId id="270" r:id="rId14"/>
    <p:sldId id="271" r:id="rId15"/>
    <p:sldId id="272" r:id="rId16"/>
    <p:sldId id="278" r:id="rId17"/>
    <p:sldId id="279" r:id="rId18"/>
    <p:sldId id="280" r:id="rId19"/>
    <p:sldId id="281" r:id="rId20"/>
    <p:sldId id="25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FFCC"/>
    <a:srgbClr val="66CCFF"/>
    <a:srgbClr val="CCCCFF"/>
    <a:srgbClr val="9FCBC9"/>
    <a:srgbClr val="B88F8D"/>
    <a:srgbClr val="AC6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2021,0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A25-4B1F-8F4B-252B249E766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A25-4B1F-8F4B-252B249E7668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A25-4B1F-8F4B-252B249E766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A25-4B1F-8F4B-252B249E7668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EA25-4B1F-8F4B-252B249E7668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EA25-4B1F-8F4B-252B249E7668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EA25-4B1F-8F4B-252B249E7668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EA25-4B1F-8F4B-252B249E7668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EA25-4B1F-8F4B-252B249E7668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EA25-4B1F-8F4B-252B249E7668}"/>
              </c:ext>
            </c:extLst>
          </c:dPt>
          <c:dLbls>
            <c:dLbl>
              <c:idx val="0"/>
              <c:layout>
                <c:manualLayout>
                  <c:x val="1.1707997022911415E-2"/>
                  <c:y val="-0.122428013292184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25-4B1F-8F4B-252B249E7668}"/>
                </c:ext>
              </c:extLst>
            </c:dLbl>
            <c:dLbl>
              <c:idx val="1"/>
              <c:layout>
                <c:manualLayout>
                  <c:x val="5.0469942425381976E-2"/>
                  <c:y val="-7.6131552978839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25-4B1F-8F4B-252B249E7668}"/>
                </c:ext>
              </c:extLst>
            </c:dLbl>
            <c:dLbl>
              <c:idx val="2"/>
              <c:layout>
                <c:manualLayout>
                  <c:x val="9.3663976183291239E-2"/>
                  <c:y val="-8.74485809229887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25-4B1F-8F4B-252B249E7668}"/>
                </c:ext>
              </c:extLst>
            </c:dLbl>
            <c:dLbl>
              <c:idx val="3"/>
              <c:layout>
                <c:manualLayout>
                  <c:x val="8.976131050898753E-2"/>
                  <c:y val="4.372429046149359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25-4B1F-8F4B-252B249E766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59,3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25-4B1F-8F4B-252B249E7668}"/>
                </c:ext>
              </c:extLst>
            </c:dLbl>
            <c:dLbl>
              <c:idx val="5"/>
              <c:layout>
                <c:manualLayout>
                  <c:x val="-8.9761310508987571E-2"/>
                  <c:y val="-9.6193439015287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25-4B1F-8F4B-252B249E7668}"/>
                </c:ext>
              </c:extLst>
            </c:dLbl>
            <c:dLbl>
              <c:idx val="6"/>
              <c:layout>
                <c:manualLayout>
                  <c:x val="-6.6345316463164675E-2"/>
                  <c:y val="-0.122428013292184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A25-4B1F-8F4B-252B249E7668}"/>
                </c:ext>
              </c:extLst>
            </c:dLbl>
            <c:dLbl>
              <c:idx val="7"/>
              <c:layout>
                <c:manualLayout>
                  <c:x val="-7.8053313486076093E-3"/>
                  <c:y val="-0.135545300430632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A25-4B1F-8F4B-252B249E766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A25-4B1F-8F4B-252B249E766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A25-4B1F-8F4B-252B249E7668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 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Условно утвержденные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10.9</c:v>
                </c:pt>
                <c:pt idx="1">
                  <c:v>0.5</c:v>
                </c:pt>
                <c:pt idx="2">
                  <c:v>9.4</c:v>
                </c:pt>
                <c:pt idx="3">
                  <c:v>6.4</c:v>
                </c:pt>
                <c:pt idx="4">
                  <c:v>59.3</c:v>
                </c:pt>
                <c:pt idx="5">
                  <c:v>8.1999999999999993</c:v>
                </c:pt>
                <c:pt idx="6">
                  <c:v>4.3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A25-4B1F-8F4B-252B249E76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0C1-41DD-9E7A-653F5D18299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0C1-41DD-9E7A-653F5D18299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0C1-41DD-9E7A-653F5D18299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0C1-41DD-9E7A-653F5D18299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20C1-41DD-9E7A-653F5D18299B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20C1-41DD-9E7A-653F5D18299B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20C1-41DD-9E7A-653F5D18299B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20C1-41DD-9E7A-653F5D18299B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20C1-41DD-9E7A-653F5D18299B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20C1-41DD-9E7A-653F5D18299B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920D-4230-854D-4C73AFE1A451}"/>
              </c:ext>
            </c:extLst>
          </c:dPt>
          <c:dLbls>
            <c:dLbl>
              <c:idx val="0"/>
              <c:layout>
                <c:manualLayout>
                  <c:x val="0.10078624321391769"/>
                  <c:y val="-3.82662932287434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C1-41DD-9E7A-653F5D18299B}"/>
                </c:ext>
              </c:extLst>
            </c:dLbl>
            <c:dLbl>
              <c:idx val="1"/>
              <c:layout>
                <c:manualLayout>
                  <c:x val="0.14776688263805918"/>
                  <c:y val="-7.5979963675384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C1-41DD-9E7A-653F5D18299B}"/>
                </c:ext>
              </c:extLst>
            </c:dLbl>
            <c:dLbl>
              <c:idx val="2"/>
              <c:layout>
                <c:manualLayout>
                  <c:x val="0.12077472799253955"/>
                  <c:y val="-8.486837629844411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C1-41DD-9E7A-653F5D18299B}"/>
                </c:ext>
              </c:extLst>
            </c:dLbl>
            <c:dLbl>
              <c:idx val="3"/>
              <c:layout>
                <c:manualLayout>
                  <c:x val="8.976131050898753E-2"/>
                  <c:y val="4.372429046149359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C1-41DD-9E7A-653F5D1829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56,9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C1-41DD-9E7A-653F5D18299B}"/>
                </c:ext>
              </c:extLst>
            </c:dLbl>
            <c:dLbl>
              <c:idx val="5"/>
              <c:layout>
                <c:manualLayout>
                  <c:x val="-8.9761310508987571E-2"/>
                  <c:y val="-9.6193439015287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0C1-41DD-9E7A-653F5D18299B}"/>
                </c:ext>
              </c:extLst>
            </c:dLbl>
            <c:dLbl>
              <c:idx val="6"/>
              <c:layout>
                <c:manualLayout>
                  <c:x val="-6.6345316463164675E-2"/>
                  <c:y val="-0.122428013292184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0C1-41DD-9E7A-653F5D18299B}"/>
                </c:ext>
              </c:extLst>
            </c:dLbl>
            <c:dLbl>
              <c:idx val="7"/>
              <c:layout>
                <c:manualLayout>
                  <c:x val="-7.8053313486076093E-3"/>
                  <c:y val="-0.135545300430632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0C1-41DD-9E7A-653F5D18299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0C1-41DD-9E7A-653F5D18299B}"/>
                </c:ext>
              </c:extLst>
            </c:dLbl>
            <c:dLbl>
              <c:idx val="9"/>
              <c:layout>
                <c:manualLayout>
                  <c:x val="0.11854182410133396"/>
                  <c:y val="-2.08197250125629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0C1-41DD-9E7A-653F5D18299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20D-4230-854D-4C73AFE1A451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 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Условно утверженные расходы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10.200000000000001</c:v>
                </c:pt>
                <c:pt idx="1">
                  <c:v>0.5</c:v>
                </c:pt>
                <c:pt idx="2">
                  <c:v>6.3</c:v>
                </c:pt>
                <c:pt idx="3">
                  <c:v>11.6</c:v>
                </c:pt>
                <c:pt idx="4">
                  <c:v>58.6</c:v>
                </c:pt>
                <c:pt idx="5">
                  <c:v>7.6</c:v>
                </c:pt>
                <c:pt idx="6">
                  <c:v>3.1</c:v>
                </c:pt>
                <c:pt idx="7">
                  <c:v>0.8</c:v>
                </c:pt>
                <c:pt idx="8">
                  <c:v>0</c:v>
                </c:pt>
                <c:pt idx="9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20C1-41DD-9E7A-653F5D182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2023,0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79D-44CA-B812-6C9DF056D20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79D-44CA-B812-6C9DF056D20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79D-44CA-B812-6C9DF056D20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79D-44CA-B812-6C9DF056D202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79D-44CA-B812-6C9DF056D202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79D-44CA-B812-6C9DF056D202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B79D-44CA-B812-6C9DF056D202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B79D-44CA-B812-6C9DF056D202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B79D-44CA-B812-6C9DF056D202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B79D-44CA-B812-6C9DF056D202}"/>
              </c:ext>
            </c:extLst>
          </c:dPt>
          <c:dLbls>
            <c:dLbl>
              <c:idx val="0"/>
              <c:layout>
                <c:manualLayout>
                  <c:x val="-5.3269072650205494E-2"/>
                  <c:y val="-3.8001623529021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D-44CA-B812-6C9DF056D202}"/>
                </c:ext>
              </c:extLst>
            </c:dLbl>
            <c:dLbl>
              <c:idx val="1"/>
              <c:layout>
                <c:manualLayout>
                  <c:x val="2.4542873962144222E-2"/>
                  <c:y val="-9.0779938188090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9D-44CA-B812-6C9DF056D202}"/>
                </c:ext>
              </c:extLst>
            </c:dLbl>
            <c:dLbl>
              <c:idx val="2"/>
              <c:layout>
                <c:manualLayout>
                  <c:x val="9.3663976183291239E-2"/>
                  <c:y val="-8.74485809229887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9D-44CA-B812-6C9DF056D202}"/>
                </c:ext>
              </c:extLst>
            </c:dLbl>
            <c:dLbl>
              <c:idx val="3"/>
              <c:layout>
                <c:manualLayout>
                  <c:x val="8.976131050898753E-2"/>
                  <c:y val="4.372429046149359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9D-44CA-B812-6C9DF056D20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61,3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9D-44CA-B812-6C9DF056D202}"/>
                </c:ext>
              </c:extLst>
            </c:dLbl>
            <c:dLbl>
              <c:idx val="5"/>
              <c:layout>
                <c:manualLayout>
                  <c:x val="-8.9761310508987571E-2"/>
                  <c:y val="-9.6193439015287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9D-44CA-B812-6C9DF056D202}"/>
                </c:ext>
              </c:extLst>
            </c:dLbl>
            <c:dLbl>
              <c:idx val="6"/>
              <c:layout>
                <c:manualLayout>
                  <c:x val="-6.6345316463164675E-2"/>
                  <c:y val="-0.122428013292184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79D-44CA-B812-6C9DF056D202}"/>
                </c:ext>
              </c:extLst>
            </c:dLbl>
            <c:dLbl>
              <c:idx val="7"/>
              <c:layout>
                <c:manualLayout>
                  <c:x val="-7.8053313486076093E-3"/>
                  <c:y val="-0.135545300430632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79D-44CA-B812-6C9DF056D20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79D-44CA-B812-6C9DF056D202}"/>
                </c:ext>
              </c:extLst>
            </c:dLbl>
            <c:dLbl>
              <c:idx val="9"/>
              <c:layout>
                <c:manualLayout>
                  <c:x val="3.8221743898665964E-2"/>
                  <c:y val="-1.8750362459033127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566015271843878E-2"/>
                      <c:h val="8.99328315487399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B79D-44CA-B812-6C9DF056D202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 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Условно утвержденные расходы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11.4</c:v>
                </c:pt>
                <c:pt idx="1">
                  <c:v>0.60000000000000009</c:v>
                </c:pt>
                <c:pt idx="2">
                  <c:v>7.1</c:v>
                </c:pt>
                <c:pt idx="3">
                  <c:v>2.6</c:v>
                </c:pt>
                <c:pt idx="4">
                  <c:v>62.4</c:v>
                </c:pt>
                <c:pt idx="5">
                  <c:v>8.5</c:v>
                </c:pt>
                <c:pt idx="6">
                  <c:v>3.5</c:v>
                </c:pt>
                <c:pt idx="7">
                  <c:v>0.9</c:v>
                </c:pt>
                <c:pt idx="8">
                  <c:v>0</c:v>
                </c:pt>
                <c:pt idx="9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79D-44CA-B812-6C9DF056D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Бюджетные кредиты из других бюджетов бюджетной системы РФ2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8000,0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AE-4424-83E8-C4A4E701539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 smtClean="0"/>
                      <a:t>7600,0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CD-41D9-B4FC-F92DF7DC8B4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7200,0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CD-41D9-B4FC-F92DF7DC8B4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6800,0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CD-41D9-B4FC-F92DF7DC8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Долг на 01.01.2021г.(план)</c:v>
                </c:pt>
                <c:pt idx="1">
                  <c:v>Долг на 01.01.2022г.(план)</c:v>
                </c:pt>
                <c:pt idx="2">
                  <c:v>Долг на 01.01.2023г.(план)</c:v>
                </c:pt>
                <c:pt idx="3">
                  <c:v>Долг на 01.01.2024г.(план)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8000</c:v>
                </c:pt>
                <c:pt idx="1">
                  <c:v>7600</c:v>
                </c:pt>
                <c:pt idx="2" formatCode="General">
                  <c:v>7200</c:v>
                </c:pt>
                <c:pt idx="3" formatCode="General">
                  <c:v>6800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CD-41D9-B4FC-F92DF7DC8B48}"/>
            </c:ext>
          </c:extLst>
        </c:ser>
        <c:ser>
          <c:idx val="0"/>
          <c:order val="1"/>
          <c:tx>
            <c:strRef>
              <c:f>Лист1!$C$1</c:f>
              <c:strCache>
                <c:ptCount val="1"/>
                <c:pt idx="0">
                  <c:v>Кредиты от кредитных организаций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5564716021800062E-3"/>
                  <c:y val="-3.28678846906612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48-47B3-B457-A101E5A87C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Долг на 01.01.2021г.(план)</c:v>
                </c:pt>
                <c:pt idx="1">
                  <c:v>Долг на 01.01.2022г.(план)</c:v>
                </c:pt>
                <c:pt idx="2">
                  <c:v>Долг на 01.01.2023г.(план)</c:v>
                </c:pt>
                <c:pt idx="3">
                  <c:v>Долг на 01.01.2024г.(план)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1">
                  <c:v>389.7</c:v>
                </c:pt>
                <c:pt idx="2">
                  <c:v>652.5</c:v>
                </c:pt>
                <c:pt idx="3">
                  <c:v>781.5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AE-4424-83E8-C4A4E70153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371608696"/>
        <c:axId val="371609088"/>
      </c:barChart>
      <c:catAx>
        <c:axId val="371608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09088"/>
        <c:crosses val="autoZero"/>
        <c:auto val="1"/>
        <c:lblAlgn val="ctr"/>
        <c:lblOffset val="100"/>
        <c:noMultiLvlLbl val="0"/>
      </c:catAx>
      <c:valAx>
        <c:axId val="37160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smtClean="0">
                    <a:solidFill>
                      <a:schemeClr val="tx1"/>
                    </a:solidFill>
                  </a:rPr>
                  <a:t>Тыс. руб.</a:t>
                </a:r>
                <a:endParaRPr lang="ru-RU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60224419775882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08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74697763866057"/>
          <c:y val="0.85635853732619194"/>
          <c:w val="0.59705085838566452"/>
          <c:h val="5.68712746144330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Гайский городской округ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1471268.7</c:v>
                </c:pt>
                <c:pt idx="1">
                  <c:v>1471268.7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57-4599-AADA-08C3D49EE4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Сорочинский городской округ2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1023571.7</c:v>
                </c:pt>
                <c:pt idx="1">
                  <c:v>1023571.7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A57-4599-AADA-08C3D49EE4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город Медногорск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590324.4</c:v>
                </c:pt>
                <c:pt idx="1">
                  <c:v>590324.4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A57-4599-AADA-08C3D49EE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1609872"/>
        <c:axId val="371610264"/>
        <c:axId val="0"/>
      </c:bar3DChart>
      <c:catAx>
        <c:axId val="37160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10264"/>
        <c:crosses val="autoZero"/>
        <c:auto val="1"/>
        <c:lblAlgn val="ctr"/>
        <c:lblOffset val="100"/>
        <c:noMultiLvlLbl val="0"/>
      </c:catAx>
      <c:valAx>
        <c:axId val="371610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dirty="0">
                    <a:solidFill>
                      <a:schemeClr val="tx1"/>
                    </a:solidFill>
                  </a:rPr>
                  <a:t>Тыс. руб</a:t>
                </a:r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09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Гайский городской округ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1026153.9</c:v>
                </c:pt>
                <c:pt idx="1">
                  <c:v>1026153.9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19-467C-8053-70C7059136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Сорочинский городской округ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944498.2</c:v>
                </c:pt>
                <c:pt idx="1">
                  <c:v>944498.2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19-467C-8053-70C70591368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город Медногорск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523156.4</c:v>
                </c:pt>
                <c:pt idx="1">
                  <c:v>523156.4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E19-467C-8053-70C705913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1611832"/>
        <c:axId val="371612224"/>
        <c:axId val="0"/>
      </c:bar3DChart>
      <c:catAx>
        <c:axId val="371611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12224"/>
        <c:crosses val="autoZero"/>
        <c:auto val="1"/>
        <c:lblAlgn val="ctr"/>
        <c:lblOffset val="100"/>
        <c:noMultiLvlLbl val="0"/>
      </c:catAx>
      <c:valAx>
        <c:axId val="37161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dirty="0">
                    <a:solidFill>
                      <a:schemeClr val="tx1"/>
                    </a:solidFill>
                  </a:rPr>
                  <a:t>Тыс. руб</a:t>
                </a:r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11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Гайский городской округ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994627.4</c:v>
                </c:pt>
                <c:pt idx="1">
                  <c:v>994627.4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BE-4209-86CA-8432FF3E38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Сорочинский городской округ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877240.3</c:v>
                </c:pt>
                <c:pt idx="1">
                  <c:v>877240.3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BE-4209-86CA-8432FF3E384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город Медногорск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594437.19999999995</c:v>
                </c:pt>
                <c:pt idx="1">
                  <c:v>594437.19999999995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1BE-4209-86CA-8432FF3E3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71617712"/>
        <c:axId val="371618104"/>
        <c:axId val="0"/>
      </c:bar3DChart>
      <c:catAx>
        <c:axId val="37161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18104"/>
        <c:crosses val="autoZero"/>
        <c:auto val="1"/>
        <c:lblAlgn val="ctr"/>
        <c:lblOffset val="100"/>
        <c:noMultiLvlLbl val="0"/>
      </c:catAx>
      <c:valAx>
        <c:axId val="371618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dirty="0">
                    <a:solidFill>
                      <a:schemeClr val="tx1"/>
                    </a:solidFill>
                  </a:rPr>
                  <a:t>Тыс. руб</a:t>
                </a:r>
                <a:r>
                  <a:rPr lang="ru-RU" dirty="0">
                    <a:solidFill>
                      <a:schemeClr val="tx1"/>
                    </a:solidFill>
                  </a:rPr>
                  <a:t>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17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7C8622-E1ED-4E04-B800-8C074F1CD0C2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1B270E3-7296-4D58-953C-42C6E63EC2A9}">
      <dgm:prSet custT="1"/>
      <dgm:spPr/>
      <dgm:t>
        <a:bodyPr/>
        <a:lstStyle/>
        <a:p>
          <a:pPr rtl="0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Составление проекта бюджета очередного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A88DC44D-2F1E-4F36-A9A3-A59E7BC6D0A0}" type="parTrans" cxnId="{DFD579F0-5C2F-48FC-9663-441DD1C178B4}">
      <dgm:prSet/>
      <dgm:spPr/>
      <dgm:t>
        <a:bodyPr/>
        <a:lstStyle/>
        <a:p>
          <a:endParaRPr lang="ru-RU"/>
        </a:p>
      </dgm:t>
    </dgm:pt>
    <dgm:pt modelId="{4BFEBBF0-46AF-48EB-AB6C-F098C2B6473D}" type="sibTrans" cxnId="{DFD579F0-5C2F-48FC-9663-441DD1C178B4}">
      <dgm:prSet/>
      <dgm:spPr/>
      <dgm:t>
        <a:bodyPr/>
        <a:lstStyle/>
        <a:p>
          <a:endParaRPr lang="ru-RU" sz="1200"/>
        </a:p>
      </dgm:t>
    </dgm:pt>
    <dgm:pt modelId="{7DA21EB1-2534-4486-BF76-76A64D363EA3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Рассмотрение проекта бюджета очередного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CC8A625A-4D35-474B-8EDF-F91932CB72DB}" type="parTrans" cxnId="{FA13BF11-0B05-43CE-B42F-A5E16E9052CB}">
      <dgm:prSet/>
      <dgm:spPr/>
      <dgm:t>
        <a:bodyPr/>
        <a:lstStyle/>
        <a:p>
          <a:endParaRPr lang="ru-RU"/>
        </a:p>
      </dgm:t>
    </dgm:pt>
    <dgm:pt modelId="{7D59B540-C053-4A30-82E6-A22D978173DB}" type="sibTrans" cxnId="{FA13BF11-0B05-43CE-B42F-A5E16E9052CB}">
      <dgm:prSet/>
      <dgm:spPr/>
      <dgm:t>
        <a:bodyPr/>
        <a:lstStyle/>
        <a:p>
          <a:endParaRPr lang="ru-RU"/>
        </a:p>
      </dgm:t>
    </dgm:pt>
    <dgm:pt modelId="{13D54098-EB9F-4464-A257-D555539F70E7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Утверждение бюджета очередного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472695C4-B7D5-4C20-AAAD-F13F199B8852}" type="parTrans" cxnId="{543252F3-0EA9-4512-B05B-52F4EA4EFB40}">
      <dgm:prSet/>
      <dgm:spPr/>
      <dgm:t>
        <a:bodyPr/>
        <a:lstStyle/>
        <a:p>
          <a:endParaRPr lang="ru-RU"/>
        </a:p>
      </dgm:t>
    </dgm:pt>
    <dgm:pt modelId="{7688BD4C-70F2-4964-8AB4-332F31C29206}" type="sibTrans" cxnId="{543252F3-0EA9-4512-B05B-52F4EA4EFB40}">
      <dgm:prSet/>
      <dgm:spPr/>
      <dgm:t>
        <a:bodyPr/>
        <a:lstStyle/>
        <a:p>
          <a:endParaRPr lang="ru-RU"/>
        </a:p>
      </dgm:t>
    </dgm:pt>
    <dgm:pt modelId="{EF078B1A-9B8D-41F1-AA63-FCAF93502267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Исполнение бюджета в текущем году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6A617761-24DF-4457-8C35-7E893430FB2F}" type="parTrans" cxnId="{9D8E771E-1A8F-4297-8DC1-BBDF31CC9ABE}">
      <dgm:prSet/>
      <dgm:spPr/>
      <dgm:t>
        <a:bodyPr/>
        <a:lstStyle/>
        <a:p>
          <a:endParaRPr lang="ru-RU"/>
        </a:p>
      </dgm:t>
    </dgm:pt>
    <dgm:pt modelId="{62F72C38-2748-48F7-911F-494DE22615D5}" type="sibTrans" cxnId="{9D8E771E-1A8F-4297-8DC1-BBDF31CC9ABE}">
      <dgm:prSet/>
      <dgm:spPr/>
      <dgm:t>
        <a:bodyPr/>
        <a:lstStyle/>
        <a:p>
          <a:endParaRPr lang="ru-RU"/>
        </a:p>
      </dgm:t>
    </dgm:pt>
    <dgm:pt modelId="{70FEB4E1-B680-498B-89E6-C6C02EB80ADC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Составление и рассмотрение отчета об исполнении бюджета предыдущего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6C62E034-DDD1-4942-9A22-40F86640AFEF}" type="parTrans" cxnId="{E9A9746A-1E94-436F-A339-E9492A896185}">
      <dgm:prSet/>
      <dgm:spPr/>
      <dgm:t>
        <a:bodyPr/>
        <a:lstStyle/>
        <a:p>
          <a:endParaRPr lang="ru-RU"/>
        </a:p>
      </dgm:t>
    </dgm:pt>
    <dgm:pt modelId="{FEC0A9D3-9025-4466-9AFE-9CAB66DBB0CB}" type="sibTrans" cxnId="{E9A9746A-1E94-436F-A339-E9492A896185}">
      <dgm:prSet/>
      <dgm:spPr/>
      <dgm:t>
        <a:bodyPr/>
        <a:lstStyle/>
        <a:p>
          <a:endParaRPr lang="ru-RU"/>
        </a:p>
      </dgm:t>
    </dgm:pt>
    <dgm:pt modelId="{58D06918-EF6C-471C-B39E-86C891D99921}">
      <dgm:prSet custT="1"/>
      <dgm:spPr/>
      <dgm:t>
        <a:bodyPr/>
        <a:lstStyle/>
        <a:p>
          <a:pPr rtl="0"/>
          <a:r>
            <a:rPr lang="ru-RU" sz="1300" b="1" smtClean="0">
              <a:latin typeface="Times New Roman" pitchFamily="18" charset="0"/>
              <a:cs typeface="Times New Roman" pitchFamily="18" charset="0"/>
            </a:rPr>
            <a:t>Утверждение отчета об исполнении бюджета предыдущего года</a:t>
          </a:r>
          <a:endParaRPr lang="ru-RU" sz="1300" b="1" dirty="0">
            <a:latin typeface="Times New Roman" pitchFamily="18" charset="0"/>
            <a:cs typeface="Times New Roman" pitchFamily="18" charset="0"/>
          </a:endParaRPr>
        </a:p>
      </dgm:t>
    </dgm:pt>
    <dgm:pt modelId="{3CDA49B5-F3F1-4D63-80EC-1B951CDCE13E}" type="parTrans" cxnId="{E191DBF7-5569-47CB-9911-4372A3488DDF}">
      <dgm:prSet/>
      <dgm:spPr/>
      <dgm:t>
        <a:bodyPr/>
        <a:lstStyle/>
        <a:p>
          <a:endParaRPr lang="ru-RU"/>
        </a:p>
      </dgm:t>
    </dgm:pt>
    <dgm:pt modelId="{C40EBDF7-D54E-487B-B917-68AD8CF2A277}" type="sibTrans" cxnId="{E191DBF7-5569-47CB-9911-4372A3488DDF}">
      <dgm:prSet/>
      <dgm:spPr/>
      <dgm:t>
        <a:bodyPr/>
        <a:lstStyle/>
        <a:p>
          <a:endParaRPr lang="ru-RU"/>
        </a:p>
      </dgm:t>
    </dgm:pt>
    <dgm:pt modelId="{3B376A10-2878-4C04-B360-2A91DF97B678}" type="pres">
      <dgm:prSet presAssocID="{377C8622-E1ED-4E04-B800-8C074F1CD0C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8138A4-67D6-443C-87BF-D3C18D6F3F9C}" type="pres">
      <dgm:prSet presAssocID="{377C8622-E1ED-4E04-B800-8C074F1CD0C2}" presName="wedge1" presStyleLbl="node1" presStyleIdx="0" presStyleCnt="6"/>
      <dgm:spPr/>
      <dgm:t>
        <a:bodyPr/>
        <a:lstStyle/>
        <a:p>
          <a:endParaRPr lang="ru-RU"/>
        </a:p>
      </dgm:t>
    </dgm:pt>
    <dgm:pt modelId="{0DBE9559-3094-4066-8BDD-CB102A071DAD}" type="pres">
      <dgm:prSet presAssocID="{377C8622-E1ED-4E04-B800-8C074F1CD0C2}" presName="dummy1a" presStyleCnt="0"/>
      <dgm:spPr/>
      <dgm:t>
        <a:bodyPr/>
        <a:lstStyle/>
        <a:p>
          <a:endParaRPr lang="ru-RU"/>
        </a:p>
      </dgm:t>
    </dgm:pt>
    <dgm:pt modelId="{0AD5D04D-7B56-4737-A1B3-40AD2D42BF48}" type="pres">
      <dgm:prSet presAssocID="{377C8622-E1ED-4E04-B800-8C074F1CD0C2}" presName="dummy1b" presStyleCnt="0"/>
      <dgm:spPr/>
      <dgm:t>
        <a:bodyPr/>
        <a:lstStyle/>
        <a:p>
          <a:endParaRPr lang="ru-RU"/>
        </a:p>
      </dgm:t>
    </dgm:pt>
    <dgm:pt modelId="{6073952F-1D63-4A60-970B-9C8F70F0BD0E}" type="pres">
      <dgm:prSet presAssocID="{377C8622-E1ED-4E04-B800-8C074F1CD0C2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326F0-64A3-41DC-90FC-5F726A5EAC09}" type="pres">
      <dgm:prSet presAssocID="{377C8622-E1ED-4E04-B800-8C074F1CD0C2}" presName="wedge2" presStyleLbl="node1" presStyleIdx="1" presStyleCnt="6"/>
      <dgm:spPr/>
      <dgm:t>
        <a:bodyPr/>
        <a:lstStyle/>
        <a:p>
          <a:endParaRPr lang="ru-RU"/>
        </a:p>
      </dgm:t>
    </dgm:pt>
    <dgm:pt modelId="{837F3511-B682-42F7-A5F5-5A37A1598ADA}" type="pres">
      <dgm:prSet presAssocID="{377C8622-E1ED-4E04-B800-8C074F1CD0C2}" presName="dummy2a" presStyleCnt="0"/>
      <dgm:spPr/>
      <dgm:t>
        <a:bodyPr/>
        <a:lstStyle/>
        <a:p>
          <a:endParaRPr lang="ru-RU"/>
        </a:p>
      </dgm:t>
    </dgm:pt>
    <dgm:pt modelId="{0465DC1D-6AE9-43A2-B80D-FDF0DF1F2AB8}" type="pres">
      <dgm:prSet presAssocID="{377C8622-E1ED-4E04-B800-8C074F1CD0C2}" presName="dummy2b" presStyleCnt="0"/>
      <dgm:spPr/>
      <dgm:t>
        <a:bodyPr/>
        <a:lstStyle/>
        <a:p>
          <a:endParaRPr lang="ru-RU"/>
        </a:p>
      </dgm:t>
    </dgm:pt>
    <dgm:pt modelId="{DD48468E-933A-48BE-B042-75A457359009}" type="pres">
      <dgm:prSet presAssocID="{377C8622-E1ED-4E04-B800-8C074F1CD0C2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09395-0981-44BC-B6F2-1532CF274CD6}" type="pres">
      <dgm:prSet presAssocID="{377C8622-E1ED-4E04-B800-8C074F1CD0C2}" presName="wedge3" presStyleLbl="node1" presStyleIdx="2" presStyleCnt="6"/>
      <dgm:spPr/>
      <dgm:t>
        <a:bodyPr/>
        <a:lstStyle/>
        <a:p>
          <a:endParaRPr lang="ru-RU"/>
        </a:p>
      </dgm:t>
    </dgm:pt>
    <dgm:pt modelId="{BF164EEC-BF66-499A-8664-9ABF763E3740}" type="pres">
      <dgm:prSet presAssocID="{377C8622-E1ED-4E04-B800-8C074F1CD0C2}" presName="dummy3a" presStyleCnt="0"/>
      <dgm:spPr/>
      <dgm:t>
        <a:bodyPr/>
        <a:lstStyle/>
        <a:p>
          <a:endParaRPr lang="ru-RU"/>
        </a:p>
      </dgm:t>
    </dgm:pt>
    <dgm:pt modelId="{B0C16F2F-8BC1-45F0-8FAE-7F84128C6EDD}" type="pres">
      <dgm:prSet presAssocID="{377C8622-E1ED-4E04-B800-8C074F1CD0C2}" presName="dummy3b" presStyleCnt="0"/>
      <dgm:spPr/>
      <dgm:t>
        <a:bodyPr/>
        <a:lstStyle/>
        <a:p>
          <a:endParaRPr lang="ru-RU"/>
        </a:p>
      </dgm:t>
    </dgm:pt>
    <dgm:pt modelId="{DB766916-C614-44ED-BF76-CA4204CE4374}" type="pres">
      <dgm:prSet presAssocID="{377C8622-E1ED-4E04-B800-8C074F1CD0C2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99F18-05D8-4138-8F89-D0A17E665656}" type="pres">
      <dgm:prSet presAssocID="{377C8622-E1ED-4E04-B800-8C074F1CD0C2}" presName="wedge4" presStyleLbl="node1" presStyleIdx="3" presStyleCnt="6"/>
      <dgm:spPr/>
      <dgm:t>
        <a:bodyPr/>
        <a:lstStyle/>
        <a:p>
          <a:endParaRPr lang="ru-RU"/>
        </a:p>
      </dgm:t>
    </dgm:pt>
    <dgm:pt modelId="{E8BADE5E-FE24-4E0B-8C56-43E5EE6730A7}" type="pres">
      <dgm:prSet presAssocID="{377C8622-E1ED-4E04-B800-8C074F1CD0C2}" presName="dummy4a" presStyleCnt="0"/>
      <dgm:spPr/>
      <dgm:t>
        <a:bodyPr/>
        <a:lstStyle/>
        <a:p>
          <a:endParaRPr lang="ru-RU"/>
        </a:p>
      </dgm:t>
    </dgm:pt>
    <dgm:pt modelId="{3D8D57B2-5E71-4B6C-8467-74152A9CE630}" type="pres">
      <dgm:prSet presAssocID="{377C8622-E1ED-4E04-B800-8C074F1CD0C2}" presName="dummy4b" presStyleCnt="0"/>
      <dgm:spPr/>
      <dgm:t>
        <a:bodyPr/>
        <a:lstStyle/>
        <a:p>
          <a:endParaRPr lang="ru-RU"/>
        </a:p>
      </dgm:t>
    </dgm:pt>
    <dgm:pt modelId="{053C2B22-DC77-4945-803F-3AF140D22CFE}" type="pres">
      <dgm:prSet presAssocID="{377C8622-E1ED-4E04-B800-8C074F1CD0C2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DB2EF-83A7-45F9-9D05-4D7918DCDCA8}" type="pres">
      <dgm:prSet presAssocID="{377C8622-E1ED-4E04-B800-8C074F1CD0C2}" presName="wedge5" presStyleLbl="node1" presStyleIdx="4" presStyleCnt="6"/>
      <dgm:spPr/>
      <dgm:t>
        <a:bodyPr/>
        <a:lstStyle/>
        <a:p>
          <a:endParaRPr lang="ru-RU"/>
        </a:p>
      </dgm:t>
    </dgm:pt>
    <dgm:pt modelId="{5B94DC5F-561E-4190-A9BD-68A5201A419E}" type="pres">
      <dgm:prSet presAssocID="{377C8622-E1ED-4E04-B800-8C074F1CD0C2}" presName="dummy5a" presStyleCnt="0"/>
      <dgm:spPr/>
      <dgm:t>
        <a:bodyPr/>
        <a:lstStyle/>
        <a:p>
          <a:endParaRPr lang="ru-RU"/>
        </a:p>
      </dgm:t>
    </dgm:pt>
    <dgm:pt modelId="{7E858213-D6EC-4D71-941F-A89591F3F11D}" type="pres">
      <dgm:prSet presAssocID="{377C8622-E1ED-4E04-B800-8C074F1CD0C2}" presName="dummy5b" presStyleCnt="0"/>
      <dgm:spPr/>
      <dgm:t>
        <a:bodyPr/>
        <a:lstStyle/>
        <a:p>
          <a:endParaRPr lang="ru-RU"/>
        </a:p>
      </dgm:t>
    </dgm:pt>
    <dgm:pt modelId="{28CAA049-659D-48C6-A428-B53445F46098}" type="pres">
      <dgm:prSet presAssocID="{377C8622-E1ED-4E04-B800-8C074F1CD0C2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61F74-A9D9-4ED7-BE3E-6C12EEE94153}" type="pres">
      <dgm:prSet presAssocID="{377C8622-E1ED-4E04-B800-8C074F1CD0C2}" presName="wedge6" presStyleLbl="node1" presStyleIdx="5" presStyleCnt="6"/>
      <dgm:spPr/>
      <dgm:t>
        <a:bodyPr/>
        <a:lstStyle/>
        <a:p>
          <a:endParaRPr lang="ru-RU"/>
        </a:p>
      </dgm:t>
    </dgm:pt>
    <dgm:pt modelId="{AE7DC0E3-03C4-4004-B3A4-70EEA0BD01A0}" type="pres">
      <dgm:prSet presAssocID="{377C8622-E1ED-4E04-B800-8C074F1CD0C2}" presName="dummy6a" presStyleCnt="0"/>
      <dgm:spPr/>
      <dgm:t>
        <a:bodyPr/>
        <a:lstStyle/>
        <a:p>
          <a:endParaRPr lang="ru-RU"/>
        </a:p>
      </dgm:t>
    </dgm:pt>
    <dgm:pt modelId="{81AEB99E-40A4-498C-92F7-540E49D0DAFE}" type="pres">
      <dgm:prSet presAssocID="{377C8622-E1ED-4E04-B800-8C074F1CD0C2}" presName="dummy6b" presStyleCnt="0"/>
      <dgm:spPr/>
      <dgm:t>
        <a:bodyPr/>
        <a:lstStyle/>
        <a:p>
          <a:endParaRPr lang="ru-RU"/>
        </a:p>
      </dgm:t>
    </dgm:pt>
    <dgm:pt modelId="{C8FFA348-8E10-4CF6-BFF6-04C9AB0D7762}" type="pres">
      <dgm:prSet presAssocID="{377C8622-E1ED-4E04-B800-8C074F1CD0C2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5CBFF-A63F-4174-86B5-D2D35C7D15F0}" type="pres">
      <dgm:prSet presAssocID="{4BFEBBF0-46AF-48EB-AB6C-F098C2B6473D}" presName="arrowWedge1" presStyleLbl="fgSibTrans2D1" presStyleIdx="0" presStyleCnt="6" custLinFactNeighborX="1425" custLinFactNeighborY="-2176"/>
      <dgm:spPr/>
      <dgm:t>
        <a:bodyPr/>
        <a:lstStyle/>
        <a:p>
          <a:endParaRPr lang="ru-RU"/>
        </a:p>
      </dgm:t>
    </dgm:pt>
    <dgm:pt modelId="{AC48CFB6-B5B7-42D2-A2BD-A74B52788AEC}" type="pres">
      <dgm:prSet presAssocID="{7D59B540-C053-4A30-82E6-A22D978173DB}" presName="arrowWedge2" presStyleLbl="fgSibTrans2D1" presStyleIdx="1" presStyleCnt="6" custLinFactNeighborX="1709" custLinFactNeighborY="-811"/>
      <dgm:spPr/>
      <dgm:t>
        <a:bodyPr/>
        <a:lstStyle/>
        <a:p>
          <a:endParaRPr lang="ru-RU"/>
        </a:p>
      </dgm:t>
    </dgm:pt>
    <dgm:pt modelId="{4A2737ED-CB9A-4A1D-BC4B-BABBAA633661}" type="pres">
      <dgm:prSet presAssocID="{7688BD4C-70F2-4964-8AB4-332F31C29206}" presName="arrowWedge3" presStyleLbl="fgSibTrans2D1" presStyleIdx="2" presStyleCnt="6" custLinFactNeighborX="-300" custLinFactNeighborY="1511"/>
      <dgm:spPr/>
      <dgm:t>
        <a:bodyPr/>
        <a:lstStyle/>
        <a:p>
          <a:endParaRPr lang="ru-RU"/>
        </a:p>
      </dgm:t>
    </dgm:pt>
    <dgm:pt modelId="{9133B92F-24EE-4205-B39B-401A9000ACD5}" type="pres">
      <dgm:prSet presAssocID="{62F72C38-2748-48F7-911F-494DE22615D5}" presName="arrowWedge4" presStyleLbl="fgSibTrans2D1" presStyleIdx="3" presStyleCnt="6" custLinFactNeighborX="-760" custLinFactNeighborY="1511"/>
      <dgm:spPr/>
      <dgm:t>
        <a:bodyPr/>
        <a:lstStyle/>
        <a:p>
          <a:endParaRPr lang="ru-RU"/>
        </a:p>
      </dgm:t>
    </dgm:pt>
    <dgm:pt modelId="{3A8728CE-B0F7-441D-82BB-6BC94408314A}" type="pres">
      <dgm:prSet presAssocID="{FEC0A9D3-9025-4466-9AFE-9CAB66DBB0CB}" presName="arrowWedge5" presStyleLbl="fgSibTrans2D1" presStyleIdx="4" presStyleCnt="6" custLinFactNeighborX="-1519" custLinFactNeighborY="-811"/>
      <dgm:spPr/>
      <dgm:t>
        <a:bodyPr/>
        <a:lstStyle/>
        <a:p>
          <a:endParaRPr lang="ru-RU"/>
        </a:p>
      </dgm:t>
    </dgm:pt>
    <dgm:pt modelId="{FB6F66C4-015B-45DC-B240-3DADF8CD4F6C}" type="pres">
      <dgm:prSet presAssocID="{C40EBDF7-D54E-487B-B917-68AD8CF2A277}" presName="arrowWedge6" presStyleLbl="fgSibTrans2D1" presStyleIdx="5" presStyleCnt="6" custLinFactNeighborX="-1519" custLinFactNeighborY="-756"/>
      <dgm:spPr/>
      <dgm:t>
        <a:bodyPr/>
        <a:lstStyle/>
        <a:p>
          <a:endParaRPr lang="ru-RU"/>
        </a:p>
      </dgm:t>
    </dgm:pt>
  </dgm:ptLst>
  <dgm:cxnLst>
    <dgm:cxn modelId="{6503F918-2DAF-40D1-A680-421998CD93DE}" type="presOf" srcId="{E1B270E3-7296-4D58-953C-42C6E63EC2A9}" destId="{C68138A4-67D6-443C-87BF-D3C18D6F3F9C}" srcOrd="0" destOrd="0" presId="urn:microsoft.com/office/officeart/2005/8/layout/cycle8"/>
    <dgm:cxn modelId="{9D8E771E-1A8F-4297-8DC1-BBDF31CC9ABE}" srcId="{377C8622-E1ED-4E04-B800-8C074F1CD0C2}" destId="{EF078B1A-9B8D-41F1-AA63-FCAF93502267}" srcOrd="3" destOrd="0" parTransId="{6A617761-24DF-4457-8C35-7E893430FB2F}" sibTransId="{62F72C38-2748-48F7-911F-494DE22615D5}"/>
    <dgm:cxn modelId="{328217BE-E9A0-482A-864B-BBD56849F3E7}" type="presOf" srcId="{EF078B1A-9B8D-41F1-AA63-FCAF93502267}" destId="{053C2B22-DC77-4945-803F-3AF140D22CFE}" srcOrd="1" destOrd="0" presId="urn:microsoft.com/office/officeart/2005/8/layout/cycle8"/>
    <dgm:cxn modelId="{E9A9746A-1E94-436F-A339-E9492A896185}" srcId="{377C8622-E1ED-4E04-B800-8C074F1CD0C2}" destId="{70FEB4E1-B680-498B-89E6-C6C02EB80ADC}" srcOrd="4" destOrd="0" parTransId="{6C62E034-DDD1-4942-9A22-40F86640AFEF}" sibTransId="{FEC0A9D3-9025-4466-9AFE-9CAB66DBB0CB}"/>
    <dgm:cxn modelId="{55BB09CD-7555-40D1-9A68-5DAF6A86F6E3}" type="presOf" srcId="{58D06918-EF6C-471C-B39E-86C891D99921}" destId="{C8FFA348-8E10-4CF6-BFF6-04C9AB0D7762}" srcOrd="1" destOrd="0" presId="urn:microsoft.com/office/officeart/2005/8/layout/cycle8"/>
    <dgm:cxn modelId="{543252F3-0EA9-4512-B05B-52F4EA4EFB40}" srcId="{377C8622-E1ED-4E04-B800-8C074F1CD0C2}" destId="{13D54098-EB9F-4464-A257-D555539F70E7}" srcOrd="2" destOrd="0" parTransId="{472695C4-B7D5-4C20-AAAD-F13F199B8852}" sibTransId="{7688BD4C-70F2-4964-8AB4-332F31C29206}"/>
    <dgm:cxn modelId="{20E846A7-4B46-4976-93E9-AA5C7621BC2D}" type="presOf" srcId="{70FEB4E1-B680-498B-89E6-C6C02EB80ADC}" destId="{446DB2EF-83A7-45F9-9D05-4D7918DCDCA8}" srcOrd="0" destOrd="0" presId="urn:microsoft.com/office/officeart/2005/8/layout/cycle8"/>
    <dgm:cxn modelId="{77CC8E5E-699C-4E3D-90B4-24AA736B18C1}" type="presOf" srcId="{58D06918-EF6C-471C-B39E-86C891D99921}" destId="{63B61F74-A9D9-4ED7-BE3E-6C12EEE94153}" srcOrd="0" destOrd="0" presId="urn:microsoft.com/office/officeart/2005/8/layout/cycle8"/>
    <dgm:cxn modelId="{5CC5E9C6-7973-454C-B09E-69A6FA77422B}" type="presOf" srcId="{377C8622-E1ED-4E04-B800-8C074F1CD0C2}" destId="{3B376A10-2878-4C04-B360-2A91DF97B678}" srcOrd="0" destOrd="0" presId="urn:microsoft.com/office/officeart/2005/8/layout/cycle8"/>
    <dgm:cxn modelId="{8826FA8E-3108-4A23-BFA7-98A9EC5C4CB5}" type="presOf" srcId="{7DA21EB1-2534-4486-BF76-76A64D363EA3}" destId="{DD48468E-933A-48BE-B042-75A457359009}" srcOrd="1" destOrd="0" presId="urn:microsoft.com/office/officeart/2005/8/layout/cycle8"/>
    <dgm:cxn modelId="{115F330A-2339-4031-A90B-DDE20ACB5EE4}" type="presOf" srcId="{13D54098-EB9F-4464-A257-D555539F70E7}" destId="{DB766916-C614-44ED-BF76-CA4204CE4374}" srcOrd="1" destOrd="0" presId="urn:microsoft.com/office/officeart/2005/8/layout/cycle8"/>
    <dgm:cxn modelId="{E191DBF7-5569-47CB-9911-4372A3488DDF}" srcId="{377C8622-E1ED-4E04-B800-8C074F1CD0C2}" destId="{58D06918-EF6C-471C-B39E-86C891D99921}" srcOrd="5" destOrd="0" parTransId="{3CDA49B5-F3F1-4D63-80EC-1B951CDCE13E}" sibTransId="{C40EBDF7-D54E-487B-B917-68AD8CF2A277}"/>
    <dgm:cxn modelId="{F425E095-B6B6-4F56-9961-0D761341DD65}" type="presOf" srcId="{70FEB4E1-B680-498B-89E6-C6C02EB80ADC}" destId="{28CAA049-659D-48C6-A428-B53445F46098}" srcOrd="1" destOrd="0" presId="urn:microsoft.com/office/officeart/2005/8/layout/cycle8"/>
    <dgm:cxn modelId="{FA13BF11-0B05-43CE-B42F-A5E16E9052CB}" srcId="{377C8622-E1ED-4E04-B800-8C074F1CD0C2}" destId="{7DA21EB1-2534-4486-BF76-76A64D363EA3}" srcOrd="1" destOrd="0" parTransId="{CC8A625A-4D35-474B-8EDF-F91932CB72DB}" sibTransId="{7D59B540-C053-4A30-82E6-A22D978173DB}"/>
    <dgm:cxn modelId="{4F5B4AF2-A638-44D6-9D89-FA8F5F0797C5}" type="presOf" srcId="{7DA21EB1-2534-4486-BF76-76A64D363EA3}" destId="{D33326F0-64A3-41DC-90FC-5F726A5EAC09}" srcOrd="0" destOrd="0" presId="urn:microsoft.com/office/officeart/2005/8/layout/cycle8"/>
    <dgm:cxn modelId="{91CBA38B-DD7C-4C0F-8698-280467B016A5}" type="presOf" srcId="{EF078B1A-9B8D-41F1-AA63-FCAF93502267}" destId="{D1D99F18-05D8-4138-8F89-D0A17E665656}" srcOrd="0" destOrd="0" presId="urn:microsoft.com/office/officeart/2005/8/layout/cycle8"/>
    <dgm:cxn modelId="{FF6E6D64-AE7D-46EE-A19C-C2775D679673}" type="presOf" srcId="{E1B270E3-7296-4D58-953C-42C6E63EC2A9}" destId="{6073952F-1D63-4A60-970B-9C8F70F0BD0E}" srcOrd="1" destOrd="0" presId="urn:microsoft.com/office/officeart/2005/8/layout/cycle8"/>
    <dgm:cxn modelId="{DFD579F0-5C2F-48FC-9663-441DD1C178B4}" srcId="{377C8622-E1ED-4E04-B800-8C074F1CD0C2}" destId="{E1B270E3-7296-4D58-953C-42C6E63EC2A9}" srcOrd="0" destOrd="0" parTransId="{A88DC44D-2F1E-4F36-A9A3-A59E7BC6D0A0}" sibTransId="{4BFEBBF0-46AF-48EB-AB6C-F098C2B6473D}"/>
    <dgm:cxn modelId="{7D428C94-F353-418F-A9B6-0B5B8AF79BF7}" type="presOf" srcId="{13D54098-EB9F-4464-A257-D555539F70E7}" destId="{98A09395-0981-44BC-B6F2-1532CF274CD6}" srcOrd="0" destOrd="0" presId="urn:microsoft.com/office/officeart/2005/8/layout/cycle8"/>
    <dgm:cxn modelId="{E133D168-2EFC-4009-85C2-90FC97FC315B}" type="presParOf" srcId="{3B376A10-2878-4C04-B360-2A91DF97B678}" destId="{C68138A4-67D6-443C-87BF-D3C18D6F3F9C}" srcOrd="0" destOrd="0" presId="urn:microsoft.com/office/officeart/2005/8/layout/cycle8"/>
    <dgm:cxn modelId="{E515D4BB-4E90-4E56-BB38-00F10F39829B}" type="presParOf" srcId="{3B376A10-2878-4C04-B360-2A91DF97B678}" destId="{0DBE9559-3094-4066-8BDD-CB102A071DAD}" srcOrd="1" destOrd="0" presId="urn:microsoft.com/office/officeart/2005/8/layout/cycle8"/>
    <dgm:cxn modelId="{73DD03EF-981B-4CE0-9D21-913B821D0E82}" type="presParOf" srcId="{3B376A10-2878-4C04-B360-2A91DF97B678}" destId="{0AD5D04D-7B56-4737-A1B3-40AD2D42BF48}" srcOrd="2" destOrd="0" presId="urn:microsoft.com/office/officeart/2005/8/layout/cycle8"/>
    <dgm:cxn modelId="{4652D42D-760B-4B36-AEBD-D8D34915C897}" type="presParOf" srcId="{3B376A10-2878-4C04-B360-2A91DF97B678}" destId="{6073952F-1D63-4A60-970B-9C8F70F0BD0E}" srcOrd="3" destOrd="0" presId="urn:microsoft.com/office/officeart/2005/8/layout/cycle8"/>
    <dgm:cxn modelId="{0211F654-529C-4139-B4DD-F26081AF17A2}" type="presParOf" srcId="{3B376A10-2878-4C04-B360-2A91DF97B678}" destId="{D33326F0-64A3-41DC-90FC-5F726A5EAC09}" srcOrd="4" destOrd="0" presId="urn:microsoft.com/office/officeart/2005/8/layout/cycle8"/>
    <dgm:cxn modelId="{8CF120D3-D59F-49E3-8976-2D9E60938D16}" type="presParOf" srcId="{3B376A10-2878-4C04-B360-2A91DF97B678}" destId="{837F3511-B682-42F7-A5F5-5A37A1598ADA}" srcOrd="5" destOrd="0" presId="urn:microsoft.com/office/officeart/2005/8/layout/cycle8"/>
    <dgm:cxn modelId="{584C44A3-C83E-4A85-B4E3-8E21FD898596}" type="presParOf" srcId="{3B376A10-2878-4C04-B360-2A91DF97B678}" destId="{0465DC1D-6AE9-43A2-B80D-FDF0DF1F2AB8}" srcOrd="6" destOrd="0" presId="urn:microsoft.com/office/officeart/2005/8/layout/cycle8"/>
    <dgm:cxn modelId="{13943655-741B-429E-8E25-353061DCB203}" type="presParOf" srcId="{3B376A10-2878-4C04-B360-2A91DF97B678}" destId="{DD48468E-933A-48BE-B042-75A457359009}" srcOrd="7" destOrd="0" presId="urn:microsoft.com/office/officeart/2005/8/layout/cycle8"/>
    <dgm:cxn modelId="{FF976162-8FD3-4D02-92E7-8C9C598AE65F}" type="presParOf" srcId="{3B376A10-2878-4C04-B360-2A91DF97B678}" destId="{98A09395-0981-44BC-B6F2-1532CF274CD6}" srcOrd="8" destOrd="0" presId="urn:microsoft.com/office/officeart/2005/8/layout/cycle8"/>
    <dgm:cxn modelId="{68761B27-A166-4BFA-95ED-15C8404985D9}" type="presParOf" srcId="{3B376A10-2878-4C04-B360-2A91DF97B678}" destId="{BF164EEC-BF66-499A-8664-9ABF763E3740}" srcOrd="9" destOrd="0" presId="urn:microsoft.com/office/officeart/2005/8/layout/cycle8"/>
    <dgm:cxn modelId="{542FF05A-725A-4D29-8C8B-559E62E9530C}" type="presParOf" srcId="{3B376A10-2878-4C04-B360-2A91DF97B678}" destId="{B0C16F2F-8BC1-45F0-8FAE-7F84128C6EDD}" srcOrd="10" destOrd="0" presId="urn:microsoft.com/office/officeart/2005/8/layout/cycle8"/>
    <dgm:cxn modelId="{980E4097-782D-40B1-921B-3A94769AB092}" type="presParOf" srcId="{3B376A10-2878-4C04-B360-2A91DF97B678}" destId="{DB766916-C614-44ED-BF76-CA4204CE4374}" srcOrd="11" destOrd="0" presId="urn:microsoft.com/office/officeart/2005/8/layout/cycle8"/>
    <dgm:cxn modelId="{2B04570C-0E15-423F-93CA-8F48AEB5F2FD}" type="presParOf" srcId="{3B376A10-2878-4C04-B360-2A91DF97B678}" destId="{D1D99F18-05D8-4138-8F89-D0A17E665656}" srcOrd="12" destOrd="0" presId="urn:microsoft.com/office/officeart/2005/8/layout/cycle8"/>
    <dgm:cxn modelId="{8B89E433-A878-4304-8724-B274C0F597CB}" type="presParOf" srcId="{3B376A10-2878-4C04-B360-2A91DF97B678}" destId="{E8BADE5E-FE24-4E0B-8C56-43E5EE6730A7}" srcOrd="13" destOrd="0" presId="urn:microsoft.com/office/officeart/2005/8/layout/cycle8"/>
    <dgm:cxn modelId="{1C603EB3-89C5-4700-B8AC-848A73FFA2A2}" type="presParOf" srcId="{3B376A10-2878-4C04-B360-2A91DF97B678}" destId="{3D8D57B2-5E71-4B6C-8467-74152A9CE630}" srcOrd="14" destOrd="0" presId="urn:microsoft.com/office/officeart/2005/8/layout/cycle8"/>
    <dgm:cxn modelId="{2D405B1F-F67E-4EFA-9F19-E5936205410C}" type="presParOf" srcId="{3B376A10-2878-4C04-B360-2A91DF97B678}" destId="{053C2B22-DC77-4945-803F-3AF140D22CFE}" srcOrd="15" destOrd="0" presId="urn:microsoft.com/office/officeart/2005/8/layout/cycle8"/>
    <dgm:cxn modelId="{D40AB258-E584-4B4B-ABA7-119D48E00310}" type="presParOf" srcId="{3B376A10-2878-4C04-B360-2A91DF97B678}" destId="{446DB2EF-83A7-45F9-9D05-4D7918DCDCA8}" srcOrd="16" destOrd="0" presId="urn:microsoft.com/office/officeart/2005/8/layout/cycle8"/>
    <dgm:cxn modelId="{710E2402-FEC4-4F5F-9034-82DDC9B31940}" type="presParOf" srcId="{3B376A10-2878-4C04-B360-2A91DF97B678}" destId="{5B94DC5F-561E-4190-A9BD-68A5201A419E}" srcOrd="17" destOrd="0" presId="urn:microsoft.com/office/officeart/2005/8/layout/cycle8"/>
    <dgm:cxn modelId="{DCAB447E-EECF-422F-BCD1-F0AE5051A283}" type="presParOf" srcId="{3B376A10-2878-4C04-B360-2A91DF97B678}" destId="{7E858213-D6EC-4D71-941F-A89591F3F11D}" srcOrd="18" destOrd="0" presId="urn:microsoft.com/office/officeart/2005/8/layout/cycle8"/>
    <dgm:cxn modelId="{F6432E99-6050-4A99-AEF8-68C7699D0D99}" type="presParOf" srcId="{3B376A10-2878-4C04-B360-2A91DF97B678}" destId="{28CAA049-659D-48C6-A428-B53445F46098}" srcOrd="19" destOrd="0" presId="urn:microsoft.com/office/officeart/2005/8/layout/cycle8"/>
    <dgm:cxn modelId="{47017252-052C-4C6C-BC24-175333E5AD4B}" type="presParOf" srcId="{3B376A10-2878-4C04-B360-2A91DF97B678}" destId="{63B61F74-A9D9-4ED7-BE3E-6C12EEE94153}" srcOrd="20" destOrd="0" presId="urn:microsoft.com/office/officeart/2005/8/layout/cycle8"/>
    <dgm:cxn modelId="{DB1A6B33-B8B5-43AB-8D5D-C2F44C2F7EF9}" type="presParOf" srcId="{3B376A10-2878-4C04-B360-2A91DF97B678}" destId="{AE7DC0E3-03C4-4004-B3A4-70EEA0BD01A0}" srcOrd="21" destOrd="0" presId="urn:microsoft.com/office/officeart/2005/8/layout/cycle8"/>
    <dgm:cxn modelId="{DB2C305C-846F-4CC1-95F8-7983B1C5C9D3}" type="presParOf" srcId="{3B376A10-2878-4C04-B360-2A91DF97B678}" destId="{81AEB99E-40A4-498C-92F7-540E49D0DAFE}" srcOrd="22" destOrd="0" presId="urn:microsoft.com/office/officeart/2005/8/layout/cycle8"/>
    <dgm:cxn modelId="{6055175C-712D-4AB8-A8F7-D8CA92E71E48}" type="presParOf" srcId="{3B376A10-2878-4C04-B360-2A91DF97B678}" destId="{C8FFA348-8E10-4CF6-BFF6-04C9AB0D7762}" srcOrd="23" destOrd="0" presId="urn:microsoft.com/office/officeart/2005/8/layout/cycle8"/>
    <dgm:cxn modelId="{8B4DEC9E-D337-4478-BA91-AD995FF16394}" type="presParOf" srcId="{3B376A10-2878-4C04-B360-2A91DF97B678}" destId="{1295CBFF-A63F-4174-86B5-D2D35C7D15F0}" srcOrd="24" destOrd="0" presId="urn:microsoft.com/office/officeart/2005/8/layout/cycle8"/>
    <dgm:cxn modelId="{68796E13-6FFC-446E-AD70-07283A52B343}" type="presParOf" srcId="{3B376A10-2878-4C04-B360-2A91DF97B678}" destId="{AC48CFB6-B5B7-42D2-A2BD-A74B52788AEC}" srcOrd="25" destOrd="0" presId="urn:microsoft.com/office/officeart/2005/8/layout/cycle8"/>
    <dgm:cxn modelId="{5267BB0B-98BA-4420-AA6E-675C569506D1}" type="presParOf" srcId="{3B376A10-2878-4C04-B360-2A91DF97B678}" destId="{4A2737ED-CB9A-4A1D-BC4B-BABBAA633661}" srcOrd="26" destOrd="0" presId="urn:microsoft.com/office/officeart/2005/8/layout/cycle8"/>
    <dgm:cxn modelId="{8EE7A2B1-78DA-478A-B88D-E70D1EF4DF6A}" type="presParOf" srcId="{3B376A10-2878-4C04-B360-2A91DF97B678}" destId="{9133B92F-24EE-4205-B39B-401A9000ACD5}" srcOrd="27" destOrd="0" presId="urn:microsoft.com/office/officeart/2005/8/layout/cycle8"/>
    <dgm:cxn modelId="{D390AC1D-323F-488B-B089-43C21295FAF9}" type="presParOf" srcId="{3B376A10-2878-4C04-B360-2A91DF97B678}" destId="{3A8728CE-B0F7-441D-82BB-6BC94408314A}" srcOrd="28" destOrd="0" presId="urn:microsoft.com/office/officeart/2005/8/layout/cycle8"/>
    <dgm:cxn modelId="{FB591C9D-05D9-4C17-892E-F584443771E4}" type="presParOf" srcId="{3B376A10-2878-4C04-B360-2A91DF97B678}" destId="{FB6F66C4-015B-45DC-B240-3DADF8CD4F6C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76DA54-2BD2-4CDB-A52F-7A4CDDD83979}" type="doc">
      <dgm:prSet loTypeId="urn:microsoft.com/office/officeart/2005/8/layout/default#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E935F4-E696-4611-927A-CBC8FCC30BD3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40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189 937,0</a:t>
          </a:r>
          <a:endParaRPr lang="ru-RU" sz="1400" dirty="0">
            <a:solidFill>
              <a:srgbClr val="002060"/>
            </a:solidFill>
            <a:latin typeface="Calibri" panose="020F0502020204030204" pitchFamily="34" charset="0"/>
          </a:endParaRPr>
        </a:p>
      </dgm:t>
    </dgm:pt>
    <dgm:pt modelId="{AD71E10D-51BD-425B-AC1C-52BDDA783268}" type="par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68664E-973C-42CC-874C-2716ECDA5EE7}" type="sib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DB77814-3527-4AE3-B7B0-C976BAB8D0FA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400" dirty="0" smtClean="0">
              <a:solidFill>
                <a:srgbClr val="002060"/>
              </a:solidFill>
            </a:rPr>
            <a:t>77 586,1</a:t>
          </a:r>
          <a:endParaRPr lang="ru-RU" sz="1400" dirty="0">
            <a:solidFill>
              <a:srgbClr val="002060"/>
            </a:solidFill>
          </a:endParaRPr>
        </a:p>
      </dgm:t>
    </dgm:pt>
    <dgm:pt modelId="{DFCA6D76-A4AC-4B94-9481-B2CA5705C959}" type="parTrans" cxnId="{119E321A-FDF4-4B01-AEBE-11B758890F4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8303268-001A-4333-ACD7-332B8B847FD4}" type="sibTrans" cxnId="{119E321A-FDF4-4B01-AEBE-11B758890F4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2D84252-F6FC-4EFA-95B3-9AA6A7568F48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r>
            <a:rPr lang="ru-RU" sz="1400" dirty="0" smtClean="0">
              <a:solidFill>
                <a:srgbClr val="002060"/>
              </a:solidFill>
            </a:rPr>
            <a:t> 333 365,6</a:t>
          </a:r>
          <a:endParaRPr lang="ru-RU" sz="1400" dirty="0">
            <a:solidFill>
              <a:srgbClr val="002060"/>
            </a:solidFill>
          </a:endParaRPr>
        </a:p>
      </dgm:t>
    </dgm:pt>
    <dgm:pt modelId="{014BBB09-8963-4632-BAB4-952DAE27C9B2}" type="par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D19F22-2B4F-419A-AB6F-667B0A9F4B46}" type="sib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FE881DA-B879-4399-A5F6-594B204ACE91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Иные межбюджетные трансферты    </a:t>
          </a:r>
        </a:p>
        <a:p>
          <a:r>
            <a:rPr lang="ru-RU" sz="1300" dirty="0" smtClean="0">
              <a:solidFill>
                <a:srgbClr val="002060"/>
              </a:solidFill>
            </a:rPr>
            <a:t>27 310,8           </a:t>
          </a:r>
          <a:r>
            <a:rPr lang="ru-RU" sz="1400" dirty="0" smtClean="0">
              <a:solidFill>
                <a:srgbClr val="002060"/>
              </a:solidFill>
            </a:rPr>
            <a:t> </a:t>
          </a:r>
          <a:endParaRPr lang="ru-RU" sz="1400" dirty="0">
            <a:solidFill>
              <a:srgbClr val="002060"/>
            </a:solidFill>
          </a:endParaRPr>
        </a:p>
      </dgm:t>
    </dgm:pt>
    <dgm:pt modelId="{17F8699D-B890-490C-9449-C838CF05B5A9}" type="par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D1A8854-9329-4EDA-A53D-2D720953B785}" type="sib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FFF2F54-C053-4985-B096-ACB5F0909057}" type="pres">
      <dgm:prSet presAssocID="{9676DA54-2BD2-4CDB-A52F-7A4CDDD83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24BD93-DE32-47D8-A615-149FD858B8EA}" type="pres">
      <dgm:prSet presAssocID="{24E935F4-E696-4611-927A-CBC8FCC30BD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73044-CF31-4652-8B70-5C6C287E17D5}" type="pres">
      <dgm:prSet presAssocID="{A168664E-973C-42CC-874C-2716ECDA5EE7}" presName="sibTrans" presStyleCnt="0"/>
      <dgm:spPr/>
      <dgm:t>
        <a:bodyPr/>
        <a:lstStyle/>
        <a:p>
          <a:endParaRPr lang="ru-RU"/>
        </a:p>
      </dgm:t>
    </dgm:pt>
    <dgm:pt modelId="{448E0B6E-9F40-48EC-956E-41E1342C0114}" type="pres">
      <dgm:prSet presAssocID="{CDB77814-3527-4AE3-B7B0-C976BAB8D0F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A0528-45A8-4351-B835-7C30209A81F7}" type="pres">
      <dgm:prSet presAssocID="{A8303268-001A-4333-ACD7-332B8B847FD4}" presName="sibTrans" presStyleCnt="0"/>
      <dgm:spPr/>
      <dgm:t>
        <a:bodyPr/>
        <a:lstStyle/>
        <a:p>
          <a:endParaRPr lang="ru-RU"/>
        </a:p>
      </dgm:t>
    </dgm:pt>
    <dgm:pt modelId="{ABAF19A3-92E6-409D-BA28-321FFB5ECB19}" type="pres">
      <dgm:prSet presAssocID="{32D84252-F6FC-4EFA-95B3-9AA6A7568F4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8D7ED-4C60-4018-9CC2-94CCA034F808}" type="pres">
      <dgm:prSet presAssocID="{6BD19F22-2B4F-419A-AB6F-667B0A9F4B46}" presName="sibTrans" presStyleCnt="0"/>
      <dgm:spPr/>
      <dgm:t>
        <a:bodyPr/>
        <a:lstStyle/>
        <a:p>
          <a:endParaRPr lang="ru-RU"/>
        </a:p>
      </dgm:t>
    </dgm:pt>
    <dgm:pt modelId="{A484A9CC-7741-440E-AC06-A000F0B0F35A}" type="pres">
      <dgm:prSet presAssocID="{BFE881DA-B879-4399-A5F6-594B204ACE9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D3CABC-1A6B-413E-B4B5-940465566444}" srcId="{9676DA54-2BD2-4CDB-A52F-7A4CDDD83979}" destId="{BFE881DA-B879-4399-A5F6-594B204ACE91}" srcOrd="3" destOrd="0" parTransId="{17F8699D-B890-490C-9449-C838CF05B5A9}" sibTransId="{5D1A8854-9329-4EDA-A53D-2D720953B785}"/>
    <dgm:cxn modelId="{119E321A-FDF4-4B01-AEBE-11B758890F48}" srcId="{9676DA54-2BD2-4CDB-A52F-7A4CDDD83979}" destId="{CDB77814-3527-4AE3-B7B0-C976BAB8D0FA}" srcOrd="1" destOrd="0" parTransId="{DFCA6D76-A4AC-4B94-9481-B2CA5705C959}" sibTransId="{A8303268-001A-4333-ACD7-332B8B847FD4}"/>
    <dgm:cxn modelId="{F01354E9-6FA6-4596-BDCC-27DCCA9487A4}" type="presOf" srcId="{CDB77814-3527-4AE3-B7B0-C976BAB8D0FA}" destId="{448E0B6E-9F40-48EC-956E-41E1342C0114}" srcOrd="0" destOrd="0" presId="urn:microsoft.com/office/officeart/2005/8/layout/default#3"/>
    <dgm:cxn modelId="{8E87A4DA-F600-4FB6-A39E-D6A888ABA518}" type="presOf" srcId="{BFE881DA-B879-4399-A5F6-594B204ACE91}" destId="{A484A9CC-7741-440E-AC06-A000F0B0F35A}" srcOrd="0" destOrd="0" presId="urn:microsoft.com/office/officeart/2005/8/layout/default#3"/>
    <dgm:cxn modelId="{42D4929F-2A47-4348-9C2C-FEBEA0E0FE8C}" type="presOf" srcId="{24E935F4-E696-4611-927A-CBC8FCC30BD3}" destId="{B024BD93-DE32-47D8-A615-149FD858B8EA}" srcOrd="0" destOrd="0" presId="urn:microsoft.com/office/officeart/2005/8/layout/default#3"/>
    <dgm:cxn modelId="{0002CE29-A2E9-4599-8B55-61F4A69A6574}" type="presOf" srcId="{32D84252-F6FC-4EFA-95B3-9AA6A7568F48}" destId="{ABAF19A3-92E6-409D-BA28-321FFB5ECB19}" srcOrd="0" destOrd="0" presId="urn:microsoft.com/office/officeart/2005/8/layout/default#3"/>
    <dgm:cxn modelId="{1198E14F-BF39-49FA-8493-F8A6C0A36EE0}" srcId="{9676DA54-2BD2-4CDB-A52F-7A4CDDD83979}" destId="{24E935F4-E696-4611-927A-CBC8FCC30BD3}" srcOrd="0" destOrd="0" parTransId="{AD71E10D-51BD-425B-AC1C-52BDDA783268}" sibTransId="{A168664E-973C-42CC-874C-2716ECDA5EE7}"/>
    <dgm:cxn modelId="{C4A9CB35-2B97-473A-8B14-C7193D8D6DF0}" type="presOf" srcId="{9676DA54-2BD2-4CDB-A52F-7A4CDDD83979}" destId="{7FFF2F54-C053-4985-B096-ACB5F0909057}" srcOrd="0" destOrd="0" presId="urn:microsoft.com/office/officeart/2005/8/layout/default#3"/>
    <dgm:cxn modelId="{D212BD22-B397-4C32-A70B-3BDE9DF26951}" srcId="{9676DA54-2BD2-4CDB-A52F-7A4CDDD83979}" destId="{32D84252-F6FC-4EFA-95B3-9AA6A7568F48}" srcOrd="2" destOrd="0" parTransId="{014BBB09-8963-4632-BAB4-952DAE27C9B2}" sibTransId="{6BD19F22-2B4F-419A-AB6F-667B0A9F4B46}"/>
    <dgm:cxn modelId="{3FB373BA-05A7-4BFB-8370-56569E93E96F}" type="presParOf" srcId="{7FFF2F54-C053-4985-B096-ACB5F0909057}" destId="{B024BD93-DE32-47D8-A615-149FD858B8EA}" srcOrd="0" destOrd="0" presId="urn:microsoft.com/office/officeart/2005/8/layout/default#3"/>
    <dgm:cxn modelId="{F3557951-1196-411D-86C1-838A0480A10C}" type="presParOf" srcId="{7FFF2F54-C053-4985-B096-ACB5F0909057}" destId="{BC373044-CF31-4652-8B70-5C6C287E17D5}" srcOrd="1" destOrd="0" presId="urn:microsoft.com/office/officeart/2005/8/layout/default#3"/>
    <dgm:cxn modelId="{0AAB882C-A896-4A6E-AFC5-B810F32F2F6C}" type="presParOf" srcId="{7FFF2F54-C053-4985-B096-ACB5F0909057}" destId="{448E0B6E-9F40-48EC-956E-41E1342C0114}" srcOrd="2" destOrd="0" presId="urn:microsoft.com/office/officeart/2005/8/layout/default#3"/>
    <dgm:cxn modelId="{66CCCDF7-C7C5-4D94-8873-3CF3E54CE541}" type="presParOf" srcId="{7FFF2F54-C053-4985-B096-ACB5F0909057}" destId="{43FA0528-45A8-4351-B835-7C30209A81F7}" srcOrd="3" destOrd="0" presId="urn:microsoft.com/office/officeart/2005/8/layout/default#3"/>
    <dgm:cxn modelId="{C673F1DC-4CD5-4172-8C00-D2B87569CCB1}" type="presParOf" srcId="{7FFF2F54-C053-4985-B096-ACB5F0909057}" destId="{ABAF19A3-92E6-409D-BA28-321FFB5ECB19}" srcOrd="4" destOrd="0" presId="urn:microsoft.com/office/officeart/2005/8/layout/default#3"/>
    <dgm:cxn modelId="{EA7551E4-3D55-40D8-8C17-9DD5C1D2016F}" type="presParOf" srcId="{7FFF2F54-C053-4985-B096-ACB5F0909057}" destId="{E738D7ED-4C60-4018-9CC2-94CCA034F808}" srcOrd="5" destOrd="0" presId="urn:microsoft.com/office/officeart/2005/8/layout/default#3"/>
    <dgm:cxn modelId="{3F7737AA-1D77-449E-8AE9-D0D9712FC444}" type="presParOf" srcId="{7FFF2F54-C053-4985-B096-ACB5F0909057}" destId="{A484A9CC-7741-440E-AC06-A000F0B0F35A}" srcOrd="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76DA54-2BD2-4CDB-A52F-7A4CDDD83979}" type="doc">
      <dgm:prSet loTypeId="urn:microsoft.com/office/officeart/2005/8/layout/default#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E935F4-E696-4611-927A-CBC8FCC30BD3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400" dirty="0" smtClean="0">
              <a:solidFill>
                <a:srgbClr val="002060"/>
              </a:solidFill>
            </a:rPr>
            <a:t>55 474,0</a:t>
          </a:r>
          <a:endParaRPr lang="ru-RU" sz="1400" dirty="0">
            <a:solidFill>
              <a:srgbClr val="002060"/>
            </a:solidFill>
          </a:endParaRPr>
        </a:p>
      </dgm:t>
    </dgm:pt>
    <dgm:pt modelId="{AD71E10D-51BD-425B-AC1C-52BDDA783268}" type="par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68664E-973C-42CC-874C-2716ECDA5EE7}" type="sib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DB77814-3527-4AE3-B7B0-C976BAB8D0FA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400" dirty="0" smtClean="0">
              <a:solidFill>
                <a:srgbClr val="002060"/>
              </a:solidFill>
            </a:rPr>
            <a:t>129 491,5</a:t>
          </a:r>
          <a:endParaRPr lang="ru-RU" sz="1400" dirty="0">
            <a:solidFill>
              <a:srgbClr val="002060"/>
            </a:solidFill>
          </a:endParaRPr>
        </a:p>
      </dgm:t>
    </dgm:pt>
    <dgm:pt modelId="{DFCA6D76-A4AC-4B94-9481-B2CA5705C959}" type="parTrans" cxnId="{119E321A-FDF4-4B01-AEBE-11B758890F4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8303268-001A-4333-ACD7-332B8B847FD4}" type="sibTrans" cxnId="{119E321A-FDF4-4B01-AEBE-11B758890F4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2D84252-F6FC-4EFA-95B3-9AA6A7568F48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r>
            <a:rPr lang="ru-RU" sz="1400" dirty="0" smtClean="0">
              <a:solidFill>
                <a:srgbClr val="002060"/>
              </a:solidFill>
            </a:rPr>
            <a:t>325 861,9</a:t>
          </a:r>
          <a:endParaRPr lang="ru-RU" sz="1400" dirty="0">
            <a:solidFill>
              <a:srgbClr val="002060"/>
            </a:solidFill>
          </a:endParaRPr>
        </a:p>
      </dgm:t>
    </dgm:pt>
    <dgm:pt modelId="{014BBB09-8963-4632-BAB4-952DAE27C9B2}" type="par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D19F22-2B4F-419A-AB6F-667B0A9F4B46}" type="sib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244B76D-DF18-44EF-A317-A97D10E1348A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Иные</a:t>
          </a:r>
        </a:p>
        <a:p>
          <a:r>
            <a:rPr lang="ru-RU" sz="1300" dirty="0" smtClean="0">
              <a:solidFill>
                <a:srgbClr val="002060"/>
              </a:solidFill>
            </a:rPr>
            <a:t> межбюджетные трансферты</a:t>
          </a:r>
        </a:p>
        <a:p>
          <a:r>
            <a:rPr lang="ru-RU" sz="1300" dirty="0" smtClean="0">
              <a:solidFill>
                <a:srgbClr val="002060"/>
              </a:solidFill>
            </a:rPr>
            <a:t>27 610,8</a:t>
          </a:r>
          <a:endParaRPr lang="ru-RU" sz="1300" dirty="0">
            <a:solidFill>
              <a:srgbClr val="002060"/>
            </a:solidFill>
          </a:endParaRPr>
        </a:p>
      </dgm:t>
    </dgm:pt>
    <dgm:pt modelId="{EB87BEF2-66DC-4FF7-BD30-951C823E101B}" type="parTrans" cxnId="{54921DC6-1866-436C-8806-A96B2B50676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4A97B8A-3BCF-4724-B6DF-7F702CF84253}" type="sibTrans" cxnId="{54921DC6-1866-436C-8806-A96B2B50676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99ED519-7852-478E-8893-7D492179A48F}" type="pres">
      <dgm:prSet presAssocID="{9676DA54-2BD2-4CDB-A52F-7A4CDDD83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0749B9-F9DD-4355-8AEB-A20E968C550A}" type="pres">
      <dgm:prSet presAssocID="{24E935F4-E696-4611-927A-CBC8FCC30BD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447BB-BCF3-4207-89BD-0B00304A59B5}" type="pres">
      <dgm:prSet presAssocID="{A168664E-973C-42CC-874C-2716ECDA5EE7}" presName="sibTrans" presStyleCnt="0"/>
      <dgm:spPr/>
      <dgm:t>
        <a:bodyPr/>
        <a:lstStyle/>
        <a:p>
          <a:endParaRPr lang="ru-RU"/>
        </a:p>
      </dgm:t>
    </dgm:pt>
    <dgm:pt modelId="{AB6A5F05-0CFD-4582-8327-4278F1554A12}" type="pres">
      <dgm:prSet presAssocID="{CDB77814-3527-4AE3-B7B0-C976BAB8D0F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1EB76-2892-416E-A92B-112CC81D2E86}" type="pres">
      <dgm:prSet presAssocID="{A8303268-001A-4333-ACD7-332B8B847FD4}" presName="sibTrans" presStyleCnt="0"/>
      <dgm:spPr/>
      <dgm:t>
        <a:bodyPr/>
        <a:lstStyle/>
        <a:p>
          <a:endParaRPr lang="ru-RU"/>
        </a:p>
      </dgm:t>
    </dgm:pt>
    <dgm:pt modelId="{63CBF860-EFA9-4311-A803-DBE1FE982BED}" type="pres">
      <dgm:prSet presAssocID="{32D84252-F6FC-4EFA-95B3-9AA6A7568F4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CA24E-2B23-48A2-B6DB-667833F165C4}" type="pres">
      <dgm:prSet presAssocID="{6BD19F22-2B4F-419A-AB6F-667B0A9F4B46}" presName="sibTrans" presStyleCnt="0"/>
      <dgm:spPr/>
      <dgm:t>
        <a:bodyPr/>
        <a:lstStyle/>
        <a:p>
          <a:endParaRPr lang="ru-RU"/>
        </a:p>
      </dgm:t>
    </dgm:pt>
    <dgm:pt modelId="{AB808F42-3E25-4768-8FE1-DDFFDC8973D2}" type="pres">
      <dgm:prSet presAssocID="{B244B76D-DF18-44EF-A317-A97D10E1348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C2AF4-6C5A-4F7D-A5E2-AEE99100136E}" type="presOf" srcId="{32D84252-F6FC-4EFA-95B3-9AA6A7568F48}" destId="{63CBF860-EFA9-4311-A803-DBE1FE982BED}" srcOrd="0" destOrd="0" presId="urn:microsoft.com/office/officeart/2005/8/layout/default#4"/>
    <dgm:cxn modelId="{D9538EBA-143F-441D-950F-6DB8205CED8A}" type="presOf" srcId="{9676DA54-2BD2-4CDB-A52F-7A4CDDD83979}" destId="{099ED519-7852-478E-8893-7D492179A48F}" srcOrd="0" destOrd="0" presId="urn:microsoft.com/office/officeart/2005/8/layout/default#4"/>
    <dgm:cxn modelId="{119E321A-FDF4-4B01-AEBE-11B758890F48}" srcId="{9676DA54-2BD2-4CDB-A52F-7A4CDDD83979}" destId="{CDB77814-3527-4AE3-B7B0-C976BAB8D0FA}" srcOrd="1" destOrd="0" parTransId="{DFCA6D76-A4AC-4B94-9481-B2CA5705C959}" sibTransId="{A8303268-001A-4333-ACD7-332B8B847FD4}"/>
    <dgm:cxn modelId="{BA566688-C900-48CC-868F-99D9C7B0F168}" type="presOf" srcId="{B244B76D-DF18-44EF-A317-A97D10E1348A}" destId="{AB808F42-3E25-4768-8FE1-DDFFDC8973D2}" srcOrd="0" destOrd="0" presId="urn:microsoft.com/office/officeart/2005/8/layout/default#4"/>
    <dgm:cxn modelId="{54921DC6-1866-436C-8806-A96B2B506762}" srcId="{9676DA54-2BD2-4CDB-A52F-7A4CDDD83979}" destId="{B244B76D-DF18-44EF-A317-A97D10E1348A}" srcOrd="3" destOrd="0" parTransId="{EB87BEF2-66DC-4FF7-BD30-951C823E101B}" sibTransId="{34A97B8A-3BCF-4724-B6DF-7F702CF84253}"/>
    <dgm:cxn modelId="{1198E14F-BF39-49FA-8493-F8A6C0A36EE0}" srcId="{9676DA54-2BD2-4CDB-A52F-7A4CDDD83979}" destId="{24E935F4-E696-4611-927A-CBC8FCC30BD3}" srcOrd="0" destOrd="0" parTransId="{AD71E10D-51BD-425B-AC1C-52BDDA783268}" sibTransId="{A168664E-973C-42CC-874C-2716ECDA5EE7}"/>
    <dgm:cxn modelId="{DE4265EB-FD4D-41D2-B272-D96C0152A8F5}" type="presOf" srcId="{24E935F4-E696-4611-927A-CBC8FCC30BD3}" destId="{5C0749B9-F9DD-4355-8AEB-A20E968C550A}" srcOrd="0" destOrd="0" presId="urn:microsoft.com/office/officeart/2005/8/layout/default#4"/>
    <dgm:cxn modelId="{D212BD22-B397-4C32-A70B-3BDE9DF26951}" srcId="{9676DA54-2BD2-4CDB-A52F-7A4CDDD83979}" destId="{32D84252-F6FC-4EFA-95B3-9AA6A7568F48}" srcOrd="2" destOrd="0" parTransId="{014BBB09-8963-4632-BAB4-952DAE27C9B2}" sibTransId="{6BD19F22-2B4F-419A-AB6F-667B0A9F4B46}"/>
    <dgm:cxn modelId="{52FC38FF-1FDE-46D4-8F7A-B30A394502D3}" type="presOf" srcId="{CDB77814-3527-4AE3-B7B0-C976BAB8D0FA}" destId="{AB6A5F05-0CFD-4582-8327-4278F1554A12}" srcOrd="0" destOrd="0" presId="urn:microsoft.com/office/officeart/2005/8/layout/default#4"/>
    <dgm:cxn modelId="{610948E2-0E3C-46DC-909B-52539856E01E}" type="presParOf" srcId="{099ED519-7852-478E-8893-7D492179A48F}" destId="{5C0749B9-F9DD-4355-8AEB-A20E968C550A}" srcOrd="0" destOrd="0" presId="urn:microsoft.com/office/officeart/2005/8/layout/default#4"/>
    <dgm:cxn modelId="{670BD377-4B99-470E-A596-D8DAE3139D1B}" type="presParOf" srcId="{099ED519-7852-478E-8893-7D492179A48F}" destId="{C9E447BB-BCF3-4207-89BD-0B00304A59B5}" srcOrd="1" destOrd="0" presId="urn:microsoft.com/office/officeart/2005/8/layout/default#4"/>
    <dgm:cxn modelId="{3A5B15A8-E6E7-4817-9265-DD38C0F083C4}" type="presParOf" srcId="{099ED519-7852-478E-8893-7D492179A48F}" destId="{AB6A5F05-0CFD-4582-8327-4278F1554A12}" srcOrd="2" destOrd="0" presId="urn:microsoft.com/office/officeart/2005/8/layout/default#4"/>
    <dgm:cxn modelId="{AD0326C7-8C3D-4995-A7DD-895DB8A82856}" type="presParOf" srcId="{099ED519-7852-478E-8893-7D492179A48F}" destId="{F551EB76-2892-416E-A92B-112CC81D2E86}" srcOrd="3" destOrd="0" presId="urn:microsoft.com/office/officeart/2005/8/layout/default#4"/>
    <dgm:cxn modelId="{71A57CDC-1482-4B80-A2AB-BEBBD675C7CC}" type="presParOf" srcId="{099ED519-7852-478E-8893-7D492179A48F}" destId="{63CBF860-EFA9-4311-A803-DBE1FE982BED}" srcOrd="4" destOrd="0" presId="urn:microsoft.com/office/officeart/2005/8/layout/default#4"/>
    <dgm:cxn modelId="{37134AB1-106F-4E55-AC01-2E7D2535CDC3}" type="presParOf" srcId="{099ED519-7852-478E-8893-7D492179A48F}" destId="{3C7CA24E-2B23-48A2-B6DB-667833F165C4}" srcOrd="5" destOrd="0" presId="urn:microsoft.com/office/officeart/2005/8/layout/default#4"/>
    <dgm:cxn modelId="{52F2BA8C-A751-4B45-94B5-66570918096B}" type="presParOf" srcId="{099ED519-7852-478E-8893-7D492179A48F}" destId="{AB808F42-3E25-4768-8FE1-DDFFDC8973D2}" srcOrd="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76DA54-2BD2-4CDB-A52F-7A4CDDD83979}" type="doc">
      <dgm:prSet loTypeId="urn:microsoft.com/office/officeart/2005/8/layout/default#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4E935F4-E696-4611-927A-CBC8FCC30BD3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r>
            <a:rPr lang="ru-RU" sz="1400" dirty="0" smtClean="0">
              <a:solidFill>
                <a:srgbClr val="002060"/>
              </a:solidFill>
            </a:rPr>
            <a:t>55 766,0</a:t>
          </a:r>
          <a:endParaRPr lang="ru-RU" sz="1400" dirty="0">
            <a:solidFill>
              <a:srgbClr val="002060"/>
            </a:solidFill>
          </a:endParaRPr>
        </a:p>
      </dgm:t>
    </dgm:pt>
    <dgm:pt modelId="{AD71E10D-51BD-425B-AC1C-52BDDA783268}" type="par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168664E-973C-42CC-874C-2716ECDA5EE7}" type="sibTrans" cxnId="{1198E14F-BF39-49FA-8493-F8A6C0A36EE0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DB77814-3527-4AE3-B7B0-C976BAB8D0FA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r>
            <a:rPr lang="ru-RU" sz="1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44 528,5</a:t>
          </a:r>
          <a:endParaRPr lang="ru-RU" sz="1400" dirty="0">
            <a:solidFill>
              <a:srgbClr val="002060"/>
            </a:solidFill>
            <a:latin typeface="Calibri" panose="020F0502020204030204" pitchFamily="34" charset="0"/>
          </a:endParaRPr>
        </a:p>
      </dgm:t>
    </dgm:pt>
    <dgm:pt modelId="{DFCA6D76-A4AC-4B94-9481-B2CA5705C959}" type="parTrans" cxnId="{119E321A-FDF4-4B01-AEBE-11B758890F4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8303268-001A-4333-ACD7-332B8B847FD4}" type="sibTrans" cxnId="{119E321A-FDF4-4B01-AEBE-11B758890F4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32D84252-F6FC-4EFA-95B3-9AA6A7568F48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r>
            <a:rPr lang="ru-RU" sz="14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325 725,0</a:t>
          </a:r>
          <a:endParaRPr lang="ru-RU" sz="1400" dirty="0">
            <a:solidFill>
              <a:srgbClr val="002060"/>
            </a:solidFill>
            <a:latin typeface="Calibri" panose="020F0502020204030204" pitchFamily="34" charset="0"/>
          </a:endParaRPr>
        </a:p>
      </dgm:t>
    </dgm:pt>
    <dgm:pt modelId="{014BBB09-8963-4632-BAB4-952DAE27C9B2}" type="par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BD19F22-2B4F-419A-AB6F-667B0A9F4B46}" type="sibTrans" cxnId="{D212BD22-B397-4C32-A70B-3BDE9DF2695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FE881DA-B879-4399-A5F6-594B204ACE91}">
      <dgm:prSet phldrT="[Текст]" custT="1"/>
      <dgm:spPr>
        <a:scene3d>
          <a:camera prst="isometricOffAxis1Right"/>
          <a:lightRig rig="threePt" dir="t"/>
        </a:scene3d>
      </dgm:spPr>
      <dgm:t>
        <a:bodyPr/>
        <a:lstStyle/>
        <a:p>
          <a:r>
            <a:rPr lang="ru-RU" sz="1300" dirty="0" smtClean="0">
              <a:solidFill>
                <a:srgbClr val="002060"/>
              </a:solidFill>
            </a:rPr>
            <a:t>Иные </a:t>
          </a:r>
        </a:p>
        <a:p>
          <a:r>
            <a:rPr lang="ru-RU" sz="1300" dirty="0" smtClean="0">
              <a:solidFill>
                <a:srgbClr val="002060"/>
              </a:solidFill>
            </a:rPr>
            <a:t>межбюджетные трансферты</a:t>
          </a:r>
        </a:p>
        <a:p>
          <a:r>
            <a:rPr lang="ru-RU" sz="1300" dirty="0" smtClean="0">
              <a:solidFill>
                <a:srgbClr val="002060"/>
              </a:solidFill>
            </a:rPr>
            <a:t>27 310,8</a:t>
          </a:r>
          <a:endParaRPr lang="ru-RU" sz="1300" dirty="0">
            <a:solidFill>
              <a:srgbClr val="002060"/>
            </a:solidFill>
          </a:endParaRPr>
        </a:p>
      </dgm:t>
    </dgm:pt>
    <dgm:pt modelId="{17F8699D-B890-490C-9449-C838CF05B5A9}" type="par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D1A8854-9329-4EDA-A53D-2D720953B785}" type="sibTrans" cxnId="{08D3CABC-1A6B-413E-B4B5-940465566444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637C6236-7D73-4B57-B267-2AFC5BEF6895}" type="pres">
      <dgm:prSet presAssocID="{9676DA54-2BD2-4CDB-A52F-7A4CDDD83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9BD200-F031-42E7-A290-A7D49D6E9BF5}" type="pres">
      <dgm:prSet presAssocID="{24E935F4-E696-4611-927A-CBC8FCC30BD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F14727-8710-4F6E-875B-5D3C46120436}" type="pres">
      <dgm:prSet presAssocID="{A168664E-973C-42CC-874C-2716ECDA5EE7}" presName="sibTrans" presStyleCnt="0"/>
      <dgm:spPr/>
      <dgm:t>
        <a:bodyPr/>
        <a:lstStyle/>
        <a:p>
          <a:endParaRPr lang="ru-RU"/>
        </a:p>
      </dgm:t>
    </dgm:pt>
    <dgm:pt modelId="{F74C0B90-CAA1-42D9-813E-93CC344280C9}" type="pres">
      <dgm:prSet presAssocID="{CDB77814-3527-4AE3-B7B0-C976BAB8D0F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2DF7E-20E3-42FB-AF58-9F601CB89010}" type="pres">
      <dgm:prSet presAssocID="{A8303268-001A-4333-ACD7-332B8B847FD4}" presName="sibTrans" presStyleCnt="0"/>
      <dgm:spPr/>
      <dgm:t>
        <a:bodyPr/>
        <a:lstStyle/>
        <a:p>
          <a:endParaRPr lang="ru-RU"/>
        </a:p>
      </dgm:t>
    </dgm:pt>
    <dgm:pt modelId="{4A5F34A6-F50C-45A6-BD4B-FA19A3DF0890}" type="pres">
      <dgm:prSet presAssocID="{32D84252-F6FC-4EFA-95B3-9AA6A7568F4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A27F7-D9A6-4EA5-BCEB-5A303209C94B}" type="pres">
      <dgm:prSet presAssocID="{6BD19F22-2B4F-419A-AB6F-667B0A9F4B46}" presName="sibTrans" presStyleCnt="0"/>
      <dgm:spPr/>
      <dgm:t>
        <a:bodyPr/>
        <a:lstStyle/>
        <a:p>
          <a:endParaRPr lang="ru-RU"/>
        </a:p>
      </dgm:t>
    </dgm:pt>
    <dgm:pt modelId="{9FC0C1A7-A8A4-4886-BB0E-1E28681B11FE}" type="pres">
      <dgm:prSet presAssocID="{BFE881DA-B879-4399-A5F6-594B204ACE9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D3CABC-1A6B-413E-B4B5-940465566444}" srcId="{9676DA54-2BD2-4CDB-A52F-7A4CDDD83979}" destId="{BFE881DA-B879-4399-A5F6-594B204ACE91}" srcOrd="3" destOrd="0" parTransId="{17F8699D-B890-490C-9449-C838CF05B5A9}" sibTransId="{5D1A8854-9329-4EDA-A53D-2D720953B785}"/>
    <dgm:cxn modelId="{9152CF8D-0B8F-4501-B105-0E2D4AAA9AE1}" type="presOf" srcId="{24E935F4-E696-4611-927A-CBC8FCC30BD3}" destId="{A19BD200-F031-42E7-A290-A7D49D6E9BF5}" srcOrd="0" destOrd="0" presId="urn:microsoft.com/office/officeart/2005/8/layout/default#5"/>
    <dgm:cxn modelId="{1198E14F-BF39-49FA-8493-F8A6C0A36EE0}" srcId="{9676DA54-2BD2-4CDB-A52F-7A4CDDD83979}" destId="{24E935F4-E696-4611-927A-CBC8FCC30BD3}" srcOrd="0" destOrd="0" parTransId="{AD71E10D-51BD-425B-AC1C-52BDDA783268}" sibTransId="{A168664E-973C-42CC-874C-2716ECDA5EE7}"/>
    <dgm:cxn modelId="{93AAB972-A8AC-4B5D-9515-BF87C9831A2C}" type="presOf" srcId="{BFE881DA-B879-4399-A5F6-594B204ACE91}" destId="{9FC0C1A7-A8A4-4886-BB0E-1E28681B11FE}" srcOrd="0" destOrd="0" presId="urn:microsoft.com/office/officeart/2005/8/layout/default#5"/>
    <dgm:cxn modelId="{D212BD22-B397-4C32-A70B-3BDE9DF26951}" srcId="{9676DA54-2BD2-4CDB-A52F-7A4CDDD83979}" destId="{32D84252-F6FC-4EFA-95B3-9AA6A7568F48}" srcOrd="2" destOrd="0" parTransId="{014BBB09-8963-4632-BAB4-952DAE27C9B2}" sibTransId="{6BD19F22-2B4F-419A-AB6F-667B0A9F4B46}"/>
    <dgm:cxn modelId="{67D7E1B6-155D-4269-B9BE-E882EC9F8C39}" type="presOf" srcId="{9676DA54-2BD2-4CDB-A52F-7A4CDDD83979}" destId="{637C6236-7D73-4B57-B267-2AFC5BEF6895}" srcOrd="0" destOrd="0" presId="urn:microsoft.com/office/officeart/2005/8/layout/default#5"/>
    <dgm:cxn modelId="{EC807B39-661D-4939-9953-8F4831F161DE}" type="presOf" srcId="{32D84252-F6FC-4EFA-95B3-9AA6A7568F48}" destId="{4A5F34A6-F50C-45A6-BD4B-FA19A3DF0890}" srcOrd="0" destOrd="0" presId="urn:microsoft.com/office/officeart/2005/8/layout/default#5"/>
    <dgm:cxn modelId="{119E321A-FDF4-4B01-AEBE-11B758890F48}" srcId="{9676DA54-2BD2-4CDB-A52F-7A4CDDD83979}" destId="{CDB77814-3527-4AE3-B7B0-C976BAB8D0FA}" srcOrd="1" destOrd="0" parTransId="{DFCA6D76-A4AC-4B94-9481-B2CA5705C959}" sibTransId="{A8303268-001A-4333-ACD7-332B8B847FD4}"/>
    <dgm:cxn modelId="{3F5E0C97-9C80-4ADF-925D-9BD0C9AF875E}" type="presOf" srcId="{CDB77814-3527-4AE3-B7B0-C976BAB8D0FA}" destId="{F74C0B90-CAA1-42D9-813E-93CC344280C9}" srcOrd="0" destOrd="0" presId="urn:microsoft.com/office/officeart/2005/8/layout/default#5"/>
    <dgm:cxn modelId="{CFE25A45-A1D7-4EC1-87D4-F41416AC1DB4}" type="presParOf" srcId="{637C6236-7D73-4B57-B267-2AFC5BEF6895}" destId="{A19BD200-F031-42E7-A290-A7D49D6E9BF5}" srcOrd="0" destOrd="0" presId="urn:microsoft.com/office/officeart/2005/8/layout/default#5"/>
    <dgm:cxn modelId="{CA25961F-2B4E-44CE-AC74-1945AFAF90F4}" type="presParOf" srcId="{637C6236-7D73-4B57-B267-2AFC5BEF6895}" destId="{74F14727-8710-4F6E-875B-5D3C46120436}" srcOrd="1" destOrd="0" presId="urn:microsoft.com/office/officeart/2005/8/layout/default#5"/>
    <dgm:cxn modelId="{7CA40BB0-C44C-4079-9564-E21F70C7DD1B}" type="presParOf" srcId="{637C6236-7D73-4B57-B267-2AFC5BEF6895}" destId="{F74C0B90-CAA1-42D9-813E-93CC344280C9}" srcOrd="2" destOrd="0" presId="urn:microsoft.com/office/officeart/2005/8/layout/default#5"/>
    <dgm:cxn modelId="{F820333B-05C3-4C12-B783-68E758BD7D04}" type="presParOf" srcId="{637C6236-7D73-4B57-B267-2AFC5BEF6895}" destId="{E882DF7E-20E3-42FB-AF58-9F601CB89010}" srcOrd="3" destOrd="0" presId="urn:microsoft.com/office/officeart/2005/8/layout/default#5"/>
    <dgm:cxn modelId="{A96A9DA3-B0A9-449F-B489-1BC97E0861D5}" type="presParOf" srcId="{637C6236-7D73-4B57-B267-2AFC5BEF6895}" destId="{4A5F34A6-F50C-45A6-BD4B-FA19A3DF0890}" srcOrd="4" destOrd="0" presId="urn:microsoft.com/office/officeart/2005/8/layout/default#5"/>
    <dgm:cxn modelId="{9D536AEA-38D6-4526-84BA-1ECBE4E563A9}" type="presParOf" srcId="{637C6236-7D73-4B57-B267-2AFC5BEF6895}" destId="{95BA27F7-D9A6-4EA5-BCEB-5A303209C94B}" srcOrd="5" destOrd="0" presId="urn:microsoft.com/office/officeart/2005/8/layout/default#5"/>
    <dgm:cxn modelId="{D7630BF4-1B8B-4A9C-9041-2F0BD61A9461}" type="presParOf" srcId="{637C6236-7D73-4B57-B267-2AFC5BEF6895}" destId="{9FC0C1A7-A8A4-4886-BB0E-1E28681B11FE}" srcOrd="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1AA842-F165-4E00-A3AB-B4664F4545ED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75B1A5-9156-49E9-8272-7909BCC1F77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628 199,5</a:t>
          </a:r>
          <a:endParaRPr lang="ru-RU" sz="1600" b="1" dirty="0">
            <a:solidFill>
              <a:srgbClr val="002060"/>
            </a:solidFill>
          </a:endParaRPr>
        </a:p>
      </dgm:t>
    </dgm:pt>
    <dgm:pt modelId="{40B491F6-0988-4C59-93C5-61ED071EA0FB}" type="parTrans" cxnId="{6336C5FD-798D-4AF8-AE24-53003E0DD2D1}">
      <dgm:prSet/>
      <dgm:spPr/>
      <dgm:t>
        <a:bodyPr/>
        <a:lstStyle/>
        <a:p>
          <a:endParaRPr lang="ru-RU"/>
        </a:p>
      </dgm:t>
    </dgm:pt>
    <dgm:pt modelId="{B860E280-464A-4AF1-83DC-FBE0EF8788E4}" type="sibTrans" cxnId="{6336C5FD-798D-4AF8-AE24-53003E0DD2D1}">
      <dgm:prSet/>
      <dgm:spPr/>
      <dgm:t>
        <a:bodyPr/>
        <a:lstStyle/>
        <a:p>
          <a:endParaRPr lang="ru-RU"/>
        </a:p>
      </dgm:t>
    </dgm:pt>
    <dgm:pt modelId="{279A87EE-A751-449C-89EC-0D6F6E607BA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 </a:t>
          </a:r>
          <a:r>
            <a:rPr lang="ru-RU" sz="1600" b="1" dirty="0" smtClean="0">
              <a:solidFill>
                <a:srgbClr val="002060"/>
              </a:solidFill>
            </a:rPr>
            <a:t>359 834,0</a:t>
          </a:r>
          <a:endParaRPr lang="ru-RU" sz="1600" b="1" dirty="0">
            <a:solidFill>
              <a:srgbClr val="002060"/>
            </a:solidFill>
          </a:endParaRPr>
        </a:p>
      </dgm:t>
    </dgm:pt>
    <dgm:pt modelId="{7EA49765-3E71-4489-96BF-5D46F1247BA5}" type="sibTrans" cxnId="{BC2107FC-F554-4EDC-A355-3D46A3EA1E07}">
      <dgm:prSet/>
      <dgm:spPr/>
      <dgm:t>
        <a:bodyPr/>
        <a:lstStyle/>
        <a:p>
          <a:endParaRPr lang="ru-RU"/>
        </a:p>
      </dgm:t>
    </dgm:pt>
    <dgm:pt modelId="{074D5D80-D01D-4D3F-8AA2-0D50886B0320}" type="parTrans" cxnId="{BC2107FC-F554-4EDC-A355-3D46A3EA1E07}">
      <dgm:prSet/>
      <dgm:spPr/>
      <dgm:t>
        <a:bodyPr/>
        <a:lstStyle/>
        <a:p>
          <a:endParaRPr lang="ru-RU"/>
        </a:p>
      </dgm:t>
    </dgm:pt>
    <dgm:pt modelId="{8BC2A158-2723-427C-8A9D-B67290D7774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35 538,2</a:t>
          </a:r>
          <a:endParaRPr lang="ru-RU" sz="1600" b="1" dirty="0">
            <a:solidFill>
              <a:srgbClr val="002060"/>
            </a:solidFill>
          </a:endParaRPr>
        </a:p>
      </dgm:t>
    </dgm:pt>
    <dgm:pt modelId="{B09EDA3A-80FA-4346-8EA4-CF7BCE683FAB}" type="sibTrans" cxnId="{DB683D4A-CD2B-4E5B-B4DD-C4C319FF25CD}">
      <dgm:prSet/>
      <dgm:spPr/>
      <dgm:t>
        <a:bodyPr/>
        <a:lstStyle/>
        <a:p>
          <a:endParaRPr lang="ru-RU"/>
        </a:p>
      </dgm:t>
    </dgm:pt>
    <dgm:pt modelId="{19115FFB-0F11-431F-B941-1F00FEBE2EFC}" type="parTrans" cxnId="{DB683D4A-CD2B-4E5B-B4DD-C4C319FF25CD}">
      <dgm:prSet/>
      <dgm:spPr/>
      <dgm:t>
        <a:bodyPr/>
        <a:lstStyle/>
        <a:p>
          <a:endParaRPr lang="ru-RU"/>
        </a:p>
      </dgm:t>
    </dgm:pt>
    <dgm:pt modelId="{A2081117-9A0E-47D1-8B77-7A60C5549AE5}" type="pres">
      <dgm:prSet presAssocID="{A71AA842-F165-4E00-A3AB-B4664F454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A90811E-88B0-4955-AE03-A03FE5D13D8C}" type="pres">
      <dgm:prSet presAssocID="{9C75B1A5-9156-49E9-8272-7909BCC1F77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FDEAF-A230-439A-BFE2-146981D59B8E}" type="pres">
      <dgm:prSet presAssocID="{8BC2A158-2723-427C-8A9D-B67290D7774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9163B-270F-41C2-B016-759E3F713EA0}" type="pres">
      <dgm:prSet presAssocID="{279A87EE-A751-449C-89EC-0D6F6E607BA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C7828-AD0D-4F6D-8BC3-B0994AFA06FD}" type="presOf" srcId="{279A87EE-A751-449C-89EC-0D6F6E607BAE}" destId="{8849163B-270F-41C2-B016-759E3F713EA0}" srcOrd="0" destOrd="0" presId="urn:microsoft.com/office/officeart/2009/3/layout/IncreasingArrowsProcess"/>
    <dgm:cxn modelId="{BC2107FC-F554-4EDC-A355-3D46A3EA1E07}" srcId="{A71AA842-F165-4E00-A3AB-B4664F4545ED}" destId="{279A87EE-A751-449C-89EC-0D6F6E607BAE}" srcOrd="2" destOrd="0" parTransId="{074D5D80-D01D-4D3F-8AA2-0D50886B0320}" sibTransId="{7EA49765-3E71-4489-96BF-5D46F1247BA5}"/>
    <dgm:cxn modelId="{877764B2-3130-4884-BF24-CBF11D0CC5F3}" type="presOf" srcId="{8BC2A158-2723-427C-8A9D-B67290D7774E}" destId="{8EAFDEAF-A230-439A-BFE2-146981D59B8E}" srcOrd="0" destOrd="0" presId="urn:microsoft.com/office/officeart/2009/3/layout/IncreasingArrowsProcess"/>
    <dgm:cxn modelId="{6336C5FD-798D-4AF8-AE24-53003E0DD2D1}" srcId="{A71AA842-F165-4E00-A3AB-B4664F4545ED}" destId="{9C75B1A5-9156-49E9-8272-7909BCC1F77C}" srcOrd="0" destOrd="0" parTransId="{40B491F6-0988-4C59-93C5-61ED071EA0FB}" sibTransId="{B860E280-464A-4AF1-83DC-FBE0EF8788E4}"/>
    <dgm:cxn modelId="{DB683D4A-CD2B-4E5B-B4DD-C4C319FF25CD}" srcId="{A71AA842-F165-4E00-A3AB-B4664F4545ED}" destId="{8BC2A158-2723-427C-8A9D-B67290D7774E}" srcOrd="1" destOrd="0" parTransId="{19115FFB-0F11-431F-B941-1F00FEBE2EFC}" sibTransId="{B09EDA3A-80FA-4346-8EA4-CF7BCE683FAB}"/>
    <dgm:cxn modelId="{B558482F-A26A-4421-A668-FB7C14646BC9}" type="presOf" srcId="{9C75B1A5-9156-49E9-8272-7909BCC1F77C}" destId="{0A90811E-88B0-4955-AE03-A03FE5D13D8C}" srcOrd="0" destOrd="0" presId="urn:microsoft.com/office/officeart/2009/3/layout/IncreasingArrowsProcess"/>
    <dgm:cxn modelId="{E95360B6-554F-41E7-957F-29703F485BEC}" type="presOf" srcId="{A71AA842-F165-4E00-A3AB-B4664F4545ED}" destId="{A2081117-9A0E-47D1-8B77-7A60C5549AE5}" srcOrd="0" destOrd="0" presId="urn:microsoft.com/office/officeart/2009/3/layout/IncreasingArrowsProcess"/>
    <dgm:cxn modelId="{F3265319-EED7-48AD-B613-8DF400DAB6EF}" type="presParOf" srcId="{A2081117-9A0E-47D1-8B77-7A60C5549AE5}" destId="{0A90811E-88B0-4955-AE03-A03FE5D13D8C}" srcOrd="0" destOrd="0" presId="urn:microsoft.com/office/officeart/2009/3/layout/IncreasingArrowsProcess"/>
    <dgm:cxn modelId="{8682555F-9CF8-429B-8ED2-F32B384338C0}" type="presParOf" srcId="{A2081117-9A0E-47D1-8B77-7A60C5549AE5}" destId="{8EAFDEAF-A230-439A-BFE2-146981D59B8E}" srcOrd="1" destOrd="0" presId="urn:microsoft.com/office/officeart/2009/3/layout/IncreasingArrowsProcess"/>
    <dgm:cxn modelId="{72DB4E2A-101B-4AAD-B33E-9DBA1B22438A}" type="presParOf" srcId="{A2081117-9A0E-47D1-8B77-7A60C5549AE5}" destId="{8849163B-270F-41C2-B016-759E3F713EA0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1AA842-F165-4E00-A3AB-B4664F4545ED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75B1A5-9156-49E9-8272-7909BCC1F77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453 330,3</a:t>
          </a:r>
          <a:endParaRPr lang="ru-RU" sz="1600" b="1" dirty="0">
            <a:solidFill>
              <a:srgbClr val="002060"/>
            </a:solidFill>
          </a:endParaRPr>
        </a:p>
      </dgm:t>
    </dgm:pt>
    <dgm:pt modelId="{40B491F6-0988-4C59-93C5-61ED071EA0FB}" type="parTrans" cxnId="{6336C5FD-798D-4AF8-AE24-53003E0DD2D1}">
      <dgm:prSet/>
      <dgm:spPr/>
      <dgm:t>
        <a:bodyPr/>
        <a:lstStyle/>
        <a:p>
          <a:endParaRPr lang="ru-RU"/>
        </a:p>
      </dgm:t>
    </dgm:pt>
    <dgm:pt modelId="{B860E280-464A-4AF1-83DC-FBE0EF8788E4}" type="sibTrans" cxnId="{6336C5FD-798D-4AF8-AE24-53003E0DD2D1}">
      <dgm:prSet/>
      <dgm:spPr/>
      <dgm:t>
        <a:bodyPr/>
        <a:lstStyle/>
        <a:p>
          <a:endParaRPr lang="ru-RU"/>
        </a:p>
      </dgm:t>
    </dgm:pt>
    <dgm:pt modelId="{8BC2A158-2723-427C-8A9D-B67290D7774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32 763,</a:t>
          </a:r>
          <a:r>
            <a:rPr lang="ru-RU" sz="1800" b="1" dirty="0" smtClean="0">
              <a:solidFill>
                <a:srgbClr val="002060"/>
              </a:solidFill>
            </a:rPr>
            <a:t>0</a:t>
          </a:r>
          <a:endParaRPr lang="ru-RU" sz="1800" b="1" dirty="0">
            <a:solidFill>
              <a:srgbClr val="002060"/>
            </a:solidFill>
          </a:endParaRPr>
        </a:p>
      </dgm:t>
    </dgm:pt>
    <dgm:pt modelId="{19115FFB-0F11-431F-B941-1F00FEBE2EFC}" type="parTrans" cxnId="{DB683D4A-CD2B-4E5B-B4DD-C4C319FF25CD}">
      <dgm:prSet/>
      <dgm:spPr/>
      <dgm:t>
        <a:bodyPr/>
        <a:lstStyle/>
        <a:p>
          <a:endParaRPr lang="ru-RU"/>
        </a:p>
      </dgm:t>
    </dgm:pt>
    <dgm:pt modelId="{B09EDA3A-80FA-4346-8EA4-CF7BCE683FAB}" type="sibTrans" cxnId="{DB683D4A-CD2B-4E5B-B4DD-C4C319FF25CD}">
      <dgm:prSet/>
      <dgm:spPr/>
      <dgm:t>
        <a:bodyPr/>
        <a:lstStyle/>
        <a:p>
          <a:endParaRPr lang="ru-RU"/>
        </a:p>
      </dgm:t>
    </dgm:pt>
    <dgm:pt modelId="{279A87EE-A751-449C-89EC-0D6F6E607BA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391 147,0</a:t>
          </a:r>
          <a:endParaRPr lang="ru-RU" sz="1600" b="1" dirty="0">
            <a:solidFill>
              <a:srgbClr val="002060"/>
            </a:solidFill>
          </a:endParaRPr>
        </a:p>
      </dgm:t>
    </dgm:pt>
    <dgm:pt modelId="{074D5D80-D01D-4D3F-8AA2-0D50886B0320}" type="parTrans" cxnId="{BC2107FC-F554-4EDC-A355-3D46A3EA1E07}">
      <dgm:prSet/>
      <dgm:spPr/>
      <dgm:t>
        <a:bodyPr/>
        <a:lstStyle/>
        <a:p>
          <a:endParaRPr lang="ru-RU"/>
        </a:p>
      </dgm:t>
    </dgm:pt>
    <dgm:pt modelId="{7EA49765-3E71-4489-96BF-5D46F1247BA5}" type="sibTrans" cxnId="{BC2107FC-F554-4EDC-A355-3D46A3EA1E07}">
      <dgm:prSet/>
      <dgm:spPr/>
      <dgm:t>
        <a:bodyPr/>
        <a:lstStyle/>
        <a:p>
          <a:endParaRPr lang="ru-RU"/>
        </a:p>
      </dgm:t>
    </dgm:pt>
    <dgm:pt modelId="{F94E7AC0-E682-4C1B-B770-E14CFE5068AE}" type="pres">
      <dgm:prSet presAssocID="{A71AA842-F165-4E00-A3AB-B4664F454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80DF8D-9994-4C67-B3EA-2FBE46CAE192}" type="pres">
      <dgm:prSet presAssocID="{9C75B1A5-9156-49E9-8272-7909BCC1F77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BB3C7-7DE5-41A2-8457-963E0464362E}" type="pres">
      <dgm:prSet presAssocID="{8BC2A158-2723-427C-8A9D-B67290D7774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CFE3A-B89F-4EDC-A3FD-C485D84B47FF}" type="pres">
      <dgm:prSet presAssocID="{279A87EE-A751-449C-89EC-0D6F6E607BA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C776C5-9ACF-40F3-B922-7F52139AE4F1}" type="presOf" srcId="{8BC2A158-2723-427C-8A9D-B67290D7774E}" destId="{7ECBB3C7-7DE5-41A2-8457-963E0464362E}" srcOrd="0" destOrd="0" presId="urn:microsoft.com/office/officeart/2009/3/layout/IncreasingArrowsProcess"/>
    <dgm:cxn modelId="{DB5BFBB2-9B0E-45EA-B72D-E2BBD8BDA16C}" type="presOf" srcId="{9C75B1A5-9156-49E9-8272-7909BCC1F77C}" destId="{7680DF8D-9994-4C67-B3EA-2FBE46CAE192}" srcOrd="0" destOrd="0" presId="urn:microsoft.com/office/officeart/2009/3/layout/IncreasingArrowsProcess"/>
    <dgm:cxn modelId="{6336C5FD-798D-4AF8-AE24-53003E0DD2D1}" srcId="{A71AA842-F165-4E00-A3AB-B4664F4545ED}" destId="{9C75B1A5-9156-49E9-8272-7909BCC1F77C}" srcOrd="0" destOrd="0" parTransId="{40B491F6-0988-4C59-93C5-61ED071EA0FB}" sibTransId="{B860E280-464A-4AF1-83DC-FBE0EF8788E4}"/>
    <dgm:cxn modelId="{BC2107FC-F554-4EDC-A355-3D46A3EA1E07}" srcId="{A71AA842-F165-4E00-A3AB-B4664F4545ED}" destId="{279A87EE-A751-449C-89EC-0D6F6E607BAE}" srcOrd="2" destOrd="0" parTransId="{074D5D80-D01D-4D3F-8AA2-0D50886B0320}" sibTransId="{7EA49765-3E71-4489-96BF-5D46F1247BA5}"/>
    <dgm:cxn modelId="{B50F1906-C4A0-4426-A6EC-E64ED7E82452}" type="presOf" srcId="{A71AA842-F165-4E00-A3AB-B4664F4545ED}" destId="{F94E7AC0-E682-4C1B-B770-E14CFE5068AE}" srcOrd="0" destOrd="0" presId="urn:microsoft.com/office/officeart/2009/3/layout/IncreasingArrowsProcess"/>
    <dgm:cxn modelId="{DB683D4A-CD2B-4E5B-B4DD-C4C319FF25CD}" srcId="{A71AA842-F165-4E00-A3AB-B4664F4545ED}" destId="{8BC2A158-2723-427C-8A9D-B67290D7774E}" srcOrd="1" destOrd="0" parTransId="{19115FFB-0F11-431F-B941-1F00FEBE2EFC}" sibTransId="{B09EDA3A-80FA-4346-8EA4-CF7BCE683FAB}"/>
    <dgm:cxn modelId="{DC3E6147-C8BE-4E3A-BB7C-F4EA33BF3429}" type="presOf" srcId="{279A87EE-A751-449C-89EC-0D6F6E607BAE}" destId="{2CFCFE3A-B89F-4EDC-A3FD-C485D84B47FF}" srcOrd="0" destOrd="0" presId="urn:microsoft.com/office/officeart/2009/3/layout/IncreasingArrowsProcess"/>
    <dgm:cxn modelId="{B8302AB7-A7AE-4EA7-A9AB-F3132067E69D}" type="presParOf" srcId="{F94E7AC0-E682-4C1B-B770-E14CFE5068AE}" destId="{7680DF8D-9994-4C67-B3EA-2FBE46CAE192}" srcOrd="0" destOrd="0" presId="urn:microsoft.com/office/officeart/2009/3/layout/IncreasingArrowsProcess"/>
    <dgm:cxn modelId="{C07C9AF8-9AFA-42CD-8AFC-7EF10841FD8B}" type="presParOf" srcId="{F94E7AC0-E682-4C1B-B770-E14CFE5068AE}" destId="{7ECBB3C7-7DE5-41A2-8457-963E0464362E}" srcOrd="1" destOrd="0" presId="urn:microsoft.com/office/officeart/2009/3/layout/IncreasingArrowsProcess"/>
    <dgm:cxn modelId="{4DEE0264-C49D-4DB0-85AC-B17C8C6B3838}" type="presParOf" srcId="{F94E7AC0-E682-4C1B-B770-E14CFE5068AE}" destId="{2CFCFE3A-B89F-4EDC-A3FD-C485D84B47FF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1AA842-F165-4E00-A3AB-B4664F4545ED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C75B1A5-9156-49E9-8272-7909BCC1F77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538 438,2</a:t>
          </a:r>
          <a:endParaRPr lang="ru-RU" sz="1600" b="1" dirty="0">
            <a:solidFill>
              <a:srgbClr val="002060"/>
            </a:solidFill>
          </a:endParaRPr>
        </a:p>
      </dgm:t>
    </dgm:pt>
    <dgm:pt modelId="{40B491F6-0988-4C59-93C5-61ED071EA0FB}" type="parTrans" cxnId="{6336C5FD-798D-4AF8-AE24-53003E0DD2D1}">
      <dgm:prSet/>
      <dgm:spPr/>
      <dgm:t>
        <a:bodyPr/>
        <a:lstStyle/>
        <a:p>
          <a:endParaRPr lang="ru-RU"/>
        </a:p>
      </dgm:t>
    </dgm:pt>
    <dgm:pt modelId="{B860E280-464A-4AF1-83DC-FBE0EF8788E4}" type="sibTrans" cxnId="{6336C5FD-798D-4AF8-AE24-53003E0DD2D1}">
      <dgm:prSet/>
      <dgm:spPr/>
      <dgm:t>
        <a:bodyPr/>
        <a:lstStyle/>
        <a:p>
          <a:endParaRPr lang="ru-RU"/>
        </a:p>
      </dgm:t>
    </dgm:pt>
    <dgm:pt modelId="{8BC2A158-2723-427C-8A9D-B67290D7774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32 738,0</a:t>
          </a:r>
          <a:endParaRPr lang="ru-RU" sz="1600" b="1" dirty="0">
            <a:solidFill>
              <a:srgbClr val="002060"/>
            </a:solidFill>
          </a:endParaRPr>
        </a:p>
      </dgm:t>
    </dgm:pt>
    <dgm:pt modelId="{19115FFB-0F11-431F-B941-1F00FEBE2EFC}" type="parTrans" cxnId="{DB683D4A-CD2B-4E5B-B4DD-C4C319FF25CD}">
      <dgm:prSet/>
      <dgm:spPr/>
      <dgm:t>
        <a:bodyPr/>
        <a:lstStyle/>
        <a:p>
          <a:endParaRPr lang="ru-RU"/>
        </a:p>
      </dgm:t>
    </dgm:pt>
    <dgm:pt modelId="{B09EDA3A-80FA-4346-8EA4-CF7BCE683FAB}" type="sibTrans" cxnId="{DB683D4A-CD2B-4E5B-B4DD-C4C319FF25CD}">
      <dgm:prSet/>
      <dgm:spPr/>
      <dgm:t>
        <a:bodyPr/>
        <a:lstStyle/>
        <a:p>
          <a:endParaRPr lang="ru-RU"/>
        </a:p>
      </dgm:t>
    </dgm:pt>
    <dgm:pt modelId="{279A87EE-A751-449C-89EC-0D6F6E607BA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373 322,0</a:t>
          </a:r>
          <a:endParaRPr lang="ru-RU" sz="1600" b="1" dirty="0">
            <a:solidFill>
              <a:srgbClr val="002060"/>
            </a:solidFill>
          </a:endParaRPr>
        </a:p>
      </dgm:t>
    </dgm:pt>
    <dgm:pt modelId="{074D5D80-D01D-4D3F-8AA2-0D50886B0320}" type="parTrans" cxnId="{BC2107FC-F554-4EDC-A355-3D46A3EA1E07}">
      <dgm:prSet/>
      <dgm:spPr/>
      <dgm:t>
        <a:bodyPr/>
        <a:lstStyle/>
        <a:p>
          <a:endParaRPr lang="ru-RU"/>
        </a:p>
      </dgm:t>
    </dgm:pt>
    <dgm:pt modelId="{7EA49765-3E71-4489-96BF-5D46F1247BA5}" type="sibTrans" cxnId="{BC2107FC-F554-4EDC-A355-3D46A3EA1E07}">
      <dgm:prSet/>
      <dgm:spPr/>
      <dgm:t>
        <a:bodyPr/>
        <a:lstStyle/>
        <a:p>
          <a:endParaRPr lang="ru-RU"/>
        </a:p>
      </dgm:t>
    </dgm:pt>
    <dgm:pt modelId="{01453816-0B2D-40CE-AD32-E97531BEF09A}" type="pres">
      <dgm:prSet presAssocID="{A71AA842-F165-4E00-A3AB-B4664F4545E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9A5677F-8347-4649-A3D0-CDC3C3A1F5BD}" type="pres">
      <dgm:prSet presAssocID="{9C75B1A5-9156-49E9-8272-7909BCC1F77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8893B-5747-4CB6-BA51-FE48CF6FCAAF}" type="pres">
      <dgm:prSet presAssocID="{8BC2A158-2723-427C-8A9D-B67290D7774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C24C5-E480-4D43-A9EC-92E63E8FF110}" type="pres">
      <dgm:prSet presAssocID="{279A87EE-A751-449C-89EC-0D6F6E607BA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2B1083-831C-4877-8815-78403C66F27F}" type="presOf" srcId="{8BC2A158-2723-427C-8A9D-B67290D7774E}" destId="{A308893B-5747-4CB6-BA51-FE48CF6FCAAF}" srcOrd="0" destOrd="0" presId="urn:microsoft.com/office/officeart/2009/3/layout/IncreasingArrowsProcess"/>
    <dgm:cxn modelId="{BC2107FC-F554-4EDC-A355-3D46A3EA1E07}" srcId="{A71AA842-F165-4E00-A3AB-B4664F4545ED}" destId="{279A87EE-A751-449C-89EC-0D6F6E607BAE}" srcOrd="2" destOrd="0" parTransId="{074D5D80-D01D-4D3F-8AA2-0D50886B0320}" sibTransId="{7EA49765-3E71-4489-96BF-5D46F1247BA5}"/>
    <dgm:cxn modelId="{6336C5FD-798D-4AF8-AE24-53003E0DD2D1}" srcId="{A71AA842-F165-4E00-A3AB-B4664F4545ED}" destId="{9C75B1A5-9156-49E9-8272-7909BCC1F77C}" srcOrd="0" destOrd="0" parTransId="{40B491F6-0988-4C59-93C5-61ED071EA0FB}" sibTransId="{B860E280-464A-4AF1-83DC-FBE0EF8788E4}"/>
    <dgm:cxn modelId="{DB683D4A-CD2B-4E5B-B4DD-C4C319FF25CD}" srcId="{A71AA842-F165-4E00-A3AB-B4664F4545ED}" destId="{8BC2A158-2723-427C-8A9D-B67290D7774E}" srcOrd="1" destOrd="0" parTransId="{19115FFB-0F11-431F-B941-1F00FEBE2EFC}" sibTransId="{B09EDA3A-80FA-4346-8EA4-CF7BCE683FAB}"/>
    <dgm:cxn modelId="{48ADD413-7697-4030-B7BA-717DECD16B14}" type="presOf" srcId="{9C75B1A5-9156-49E9-8272-7909BCC1F77C}" destId="{B9A5677F-8347-4649-A3D0-CDC3C3A1F5BD}" srcOrd="0" destOrd="0" presId="urn:microsoft.com/office/officeart/2009/3/layout/IncreasingArrowsProcess"/>
    <dgm:cxn modelId="{2038AE90-241F-46A8-8995-681266769C80}" type="presOf" srcId="{A71AA842-F165-4E00-A3AB-B4664F4545ED}" destId="{01453816-0B2D-40CE-AD32-E97531BEF09A}" srcOrd="0" destOrd="0" presId="urn:microsoft.com/office/officeart/2009/3/layout/IncreasingArrowsProcess"/>
    <dgm:cxn modelId="{E7BFA92D-80AB-472E-AE24-FBD5A61E59D7}" type="presOf" srcId="{279A87EE-A751-449C-89EC-0D6F6E607BAE}" destId="{A73C24C5-E480-4D43-A9EC-92E63E8FF110}" srcOrd="0" destOrd="0" presId="urn:microsoft.com/office/officeart/2009/3/layout/IncreasingArrowsProcess"/>
    <dgm:cxn modelId="{75D3D1EB-C134-4F34-AE7C-F3EE504B9313}" type="presParOf" srcId="{01453816-0B2D-40CE-AD32-E97531BEF09A}" destId="{B9A5677F-8347-4649-A3D0-CDC3C3A1F5BD}" srcOrd="0" destOrd="0" presId="urn:microsoft.com/office/officeart/2009/3/layout/IncreasingArrowsProcess"/>
    <dgm:cxn modelId="{72C6B3FC-1DE6-4DCA-87D3-38DE6152B5AC}" type="presParOf" srcId="{01453816-0B2D-40CE-AD32-E97531BEF09A}" destId="{A308893B-5747-4CB6-BA51-FE48CF6FCAAF}" srcOrd="1" destOrd="0" presId="urn:microsoft.com/office/officeart/2009/3/layout/IncreasingArrowsProcess"/>
    <dgm:cxn modelId="{F8F38A3A-09FE-4F2B-B12D-574C75CC53EA}" type="presParOf" srcId="{01453816-0B2D-40CE-AD32-E97531BEF09A}" destId="{A73C24C5-E480-4D43-A9EC-92E63E8FF110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138A4-67D6-443C-87BF-D3C18D6F3F9C}">
      <dsp:nvSpPr>
        <dsp:cNvPr id="0" name=""/>
        <dsp:cNvSpPr/>
      </dsp:nvSpPr>
      <dsp:spPr>
        <a:xfrm>
          <a:off x="1164592" y="298664"/>
          <a:ext cx="4242393" cy="4242393"/>
        </a:xfrm>
        <a:prstGeom prst="pie">
          <a:avLst>
            <a:gd name="adj1" fmla="val 16200000"/>
            <a:gd name="adj2" fmla="val 19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Times New Roman" pitchFamily="18" charset="0"/>
              <a:cs typeface="Times New Roman" pitchFamily="18" charset="0"/>
            </a:rPr>
            <a:t>Составление проекта бюджета очередного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86798" y="840579"/>
        <a:ext cx="1111102" cy="858579"/>
      </dsp:txXfrm>
    </dsp:sp>
    <dsp:sp modelId="{D33326F0-64A3-41DC-90FC-5F726A5EAC09}">
      <dsp:nvSpPr>
        <dsp:cNvPr id="0" name=""/>
        <dsp:cNvSpPr/>
      </dsp:nvSpPr>
      <dsp:spPr>
        <a:xfrm>
          <a:off x="1215096" y="386037"/>
          <a:ext cx="4242393" cy="4242393"/>
        </a:xfrm>
        <a:prstGeom prst="pie">
          <a:avLst>
            <a:gd name="adj1" fmla="val 19800000"/>
            <a:gd name="adj2" fmla="val 180000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Рассмотрение проекта бюджета очередного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3863" y="2103196"/>
        <a:ext cx="1161607" cy="833327"/>
      </dsp:txXfrm>
    </dsp:sp>
    <dsp:sp modelId="{98A09395-0981-44BC-B6F2-1532CF274CD6}">
      <dsp:nvSpPr>
        <dsp:cNvPr id="0" name=""/>
        <dsp:cNvSpPr/>
      </dsp:nvSpPr>
      <dsp:spPr>
        <a:xfrm>
          <a:off x="1164592" y="473410"/>
          <a:ext cx="4242393" cy="4242393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Утверждение бюджета очередного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86798" y="3340561"/>
        <a:ext cx="1111102" cy="858579"/>
      </dsp:txXfrm>
    </dsp:sp>
    <dsp:sp modelId="{D1D99F18-05D8-4138-8F89-D0A17E665656}">
      <dsp:nvSpPr>
        <dsp:cNvPr id="0" name=""/>
        <dsp:cNvSpPr/>
      </dsp:nvSpPr>
      <dsp:spPr>
        <a:xfrm>
          <a:off x="1063582" y="473410"/>
          <a:ext cx="4242393" cy="4242393"/>
        </a:xfrm>
        <a:prstGeom prst="pie">
          <a:avLst>
            <a:gd name="adj1" fmla="val 5400000"/>
            <a:gd name="adj2" fmla="val 900000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Исполнение бюджета в текущем году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2666" y="3340561"/>
        <a:ext cx="1111102" cy="858579"/>
      </dsp:txXfrm>
    </dsp:sp>
    <dsp:sp modelId="{446DB2EF-83A7-45F9-9D05-4D7918DCDCA8}">
      <dsp:nvSpPr>
        <dsp:cNvPr id="0" name=""/>
        <dsp:cNvSpPr/>
      </dsp:nvSpPr>
      <dsp:spPr>
        <a:xfrm>
          <a:off x="1013078" y="386037"/>
          <a:ext cx="4242393" cy="4242393"/>
        </a:xfrm>
        <a:prstGeom prst="pie">
          <a:avLst>
            <a:gd name="adj1" fmla="val 9000000"/>
            <a:gd name="adj2" fmla="val 1260000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Составление и рассмотрение отчета об исполнении бюджета предыдущего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15096" y="2103196"/>
        <a:ext cx="1161607" cy="833327"/>
      </dsp:txXfrm>
    </dsp:sp>
    <dsp:sp modelId="{63B61F74-A9D9-4ED7-BE3E-6C12EEE94153}">
      <dsp:nvSpPr>
        <dsp:cNvPr id="0" name=""/>
        <dsp:cNvSpPr/>
      </dsp:nvSpPr>
      <dsp:spPr>
        <a:xfrm>
          <a:off x="1063582" y="298664"/>
          <a:ext cx="4242393" cy="4242393"/>
        </a:xfrm>
        <a:prstGeom prst="pie">
          <a:avLst>
            <a:gd name="adj1" fmla="val 12600000"/>
            <a:gd name="adj2" fmla="val 162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smtClean="0">
              <a:latin typeface="Times New Roman" pitchFamily="18" charset="0"/>
              <a:cs typeface="Times New Roman" pitchFamily="18" charset="0"/>
            </a:rPr>
            <a:t>Утверждение отчета об исполнении бюджета предыдущего года</a:t>
          </a:r>
          <a:endParaRPr lang="ru-RU" sz="1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2666" y="840579"/>
        <a:ext cx="1111102" cy="858579"/>
      </dsp:txXfrm>
    </dsp:sp>
    <dsp:sp modelId="{1295CBFF-A63F-4174-86B5-D2D35C7D15F0}">
      <dsp:nvSpPr>
        <dsp:cNvPr id="0" name=""/>
        <dsp:cNvSpPr/>
      </dsp:nvSpPr>
      <dsp:spPr>
        <a:xfrm>
          <a:off x="969751" y="-67703"/>
          <a:ext cx="4767641" cy="4767641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8CFB6-B5B7-42D2-A2BD-A74B52788AEC}">
      <dsp:nvSpPr>
        <dsp:cNvPr id="0" name=""/>
        <dsp:cNvSpPr/>
      </dsp:nvSpPr>
      <dsp:spPr>
        <a:xfrm>
          <a:off x="1033796" y="84747"/>
          <a:ext cx="4767641" cy="4767641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737ED-CB9A-4A1D-BC4B-BABBAA633661}">
      <dsp:nvSpPr>
        <dsp:cNvPr id="0" name=""/>
        <dsp:cNvSpPr/>
      </dsp:nvSpPr>
      <dsp:spPr>
        <a:xfrm>
          <a:off x="887509" y="282825"/>
          <a:ext cx="4767641" cy="4767641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3B92F-24EE-4205-B39B-401A9000ACD5}">
      <dsp:nvSpPr>
        <dsp:cNvPr id="0" name=""/>
        <dsp:cNvSpPr/>
      </dsp:nvSpPr>
      <dsp:spPr>
        <a:xfrm>
          <a:off x="764879" y="282825"/>
          <a:ext cx="4767641" cy="4767641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728CE-B0F7-441D-82BB-6BC94408314A}">
      <dsp:nvSpPr>
        <dsp:cNvPr id="0" name=""/>
        <dsp:cNvSpPr/>
      </dsp:nvSpPr>
      <dsp:spPr>
        <a:xfrm>
          <a:off x="678188" y="84747"/>
          <a:ext cx="4767641" cy="4767641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F66C4-015B-45DC-B240-3DADF8CD4F6C}">
      <dsp:nvSpPr>
        <dsp:cNvPr id="0" name=""/>
        <dsp:cNvSpPr/>
      </dsp:nvSpPr>
      <dsp:spPr>
        <a:xfrm>
          <a:off x="728692" y="-3"/>
          <a:ext cx="4767641" cy="4767641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4BD93-DE32-47D8-A615-149FD858B8EA}">
      <dsp:nvSpPr>
        <dsp:cNvPr id="0" name=""/>
        <dsp:cNvSpPr/>
      </dsp:nvSpPr>
      <dsp:spPr>
        <a:xfrm>
          <a:off x="441" y="797553"/>
          <a:ext cx="1721369" cy="10328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189 937,0</a:t>
          </a:r>
          <a:endParaRPr lang="ru-RU" sz="1400" kern="1200" dirty="0">
            <a:solidFill>
              <a:srgbClr val="002060"/>
            </a:solidFill>
            <a:latin typeface="Calibri" panose="020F0502020204030204" pitchFamily="34" charset="0"/>
          </a:endParaRPr>
        </a:p>
      </dsp:txBody>
      <dsp:txXfrm>
        <a:off x="441" y="797553"/>
        <a:ext cx="1721369" cy="1032821"/>
      </dsp:txXfrm>
    </dsp:sp>
    <dsp:sp modelId="{448E0B6E-9F40-48EC-956E-41E1342C0114}">
      <dsp:nvSpPr>
        <dsp:cNvPr id="0" name=""/>
        <dsp:cNvSpPr/>
      </dsp:nvSpPr>
      <dsp:spPr>
        <a:xfrm>
          <a:off x="1893947" y="797553"/>
          <a:ext cx="1721369" cy="1032821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77 586,1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893947" y="797553"/>
        <a:ext cx="1721369" cy="1032821"/>
      </dsp:txXfrm>
    </dsp:sp>
    <dsp:sp modelId="{ABAF19A3-92E6-409D-BA28-321FFB5ECB19}">
      <dsp:nvSpPr>
        <dsp:cNvPr id="0" name=""/>
        <dsp:cNvSpPr/>
      </dsp:nvSpPr>
      <dsp:spPr>
        <a:xfrm>
          <a:off x="441" y="2002511"/>
          <a:ext cx="1721369" cy="1032821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 333 365,6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41" y="2002511"/>
        <a:ext cx="1721369" cy="1032821"/>
      </dsp:txXfrm>
    </dsp:sp>
    <dsp:sp modelId="{A484A9CC-7741-440E-AC06-A000F0B0F35A}">
      <dsp:nvSpPr>
        <dsp:cNvPr id="0" name=""/>
        <dsp:cNvSpPr/>
      </dsp:nvSpPr>
      <dsp:spPr>
        <a:xfrm>
          <a:off x="1893947" y="2002511"/>
          <a:ext cx="1721369" cy="103282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Иные межбюджетные трансферты   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27 310,8           </a:t>
          </a:r>
          <a:r>
            <a:rPr lang="ru-RU" sz="1400" kern="1200" dirty="0" smtClean="0">
              <a:solidFill>
                <a:srgbClr val="002060"/>
              </a:solidFill>
            </a:rPr>
            <a:t> 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893947" y="2002511"/>
        <a:ext cx="1721369" cy="10328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749B9-F9DD-4355-8AEB-A20E968C550A}">
      <dsp:nvSpPr>
        <dsp:cNvPr id="0" name=""/>
        <dsp:cNvSpPr/>
      </dsp:nvSpPr>
      <dsp:spPr>
        <a:xfrm>
          <a:off x="448" y="808773"/>
          <a:ext cx="1750936" cy="10505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55 474,0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48" y="808773"/>
        <a:ext cx="1750936" cy="1050561"/>
      </dsp:txXfrm>
    </dsp:sp>
    <dsp:sp modelId="{AB6A5F05-0CFD-4582-8327-4278F1554A12}">
      <dsp:nvSpPr>
        <dsp:cNvPr id="0" name=""/>
        <dsp:cNvSpPr/>
      </dsp:nvSpPr>
      <dsp:spPr>
        <a:xfrm>
          <a:off x="1926478" y="808773"/>
          <a:ext cx="1750936" cy="1050561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129 491,5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926478" y="808773"/>
        <a:ext cx="1750936" cy="1050561"/>
      </dsp:txXfrm>
    </dsp:sp>
    <dsp:sp modelId="{63CBF860-EFA9-4311-A803-DBE1FE982BED}">
      <dsp:nvSpPr>
        <dsp:cNvPr id="0" name=""/>
        <dsp:cNvSpPr/>
      </dsp:nvSpPr>
      <dsp:spPr>
        <a:xfrm>
          <a:off x="448" y="2034428"/>
          <a:ext cx="1750936" cy="1050561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325 861,9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48" y="2034428"/>
        <a:ext cx="1750936" cy="1050561"/>
      </dsp:txXfrm>
    </dsp:sp>
    <dsp:sp modelId="{AB808F42-3E25-4768-8FE1-DDFFDC8973D2}">
      <dsp:nvSpPr>
        <dsp:cNvPr id="0" name=""/>
        <dsp:cNvSpPr/>
      </dsp:nvSpPr>
      <dsp:spPr>
        <a:xfrm>
          <a:off x="1926478" y="2034428"/>
          <a:ext cx="1750936" cy="1050561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Иные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 межбюджетные трансферты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27 610,8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1926478" y="2034428"/>
        <a:ext cx="1750936" cy="10505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BD200-F031-42E7-A290-A7D49D6E9BF5}">
      <dsp:nvSpPr>
        <dsp:cNvPr id="0" name=""/>
        <dsp:cNvSpPr/>
      </dsp:nvSpPr>
      <dsp:spPr>
        <a:xfrm>
          <a:off x="452" y="842468"/>
          <a:ext cx="1763098" cy="105785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55 766,0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452" y="842468"/>
        <a:ext cx="1763098" cy="1057859"/>
      </dsp:txXfrm>
    </dsp:sp>
    <dsp:sp modelId="{F74C0B90-CAA1-42D9-813E-93CC344280C9}">
      <dsp:nvSpPr>
        <dsp:cNvPr id="0" name=""/>
        <dsp:cNvSpPr/>
      </dsp:nvSpPr>
      <dsp:spPr>
        <a:xfrm>
          <a:off x="1939860" y="842468"/>
          <a:ext cx="1763098" cy="1057859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44 528,5</a:t>
          </a:r>
          <a:endParaRPr lang="ru-RU" sz="1400" kern="1200" dirty="0">
            <a:solidFill>
              <a:srgbClr val="002060"/>
            </a:solidFill>
            <a:latin typeface="Calibri" panose="020F0502020204030204" pitchFamily="34" charset="0"/>
          </a:endParaRPr>
        </a:p>
      </dsp:txBody>
      <dsp:txXfrm>
        <a:off x="1939860" y="842468"/>
        <a:ext cx="1763098" cy="1057859"/>
      </dsp:txXfrm>
    </dsp:sp>
    <dsp:sp modelId="{4A5F34A6-F50C-45A6-BD4B-FA19A3DF0890}">
      <dsp:nvSpPr>
        <dsp:cNvPr id="0" name=""/>
        <dsp:cNvSpPr/>
      </dsp:nvSpPr>
      <dsp:spPr>
        <a:xfrm>
          <a:off x="452" y="2076637"/>
          <a:ext cx="1763098" cy="1057859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rPr>
            <a:t>325 725,0</a:t>
          </a:r>
          <a:endParaRPr lang="ru-RU" sz="1400" kern="1200" dirty="0">
            <a:solidFill>
              <a:srgbClr val="002060"/>
            </a:solidFill>
            <a:latin typeface="Calibri" panose="020F0502020204030204" pitchFamily="34" charset="0"/>
          </a:endParaRPr>
        </a:p>
      </dsp:txBody>
      <dsp:txXfrm>
        <a:off x="452" y="2076637"/>
        <a:ext cx="1763098" cy="1057859"/>
      </dsp:txXfrm>
    </dsp:sp>
    <dsp:sp modelId="{9FC0C1A7-A8A4-4886-BB0E-1E28681B11FE}">
      <dsp:nvSpPr>
        <dsp:cNvPr id="0" name=""/>
        <dsp:cNvSpPr/>
      </dsp:nvSpPr>
      <dsp:spPr>
        <a:xfrm>
          <a:off x="1939860" y="2076637"/>
          <a:ext cx="1763098" cy="1057859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isometricOffAxis1Right"/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Иные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межбюджетные трансферты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rgbClr val="002060"/>
              </a:solidFill>
            </a:rPr>
            <a:t>27 310,8</a:t>
          </a:r>
          <a:endParaRPr lang="ru-RU" sz="1300" kern="1200" dirty="0">
            <a:solidFill>
              <a:srgbClr val="002060"/>
            </a:solidFill>
          </a:endParaRPr>
        </a:p>
      </dsp:txBody>
      <dsp:txXfrm>
        <a:off x="1939860" y="2076637"/>
        <a:ext cx="1763098" cy="10578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0811E-88B0-4955-AE03-A03FE5D13D8C}">
      <dsp:nvSpPr>
        <dsp:cNvPr id="0" name=""/>
        <dsp:cNvSpPr/>
      </dsp:nvSpPr>
      <dsp:spPr>
        <a:xfrm>
          <a:off x="0" y="1128640"/>
          <a:ext cx="4462817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628 199,5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1291129"/>
        <a:ext cx="4300328" cy="324978"/>
      </dsp:txXfrm>
    </dsp:sp>
    <dsp:sp modelId="{8EAFDEAF-A230-439A-BFE2-146981D59B8E}">
      <dsp:nvSpPr>
        <dsp:cNvPr id="0" name=""/>
        <dsp:cNvSpPr/>
      </dsp:nvSpPr>
      <dsp:spPr>
        <a:xfrm>
          <a:off x="1374547" y="1345292"/>
          <a:ext cx="3088270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35 538,2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1374547" y="1507781"/>
        <a:ext cx="2925781" cy="324978"/>
      </dsp:txXfrm>
    </dsp:sp>
    <dsp:sp modelId="{8849163B-270F-41C2-B016-759E3F713EA0}">
      <dsp:nvSpPr>
        <dsp:cNvPr id="0" name=""/>
        <dsp:cNvSpPr/>
      </dsp:nvSpPr>
      <dsp:spPr>
        <a:xfrm>
          <a:off x="2749095" y="1561944"/>
          <a:ext cx="1713722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0318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 </a:t>
          </a:r>
          <a:r>
            <a:rPr lang="ru-RU" sz="1600" b="1" kern="1200" dirty="0" smtClean="0">
              <a:solidFill>
                <a:srgbClr val="002060"/>
              </a:solidFill>
            </a:rPr>
            <a:t>359 834,0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49095" y="1724433"/>
        <a:ext cx="1551233" cy="3249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0DF8D-9994-4C67-B3EA-2FBE46CAE192}">
      <dsp:nvSpPr>
        <dsp:cNvPr id="0" name=""/>
        <dsp:cNvSpPr/>
      </dsp:nvSpPr>
      <dsp:spPr>
        <a:xfrm>
          <a:off x="0" y="1128640"/>
          <a:ext cx="4462817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453 330,3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1291129"/>
        <a:ext cx="4300328" cy="324978"/>
      </dsp:txXfrm>
    </dsp:sp>
    <dsp:sp modelId="{7ECBB3C7-7DE5-41A2-8457-963E0464362E}">
      <dsp:nvSpPr>
        <dsp:cNvPr id="0" name=""/>
        <dsp:cNvSpPr/>
      </dsp:nvSpPr>
      <dsp:spPr>
        <a:xfrm>
          <a:off x="1374547" y="1345292"/>
          <a:ext cx="3088270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32 763,</a:t>
          </a:r>
          <a:r>
            <a:rPr lang="ru-RU" sz="1800" b="1" kern="1200" dirty="0" smtClean="0">
              <a:solidFill>
                <a:srgbClr val="002060"/>
              </a:solidFill>
            </a:rPr>
            <a:t>0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1374547" y="1507781"/>
        <a:ext cx="2925781" cy="324978"/>
      </dsp:txXfrm>
    </dsp:sp>
    <dsp:sp modelId="{2CFCFE3A-B89F-4EDC-A3FD-C485D84B47FF}">
      <dsp:nvSpPr>
        <dsp:cNvPr id="0" name=""/>
        <dsp:cNvSpPr/>
      </dsp:nvSpPr>
      <dsp:spPr>
        <a:xfrm>
          <a:off x="2749095" y="1561944"/>
          <a:ext cx="1713722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391 147,0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49095" y="1724433"/>
        <a:ext cx="1551233" cy="3249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5677F-8347-4649-A3D0-CDC3C3A1F5BD}">
      <dsp:nvSpPr>
        <dsp:cNvPr id="0" name=""/>
        <dsp:cNvSpPr/>
      </dsp:nvSpPr>
      <dsp:spPr>
        <a:xfrm>
          <a:off x="0" y="1128640"/>
          <a:ext cx="4462817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538 438,2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0" y="1291129"/>
        <a:ext cx="4300328" cy="324978"/>
      </dsp:txXfrm>
    </dsp:sp>
    <dsp:sp modelId="{A308893B-5747-4CB6-BA51-FE48CF6FCAAF}">
      <dsp:nvSpPr>
        <dsp:cNvPr id="0" name=""/>
        <dsp:cNvSpPr/>
      </dsp:nvSpPr>
      <dsp:spPr>
        <a:xfrm>
          <a:off x="1374547" y="1345292"/>
          <a:ext cx="3088270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32 738,0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1374547" y="1507781"/>
        <a:ext cx="2925781" cy="324978"/>
      </dsp:txXfrm>
    </dsp:sp>
    <dsp:sp modelId="{A73C24C5-E480-4D43-A9EC-92E63E8FF110}">
      <dsp:nvSpPr>
        <dsp:cNvPr id="0" name=""/>
        <dsp:cNvSpPr/>
      </dsp:nvSpPr>
      <dsp:spPr>
        <a:xfrm>
          <a:off x="2749095" y="1561944"/>
          <a:ext cx="1713722" cy="649956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0318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373 322,0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749095" y="1724433"/>
        <a:ext cx="1551233" cy="324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3D32C-6821-4695-A241-03FA3B499AEF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4DE39-063F-4B13-8FB7-84DFF4FE1F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2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081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29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2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80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13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994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363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3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3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0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09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34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62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1244600"/>
            <a:ext cx="5965825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EFAC-475F-42C4-B41E-E760910003D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43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DE39-063F-4B13-8FB7-84DFF4FE1F2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5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72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48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52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2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63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10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1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074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1D168-EFAB-46FA-8893-D170763C1A08}" type="datetimeFigureOut">
              <a:rPr lang="ru-RU" smtClean="0"/>
              <a:t>01.06.2021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246E-A86C-4AF1-BF1B-6F02586BE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5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1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microsoft.com/office/2007/relationships/hdphoto" Target="../media/hdphoto13.wdp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microsoft.com/office/2007/relationships/hdphoto" Target="../media/hdphoto17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4.xml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verfiles.alphacoders.com/968/96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501"/>
            <a:ext cx="9970667" cy="56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780" y="85725"/>
            <a:ext cx="116918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«Бюджет для граждан в картинках»</a:t>
            </a:r>
            <a:endParaRPr lang="ru-RU" sz="3200" dirty="0">
              <a:ln w="0">
                <a:solidFill>
                  <a:srgbClr val="00206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1395" y="664725"/>
            <a:ext cx="972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Монстрический</a:t>
            </a:r>
            <a:r>
              <a:rPr lang="ru-RU" sz="24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Сорочинского городского округа</a:t>
            </a:r>
            <a:endParaRPr lang="ru-RU" sz="24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03004" y="1126390"/>
            <a:ext cx="20072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Ковалева Лариса Викторовна</a:t>
            </a:r>
          </a:p>
          <a:p>
            <a:r>
              <a:rPr lang="ru-RU" sz="2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студенты </a:t>
            </a:r>
            <a:r>
              <a:rPr lang="ru-RU" sz="2000" dirty="0" err="1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sz="2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финансово-экономического колледжа при Правительства Российской Федерации </a:t>
            </a:r>
            <a:r>
              <a:rPr lang="ru-RU" sz="2000" dirty="0" err="1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Мотова</a:t>
            </a:r>
            <a:r>
              <a:rPr lang="ru-RU" sz="2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Вера Анатольевна, Цветкова Мария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5376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86" b="83676" l="5438" r="9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9306" r="7267" b="19534"/>
          <a:stretch/>
        </p:blipFill>
        <p:spPr>
          <a:xfrm>
            <a:off x="232895" y="318978"/>
            <a:ext cx="12030435" cy="63795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7900" y="24947"/>
            <a:ext cx="100361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 счёт каких источников образуются доходы бюджета городского округа?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16855" y="4156437"/>
            <a:ext cx="6152606" cy="1828800"/>
          </a:xfrm>
          <a:prstGeom prst="roundRect">
            <a:avLst/>
          </a:prstGeom>
          <a:solidFill>
            <a:srgbClr val="EAEFF7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095998" y="4292308"/>
            <a:ext cx="54857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Доходы бюджета </a:t>
            </a:r>
            <a:r>
              <a:rPr lang="ru-RU" sz="1400" dirty="0">
                <a:solidFill>
                  <a:srgbClr val="002060"/>
                </a:solidFill>
                <a:latin typeface="Bookman Old Style" panose="02050604050505020204" pitchFamily="18" charset="0"/>
              </a:rPr>
              <a:t>- денежные средства, поступающие в безвозмездном и безвозвратном порядке в соответствии с законодательством Российской Федерации в распоряжение органов государственной власти Российской Федерации, органов государственной власти субъектов Российской Федерации и органов местного самоуправления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2" b="99469" l="5059" r="96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7" y="573355"/>
            <a:ext cx="2444281" cy="324945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3" b="94551" l="9918" r="95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202" y="892514"/>
            <a:ext cx="1837281" cy="2611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4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418" y="3808977"/>
            <a:ext cx="2373230" cy="2797521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620680" y="2056916"/>
            <a:ext cx="3347360" cy="1773128"/>
          </a:xfrm>
          <a:prstGeom prst="wedgeRoundRectCallout">
            <a:avLst>
              <a:gd name="adj1" fmla="val 64364"/>
              <a:gd name="adj2" fmla="val -437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платежи от предоставления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видов услуг, продажи имущества, а также иные платежи в виде штрафов, санкций за нарушение законодательства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337148" y="3215808"/>
            <a:ext cx="2089301" cy="3390689"/>
          </a:xfrm>
          <a:prstGeom prst="wedgeRoundRectCallout">
            <a:avLst>
              <a:gd name="adj1" fmla="val -72480"/>
              <a:gd name="adj2" fmla="val -899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получаемые из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бюджетов и фондов,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от физических и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лиц, в том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 добровольные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пожертвования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577508" y="1120781"/>
            <a:ext cx="2744010" cy="1479530"/>
          </a:xfrm>
          <a:prstGeom prst="wedgeRoundRectCallout">
            <a:avLst>
              <a:gd name="adj1" fmla="val -79561"/>
              <a:gd name="adj2" fmla="val -2989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все налоги, поступление которых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налоговым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</a:p>
        </p:txBody>
      </p:sp>
    </p:spTree>
    <p:extLst>
      <p:ext uri="{BB962C8B-B14F-4D97-AF65-F5344CB8AC3E}">
        <p14:creationId xmlns:p14="http://schemas.microsoft.com/office/powerpoint/2010/main" val="38368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977217285"/>
              </p:ext>
            </p:extLst>
          </p:nvPr>
        </p:nvGraphicFramePr>
        <p:xfrm>
          <a:off x="165586" y="216498"/>
          <a:ext cx="4462818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922963344"/>
              </p:ext>
            </p:extLst>
          </p:nvPr>
        </p:nvGraphicFramePr>
        <p:xfrm>
          <a:off x="5222006" y="3440844"/>
          <a:ext cx="4462818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Схема 24"/>
          <p:cNvGraphicFramePr/>
          <p:nvPr>
            <p:extLst>
              <p:ext uri="{D42A27DB-BD31-4B8C-83A1-F6EECF244321}">
                <p14:modId xmlns:p14="http://schemas.microsoft.com/office/powerpoint/2010/main" val="4148386158"/>
              </p:ext>
            </p:extLst>
          </p:nvPr>
        </p:nvGraphicFramePr>
        <p:xfrm>
          <a:off x="2931352" y="1704943"/>
          <a:ext cx="4462818" cy="334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16137" y="2101753"/>
            <a:ext cx="141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2021 год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13740" y="3663240"/>
            <a:ext cx="13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2022 год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91363" y="5393529"/>
            <a:ext cx="13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2023 год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29736" y="5562833"/>
            <a:ext cx="346010" cy="285727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29736" y="5886587"/>
            <a:ext cx="334770" cy="29532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53263" y="5578195"/>
            <a:ext cx="369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Налоговые доходы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3264" y="5890325"/>
            <a:ext cx="369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Неналоговые доходы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3265" y="6206053"/>
            <a:ext cx="369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Безвозмездные поступления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7069" y="6237343"/>
            <a:ext cx="320028" cy="29630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Овал 17"/>
          <p:cNvSpPr/>
          <p:nvPr/>
        </p:nvSpPr>
        <p:spPr>
          <a:xfrm>
            <a:off x="227391" y="5891301"/>
            <a:ext cx="325871" cy="298925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Шестиугольник 2"/>
          <p:cNvSpPr/>
          <p:nvPr/>
        </p:nvSpPr>
        <p:spPr>
          <a:xfrm>
            <a:off x="5206092" y="1591098"/>
            <a:ext cx="1904420" cy="575357"/>
          </a:xfrm>
          <a:prstGeom prst="hexagon">
            <a:avLst/>
          </a:prstGeom>
          <a:solidFill>
            <a:srgbClr val="EA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1 023 571,7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Шестиугольник 21"/>
          <p:cNvSpPr/>
          <p:nvPr/>
        </p:nvSpPr>
        <p:spPr>
          <a:xfrm>
            <a:off x="8059255" y="3069314"/>
            <a:ext cx="1548486" cy="575357"/>
          </a:xfrm>
          <a:prstGeom prst="hexagon">
            <a:avLst/>
          </a:prstGeom>
          <a:solidFill>
            <a:srgbClr val="EA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944 498,2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3" name="Шестиугольник 22"/>
          <p:cNvSpPr/>
          <p:nvPr/>
        </p:nvSpPr>
        <p:spPr>
          <a:xfrm>
            <a:off x="10305723" y="4840448"/>
            <a:ext cx="1650887" cy="575357"/>
          </a:xfrm>
          <a:prstGeom prst="hexagon">
            <a:avLst/>
          </a:prstGeom>
          <a:solidFill>
            <a:srgbClr val="EA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877 240,3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3987937" y="1876003"/>
            <a:ext cx="227044" cy="200917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люс 27"/>
          <p:cNvSpPr/>
          <p:nvPr/>
        </p:nvSpPr>
        <p:spPr>
          <a:xfrm>
            <a:off x="6702872" y="3337733"/>
            <a:ext cx="211868" cy="245236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люс 30"/>
          <p:cNvSpPr/>
          <p:nvPr/>
        </p:nvSpPr>
        <p:spPr>
          <a:xfrm>
            <a:off x="5691908" y="3076123"/>
            <a:ext cx="264073" cy="26161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люс 35"/>
          <p:cNvSpPr/>
          <p:nvPr/>
        </p:nvSpPr>
        <p:spPr>
          <a:xfrm>
            <a:off x="9039674" y="5089584"/>
            <a:ext cx="226492" cy="245441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люс 36"/>
          <p:cNvSpPr/>
          <p:nvPr/>
        </p:nvSpPr>
        <p:spPr>
          <a:xfrm>
            <a:off x="8000117" y="4827974"/>
            <a:ext cx="264073" cy="26161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люс 37"/>
          <p:cNvSpPr/>
          <p:nvPr/>
        </p:nvSpPr>
        <p:spPr>
          <a:xfrm>
            <a:off x="2887360" y="1554429"/>
            <a:ext cx="264073" cy="26161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 39"/>
          <p:cNvSpPr/>
          <p:nvPr/>
        </p:nvSpPr>
        <p:spPr>
          <a:xfrm>
            <a:off x="4704690" y="1759337"/>
            <a:ext cx="380102" cy="238881"/>
          </a:xfrm>
          <a:prstGeom prst="mathEqual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Равно 38"/>
          <p:cNvSpPr/>
          <p:nvPr/>
        </p:nvSpPr>
        <p:spPr>
          <a:xfrm>
            <a:off x="7487980" y="3277759"/>
            <a:ext cx="380102" cy="238881"/>
          </a:xfrm>
          <a:prstGeom prst="mathEqual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Равно 42"/>
          <p:cNvSpPr/>
          <p:nvPr/>
        </p:nvSpPr>
        <p:spPr>
          <a:xfrm>
            <a:off x="9798741" y="5008687"/>
            <a:ext cx="380102" cy="238881"/>
          </a:xfrm>
          <a:prstGeom prst="mathEqual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737" y="-32448"/>
            <a:ext cx="119078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</a:rPr>
              <a:t>Доходы Сорочинского городского округа </a:t>
            </a:r>
          </a:p>
          <a:p>
            <a:pPr algn="ctr"/>
            <a:r>
              <a:rPr lang="ru-RU" sz="2600" b="1" i="1" dirty="0">
                <a:solidFill>
                  <a:srgbClr val="002060"/>
                </a:solidFill>
              </a:rPr>
              <a:t>на </a:t>
            </a:r>
            <a:r>
              <a:rPr lang="ru-RU" sz="2600" b="1" i="1" dirty="0" smtClean="0">
                <a:solidFill>
                  <a:srgbClr val="002060"/>
                </a:solidFill>
              </a:rPr>
              <a:t>2021 </a:t>
            </a:r>
            <a:r>
              <a:rPr lang="ru-RU" sz="2600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2600" b="1" i="1" dirty="0" smtClean="0">
                <a:solidFill>
                  <a:srgbClr val="002060"/>
                </a:solidFill>
              </a:rPr>
              <a:t>2022 </a:t>
            </a:r>
            <a:r>
              <a:rPr lang="ru-RU" sz="2600" b="1" i="1" dirty="0">
                <a:solidFill>
                  <a:srgbClr val="002060"/>
                </a:solidFill>
              </a:rPr>
              <a:t>и </a:t>
            </a:r>
            <a:r>
              <a:rPr lang="ru-RU" sz="2600" b="1" i="1" dirty="0" smtClean="0">
                <a:solidFill>
                  <a:srgbClr val="002060"/>
                </a:solidFill>
              </a:rPr>
              <a:t>2023 </a:t>
            </a:r>
            <a:r>
              <a:rPr lang="ru-RU" sz="2600" b="1" i="1" dirty="0">
                <a:solidFill>
                  <a:srgbClr val="002060"/>
                </a:solidFill>
              </a:rPr>
              <a:t>годов, тыс. руб.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82" b="97450" l="660" r="9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498" y="864085"/>
            <a:ext cx="3262829" cy="18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843806"/>
              </p:ext>
            </p:extLst>
          </p:nvPr>
        </p:nvGraphicFramePr>
        <p:xfrm>
          <a:off x="4476750" y="660683"/>
          <a:ext cx="7480661" cy="608354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8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0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601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Код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разделов и подразделов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год</a:t>
                      </a:r>
                      <a:r>
                        <a:rPr lang="ru-RU" sz="1400" baseline="0" dirty="0" smtClean="0">
                          <a:effectLst/>
                        </a:rPr>
                        <a:t> (факт)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(факт)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2021 год (план)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2022 год (план)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2023 год (план)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0100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Общегосударственные вопросы   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102 453,3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109 978,1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114</a:t>
                      </a:r>
                      <a:r>
                        <a:rPr lang="ru-RU" sz="1400" baseline="0" dirty="0" smtClean="0">
                          <a:effectLst/>
                        </a:rPr>
                        <a:t> 845,8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90 968,8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90 881,3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0300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r>
                        <a:rPr lang="ru-RU" sz="1400" baseline="0" dirty="0" smtClean="0">
                          <a:effectLst/>
                        </a:rPr>
                        <a:t> 473</a:t>
                      </a:r>
                      <a:r>
                        <a:rPr lang="ru-RU" sz="1400" dirty="0" smtClean="0">
                          <a:effectLst/>
                        </a:rPr>
                        <a:t>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5 736,3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5 550,6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r>
                        <a:rPr lang="ru-RU" sz="1400" baseline="0" dirty="0" smtClean="0">
                          <a:effectLst/>
                        </a:rPr>
                        <a:t> 898,1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r>
                        <a:rPr lang="ru-RU" sz="1400" baseline="0" dirty="0" smtClean="0">
                          <a:effectLst/>
                        </a:rPr>
                        <a:t> 898,1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332" marR="5333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1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0400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экономика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104 726,1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74 571,7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81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819,7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71 217,0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72 313,0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0500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Жилищно-коммунальное хозяйство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110</a:t>
                      </a:r>
                      <a:r>
                        <a:rPr lang="ru-RU" sz="1400" baseline="0" dirty="0" smtClean="0">
                          <a:effectLst/>
                        </a:rPr>
                        <a:t> 732,2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66 418,1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49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977,8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118 412,3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</a:t>
                      </a:r>
                      <a:r>
                        <a:rPr lang="ru-RU" sz="1400" baseline="0" dirty="0" smtClean="0"/>
                        <a:t> 829,4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1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0700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Образование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589</a:t>
                      </a:r>
                      <a:r>
                        <a:rPr lang="ru-RU" sz="1400" baseline="0" dirty="0" smtClean="0">
                          <a:effectLst/>
                        </a:rPr>
                        <a:t> 344,1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607 980,1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628</a:t>
                      </a:r>
                      <a:r>
                        <a:rPr lang="ru-RU" sz="1400" baseline="0" dirty="0" smtClean="0"/>
                        <a:t> 176,2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535 367,6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538 895,8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0800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Культура, кинематография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96</a:t>
                      </a:r>
                      <a:r>
                        <a:rPr lang="ru-RU" sz="1400" baseline="0" dirty="0" smtClean="0">
                          <a:effectLst/>
                        </a:rPr>
                        <a:t> 414,7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110 509,8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87 622,3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69</a:t>
                      </a:r>
                      <a:r>
                        <a:rPr lang="ru-RU" sz="1400" baseline="0" dirty="0" smtClean="0">
                          <a:effectLst/>
                        </a:rPr>
                        <a:t> 262,8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81 127,8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Социальная политика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41</a:t>
                      </a:r>
                      <a:r>
                        <a:rPr lang="ru-RU" sz="1400" baseline="0" dirty="0" smtClean="0">
                          <a:effectLst/>
                        </a:rPr>
                        <a:t> 610,6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41 004,5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45 430,2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35 378,8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36 850,4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Физическая культура и спорт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</a:t>
                      </a:r>
                      <a:r>
                        <a:rPr lang="ru-RU" sz="1400" baseline="0" dirty="0" smtClean="0">
                          <a:effectLst/>
                        </a:rPr>
                        <a:t> 011,9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9 339,1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10 139,4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7 427,0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r>
                        <a:rPr lang="ru-RU" sz="1400" baseline="0" dirty="0" smtClean="0">
                          <a:effectLst/>
                        </a:rPr>
                        <a:t> 468,5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9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1300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Обслуживание государственного</a:t>
                      </a:r>
                      <a:r>
                        <a:rPr lang="ru-RU" sz="1400" baseline="0" dirty="0" smtClean="0">
                          <a:effectLst/>
                        </a:rPr>
                        <a:t> и муниципального долга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9,1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8,0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9,7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26,8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37,0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42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Условно утвержденные</a:t>
                      </a:r>
                      <a:r>
                        <a:rPr lang="ru-RU" sz="1400" baseline="0" dirty="0" smtClean="0">
                          <a:effectLst/>
                        </a:rPr>
                        <a:t> расходы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11 539,0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23 939,0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97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 РАСХОДОВ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1 063 775,6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1 025 545,7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1 023</a:t>
                      </a:r>
                      <a:r>
                        <a:rPr lang="ru-RU" sz="1400" baseline="0" dirty="0" smtClean="0">
                          <a:effectLst/>
                        </a:rPr>
                        <a:t> 571,7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944 498,2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877 240,3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6" marR="47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32012" y="0"/>
            <a:ext cx="11959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Расходы бюджета городского округа на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2021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 и на плановый период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2022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2023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годов по разделам и подразделам классификации расходов бюджета, тыс. руб.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22538" y="1181100"/>
            <a:ext cx="3530361" cy="1066800"/>
          </a:xfrm>
          <a:prstGeom prst="wedgeRoundRectCallout">
            <a:avLst>
              <a:gd name="adj1" fmla="val 1200"/>
              <a:gd name="adj2" fmla="val 114836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Это </a:t>
            </a:r>
            <a:r>
              <a:rPr lang="ru-RU" dirty="0">
                <a:solidFill>
                  <a:schemeClr val="tx1"/>
                </a:solidFill>
              </a:rPr>
              <a:t>все выплаты из бюджета, которые направляются на обеспечение граждан достойной жизни!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8" b="98280" l="562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7900"/>
            <a:ext cx="3876675" cy="45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>
            <a:extLst>
              <a:ext uri="{FF2B5EF4-FFF2-40B4-BE49-F238E27FC236}">
                <a16:creationId xmlns:a16="http://schemas.microsoft.com/office/drawing/2014/main" id="{A9806DD4-A483-0847-BF73-175102EAF7B5}"/>
              </a:ext>
            </a:extLst>
          </p:cNvPr>
          <p:cNvSpPr/>
          <p:nvPr/>
        </p:nvSpPr>
        <p:spPr>
          <a:xfrm>
            <a:off x="2723202" y="3657845"/>
            <a:ext cx="2863560" cy="2705019"/>
          </a:xfrm>
          <a:prstGeom prst="wedgeRoundRectCallout">
            <a:avLst>
              <a:gd name="adj1" fmla="val -57588"/>
              <a:gd name="adj2" fmla="val 26690"/>
              <a:gd name="adj3" fmla="val 16667"/>
            </a:avLst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 почему государству нужен сбалансированный бюджет, ведь компании увеличивают прибыль, почему бы бюджету не быть </a:t>
            </a:r>
            <a:r>
              <a:rPr lang="ru-RU" dirty="0" err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профицитным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498112-CA95-1648-8499-C27F0361A361}"/>
              </a:ext>
            </a:extLst>
          </p:cNvPr>
          <p:cNvSpPr/>
          <p:nvPr/>
        </p:nvSpPr>
        <p:spPr>
          <a:xfrm>
            <a:off x="0" y="0"/>
            <a:ext cx="12192000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Что такое дефицит и профицит бюджета?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BF5267-AFFA-7647-9A07-31B90008C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6" y="1349298"/>
            <a:ext cx="1217217" cy="1427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5A0482-49FD-3F47-98D3-4BB6498AC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69" y="1782739"/>
            <a:ext cx="1217217" cy="993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F3300B-9281-C04A-9C21-8C841423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05" y="1349298"/>
            <a:ext cx="1217217" cy="14273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312BDD-E9A7-4E44-A851-897481963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88" y="1365296"/>
            <a:ext cx="1217217" cy="142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5DF8C8-E2C0-9E4F-99D4-68B2EFFD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624" y="1782739"/>
            <a:ext cx="1217217" cy="9939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409368-71EE-1143-9190-4D669216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707" y="1365296"/>
            <a:ext cx="1217217" cy="142735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544799-CF76-8B4B-8F22-BC89A4EDAD1E}"/>
              </a:ext>
            </a:extLst>
          </p:cNvPr>
          <p:cNvSpPr/>
          <p:nvPr/>
        </p:nvSpPr>
        <p:spPr>
          <a:xfrm>
            <a:off x="1989664" y="1951463"/>
            <a:ext cx="538205" cy="47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endParaRPr lang="ru-RU" sz="8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391C5E-3104-6645-B03D-109EB7BC31EC}"/>
              </a:ext>
            </a:extLst>
          </p:cNvPr>
          <p:cNvSpPr/>
          <p:nvPr/>
        </p:nvSpPr>
        <p:spPr>
          <a:xfrm rot="10800000">
            <a:off x="9933233" y="2189212"/>
            <a:ext cx="538205" cy="47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</a:t>
            </a:r>
            <a:endParaRPr lang="ru-RU" sz="8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856572-D1B1-A345-BA9B-AF0FCCB688A4}"/>
              </a:ext>
            </a:extLst>
          </p:cNvPr>
          <p:cNvSpPr/>
          <p:nvPr/>
        </p:nvSpPr>
        <p:spPr>
          <a:xfrm>
            <a:off x="5978254" y="1951463"/>
            <a:ext cx="465419" cy="412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</a:t>
            </a:r>
            <a:endParaRPr lang="ru-RU" sz="880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BE65CA0-DD56-3649-91F3-CA2BB14086CD}"/>
              </a:ext>
            </a:extLst>
          </p:cNvPr>
          <p:cNvSpPr/>
          <p:nvPr/>
        </p:nvSpPr>
        <p:spPr>
          <a:xfrm>
            <a:off x="1044652" y="2797386"/>
            <a:ext cx="2546041" cy="63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Профицит бюджета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8ACAF20-B452-3346-95B5-191D8021B6C3}"/>
              </a:ext>
            </a:extLst>
          </p:cNvPr>
          <p:cNvSpPr/>
          <p:nvPr/>
        </p:nvSpPr>
        <p:spPr>
          <a:xfrm>
            <a:off x="4832628" y="2793319"/>
            <a:ext cx="2546041" cy="63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Сбалансированный бюджет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F58DDB7-E8C6-2B46-B8DC-9A2DA688A003}"/>
              </a:ext>
            </a:extLst>
          </p:cNvPr>
          <p:cNvSpPr/>
          <p:nvPr/>
        </p:nvSpPr>
        <p:spPr>
          <a:xfrm>
            <a:off x="8962520" y="2747078"/>
            <a:ext cx="2546041" cy="631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Дефицит бюджета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940E698-8F32-5143-A106-C56C51518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669" y="2692335"/>
            <a:ext cx="844506" cy="844506"/>
          </a:xfrm>
          <a:prstGeom prst="rect">
            <a:avLst/>
          </a:prstGeom>
        </p:spPr>
      </p:pic>
      <p:sp>
        <p:nvSpPr>
          <p:cNvPr id="29" name="Скругленная прямоугольная выноска 28">
            <a:extLst>
              <a:ext uri="{FF2B5EF4-FFF2-40B4-BE49-F238E27FC236}">
                <a16:creationId xmlns:a16="http://schemas.microsoft.com/office/drawing/2014/main" id="{EAA123B6-3A14-6942-8262-6603FD7BAB49}"/>
              </a:ext>
            </a:extLst>
          </p:cNvPr>
          <p:cNvSpPr/>
          <p:nvPr/>
        </p:nvSpPr>
        <p:spPr>
          <a:xfrm>
            <a:off x="5765514" y="3808253"/>
            <a:ext cx="3530153" cy="2828074"/>
          </a:xfrm>
          <a:prstGeom prst="wedgeRoundRectCallout">
            <a:avLst>
              <a:gd name="adj1" fmla="val 74035"/>
              <a:gd name="adj2" fmla="val 14323"/>
              <a:gd name="adj3" fmla="val 16667"/>
            </a:avLst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Майк, не </a:t>
            </a:r>
            <a:r>
              <a: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нужно сравнивать государство и компании, ведь у компании цель – больше денег, а у государства – обеспечение общественных нужд государства и граждан. Сбалансированный бюджет будет честным по отношению к гражданам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C959B42-343A-1944-8095-4842CAF2BB3B}"/>
              </a:ext>
            </a:extLst>
          </p:cNvPr>
          <p:cNvSpPr/>
          <p:nvPr/>
        </p:nvSpPr>
        <p:spPr>
          <a:xfrm>
            <a:off x="802000" y="1730202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BF67E63-67D5-8645-BD19-2A72227424D8}"/>
              </a:ext>
            </a:extLst>
          </p:cNvPr>
          <p:cNvSpPr/>
          <p:nvPr/>
        </p:nvSpPr>
        <p:spPr>
          <a:xfrm>
            <a:off x="808231" y="2045377"/>
            <a:ext cx="1039628" cy="2693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Доходы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2730003-10BC-8949-B88D-C4260B3E408E}"/>
              </a:ext>
            </a:extLst>
          </p:cNvPr>
          <p:cNvSpPr/>
          <p:nvPr/>
        </p:nvSpPr>
        <p:spPr>
          <a:xfrm>
            <a:off x="4779257" y="1809690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680D42-F33D-5C43-A5C1-AF7969889687}"/>
              </a:ext>
            </a:extLst>
          </p:cNvPr>
          <p:cNvSpPr/>
          <p:nvPr/>
        </p:nvSpPr>
        <p:spPr>
          <a:xfrm>
            <a:off x="4845598" y="2045377"/>
            <a:ext cx="932886" cy="317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Доходы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4253872-1C0C-FF4D-B542-47F9F74CD829}"/>
              </a:ext>
            </a:extLst>
          </p:cNvPr>
          <p:cNvSpPr/>
          <p:nvPr/>
        </p:nvSpPr>
        <p:spPr>
          <a:xfrm>
            <a:off x="10615597" y="1809690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B5DBCF3-B636-994E-B585-7110F451BA47}"/>
              </a:ext>
            </a:extLst>
          </p:cNvPr>
          <p:cNvSpPr/>
          <p:nvPr/>
        </p:nvSpPr>
        <p:spPr>
          <a:xfrm>
            <a:off x="10618664" y="2099688"/>
            <a:ext cx="1033495" cy="2762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Расходы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FB190C1-F86F-6E47-A01F-7BE0E7D5E13D}"/>
              </a:ext>
            </a:extLst>
          </p:cNvPr>
          <p:cNvSpPr/>
          <p:nvPr/>
        </p:nvSpPr>
        <p:spPr>
          <a:xfrm>
            <a:off x="2709606" y="2027925"/>
            <a:ext cx="948256" cy="705687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85C636F-24AC-964E-95BA-FB8F4531868C}"/>
              </a:ext>
            </a:extLst>
          </p:cNvPr>
          <p:cNvSpPr/>
          <p:nvPr/>
        </p:nvSpPr>
        <p:spPr>
          <a:xfrm>
            <a:off x="2665373" y="2189210"/>
            <a:ext cx="992489" cy="36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Расходы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F342097-B04E-4446-8F34-8908971D6448}"/>
              </a:ext>
            </a:extLst>
          </p:cNvPr>
          <p:cNvSpPr/>
          <p:nvPr/>
        </p:nvSpPr>
        <p:spPr>
          <a:xfrm>
            <a:off x="8831041" y="2055975"/>
            <a:ext cx="948256" cy="705687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A5FC50F-68D7-174F-8524-A2970B3876D3}"/>
              </a:ext>
            </a:extLst>
          </p:cNvPr>
          <p:cNvSpPr/>
          <p:nvPr/>
        </p:nvSpPr>
        <p:spPr>
          <a:xfrm>
            <a:off x="8889743" y="2180697"/>
            <a:ext cx="932886" cy="317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Доходы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73791536-CD39-8D4F-98EB-76E3130E8133}"/>
              </a:ext>
            </a:extLst>
          </p:cNvPr>
          <p:cNvSpPr/>
          <p:nvPr/>
        </p:nvSpPr>
        <p:spPr>
          <a:xfrm>
            <a:off x="6613093" y="1782739"/>
            <a:ext cx="1039628" cy="881971"/>
          </a:xfrm>
          <a:prstGeom prst="ellipse">
            <a:avLst/>
          </a:prstGeom>
          <a:solidFill>
            <a:srgbClr val="FEF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8B6B7C1-8F91-8D4E-9C07-AFC79B8F6038}"/>
              </a:ext>
            </a:extLst>
          </p:cNvPr>
          <p:cNvSpPr/>
          <p:nvPr/>
        </p:nvSpPr>
        <p:spPr>
          <a:xfrm>
            <a:off x="6653792" y="2072586"/>
            <a:ext cx="1033495" cy="317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Расходы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75" b="97959" l="11146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68" y="2968690"/>
            <a:ext cx="2827376" cy="38602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2" t="19090" r="19891" b="8872"/>
          <a:stretch/>
        </p:blipFill>
        <p:spPr>
          <a:xfrm>
            <a:off x="-8517" y="3449732"/>
            <a:ext cx="2639822" cy="31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215272"/>
              </p:ext>
            </p:extLst>
          </p:nvPr>
        </p:nvGraphicFramePr>
        <p:xfrm>
          <a:off x="4507345" y="676111"/>
          <a:ext cx="7398327" cy="607513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39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2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38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2019 </a:t>
                      </a:r>
                      <a:r>
                        <a:rPr lang="ru-RU" sz="1600" dirty="0">
                          <a:effectLst/>
                        </a:rPr>
                        <a:t>год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(отчет)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2020 </a:t>
                      </a:r>
                      <a:r>
                        <a:rPr lang="ru-RU" sz="1600" dirty="0">
                          <a:effectLst/>
                        </a:rPr>
                        <a:t>год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(отчет)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2021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(план)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2022 год 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(план)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2023 год</a:t>
                      </a:r>
                    </a:p>
                    <a:p>
                      <a:pPr marL="0" marR="0" indent="0" algn="ctr" defTabSz="91437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(план)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Доходы 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1 096 075,1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998 097,2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1 023</a:t>
                      </a:r>
                      <a:r>
                        <a:rPr lang="ru-RU" sz="1600" baseline="0" dirty="0" smtClean="0"/>
                        <a:t> 571,7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944 498,2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877 240,3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7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Бюджетные доходы на душу населения/человек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27</a:t>
                      </a:r>
                      <a:r>
                        <a:rPr lang="ru-RU" sz="1600" baseline="0" dirty="0" smtClean="0"/>
                        <a:t> 773,3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</a:t>
                      </a:r>
                      <a:r>
                        <a:rPr lang="ru-RU" sz="1600" baseline="0" dirty="0" smtClean="0"/>
                        <a:t> 453,2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</a:t>
                      </a:r>
                      <a:r>
                        <a:rPr lang="ru-RU" sz="1600" baseline="0" dirty="0" smtClean="0"/>
                        <a:t> 343,4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24 488,5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22 914,0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Расходы 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063 775,6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025 545,7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1 023</a:t>
                      </a:r>
                      <a:r>
                        <a:rPr lang="ru-RU" sz="1600" baseline="0" dirty="0" smtClean="0"/>
                        <a:t> 571,7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944 498,2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877 240,3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37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Бюджетные расходы на душу</a:t>
                      </a:r>
                      <a:r>
                        <a:rPr lang="ru-RU" sz="1600" baseline="0" dirty="0" smtClean="0">
                          <a:effectLst/>
                        </a:rPr>
                        <a:t> населения/человек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</a:t>
                      </a:r>
                      <a:r>
                        <a:rPr lang="ru-RU" sz="1600" baseline="0" dirty="0" smtClean="0"/>
                        <a:t> 954,9</a:t>
                      </a:r>
                      <a:endParaRPr lang="ru-RU" sz="16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</a:t>
                      </a:r>
                      <a:r>
                        <a:rPr lang="ru-RU" sz="1600" baseline="0" dirty="0" smtClean="0"/>
                        <a:t> 153,2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26</a:t>
                      </a:r>
                      <a:r>
                        <a:rPr lang="ru-RU" sz="1600" baseline="0" dirty="0" smtClean="0"/>
                        <a:t> 343,4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24 488,5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22 914,0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Дефицит(-), профицит (+)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</a:t>
                      </a:r>
                      <a:r>
                        <a:rPr lang="ru-RU" sz="1600" baseline="0" dirty="0" smtClean="0"/>
                        <a:t> 299,5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(-)27 448,5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Численность*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39 465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39 213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</a:t>
                      </a:r>
                      <a:r>
                        <a:rPr lang="ru-RU" sz="1600" baseline="0" dirty="0" smtClean="0"/>
                        <a:t> 855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38 569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</a:t>
                      </a:r>
                      <a:r>
                        <a:rPr lang="ru-RU" sz="1600" baseline="0" dirty="0" smtClean="0"/>
                        <a:t> 284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9847" y="72286"/>
            <a:ext cx="1197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Дефицит или профицит?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97959" l="11146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6" y="2370533"/>
            <a:ext cx="3286739" cy="4487467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09847" y="734874"/>
            <a:ext cx="3648365" cy="1496291"/>
          </a:xfrm>
          <a:prstGeom prst="wedgeRoundRectCallout">
            <a:avLst>
              <a:gd name="adj1" fmla="val 36041"/>
              <a:gd name="adj2" fmla="val 7422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 данной таблице вы можете посмотреть показатели доходов и расходов, а также в каком году был дефицит или профицит бюджета.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5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24974401"/>
              </p:ext>
            </p:extLst>
          </p:nvPr>
        </p:nvGraphicFramePr>
        <p:xfrm>
          <a:off x="361879" y="555177"/>
          <a:ext cx="3222948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59047" y="2898266"/>
            <a:ext cx="67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21613400"/>
              </p:ext>
            </p:extLst>
          </p:nvPr>
        </p:nvGraphicFramePr>
        <p:xfrm>
          <a:off x="4427228" y="564142"/>
          <a:ext cx="3279138" cy="2734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01632" y="2903832"/>
            <a:ext cx="92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502111174"/>
              </p:ext>
            </p:extLst>
          </p:nvPr>
        </p:nvGraphicFramePr>
        <p:xfrm>
          <a:off x="8547799" y="566094"/>
          <a:ext cx="3322716" cy="2716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951301" y="2898266"/>
            <a:ext cx="905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684321" y="3980641"/>
            <a:ext cx="3240607" cy="2693045"/>
            <a:chOff x="9165208" y="948138"/>
            <a:chExt cx="3240607" cy="2693045"/>
          </a:xfrm>
        </p:grpSpPr>
        <p:sp>
          <p:nvSpPr>
            <p:cNvPr id="18" name="TextBox 17"/>
            <p:cNvSpPr txBox="1"/>
            <p:nvPr/>
          </p:nvSpPr>
          <p:spPr>
            <a:xfrm>
              <a:off x="9363636" y="948138"/>
              <a:ext cx="3042179" cy="2693045"/>
            </a:xfrm>
            <a:prstGeom prst="rect">
              <a:avLst/>
            </a:prstGeom>
            <a:solidFill>
              <a:srgbClr val="EAEFF7"/>
            </a:solidFill>
          </p:spPr>
          <p:txBody>
            <a:bodyPr wrap="square" rtlCol="0">
              <a:spAutoFit/>
            </a:bodyPr>
            <a:lstStyle/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Общегосударственные вопросы  </a:t>
              </a: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Национальная безопасность и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правоохранительная деятельность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Национальная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экономика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Жилищно-коммунальное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хозяйство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Образование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Культура,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кинематография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Социальная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политика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Физическая культура и </a:t>
              </a: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спорт</a:t>
              </a:r>
            </a:p>
            <a:p>
              <a:pPr fontAlgn="ctr">
                <a:lnSpc>
                  <a:spcPct val="50000"/>
                </a:lnSpc>
              </a:pPr>
              <a:r>
                <a:rPr lang="ru-RU" sz="13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fontAlgn="ctr">
                <a:lnSpc>
                  <a:spcPct val="50000"/>
                </a:lnSpc>
              </a:pPr>
              <a:endPara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ctr">
                <a:lnSpc>
                  <a:spcPct val="50000"/>
                </a:lnSpc>
              </a:pPr>
              <a:r>
                <a:rPr lang="ru-RU" sz="1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Условно утвержденные расходы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9177251" y="948138"/>
              <a:ext cx="224118" cy="16343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165208" y="1266762"/>
              <a:ext cx="224118" cy="16343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9177251" y="1624382"/>
              <a:ext cx="224118" cy="16343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177251" y="1933089"/>
              <a:ext cx="224118" cy="163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9177251" y="2268902"/>
              <a:ext cx="224118" cy="1634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9177251" y="2548966"/>
              <a:ext cx="224118" cy="16343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F4B7D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9165208" y="2826684"/>
              <a:ext cx="224118" cy="1634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9165208" y="3102585"/>
              <a:ext cx="224118" cy="16343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177251" y="3429533"/>
              <a:ext cx="224118" cy="1634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946245" y="0"/>
            <a:ext cx="9971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Структура расходов бюджета городского округа, в процентах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93595" l="9823" r="96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" t="31816" r="4255" b="6216"/>
          <a:stretch/>
        </p:blipFill>
        <p:spPr>
          <a:xfrm>
            <a:off x="0" y="3098321"/>
            <a:ext cx="3813249" cy="3794324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417158" y="4581525"/>
            <a:ext cx="3250468" cy="1441100"/>
          </a:xfrm>
          <a:prstGeom prst="wedgeRoundRectCallout">
            <a:avLst>
              <a:gd name="adj1" fmla="val -78262"/>
              <a:gd name="adj2" fmla="val -53963"/>
              <a:gd name="adj3" fmla="val 16667"/>
            </a:avLst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Большую часть расходных средств составляют: </a:t>
            </a:r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образование, национальная экономика и социальная политика.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Ум, защита, равенство!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1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30" y="2890910"/>
            <a:ext cx="3753933" cy="355449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215" y="4389425"/>
            <a:ext cx="1856532" cy="205598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303" y="4403257"/>
            <a:ext cx="1856532" cy="20421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32" y="4403258"/>
            <a:ext cx="1856532" cy="204214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4406451"/>
            <a:ext cx="1981471" cy="20389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21" y="2724417"/>
            <a:ext cx="6333246" cy="790278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2525483" y="1649311"/>
            <a:ext cx="6897189" cy="463608"/>
          </a:xfrm>
          <a:prstGeom prst="roundRect">
            <a:avLst/>
          </a:prstGeom>
          <a:solidFill>
            <a:srgbClr val="EAEFF7"/>
          </a:solidFill>
          <a:ln>
            <a:solidFill>
              <a:srgbClr val="0066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47406" y="638147"/>
            <a:ext cx="6897189" cy="463608"/>
          </a:xfrm>
          <a:prstGeom prst="roundRect">
            <a:avLst/>
          </a:prstGeom>
          <a:solidFill>
            <a:srgbClr val="EAEFF7"/>
          </a:solidFill>
          <a:ln>
            <a:solidFill>
              <a:srgbClr val="0066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4159" y="611831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БЮДЖЕТ ГОРОДСКОГО ОКРУГА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4428" y="1654868"/>
            <a:ext cx="7168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Программные и непрограммные расходы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756364" y="1134523"/>
            <a:ext cx="435429" cy="50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8991678" y="2253884"/>
            <a:ext cx="435429" cy="50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983030" y="2187435"/>
            <a:ext cx="435429" cy="50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487486" y="2758421"/>
            <a:ext cx="577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16 </a:t>
            </a:r>
            <a:r>
              <a:rPr lang="ru-RU" sz="20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Муниципальных программ Сорочинского городского округа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26332" y="3089246"/>
            <a:ext cx="3215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Непрограммные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расходы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253" y="4572571"/>
            <a:ext cx="2149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Социальной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направленности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0775" y="4559081"/>
            <a:ext cx="1816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Обеспечение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безопасных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условий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жизнедеятельности</a:t>
            </a:r>
            <a:endParaRPr lang="ru-RU" sz="16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1628" y="4577358"/>
            <a:ext cx="158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Поддержка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отраслей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экономики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8047" y="4593414"/>
            <a:ext cx="159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Общего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характера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868956" y="3578736"/>
            <a:ext cx="566057" cy="801188"/>
          </a:xfrm>
          <a:prstGeom prst="downArrow">
            <a:avLst/>
          </a:prstGeom>
          <a:solidFill>
            <a:srgbClr val="5C97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45" y="3560692"/>
            <a:ext cx="603556" cy="8230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722" y="3566325"/>
            <a:ext cx="603556" cy="8230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491" y="3567815"/>
            <a:ext cx="603556" cy="823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944" y="5190963"/>
            <a:ext cx="179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7 программ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4224" y="5853677"/>
            <a:ext cx="163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2 программы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33957" y="5580598"/>
            <a:ext cx="156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5 программ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76697" y="5383126"/>
            <a:ext cx="164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2 программы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70446" y="3799585"/>
            <a:ext cx="3616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1.Непрограммные расходы на </a:t>
            </a:r>
            <a:r>
              <a:rPr lang="ru-RU" sz="1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функционирование высшего должностного лица муниципального образования, представительного органа муниципального образования</a:t>
            </a:r>
          </a:p>
          <a:p>
            <a:pPr algn="just"/>
            <a:endParaRPr lang="ru-RU" sz="1600" b="1" dirty="0" smtClean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2.Непрограммные </a:t>
            </a:r>
            <a:r>
              <a:rPr lang="ru-RU" sz="1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расходы за счет субвенций поступивших из вышестоящих бюджетов</a:t>
            </a:r>
            <a:r>
              <a:rPr lang="ru-RU" sz="16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;</a:t>
            </a:r>
            <a:endParaRPr lang="ru-RU" sz="16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8219" y="21299"/>
            <a:ext cx="11031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Структура бюджета городского округа по «программному» принципу </a:t>
            </a:r>
          </a:p>
        </p:txBody>
      </p:sp>
    </p:spTree>
    <p:extLst>
      <p:ext uri="{BB962C8B-B14F-4D97-AF65-F5344CB8AC3E}">
        <p14:creationId xmlns:p14="http://schemas.microsoft.com/office/powerpoint/2010/main" val="21789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9" y="141441"/>
            <a:ext cx="2891245" cy="1546793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093" y="-58165"/>
            <a:ext cx="4093029" cy="2229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91" y="-58164"/>
            <a:ext cx="4526539" cy="2229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199" y="-64883"/>
            <a:ext cx="4160923" cy="2236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429" y="693694"/>
            <a:ext cx="215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Социальной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направленности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3326" y="487905"/>
            <a:ext cx="257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безопасных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условий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жизнедеятельности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625" y="487905"/>
            <a:ext cx="1611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Поддержка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отраслей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экономики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54806" y="693694"/>
            <a:ext cx="181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Общего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характера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90941"/>
              </p:ext>
            </p:extLst>
          </p:nvPr>
        </p:nvGraphicFramePr>
        <p:xfrm>
          <a:off x="175491" y="1810327"/>
          <a:ext cx="2875293" cy="4962699"/>
        </p:xfrm>
        <a:graphic>
          <a:graphicData uri="http://schemas.openxmlformats.org/drawingml/2006/table">
            <a:tbl>
              <a:tblPr bandRow="1">
                <a:tableStyleId>{775DCB02-9BB8-47FD-8907-85C794F793BA}</a:tableStyleId>
              </a:tblPr>
              <a:tblGrid>
                <a:gridCol w="2875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914">
                <a:tc>
                  <a:txBody>
                    <a:bodyPr/>
                    <a:lstStyle/>
                    <a:p>
                      <a:pPr algn="l"/>
                      <a:r>
                        <a:rPr lang="ru-RU" sz="1200" u="sng" kern="1200" dirty="0" smtClean="0"/>
                        <a:t>«Развитие системы образования в Сорочинском городском округе Оренбургской области годы»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916">
                <a:tc>
                  <a:txBody>
                    <a:bodyPr/>
                    <a:lstStyle/>
                    <a:p>
                      <a:pPr algn="l"/>
                      <a:r>
                        <a:rPr lang="ru-RU" sz="1200" u="sng" kern="1200" dirty="0" smtClean="0"/>
                        <a:t>«Развитие культуры в Сорочинском городском округе Оренбургской области»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916">
                <a:tc>
                  <a:txBody>
                    <a:bodyPr/>
                    <a:lstStyle/>
                    <a:p>
                      <a:pPr algn="l"/>
                      <a:r>
                        <a:rPr lang="ru-RU" sz="1200" u="sng" kern="1200" dirty="0" smtClean="0"/>
                        <a:t>«</a:t>
                      </a:r>
                      <a:r>
                        <a:rPr lang="ru-RU" sz="1200" u="none" kern="1200" dirty="0" smtClean="0"/>
                        <a:t>Р</a:t>
                      </a:r>
                      <a:r>
                        <a:rPr lang="ru-RU" sz="1200" u="sng" kern="1200" dirty="0" smtClean="0"/>
                        <a:t>азвитие физической культуры и спорта в Сорочинском городском округе Оренбургской области»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916">
                <a:tc>
                  <a:txBody>
                    <a:bodyPr/>
                    <a:lstStyle/>
                    <a:p>
                      <a:pPr algn="l"/>
                      <a:r>
                        <a:rPr lang="ru-RU" sz="1200" u="sng" kern="1200" dirty="0" smtClean="0"/>
                        <a:t>«Улучшение условий охраны труда в Сорочинском городском округе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8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/>
                        <a:t>«Формирование комфортной городской</a:t>
                      </a:r>
                      <a:r>
                        <a:rPr lang="ru-RU" sz="1200" u="sng" baseline="0" dirty="0" smtClean="0"/>
                        <a:t> </a:t>
                      </a:r>
                      <a:r>
                        <a:rPr lang="ru-RU" sz="1200" u="sng" dirty="0" smtClean="0"/>
                        <a:t>среды  Сорочинского городского округ Оренбургской области»</a:t>
                      </a:r>
                      <a:endParaRPr lang="ru-RU" sz="1200" i="1" u="sng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8988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/>
                        <a:t>«Комплексное развитие сельских территорий Сорочинского городского округа Оренбургской области»</a:t>
                      </a:r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sng" dirty="0" smtClean="0"/>
                    </a:p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/>
                        <a:t>«Обеспечение ГБУЗ «Городская больница» г. Сорочинска квалифицированными врачебными кадрами»</a:t>
                      </a:r>
                      <a:endParaRPr lang="ru-RU" sz="1200" b="1" i="1" u="sng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87908"/>
              </p:ext>
            </p:extLst>
          </p:nvPr>
        </p:nvGraphicFramePr>
        <p:xfrm>
          <a:off x="3187801" y="1798141"/>
          <a:ext cx="2881948" cy="1280160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2881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«Безопасность в Сорочинском городском округе Оренбургской области»</a:t>
                      </a:r>
                      <a:endParaRPr lang="ru-RU" sz="1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sng" dirty="0" smtClean="0"/>
                        <a:t>«Охрана окружающей среды в Сорочинском городском округе Оренбургской области»</a:t>
                      </a:r>
                      <a:endParaRPr lang="ru-RU" sz="12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527421"/>
              </p:ext>
            </p:extLst>
          </p:nvPr>
        </p:nvGraphicFramePr>
        <p:xfrm>
          <a:off x="6153865" y="1843826"/>
          <a:ext cx="3091543" cy="3217231"/>
        </p:xfrm>
        <a:graphic>
          <a:graphicData uri="http://schemas.openxmlformats.org/drawingml/2006/table">
            <a:tbl>
              <a:tblPr bandRow="1">
                <a:tableStyleId>{775DCB02-9BB8-47FD-8907-85C794F793BA}</a:tableStyleId>
              </a:tblPr>
              <a:tblGrid>
                <a:gridCol w="3091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2187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«Развитие жилищно-коммунального хозяйства в Сорочинском городском округе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590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«Экономическое развитие Сорочинского городского округа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187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«Развитие жилищного строительства в Сорочинском городском округе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187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«Развитие и функционирование дорожно-транспортной сети в Сорочинском городском округе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936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«Энергосбережение и повышение </a:t>
                      </a:r>
                      <a:r>
                        <a:rPr lang="ru-RU" sz="1200" u="sng" kern="1200" dirty="0" err="1" smtClean="0"/>
                        <a:t>энергоэффективности</a:t>
                      </a:r>
                      <a:r>
                        <a:rPr lang="ru-RU" sz="1200" u="sng" kern="1200" dirty="0" smtClean="0"/>
                        <a:t> в Сорочинском городском округе Оренбургской области» </a:t>
                      </a:r>
                      <a:endParaRPr lang="ru-RU" sz="1200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755247"/>
              </p:ext>
            </p:extLst>
          </p:nvPr>
        </p:nvGraphicFramePr>
        <p:xfrm>
          <a:off x="9306148" y="1840983"/>
          <a:ext cx="2768737" cy="1645920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276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«Эффективная власть Сорочинского городского округа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ru-RU" sz="1200" u="sng" kern="1200" dirty="0" smtClean="0"/>
                        <a:t>«Управление муниципальными финансами и муниципальным долгом Сорочинского городского округа Оренбургской области»</a:t>
                      </a:r>
                      <a:endParaRPr lang="ru-RU" sz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2" b="97450" l="660" r="9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92" y="5028625"/>
            <a:ext cx="3262829" cy="1829375"/>
          </a:xfrm>
          <a:prstGeom prst="rect">
            <a:avLst/>
          </a:prstGeom>
        </p:spPr>
      </p:pic>
      <p:sp>
        <p:nvSpPr>
          <p:cNvPr id="17" name="Скругленная прямоугольная выноска 16">
            <a:extLst>
              <a:ext uri="{FF2B5EF4-FFF2-40B4-BE49-F238E27FC236}">
                <a16:creationId xmlns:a16="http://schemas.microsoft.com/office/drawing/2014/main" id="{EAA123B6-3A14-6942-8262-6603FD7BAB49}"/>
              </a:ext>
            </a:extLst>
          </p:cNvPr>
          <p:cNvSpPr/>
          <p:nvPr/>
        </p:nvSpPr>
        <p:spPr>
          <a:xfrm>
            <a:off x="5329382" y="5209757"/>
            <a:ext cx="2844800" cy="1319330"/>
          </a:xfrm>
          <a:prstGeom prst="wedgeRoundRectCallout">
            <a:avLst>
              <a:gd name="adj1" fmla="val 74035"/>
              <a:gd name="adj2" fmla="val 14323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Каждая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программа очень важна для публично правового образования.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также мы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можем контролировать как выполняется данная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программа.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98065182"/>
              </p:ext>
            </p:extLst>
          </p:nvPr>
        </p:nvGraphicFramePr>
        <p:xfrm>
          <a:off x="4918943" y="1018980"/>
          <a:ext cx="6896540" cy="415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09600" y="0"/>
            <a:ext cx="1097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Объем и структура муниципального долга бюджета городского округа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204" l="9934" r="7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1522" r="25441" b="2659"/>
          <a:stretch/>
        </p:blipFill>
        <p:spPr>
          <a:xfrm>
            <a:off x="0" y="996212"/>
            <a:ext cx="4918943" cy="4281958"/>
          </a:xfrm>
          <a:prstGeom prst="rect">
            <a:avLst/>
          </a:prstGeom>
        </p:spPr>
      </p:pic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EAA123B6-3A14-6942-8262-6603FD7BAB49}"/>
              </a:ext>
            </a:extLst>
          </p:cNvPr>
          <p:cNvSpPr/>
          <p:nvPr/>
        </p:nvSpPr>
        <p:spPr>
          <a:xfrm>
            <a:off x="3558012" y="5278170"/>
            <a:ext cx="7668285" cy="1395163"/>
          </a:xfrm>
          <a:prstGeom prst="wedgeRoundRectCallout">
            <a:avLst>
              <a:gd name="adj1" fmla="val -43731"/>
              <a:gd name="adj2" fmla="val -123004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Муниципальный долг – совокупность долговых обязательств муниципального образования. Предельный объем муниципального долга не должен превышать утвержденный общий годовой объем доходов бюджета города без учета утвержденного объема безвозмездных поступлений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1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07063731"/>
              </p:ext>
            </p:extLst>
          </p:nvPr>
        </p:nvGraphicFramePr>
        <p:xfrm>
          <a:off x="261257" y="1337653"/>
          <a:ext cx="3799755" cy="5343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377539000"/>
              </p:ext>
            </p:extLst>
          </p:nvPr>
        </p:nvGraphicFramePr>
        <p:xfrm>
          <a:off x="4137212" y="1351719"/>
          <a:ext cx="3953435" cy="5338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990236787"/>
              </p:ext>
            </p:extLst>
          </p:nvPr>
        </p:nvGraphicFramePr>
        <p:xfrm>
          <a:off x="8202706" y="1370911"/>
          <a:ext cx="3772417" cy="53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838584"/>
            <a:ext cx="398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37212" y="857010"/>
            <a:ext cx="398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2706" y="851647"/>
            <a:ext cx="398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3965"/>
            <a:ext cx="11985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Статистические сопоставления по доходам, расходам и дефициту бюджета с другими муниципальными образованиями на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2021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 и на плановый период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2022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2023 </a:t>
            </a: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21884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2037" y="249382"/>
            <a:ext cx="455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</a:rPr>
              <a:t>Номинация «Бюджет в вопросах и ответах»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100000" l="52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755"/>
            <a:ext cx="10601326" cy="5963246"/>
          </a:xfrm>
          <a:prstGeom prst="rect">
            <a:avLst/>
          </a:prstGeom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886325" y="293543"/>
            <a:ext cx="6798538" cy="1668607"/>
          </a:xfrm>
          <a:prstGeom prst="wedgeRoundRectCallout">
            <a:avLst>
              <a:gd name="adj1" fmla="val -27698"/>
              <a:gd name="adj2" fmla="val 6935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Привет, я Салли! А это мои друзья! Мы вместе учимся в Университете монстров и сегодня хотим рассказать вам о бюджете для граждан Сорочинского городского округа Оренбургской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2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XSHLM-QE07o/Ut8r0yvxb1I/AAAAAAAAXok/FhGizWDHry8/s1600/S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16"/>
            <a:ext cx="12192000" cy="6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40057" y="5781675"/>
            <a:ext cx="6218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034473" y="4810237"/>
            <a:ext cx="5390596" cy="1864629"/>
          </a:xfrm>
          <a:prstGeom prst="wedgeRoundRectCallout">
            <a:avLst>
              <a:gd name="adj1" fmla="val 64444"/>
              <a:gd name="adj2" fmla="val -5281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бюджетного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документа, которая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 неформальный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и доступные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форматы, чтобы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облегчить для граждан понимание бюджета, объяснить им планы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администрации Сорочинского городского округа 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бюджетного года и показать их формы возможного взаимодействия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Сорочинского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расходования общественных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денежных средств.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73891" y="73470"/>
            <a:ext cx="1284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этот «Бюджет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Об этом вам расскажет профессор Университета Монстров –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04" l="9934" r="7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11522" r="25441" b="2659"/>
          <a:stretch/>
        </p:blipFill>
        <p:spPr>
          <a:xfrm flipH="1">
            <a:off x="6927272" y="2337021"/>
            <a:ext cx="5193521" cy="4520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" y="1940142"/>
            <a:ext cx="4913743" cy="2763981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01602" y="548373"/>
            <a:ext cx="11905672" cy="1145853"/>
          </a:xfrm>
          <a:prstGeom prst="wedgeRoundRectCallout">
            <a:avLst>
              <a:gd name="adj1" fmla="val 18965"/>
              <a:gd name="adj2" fmla="val 9662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u="sng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Друзья, достаньте учебники по общей жути и откройте «Бюджет для граждан» - 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он</a:t>
            </a: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познакомит вас с положениями основного финансового документа Сорочинского городского округа – бюджета городского округа </a:t>
            </a:r>
            <a:r>
              <a:rPr lang="ru-RU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на </a:t>
            </a:r>
            <a:r>
              <a:rPr lang="ru-RU" smtClean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2021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год и на плановый период 2022 и 2023 годов.</a:t>
            </a:r>
          </a:p>
        </p:txBody>
      </p:sp>
    </p:spTree>
    <p:extLst>
      <p:ext uri="{BB962C8B-B14F-4D97-AF65-F5344CB8AC3E}">
        <p14:creationId xmlns:p14="http://schemas.microsoft.com/office/powerpoint/2010/main" val="13987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artfile.me/wallpaper/20-02-2014/1920x1080/universitet-monstrov-multfilmy-monsters--79895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93" b="95648" l="7604" r="90469">
                        <a14:foregroundMark x1="27760" y1="70093" x2="31615" y2="69537"/>
                        <a14:foregroundMark x1="31094" y1="69907" x2="31146" y2="72778"/>
                        <a14:backgroundMark x1="55052" y1="82685" x2="56198" y2="87500"/>
                        <a14:backgroundMark x1="54896" y1="60648" x2="54896" y2="60648"/>
                        <a14:backgroundMark x1="55417" y1="65185" x2="55417" y2="65185"/>
                        <a14:backgroundMark x1="63385" y1="40833" x2="63385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91" y="1143269"/>
            <a:ext cx="9959363" cy="560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9112745" y="4188492"/>
            <a:ext cx="2807855" cy="1163782"/>
          </a:xfrm>
          <a:prstGeom prst="wedgeRoundRectCallout">
            <a:avLst>
              <a:gd name="adj1" fmla="val -87600"/>
              <a:gd name="adj2" fmla="val -2501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совокупность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бюджетов различных видов, организованных в определенную систему.</a:t>
            </a:r>
            <a:endParaRPr lang="ru-RU" sz="1400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290945" y="2338964"/>
            <a:ext cx="2807855" cy="1163782"/>
          </a:xfrm>
          <a:prstGeom prst="wedgeRoundRectCallout">
            <a:avLst>
              <a:gd name="adj1" fmla="val 63706"/>
              <a:gd name="adj2" fmla="val 25992"/>
              <a:gd name="adj3" fmla="val 16667"/>
            </a:avLst>
          </a:prstGeom>
          <a:solidFill>
            <a:srgbClr val="9FCBC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(МБТ)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средства, предоставляемые одним бюджетом бюджетной системы другому бюджету бюджетной системы.</a:t>
            </a:r>
            <a:endParaRPr lang="ru-RU" sz="12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8884610" y="1574512"/>
            <a:ext cx="2807855" cy="1163782"/>
          </a:xfrm>
          <a:prstGeom prst="wedgeRoundRectCallout">
            <a:avLst>
              <a:gd name="adj1" fmla="val -97461"/>
              <a:gd name="adj2" fmla="val 12948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источники ресурсов, которыми государство может располагать для достижения поставленных целей и задач.</a:t>
            </a:r>
            <a:endParaRPr lang="ru-RU" sz="1400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5968776" y="195109"/>
            <a:ext cx="2807855" cy="1163782"/>
          </a:xfrm>
          <a:prstGeom prst="wedgeRoundRectCallout">
            <a:avLst>
              <a:gd name="adj1" fmla="val -26432"/>
              <a:gd name="adj2" fmla="val 8734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затраты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государства на приобретение материальных благ и услуг для удовлетворения общественных потребностей.</a:t>
            </a:r>
            <a:endParaRPr lang="ru-RU" sz="12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19080" y="410730"/>
            <a:ext cx="2807855" cy="1163782"/>
          </a:xfrm>
          <a:prstGeom prst="wedgeRoundRectCallout">
            <a:avLst>
              <a:gd name="adj1" fmla="val 81470"/>
              <a:gd name="adj2" fmla="val 4186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lvl="0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времени.</a:t>
            </a:r>
            <a:endParaRPr lang="ru-RU" sz="1100" dirty="0"/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187469" y="6232104"/>
            <a:ext cx="11733131" cy="570368"/>
          </a:xfrm>
          <a:prstGeom prst="wedgeRoundRectCallout">
            <a:avLst>
              <a:gd name="adj1" fmla="val 1698"/>
              <a:gd name="adj2" fmla="val -158135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Майк – главный в команде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Общажный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кошмар»! Члены моей команды расскажут вам основные понятия бюджета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5998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89946" l="9239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82" y="-188118"/>
            <a:ext cx="3863972" cy="3863972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740727" y="1864538"/>
            <a:ext cx="6862367" cy="510778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9" y="3798137"/>
            <a:ext cx="2649392" cy="1512803"/>
          </a:xfrm>
          <a:prstGeom prst="rect">
            <a:avLst/>
          </a:prstGeom>
          <a:effectLst>
            <a:glow rad="685800">
              <a:schemeClr val="accent5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6422" y="5533936"/>
            <a:ext cx="4584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(федеральный бюджет, бюджеты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внебюджетных фондов РФ)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527" y="3869643"/>
            <a:ext cx="2648598" cy="1572605"/>
          </a:xfrm>
          <a:prstGeom prst="rect">
            <a:avLst/>
          </a:prstGeom>
          <a:effectLst>
            <a:glow rad="254000">
              <a:schemeClr val="accent4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329039" y="5533936"/>
            <a:ext cx="3862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РФ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(региональные бюджеты,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территориальных фондов ОМС)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091" y="3974180"/>
            <a:ext cx="2434442" cy="1336760"/>
          </a:xfrm>
          <a:prstGeom prst="rect">
            <a:avLst/>
          </a:prstGeom>
          <a:effectLst>
            <a:glow rad="203200">
              <a:schemeClr val="accent4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171245" y="5577864"/>
            <a:ext cx="2697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(местные бюджеты)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815261" y="2548805"/>
            <a:ext cx="1647259" cy="100476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515643" y="2548805"/>
            <a:ext cx="254363" cy="1783544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823129" y="2733706"/>
            <a:ext cx="953049" cy="95896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ая прямоугольная выноска 1"/>
          <p:cNvSpPr/>
          <p:nvPr/>
        </p:nvSpPr>
        <p:spPr>
          <a:xfrm>
            <a:off x="3509471" y="706132"/>
            <a:ext cx="8523532" cy="732774"/>
          </a:xfrm>
          <a:prstGeom prst="wedgeRoundRectCallout">
            <a:avLst>
              <a:gd name="adj1" fmla="val -59301"/>
              <a:gd name="adj2" fmla="val -730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Привет! Я Скотт Склизни хочу показать вам Бюджеты публично-правовых образований.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47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08121" y="834972"/>
            <a:ext cx="1225556" cy="19185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609442" y="755570"/>
            <a:ext cx="1508221" cy="1918567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72036" y="743546"/>
            <a:ext cx="1337590" cy="19185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537575" y="729452"/>
            <a:ext cx="1377568" cy="1918567"/>
          </a:xfrm>
          <a:prstGeom prst="round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9390" y="858255"/>
            <a:ext cx="1629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бюджетной, налоговой 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долговой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политики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Российской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Федераци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0574" y="911613"/>
            <a:ext cx="14670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социально-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экономического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развития Сорочинского городского округа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2431" y="687166"/>
            <a:ext cx="233680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бюджетной,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налоговой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долговой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политики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Сорочинского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городского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округа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55018" y="1369069"/>
            <a:ext cx="181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Муниципальные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программы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786109121"/>
              </p:ext>
            </p:extLst>
          </p:nvPr>
        </p:nvGraphicFramePr>
        <p:xfrm>
          <a:off x="-482839" y="1766196"/>
          <a:ext cx="6470568" cy="505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82284" y="858255"/>
            <a:ext cx="2050690" cy="83099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contourW="12700">
            <a:contourClr>
              <a:srgbClr val="002060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rgbClr val="002060"/>
                </a:solidFill>
                <a:effectLst/>
              </a:rPr>
              <a:t>БЮДЖЕТНЫЙ </a:t>
            </a:r>
          </a:p>
          <a:p>
            <a:pPr algn="ctr"/>
            <a:r>
              <a:rPr lang="ru-RU" sz="2400" dirty="0" smtClean="0">
                <a:ln w="0"/>
                <a:solidFill>
                  <a:srgbClr val="002060"/>
                </a:solidFill>
                <a:effectLst/>
              </a:rPr>
              <a:t>ПРОЦЕСС</a:t>
            </a:r>
            <a:endParaRPr lang="ru-RU" sz="2400" b="0" cap="none" spc="0" dirty="0">
              <a:ln w="0"/>
              <a:solidFill>
                <a:srgbClr val="002060"/>
              </a:solidFill>
              <a:effectLst/>
            </a:endParaRPr>
          </a:p>
        </p:txBody>
      </p:sp>
      <p:sp>
        <p:nvSpPr>
          <p:cNvPr id="24" name="Плюс 23"/>
          <p:cNvSpPr/>
          <p:nvPr/>
        </p:nvSpPr>
        <p:spPr>
          <a:xfrm>
            <a:off x="10189343" y="1545922"/>
            <a:ext cx="264073" cy="26161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8255520" y="1572023"/>
            <a:ext cx="264073" cy="26161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люс 26"/>
          <p:cNvSpPr/>
          <p:nvPr/>
        </p:nvSpPr>
        <p:spPr>
          <a:xfrm>
            <a:off x="6206495" y="1581027"/>
            <a:ext cx="264073" cy="26161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70369" y="242377"/>
            <a:ext cx="543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Проект бюджета в </a:t>
            </a:r>
            <a:r>
              <a:rPr lang="ru-RU" b="1" i="1" dirty="0">
                <a:solidFill>
                  <a:srgbClr val="002060"/>
                </a:solidFill>
              </a:rPr>
              <a:t>Сорочинском городском округе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6" b="80757" l="2700" r="71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9" t="4664" r="25333" b="18516"/>
          <a:stretch/>
        </p:blipFill>
        <p:spPr>
          <a:xfrm>
            <a:off x="8580377" y="1981272"/>
            <a:ext cx="3411597" cy="4766557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5828145" y="3093050"/>
            <a:ext cx="3302526" cy="1783750"/>
          </a:xfrm>
          <a:prstGeom prst="wedgeRoundRectCallout">
            <a:avLst>
              <a:gd name="adj1" fmla="val 93499"/>
              <a:gd name="adj2" fmla="val -6699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Декан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Терзалес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представляю Вам проект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Сорочинского городского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 который основывается на представленной выше схеме.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46247"/>
              </p:ext>
            </p:extLst>
          </p:nvPr>
        </p:nvGraphicFramePr>
        <p:xfrm>
          <a:off x="4410077" y="658810"/>
          <a:ext cx="7781923" cy="597853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438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1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9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30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9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5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98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99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Налоговые доходы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2020 год (факт)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2021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Неналоговые доходы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2020 год (факт)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2021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8732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Налог на доходы физических </a:t>
                      </a:r>
                    </a:p>
                    <a:p>
                      <a:pPr algn="just"/>
                      <a:r>
                        <a:rPr lang="ru-RU" sz="1200" dirty="0" smtClean="0"/>
                        <a:t>лиц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192</a:t>
                      </a:r>
                      <a:r>
                        <a:rPr lang="ru-RU" sz="1050" baseline="0" dirty="0" smtClean="0"/>
                        <a:t> 382</a:t>
                      </a:r>
                      <a:r>
                        <a:rPr lang="ru-RU" sz="1050" dirty="0" smtClean="0"/>
                        <a:t>,4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213</a:t>
                      </a:r>
                      <a:r>
                        <a:rPr lang="ru-RU" sz="1050" baseline="0" dirty="0" smtClean="0"/>
                        <a:t> 315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222</a:t>
                      </a:r>
                      <a:r>
                        <a:rPr lang="ru-RU" sz="1050" baseline="0" dirty="0" smtClean="0"/>
                        <a:t> 667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233</a:t>
                      </a:r>
                      <a:r>
                        <a:rPr lang="ru-RU" sz="1050" baseline="0" dirty="0" smtClean="0"/>
                        <a:t> 976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Доходы от использования имущества, </a:t>
                      </a:r>
                    </a:p>
                    <a:p>
                      <a:pPr algn="just"/>
                      <a:r>
                        <a:rPr lang="ru-RU" sz="1100" dirty="0" smtClean="0"/>
                        <a:t>находящегося в государственной </a:t>
                      </a:r>
                    </a:p>
                    <a:p>
                      <a:pPr algn="just"/>
                      <a:r>
                        <a:rPr lang="ru-RU" sz="1100" dirty="0" smtClean="0"/>
                        <a:t>и муниципальной собственности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24 322,3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20 686,0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20 716,0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</a:t>
                      </a:r>
                      <a:r>
                        <a:rPr lang="ru-RU" sz="1000" baseline="0" dirty="0" smtClean="0"/>
                        <a:t> 736</a:t>
                      </a:r>
                      <a:r>
                        <a:rPr lang="ru-RU" sz="1000" dirty="0" smtClean="0"/>
                        <a:t>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428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Налоги на товары</a:t>
                      </a:r>
                      <a:r>
                        <a:rPr lang="ru-RU" sz="1200" baseline="0" dirty="0" smtClean="0"/>
                        <a:t> </a:t>
                      </a:r>
                    </a:p>
                    <a:p>
                      <a:pPr algn="just"/>
                      <a:r>
                        <a:rPr lang="ru-RU" sz="1200" baseline="0" dirty="0" smtClean="0"/>
                        <a:t>(работы, услуги), реализуемые </a:t>
                      </a:r>
                    </a:p>
                    <a:p>
                      <a:pPr algn="just"/>
                      <a:r>
                        <a:rPr lang="ru-RU" sz="1200" baseline="0" dirty="0" smtClean="0"/>
                        <a:t>на территории РФ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17 941,0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</a:t>
                      </a:r>
                      <a:r>
                        <a:rPr lang="ru-RU" sz="1050" baseline="0" dirty="0" smtClean="0"/>
                        <a:t> 255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</a:t>
                      </a:r>
                      <a:r>
                        <a:rPr lang="ru-RU" sz="1050" baseline="0" dirty="0" smtClean="0"/>
                        <a:t> 924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 smtClean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21</a:t>
                      </a:r>
                      <a:r>
                        <a:rPr lang="ru-RU" sz="1050" baseline="0" dirty="0" smtClean="0"/>
                        <a:t> 760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Платежи при пользовании </a:t>
                      </a:r>
                    </a:p>
                    <a:p>
                      <a:pPr algn="just"/>
                      <a:r>
                        <a:rPr lang="ru-RU" sz="1100" dirty="0" smtClean="0"/>
                        <a:t>природными ресурсами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833,0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2 124,0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r>
                        <a:rPr lang="ru-RU" sz="1000" baseline="0" dirty="0" smtClean="0"/>
                        <a:t> 294</a:t>
                      </a:r>
                      <a:r>
                        <a:rPr lang="ru-RU" sz="1000" dirty="0" smtClean="0"/>
                        <a:t>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r>
                        <a:rPr lang="ru-RU" sz="1000" baseline="0" dirty="0" smtClean="0"/>
                        <a:t> 294</a:t>
                      </a:r>
                      <a:r>
                        <a:rPr lang="ru-RU" sz="1000" dirty="0" smtClean="0"/>
                        <a:t>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7743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Налоги на совокупный</a:t>
                      </a:r>
                      <a:r>
                        <a:rPr lang="ru-RU" sz="1200" baseline="0" dirty="0" smtClean="0"/>
                        <a:t> доход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75 129,7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84</a:t>
                      </a:r>
                      <a:r>
                        <a:rPr lang="ru-RU" sz="1050" baseline="0" dirty="0" smtClean="0"/>
                        <a:t> 258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87</a:t>
                      </a:r>
                      <a:r>
                        <a:rPr lang="ru-RU" sz="1050" baseline="0" dirty="0" smtClean="0"/>
                        <a:t> 285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92</a:t>
                      </a:r>
                      <a:r>
                        <a:rPr lang="ru-RU" sz="1050" baseline="0" dirty="0" smtClean="0"/>
                        <a:t> 481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u="none" dirty="0" smtClean="0"/>
                        <a:t>Доходы от оказания платных услуг (работ) </a:t>
                      </a:r>
                    </a:p>
                    <a:p>
                      <a:r>
                        <a:rPr lang="ru-RU" sz="1100" u="none" dirty="0" smtClean="0"/>
                        <a:t>и компенсации затрат</a:t>
                      </a:r>
                      <a:r>
                        <a:rPr lang="ru-RU" sz="1100" u="none" baseline="0" dirty="0" smtClean="0"/>
                        <a:t> государства</a:t>
                      </a:r>
                      <a:endParaRPr lang="ru-RU" sz="1100" u="none" dirty="0" smtClean="0"/>
                    </a:p>
                    <a:p>
                      <a:pPr algn="just"/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1 200,8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75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Налоги на имущество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36 638,8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36</a:t>
                      </a:r>
                      <a:r>
                        <a:rPr lang="ru-RU" sz="1050" baseline="0" dirty="0" smtClean="0"/>
                        <a:t> 438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36</a:t>
                      </a:r>
                      <a:r>
                        <a:rPr lang="ru-RU" sz="1050" baseline="0" dirty="0" smtClean="0"/>
                        <a:t> 878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37</a:t>
                      </a:r>
                      <a:r>
                        <a:rPr lang="ru-RU" sz="1050" baseline="0" dirty="0" smtClean="0"/>
                        <a:t> 362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smtClean="0"/>
                        <a:t>Доходы от продажи материальных и нематериальных активов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10 597,9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9 050,0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9 000,0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9 000,0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259"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Государственная пошлина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8 251,5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</a:t>
                      </a:r>
                      <a:r>
                        <a:rPr lang="ru-RU" sz="1050" baseline="0" dirty="0" smtClean="0"/>
                        <a:t> 568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</a:t>
                      </a:r>
                      <a:r>
                        <a:rPr lang="ru-RU" sz="1050" baseline="0" dirty="0" smtClean="0"/>
                        <a:t> 568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5</a:t>
                      </a:r>
                      <a:r>
                        <a:rPr lang="ru-RU" sz="1050" baseline="0" dirty="0" smtClean="0"/>
                        <a:t> 568</a:t>
                      </a:r>
                      <a:r>
                        <a:rPr lang="ru-RU" sz="1050" dirty="0" smtClean="0"/>
                        <a:t>,0</a:t>
                      </a:r>
                      <a:endParaRPr lang="ru-RU" sz="1050" b="1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Штрафы, санкции, возмещение ущерба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2 752,1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728,0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728,0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733,0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710">
                <a:tc vMerge="1">
                  <a:txBody>
                    <a:bodyPr/>
                    <a:lstStyle/>
                    <a:p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u="none" dirty="0" smtClean="0"/>
                        <a:t>Прочие неналоговые доходы</a:t>
                      </a:r>
                      <a:endParaRPr lang="ru-RU" sz="11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dirty="0" smtClean="0"/>
                        <a:t>783,3</a:t>
                      </a:r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dirty="0" smtClean="0"/>
                        <a:t>2 950,2</a:t>
                      </a:r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dirty="0" smtClean="0"/>
                        <a:t>0,0</a:t>
                      </a:r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dirty="0" smtClean="0"/>
                        <a:t>0,0</a:t>
                      </a:r>
                      <a:endParaRPr lang="ru-RU" sz="1000" b="1" u="none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619">
                <a:tc>
                  <a:txBody>
                    <a:bodyPr/>
                    <a:lstStyle/>
                    <a:p>
                      <a:r>
                        <a:rPr lang="ru-RU" sz="1200" u="sng" dirty="0" smtClean="0"/>
                        <a:t>Итого</a:t>
                      </a:r>
                      <a:endParaRPr lang="ru-RU" sz="1200" b="1" u="sng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 smtClean="0"/>
                        <a:t>330 343,4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 smtClean="0"/>
                        <a:t>359 834,0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 smtClean="0"/>
                        <a:t>37</a:t>
                      </a:r>
                      <a:r>
                        <a:rPr lang="ru-RU" sz="1050" u="sng" baseline="0" dirty="0" smtClean="0"/>
                        <a:t>3 322</a:t>
                      </a:r>
                      <a:r>
                        <a:rPr lang="ru-RU" sz="1050" u="sng" dirty="0" smtClean="0"/>
                        <a:t>,0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u="sng" dirty="0" smtClean="0"/>
                        <a:t>391</a:t>
                      </a:r>
                      <a:r>
                        <a:rPr lang="ru-RU" sz="1050" u="sng" baseline="0" dirty="0" smtClean="0"/>
                        <a:t> 147,</a:t>
                      </a:r>
                      <a:r>
                        <a:rPr lang="ru-RU" sz="1050" u="sng" dirty="0" smtClean="0"/>
                        <a:t>0</a:t>
                      </a:r>
                      <a:endParaRPr lang="ru-RU" sz="105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u="sng" dirty="0" smtClean="0"/>
                        <a:t>Итого</a:t>
                      </a:r>
                      <a:endParaRPr lang="ru-RU" sz="110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sng" dirty="0" smtClean="0"/>
                        <a:t>40 489,4</a:t>
                      </a:r>
                      <a:endParaRPr lang="ru-RU" sz="100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sng" dirty="0" smtClean="0"/>
                        <a:t>35</a:t>
                      </a:r>
                      <a:r>
                        <a:rPr lang="ru-RU" sz="1000" u="sng" baseline="0" dirty="0" smtClean="0"/>
                        <a:t> 538,2</a:t>
                      </a:r>
                      <a:endParaRPr lang="ru-RU" sz="100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sng" dirty="0" smtClean="0"/>
                        <a:t>32 738,0</a:t>
                      </a:r>
                      <a:endParaRPr lang="ru-RU" sz="100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sng" dirty="0" smtClean="0"/>
                        <a:t>32 763,0</a:t>
                      </a:r>
                    </a:p>
                    <a:p>
                      <a:pPr algn="ctr"/>
                      <a:endParaRPr lang="ru-RU" sz="1000" b="1" u="sng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1195" y="0"/>
            <a:ext cx="11850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Поступления в бюджет Сорочинского городского округа в разрезе налоговых и неналоговых доходов, безвозмездных поступлений на </a:t>
            </a:r>
            <a:r>
              <a:rPr lang="ru-RU" b="1" i="1" dirty="0" smtClean="0">
                <a:solidFill>
                  <a:srgbClr val="002060"/>
                </a:solidFill>
              </a:rPr>
              <a:t>2021 </a:t>
            </a:r>
            <a:r>
              <a:rPr lang="ru-RU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b="1" i="1" dirty="0" smtClean="0">
                <a:solidFill>
                  <a:srgbClr val="002060"/>
                </a:solidFill>
              </a:rPr>
              <a:t>2022 и 2023 годов, тыс. руб</a:t>
            </a:r>
            <a:r>
              <a:rPr lang="ru-RU" i="1" dirty="0" smtClean="0">
                <a:solidFill>
                  <a:srgbClr val="002060"/>
                </a:solidFill>
              </a:rPr>
              <a:t>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8" b="99034" l="7143" r="92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0" y="2012620"/>
            <a:ext cx="3770511" cy="4731080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23826" y="646331"/>
            <a:ext cx="3733799" cy="1153894"/>
          </a:xfrm>
          <a:prstGeom prst="wedgeRoundRectCallout">
            <a:avLst>
              <a:gd name="adj1" fmla="val 25340"/>
              <a:gd name="adj2" fmla="val 10294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Как главный в команде «Рык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общажных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ртов» говорю вам, что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оходы бюджета составляют не только налоговые доходы и неналоговые, но также и безвозмездные поступления.</a:t>
            </a:r>
          </a:p>
        </p:txBody>
      </p:sp>
    </p:spTree>
    <p:extLst>
      <p:ext uri="{BB962C8B-B14F-4D97-AF65-F5344CB8AC3E}">
        <p14:creationId xmlns:p14="http://schemas.microsoft.com/office/powerpoint/2010/main" val="7074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152" y="1661361"/>
            <a:ext cx="12137544" cy="541866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  <a:p>
            <a:pPr lvl="0">
              <a:buChar char="•"/>
            </a:pPr>
            <a:endParaRPr lang="ru-RU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582859" y="1042793"/>
            <a:ext cx="2511188" cy="973454"/>
          </a:xfrm>
          <a:prstGeom prst="wedgeRectCallou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Виды </a:t>
            </a:r>
            <a:r>
              <a:rPr lang="ru-RU" b="1" dirty="0">
                <a:solidFill>
                  <a:srgbClr val="002060"/>
                </a:solidFill>
              </a:rPr>
              <a:t>межбюджетных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трансфертов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5545363" y="1047337"/>
            <a:ext cx="2511188" cy="965164"/>
          </a:xfrm>
          <a:prstGeom prst="wedgeRectCallou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Определение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9221820" y="1064799"/>
            <a:ext cx="2511188" cy="951448"/>
          </a:xfrm>
          <a:prstGeom prst="wedgeRectCallou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Аналогия </a:t>
            </a:r>
            <a:r>
              <a:rPr lang="ru-RU" b="1" dirty="0">
                <a:solidFill>
                  <a:srgbClr val="002060"/>
                </a:solidFill>
              </a:rPr>
              <a:t>в семейном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бюджете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Волна 15"/>
          <p:cNvSpPr/>
          <p:nvPr/>
        </p:nvSpPr>
        <p:spPr>
          <a:xfrm>
            <a:off x="5545363" y="2364691"/>
            <a:ext cx="2986309" cy="1637059"/>
          </a:xfrm>
          <a:prstGeom prst="wav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Предоставляются </a:t>
            </a:r>
            <a:r>
              <a:rPr lang="ru-RU" sz="1600" b="1" dirty="0">
                <a:solidFill>
                  <a:srgbClr val="002060"/>
                </a:solidFill>
              </a:rPr>
              <a:t>без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определения конкретной цели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</a:rPr>
              <a:t>их использования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7" name="Волна 16"/>
          <p:cNvSpPr/>
          <p:nvPr/>
        </p:nvSpPr>
        <p:spPr>
          <a:xfrm>
            <a:off x="9124338" y="2556858"/>
            <a:ext cx="2706152" cy="1444892"/>
          </a:xfrm>
          <a:prstGeom prst="wav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Вы </a:t>
            </a:r>
            <a:r>
              <a:rPr lang="ru-RU" sz="1600" b="1" dirty="0">
                <a:solidFill>
                  <a:srgbClr val="002060"/>
                </a:solidFill>
              </a:rPr>
              <a:t>даете своему ребенку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«карманные деньги»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395788" y="2433425"/>
            <a:ext cx="2857620" cy="1451342"/>
          </a:xfrm>
          <a:prstGeom prst="wav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Дотации </a:t>
            </a:r>
            <a:r>
              <a:rPr lang="ru-RU" sz="1600" b="1" dirty="0">
                <a:solidFill>
                  <a:srgbClr val="002060"/>
                </a:solidFill>
              </a:rPr>
              <a:t>(от лат. «</a:t>
            </a:r>
            <a:r>
              <a:rPr lang="ru-RU" sz="1600" b="1" dirty="0" err="1">
                <a:solidFill>
                  <a:srgbClr val="002060"/>
                </a:solidFill>
              </a:rPr>
              <a:t>Dotatio</a:t>
            </a:r>
            <a:r>
              <a:rPr lang="ru-RU" sz="1600" b="1" dirty="0">
                <a:solidFill>
                  <a:srgbClr val="002060"/>
                </a:solidFill>
              </a:rPr>
              <a:t>» —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дар, пожертвование)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522406" y="4106883"/>
            <a:ext cx="2552132" cy="1198873"/>
          </a:xfrm>
          <a:prstGeom prst="foldedCorner">
            <a:avLst>
              <a:gd name="adj" fmla="val 3813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Субвенции </a:t>
            </a:r>
            <a:r>
              <a:rPr lang="ru-RU" sz="1600" b="1" dirty="0">
                <a:solidFill>
                  <a:srgbClr val="002060"/>
                </a:solidFill>
              </a:rPr>
              <a:t>(от лат.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«</a:t>
            </a:r>
            <a:r>
              <a:rPr lang="ru-RU" sz="1600" b="1" dirty="0" err="1">
                <a:solidFill>
                  <a:srgbClr val="002060"/>
                </a:solidFill>
              </a:rPr>
              <a:t>Subvenire</a:t>
            </a:r>
            <a:r>
              <a:rPr lang="ru-RU" sz="1600" b="1" dirty="0">
                <a:solidFill>
                  <a:srgbClr val="002060"/>
                </a:solidFill>
              </a:rPr>
              <a:t>» — приходить на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помощь</a:t>
            </a:r>
            <a:r>
              <a:rPr lang="ru-RU" sz="1400" b="1" dirty="0">
                <a:solidFill>
                  <a:srgbClr val="002060"/>
                </a:solidFill>
              </a:rPr>
              <a:t>)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Загнутый угол 19"/>
          <p:cNvSpPr/>
          <p:nvPr/>
        </p:nvSpPr>
        <p:spPr>
          <a:xfrm>
            <a:off x="5545363" y="4162111"/>
            <a:ext cx="2713630" cy="1297661"/>
          </a:xfrm>
          <a:prstGeom prst="foldedCorner">
            <a:avLst>
              <a:gd name="adj" fmla="val 2472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Предоставляется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на финансирование</a:t>
            </a:r>
            <a:endParaRPr lang="ru-RU" sz="1400" b="1" dirty="0">
              <a:solidFill>
                <a:srgbClr val="002060"/>
              </a:solidFill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«переданных» другим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публично-правовым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</a:rPr>
              <a:t>образованиям полномочий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9221820" y="4164993"/>
            <a:ext cx="2713630" cy="1237220"/>
          </a:xfrm>
          <a:prstGeom prst="foldedCorner">
            <a:avLst>
              <a:gd name="adj" fmla="val 493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Вы </a:t>
            </a:r>
            <a:r>
              <a:rPr lang="ru-RU" sz="1400" b="1" dirty="0">
                <a:solidFill>
                  <a:srgbClr val="002060"/>
                </a:solidFill>
              </a:rPr>
              <a:t>даете своему ребенку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деньги и посылаете его в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магазин купить продукты (по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списку)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Волна 22"/>
          <p:cNvSpPr/>
          <p:nvPr/>
        </p:nvSpPr>
        <p:spPr>
          <a:xfrm>
            <a:off x="522406" y="5475547"/>
            <a:ext cx="2579825" cy="1250887"/>
          </a:xfrm>
          <a:prstGeom prst="wav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</a:rPr>
              <a:t>Субсидии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(</a:t>
            </a:r>
            <a:r>
              <a:rPr lang="ru-RU" sz="1600" b="1" dirty="0">
                <a:solidFill>
                  <a:srgbClr val="002060"/>
                </a:solidFill>
              </a:rPr>
              <a:t>от лат</a:t>
            </a:r>
            <a:r>
              <a:rPr lang="ru-RU" sz="1600" b="1" dirty="0" smtClean="0">
                <a:solidFill>
                  <a:srgbClr val="002060"/>
                </a:solidFill>
              </a:rPr>
              <a:t>.«</a:t>
            </a:r>
            <a:r>
              <a:rPr lang="ru-RU" sz="1600" b="1" dirty="0" err="1">
                <a:solidFill>
                  <a:srgbClr val="002060"/>
                </a:solidFill>
              </a:rPr>
              <a:t>Supsidium</a:t>
            </a:r>
            <a:r>
              <a:rPr lang="ru-RU" sz="1600" b="1" dirty="0">
                <a:solidFill>
                  <a:srgbClr val="002060"/>
                </a:solidFill>
              </a:rPr>
              <a:t>» — поддержка</a:t>
            </a:r>
            <a:r>
              <a:rPr lang="ru-RU" sz="1600" dirty="0"/>
              <a:t>)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24" name="Волна 23"/>
          <p:cNvSpPr/>
          <p:nvPr/>
        </p:nvSpPr>
        <p:spPr>
          <a:xfrm>
            <a:off x="5545363" y="5543519"/>
            <a:ext cx="2986309" cy="1314481"/>
          </a:xfrm>
          <a:prstGeom prst="wave">
            <a:avLst>
              <a:gd name="adj1" fmla="val 12500"/>
              <a:gd name="adj2" fmla="val 970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Предоставляются на</a:t>
            </a:r>
            <a:endParaRPr lang="ru-RU" sz="1400" b="1" dirty="0">
              <a:solidFill>
                <a:srgbClr val="002060"/>
              </a:solidFill>
            </a:endParaRPr>
          </a:p>
          <a:p>
            <a:r>
              <a:rPr lang="ru-RU" sz="1400" b="1" dirty="0">
                <a:solidFill>
                  <a:srgbClr val="002060"/>
                </a:solidFill>
              </a:rPr>
              <a:t>условиях долевого</a:t>
            </a:r>
          </a:p>
          <a:p>
            <a:r>
              <a:rPr lang="ru-RU" sz="1400" b="1" dirty="0" err="1" smtClean="0">
                <a:solidFill>
                  <a:srgbClr val="002060"/>
                </a:solidFill>
              </a:rPr>
              <a:t>софинансирования</a:t>
            </a:r>
            <a:r>
              <a:rPr lang="ru-RU" sz="1400" b="1" dirty="0" smtClean="0">
                <a:solidFill>
                  <a:srgbClr val="002060"/>
                </a:solidFill>
              </a:rPr>
              <a:t> расходов других </a:t>
            </a:r>
            <a:r>
              <a:rPr lang="ru-RU" sz="1400" b="1" dirty="0">
                <a:solidFill>
                  <a:srgbClr val="002060"/>
                </a:solidFill>
              </a:rPr>
              <a:t>бюджетов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Волна 24"/>
          <p:cNvSpPr/>
          <p:nvPr/>
        </p:nvSpPr>
        <p:spPr>
          <a:xfrm>
            <a:off x="9239380" y="5490467"/>
            <a:ext cx="2717325" cy="1307003"/>
          </a:xfrm>
          <a:prstGeom prst="wav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 smtClean="0">
              <a:solidFill>
                <a:srgbClr val="002060"/>
              </a:solidFill>
            </a:endParaRPr>
          </a:p>
          <a:p>
            <a:r>
              <a:rPr lang="ru-RU" sz="1200" b="1" dirty="0" smtClean="0">
                <a:solidFill>
                  <a:srgbClr val="002060"/>
                </a:solidFill>
              </a:rPr>
              <a:t>Вы </a:t>
            </a:r>
            <a:r>
              <a:rPr lang="ru-RU" sz="1200" b="1" dirty="0">
                <a:solidFill>
                  <a:srgbClr val="002060"/>
                </a:solidFill>
              </a:rPr>
              <a:t>«добавляете» денег для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того, чтобы ваш </a:t>
            </a:r>
            <a:r>
              <a:rPr lang="ru-RU" sz="1200" b="1" dirty="0" smtClean="0">
                <a:solidFill>
                  <a:srgbClr val="002060"/>
                </a:solidFill>
              </a:rPr>
              <a:t>ребенок купил </a:t>
            </a:r>
            <a:r>
              <a:rPr lang="ru-RU" sz="1200" b="1" dirty="0">
                <a:solidFill>
                  <a:srgbClr val="002060"/>
                </a:solidFill>
              </a:rPr>
              <a:t>себе новый велосипед (</a:t>
            </a:r>
            <a:r>
              <a:rPr lang="ru-RU" sz="1200" b="1" dirty="0" smtClean="0">
                <a:solidFill>
                  <a:srgbClr val="002060"/>
                </a:solidFill>
              </a:rPr>
              <a:t>а остальные </a:t>
            </a:r>
            <a:r>
              <a:rPr lang="ru-RU" sz="1200" b="1" dirty="0">
                <a:solidFill>
                  <a:srgbClr val="002060"/>
                </a:solidFill>
              </a:rPr>
              <a:t>он накопил сам)</a:t>
            </a:r>
            <a:endParaRPr lang="ru-RU" sz="1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828" y="136326"/>
            <a:ext cx="120919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</a:rPr>
              <a:t>Межбюджетные трансферты - </a:t>
            </a:r>
            <a:r>
              <a:rPr lang="ru-RU" sz="2600" b="1" i="1" dirty="0" smtClean="0">
                <a:solidFill>
                  <a:srgbClr val="002060"/>
                </a:solidFill>
              </a:rPr>
              <a:t>основной </a:t>
            </a:r>
            <a:r>
              <a:rPr lang="ru-RU" sz="2600" b="1" i="1" dirty="0">
                <a:solidFill>
                  <a:srgbClr val="002060"/>
                </a:solidFill>
              </a:rPr>
              <a:t>вид безвозмездных перечислений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" b="98996" l="9000" r="92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44" y="3216867"/>
            <a:ext cx="3402019" cy="363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014" y="367069"/>
            <a:ext cx="3412614" cy="360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399" y="1126897"/>
            <a:ext cx="1764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</a:t>
            </a:r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628 199,5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88079" y="2570962"/>
            <a:ext cx="173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год-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453 330,3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41496" y="1616855"/>
            <a:ext cx="1773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-</a:t>
            </a:r>
          </a:p>
          <a:p>
            <a:r>
              <a:rPr lang="ru-RU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538 438,2</a:t>
            </a:r>
            <a:endParaRPr lang="ru-RU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539696470"/>
              </p:ext>
            </p:extLst>
          </p:nvPr>
        </p:nvGraphicFramePr>
        <p:xfrm>
          <a:off x="244952" y="1526859"/>
          <a:ext cx="3615759" cy="3832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633842562"/>
              </p:ext>
            </p:extLst>
          </p:nvPr>
        </p:nvGraphicFramePr>
        <p:xfrm>
          <a:off x="4327503" y="2143957"/>
          <a:ext cx="3677864" cy="389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2314467369"/>
              </p:ext>
            </p:extLst>
          </p:nvPr>
        </p:nvGraphicFramePr>
        <p:xfrm>
          <a:off x="8411140" y="3258272"/>
          <a:ext cx="3703411" cy="397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51072" y="81804"/>
            <a:ext cx="10890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Безвозмездные поступления на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2021 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 и на плановый период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2022 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2023 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годов, </a:t>
            </a:r>
            <a:r>
              <a:rPr lang="ru-RU" sz="26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тыс</a:t>
            </a:r>
            <a:r>
              <a:rPr lang="ru-RU" sz="26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руб.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78" b="89933" l="8788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92" y="4208435"/>
            <a:ext cx="3576176" cy="28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</TotalTime>
  <Words>1905</Words>
  <Application>Microsoft Office PowerPoint</Application>
  <PresentationFormat>Широкоэкранный</PresentationFormat>
  <Paragraphs>558</Paragraphs>
  <Slides>20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Segoe UI</vt:lpstr>
      <vt:lpstr>Segoe UI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Fedorova A</dc:creator>
  <cp:lastModifiedBy>user</cp:lastModifiedBy>
  <cp:revision>84</cp:revision>
  <dcterms:created xsi:type="dcterms:W3CDTF">2021-04-28T11:42:11Z</dcterms:created>
  <dcterms:modified xsi:type="dcterms:W3CDTF">2021-06-01T09:50:47Z</dcterms:modified>
</cp:coreProperties>
</file>